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70" r:id="rId3"/>
    <p:sldId id="274" r:id="rId4"/>
    <p:sldId id="280" r:id="rId5"/>
    <p:sldId id="275" r:id="rId6"/>
    <p:sldId id="281" r:id="rId7"/>
    <p:sldId id="277" r:id="rId8"/>
    <p:sldId id="282" r:id="rId9"/>
    <p:sldId id="285" r:id="rId10"/>
    <p:sldId id="284" r:id="rId11"/>
    <p:sldId id="283" r:id="rId12"/>
    <p:sldId id="279" r:id="rId13"/>
    <p:sldId id="286" r:id="rId14"/>
    <p:sldId id="287" r:id="rId15"/>
    <p:sldId id="278" r:id="rId16"/>
    <p:sldId id="288" r:id="rId17"/>
    <p:sldId id="276" r:id="rId18"/>
    <p:sldId id="271" r:id="rId19"/>
    <p:sldId id="289" r:id="rId20"/>
    <p:sldId id="291" r:id="rId21"/>
    <p:sldId id="29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F806"/>
    <a:srgbClr val="A44D04"/>
    <a:srgbClr val="558043"/>
    <a:srgbClr val="080000"/>
    <a:srgbClr val="7CA35C"/>
    <a:srgbClr val="090406"/>
    <a:srgbClr val="C1350D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25"/>
    <p:restoredTop sz="92984"/>
  </p:normalViewPr>
  <p:slideViewPr>
    <p:cSldViewPr>
      <p:cViewPr varScale="1">
        <p:scale>
          <a:sx n="61" d="100"/>
          <a:sy n="61" d="100"/>
        </p:scale>
        <p:origin x="1664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5673F-22EA-4BEC-876D-BD84C3936C24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AE5F7E-3B29-4752-804C-E6609C14C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437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Centers : </a:t>
            </a:r>
            <a:r>
              <a:rPr lang="en-US" dirty="0" err="1"/>
              <a:t>num_clusters</a:t>
            </a:r>
            <a:r>
              <a:rPr lang="en-US" dirty="0"/>
              <a:t> by 3(RGB)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AE5F7E-3B29-4752-804C-E6609C14C06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7101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Centers : </a:t>
            </a:r>
            <a:r>
              <a:rPr lang="en-US" dirty="0" err="1"/>
              <a:t>num_clusters</a:t>
            </a:r>
            <a:r>
              <a:rPr lang="en-US" dirty="0"/>
              <a:t> by 3(RGB)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AE5F7E-3B29-4752-804C-E6609C14C06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0085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Centers : </a:t>
            </a:r>
            <a:r>
              <a:rPr lang="en-US" dirty="0" err="1"/>
              <a:t>num_clusters</a:t>
            </a:r>
            <a:r>
              <a:rPr lang="en-US" dirty="0"/>
              <a:t> by 3(RGB)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AE5F7E-3B29-4752-804C-E6609C14C06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3644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Centers : </a:t>
            </a:r>
            <a:r>
              <a:rPr lang="en-US" dirty="0" err="1"/>
              <a:t>num_clusters</a:t>
            </a:r>
            <a:r>
              <a:rPr lang="en-US" dirty="0"/>
              <a:t> by 3(RGB)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AE5F7E-3B29-4752-804C-E6609C14C06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5865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Centers : </a:t>
            </a:r>
            <a:r>
              <a:rPr lang="en-US" dirty="0" err="1"/>
              <a:t>num_clusters</a:t>
            </a:r>
            <a:r>
              <a:rPr lang="en-US" dirty="0"/>
              <a:t> by 3(RGB)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AE5F7E-3B29-4752-804C-E6609C14C06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9995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Centers : </a:t>
            </a:r>
            <a:r>
              <a:rPr lang="en-US" dirty="0" err="1"/>
              <a:t>num_clusters</a:t>
            </a:r>
            <a:r>
              <a:rPr lang="en-US" dirty="0"/>
              <a:t> by 3(RGB)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AE5F7E-3B29-4752-804C-E6609C14C06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5445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Centers : </a:t>
            </a:r>
            <a:r>
              <a:rPr lang="en-US" dirty="0" err="1"/>
              <a:t>num_clusters</a:t>
            </a:r>
            <a:r>
              <a:rPr lang="en-US" dirty="0"/>
              <a:t> by 3(RGB)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AE5F7E-3B29-4752-804C-E6609C14C06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514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Centers : </a:t>
            </a:r>
            <a:r>
              <a:rPr lang="en-US" dirty="0" err="1"/>
              <a:t>num_clusters</a:t>
            </a:r>
            <a:r>
              <a:rPr lang="en-US" dirty="0"/>
              <a:t> by 3(RGB)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AE5F7E-3B29-4752-804C-E6609C14C06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7408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Centers : </a:t>
            </a:r>
            <a:r>
              <a:rPr lang="en-US" dirty="0" err="1"/>
              <a:t>num_clusters</a:t>
            </a:r>
            <a:r>
              <a:rPr lang="en-US" dirty="0"/>
              <a:t> by 3(RGB)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AE5F7E-3B29-4752-804C-E6609C14C06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6107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Centers : </a:t>
            </a:r>
            <a:r>
              <a:rPr lang="en-US" dirty="0" err="1"/>
              <a:t>num_clusters</a:t>
            </a:r>
            <a:r>
              <a:rPr lang="en-US" dirty="0"/>
              <a:t> by 3(RGB)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AE5F7E-3B29-4752-804C-E6609C14C06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4810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Centers : </a:t>
            </a:r>
            <a:r>
              <a:rPr lang="en-US" dirty="0" err="1"/>
              <a:t>num_clusters</a:t>
            </a:r>
            <a:r>
              <a:rPr lang="en-US" dirty="0"/>
              <a:t> by 3(RGB)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AE5F7E-3B29-4752-804C-E6609C14C06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6654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Centers : </a:t>
            </a:r>
            <a:r>
              <a:rPr lang="en-US" dirty="0" err="1"/>
              <a:t>num_clusters</a:t>
            </a:r>
            <a:r>
              <a:rPr lang="en-US" dirty="0"/>
              <a:t> by 3(RGB)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AE5F7E-3B29-4752-804C-E6609C14C06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4393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Centers : </a:t>
            </a:r>
            <a:r>
              <a:rPr lang="en-US" dirty="0" err="1"/>
              <a:t>num_clusters</a:t>
            </a:r>
            <a:r>
              <a:rPr lang="en-US" dirty="0"/>
              <a:t> by 3(RGB)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AE5F7E-3B29-4752-804C-E6609C14C06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6819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Centers : </a:t>
            </a:r>
            <a:r>
              <a:rPr lang="en-US" dirty="0" err="1"/>
              <a:t>num_clusters</a:t>
            </a:r>
            <a:r>
              <a:rPr lang="en-US" dirty="0"/>
              <a:t> by 3(RGB)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AE5F7E-3B29-4752-804C-E6609C14C06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88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Centers : </a:t>
            </a:r>
            <a:r>
              <a:rPr lang="en-US" dirty="0" err="1"/>
              <a:t>num_clusters</a:t>
            </a:r>
            <a:r>
              <a:rPr lang="en-US" dirty="0"/>
              <a:t> by 3(RGB)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AE5F7E-3B29-4752-804C-E6609C14C06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385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7DD73-BB66-4684-A6EE-609772F97B0F}" type="datetime1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7957-6286-49DE-863B-6EF24FDB8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547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0AAC8-9389-4FC8-B05F-F0B1438583F0}" type="datetime1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7957-6286-49DE-863B-6EF24FDB8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999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363D0-822D-4F02-B1EC-FBECED4F6E3A}" type="datetime1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7957-6286-49DE-863B-6EF24FDB8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799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67A25-C32D-4947-AE59-E03D1A781DA0}" type="datetime1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7957-6286-49DE-863B-6EF24FDB8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603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59153-FD27-4FDC-8F12-D049C730D94E}" type="datetime1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7957-6286-49DE-863B-6EF24FDB8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677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F6206-FEC7-4FB8-A5DC-7FDC2871E75E}" type="datetime1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7957-6286-49DE-863B-6EF24FDB8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329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62E5F-3131-4C63-ADBA-98F7B2ADC2CD}" type="datetime1">
              <a:rPr lang="en-US" smtClean="0"/>
              <a:t>10/14/2019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7957-6286-49DE-863B-6EF24FDB8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307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6304D-3603-4882-BB4A-9D54A5777CEA}" type="datetime1">
              <a:rPr lang="en-US" smtClean="0"/>
              <a:t>10/14/2019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7957-6286-49DE-863B-6EF24FDB8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980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C511F-D1C2-47EC-B3A6-70224BF76C59}" type="datetime1">
              <a:rPr lang="en-US" smtClean="0"/>
              <a:t>10/14/2019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7957-6286-49DE-863B-6EF24FDB8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954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1E5DB-684A-4430-BC9E-A74EB2A7771F}" type="datetime1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7957-6286-49DE-863B-6EF24FDB8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132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38C3A-AA05-4396-91AB-3CEA2EA884B5}" type="datetime1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7957-6286-49DE-863B-6EF24FDB8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205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12E82-A071-4730-BD86-0C348496CF3E}" type="datetime1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17957-6286-49DE-863B-6EF24FDB8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6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ECE</a:t>
            </a:r>
            <a:r>
              <a:rPr lang="zh-TW" altLang="en-US" dirty="0"/>
              <a:t> </a:t>
            </a:r>
            <a:r>
              <a:rPr lang="en-US" altLang="zh-TW" dirty="0"/>
              <a:t>596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HW 2 Notes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7957-6286-49DE-863B-6EF24FDB826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157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K-means clustering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7957-6286-49DE-863B-6EF24FDB8267}" type="slidenum">
              <a:rPr lang="en-US" smtClean="0"/>
              <a:t>10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5D61426-2D3E-4C78-8CBF-FCA56F9DAB70}"/>
              </a:ext>
            </a:extLst>
          </p:cNvPr>
          <p:cNvSpPr/>
          <p:nvPr/>
        </p:nvSpPr>
        <p:spPr>
          <a:xfrm>
            <a:off x="228600" y="1417638"/>
            <a:ext cx="22860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1.</a:t>
            </a:r>
          </a:p>
          <a:p>
            <a:pPr algn="ctr"/>
            <a:r>
              <a:rPr lang="en-US" sz="2000" dirty="0"/>
              <a:t>Make a copy of your original image.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26FF73-E037-4DC1-B46A-5B01E403B287}"/>
              </a:ext>
            </a:extLst>
          </p:cNvPr>
          <p:cNvSpPr/>
          <p:nvPr/>
        </p:nvSpPr>
        <p:spPr>
          <a:xfrm>
            <a:off x="3054569" y="1417638"/>
            <a:ext cx="27432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2.</a:t>
            </a:r>
          </a:p>
          <a:p>
            <a:pPr algn="ctr"/>
            <a:r>
              <a:rPr lang="en-US" sz="2000" dirty="0"/>
              <a:t>Initialize cluster centers.</a:t>
            </a:r>
          </a:p>
          <a:p>
            <a:pPr algn="ctr"/>
            <a:r>
              <a:rPr lang="en-US" dirty="0">
                <a:solidFill>
                  <a:srgbClr val="FFC000"/>
                </a:solidFill>
              </a:rPr>
              <a:t>double</a:t>
            </a:r>
            <a:r>
              <a:rPr lang="en-US" sz="2000" dirty="0">
                <a:solidFill>
                  <a:srgbClr val="FFC000"/>
                </a:solidFill>
              </a:rPr>
              <a:t>**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sz="2000" dirty="0">
                <a:solidFill>
                  <a:srgbClr val="FFC000"/>
                </a:solidFill>
              </a:rPr>
              <a:t>centers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3D52A93-AE12-4E6E-9B15-7FC7AC0F3B0C}"/>
              </a:ext>
            </a:extLst>
          </p:cNvPr>
          <p:cNvSpPr/>
          <p:nvPr/>
        </p:nvSpPr>
        <p:spPr>
          <a:xfrm>
            <a:off x="6019800" y="3165201"/>
            <a:ext cx="28194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3.</a:t>
            </a:r>
          </a:p>
          <a:p>
            <a:pPr algn="ctr"/>
            <a:r>
              <a:rPr lang="en-US" sz="2000" dirty="0"/>
              <a:t>Find closest cluster for each pixel.</a:t>
            </a:r>
          </a:p>
          <a:p>
            <a:pPr algn="ctr"/>
            <a:r>
              <a:rPr lang="en-US" dirty="0">
                <a:solidFill>
                  <a:srgbClr val="FFC000"/>
                </a:solidFill>
              </a:rPr>
              <a:t>|</a:t>
            </a:r>
            <a:r>
              <a:rPr lang="en-US" dirty="0" err="1">
                <a:solidFill>
                  <a:srgbClr val="FFC000"/>
                </a:solidFill>
              </a:rPr>
              <a:t>Rp-Rc</a:t>
            </a:r>
            <a:r>
              <a:rPr lang="en-US" dirty="0">
                <a:solidFill>
                  <a:srgbClr val="FFC000"/>
                </a:solidFill>
              </a:rPr>
              <a:t>|+|</a:t>
            </a:r>
            <a:r>
              <a:rPr lang="en-US" dirty="0" err="1">
                <a:solidFill>
                  <a:srgbClr val="FFC000"/>
                </a:solidFill>
              </a:rPr>
              <a:t>Gp-Gc</a:t>
            </a:r>
            <a:r>
              <a:rPr lang="en-US" dirty="0">
                <a:solidFill>
                  <a:srgbClr val="FFC000"/>
                </a:solidFill>
              </a:rPr>
              <a:t>|+|Bp-</a:t>
            </a:r>
            <a:r>
              <a:rPr lang="en-US" dirty="0" err="1">
                <a:solidFill>
                  <a:srgbClr val="FFC000"/>
                </a:solidFill>
              </a:rPr>
              <a:t>Bc</a:t>
            </a:r>
            <a:r>
              <a:rPr lang="en-US" dirty="0">
                <a:solidFill>
                  <a:srgbClr val="FFC000"/>
                </a:solidFill>
              </a:rPr>
              <a:t>| </a:t>
            </a:r>
            <a:endParaRPr lang="en-US" sz="2000" dirty="0">
              <a:solidFill>
                <a:srgbClr val="FFC000"/>
              </a:solidFill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77C3C10-F49F-4C01-95CD-3BB8F828442A}"/>
              </a:ext>
            </a:extLst>
          </p:cNvPr>
          <p:cNvCxnSpPr>
            <a:stCxn id="8" idx="3"/>
            <a:endCxn id="9" idx="1"/>
          </p:cNvCxnSpPr>
          <p:nvPr/>
        </p:nvCxnSpPr>
        <p:spPr>
          <a:xfrm>
            <a:off x="2514600" y="2103438"/>
            <a:ext cx="539969" cy="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E9FDAB8F-4E55-495F-8AC4-BA22E8A6B7D9}"/>
              </a:ext>
            </a:extLst>
          </p:cNvPr>
          <p:cNvCxnSpPr>
            <a:cxnSpLocks/>
            <a:stCxn id="9" idx="3"/>
            <a:endCxn id="10" idx="0"/>
          </p:cNvCxnSpPr>
          <p:nvPr/>
        </p:nvCxnSpPr>
        <p:spPr>
          <a:xfrm>
            <a:off x="5797769" y="2103438"/>
            <a:ext cx="1631731" cy="1061763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3662177C-7EAA-4A49-8286-FB6A6D31FFC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398"/>
          <a:stretch/>
        </p:blipFill>
        <p:spPr>
          <a:xfrm>
            <a:off x="1326931" y="3475038"/>
            <a:ext cx="2133600" cy="2799266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C417FB10-BD62-4F78-AC6E-E91CA5E2BCC2}"/>
              </a:ext>
            </a:extLst>
          </p:cNvPr>
          <p:cNvSpPr/>
          <p:nvPr/>
        </p:nvSpPr>
        <p:spPr>
          <a:xfrm>
            <a:off x="5257800" y="3812628"/>
            <a:ext cx="152400" cy="152400"/>
          </a:xfrm>
          <a:prstGeom prst="ellipse">
            <a:avLst/>
          </a:prstGeom>
          <a:solidFill>
            <a:srgbClr val="FAF80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66D7819-7120-4619-B7A7-F9924901440E}"/>
              </a:ext>
            </a:extLst>
          </p:cNvPr>
          <p:cNvSpPr/>
          <p:nvPr/>
        </p:nvSpPr>
        <p:spPr>
          <a:xfrm>
            <a:off x="5264369" y="4313238"/>
            <a:ext cx="152400" cy="152400"/>
          </a:xfrm>
          <a:prstGeom prst="ellipse">
            <a:avLst/>
          </a:prstGeom>
          <a:solidFill>
            <a:srgbClr val="7CA35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46E352AE-E64D-4E8F-94F8-586585FA620C}"/>
              </a:ext>
            </a:extLst>
          </p:cNvPr>
          <p:cNvSpPr/>
          <p:nvPr/>
        </p:nvSpPr>
        <p:spPr>
          <a:xfrm>
            <a:off x="5257800" y="4813848"/>
            <a:ext cx="152400" cy="152400"/>
          </a:xfrm>
          <a:prstGeom prst="ellipse">
            <a:avLst/>
          </a:prstGeom>
          <a:solidFill>
            <a:srgbClr val="C1350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1B5BB185-B7FC-452B-B242-7EFDCFF96E00}"/>
              </a:ext>
            </a:extLst>
          </p:cNvPr>
          <p:cNvSpPr/>
          <p:nvPr/>
        </p:nvSpPr>
        <p:spPr>
          <a:xfrm>
            <a:off x="5257800" y="5334000"/>
            <a:ext cx="152400" cy="152400"/>
          </a:xfrm>
          <a:prstGeom prst="ellipse">
            <a:avLst/>
          </a:prstGeom>
          <a:solidFill>
            <a:srgbClr val="08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E462F71-405A-48B4-9681-E1C738979109}"/>
              </a:ext>
            </a:extLst>
          </p:cNvPr>
          <p:cNvSpPr/>
          <p:nvPr/>
        </p:nvSpPr>
        <p:spPr>
          <a:xfrm>
            <a:off x="4876800" y="5669608"/>
            <a:ext cx="1066800" cy="50243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Cluster centers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DAFECAA-80C6-444B-99E4-1571EA8527C2}"/>
              </a:ext>
            </a:extLst>
          </p:cNvPr>
          <p:cNvCxnSpPr>
            <a:endCxn id="20" idx="1"/>
          </p:cNvCxnSpPr>
          <p:nvPr/>
        </p:nvCxnSpPr>
        <p:spPr>
          <a:xfrm>
            <a:off x="2057400" y="3475038"/>
            <a:ext cx="3222718" cy="1881280"/>
          </a:xfrm>
          <a:prstGeom prst="line">
            <a:avLst/>
          </a:prstGeom>
          <a:ln>
            <a:solidFill>
              <a:srgbClr val="0904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99E4DE7-7BE4-4C70-A01C-99A13D24C45F}"/>
              </a:ext>
            </a:extLst>
          </p:cNvPr>
          <p:cNvCxnSpPr>
            <a:cxnSpLocks/>
            <a:endCxn id="20" idx="0"/>
          </p:cNvCxnSpPr>
          <p:nvPr/>
        </p:nvCxnSpPr>
        <p:spPr>
          <a:xfrm>
            <a:off x="3124201" y="3475038"/>
            <a:ext cx="2209799" cy="1858962"/>
          </a:xfrm>
          <a:prstGeom prst="line">
            <a:avLst/>
          </a:prstGeom>
          <a:ln>
            <a:solidFill>
              <a:srgbClr val="0904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BF3A175-B216-47B1-A37D-DFC81CC9C8B7}"/>
              </a:ext>
            </a:extLst>
          </p:cNvPr>
          <p:cNvCxnSpPr>
            <a:cxnSpLocks/>
            <a:endCxn id="20" idx="2"/>
          </p:cNvCxnSpPr>
          <p:nvPr/>
        </p:nvCxnSpPr>
        <p:spPr>
          <a:xfrm>
            <a:off x="1326931" y="3965028"/>
            <a:ext cx="3930869" cy="1445172"/>
          </a:xfrm>
          <a:prstGeom prst="line">
            <a:avLst/>
          </a:prstGeom>
          <a:ln>
            <a:solidFill>
              <a:srgbClr val="0904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ABB3564-7B93-45D5-BE67-ECD74F0DBCC2}"/>
              </a:ext>
            </a:extLst>
          </p:cNvPr>
          <p:cNvCxnSpPr>
            <a:cxnSpLocks/>
            <a:endCxn id="20" idx="1"/>
          </p:cNvCxnSpPr>
          <p:nvPr/>
        </p:nvCxnSpPr>
        <p:spPr>
          <a:xfrm>
            <a:off x="2133600" y="3657600"/>
            <a:ext cx="3146518" cy="1698718"/>
          </a:xfrm>
          <a:prstGeom prst="line">
            <a:avLst/>
          </a:prstGeom>
          <a:ln>
            <a:solidFill>
              <a:srgbClr val="0904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EA55235-B6BC-42C2-A999-07851296260B}"/>
              </a:ext>
            </a:extLst>
          </p:cNvPr>
          <p:cNvCxnSpPr>
            <a:cxnSpLocks/>
            <a:endCxn id="20" idx="1"/>
          </p:cNvCxnSpPr>
          <p:nvPr/>
        </p:nvCxnSpPr>
        <p:spPr>
          <a:xfrm>
            <a:off x="2362200" y="4813848"/>
            <a:ext cx="2917918" cy="542470"/>
          </a:xfrm>
          <a:prstGeom prst="line">
            <a:avLst/>
          </a:prstGeom>
          <a:ln>
            <a:solidFill>
              <a:srgbClr val="0904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8AECFD0-6013-4909-9AB3-68CE50C3B35D}"/>
              </a:ext>
            </a:extLst>
          </p:cNvPr>
          <p:cNvCxnSpPr>
            <a:cxnSpLocks/>
            <a:endCxn id="20" idx="2"/>
          </p:cNvCxnSpPr>
          <p:nvPr/>
        </p:nvCxnSpPr>
        <p:spPr>
          <a:xfrm flipV="1">
            <a:off x="2819400" y="5410200"/>
            <a:ext cx="2438400" cy="609600"/>
          </a:xfrm>
          <a:prstGeom prst="line">
            <a:avLst/>
          </a:prstGeom>
          <a:ln>
            <a:solidFill>
              <a:srgbClr val="0904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7963D17C-48B5-43C3-983B-0FD11F4C3FF6}"/>
              </a:ext>
            </a:extLst>
          </p:cNvPr>
          <p:cNvCxnSpPr>
            <a:cxnSpLocks/>
            <a:endCxn id="20" idx="2"/>
          </p:cNvCxnSpPr>
          <p:nvPr/>
        </p:nvCxnSpPr>
        <p:spPr>
          <a:xfrm>
            <a:off x="3460531" y="5257800"/>
            <a:ext cx="1797269" cy="152400"/>
          </a:xfrm>
          <a:prstGeom prst="line">
            <a:avLst/>
          </a:prstGeom>
          <a:ln>
            <a:solidFill>
              <a:srgbClr val="0904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4B16F18D-E872-41F8-BC76-312B509CC8DC}"/>
              </a:ext>
            </a:extLst>
          </p:cNvPr>
          <p:cNvCxnSpPr>
            <a:cxnSpLocks/>
            <a:endCxn id="20" idx="1"/>
          </p:cNvCxnSpPr>
          <p:nvPr/>
        </p:nvCxnSpPr>
        <p:spPr>
          <a:xfrm flipV="1">
            <a:off x="1600200" y="5356318"/>
            <a:ext cx="3679918" cy="313290"/>
          </a:xfrm>
          <a:prstGeom prst="line">
            <a:avLst/>
          </a:prstGeom>
          <a:ln>
            <a:solidFill>
              <a:srgbClr val="0904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2848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K-means clustering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7957-6286-49DE-863B-6EF24FDB8267}" type="slidenum">
              <a:rPr lang="en-US" smtClean="0"/>
              <a:t>11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5D61426-2D3E-4C78-8CBF-FCA56F9DAB70}"/>
              </a:ext>
            </a:extLst>
          </p:cNvPr>
          <p:cNvSpPr/>
          <p:nvPr/>
        </p:nvSpPr>
        <p:spPr>
          <a:xfrm>
            <a:off x="228600" y="1417638"/>
            <a:ext cx="22860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1.</a:t>
            </a:r>
          </a:p>
          <a:p>
            <a:pPr algn="ctr"/>
            <a:r>
              <a:rPr lang="en-US" sz="2000" dirty="0"/>
              <a:t>Make a copy of your original image.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26FF73-E037-4DC1-B46A-5B01E403B287}"/>
              </a:ext>
            </a:extLst>
          </p:cNvPr>
          <p:cNvSpPr/>
          <p:nvPr/>
        </p:nvSpPr>
        <p:spPr>
          <a:xfrm>
            <a:off x="3054569" y="1417638"/>
            <a:ext cx="27432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2.</a:t>
            </a:r>
          </a:p>
          <a:p>
            <a:pPr algn="ctr"/>
            <a:r>
              <a:rPr lang="en-US" sz="2000" dirty="0"/>
              <a:t>Initialize cluster centers.</a:t>
            </a:r>
          </a:p>
          <a:p>
            <a:pPr algn="ctr"/>
            <a:r>
              <a:rPr lang="en-US" dirty="0">
                <a:solidFill>
                  <a:srgbClr val="FFC000"/>
                </a:solidFill>
              </a:rPr>
              <a:t>double</a:t>
            </a:r>
            <a:r>
              <a:rPr lang="en-US" sz="2000" dirty="0">
                <a:solidFill>
                  <a:srgbClr val="FFC000"/>
                </a:solidFill>
              </a:rPr>
              <a:t>**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sz="2000" dirty="0">
                <a:solidFill>
                  <a:srgbClr val="FFC000"/>
                </a:solidFill>
              </a:rPr>
              <a:t>centers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3D52A93-AE12-4E6E-9B15-7FC7AC0F3B0C}"/>
              </a:ext>
            </a:extLst>
          </p:cNvPr>
          <p:cNvSpPr/>
          <p:nvPr/>
        </p:nvSpPr>
        <p:spPr>
          <a:xfrm>
            <a:off x="6019800" y="3165201"/>
            <a:ext cx="28194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3.</a:t>
            </a:r>
          </a:p>
          <a:p>
            <a:pPr algn="ctr"/>
            <a:r>
              <a:rPr lang="en-US" sz="2000" dirty="0"/>
              <a:t>Find closest cluster for each pixel.</a:t>
            </a:r>
          </a:p>
          <a:p>
            <a:pPr algn="ctr"/>
            <a:r>
              <a:rPr lang="en-US" dirty="0">
                <a:solidFill>
                  <a:srgbClr val="FFC000"/>
                </a:solidFill>
              </a:rPr>
              <a:t>|</a:t>
            </a:r>
            <a:r>
              <a:rPr lang="en-US" dirty="0" err="1">
                <a:solidFill>
                  <a:srgbClr val="FFC000"/>
                </a:solidFill>
              </a:rPr>
              <a:t>Rp-Rc</a:t>
            </a:r>
            <a:r>
              <a:rPr lang="en-US" dirty="0">
                <a:solidFill>
                  <a:srgbClr val="FFC000"/>
                </a:solidFill>
              </a:rPr>
              <a:t>|+|</a:t>
            </a:r>
            <a:r>
              <a:rPr lang="en-US" dirty="0" err="1">
                <a:solidFill>
                  <a:srgbClr val="FFC000"/>
                </a:solidFill>
              </a:rPr>
              <a:t>Gp-Gc</a:t>
            </a:r>
            <a:r>
              <a:rPr lang="en-US" dirty="0">
                <a:solidFill>
                  <a:srgbClr val="FFC000"/>
                </a:solidFill>
              </a:rPr>
              <a:t>|+|Bp-</a:t>
            </a:r>
            <a:r>
              <a:rPr lang="en-US" dirty="0" err="1">
                <a:solidFill>
                  <a:srgbClr val="FFC000"/>
                </a:solidFill>
              </a:rPr>
              <a:t>Bc</a:t>
            </a:r>
            <a:r>
              <a:rPr lang="en-US" dirty="0">
                <a:solidFill>
                  <a:srgbClr val="FFC000"/>
                </a:solidFill>
              </a:rPr>
              <a:t>| </a:t>
            </a:r>
            <a:endParaRPr lang="en-US" sz="2000" dirty="0">
              <a:solidFill>
                <a:srgbClr val="FFC000"/>
              </a:solidFill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77C3C10-F49F-4C01-95CD-3BB8F828442A}"/>
              </a:ext>
            </a:extLst>
          </p:cNvPr>
          <p:cNvCxnSpPr>
            <a:stCxn id="8" idx="3"/>
            <a:endCxn id="9" idx="1"/>
          </p:cNvCxnSpPr>
          <p:nvPr/>
        </p:nvCxnSpPr>
        <p:spPr>
          <a:xfrm>
            <a:off x="2514600" y="2103438"/>
            <a:ext cx="539969" cy="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E9FDAB8F-4E55-495F-8AC4-BA22E8A6B7D9}"/>
              </a:ext>
            </a:extLst>
          </p:cNvPr>
          <p:cNvCxnSpPr>
            <a:cxnSpLocks/>
            <a:stCxn id="9" idx="3"/>
            <a:endCxn id="10" idx="0"/>
          </p:cNvCxnSpPr>
          <p:nvPr/>
        </p:nvCxnSpPr>
        <p:spPr>
          <a:xfrm>
            <a:off x="5797769" y="2103438"/>
            <a:ext cx="1631731" cy="1061763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3662177C-7EAA-4A49-8286-FB6A6D31FFC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398"/>
          <a:stretch/>
        </p:blipFill>
        <p:spPr>
          <a:xfrm>
            <a:off x="1326931" y="3475038"/>
            <a:ext cx="2133600" cy="2799266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C417FB10-BD62-4F78-AC6E-E91CA5E2BCC2}"/>
              </a:ext>
            </a:extLst>
          </p:cNvPr>
          <p:cNvSpPr/>
          <p:nvPr/>
        </p:nvSpPr>
        <p:spPr>
          <a:xfrm>
            <a:off x="5257800" y="3812628"/>
            <a:ext cx="152400" cy="152400"/>
          </a:xfrm>
          <a:prstGeom prst="ellipse">
            <a:avLst/>
          </a:prstGeom>
          <a:solidFill>
            <a:srgbClr val="FAF80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66D7819-7120-4619-B7A7-F9924901440E}"/>
              </a:ext>
            </a:extLst>
          </p:cNvPr>
          <p:cNvSpPr/>
          <p:nvPr/>
        </p:nvSpPr>
        <p:spPr>
          <a:xfrm>
            <a:off x="5264369" y="4313238"/>
            <a:ext cx="152400" cy="152400"/>
          </a:xfrm>
          <a:prstGeom prst="ellipse">
            <a:avLst/>
          </a:prstGeom>
          <a:solidFill>
            <a:srgbClr val="7CA35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46E352AE-E64D-4E8F-94F8-586585FA620C}"/>
              </a:ext>
            </a:extLst>
          </p:cNvPr>
          <p:cNvSpPr/>
          <p:nvPr/>
        </p:nvSpPr>
        <p:spPr>
          <a:xfrm>
            <a:off x="5257800" y="4813848"/>
            <a:ext cx="152400" cy="152400"/>
          </a:xfrm>
          <a:prstGeom prst="ellipse">
            <a:avLst/>
          </a:prstGeom>
          <a:solidFill>
            <a:srgbClr val="C1350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1B5BB185-B7FC-452B-B242-7EFDCFF96E00}"/>
              </a:ext>
            </a:extLst>
          </p:cNvPr>
          <p:cNvSpPr/>
          <p:nvPr/>
        </p:nvSpPr>
        <p:spPr>
          <a:xfrm>
            <a:off x="5257800" y="5334000"/>
            <a:ext cx="152400" cy="152400"/>
          </a:xfrm>
          <a:prstGeom prst="ellipse">
            <a:avLst/>
          </a:prstGeom>
          <a:solidFill>
            <a:srgbClr val="08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E462F71-405A-48B4-9681-E1C738979109}"/>
              </a:ext>
            </a:extLst>
          </p:cNvPr>
          <p:cNvSpPr/>
          <p:nvPr/>
        </p:nvSpPr>
        <p:spPr>
          <a:xfrm>
            <a:off x="4876800" y="5669608"/>
            <a:ext cx="1066800" cy="50243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Cluster centers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DAFECAA-80C6-444B-99E4-1571EA8527C2}"/>
              </a:ext>
            </a:extLst>
          </p:cNvPr>
          <p:cNvCxnSpPr>
            <a:endCxn id="20" idx="1"/>
          </p:cNvCxnSpPr>
          <p:nvPr/>
        </p:nvCxnSpPr>
        <p:spPr>
          <a:xfrm>
            <a:off x="2057400" y="3475038"/>
            <a:ext cx="3222718" cy="1881280"/>
          </a:xfrm>
          <a:prstGeom prst="line">
            <a:avLst/>
          </a:prstGeom>
          <a:ln>
            <a:solidFill>
              <a:srgbClr val="0904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99E4DE7-7BE4-4C70-A01C-99A13D24C45F}"/>
              </a:ext>
            </a:extLst>
          </p:cNvPr>
          <p:cNvCxnSpPr>
            <a:cxnSpLocks/>
            <a:endCxn id="20" idx="0"/>
          </p:cNvCxnSpPr>
          <p:nvPr/>
        </p:nvCxnSpPr>
        <p:spPr>
          <a:xfrm>
            <a:off x="3124201" y="3475038"/>
            <a:ext cx="2209799" cy="1858962"/>
          </a:xfrm>
          <a:prstGeom prst="line">
            <a:avLst/>
          </a:prstGeom>
          <a:ln>
            <a:solidFill>
              <a:srgbClr val="0904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BF3A175-B216-47B1-A37D-DFC81CC9C8B7}"/>
              </a:ext>
            </a:extLst>
          </p:cNvPr>
          <p:cNvCxnSpPr>
            <a:cxnSpLocks/>
            <a:endCxn id="20" idx="2"/>
          </p:cNvCxnSpPr>
          <p:nvPr/>
        </p:nvCxnSpPr>
        <p:spPr>
          <a:xfrm>
            <a:off x="1326931" y="3965028"/>
            <a:ext cx="3930869" cy="1445172"/>
          </a:xfrm>
          <a:prstGeom prst="line">
            <a:avLst/>
          </a:prstGeom>
          <a:ln>
            <a:solidFill>
              <a:srgbClr val="0904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ABB3564-7B93-45D5-BE67-ECD74F0DBCC2}"/>
              </a:ext>
            </a:extLst>
          </p:cNvPr>
          <p:cNvCxnSpPr>
            <a:cxnSpLocks/>
            <a:endCxn id="20" idx="1"/>
          </p:cNvCxnSpPr>
          <p:nvPr/>
        </p:nvCxnSpPr>
        <p:spPr>
          <a:xfrm>
            <a:off x="2133600" y="3657600"/>
            <a:ext cx="3146518" cy="1698718"/>
          </a:xfrm>
          <a:prstGeom prst="line">
            <a:avLst/>
          </a:prstGeom>
          <a:ln>
            <a:solidFill>
              <a:srgbClr val="0904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EA55235-B6BC-42C2-A999-07851296260B}"/>
              </a:ext>
            </a:extLst>
          </p:cNvPr>
          <p:cNvCxnSpPr>
            <a:cxnSpLocks/>
            <a:endCxn id="20" idx="1"/>
          </p:cNvCxnSpPr>
          <p:nvPr/>
        </p:nvCxnSpPr>
        <p:spPr>
          <a:xfrm>
            <a:off x="2362200" y="4813848"/>
            <a:ext cx="2917918" cy="542470"/>
          </a:xfrm>
          <a:prstGeom prst="line">
            <a:avLst/>
          </a:prstGeom>
          <a:ln>
            <a:solidFill>
              <a:srgbClr val="0904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8AECFD0-6013-4909-9AB3-68CE50C3B35D}"/>
              </a:ext>
            </a:extLst>
          </p:cNvPr>
          <p:cNvCxnSpPr>
            <a:cxnSpLocks/>
            <a:endCxn id="20" idx="2"/>
          </p:cNvCxnSpPr>
          <p:nvPr/>
        </p:nvCxnSpPr>
        <p:spPr>
          <a:xfrm flipV="1">
            <a:off x="2819400" y="5410200"/>
            <a:ext cx="2438400" cy="609600"/>
          </a:xfrm>
          <a:prstGeom prst="line">
            <a:avLst/>
          </a:prstGeom>
          <a:ln>
            <a:solidFill>
              <a:srgbClr val="0904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7963D17C-48B5-43C3-983B-0FD11F4C3FF6}"/>
              </a:ext>
            </a:extLst>
          </p:cNvPr>
          <p:cNvCxnSpPr>
            <a:cxnSpLocks/>
            <a:endCxn id="20" idx="2"/>
          </p:cNvCxnSpPr>
          <p:nvPr/>
        </p:nvCxnSpPr>
        <p:spPr>
          <a:xfrm>
            <a:off x="3460531" y="5257800"/>
            <a:ext cx="1797269" cy="152400"/>
          </a:xfrm>
          <a:prstGeom prst="line">
            <a:avLst/>
          </a:prstGeom>
          <a:ln>
            <a:solidFill>
              <a:srgbClr val="0904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4B16F18D-E872-41F8-BC76-312B509CC8DC}"/>
              </a:ext>
            </a:extLst>
          </p:cNvPr>
          <p:cNvCxnSpPr>
            <a:cxnSpLocks/>
            <a:endCxn id="20" idx="1"/>
          </p:cNvCxnSpPr>
          <p:nvPr/>
        </p:nvCxnSpPr>
        <p:spPr>
          <a:xfrm flipV="1">
            <a:off x="1600200" y="5356318"/>
            <a:ext cx="3679918" cy="313290"/>
          </a:xfrm>
          <a:prstGeom prst="line">
            <a:avLst/>
          </a:prstGeom>
          <a:ln>
            <a:solidFill>
              <a:srgbClr val="0904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B8EDB84-3FE4-4CEB-8A79-4600F6D21FAB}"/>
              </a:ext>
            </a:extLst>
          </p:cNvPr>
          <p:cNvCxnSpPr>
            <a:cxnSpLocks/>
            <a:endCxn id="19" idx="2"/>
          </p:cNvCxnSpPr>
          <p:nvPr/>
        </p:nvCxnSpPr>
        <p:spPr>
          <a:xfrm>
            <a:off x="1981200" y="4465638"/>
            <a:ext cx="3276600" cy="424410"/>
          </a:xfrm>
          <a:prstGeom prst="line">
            <a:avLst/>
          </a:prstGeom>
          <a:ln>
            <a:solidFill>
              <a:srgbClr val="A44D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A202864-F1EA-4B95-B753-B1084F23F4C6}"/>
              </a:ext>
            </a:extLst>
          </p:cNvPr>
          <p:cNvCxnSpPr>
            <a:cxnSpLocks/>
            <a:endCxn id="19" idx="2"/>
          </p:cNvCxnSpPr>
          <p:nvPr/>
        </p:nvCxnSpPr>
        <p:spPr>
          <a:xfrm>
            <a:off x="3276600" y="4813848"/>
            <a:ext cx="1981200" cy="76200"/>
          </a:xfrm>
          <a:prstGeom prst="line">
            <a:avLst/>
          </a:prstGeom>
          <a:ln>
            <a:solidFill>
              <a:srgbClr val="A44D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98E5342E-8ACE-42B3-B4C3-A8A63EBF4083}"/>
              </a:ext>
            </a:extLst>
          </p:cNvPr>
          <p:cNvCxnSpPr>
            <a:cxnSpLocks/>
            <a:endCxn id="19" idx="2"/>
          </p:cNvCxnSpPr>
          <p:nvPr/>
        </p:nvCxnSpPr>
        <p:spPr>
          <a:xfrm flipV="1">
            <a:off x="2819400" y="4890048"/>
            <a:ext cx="2438400" cy="466270"/>
          </a:xfrm>
          <a:prstGeom prst="line">
            <a:avLst/>
          </a:prstGeom>
          <a:ln>
            <a:solidFill>
              <a:srgbClr val="A44D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9EC3F3E9-7723-4E12-A4CA-4DE9353108A0}"/>
              </a:ext>
            </a:extLst>
          </p:cNvPr>
          <p:cNvCxnSpPr>
            <a:cxnSpLocks/>
            <a:endCxn id="19" idx="2"/>
          </p:cNvCxnSpPr>
          <p:nvPr/>
        </p:nvCxnSpPr>
        <p:spPr>
          <a:xfrm>
            <a:off x="3352800" y="3812628"/>
            <a:ext cx="1905000" cy="1077420"/>
          </a:xfrm>
          <a:prstGeom prst="line">
            <a:avLst/>
          </a:prstGeom>
          <a:ln>
            <a:solidFill>
              <a:srgbClr val="A44D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1A2D3B95-334B-4E41-A1A1-F98B54A6D686}"/>
              </a:ext>
            </a:extLst>
          </p:cNvPr>
          <p:cNvCxnSpPr>
            <a:cxnSpLocks/>
            <a:endCxn id="19" idx="2"/>
          </p:cNvCxnSpPr>
          <p:nvPr/>
        </p:nvCxnSpPr>
        <p:spPr>
          <a:xfrm>
            <a:off x="1828800" y="3965028"/>
            <a:ext cx="3429000" cy="925020"/>
          </a:xfrm>
          <a:prstGeom prst="line">
            <a:avLst/>
          </a:prstGeom>
          <a:ln>
            <a:solidFill>
              <a:srgbClr val="A44D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317202CB-72B4-49B4-B196-FB81C36EEE57}"/>
              </a:ext>
            </a:extLst>
          </p:cNvPr>
          <p:cNvCxnSpPr>
            <a:cxnSpLocks/>
            <a:endCxn id="17" idx="2"/>
          </p:cNvCxnSpPr>
          <p:nvPr/>
        </p:nvCxnSpPr>
        <p:spPr>
          <a:xfrm>
            <a:off x="2819400" y="3812628"/>
            <a:ext cx="2444969" cy="576810"/>
          </a:xfrm>
          <a:prstGeom prst="line">
            <a:avLst/>
          </a:prstGeom>
          <a:ln>
            <a:solidFill>
              <a:srgbClr val="7CA3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8865F162-1379-45BD-AF3B-3D772B257CB9}"/>
              </a:ext>
            </a:extLst>
          </p:cNvPr>
          <p:cNvCxnSpPr>
            <a:cxnSpLocks/>
            <a:endCxn id="17" idx="3"/>
          </p:cNvCxnSpPr>
          <p:nvPr/>
        </p:nvCxnSpPr>
        <p:spPr>
          <a:xfrm flipV="1">
            <a:off x="3054569" y="4443320"/>
            <a:ext cx="2232118" cy="1728726"/>
          </a:xfrm>
          <a:prstGeom prst="line">
            <a:avLst/>
          </a:prstGeom>
          <a:ln>
            <a:solidFill>
              <a:srgbClr val="7CA3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22EB65E6-3143-4C86-9935-DD888CDBCEF7}"/>
              </a:ext>
            </a:extLst>
          </p:cNvPr>
          <p:cNvCxnSpPr>
            <a:cxnSpLocks/>
            <a:endCxn id="17" idx="2"/>
          </p:cNvCxnSpPr>
          <p:nvPr/>
        </p:nvCxnSpPr>
        <p:spPr>
          <a:xfrm flipV="1">
            <a:off x="1600200" y="4389438"/>
            <a:ext cx="3664169" cy="868362"/>
          </a:xfrm>
          <a:prstGeom prst="line">
            <a:avLst/>
          </a:prstGeom>
          <a:ln>
            <a:solidFill>
              <a:srgbClr val="7CA3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F31A6E97-1474-4278-9026-06EE4927ECFB}"/>
              </a:ext>
            </a:extLst>
          </p:cNvPr>
          <p:cNvCxnSpPr>
            <a:cxnSpLocks/>
            <a:endCxn id="17" idx="2"/>
          </p:cNvCxnSpPr>
          <p:nvPr/>
        </p:nvCxnSpPr>
        <p:spPr>
          <a:xfrm flipV="1">
            <a:off x="1524000" y="4389438"/>
            <a:ext cx="3740369" cy="1096962"/>
          </a:xfrm>
          <a:prstGeom prst="line">
            <a:avLst/>
          </a:prstGeom>
          <a:ln>
            <a:solidFill>
              <a:srgbClr val="7CA3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207914E5-1428-45D7-8D59-2BB4E9F8E2A1}"/>
              </a:ext>
            </a:extLst>
          </p:cNvPr>
          <p:cNvCxnSpPr>
            <a:cxnSpLocks/>
            <a:endCxn id="17" idx="2"/>
          </p:cNvCxnSpPr>
          <p:nvPr/>
        </p:nvCxnSpPr>
        <p:spPr>
          <a:xfrm>
            <a:off x="2819400" y="3657600"/>
            <a:ext cx="2444969" cy="731838"/>
          </a:xfrm>
          <a:prstGeom prst="line">
            <a:avLst/>
          </a:prstGeom>
          <a:ln>
            <a:solidFill>
              <a:srgbClr val="7CA3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5FA94428-9513-4724-BE4B-7DA133E733C9}"/>
              </a:ext>
            </a:extLst>
          </p:cNvPr>
          <p:cNvCxnSpPr>
            <a:cxnSpLocks/>
            <a:endCxn id="17" idx="2"/>
          </p:cNvCxnSpPr>
          <p:nvPr/>
        </p:nvCxnSpPr>
        <p:spPr>
          <a:xfrm flipV="1">
            <a:off x="3054569" y="4389438"/>
            <a:ext cx="2209800" cy="1630362"/>
          </a:xfrm>
          <a:prstGeom prst="line">
            <a:avLst/>
          </a:prstGeom>
          <a:ln>
            <a:solidFill>
              <a:srgbClr val="7CA3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6312BDE7-4BFD-4CA4-9AA8-312159EBFB99}"/>
              </a:ext>
            </a:extLst>
          </p:cNvPr>
          <p:cNvCxnSpPr>
            <a:cxnSpLocks/>
            <a:endCxn id="3" idx="2"/>
          </p:cNvCxnSpPr>
          <p:nvPr/>
        </p:nvCxnSpPr>
        <p:spPr>
          <a:xfrm>
            <a:off x="3352800" y="3581400"/>
            <a:ext cx="1905000" cy="307428"/>
          </a:xfrm>
          <a:prstGeom prst="line">
            <a:avLst/>
          </a:prstGeom>
          <a:ln>
            <a:solidFill>
              <a:srgbClr val="FAF8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E44451B5-CAD1-422E-9264-0D97FA24A709}"/>
              </a:ext>
            </a:extLst>
          </p:cNvPr>
          <p:cNvCxnSpPr>
            <a:cxnSpLocks/>
            <a:endCxn id="3" idx="3"/>
          </p:cNvCxnSpPr>
          <p:nvPr/>
        </p:nvCxnSpPr>
        <p:spPr>
          <a:xfrm flipV="1">
            <a:off x="2667000" y="3942710"/>
            <a:ext cx="2613118" cy="370528"/>
          </a:xfrm>
          <a:prstGeom prst="line">
            <a:avLst/>
          </a:prstGeom>
          <a:ln>
            <a:solidFill>
              <a:srgbClr val="FAF8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D7CF0119-EFE6-4786-B884-FA322FD4F03F}"/>
              </a:ext>
            </a:extLst>
          </p:cNvPr>
          <p:cNvCxnSpPr>
            <a:cxnSpLocks/>
            <a:endCxn id="3" idx="3"/>
          </p:cNvCxnSpPr>
          <p:nvPr/>
        </p:nvCxnSpPr>
        <p:spPr>
          <a:xfrm flipV="1">
            <a:off x="2971800" y="3942710"/>
            <a:ext cx="2308318" cy="781690"/>
          </a:xfrm>
          <a:prstGeom prst="line">
            <a:avLst/>
          </a:prstGeom>
          <a:ln>
            <a:solidFill>
              <a:srgbClr val="FAF8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AED2E9C1-5991-4677-AAE7-1F9898925AE0}"/>
              </a:ext>
            </a:extLst>
          </p:cNvPr>
          <p:cNvCxnSpPr>
            <a:cxnSpLocks/>
            <a:endCxn id="3" idx="2"/>
          </p:cNvCxnSpPr>
          <p:nvPr/>
        </p:nvCxnSpPr>
        <p:spPr>
          <a:xfrm flipV="1">
            <a:off x="2667000" y="3888828"/>
            <a:ext cx="2590800" cy="225972"/>
          </a:xfrm>
          <a:prstGeom prst="line">
            <a:avLst/>
          </a:prstGeom>
          <a:ln>
            <a:solidFill>
              <a:srgbClr val="FAF8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3F3D5BF4-EEDC-4082-898C-45F8906ABA48}"/>
              </a:ext>
            </a:extLst>
          </p:cNvPr>
          <p:cNvCxnSpPr>
            <a:cxnSpLocks/>
            <a:endCxn id="3" idx="0"/>
          </p:cNvCxnSpPr>
          <p:nvPr/>
        </p:nvCxnSpPr>
        <p:spPr>
          <a:xfrm flipV="1">
            <a:off x="2667000" y="3812628"/>
            <a:ext cx="2667000" cy="1543690"/>
          </a:xfrm>
          <a:prstGeom prst="line">
            <a:avLst/>
          </a:prstGeom>
          <a:ln>
            <a:solidFill>
              <a:srgbClr val="FAF8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929680A0-5A50-42E2-A766-60D74DCDAC96}"/>
              </a:ext>
            </a:extLst>
          </p:cNvPr>
          <p:cNvCxnSpPr>
            <a:cxnSpLocks/>
            <a:endCxn id="3" idx="0"/>
          </p:cNvCxnSpPr>
          <p:nvPr/>
        </p:nvCxnSpPr>
        <p:spPr>
          <a:xfrm flipV="1">
            <a:off x="2514600" y="3812628"/>
            <a:ext cx="2819400" cy="1856980"/>
          </a:xfrm>
          <a:prstGeom prst="line">
            <a:avLst/>
          </a:prstGeom>
          <a:ln>
            <a:solidFill>
              <a:srgbClr val="FAF8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55D45635-D48F-4AA3-8574-E9602323A4D2}"/>
              </a:ext>
            </a:extLst>
          </p:cNvPr>
          <p:cNvCxnSpPr>
            <a:cxnSpLocks/>
            <a:endCxn id="3" idx="4"/>
          </p:cNvCxnSpPr>
          <p:nvPr/>
        </p:nvCxnSpPr>
        <p:spPr>
          <a:xfrm flipV="1">
            <a:off x="3352800" y="3965028"/>
            <a:ext cx="1981200" cy="2207018"/>
          </a:xfrm>
          <a:prstGeom prst="line">
            <a:avLst/>
          </a:prstGeom>
          <a:ln>
            <a:solidFill>
              <a:srgbClr val="FAF8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0EE5ABAB-87AB-45E2-9690-9FF09499818F}"/>
              </a:ext>
            </a:extLst>
          </p:cNvPr>
          <p:cNvCxnSpPr>
            <a:cxnSpLocks/>
            <a:endCxn id="3" idx="3"/>
          </p:cNvCxnSpPr>
          <p:nvPr/>
        </p:nvCxnSpPr>
        <p:spPr>
          <a:xfrm flipV="1">
            <a:off x="1752600" y="3942710"/>
            <a:ext cx="3527518" cy="2229336"/>
          </a:xfrm>
          <a:prstGeom prst="line">
            <a:avLst/>
          </a:prstGeom>
          <a:ln>
            <a:solidFill>
              <a:srgbClr val="FAF8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43251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K-means clustering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7957-6286-49DE-863B-6EF24FDB8267}" type="slidenum">
              <a:rPr lang="en-US" smtClean="0"/>
              <a:t>12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5D61426-2D3E-4C78-8CBF-FCA56F9DAB70}"/>
              </a:ext>
            </a:extLst>
          </p:cNvPr>
          <p:cNvSpPr/>
          <p:nvPr/>
        </p:nvSpPr>
        <p:spPr>
          <a:xfrm>
            <a:off x="228600" y="1417638"/>
            <a:ext cx="22860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1.</a:t>
            </a:r>
          </a:p>
          <a:p>
            <a:pPr algn="ctr"/>
            <a:r>
              <a:rPr lang="en-US" sz="2000" dirty="0"/>
              <a:t>Make a copy of your original image.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26FF73-E037-4DC1-B46A-5B01E403B287}"/>
              </a:ext>
            </a:extLst>
          </p:cNvPr>
          <p:cNvSpPr/>
          <p:nvPr/>
        </p:nvSpPr>
        <p:spPr>
          <a:xfrm>
            <a:off x="3054569" y="1417638"/>
            <a:ext cx="27432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2.</a:t>
            </a:r>
          </a:p>
          <a:p>
            <a:pPr algn="ctr"/>
            <a:r>
              <a:rPr lang="en-US" sz="2000" dirty="0"/>
              <a:t>Initialize cluster centers.</a:t>
            </a:r>
          </a:p>
          <a:p>
            <a:pPr algn="ctr"/>
            <a:r>
              <a:rPr lang="en-US" dirty="0">
                <a:solidFill>
                  <a:srgbClr val="FFC000"/>
                </a:solidFill>
              </a:rPr>
              <a:t>double</a:t>
            </a:r>
            <a:r>
              <a:rPr lang="en-US" sz="2000" dirty="0">
                <a:solidFill>
                  <a:srgbClr val="FFC000"/>
                </a:solidFill>
              </a:rPr>
              <a:t>**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sz="2000" dirty="0">
                <a:solidFill>
                  <a:srgbClr val="FFC000"/>
                </a:solidFill>
              </a:rPr>
              <a:t>centers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3D52A93-AE12-4E6E-9B15-7FC7AC0F3B0C}"/>
              </a:ext>
            </a:extLst>
          </p:cNvPr>
          <p:cNvSpPr/>
          <p:nvPr/>
        </p:nvSpPr>
        <p:spPr>
          <a:xfrm>
            <a:off x="6019800" y="3165201"/>
            <a:ext cx="28194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3.</a:t>
            </a:r>
          </a:p>
          <a:p>
            <a:pPr algn="ctr"/>
            <a:r>
              <a:rPr lang="en-US" sz="2000" dirty="0"/>
              <a:t>Find closest cluster for each pixel.</a:t>
            </a:r>
          </a:p>
          <a:p>
            <a:pPr algn="ctr"/>
            <a:r>
              <a:rPr lang="en-US" dirty="0">
                <a:solidFill>
                  <a:srgbClr val="FFC000"/>
                </a:solidFill>
              </a:rPr>
              <a:t>|</a:t>
            </a:r>
            <a:r>
              <a:rPr lang="en-US" dirty="0" err="1">
                <a:solidFill>
                  <a:srgbClr val="FFC000"/>
                </a:solidFill>
              </a:rPr>
              <a:t>Rp-Rc</a:t>
            </a:r>
            <a:r>
              <a:rPr lang="en-US" dirty="0">
                <a:solidFill>
                  <a:srgbClr val="FFC000"/>
                </a:solidFill>
              </a:rPr>
              <a:t>|+|</a:t>
            </a:r>
            <a:r>
              <a:rPr lang="en-US" dirty="0" err="1">
                <a:solidFill>
                  <a:srgbClr val="FFC000"/>
                </a:solidFill>
              </a:rPr>
              <a:t>Gp-Gc</a:t>
            </a:r>
            <a:r>
              <a:rPr lang="en-US" dirty="0">
                <a:solidFill>
                  <a:srgbClr val="FFC000"/>
                </a:solidFill>
              </a:rPr>
              <a:t>|+|Bp-</a:t>
            </a:r>
            <a:r>
              <a:rPr lang="en-US" dirty="0" err="1">
                <a:solidFill>
                  <a:srgbClr val="FFC000"/>
                </a:solidFill>
              </a:rPr>
              <a:t>Bc</a:t>
            </a:r>
            <a:r>
              <a:rPr lang="en-US" dirty="0">
                <a:solidFill>
                  <a:srgbClr val="FFC000"/>
                </a:solidFill>
              </a:rPr>
              <a:t>| </a:t>
            </a:r>
            <a:endParaRPr lang="en-US" sz="2000" dirty="0">
              <a:solidFill>
                <a:srgbClr val="FFC00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B0EC521-52FC-4DA4-90C2-4BA6BBF22E27}"/>
              </a:ext>
            </a:extLst>
          </p:cNvPr>
          <p:cNvSpPr/>
          <p:nvPr/>
        </p:nvSpPr>
        <p:spPr>
          <a:xfrm>
            <a:off x="4953000" y="4984750"/>
            <a:ext cx="28194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4.</a:t>
            </a:r>
          </a:p>
          <a:p>
            <a:pPr algn="ctr"/>
            <a:r>
              <a:rPr lang="en-US" sz="2000" dirty="0"/>
              <a:t>Update cluster centers.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77C3C10-F49F-4C01-95CD-3BB8F828442A}"/>
              </a:ext>
            </a:extLst>
          </p:cNvPr>
          <p:cNvCxnSpPr>
            <a:stCxn id="8" idx="3"/>
            <a:endCxn id="9" idx="1"/>
          </p:cNvCxnSpPr>
          <p:nvPr/>
        </p:nvCxnSpPr>
        <p:spPr>
          <a:xfrm>
            <a:off x="2514600" y="2103438"/>
            <a:ext cx="539969" cy="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EF1CE9E-ED56-443A-A9E2-C2E0E4FE5F4C}"/>
              </a:ext>
            </a:extLst>
          </p:cNvPr>
          <p:cNvCxnSpPr>
            <a:cxnSpLocks/>
            <a:stCxn id="10" idx="2"/>
            <a:endCxn id="11" idx="0"/>
          </p:cNvCxnSpPr>
          <p:nvPr/>
        </p:nvCxnSpPr>
        <p:spPr>
          <a:xfrm flipH="1">
            <a:off x="6362700" y="4536801"/>
            <a:ext cx="1066800" cy="447949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E9FDAB8F-4E55-495F-8AC4-BA22E8A6B7D9}"/>
              </a:ext>
            </a:extLst>
          </p:cNvPr>
          <p:cNvCxnSpPr>
            <a:cxnSpLocks/>
            <a:stCxn id="9" idx="3"/>
            <a:endCxn id="10" idx="0"/>
          </p:cNvCxnSpPr>
          <p:nvPr/>
        </p:nvCxnSpPr>
        <p:spPr>
          <a:xfrm>
            <a:off x="5797769" y="2103438"/>
            <a:ext cx="1631731" cy="1061763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6DEB1591-538D-4FAC-9A12-CC1472A9BD8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398"/>
          <a:stretch/>
        </p:blipFill>
        <p:spPr>
          <a:xfrm>
            <a:off x="1326931" y="3475038"/>
            <a:ext cx="2133600" cy="2799266"/>
          </a:xfrm>
          <a:prstGeom prst="rect">
            <a:avLst/>
          </a:prstGeom>
        </p:spPr>
      </p:pic>
      <p:sp>
        <p:nvSpPr>
          <p:cNvPr id="17" name="Oval 16">
            <a:extLst>
              <a:ext uri="{FF2B5EF4-FFF2-40B4-BE49-F238E27FC236}">
                <a16:creationId xmlns:a16="http://schemas.microsoft.com/office/drawing/2014/main" id="{0BB6614D-6D92-4EC9-BE4D-8A9FE54F14A1}"/>
              </a:ext>
            </a:extLst>
          </p:cNvPr>
          <p:cNvSpPr/>
          <p:nvPr/>
        </p:nvSpPr>
        <p:spPr>
          <a:xfrm>
            <a:off x="5257800" y="3812628"/>
            <a:ext cx="152400" cy="152400"/>
          </a:xfrm>
          <a:prstGeom prst="ellipse">
            <a:avLst/>
          </a:prstGeom>
          <a:solidFill>
            <a:srgbClr val="FAF80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66AA49F6-3062-416F-ACE0-1373E6391090}"/>
              </a:ext>
            </a:extLst>
          </p:cNvPr>
          <p:cNvSpPr/>
          <p:nvPr/>
        </p:nvSpPr>
        <p:spPr>
          <a:xfrm>
            <a:off x="5264369" y="4313238"/>
            <a:ext cx="152400" cy="152400"/>
          </a:xfrm>
          <a:prstGeom prst="ellipse">
            <a:avLst/>
          </a:prstGeom>
          <a:solidFill>
            <a:srgbClr val="7CA35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7770472-4A05-411D-A08D-0C2DA2619D42}"/>
              </a:ext>
            </a:extLst>
          </p:cNvPr>
          <p:cNvSpPr/>
          <p:nvPr/>
        </p:nvSpPr>
        <p:spPr>
          <a:xfrm>
            <a:off x="5257800" y="4813848"/>
            <a:ext cx="152400" cy="152400"/>
          </a:xfrm>
          <a:prstGeom prst="ellipse">
            <a:avLst/>
          </a:prstGeom>
          <a:solidFill>
            <a:srgbClr val="C1350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8A1ACAF-133D-4069-BF84-F27D29AF4A60}"/>
              </a:ext>
            </a:extLst>
          </p:cNvPr>
          <p:cNvSpPr/>
          <p:nvPr/>
        </p:nvSpPr>
        <p:spPr>
          <a:xfrm>
            <a:off x="5257800" y="5334000"/>
            <a:ext cx="152400" cy="152400"/>
          </a:xfrm>
          <a:prstGeom prst="ellipse">
            <a:avLst/>
          </a:prstGeom>
          <a:solidFill>
            <a:srgbClr val="08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A859FD1-ABD1-4356-BD99-F252DDB78536}"/>
              </a:ext>
            </a:extLst>
          </p:cNvPr>
          <p:cNvCxnSpPr>
            <a:endCxn id="22" idx="1"/>
          </p:cNvCxnSpPr>
          <p:nvPr/>
        </p:nvCxnSpPr>
        <p:spPr>
          <a:xfrm>
            <a:off x="2057400" y="3475038"/>
            <a:ext cx="3222718" cy="1881280"/>
          </a:xfrm>
          <a:prstGeom prst="line">
            <a:avLst/>
          </a:prstGeom>
          <a:ln>
            <a:solidFill>
              <a:srgbClr val="0904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C56464D-C1C7-4C05-9394-CEC5C9205592}"/>
              </a:ext>
            </a:extLst>
          </p:cNvPr>
          <p:cNvCxnSpPr>
            <a:cxnSpLocks/>
            <a:endCxn id="22" idx="0"/>
          </p:cNvCxnSpPr>
          <p:nvPr/>
        </p:nvCxnSpPr>
        <p:spPr>
          <a:xfrm>
            <a:off x="3124201" y="3475038"/>
            <a:ext cx="2209799" cy="1858962"/>
          </a:xfrm>
          <a:prstGeom prst="line">
            <a:avLst/>
          </a:prstGeom>
          <a:ln>
            <a:solidFill>
              <a:srgbClr val="0904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AA2EF14-4AC8-4143-9F4E-6AD5CBAF43EE}"/>
              </a:ext>
            </a:extLst>
          </p:cNvPr>
          <p:cNvCxnSpPr>
            <a:cxnSpLocks/>
            <a:endCxn id="22" idx="2"/>
          </p:cNvCxnSpPr>
          <p:nvPr/>
        </p:nvCxnSpPr>
        <p:spPr>
          <a:xfrm>
            <a:off x="1326931" y="3965028"/>
            <a:ext cx="3930869" cy="1445172"/>
          </a:xfrm>
          <a:prstGeom prst="line">
            <a:avLst/>
          </a:prstGeom>
          <a:ln>
            <a:solidFill>
              <a:srgbClr val="0904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9F5B3F8-79E0-45A6-87E1-5C5770BBB565}"/>
              </a:ext>
            </a:extLst>
          </p:cNvPr>
          <p:cNvCxnSpPr>
            <a:cxnSpLocks/>
            <a:endCxn id="22" idx="1"/>
          </p:cNvCxnSpPr>
          <p:nvPr/>
        </p:nvCxnSpPr>
        <p:spPr>
          <a:xfrm>
            <a:off x="2133600" y="3657600"/>
            <a:ext cx="3146518" cy="1698718"/>
          </a:xfrm>
          <a:prstGeom prst="line">
            <a:avLst/>
          </a:prstGeom>
          <a:ln>
            <a:solidFill>
              <a:srgbClr val="0904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16519FAE-1CAB-4DA4-A78B-3D2DC0CE35D4}"/>
              </a:ext>
            </a:extLst>
          </p:cNvPr>
          <p:cNvCxnSpPr>
            <a:cxnSpLocks/>
            <a:endCxn id="22" idx="1"/>
          </p:cNvCxnSpPr>
          <p:nvPr/>
        </p:nvCxnSpPr>
        <p:spPr>
          <a:xfrm>
            <a:off x="2362200" y="4813848"/>
            <a:ext cx="2917918" cy="542470"/>
          </a:xfrm>
          <a:prstGeom prst="line">
            <a:avLst/>
          </a:prstGeom>
          <a:ln>
            <a:solidFill>
              <a:srgbClr val="0904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36C9739-8E86-4066-BE70-6B5B12CD4B38}"/>
              </a:ext>
            </a:extLst>
          </p:cNvPr>
          <p:cNvCxnSpPr>
            <a:cxnSpLocks/>
            <a:endCxn id="22" idx="2"/>
          </p:cNvCxnSpPr>
          <p:nvPr/>
        </p:nvCxnSpPr>
        <p:spPr>
          <a:xfrm flipV="1">
            <a:off x="2819400" y="5410200"/>
            <a:ext cx="2438400" cy="609600"/>
          </a:xfrm>
          <a:prstGeom prst="line">
            <a:avLst/>
          </a:prstGeom>
          <a:ln>
            <a:solidFill>
              <a:srgbClr val="0904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5EC1F286-765A-424A-A127-3C338025ABFA}"/>
              </a:ext>
            </a:extLst>
          </p:cNvPr>
          <p:cNvCxnSpPr>
            <a:cxnSpLocks/>
            <a:endCxn id="22" idx="2"/>
          </p:cNvCxnSpPr>
          <p:nvPr/>
        </p:nvCxnSpPr>
        <p:spPr>
          <a:xfrm>
            <a:off x="3460531" y="5257800"/>
            <a:ext cx="1797269" cy="152400"/>
          </a:xfrm>
          <a:prstGeom prst="line">
            <a:avLst/>
          </a:prstGeom>
          <a:ln>
            <a:solidFill>
              <a:srgbClr val="0904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08D18F0F-5AA7-4807-92DA-25DC18659616}"/>
              </a:ext>
            </a:extLst>
          </p:cNvPr>
          <p:cNvCxnSpPr>
            <a:cxnSpLocks/>
            <a:endCxn id="22" idx="1"/>
          </p:cNvCxnSpPr>
          <p:nvPr/>
        </p:nvCxnSpPr>
        <p:spPr>
          <a:xfrm flipV="1">
            <a:off x="1600200" y="5356318"/>
            <a:ext cx="3679918" cy="313290"/>
          </a:xfrm>
          <a:prstGeom prst="line">
            <a:avLst/>
          </a:prstGeom>
          <a:ln>
            <a:solidFill>
              <a:srgbClr val="0904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B387B6DF-3FB3-4118-A5FD-C46529839767}"/>
              </a:ext>
            </a:extLst>
          </p:cNvPr>
          <p:cNvCxnSpPr>
            <a:cxnSpLocks/>
            <a:endCxn id="20" idx="2"/>
          </p:cNvCxnSpPr>
          <p:nvPr/>
        </p:nvCxnSpPr>
        <p:spPr>
          <a:xfrm>
            <a:off x="1981200" y="4465638"/>
            <a:ext cx="3276600" cy="424410"/>
          </a:xfrm>
          <a:prstGeom prst="line">
            <a:avLst/>
          </a:prstGeom>
          <a:ln>
            <a:solidFill>
              <a:srgbClr val="A44D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3835CE38-21DD-4E77-824A-1721FA716BB0}"/>
              </a:ext>
            </a:extLst>
          </p:cNvPr>
          <p:cNvCxnSpPr>
            <a:cxnSpLocks/>
            <a:endCxn id="20" idx="2"/>
          </p:cNvCxnSpPr>
          <p:nvPr/>
        </p:nvCxnSpPr>
        <p:spPr>
          <a:xfrm>
            <a:off x="3276600" y="4813848"/>
            <a:ext cx="1981200" cy="76200"/>
          </a:xfrm>
          <a:prstGeom prst="line">
            <a:avLst/>
          </a:prstGeom>
          <a:ln>
            <a:solidFill>
              <a:srgbClr val="A44D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09FB13BB-F2AE-46CE-B26C-155E62A8A053}"/>
              </a:ext>
            </a:extLst>
          </p:cNvPr>
          <p:cNvCxnSpPr>
            <a:cxnSpLocks/>
            <a:endCxn id="20" idx="2"/>
          </p:cNvCxnSpPr>
          <p:nvPr/>
        </p:nvCxnSpPr>
        <p:spPr>
          <a:xfrm flipV="1">
            <a:off x="2819400" y="4890048"/>
            <a:ext cx="2438400" cy="466270"/>
          </a:xfrm>
          <a:prstGeom prst="line">
            <a:avLst/>
          </a:prstGeom>
          <a:ln>
            <a:solidFill>
              <a:srgbClr val="A44D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3C89C6F-CE1E-41FA-88A2-448BAB58175F}"/>
              </a:ext>
            </a:extLst>
          </p:cNvPr>
          <p:cNvCxnSpPr>
            <a:cxnSpLocks/>
            <a:endCxn id="20" idx="2"/>
          </p:cNvCxnSpPr>
          <p:nvPr/>
        </p:nvCxnSpPr>
        <p:spPr>
          <a:xfrm>
            <a:off x="3352800" y="3812628"/>
            <a:ext cx="1905000" cy="1077420"/>
          </a:xfrm>
          <a:prstGeom prst="line">
            <a:avLst/>
          </a:prstGeom>
          <a:ln>
            <a:solidFill>
              <a:srgbClr val="A44D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68E458DB-9F88-4A5C-B87A-CF870FDC069F}"/>
              </a:ext>
            </a:extLst>
          </p:cNvPr>
          <p:cNvCxnSpPr>
            <a:cxnSpLocks/>
            <a:endCxn id="20" idx="2"/>
          </p:cNvCxnSpPr>
          <p:nvPr/>
        </p:nvCxnSpPr>
        <p:spPr>
          <a:xfrm>
            <a:off x="1828800" y="3965028"/>
            <a:ext cx="3429000" cy="925020"/>
          </a:xfrm>
          <a:prstGeom prst="line">
            <a:avLst/>
          </a:prstGeom>
          <a:ln>
            <a:solidFill>
              <a:srgbClr val="A44D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806CC53-22FB-46A2-A8AC-2C1DCC30CB2C}"/>
              </a:ext>
            </a:extLst>
          </p:cNvPr>
          <p:cNvCxnSpPr>
            <a:cxnSpLocks/>
            <a:endCxn id="19" idx="2"/>
          </p:cNvCxnSpPr>
          <p:nvPr/>
        </p:nvCxnSpPr>
        <p:spPr>
          <a:xfrm>
            <a:off x="2819400" y="3812628"/>
            <a:ext cx="2444969" cy="576810"/>
          </a:xfrm>
          <a:prstGeom prst="line">
            <a:avLst/>
          </a:prstGeom>
          <a:ln>
            <a:solidFill>
              <a:srgbClr val="7CA3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A8EEEB05-CB14-4BEC-AF0A-B7F9F2FF200C}"/>
              </a:ext>
            </a:extLst>
          </p:cNvPr>
          <p:cNvCxnSpPr>
            <a:cxnSpLocks/>
            <a:endCxn id="19" idx="3"/>
          </p:cNvCxnSpPr>
          <p:nvPr/>
        </p:nvCxnSpPr>
        <p:spPr>
          <a:xfrm flipV="1">
            <a:off x="3054569" y="4443320"/>
            <a:ext cx="2232118" cy="1728726"/>
          </a:xfrm>
          <a:prstGeom prst="line">
            <a:avLst/>
          </a:prstGeom>
          <a:ln>
            <a:solidFill>
              <a:srgbClr val="7CA3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367CF376-A51E-4C7C-B0F3-F05593450D0F}"/>
              </a:ext>
            </a:extLst>
          </p:cNvPr>
          <p:cNvCxnSpPr>
            <a:cxnSpLocks/>
            <a:endCxn id="19" idx="2"/>
          </p:cNvCxnSpPr>
          <p:nvPr/>
        </p:nvCxnSpPr>
        <p:spPr>
          <a:xfrm flipV="1">
            <a:off x="1600200" y="4389438"/>
            <a:ext cx="3664169" cy="868362"/>
          </a:xfrm>
          <a:prstGeom prst="line">
            <a:avLst/>
          </a:prstGeom>
          <a:ln>
            <a:solidFill>
              <a:srgbClr val="7CA3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ACAA28A1-46BF-4C6B-8928-28A2B3234E9A}"/>
              </a:ext>
            </a:extLst>
          </p:cNvPr>
          <p:cNvCxnSpPr>
            <a:cxnSpLocks/>
            <a:endCxn id="19" idx="2"/>
          </p:cNvCxnSpPr>
          <p:nvPr/>
        </p:nvCxnSpPr>
        <p:spPr>
          <a:xfrm flipV="1">
            <a:off x="1524000" y="4389438"/>
            <a:ext cx="3740369" cy="1096962"/>
          </a:xfrm>
          <a:prstGeom prst="line">
            <a:avLst/>
          </a:prstGeom>
          <a:ln>
            <a:solidFill>
              <a:srgbClr val="7CA3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3FAA92A9-CBB6-4E14-9F62-8B930452C324}"/>
              </a:ext>
            </a:extLst>
          </p:cNvPr>
          <p:cNvCxnSpPr>
            <a:cxnSpLocks/>
            <a:endCxn id="19" idx="2"/>
          </p:cNvCxnSpPr>
          <p:nvPr/>
        </p:nvCxnSpPr>
        <p:spPr>
          <a:xfrm>
            <a:off x="2819400" y="3657600"/>
            <a:ext cx="2444969" cy="731838"/>
          </a:xfrm>
          <a:prstGeom prst="line">
            <a:avLst/>
          </a:prstGeom>
          <a:ln>
            <a:solidFill>
              <a:srgbClr val="7CA3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75AAD06E-F3F4-49E4-BF95-44954FF58EE0}"/>
              </a:ext>
            </a:extLst>
          </p:cNvPr>
          <p:cNvCxnSpPr>
            <a:cxnSpLocks/>
            <a:endCxn id="19" idx="2"/>
          </p:cNvCxnSpPr>
          <p:nvPr/>
        </p:nvCxnSpPr>
        <p:spPr>
          <a:xfrm flipV="1">
            <a:off x="3054569" y="4389438"/>
            <a:ext cx="2209800" cy="1630362"/>
          </a:xfrm>
          <a:prstGeom prst="line">
            <a:avLst/>
          </a:prstGeom>
          <a:ln>
            <a:solidFill>
              <a:srgbClr val="7CA3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7AB3C968-4070-4461-89B6-28EFD8D5EC9D}"/>
              </a:ext>
            </a:extLst>
          </p:cNvPr>
          <p:cNvCxnSpPr>
            <a:cxnSpLocks/>
            <a:endCxn id="17" idx="2"/>
          </p:cNvCxnSpPr>
          <p:nvPr/>
        </p:nvCxnSpPr>
        <p:spPr>
          <a:xfrm>
            <a:off x="3352800" y="3581400"/>
            <a:ext cx="1905000" cy="307428"/>
          </a:xfrm>
          <a:prstGeom prst="line">
            <a:avLst/>
          </a:prstGeom>
          <a:ln>
            <a:solidFill>
              <a:srgbClr val="FAF8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9C441614-5FBE-4BB3-BEE6-C57416508477}"/>
              </a:ext>
            </a:extLst>
          </p:cNvPr>
          <p:cNvCxnSpPr>
            <a:cxnSpLocks/>
            <a:endCxn id="17" idx="3"/>
          </p:cNvCxnSpPr>
          <p:nvPr/>
        </p:nvCxnSpPr>
        <p:spPr>
          <a:xfrm flipV="1">
            <a:off x="2667000" y="3942710"/>
            <a:ext cx="2613118" cy="370528"/>
          </a:xfrm>
          <a:prstGeom prst="line">
            <a:avLst/>
          </a:prstGeom>
          <a:ln>
            <a:solidFill>
              <a:srgbClr val="FAF8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BE6F028F-84A9-4565-BD8B-D0CB124137B3}"/>
              </a:ext>
            </a:extLst>
          </p:cNvPr>
          <p:cNvCxnSpPr>
            <a:cxnSpLocks/>
            <a:endCxn id="17" idx="3"/>
          </p:cNvCxnSpPr>
          <p:nvPr/>
        </p:nvCxnSpPr>
        <p:spPr>
          <a:xfrm flipV="1">
            <a:off x="2971800" y="3942710"/>
            <a:ext cx="2308318" cy="781690"/>
          </a:xfrm>
          <a:prstGeom prst="line">
            <a:avLst/>
          </a:prstGeom>
          <a:ln>
            <a:solidFill>
              <a:srgbClr val="FAF8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AE3558CA-02A4-456A-82AB-90A1D371A4B9}"/>
              </a:ext>
            </a:extLst>
          </p:cNvPr>
          <p:cNvCxnSpPr>
            <a:cxnSpLocks/>
            <a:endCxn id="17" idx="2"/>
          </p:cNvCxnSpPr>
          <p:nvPr/>
        </p:nvCxnSpPr>
        <p:spPr>
          <a:xfrm flipV="1">
            <a:off x="2667000" y="3888828"/>
            <a:ext cx="2590800" cy="225972"/>
          </a:xfrm>
          <a:prstGeom prst="line">
            <a:avLst/>
          </a:prstGeom>
          <a:ln>
            <a:solidFill>
              <a:srgbClr val="FAF8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FDDB93A2-8084-46C9-AF8D-CDCAEA0CC83E}"/>
              </a:ext>
            </a:extLst>
          </p:cNvPr>
          <p:cNvCxnSpPr>
            <a:cxnSpLocks/>
            <a:endCxn id="17" idx="0"/>
          </p:cNvCxnSpPr>
          <p:nvPr/>
        </p:nvCxnSpPr>
        <p:spPr>
          <a:xfrm flipV="1">
            <a:off x="2667000" y="3812628"/>
            <a:ext cx="2667000" cy="1543690"/>
          </a:xfrm>
          <a:prstGeom prst="line">
            <a:avLst/>
          </a:prstGeom>
          <a:ln>
            <a:solidFill>
              <a:srgbClr val="FAF8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61166CA7-3E06-4BCA-87D6-BCB5E339780E}"/>
              </a:ext>
            </a:extLst>
          </p:cNvPr>
          <p:cNvCxnSpPr>
            <a:cxnSpLocks/>
            <a:endCxn id="17" idx="0"/>
          </p:cNvCxnSpPr>
          <p:nvPr/>
        </p:nvCxnSpPr>
        <p:spPr>
          <a:xfrm flipV="1">
            <a:off x="2514600" y="3812628"/>
            <a:ext cx="2819400" cy="1856980"/>
          </a:xfrm>
          <a:prstGeom prst="line">
            <a:avLst/>
          </a:prstGeom>
          <a:ln>
            <a:solidFill>
              <a:srgbClr val="FAF8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D5D76549-9F9F-461E-9C05-7FCE9DC5CA04}"/>
              </a:ext>
            </a:extLst>
          </p:cNvPr>
          <p:cNvCxnSpPr>
            <a:cxnSpLocks/>
            <a:endCxn id="17" idx="4"/>
          </p:cNvCxnSpPr>
          <p:nvPr/>
        </p:nvCxnSpPr>
        <p:spPr>
          <a:xfrm flipV="1">
            <a:off x="3352800" y="3965028"/>
            <a:ext cx="1981200" cy="2207018"/>
          </a:xfrm>
          <a:prstGeom prst="line">
            <a:avLst/>
          </a:prstGeom>
          <a:ln>
            <a:solidFill>
              <a:srgbClr val="FAF8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DA83D660-1AA0-4625-9AFD-573BBC65C796}"/>
              </a:ext>
            </a:extLst>
          </p:cNvPr>
          <p:cNvCxnSpPr>
            <a:cxnSpLocks/>
            <a:endCxn id="17" idx="3"/>
          </p:cNvCxnSpPr>
          <p:nvPr/>
        </p:nvCxnSpPr>
        <p:spPr>
          <a:xfrm flipV="1">
            <a:off x="1752600" y="3942710"/>
            <a:ext cx="3527518" cy="2229336"/>
          </a:xfrm>
          <a:prstGeom prst="line">
            <a:avLst/>
          </a:prstGeom>
          <a:ln>
            <a:solidFill>
              <a:srgbClr val="FAF8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32609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K-means clustering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7957-6286-49DE-863B-6EF24FDB8267}" type="slidenum">
              <a:rPr lang="en-US" smtClean="0"/>
              <a:t>13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5D61426-2D3E-4C78-8CBF-FCA56F9DAB70}"/>
              </a:ext>
            </a:extLst>
          </p:cNvPr>
          <p:cNvSpPr/>
          <p:nvPr/>
        </p:nvSpPr>
        <p:spPr>
          <a:xfrm>
            <a:off x="228600" y="1417638"/>
            <a:ext cx="22860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1.</a:t>
            </a:r>
          </a:p>
          <a:p>
            <a:pPr algn="ctr"/>
            <a:r>
              <a:rPr lang="en-US" sz="2000" dirty="0"/>
              <a:t>Make a copy of your original image.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26FF73-E037-4DC1-B46A-5B01E403B287}"/>
              </a:ext>
            </a:extLst>
          </p:cNvPr>
          <p:cNvSpPr/>
          <p:nvPr/>
        </p:nvSpPr>
        <p:spPr>
          <a:xfrm>
            <a:off x="3054569" y="1417638"/>
            <a:ext cx="27432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2.</a:t>
            </a:r>
          </a:p>
          <a:p>
            <a:pPr algn="ctr"/>
            <a:r>
              <a:rPr lang="en-US" sz="2000" dirty="0"/>
              <a:t>Initialize cluster centers.</a:t>
            </a:r>
          </a:p>
          <a:p>
            <a:pPr algn="ctr"/>
            <a:r>
              <a:rPr lang="en-US" dirty="0">
                <a:solidFill>
                  <a:srgbClr val="FFC000"/>
                </a:solidFill>
              </a:rPr>
              <a:t>double</a:t>
            </a:r>
            <a:r>
              <a:rPr lang="en-US" sz="2000" dirty="0">
                <a:solidFill>
                  <a:srgbClr val="FFC000"/>
                </a:solidFill>
              </a:rPr>
              <a:t>**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sz="2000" dirty="0">
                <a:solidFill>
                  <a:srgbClr val="FFC000"/>
                </a:solidFill>
              </a:rPr>
              <a:t>centers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3D52A93-AE12-4E6E-9B15-7FC7AC0F3B0C}"/>
              </a:ext>
            </a:extLst>
          </p:cNvPr>
          <p:cNvSpPr/>
          <p:nvPr/>
        </p:nvSpPr>
        <p:spPr>
          <a:xfrm>
            <a:off x="6019800" y="3165201"/>
            <a:ext cx="28194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3.</a:t>
            </a:r>
          </a:p>
          <a:p>
            <a:pPr algn="ctr"/>
            <a:r>
              <a:rPr lang="en-US" sz="2000" dirty="0"/>
              <a:t>Find closest cluster for each pixel.</a:t>
            </a:r>
          </a:p>
          <a:p>
            <a:pPr algn="ctr"/>
            <a:r>
              <a:rPr lang="en-US" dirty="0">
                <a:solidFill>
                  <a:srgbClr val="FFC000"/>
                </a:solidFill>
              </a:rPr>
              <a:t>|</a:t>
            </a:r>
            <a:r>
              <a:rPr lang="en-US" dirty="0" err="1">
                <a:solidFill>
                  <a:srgbClr val="FFC000"/>
                </a:solidFill>
              </a:rPr>
              <a:t>Rp-Rc</a:t>
            </a:r>
            <a:r>
              <a:rPr lang="en-US" dirty="0">
                <a:solidFill>
                  <a:srgbClr val="FFC000"/>
                </a:solidFill>
              </a:rPr>
              <a:t>|+|</a:t>
            </a:r>
            <a:r>
              <a:rPr lang="en-US" dirty="0" err="1">
                <a:solidFill>
                  <a:srgbClr val="FFC000"/>
                </a:solidFill>
              </a:rPr>
              <a:t>Gp-Gc</a:t>
            </a:r>
            <a:r>
              <a:rPr lang="en-US" dirty="0">
                <a:solidFill>
                  <a:srgbClr val="FFC000"/>
                </a:solidFill>
              </a:rPr>
              <a:t>|+|Bp-</a:t>
            </a:r>
            <a:r>
              <a:rPr lang="en-US" dirty="0" err="1">
                <a:solidFill>
                  <a:srgbClr val="FFC000"/>
                </a:solidFill>
              </a:rPr>
              <a:t>Bc</a:t>
            </a:r>
            <a:r>
              <a:rPr lang="en-US" dirty="0">
                <a:solidFill>
                  <a:srgbClr val="FFC000"/>
                </a:solidFill>
              </a:rPr>
              <a:t>| </a:t>
            </a:r>
            <a:endParaRPr lang="en-US" sz="2000" dirty="0">
              <a:solidFill>
                <a:srgbClr val="FFC00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B0EC521-52FC-4DA4-90C2-4BA6BBF22E27}"/>
              </a:ext>
            </a:extLst>
          </p:cNvPr>
          <p:cNvSpPr/>
          <p:nvPr/>
        </p:nvSpPr>
        <p:spPr>
          <a:xfrm>
            <a:off x="4953000" y="4984750"/>
            <a:ext cx="28194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4.</a:t>
            </a:r>
          </a:p>
          <a:p>
            <a:pPr algn="ctr"/>
            <a:r>
              <a:rPr lang="en-US" sz="2000" dirty="0"/>
              <a:t>Update cluster centers.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77C3C10-F49F-4C01-95CD-3BB8F828442A}"/>
              </a:ext>
            </a:extLst>
          </p:cNvPr>
          <p:cNvCxnSpPr>
            <a:stCxn id="8" idx="3"/>
            <a:endCxn id="9" idx="1"/>
          </p:cNvCxnSpPr>
          <p:nvPr/>
        </p:nvCxnSpPr>
        <p:spPr>
          <a:xfrm>
            <a:off x="2514600" y="2103438"/>
            <a:ext cx="539969" cy="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EF1CE9E-ED56-443A-A9E2-C2E0E4FE5F4C}"/>
              </a:ext>
            </a:extLst>
          </p:cNvPr>
          <p:cNvCxnSpPr>
            <a:cxnSpLocks/>
            <a:stCxn id="10" idx="2"/>
            <a:endCxn id="11" idx="0"/>
          </p:cNvCxnSpPr>
          <p:nvPr/>
        </p:nvCxnSpPr>
        <p:spPr>
          <a:xfrm flipH="1">
            <a:off x="6362700" y="4536801"/>
            <a:ext cx="1066800" cy="447949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E9FDAB8F-4E55-495F-8AC4-BA22E8A6B7D9}"/>
              </a:ext>
            </a:extLst>
          </p:cNvPr>
          <p:cNvCxnSpPr>
            <a:cxnSpLocks/>
            <a:stCxn id="9" idx="3"/>
            <a:endCxn id="10" idx="0"/>
          </p:cNvCxnSpPr>
          <p:nvPr/>
        </p:nvCxnSpPr>
        <p:spPr>
          <a:xfrm>
            <a:off x="5797769" y="2103438"/>
            <a:ext cx="1631731" cy="1061763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6DEB1591-538D-4FAC-9A12-CC1472A9BD8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398"/>
          <a:stretch/>
        </p:blipFill>
        <p:spPr>
          <a:xfrm>
            <a:off x="1326931" y="3475038"/>
            <a:ext cx="2133600" cy="2799266"/>
          </a:xfrm>
          <a:prstGeom prst="rect">
            <a:avLst/>
          </a:prstGeom>
        </p:spPr>
      </p:pic>
      <p:sp>
        <p:nvSpPr>
          <p:cNvPr id="22" name="Oval 21">
            <a:extLst>
              <a:ext uri="{FF2B5EF4-FFF2-40B4-BE49-F238E27FC236}">
                <a16:creationId xmlns:a16="http://schemas.microsoft.com/office/drawing/2014/main" id="{A8A1ACAF-133D-4069-BF84-F27D29AF4A60}"/>
              </a:ext>
            </a:extLst>
          </p:cNvPr>
          <p:cNvSpPr/>
          <p:nvPr/>
        </p:nvSpPr>
        <p:spPr>
          <a:xfrm>
            <a:off x="5257800" y="5334000"/>
            <a:ext cx="152400" cy="152400"/>
          </a:xfrm>
          <a:prstGeom prst="ellipse">
            <a:avLst/>
          </a:prstGeom>
          <a:solidFill>
            <a:srgbClr val="08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A859FD1-ABD1-4356-BD99-F252DDB78536}"/>
              </a:ext>
            </a:extLst>
          </p:cNvPr>
          <p:cNvCxnSpPr>
            <a:endCxn id="22" idx="1"/>
          </p:cNvCxnSpPr>
          <p:nvPr/>
        </p:nvCxnSpPr>
        <p:spPr>
          <a:xfrm>
            <a:off x="2057400" y="3475038"/>
            <a:ext cx="3222718" cy="1881280"/>
          </a:xfrm>
          <a:prstGeom prst="line">
            <a:avLst/>
          </a:prstGeom>
          <a:ln>
            <a:solidFill>
              <a:srgbClr val="0904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C56464D-C1C7-4C05-9394-CEC5C9205592}"/>
              </a:ext>
            </a:extLst>
          </p:cNvPr>
          <p:cNvCxnSpPr>
            <a:cxnSpLocks/>
            <a:endCxn id="22" idx="0"/>
          </p:cNvCxnSpPr>
          <p:nvPr/>
        </p:nvCxnSpPr>
        <p:spPr>
          <a:xfrm>
            <a:off x="3124201" y="3475038"/>
            <a:ext cx="2209799" cy="1858962"/>
          </a:xfrm>
          <a:prstGeom prst="line">
            <a:avLst/>
          </a:prstGeom>
          <a:ln>
            <a:solidFill>
              <a:srgbClr val="0904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AA2EF14-4AC8-4143-9F4E-6AD5CBAF43EE}"/>
              </a:ext>
            </a:extLst>
          </p:cNvPr>
          <p:cNvCxnSpPr>
            <a:cxnSpLocks/>
            <a:endCxn id="22" idx="2"/>
          </p:cNvCxnSpPr>
          <p:nvPr/>
        </p:nvCxnSpPr>
        <p:spPr>
          <a:xfrm>
            <a:off x="1326931" y="3965028"/>
            <a:ext cx="3930869" cy="1445172"/>
          </a:xfrm>
          <a:prstGeom prst="line">
            <a:avLst/>
          </a:prstGeom>
          <a:ln>
            <a:solidFill>
              <a:srgbClr val="0904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9F5B3F8-79E0-45A6-87E1-5C5770BBB565}"/>
              </a:ext>
            </a:extLst>
          </p:cNvPr>
          <p:cNvCxnSpPr>
            <a:cxnSpLocks/>
            <a:endCxn id="22" idx="1"/>
          </p:cNvCxnSpPr>
          <p:nvPr/>
        </p:nvCxnSpPr>
        <p:spPr>
          <a:xfrm>
            <a:off x="2133600" y="3657600"/>
            <a:ext cx="3146518" cy="1698718"/>
          </a:xfrm>
          <a:prstGeom prst="line">
            <a:avLst/>
          </a:prstGeom>
          <a:ln>
            <a:solidFill>
              <a:srgbClr val="0904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16519FAE-1CAB-4DA4-A78B-3D2DC0CE35D4}"/>
              </a:ext>
            </a:extLst>
          </p:cNvPr>
          <p:cNvCxnSpPr>
            <a:cxnSpLocks/>
            <a:endCxn id="22" idx="1"/>
          </p:cNvCxnSpPr>
          <p:nvPr/>
        </p:nvCxnSpPr>
        <p:spPr>
          <a:xfrm>
            <a:off x="2362200" y="4813848"/>
            <a:ext cx="2917918" cy="542470"/>
          </a:xfrm>
          <a:prstGeom prst="line">
            <a:avLst/>
          </a:prstGeom>
          <a:ln>
            <a:solidFill>
              <a:srgbClr val="0904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36C9739-8E86-4066-BE70-6B5B12CD4B38}"/>
              </a:ext>
            </a:extLst>
          </p:cNvPr>
          <p:cNvCxnSpPr>
            <a:cxnSpLocks/>
            <a:endCxn id="22" idx="2"/>
          </p:cNvCxnSpPr>
          <p:nvPr/>
        </p:nvCxnSpPr>
        <p:spPr>
          <a:xfrm flipV="1">
            <a:off x="2819400" y="5410200"/>
            <a:ext cx="2438400" cy="609600"/>
          </a:xfrm>
          <a:prstGeom prst="line">
            <a:avLst/>
          </a:prstGeom>
          <a:ln>
            <a:solidFill>
              <a:srgbClr val="0904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5EC1F286-765A-424A-A127-3C338025ABFA}"/>
              </a:ext>
            </a:extLst>
          </p:cNvPr>
          <p:cNvCxnSpPr>
            <a:cxnSpLocks/>
            <a:endCxn id="22" idx="2"/>
          </p:cNvCxnSpPr>
          <p:nvPr/>
        </p:nvCxnSpPr>
        <p:spPr>
          <a:xfrm>
            <a:off x="3460531" y="5257800"/>
            <a:ext cx="1797269" cy="152400"/>
          </a:xfrm>
          <a:prstGeom prst="line">
            <a:avLst/>
          </a:prstGeom>
          <a:ln>
            <a:solidFill>
              <a:srgbClr val="0904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08D18F0F-5AA7-4807-92DA-25DC18659616}"/>
              </a:ext>
            </a:extLst>
          </p:cNvPr>
          <p:cNvCxnSpPr>
            <a:cxnSpLocks/>
            <a:endCxn id="22" idx="1"/>
          </p:cNvCxnSpPr>
          <p:nvPr/>
        </p:nvCxnSpPr>
        <p:spPr>
          <a:xfrm flipV="1">
            <a:off x="1600200" y="5356318"/>
            <a:ext cx="3679918" cy="313290"/>
          </a:xfrm>
          <a:prstGeom prst="line">
            <a:avLst/>
          </a:prstGeom>
          <a:ln>
            <a:solidFill>
              <a:srgbClr val="0904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id="{A25DD9A5-0C1E-4A02-A6D8-409FC5DE48E5}"/>
              </a:ext>
            </a:extLst>
          </p:cNvPr>
          <p:cNvSpPr/>
          <p:nvPr/>
        </p:nvSpPr>
        <p:spPr>
          <a:xfrm>
            <a:off x="3054569" y="3505200"/>
            <a:ext cx="145831" cy="1524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3B4EA6D3-0E68-485B-B0F9-2DCEA82ED175}"/>
              </a:ext>
            </a:extLst>
          </p:cNvPr>
          <p:cNvSpPr/>
          <p:nvPr/>
        </p:nvSpPr>
        <p:spPr>
          <a:xfrm>
            <a:off x="1981200" y="3581400"/>
            <a:ext cx="145831" cy="1524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FB01C1B1-4BCA-45FF-A785-80B8CCC0C6C2}"/>
              </a:ext>
            </a:extLst>
          </p:cNvPr>
          <p:cNvSpPr/>
          <p:nvPr/>
        </p:nvSpPr>
        <p:spPr>
          <a:xfrm>
            <a:off x="1524000" y="4038600"/>
            <a:ext cx="145831" cy="1524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669D56D-3369-4013-A614-B0E146C458A0}"/>
              </a:ext>
            </a:extLst>
          </p:cNvPr>
          <p:cNvSpPr/>
          <p:nvPr/>
        </p:nvSpPr>
        <p:spPr>
          <a:xfrm>
            <a:off x="2362200" y="4724400"/>
            <a:ext cx="145831" cy="1524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C49772CA-966F-4214-B9E2-529A25A94A48}"/>
              </a:ext>
            </a:extLst>
          </p:cNvPr>
          <p:cNvSpPr/>
          <p:nvPr/>
        </p:nvSpPr>
        <p:spPr>
          <a:xfrm>
            <a:off x="1759169" y="5562600"/>
            <a:ext cx="145831" cy="1524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7F5C11BD-3F28-4AEC-A570-7A4EDC8AE9DC}"/>
              </a:ext>
            </a:extLst>
          </p:cNvPr>
          <p:cNvSpPr/>
          <p:nvPr/>
        </p:nvSpPr>
        <p:spPr>
          <a:xfrm>
            <a:off x="2743200" y="6019800"/>
            <a:ext cx="145831" cy="1524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21F99E73-6B74-4B65-9F4A-459873929430}"/>
              </a:ext>
            </a:extLst>
          </p:cNvPr>
          <p:cNvSpPr/>
          <p:nvPr/>
        </p:nvSpPr>
        <p:spPr>
          <a:xfrm>
            <a:off x="3283169" y="5181600"/>
            <a:ext cx="145831" cy="1524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87F67702-A62B-41AB-9919-46431F2AE0B2}"/>
              </a:ext>
            </a:extLst>
          </p:cNvPr>
          <p:cNvSpPr/>
          <p:nvPr/>
        </p:nvSpPr>
        <p:spPr>
          <a:xfrm>
            <a:off x="2063969" y="3505200"/>
            <a:ext cx="145831" cy="1524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9DDF46A1-0B05-42E4-AF6E-1E8F133329D6}"/>
              </a:ext>
            </a:extLst>
          </p:cNvPr>
          <p:cNvSpPr/>
          <p:nvPr/>
        </p:nvSpPr>
        <p:spPr>
          <a:xfrm rot="20441113" flipV="1">
            <a:off x="2850869" y="5995802"/>
            <a:ext cx="2545857" cy="520682"/>
          </a:xfrm>
          <a:prstGeom prst="curvedDownArrow">
            <a:avLst>
              <a:gd name="adj1" fmla="val 3729"/>
              <a:gd name="adj2" fmla="val 44758"/>
              <a:gd name="adj3" fmla="val 46227"/>
            </a:avLst>
          </a:prstGeom>
          <a:solidFill>
            <a:srgbClr val="08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0C301FD2-0EFD-4CAF-9736-7D5B33BEF910}"/>
              </a:ext>
            </a:extLst>
          </p:cNvPr>
          <p:cNvSpPr/>
          <p:nvPr/>
        </p:nvSpPr>
        <p:spPr>
          <a:xfrm>
            <a:off x="3764014" y="3252511"/>
            <a:ext cx="2008136" cy="94842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Take the mean and update cluster center color.</a:t>
            </a:r>
          </a:p>
        </p:txBody>
      </p:sp>
    </p:spTree>
    <p:extLst>
      <p:ext uri="{BB962C8B-B14F-4D97-AF65-F5344CB8AC3E}">
        <p14:creationId xmlns:p14="http://schemas.microsoft.com/office/powerpoint/2010/main" val="35478916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K-means clustering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7957-6286-49DE-863B-6EF24FDB8267}" type="slidenum">
              <a:rPr lang="en-US" smtClean="0"/>
              <a:t>14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5D61426-2D3E-4C78-8CBF-FCA56F9DAB70}"/>
              </a:ext>
            </a:extLst>
          </p:cNvPr>
          <p:cNvSpPr/>
          <p:nvPr/>
        </p:nvSpPr>
        <p:spPr>
          <a:xfrm>
            <a:off x="228600" y="1417638"/>
            <a:ext cx="22860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1.</a:t>
            </a:r>
          </a:p>
          <a:p>
            <a:pPr algn="ctr"/>
            <a:r>
              <a:rPr lang="en-US" sz="2000" dirty="0"/>
              <a:t>Make a copy of your original image.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26FF73-E037-4DC1-B46A-5B01E403B287}"/>
              </a:ext>
            </a:extLst>
          </p:cNvPr>
          <p:cNvSpPr/>
          <p:nvPr/>
        </p:nvSpPr>
        <p:spPr>
          <a:xfrm>
            <a:off x="3054569" y="1417638"/>
            <a:ext cx="27432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2.</a:t>
            </a:r>
          </a:p>
          <a:p>
            <a:pPr algn="ctr"/>
            <a:r>
              <a:rPr lang="en-US" sz="2000" dirty="0"/>
              <a:t>Initialize cluster centers.</a:t>
            </a:r>
          </a:p>
          <a:p>
            <a:pPr algn="ctr"/>
            <a:r>
              <a:rPr lang="en-US" dirty="0">
                <a:solidFill>
                  <a:srgbClr val="FFC000"/>
                </a:solidFill>
              </a:rPr>
              <a:t>double</a:t>
            </a:r>
            <a:r>
              <a:rPr lang="en-US" sz="2000" dirty="0">
                <a:solidFill>
                  <a:srgbClr val="FFC000"/>
                </a:solidFill>
              </a:rPr>
              <a:t>**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sz="2000" dirty="0">
                <a:solidFill>
                  <a:srgbClr val="FFC000"/>
                </a:solidFill>
              </a:rPr>
              <a:t>centers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3D52A93-AE12-4E6E-9B15-7FC7AC0F3B0C}"/>
              </a:ext>
            </a:extLst>
          </p:cNvPr>
          <p:cNvSpPr/>
          <p:nvPr/>
        </p:nvSpPr>
        <p:spPr>
          <a:xfrm>
            <a:off x="6019800" y="3165201"/>
            <a:ext cx="28194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3.</a:t>
            </a:r>
          </a:p>
          <a:p>
            <a:pPr algn="ctr"/>
            <a:r>
              <a:rPr lang="en-US" sz="2000" dirty="0"/>
              <a:t>Find closest cluster for each pixel.</a:t>
            </a:r>
          </a:p>
          <a:p>
            <a:pPr algn="ctr"/>
            <a:r>
              <a:rPr lang="en-US" dirty="0">
                <a:solidFill>
                  <a:srgbClr val="FFC000"/>
                </a:solidFill>
              </a:rPr>
              <a:t>|</a:t>
            </a:r>
            <a:r>
              <a:rPr lang="en-US" dirty="0" err="1">
                <a:solidFill>
                  <a:srgbClr val="FFC000"/>
                </a:solidFill>
              </a:rPr>
              <a:t>Rp-Rc</a:t>
            </a:r>
            <a:r>
              <a:rPr lang="en-US" dirty="0">
                <a:solidFill>
                  <a:srgbClr val="FFC000"/>
                </a:solidFill>
              </a:rPr>
              <a:t>|+|</a:t>
            </a:r>
            <a:r>
              <a:rPr lang="en-US" dirty="0" err="1">
                <a:solidFill>
                  <a:srgbClr val="FFC000"/>
                </a:solidFill>
              </a:rPr>
              <a:t>Gp-Gc</a:t>
            </a:r>
            <a:r>
              <a:rPr lang="en-US" dirty="0">
                <a:solidFill>
                  <a:srgbClr val="FFC000"/>
                </a:solidFill>
              </a:rPr>
              <a:t>|+|Bp-</a:t>
            </a:r>
            <a:r>
              <a:rPr lang="en-US" dirty="0" err="1">
                <a:solidFill>
                  <a:srgbClr val="FFC000"/>
                </a:solidFill>
              </a:rPr>
              <a:t>Bc</a:t>
            </a:r>
            <a:r>
              <a:rPr lang="en-US" dirty="0">
                <a:solidFill>
                  <a:srgbClr val="FFC000"/>
                </a:solidFill>
              </a:rPr>
              <a:t>| </a:t>
            </a:r>
            <a:endParaRPr lang="en-US" sz="2000" dirty="0">
              <a:solidFill>
                <a:srgbClr val="FFC00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B0EC521-52FC-4DA4-90C2-4BA6BBF22E27}"/>
              </a:ext>
            </a:extLst>
          </p:cNvPr>
          <p:cNvSpPr/>
          <p:nvPr/>
        </p:nvSpPr>
        <p:spPr>
          <a:xfrm>
            <a:off x="4953000" y="4984750"/>
            <a:ext cx="28194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4.</a:t>
            </a:r>
          </a:p>
          <a:p>
            <a:pPr algn="ctr"/>
            <a:r>
              <a:rPr lang="en-US" sz="2000" dirty="0"/>
              <a:t>Update cluster centers.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77C3C10-F49F-4C01-95CD-3BB8F828442A}"/>
              </a:ext>
            </a:extLst>
          </p:cNvPr>
          <p:cNvCxnSpPr>
            <a:stCxn id="8" idx="3"/>
            <a:endCxn id="9" idx="1"/>
          </p:cNvCxnSpPr>
          <p:nvPr/>
        </p:nvCxnSpPr>
        <p:spPr>
          <a:xfrm>
            <a:off x="2514600" y="2103438"/>
            <a:ext cx="539969" cy="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EF1CE9E-ED56-443A-A9E2-C2E0E4FE5F4C}"/>
              </a:ext>
            </a:extLst>
          </p:cNvPr>
          <p:cNvCxnSpPr>
            <a:cxnSpLocks/>
            <a:stCxn id="10" idx="2"/>
            <a:endCxn id="11" idx="0"/>
          </p:cNvCxnSpPr>
          <p:nvPr/>
        </p:nvCxnSpPr>
        <p:spPr>
          <a:xfrm flipH="1">
            <a:off x="6362700" y="4536801"/>
            <a:ext cx="1066800" cy="447949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E9FDAB8F-4E55-495F-8AC4-BA22E8A6B7D9}"/>
              </a:ext>
            </a:extLst>
          </p:cNvPr>
          <p:cNvCxnSpPr>
            <a:cxnSpLocks/>
            <a:stCxn id="9" idx="3"/>
            <a:endCxn id="10" idx="0"/>
          </p:cNvCxnSpPr>
          <p:nvPr/>
        </p:nvCxnSpPr>
        <p:spPr>
          <a:xfrm>
            <a:off x="5797769" y="2103438"/>
            <a:ext cx="1631731" cy="1061763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6DEB1591-538D-4FAC-9A12-CC1472A9BD8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398"/>
          <a:stretch/>
        </p:blipFill>
        <p:spPr>
          <a:xfrm>
            <a:off x="1326931" y="3475038"/>
            <a:ext cx="2133600" cy="2799266"/>
          </a:xfrm>
          <a:prstGeom prst="rect">
            <a:avLst/>
          </a:prstGeom>
        </p:spPr>
      </p:pic>
      <p:sp>
        <p:nvSpPr>
          <p:cNvPr id="17" name="Oval 16">
            <a:extLst>
              <a:ext uri="{FF2B5EF4-FFF2-40B4-BE49-F238E27FC236}">
                <a16:creationId xmlns:a16="http://schemas.microsoft.com/office/drawing/2014/main" id="{0BB6614D-6D92-4EC9-BE4D-8A9FE54F14A1}"/>
              </a:ext>
            </a:extLst>
          </p:cNvPr>
          <p:cNvSpPr/>
          <p:nvPr/>
        </p:nvSpPr>
        <p:spPr>
          <a:xfrm>
            <a:off x="5257800" y="3812628"/>
            <a:ext cx="152400" cy="152400"/>
          </a:xfrm>
          <a:prstGeom prst="ellipse">
            <a:avLst/>
          </a:prstGeom>
          <a:solidFill>
            <a:srgbClr val="FAF80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66AA49F6-3062-416F-ACE0-1373E6391090}"/>
              </a:ext>
            </a:extLst>
          </p:cNvPr>
          <p:cNvSpPr/>
          <p:nvPr/>
        </p:nvSpPr>
        <p:spPr>
          <a:xfrm>
            <a:off x="5264369" y="4313238"/>
            <a:ext cx="152400" cy="152400"/>
          </a:xfrm>
          <a:prstGeom prst="ellipse">
            <a:avLst/>
          </a:prstGeom>
          <a:solidFill>
            <a:srgbClr val="7CA35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7770472-4A05-411D-A08D-0C2DA2619D42}"/>
              </a:ext>
            </a:extLst>
          </p:cNvPr>
          <p:cNvSpPr/>
          <p:nvPr/>
        </p:nvSpPr>
        <p:spPr>
          <a:xfrm>
            <a:off x="5257800" y="4813848"/>
            <a:ext cx="152400" cy="152400"/>
          </a:xfrm>
          <a:prstGeom prst="ellipse">
            <a:avLst/>
          </a:prstGeom>
          <a:solidFill>
            <a:srgbClr val="C1350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8A1ACAF-133D-4069-BF84-F27D29AF4A60}"/>
              </a:ext>
            </a:extLst>
          </p:cNvPr>
          <p:cNvSpPr/>
          <p:nvPr/>
        </p:nvSpPr>
        <p:spPr>
          <a:xfrm>
            <a:off x="5257800" y="5334000"/>
            <a:ext cx="152400" cy="152400"/>
          </a:xfrm>
          <a:prstGeom prst="ellipse">
            <a:avLst/>
          </a:prstGeom>
          <a:solidFill>
            <a:srgbClr val="08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A859FD1-ABD1-4356-BD99-F252DDB78536}"/>
              </a:ext>
            </a:extLst>
          </p:cNvPr>
          <p:cNvCxnSpPr>
            <a:endCxn id="22" idx="1"/>
          </p:cNvCxnSpPr>
          <p:nvPr/>
        </p:nvCxnSpPr>
        <p:spPr>
          <a:xfrm>
            <a:off x="2057400" y="3475038"/>
            <a:ext cx="3222718" cy="1881280"/>
          </a:xfrm>
          <a:prstGeom prst="line">
            <a:avLst/>
          </a:prstGeom>
          <a:ln>
            <a:solidFill>
              <a:srgbClr val="0904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C56464D-C1C7-4C05-9394-CEC5C9205592}"/>
              </a:ext>
            </a:extLst>
          </p:cNvPr>
          <p:cNvCxnSpPr>
            <a:cxnSpLocks/>
            <a:endCxn id="22" idx="0"/>
          </p:cNvCxnSpPr>
          <p:nvPr/>
        </p:nvCxnSpPr>
        <p:spPr>
          <a:xfrm>
            <a:off x="3124201" y="3475038"/>
            <a:ext cx="2209799" cy="1858962"/>
          </a:xfrm>
          <a:prstGeom prst="line">
            <a:avLst/>
          </a:prstGeom>
          <a:ln>
            <a:solidFill>
              <a:srgbClr val="0904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AA2EF14-4AC8-4143-9F4E-6AD5CBAF43EE}"/>
              </a:ext>
            </a:extLst>
          </p:cNvPr>
          <p:cNvCxnSpPr>
            <a:cxnSpLocks/>
            <a:endCxn id="22" idx="2"/>
          </p:cNvCxnSpPr>
          <p:nvPr/>
        </p:nvCxnSpPr>
        <p:spPr>
          <a:xfrm>
            <a:off x="1326931" y="3965028"/>
            <a:ext cx="3930869" cy="1445172"/>
          </a:xfrm>
          <a:prstGeom prst="line">
            <a:avLst/>
          </a:prstGeom>
          <a:ln>
            <a:solidFill>
              <a:srgbClr val="0904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9F5B3F8-79E0-45A6-87E1-5C5770BBB565}"/>
              </a:ext>
            </a:extLst>
          </p:cNvPr>
          <p:cNvCxnSpPr>
            <a:cxnSpLocks/>
            <a:endCxn id="22" idx="1"/>
          </p:cNvCxnSpPr>
          <p:nvPr/>
        </p:nvCxnSpPr>
        <p:spPr>
          <a:xfrm>
            <a:off x="2133600" y="3657600"/>
            <a:ext cx="3146518" cy="1698718"/>
          </a:xfrm>
          <a:prstGeom prst="line">
            <a:avLst/>
          </a:prstGeom>
          <a:ln>
            <a:solidFill>
              <a:srgbClr val="0904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16519FAE-1CAB-4DA4-A78B-3D2DC0CE35D4}"/>
              </a:ext>
            </a:extLst>
          </p:cNvPr>
          <p:cNvCxnSpPr>
            <a:cxnSpLocks/>
            <a:endCxn id="22" idx="1"/>
          </p:cNvCxnSpPr>
          <p:nvPr/>
        </p:nvCxnSpPr>
        <p:spPr>
          <a:xfrm>
            <a:off x="2362200" y="4813848"/>
            <a:ext cx="2917918" cy="542470"/>
          </a:xfrm>
          <a:prstGeom prst="line">
            <a:avLst/>
          </a:prstGeom>
          <a:ln>
            <a:solidFill>
              <a:srgbClr val="0904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36C9739-8E86-4066-BE70-6B5B12CD4B38}"/>
              </a:ext>
            </a:extLst>
          </p:cNvPr>
          <p:cNvCxnSpPr>
            <a:cxnSpLocks/>
            <a:endCxn id="22" idx="2"/>
          </p:cNvCxnSpPr>
          <p:nvPr/>
        </p:nvCxnSpPr>
        <p:spPr>
          <a:xfrm flipV="1">
            <a:off x="2819400" y="5410200"/>
            <a:ext cx="2438400" cy="609600"/>
          </a:xfrm>
          <a:prstGeom prst="line">
            <a:avLst/>
          </a:prstGeom>
          <a:ln>
            <a:solidFill>
              <a:srgbClr val="0904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5EC1F286-765A-424A-A127-3C338025ABFA}"/>
              </a:ext>
            </a:extLst>
          </p:cNvPr>
          <p:cNvCxnSpPr>
            <a:cxnSpLocks/>
            <a:endCxn id="22" idx="2"/>
          </p:cNvCxnSpPr>
          <p:nvPr/>
        </p:nvCxnSpPr>
        <p:spPr>
          <a:xfrm>
            <a:off x="3460531" y="5257800"/>
            <a:ext cx="1797269" cy="152400"/>
          </a:xfrm>
          <a:prstGeom prst="line">
            <a:avLst/>
          </a:prstGeom>
          <a:ln>
            <a:solidFill>
              <a:srgbClr val="0904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08D18F0F-5AA7-4807-92DA-25DC18659616}"/>
              </a:ext>
            </a:extLst>
          </p:cNvPr>
          <p:cNvCxnSpPr>
            <a:cxnSpLocks/>
            <a:endCxn id="22" idx="1"/>
          </p:cNvCxnSpPr>
          <p:nvPr/>
        </p:nvCxnSpPr>
        <p:spPr>
          <a:xfrm flipV="1">
            <a:off x="1600200" y="5356318"/>
            <a:ext cx="3679918" cy="313290"/>
          </a:xfrm>
          <a:prstGeom prst="line">
            <a:avLst/>
          </a:prstGeom>
          <a:ln>
            <a:solidFill>
              <a:srgbClr val="0904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B387B6DF-3FB3-4118-A5FD-C46529839767}"/>
              </a:ext>
            </a:extLst>
          </p:cNvPr>
          <p:cNvCxnSpPr>
            <a:cxnSpLocks/>
            <a:endCxn id="20" idx="2"/>
          </p:cNvCxnSpPr>
          <p:nvPr/>
        </p:nvCxnSpPr>
        <p:spPr>
          <a:xfrm>
            <a:off x="1981200" y="4465638"/>
            <a:ext cx="3276600" cy="424410"/>
          </a:xfrm>
          <a:prstGeom prst="line">
            <a:avLst/>
          </a:prstGeom>
          <a:ln>
            <a:solidFill>
              <a:srgbClr val="A44D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3835CE38-21DD-4E77-824A-1721FA716BB0}"/>
              </a:ext>
            </a:extLst>
          </p:cNvPr>
          <p:cNvCxnSpPr>
            <a:cxnSpLocks/>
            <a:endCxn id="20" idx="2"/>
          </p:cNvCxnSpPr>
          <p:nvPr/>
        </p:nvCxnSpPr>
        <p:spPr>
          <a:xfrm>
            <a:off x="3276600" y="4813848"/>
            <a:ext cx="1981200" cy="76200"/>
          </a:xfrm>
          <a:prstGeom prst="line">
            <a:avLst/>
          </a:prstGeom>
          <a:ln>
            <a:solidFill>
              <a:srgbClr val="A44D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09FB13BB-F2AE-46CE-B26C-155E62A8A053}"/>
              </a:ext>
            </a:extLst>
          </p:cNvPr>
          <p:cNvCxnSpPr>
            <a:cxnSpLocks/>
            <a:endCxn id="20" idx="2"/>
          </p:cNvCxnSpPr>
          <p:nvPr/>
        </p:nvCxnSpPr>
        <p:spPr>
          <a:xfrm flipV="1">
            <a:off x="2819400" y="4890048"/>
            <a:ext cx="2438400" cy="466270"/>
          </a:xfrm>
          <a:prstGeom prst="line">
            <a:avLst/>
          </a:prstGeom>
          <a:ln>
            <a:solidFill>
              <a:srgbClr val="A44D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3C89C6F-CE1E-41FA-88A2-448BAB58175F}"/>
              </a:ext>
            </a:extLst>
          </p:cNvPr>
          <p:cNvCxnSpPr>
            <a:cxnSpLocks/>
            <a:endCxn id="20" idx="2"/>
          </p:cNvCxnSpPr>
          <p:nvPr/>
        </p:nvCxnSpPr>
        <p:spPr>
          <a:xfrm>
            <a:off x="3352800" y="3812628"/>
            <a:ext cx="1905000" cy="1077420"/>
          </a:xfrm>
          <a:prstGeom prst="line">
            <a:avLst/>
          </a:prstGeom>
          <a:ln>
            <a:solidFill>
              <a:srgbClr val="A44D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68E458DB-9F88-4A5C-B87A-CF870FDC069F}"/>
              </a:ext>
            </a:extLst>
          </p:cNvPr>
          <p:cNvCxnSpPr>
            <a:cxnSpLocks/>
            <a:endCxn id="20" idx="2"/>
          </p:cNvCxnSpPr>
          <p:nvPr/>
        </p:nvCxnSpPr>
        <p:spPr>
          <a:xfrm>
            <a:off x="1828800" y="3965028"/>
            <a:ext cx="3429000" cy="925020"/>
          </a:xfrm>
          <a:prstGeom prst="line">
            <a:avLst/>
          </a:prstGeom>
          <a:ln>
            <a:solidFill>
              <a:srgbClr val="A44D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806CC53-22FB-46A2-A8AC-2C1DCC30CB2C}"/>
              </a:ext>
            </a:extLst>
          </p:cNvPr>
          <p:cNvCxnSpPr>
            <a:cxnSpLocks/>
            <a:endCxn id="19" idx="2"/>
          </p:cNvCxnSpPr>
          <p:nvPr/>
        </p:nvCxnSpPr>
        <p:spPr>
          <a:xfrm>
            <a:off x="2819400" y="3812628"/>
            <a:ext cx="2444969" cy="576810"/>
          </a:xfrm>
          <a:prstGeom prst="line">
            <a:avLst/>
          </a:prstGeom>
          <a:ln>
            <a:solidFill>
              <a:srgbClr val="7CA3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A8EEEB05-CB14-4BEC-AF0A-B7F9F2FF200C}"/>
              </a:ext>
            </a:extLst>
          </p:cNvPr>
          <p:cNvCxnSpPr>
            <a:cxnSpLocks/>
            <a:endCxn id="19" idx="3"/>
          </p:cNvCxnSpPr>
          <p:nvPr/>
        </p:nvCxnSpPr>
        <p:spPr>
          <a:xfrm flipV="1">
            <a:off x="3054569" y="4443320"/>
            <a:ext cx="2232118" cy="1728726"/>
          </a:xfrm>
          <a:prstGeom prst="line">
            <a:avLst/>
          </a:prstGeom>
          <a:ln>
            <a:solidFill>
              <a:srgbClr val="7CA3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367CF376-A51E-4C7C-B0F3-F05593450D0F}"/>
              </a:ext>
            </a:extLst>
          </p:cNvPr>
          <p:cNvCxnSpPr>
            <a:cxnSpLocks/>
            <a:endCxn id="19" idx="2"/>
          </p:cNvCxnSpPr>
          <p:nvPr/>
        </p:nvCxnSpPr>
        <p:spPr>
          <a:xfrm flipV="1">
            <a:off x="1600200" y="4389438"/>
            <a:ext cx="3664169" cy="868362"/>
          </a:xfrm>
          <a:prstGeom prst="line">
            <a:avLst/>
          </a:prstGeom>
          <a:ln>
            <a:solidFill>
              <a:srgbClr val="7CA3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ACAA28A1-46BF-4C6B-8928-28A2B3234E9A}"/>
              </a:ext>
            </a:extLst>
          </p:cNvPr>
          <p:cNvCxnSpPr>
            <a:cxnSpLocks/>
            <a:endCxn id="19" idx="2"/>
          </p:cNvCxnSpPr>
          <p:nvPr/>
        </p:nvCxnSpPr>
        <p:spPr>
          <a:xfrm flipV="1">
            <a:off x="1524000" y="4389438"/>
            <a:ext cx="3740369" cy="1096962"/>
          </a:xfrm>
          <a:prstGeom prst="line">
            <a:avLst/>
          </a:prstGeom>
          <a:ln>
            <a:solidFill>
              <a:srgbClr val="7CA3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3FAA92A9-CBB6-4E14-9F62-8B930452C324}"/>
              </a:ext>
            </a:extLst>
          </p:cNvPr>
          <p:cNvCxnSpPr>
            <a:cxnSpLocks/>
            <a:endCxn id="19" idx="2"/>
          </p:cNvCxnSpPr>
          <p:nvPr/>
        </p:nvCxnSpPr>
        <p:spPr>
          <a:xfrm>
            <a:off x="2819400" y="3657600"/>
            <a:ext cx="2444969" cy="731838"/>
          </a:xfrm>
          <a:prstGeom prst="line">
            <a:avLst/>
          </a:prstGeom>
          <a:ln>
            <a:solidFill>
              <a:srgbClr val="7CA3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75AAD06E-F3F4-49E4-BF95-44954FF58EE0}"/>
              </a:ext>
            </a:extLst>
          </p:cNvPr>
          <p:cNvCxnSpPr>
            <a:cxnSpLocks/>
            <a:endCxn id="19" idx="2"/>
          </p:cNvCxnSpPr>
          <p:nvPr/>
        </p:nvCxnSpPr>
        <p:spPr>
          <a:xfrm flipV="1">
            <a:off x="3054569" y="4389438"/>
            <a:ext cx="2209800" cy="1630362"/>
          </a:xfrm>
          <a:prstGeom prst="line">
            <a:avLst/>
          </a:prstGeom>
          <a:ln>
            <a:solidFill>
              <a:srgbClr val="7CA3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7AB3C968-4070-4461-89B6-28EFD8D5EC9D}"/>
              </a:ext>
            </a:extLst>
          </p:cNvPr>
          <p:cNvCxnSpPr>
            <a:cxnSpLocks/>
            <a:endCxn id="17" idx="2"/>
          </p:cNvCxnSpPr>
          <p:nvPr/>
        </p:nvCxnSpPr>
        <p:spPr>
          <a:xfrm>
            <a:off x="3352800" y="3581400"/>
            <a:ext cx="1905000" cy="307428"/>
          </a:xfrm>
          <a:prstGeom prst="line">
            <a:avLst/>
          </a:prstGeom>
          <a:ln>
            <a:solidFill>
              <a:srgbClr val="FAF8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9C441614-5FBE-4BB3-BEE6-C57416508477}"/>
              </a:ext>
            </a:extLst>
          </p:cNvPr>
          <p:cNvCxnSpPr>
            <a:cxnSpLocks/>
            <a:endCxn id="17" idx="3"/>
          </p:cNvCxnSpPr>
          <p:nvPr/>
        </p:nvCxnSpPr>
        <p:spPr>
          <a:xfrm flipV="1">
            <a:off x="2667000" y="3942710"/>
            <a:ext cx="2613118" cy="370528"/>
          </a:xfrm>
          <a:prstGeom prst="line">
            <a:avLst/>
          </a:prstGeom>
          <a:ln>
            <a:solidFill>
              <a:srgbClr val="FAF8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BE6F028F-84A9-4565-BD8B-D0CB124137B3}"/>
              </a:ext>
            </a:extLst>
          </p:cNvPr>
          <p:cNvCxnSpPr>
            <a:cxnSpLocks/>
            <a:endCxn id="17" idx="3"/>
          </p:cNvCxnSpPr>
          <p:nvPr/>
        </p:nvCxnSpPr>
        <p:spPr>
          <a:xfrm flipV="1">
            <a:off x="2971800" y="3942710"/>
            <a:ext cx="2308318" cy="781690"/>
          </a:xfrm>
          <a:prstGeom prst="line">
            <a:avLst/>
          </a:prstGeom>
          <a:ln>
            <a:solidFill>
              <a:srgbClr val="FAF8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AE3558CA-02A4-456A-82AB-90A1D371A4B9}"/>
              </a:ext>
            </a:extLst>
          </p:cNvPr>
          <p:cNvCxnSpPr>
            <a:cxnSpLocks/>
            <a:endCxn id="17" idx="2"/>
          </p:cNvCxnSpPr>
          <p:nvPr/>
        </p:nvCxnSpPr>
        <p:spPr>
          <a:xfrm flipV="1">
            <a:off x="2667000" y="3888828"/>
            <a:ext cx="2590800" cy="225972"/>
          </a:xfrm>
          <a:prstGeom prst="line">
            <a:avLst/>
          </a:prstGeom>
          <a:ln>
            <a:solidFill>
              <a:srgbClr val="FAF8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FDDB93A2-8084-46C9-AF8D-CDCAEA0CC83E}"/>
              </a:ext>
            </a:extLst>
          </p:cNvPr>
          <p:cNvCxnSpPr>
            <a:cxnSpLocks/>
            <a:endCxn id="17" idx="0"/>
          </p:cNvCxnSpPr>
          <p:nvPr/>
        </p:nvCxnSpPr>
        <p:spPr>
          <a:xfrm flipV="1">
            <a:off x="2667000" y="3812628"/>
            <a:ext cx="2667000" cy="1543690"/>
          </a:xfrm>
          <a:prstGeom prst="line">
            <a:avLst/>
          </a:prstGeom>
          <a:ln>
            <a:solidFill>
              <a:srgbClr val="FAF8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61166CA7-3E06-4BCA-87D6-BCB5E339780E}"/>
              </a:ext>
            </a:extLst>
          </p:cNvPr>
          <p:cNvCxnSpPr>
            <a:cxnSpLocks/>
            <a:endCxn id="17" idx="0"/>
          </p:cNvCxnSpPr>
          <p:nvPr/>
        </p:nvCxnSpPr>
        <p:spPr>
          <a:xfrm flipV="1">
            <a:off x="2514600" y="3812628"/>
            <a:ext cx="2819400" cy="1856980"/>
          </a:xfrm>
          <a:prstGeom prst="line">
            <a:avLst/>
          </a:prstGeom>
          <a:ln>
            <a:solidFill>
              <a:srgbClr val="FAF8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D5D76549-9F9F-461E-9C05-7FCE9DC5CA04}"/>
              </a:ext>
            </a:extLst>
          </p:cNvPr>
          <p:cNvCxnSpPr>
            <a:cxnSpLocks/>
            <a:endCxn id="17" idx="4"/>
          </p:cNvCxnSpPr>
          <p:nvPr/>
        </p:nvCxnSpPr>
        <p:spPr>
          <a:xfrm flipV="1">
            <a:off x="3352800" y="3965028"/>
            <a:ext cx="1981200" cy="2207018"/>
          </a:xfrm>
          <a:prstGeom prst="line">
            <a:avLst/>
          </a:prstGeom>
          <a:ln>
            <a:solidFill>
              <a:srgbClr val="FAF8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DA83D660-1AA0-4625-9AFD-573BBC65C796}"/>
              </a:ext>
            </a:extLst>
          </p:cNvPr>
          <p:cNvCxnSpPr>
            <a:cxnSpLocks/>
            <a:endCxn id="17" idx="3"/>
          </p:cNvCxnSpPr>
          <p:nvPr/>
        </p:nvCxnSpPr>
        <p:spPr>
          <a:xfrm flipV="1">
            <a:off x="1752600" y="3942710"/>
            <a:ext cx="3527518" cy="2229336"/>
          </a:xfrm>
          <a:prstGeom prst="line">
            <a:avLst/>
          </a:prstGeom>
          <a:ln>
            <a:solidFill>
              <a:srgbClr val="FAF8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Arrow: Curved Down 51">
            <a:extLst>
              <a:ext uri="{FF2B5EF4-FFF2-40B4-BE49-F238E27FC236}">
                <a16:creationId xmlns:a16="http://schemas.microsoft.com/office/drawing/2014/main" id="{2921C34F-0211-46F3-8670-0387D0B74A76}"/>
              </a:ext>
            </a:extLst>
          </p:cNvPr>
          <p:cNvSpPr/>
          <p:nvPr/>
        </p:nvSpPr>
        <p:spPr>
          <a:xfrm rot="614156">
            <a:off x="2522247" y="2932440"/>
            <a:ext cx="2823715" cy="582353"/>
          </a:xfrm>
          <a:prstGeom prst="curvedDownArrow">
            <a:avLst>
              <a:gd name="adj1" fmla="val 3729"/>
              <a:gd name="adj2" fmla="val 45467"/>
              <a:gd name="adj3" fmla="val 50686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3" name="Arrow: Curved Down 52">
            <a:extLst>
              <a:ext uri="{FF2B5EF4-FFF2-40B4-BE49-F238E27FC236}">
                <a16:creationId xmlns:a16="http://schemas.microsoft.com/office/drawing/2014/main" id="{F11B86A3-D87A-4AA0-B89F-3D200B861248}"/>
              </a:ext>
            </a:extLst>
          </p:cNvPr>
          <p:cNvSpPr/>
          <p:nvPr/>
        </p:nvSpPr>
        <p:spPr>
          <a:xfrm rot="20441113" flipV="1">
            <a:off x="2850869" y="5995802"/>
            <a:ext cx="2545857" cy="520682"/>
          </a:xfrm>
          <a:prstGeom prst="curvedDownArrow">
            <a:avLst>
              <a:gd name="adj1" fmla="val 3729"/>
              <a:gd name="adj2" fmla="val 44758"/>
              <a:gd name="adj3" fmla="val 46227"/>
            </a:avLst>
          </a:prstGeom>
          <a:solidFill>
            <a:srgbClr val="08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4" name="Arrow: Curved Down 53">
            <a:extLst>
              <a:ext uri="{FF2B5EF4-FFF2-40B4-BE49-F238E27FC236}">
                <a16:creationId xmlns:a16="http://schemas.microsoft.com/office/drawing/2014/main" id="{9D4750D5-7573-4574-9B95-B5B45FEAE767}"/>
              </a:ext>
            </a:extLst>
          </p:cNvPr>
          <p:cNvSpPr/>
          <p:nvPr/>
        </p:nvSpPr>
        <p:spPr>
          <a:xfrm rot="1039600">
            <a:off x="2768198" y="3160749"/>
            <a:ext cx="2700956" cy="819078"/>
          </a:xfrm>
          <a:prstGeom prst="curvedDownArrow">
            <a:avLst>
              <a:gd name="adj1" fmla="val 3729"/>
              <a:gd name="adj2" fmla="val 27309"/>
              <a:gd name="adj3" fmla="val 30783"/>
            </a:avLst>
          </a:prstGeom>
          <a:solidFill>
            <a:srgbClr val="558043"/>
          </a:solidFill>
          <a:ln>
            <a:solidFill>
              <a:srgbClr val="5580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5" name="Arrow: Curved Down 54">
            <a:extLst>
              <a:ext uri="{FF2B5EF4-FFF2-40B4-BE49-F238E27FC236}">
                <a16:creationId xmlns:a16="http://schemas.microsoft.com/office/drawing/2014/main" id="{14F4D671-D939-42EC-B5BC-13994C3C505C}"/>
              </a:ext>
            </a:extLst>
          </p:cNvPr>
          <p:cNvSpPr/>
          <p:nvPr/>
        </p:nvSpPr>
        <p:spPr>
          <a:xfrm rot="614156" flipV="1">
            <a:off x="2619547" y="4736660"/>
            <a:ext cx="2685707" cy="634644"/>
          </a:xfrm>
          <a:prstGeom prst="curvedDownArrow">
            <a:avLst>
              <a:gd name="adj1" fmla="val 3729"/>
              <a:gd name="adj2" fmla="val 45467"/>
              <a:gd name="adj3" fmla="val 50686"/>
            </a:avLst>
          </a:prstGeom>
          <a:solidFill>
            <a:srgbClr val="A44D04"/>
          </a:solidFill>
          <a:ln>
            <a:solidFill>
              <a:srgbClr val="A44D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001F5C94-D163-4B84-A3BC-A5649B0495F3}"/>
              </a:ext>
            </a:extLst>
          </p:cNvPr>
          <p:cNvSpPr/>
          <p:nvPr/>
        </p:nvSpPr>
        <p:spPr>
          <a:xfrm>
            <a:off x="53568" y="4134764"/>
            <a:ext cx="1197465" cy="1510567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Do the same for all cluster centers.</a:t>
            </a:r>
          </a:p>
        </p:txBody>
      </p:sp>
    </p:spTree>
    <p:extLst>
      <p:ext uri="{BB962C8B-B14F-4D97-AF65-F5344CB8AC3E}">
        <p14:creationId xmlns:p14="http://schemas.microsoft.com/office/powerpoint/2010/main" val="5154766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K-means clustering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7957-6286-49DE-863B-6EF24FDB8267}" type="slidenum">
              <a:rPr lang="en-US" smtClean="0"/>
              <a:t>15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5D61426-2D3E-4C78-8CBF-FCA56F9DAB70}"/>
              </a:ext>
            </a:extLst>
          </p:cNvPr>
          <p:cNvSpPr/>
          <p:nvPr/>
        </p:nvSpPr>
        <p:spPr>
          <a:xfrm>
            <a:off x="228600" y="1417638"/>
            <a:ext cx="22860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1.</a:t>
            </a:r>
          </a:p>
          <a:p>
            <a:pPr algn="ctr"/>
            <a:r>
              <a:rPr lang="en-US" sz="2000" dirty="0"/>
              <a:t>Make a copy of your original image.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26FF73-E037-4DC1-B46A-5B01E403B287}"/>
              </a:ext>
            </a:extLst>
          </p:cNvPr>
          <p:cNvSpPr/>
          <p:nvPr/>
        </p:nvSpPr>
        <p:spPr>
          <a:xfrm>
            <a:off x="3054569" y="1417638"/>
            <a:ext cx="27432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2.</a:t>
            </a:r>
          </a:p>
          <a:p>
            <a:pPr algn="ctr"/>
            <a:r>
              <a:rPr lang="en-US" sz="2000" dirty="0"/>
              <a:t>Initialize cluster centers.</a:t>
            </a:r>
          </a:p>
          <a:p>
            <a:pPr algn="ctr"/>
            <a:r>
              <a:rPr lang="en-US" dirty="0">
                <a:solidFill>
                  <a:srgbClr val="FFC000"/>
                </a:solidFill>
              </a:rPr>
              <a:t>double</a:t>
            </a:r>
            <a:r>
              <a:rPr lang="en-US" sz="2000" dirty="0">
                <a:solidFill>
                  <a:srgbClr val="FFC000"/>
                </a:solidFill>
              </a:rPr>
              <a:t>**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sz="2000" dirty="0">
                <a:solidFill>
                  <a:srgbClr val="FFC000"/>
                </a:solidFill>
              </a:rPr>
              <a:t>centers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3D52A93-AE12-4E6E-9B15-7FC7AC0F3B0C}"/>
              </a:ext>
            </a:extLst>
          </p:cNvPr>
          <p:cNvSpPr/>
          <p:nvPr/>
        </p:nvSpPr>
        <p:spPr>
          <a:xfrm>
            <a:off x="6019800" y="3165201"/>
            <a:ext cx="28194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3.</a:t>
            </a:r>
          </a:p>
          <a:p>
            <a:pPr algn="ctr"/>
            <a:r>
              <a:rPr lang="en-US" sz="2000" dirty="0"/>
              <a:t>Find closest cluster for each pixel.</a:t>
            </a:r>
          </a:p>
          <a:p>
            <a:pPr algn="ctr"/>
            <a:r>
              <a:rPr lang="en-US" dirty="0">
                <a:solidFill>
                  <a:srgbClr val="FFC000"/>
                </a:solidFill>
              </a:rPr>
              <a:t>|</a:t>
            </a:r>
            <a:r>
              <a:rPr lang="en-US" dirty="0" err="1">
                <a:solidFill>
                  <a:srgbClr val="FFC000"/>
                </a:solidFill>
              </a:rPr>
              <a:t>Rp-Rc</a:t>
            </a:r>
            <a:r>
              <a:rPr lang="en-US" dirty="0">
                <a:solidFill>
                  <a:srgbClr val="FFC000"/>
                </a:solidFill>
              </a:rPr>
              <a:t>|+|</a:t>
            </a:r>
            <a:r>
              <a:rPr lang="en-US" dirty="0" err="1">
                <a:solidFill>
                  <a:srgbClr val="FFC000"/>
                </a:solidFill>
              </a:rPr>
              <a:t>Gp-Gc</a:t>
            </a:r>
            <a:r>
              <a:rPr lang="en-US" dirty="0">
                <a:solidFill>
                  <a:srgbClr val="FFC000"/>
                </a:solidFill>
              </a:rPr>
              <a:t>|+|Bp-</a:t>
            </a:r>
            <a:r>
              <a:rPr lang="en-US" dirty="0" err="1">
                <a:solidFill>
                  <a:srgbClr val="FFC000"/>
                </a:solidFill>
              </a:rPr>
              <a:t>Bc</a:t>
            </a:r>
            <a:r>
              <a:rPr lang="en-US" dirty="0">
                <a:solidFill>
                  <a:srgbClr val="FFC000"/>
                </a:solidFill>
              </a:rPr>
              <a:t>| </a:t>
            </a:r>
            <a:endParaRPr lang="en-US" sz="2000" dirty="0">
              <a:solidFill>
                <a:srgbClr val="FFC00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B0EC521-52FC-4DA4-90C2-4BA6BBF22E27}"/>
              </a:ext>
            </a:extLst>
          </p:cNvPr>
          <p:cNvSpPr/>
          <p:nvPr/>
        </p:nvSpPr>
        <p:spPr>
          <a:xfrm>
            <a:off x="4953000" y="4984750"/>
            <a:ext cx="28194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4.</a:t>
            </a:r>
          </a:p>
          <a:p>
            <a:pPr algn="ctr"/>
            <a:r>
              <a:rPr lang="en-US" sz="2000" dirty="0"/>
              <a:t>Update cluster centers.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17C50C5-B852-4393-A4BE-B197D63978C1}"/>
              </a:ext>
            </a:extLst>
          </p:cNvPr>
          <p:cNvSpPr/>
          <p:nvPr/>
        </p:nvSpPr>
        <p:spPr>
          <a:xfrm>
            <a:off x="2368769" y="4984750"/>
            <a:ext cx="20574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5.</a:t>
            </a:r>
          </a:p>
          <a:p>
            <a:pPr algn="ctr"/>
            <a:r>
              <a:rPr lang="en-US" sz="2000" dirty="0"/>
              <a:t>Check convergence.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77C3C10-F49F-4C01-95CD-3BB8F828442A}"/>
              </a:ext>
            </a:extLst>
          </p:cNvPr>
          <p:cNvCxnSpPr>
            <a:stCxn id="8" idx="3"/>
            <a:endCxn id="9" idx="1"/>
          </p:cNvCxnSpPr>
          <p:nvPr/>
        </p:nvCxnSpPr>
        <p:spPr>
          <a:xfrm>
            <a:off x="2514600" y="2103438"/>
            <a:ext cx="539969" cy="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3E09BDF8-61CF-4082-A8C4-18129287542A}"/>
              </a:ext>
            </a:extLst>
          </p:cNvPr>
          <p:cNvCxnSpPr>
            <a:cxnSpLocks/>
            <a:stCxn id="11" idx="1"/>
            <a:endCxn id="12" idx="3"/>
          </p:cNvCxnSpPr>
          <p:nvPr/>
        </p:nvCxnSpPr>
        <p:spPr>
          <a:xfrm flipH="1">
            <a:off x="4426169" y="5670550"/>
            <a:ext cx="526831" cy="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EF1CE9E-ED56-443A-A9E2-C2E0E4FE5F4C}"/>
              </a:ext>
            </a:extLst>
          </p:cNvPr>
          <p:cNvCxnSpPr>
            <a:cxnSpLocks/>
            <a:stCxn id="10" idx="2"/>
            <a:endCxn id="11" idx="0"/>
          </p:cNvCxnSpPr>
          <p:nvPr/>
        </p:nvCxnSpPr>
        <p:spPr>
          <a:xfrm flipH="1">
            <a:off x="6362700" y="4536801"/>
            <a:ext cx="1066800" cy="447949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E9FDAB8F-4E55-495F-8AC4-BA22E8A6B7D9}"/>
              </a:ext>
            </a:extLst>
          </p:cNvPr>
          <p:cNvCxnSpPr>
            <a:cxnSpLocks/>
            <a:stCxn id="9" idx="3"/>
            <a:endCxn id="10" idx="0"/>
          </p:cNvCxnSpPr>
          <p:nvPr/>
        </p:nvCxnSpPr>
        <p:spPr>
          <a:xfrm>
            <a:off x="5797769" y="2103438"/>
            <a:ext cx="1631731" cy="1061763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D1273F8D-9CF8-46B7-8594-DC72AAC291B1}"/>
              </a:ext>
            </a:extLst>
          </p:cNvPr>
          <p:cNvSpPr/>
          <p:nvPr/>
        </p:nvSpPr>
        <p:spPr>
          <a:xfrm>
            <a:off x="838200" y="3618062"/>
            <a:ext cx="4704185" cy="1182529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  <a:highlight>
                  <a:srgbClr val="FAF806"/>
                </a:highlight>
              </a:rPr>
              <a:t>Exit Looping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, if …</a:t>
            </a:r>
          </a:p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sum of the L1 distances between the new cluster centers and the previous cluster centers is less than epsilon*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num_clusters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889030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K-means clustering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7957-6286-49DE-863B-6EF24FDB8267}" type="slidenum">
              <a:rPr lang="en-US" smtClean="0"/>
              <a:t>16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5D61426-2D3E-4C78-8CBF-FCA56F9DAB70}"/>
              </a:ext>
            </a:extLst>
          </p:cNvPr>
          <p:cNvSpPr/>
          <p:nvPr/>
        </p:nvSpPr>
        <p:spPr>
          <a:xfrm>
            <a:off x="228600" y="1417638"/>
            <a:ext cx="22860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1.</a:t>
            </a:r>
          </a:p>
          <a:p>
            <a:pPr algn="ctr"/>
            <a:r>
              <a:rPr lang="en-US" sz="2000" dirty="0"/>
              <a:t>Make a copy of your original image.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26FF73-E037-4DC1-B46A-5B01E403B287}"/>
              </a:ext>
            </a:extLst>
          </p:cNvPr>
          <p:cNvSpPr/>
          <p:nvPr/>
        </p:nvSpPr>
        <p:spPr>
          <a:xfrm>
            <a:off x="3054569" y="1417638"/>
            <a:ext cx="27432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2.</a:t>
            </a:r>
          </a:p>
          <a:p>
            <a:pPr algn="ctr"/>
            <a:r>
              <a:rPr lang="en-US" sz="2000" dirty="0"/>
              <a:t>Initialize cluster centers.</a:t>
            </a:r>
          </a:p>
          <a:p>
            <a:pPr algn="ctr"/>
            <a:r>
              <a:rPr lang="en-US" dirty="0">
                <a:solidFill>
                  <a:srgbClr val="FFC000"/>
                </a:solidFill>
              </a:rPr>
              <a:t>double</a:t>
            </a:r>
            <a:r>
              <a:rPr lang="en-US" sz="2000" dirty="0">
                <a:solidFill>
                  <a:srgbClr val="FFC000"/>
                </a:solidFill>
              </a:rPr>
              <a:t>**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sz="2000" dirty="0">
                <a:solidFill>
                  <a:srgbClr val="FFC000"/>
                </a:solidFill>
              </a:rPr>
              <a:t>centers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3D52A93-AE12-4E6E-9B15-7FC7AC0F3B0C}"/>
              </a:ext>
            </a:extLst>
          </p:cNvPr>
          <p:cNvSpPr/>
          <p:nvPr/>
        </p:nvSpPr>
        <p:spPr>
          <a:xfrm>
            <a:off x="6019800" y="3165201"/>
            <a:ext cx="2819400" cy="1371600"/>
          </a:xfrm>
          <a:prstGeom prst="rect">
            <a:avLst/>
          </a:prstGeom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3.</a:t>
            </a:r>
          </a:p>
          <a:p>
            <a:pPr algn="ctr"/>
            <a:r>
              <a:rPr lang="en-US" sz="2000" dirty="0"/>
              <a:t>Find closest cluster for each pixel.</a:t>
            </a:r>
          </a:p>
          <a:p>
            <a:pPr algn="ctr"/>
            <a:r>
              <a:rPr lang="en-US" dirty="0">
                <a:solidFill>
                  <a:srgbClr val="FFC000"/>
                </a:solidFill>
              </a:rPr>
              <a:t>|</a:t>
            </a:r>
            <a:r>
              <a:rPr lang="en-US" dirty="0" err="1">
                <a:solidFill>
                  <a:srgbClr val="FFC000"/>
                </a:solidFill>
              </a:rPr>
              <a:t>Rp-Rc</a:t>
            </a:r>
            <a:r>
              <a:rPr lang="en-US" dirty="0">
                <a:solidFill>
                  <a:srgbClr val="FFC000"/>
                </a:solidFill>
              </a:rPr>
              <a:t>|+|</a:t>
            </a:r>
            <a:r>
              <a:rPr lang="en-US" dirty="0" err="1">
                <a:solidFill>
                  <a:srgbClr val="FFC000"/>
                </a:solidFill>
              </a:rPr>
              <a:t>Gp-Gc</a:t>
            </a:r>
            <a:r>
              <a:rPr lang="en-US" dirty="0">
                <a:solidFill>
                  <a:srgbClr val="FFC000"/>
                </a:solidFill>
              </a:rPr>
              <a:t>|+|Bp-</a:t>
            </a:r>
            <a:r>
              <a:rPr lang="en-US" dirty="0" err="1">
                <a:solidFill>
                  <a:srgbClr val="FFC000"/>
                </a:solidFill>
              </a:rPr>
              <a:t>Bc</a:t>
            </a:r>
            <a:r>
              <a:rPr lang="en-US" dirty="0">
                <a:solidFill>
                  <a:srgbClr val="FFC000"/>
                </a:solidFill>
              </a:rPr>
              <a:t>| </a:t>
            </a:r>
            <a:endParaRPr lang="en-US" sz="2000" dirty="0">
              <a:solidFill>
                <a:srgbClr val="FFC00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B0EC521-52FC-4DA4-90C2-4BA6BBF22E27}"/>
              </a:ext>
            </a:extLst>
          </p:cNvPr>
          <p:cNvSpPr/>
          <p:nvPr/>
        </p:nvSpPr>
        <p:spPr>
          <a:xfrm>
            <a:off x="4953000" y="4984750"/>
            <a:ext cx="2819400" cy="1371600"/>
          </a:xfrm>
          <a:prstGeom prst="rect">
            <a:avLst/>
          </a:prstGeom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/>
              <a:t>4.</a:t>
            </a:r>
          </a:p>
          <a:p>
            <a:pPr algn="ctr"/>
            <a:r>
              <a:rPr lang="en-US" sz="2000" dirty="0"/>
              <a:t>Update cluster centers.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17C50C5-B852-4393-A4BE-B197D63978C1}"/>
              </a:ext>
            </a:extLst>
          </p:cNvPr>
          <p:cNvSpPr/>
          <p:nvPr/>
        </p:nvSpPr>
        <p:spPr>
          <a:xfrm>
            <a:off x="2368769" y="4984750"/>
            <a:ext cx="2057400" cy="1371600"/>
          </a:xfrm>
          <a:prstGeom prst="rect">
            <a:avLst/>
          </a:prstGeom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/>
              <a:t>5.</a:t>
            </a:r>
          </a:p>
          <a:p>
            <a:pPr algn="ctr"/>
            <a:r>
              <a:rPr lang="en-US" sz="2000" dirty="0"/>
              <a:t>Check convergence.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77C3C10-F49F-4C01-95CD-3BB8F828442A}"/>
              </a:ext>
            </a:extLst>
          </p:cNvPr>
          <p:cNvCxnSpPr>
            <a:stCxn id="8" idx="3"/>
            <a:endCxn id="9" idx="1"/>
          </p:cNvCxnSpPr>
          <p:nvPr/>
        </p:nvCxnSpPr>
        <p:spPr>
          <a:xfrm>
            <a:off x="2514600" y="2103438"/>
            <a:ext cx="539969" cy="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3E09BDF8-61CF-4082-A8C4-18129287542A}"/>
              </a:ext>
            </a:extLst>
          </p:cNvPr>
          <p:cNvCxnSpPr>
            <a:cxnSpLocks/>
            <a:stCxn id="11" idx="1"/>
            <a:endCxn id="12" idx="3"/>
          </p:cNvCxnSpPr>
          <p:nvPr/>
        </p:nvCxnSpPr>
        <p:spPr>
          <a:xfrm flipH="1">
            <a:off x="4426169" y="5670550"/>
            <a:ext cx="526831" cy="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EF1CE9E-ED56-443A-A9E2-C2E0E4FE5F4C}"/>
              </a:ext>
            </a:extLst>
          </p:cNvPr>
          <p:cNvCxnSpPr>
            <a:cxnSpLocks/>
            <a:stCxn id="10" idx="2"/>
            <a:endCxn id="11" idx="0"/>
          </p:cNvCxnSpPr>
          <p:nvPr/>
        </p:nvCxnSpPr>
        <p:spPr>
          <a:xfrm flipH="1">
            <a:off x="6362700" y="4536801"/>
            <a:ext cx="1066800" cy="447949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E9FDAB8F-4E55-495F-8AC4-BA22E8A6B7D9}"/>
              </a:ext>
            </a:extLst>
          </p:cNvPr>
          <p:cNvCxnSpPr>
            <a:cxnSpLocks/>
            <a:stCxn id="9" idx="3"/>
            <a:endCxn id="10" idx="0"/>
          </p:cNvCxnSpPr>
          <p:nvPr/>
        </p:nvCxnSpPr>
        <p:spPr>
          <a:xfrm>
            <a:off x="5797769" y="2103438"/>
            <a:ext cx="1631731" cy="1061763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D1273F8D-9CF8-46B7-8594-DC72AAC291B1}"/>
              </a:ext>
            </a:extLst>
          </p:cNvPr>
          <p:cNvSpPr/>
          <p:nvPr/>
        </p:nvSpPr>
        <p:spPr>
          <a:xfrm>
            <a:off x="1733058" y="3260835"/>
            <a:ext cx="1963133" cy="1061762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  <a:highlight>
                  <a:srgbClr val="FAF806"/>
                </a:highlight>
              </a:rPr>
              <a:t>Otherwise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…</a:t>
            </a:r>
          </a:p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Loop for a max of 100 iterations.</a:t>
            </a:r>
          </a:p>
        </p:txBody>
      </p:sp>
      <p:sp>
        <p:nvSpPr>
          <p:cNvPr id="3" name="Arrow: U-Turn 2">
            <a:extLst>
              <a:ext uri="{FF2B5EF4-FFF2-40B4-BE49-F238E27FC236}">
                <a16:creationId xmlns:a16="http://schemas.microsoft.com/office/drawing/2014/main" id="{59B8FDCB-ED95-44B5-8BA3-939B789FDEA4}"/>
              </a:ext>
            </a:extLst>
          </p:cNvPr>
          <p:cNvSpPr/>
          <p:nvPr/>
        </p:nvSpPr>
        <p:spPr>
          <a:xfrm>
            <a:off x="3807207" y="2895600"/>
            <a:ext cx="3007929" cy="2012947"/>
          </a:xfrm>
          <a:prstGeom prst="uturnArrow">
            <a:avLst>
              <a:gd name="adj1" fmla="val 1154"/>
              <a:gd name="adj2" fmla="val 3035"/>
              <a:gd name="adj3" fmla="val 5720"/>
              <a:gd name="adj4" fmla="val 43750"/>
              <a:gd name="adj5" fmla="val 10953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5861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K-means clustering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7957-6286-49DE-863B-6EF24FDB8267}" type="slidenum">
              <a:rPr lang="en-US" smtClean="0"/>
              <a:t>17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5D61426-2D3E-4C78-8CBF-FCA56F9DAB70}"/>
              </a:ext>
            </a:extLst>
          </p:cNvPr>
          <p:cNvSpPr/>
          <p:nvPr/>
        </p:nvSpPr>
        <p:spPr>
          <a:xfrm>
            <a:off x="228600" y="1417638"/>
            <a:ext cx="22860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1.</a:t>
            </a:r>
          </a:p>
          <a:p>
            <a:pPr algn="ctr"/>
            <a:r>
              <a:rPr lang="en-US" sz="2000" dirty="0"/>
              <a:t>Make a copy of your original image.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26FF73-E037-4DC1-B46A-5B01E403B287}"/>
              </a:ext>
            </a:extLst>
          </p:cNvPr>
          <p:cNvSpPr/>
          <p:nvPr/>
        </p:nvSpPr>
        <p:spPr>
          <a:xfrm>
            <a:off x="3054569" y="1417638"/>
            <a:ext cx="27432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2.</a:t>
            </a:r>
          </a:p>
          <a:p>
            <a:pPr algn="ctr"/>
            <a:r>
              <a:rPr lang="en-US" sz="2000" dirty="0"/>
              <a:t>Initialize cluster centers.</a:t>
            </a:r>
          </a:p>
          <a:p>
            <a:pPr algn="ctr"/>
            <a:r>
              <a:rPr lang="en-US" dirty="0">
                <a:solidFill>
                  <a:srgbClr val="FFC000"/>
                </a:solidFill>
              </a:rPr>
              <a:t>double</a:t>
            </a:r>
            <a:r>
              <a:rPr lang="en-US" sz="2000" dirty="0">
                <a:solidFill>
                  <a:srgbClr val="FFC000"/>
                </a:solidFill>
              </a:rPr>
              <a:t>**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sz="2000" dirty="0">
                <a:solidFill>
                  <a:srgbClr val="FFC000"/>
                </a:solidFill>
              </a:rPr>
              <a:t>centers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3D52A93-AE12-4E6E-9B15-7FC7AC0F3B0C}"/>
              </a:ext>
            </a:extLst>
          </p:cNvPr>
          <p:cNvSpPr/>
          <p:nvPr/>
        </p:nvSpPr>
        <p:spPr>
          <a:xfrm>
            <a:off x="6019800" y="3165201"/>
            <a:ext cx="28194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3.</a:t>
            </a:r>
          </a:p>
          <a:p>
            <a:pPr algn="ctr"/>
            <a:r>
              <a:rPr lang="en-US" sz="2000" dirty="0"/>
              <a:t>Find closest cluster for each pixel.</a:t>
            </a:r>
          </a:p>
          <a:p>
            <a:pPr algn="ctr"/>
            <a:r>
              <a:rPr lang="en-US" dirty="0">
                <a:solidFill>
                  <a:srgbClr val="FFC000"/>
                </a:solidFill>
              </a:rPr>
              <a:t>|</a:t>
            </a:r>
            <a:r>
              <a:rPr lang="en-US" dirty="0" err="1">
                <a:solidFill>
                  <a:srgbClr val="FFC000"/>
                </a:solidFill>
              </a:rPr>
              <a:t>Rp-Rc</a:t>
            </a:r>
            <a:r>
              <a:rPr lang="en-US" dirty="0">
                <a:solidFill>
                  <a:srgbClr val="FFC000"/>
                </a:solidFill>
              </a:rPr>
              <a:t>|+|</a:t>
            </a:r>
            <a:r>
              <a:rPr lang="en-US" dirty="0" err="1">
                <a:solidFill>
                  <a:srgbClr val="FFC000"/>
                </a:solidFill>
              </a:rPr>
              <a:t>Gp-Gc</a:t>
            </a:r>
            <a:r>
              <a:rPr lang="en-US" dirty="0">
                <a:solidFill>
                  <a:srgbClr val="FFC000"/>
                </a:solidFill>
              </a:rPr>
              <a:t>|+|Bp-</a:t>
            </a:r>
            <a:r>
              <a:rPr lang="en-US" dirty="0" err="1">
                <a:solidFill>
                  <a:srgbClr val="FFC000"/>
                </a:solidFill>
              </a:rPr>
              <a:t>Bc</a:t>
            </a:r>
            <a:r>
              <a:rPr lang="en-US" dirty="0">
                <a:solidFill>
                  <a:srgbClr val="FFC000"/>
                </a:solidFill>
              </a:rPr>
              <a:t>| </a:t>
            </a:r>
            <a:endParaRPr lang="en-US" sz="2000" dirty="0">
              <a:solidFill>
                <a:srgbClr val="FFC00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B0EC521-52FC-4DA4-90C2-4BA6BBF22E27}"/>
              </a:ext>
            </a:extLst>
          </p:cNvPr>
          <p:cNvSpPr/>
          <p:nvPr/>
        </p:nvSpPr>
        <p:spPr>
          <a:xfrm>
            <a:off x="4953000" y="4984750"/>
            <a:ext cx="28194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4.</a:t>
            </a:r>
          </a:p>
          <a:p>
            <a:pPr algn="ctr"/>
            <a:r>
              <a:rPr lang="en-US" sz="2000" dirty="0"/>
              <a:t>Update cluster centers.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17C50C5-B852-4393-A4BE-B197D63978C1}"/>
              </a:ext>
            </a:extLst>
          </p:cNvPr>
          <p:cNvSpPr/>
          <p:nvPr/>
        </p:nvSpPr>
        <p:spPr>
          <a:xfrm>
            <a:off x="2368769" y="4984750"/>
            <a:ext cx="20574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5.</a:t>
            </a:r>
          </a:p>
          <a:p>
            <a:pPr algn="ctr"/>
            <a:r>
              <a:rPr lang="en-US" sz="2000" dirty="0"/>
              <a:t>Check convergence.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2935E1-534E-4D80-BFF8-AAF46D672BD1}"/>
              </a:ext>
            </a:extLst>
          </p:cNvPr>
          <p:cNvSpPr/>
          <p:nvPr/>
        </p:nvSpPr>
        <p:spPr>
          <a:xfrm>
            <a:off x="228600" y="4984750"/>
            <a:ext cx="1613338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6.</a:t>
            </a:r>
          </a:p>
          <a:p>
            <a:pPr algn="ctr"/>
            <a:r>
              <a:rPr lang="en-US" sz="2000" dirty="0"/>
              <a:t>Render result.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77C3C10-F49F-4C01-95CD-3BB8F828442A}"/>
              </a:ext>
            </a:extLst>
          </p:cNvPr>
          <p:cNvCxnSpPr>
            <a:stCxn id="8" idx="3"/>
            <a:endCxn id="9" idx="1"/>
          </p:cNvCxnSpPr>
          <p:nvPr/>
        </p:nvCxnSpPr>
        <p:spPr>
          <a:xfrm>
            <a:off x="2514600" y="2103438"/>
            <a:ext cx="539969" cy="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D4E110C-2020-4075-A8B7-C96C9DAC1CA7}"/>
              </a:ext>
            </a:extLst>
          </p:cNvPr>
          <p:cNvCxnSpPr>
            <a:cxnSpLocks/>
            <a:stCxn id="12" idx="1"/>
            <a:endCxn id="13" idx="3"/>
          </p:cNvCxnSpPr>
          <p:nvPr/>
        </p:nvCxnSpPr>
        <p:spPr>
          <a:xfrm flipH="1">
            <a:off x="1841938" y="5670550"/>
            <a:ext cx="526831" cy="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3E09BDF8-61CF-4082-A8C4-18129287542A}"/>
              </a:ext>
            </a:extLst>
          </p:cNvPr>
          <p:cNvCxnSpPr>
            <a:cxnSpLocks/>
            <a:stCxn id="11" idx="1"/>
            <a:endCxn id="12" idx="3"/>
          </p:cNvCxnSpPr>
          <p:nvPr/>
        </p:nvCxnSpPr>
        <p:spPr>
          <a:xfrm flipH="1">
            <a:off x="4426169" y="5670550"/>
            <a:ext cx="526831" cy="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EF1CE9E-ED56-443A-A9E2-C2E0E4FE5F4C}"/>
              </a:ext>
            </a:extLst>
          </p:cNvPr>
          <p:cNvCxnSpPr>
            <a:cxnSpLocks/>
            <a:stCxn id="10" idx="2"/>
            <a:endCxn id="11" idx="0"/>
          </p:cNvCxnSpPr>
          <p:nvPr/>
        </p:nvCxnSpPr>
        <p:spPr>
          <a:xfrm flipH="1">
            <a:off x="6362700" y="4536801"/>
            <a:ext cx="1066800" cy="447949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E9FDAB8F-4E55-495F-8AC4-BA22E8A6B7D9}"/>
              </a:ext>
            </a:extLst>
          </p:cNvPr>
          <p:cNvCxnSpPr>
            <a:cxnSpLocks/>
            <a:stCxn id="9" idx="3"/>
            <a:endCxn id="10" idx="0"/>
          </p:cNvCxnSpPr>
          <p:nvPr/>
        </p:nvCxnSpPr>
        <p:spPr>
          <a:xfrm>
            <a:off x="5797769" y="2103438"/>
            <a:ext cx="1631731" cy="1061763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6F68B007-AD8D-4891-B86C-38C20A3D6DD0}"/>
              </a:ext>
            </a:extLst>
          </p:cNvPr>
          <p:cNvSpPr/>
          <p:nvPr/>
        </p:nvSpPr>
        <p:spPr>
          <a:xfrm>
            <a:off x="2370738" y="3622137"/>
            <a:ext cx="2819399" cy="1042002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Assign pixel color with the cluster center color it belongs to.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D9A00837-6290-43E2-B918-DA131C16D0C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484"/>
          <a:stretch/>
        </p:blipFill>
        <p:spPr>
          <a:xfrm>
            <a:off x="130557" y="3462062"/>
            <a:ext cx="1981200" cy="133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8103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1. With Random Seeds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3001963"/>
          </a:xfrm>
        </p:spPr>
        <p:txBody>
          <a:bodyPr>
            <a:normAutofit/>
          </a:bodyPr>
          <a:lstStyle/>
          <a:p>
            <a:r>
              <a:rPr lang="en-US" sz="2400" dirty="0"/>
              <a:t>void </a:t>
            </a:r>
            <a:r>
              <a:rPr lang="en-US" sz="2400" dirty="0" err="1"/>
              <a:t>RandomSeedImage</a:t>
            </a:r>
            <a:r>
              <a:rPr lang="en-US" sz="2400" dirty="0"/>
              <a:t>(double **image, int </a:t>
            </a:r>
            <a:r>
              <a:rPr lang="en-US" sz="2400" dirty="0" err="1"/>
              <a:t>num_clusters</a:t>
            </a:r>
            <a:r>
              <a:rPr lang="en-US" sz="2400" dirty="0"/>
              <a:t>)</a:t>
            </a:r>
          </a:p>
          <a:p>
            <a:endParaRPr lang="en-US" sz="2400" dirty="0"/>
          </a:p>
          <a:p>
            <a:r>
              <a:rPr lang="en-US" sz="2400" dirty="0"/>
              <a:t>Choose a random number!</a:t>
            </a:r>
          </a:p>
          <a:p>
            <a:r>
              <a:rPr lang="en-US" sz="2400" dirty="0"/>
              <a:t>Range of values:     </a:t>
            </a:r>
            <a:r>
              <a:rPr lang="en-US" sz="2400" dirty="0">
                <a:highlight>
                  <a:srgbClr val="FAF806"/>
                </a:highlight>
              </a:rPr>
              <a:t>0 ~ 255</a:t>
            </a:r>
          </a:p>
          <a:p>
            <a:r>
              <a:rPr lang="en-US" sz="2400" dirty="0"/>
              <a:t>What you can do:   </a:t>
            </a:r>
            <a:r>
              <a:rPr lang="en-US" sz="2400" dirty="0">
                <a:highlight>
                  <a:srgbClr val="FAF806"/>
                </a:highlight>
              </a:rPr>
              <a:t>rand()</a:t>
            </a:r>
            <a:r>
              <a:rPr lang="en-US" sz="2400" dirty="0">
                <a:solidFill>
                  <a:srgbClr val="C0C0C0"/>
                </a:solidFill>
                <a:highlight>
                  <a:srgbClr val="FAF806"/>
                </a:highlight>
              </a:rPr>
              <a:t> </a:t>
            </a:r>
            <a:r>
              <a:rPr lang="en-US" sz="2400" dirty="0">
                <a:highlight>
                  <a:srgbClr val="FAF806"/>
                </a:highlight>
              </a:rPr>
              <a:t>%</a:t>
            </a:r>
            <a:r>
              <a:rPr lang="en-US" sz="2400" dirty="0">
                <a:solidFill>
                  <a:srgbClr val="C0C0C0"/>
                </a:solidFill>
                <a:highlight>
                  <a:srgbClr val="FAF806"/>
                </a:highlight>
              </a:rPr>
              <a:t> </a:t>
            </a:r>
            <a:r>
              <a:rPr lang="en-US" sz="2400" dirty="0">
                <a:solidFill>
                  <a:srgbClr val="000080"/>
                </a:solidFill>
                <a:highlight>
                  <a:srgbClr val="FAF806"/>
                </a:highlight>
              </a:rPr>
              <a:t>256 </a:t>
            </a:r>
          </a:p>
          <a:p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Set epsilon = 30 (fine tune as necessary)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7957-6286-49DE-863B-6EF24FDB8267}" type="slidenum">
              <a:rPr lang="en-US" smtClean="0"/>
              <a:t>18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9B8EFCB-15F4-4807-A22F-E3A491DDAC02}"/>
              </a:ext>
            </a:extLst>
          </p:cNvPr>
          <p:cNvSpPr/>
          <p:nvPr/>
        </p:nvSpPr>
        <p:spPr>
          <a:xfrm>
            <a:off x="3054569" y="1417638"/>
            <a:ext cx="27432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2.</a:t>
            </a:r>
          </a:p>
          <a:p>
            <a:pPr algn="ctr"/>
            <a:r>
              <a:rPr lang="en-US" sz="2000" dirty="0"/>
              <a:t>Initialize cluster centers.</a:t>
            </a:r>
          </a:p>
          <a:p>
            <a:pPr algn="ctr"/>
            <a:r>
              <a:rPr lang="en-US" dirty="0">
                <a:solidFill>
                  <a:srgbClr val="FFC000"/>
                </a:solidFill>
              </a:rPr>
              <a:t>double</a:t>
            </a:r>
            <a:r>
              <a:rPr lang="en-US" sz="2000" dirty="0">
                <a:solidFill>
                  <a:srgbClr val="FFC000"/>
                </a:solidFill>
              </a:rPr>
              <a:t>**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sz="2000" dirty="0">
                <a:solidFill>
                  <a:srgbClr val="FFC000"/>
                </a:solidFill>
              </a:rPr>
              <a:t>centers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FF78C6-8E0C-4CED-BE4E-350D60DF6404}"/>
              </a:ext>
            </a:extLst>
          </p:cNvPr>
          <p:cNvSpPr/>
          <p:nvPr/>
        </p:nvSpPr>
        <p:spPr>
          <a:xfrm>
            <a:off x="5410200" y="4076700"/>
            <a:ext cx="3276600" cy="838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centers[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][ j ]:</a:t>
            </a:r>
          </a:p>
          <a:p>
            <a:pPr algn="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,where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= 1 … number of clusters</a:t>
            </a:r>
          </a:p>
          <a:p>
            <a:pPr algn="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j = 1 … 3 (R,G,B  channels)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111E83-589E-42D6-9A7E-D140B975D6F4}"/>
              </a:ext>
            </a:extLst>
          </p:cNvPr>
          <p:cNvSpPr/>
          <p:nvPr/>
        </p:nvSpPr>
        <p:spPr>
          <a:xfrm>
            <a:off x="0" y="134116"/>
            <a:ext cx="1600200" cy="4572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10/15 – 10/20</a:t>
            </a:r>
          </a:p>
        </p:txBody>
      </p:sp>
    </p:spTree>
    <p:extLst>
      <p:ext uri="{BB962C8B-B14F-4D97-AF65-F5344CB8AC3E}">
        <p14:creationId xmlns:p14="http://schemas.microsoft.com/office/powerpoint/2010/main" val="33502623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2. With Pixel Seeds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335280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void </a:t>
            </a:r>
            <a:r>
              <a:rPr lang="en-US" sz="2400" dirty="0" err="1"/>
              <a:t>PixelSeedImage</a:t>
            </a:r>
            <a:r>
              <a:rPr lang="en-US" sz="2400" dirty="0"/>
              <a:t>(double **image, int </a:t>
            </a:r>
            <a:r>
              <a:rPr lang="en-US" sz="2400" dirty="0" err="1"/>
              <a:t>num_clusters</a:t>
            </a:r>
            <a:r>
              <a:rPr lang="en-US" sz="2400" dirty="0"/>
              <a:t>)</a:t>
            </a:r>
          </a:p>
          <a:p>
            <a:endParaRPr lang="en-US" sz="2400" dirty="0"/>
          </a:p>
          <a:p>
            <a:r>
              <a:rPr lang="en-US" sz="2400" dirty="0"/>
              <a:t>Choose a random pixel from image!</a:t>
            </a:r>
          </a:p>
          <a:p>
            <a:r>
              <a:rPr lang="en-US" sz="2400" dirty="0"/>
              <a:t>Range of values:     </a:t>
            </a:r>
          </a:p>
          <a:p>
            <a:pPr marL="0" indent="0">
              <a:buNone/>
            </a:pPr>
            <a:r>
              <a:rPr lang="en-US" sz="2400" dirty="0"/>
              <a:t>          column = 0 ~ (</a:t>
            </a:r>
            <a:r>
              <a:rPr lang="en-US" sz="2400" dirty="0" err="1"/>
              <a:t>imageWidth</a:t>
            </a:r>
            <a:r>
              <a:rPr lang="en-US" sz="2400" dirty="0"/>
              <a:t> – 1)</a:t>
            </a:r>
          </a:p>
          <a:p>
            <a:pPr marL="0" indent="0">
              <a:buNone/>
            </a:pPr>
            <a:r>
              <a:rPr lang="en-US" sz="2400" dirty="0"/>
              <a:t>          row = 0 ~ (</a:t>
            </a:r>
            <a:r>
              <a:rPr lang="en-US" sz="2400" dirty="0" err="1"/>
              <a:t>imageHeight</a:t>
            </a:r>
            <a:r>
              <a:rPr lang="en-US" sz="2400" dirty="0"/>
              <a:t> – 1)</a:t>
            </a:r>
          </a:p>
          <a:p>
            <a:r>
              <a:rPr lang="en-US" sz="2400" dirty="0"/>
              <a:t>What you can use:  </a:t>
            </a:r>
            <a:r>
              <a:rPr lang="en-US" sz="2400" dirty="0">
                <a:highlight>
                  <a:srgbClr val="FAF806"/>
                </a:highlight>
              </a:rPr>
              <a:t>rand() % something…</a:t>
            </a:r>
          </a:p>
          <a:p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Set epsilon = 30.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7957-6286-49DE-863B-6EF24FDB8267}" type="slidenum">
              <a:rPr lang="en-US" smtClean="0"/>
              <a:t>19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9B8EFCB-15F4-4807-A22F-E3A491DDAC02}"/>
              </a:ext>
            </a:extLst>
          </p:cNvPr>
          <p:cNvSpPr/>
          <p:nvPr/>
        </p:nvSpPr>
        <p:spPr>
          <a:xfrm>
            <a:off x="3054569" y="1417638"/>
            <a:ext cx="27432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2.</a:t>
            </a:r>
          </a:p>
          <a:p>
            <a:pPr algn="ctr"/>
            <a:r>
              <a:rPr lang="en-US" sz="2000" dirty="0"/>
              <a:t>Initialize cluster centers.</a:t>
            </a:r>
          </a:p>
          <a:p>
            <a:pPr algn="ctr"/>
            <a:r>
              <a:rPr lang="en-US" dirty="0">
                <a:solidFill>
                  <a:srgbClr val="FFC000"/>
                </a:solidFill>
              </a:rPr>
              <a:t>double</a:t>
            </a:r>
            <a:r>
              <a:rPr lang="en-US" sz="2000" dirty="0">
                <a:solidFill>
                  <a:srgbClr val="FFC000"/>
                </a:solidFill>
              </a:rPr>
              <a:t>**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sz="2000" dirty="0">
                <a:solidFill>
                  <a:srgbClr val="FFC000"/>
                </a:solidFill>
              </a:rPr>
              <a:t>centers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FF78C6-8E0C-4CED-BE4E-350D60DF6404}"/>
              </a:ext>
            </a:extLst>
          </p:cNvPr>
          <p:cNvSpPr/>
          <p:nvPr/>
        </p:nvSpPr>
        <p:spPr>
          <a:xfrm>
            <a:off x="5410200" y="4076700"/>
            <a:ext cx="3276600" cy="838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centers[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][ j ]:</a:t>
            </a:r>
          </a:p>
          <a:p>
            <a:pPr algn="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,where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= 1 … number of clusters</a:t>
            </a:r>
          </a:p>
          <a:p>
            <a:pPr algn="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j = 1 … 3 (R,G,B  channels)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03A590F-DB71-4E04-BC8D-66B08C8E4A84}"/>
              </a:ext>
            </a:extLst>
          </p:cNvPr>
          <p:cNvSpPr/>
          <p:nvPr/>
        </p:nvSpPr>
        <p:spPr>
          <a:xfrm>
            <a:off x="0" y="134116"/>
            <a:ext cx="1600200" cy="4572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10/21 – 10/24</a:t>
            </a:r>
          </a:p>
        </p:txBody>
      </p:sp>
    </p:spTree>
    <p:extLst>
      <p:ext uri="{BB962C8B-B14F-4D97-AF65-F5344CB8AC3E}">
        <p14:creationId xmlns:p14="http://schemas.microsoft.com/office/powerpoint/2010/main" val="4112136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K-means clustering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7957-6286-49DE-863B-6EF24FDB8267}" type="slidenum">
              <a:rPr lang="en-US" smtClean="0"/>
              <a:t>2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2FFC226-A8C1-49CB-A73F-1A5C34A16A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200" y="2209800"/>
            <a:ext cx="9028882" cy="4098925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3280F82-97BC-4E7E-AD2D-363847E927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Pixel-wise image segmentation in RGB color space.</a:t>
            </a:r>
          </a:p>
        </p:txBody>
      </p:sp>
    </p:spTree>
    <p:extLst>
      <p:ext uri="{BB962C8B-B14F-4D97-AF65-F5344CB8AC3E}">
        <p14:creationId xmlns:p14="http://schemas.microsoft.com/office/powerpoint/2010/main" val="41763926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2. With Pixel Seeds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335280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void </a:t>
            </a:r>
            <a:r>
              <a:rPr lang="en-US" sz="2400" dirty="0" err="1"/>
              <a:t>PixelSeedImage</a:t>
            </a:r>
            <a:r>
              <a:rPr lang="en-US" sz="2400" dirty="0"/>
              <a:t>(double **image, int </a:t>
            </a:r>
            <a:r>
              <a:rPr lang="en-US" sz="2400" dirty="0" err="1"/>
              <a:t>num_clusters</a:t>
            </a:r>
            <a:r>
              <a:rPr lang="en-US" sz="2400" dirty="0"/>
              <a:t>)</a:t>
            </a:r>
          </a:p>
          <a:p>
            <a:endParaRPr lang="en-US" sz="2400" dirty="0"/>
          </a:p>
          <a:p>
            <a:r>
              <a:rPr lang="en-US" sz="2400" dirty="0"/>
              <a:t>Choose a random pixel from image!</a:t>
            </a:r>
          </a:p>
          <a:p>
            <a:r>
              <a:rPr lang="en-US" sz="2400" dirty="0"/>
              <a:t>Range of values:     </a:t>
            </a:r>
          </a:p>
          <a:p>
            <a:pPr marL="0" indent="0">
              <a:buNone/>
            </a:pPr>
            <a:r>
              <a:rPr lang="en-US" sz="2400" dirty="0"/>
              <a:t>          column = 0 ~ (</a:t>
            </a:r>
            <a:r>
              <a:rPr lang="en-US" sz="2400" dirty="0" err="1"/>
              <a:t>imageWidth</a:t>
            </a:r>
            <a:r>
              <a:rPr lang="en-US" sz="2400" dirty="0"/>
              <a:t> – 1)</a:t>
            </a:r>
          </a:p>
          <a:p>
            <a:pPr marL="0" indent="0">
              <a:buNone/>
            </a:pPr>
            <a:r>
              <a:rPr lang="en-US" sz="2400" dirty="0"/>
              <a:t>          row = 0 ~ (</a:t>
            </a:r>
            <a:r>
              <a:rPr lang="en-US" sz="2400" dirty="0" err="1"/>
              <a:t>imageHeight</a:t>
            </a:r>
            <a:r>
              <a:rPr lang="en-US" sz="2400" dirty="0"/>
              <a:t> – 1)</a:t>
            </a:r>
          </a:p>
          <a:p>
            <a:r>
              <a:rPr lang="en-US" sz="2400" dirty="0"/>
              <a:t>What you can use:  </a:t>
            </a:r>
            <a:r>
              <a:rPr lang="en-US" sz="2400" dirty="0">
                <a:highlight>
                  <a:srgbClr val="FAF806"/>
                </a:highlight>
              </a:rPr>
              <a:t>rand() % something…</a:t>
            </a:r>
          </a:p>
          <a:p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Set epsilon = 30.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7957-6286-49DE-863B-6EF24FDB8267}" type="slidenum">
              <a:rPr lang="en-US" smtClean="0"/>
              <a:t>20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9B8EFCB-15F4-4807-A22F-E3A491DDAC02}"/>
              </a:ext>
            </a:extLst>
          </p:cNvPr>
          <p:cNvSpPr/>
          <p:nvPr/>
        </p:nvSpPr>
        <p:spPr>
          <a:xfrm>
            <a:off x="3054569" y="1417638"/>
            <a:ext cx="27432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2.</a:t>
            </a:r>
          </a:p>
          <a:p>
            <a:pPr algn="ctr"/>
            <a:r>
              <a:rPr lang="en-US" sz="2000" dirty="0"/>
              <a:t>Initialize cluster centers.</a:t>
            </a:r>
          </a:p>
          <a:p>
            <a:pPr algn="ctr"/>
            <a:r>
              <a:rPr lang="en-US" dirty="0">
                <a:solidFill>
                  <a:srgbClr val="FFC000"/>
                </a:solidFill>
              </a:rPr>
              <a:t>double</a:t>
            </a:r>
            <a:r>
              <a:rPr lang="en-US" sz="2000" dirty="0">
                <a:solidFill>
                  <a:srgbClr val="FFC000"/>
                </a:solidFill>
              </a:rPr>
              <a:t>**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sz="2000" dirty="0">
                <a:solidFill>
                  <a:srgbClr val="FFC000"/>
                </a:solidFill>
              </a:rPr>
              <a:t>centers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FF78C6-8E0C-4CED-BE4E-350D60DF6404}"/>
              </a:ext>
            </a:extLst>
          </p:cNvPr>
          <p:cNvSpPr/>
          <p:nvPr/>
        </p:nvSpPr>
        <p:spPr>
          <a:xfrm>
            <a:off x="5410200" y="4076700"/>
            <a:ext cx="3276600" cy="838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centers[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][ j ]:</a:t>
            </a:r>
          </a:p>
          <a:p>
            <a:pPr algn="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,where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= 1 … number of clusters</a:t>
            </a:r>
          </a:p>
          <a:p>
            <a:pPr algn="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j = 1 … 3 (R,G,B  channels)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15C4F82-0713-4BCE-B142-3442DB2ABA57}"/>
              </a:ext>
            </a:extLst>
          </p:cNvPr>
          <p:cNvSpPr/>
          <p:nvPr/>
        </p:nvSpPr>
        <p:spPr>
          <a:xfrm>
            <a:off x="6019800" y="1301257"/>
            <a:ext cx="2952093" cy="160436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Choose a pixel and make its RGB values a seed if it is sufficiently different (</a:t>
            </a:r>
            <a:r>
              <a:rPr lang="en-US" dirty="0" err="1">
                <a:solidFill>
                  <a:schemeClr val="accent1"/>
                </a:solidFill>
              </a:rPr>
              <a:t>dist</a:t>
            </a:r>
            <a:r>
              <a:rPr lang="en-US" dirty="0">
                <a:solidFill>
                  <a:schemeClr val="accent1"/>
                </a:solidFill>
              </a:rPr>
              <a:t>(L1) &gt;= 100) from already-selected seeds!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FEE0CF2-3392-4586-804D-39EE9FE11102}"/>
              </a:ext>
            </a:extLst>
          </p:cNvPr>
          <p:cNvSpPr/>
          <p:nvPr/>
        </p:nvSpPr>
        <p:spPr>
          <a:xfrm>
            <a:off x="0" y="134116"/>
            <a:ext cx="1600200" cy="4572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10/21 – 10/24</a:t>
            </a:r>
          </a:p>
        </p:txBody>
      </p:sp>
    </p:spTree>
    <p:extLst>
      <p:ext uri="{BB962C8B-B14F-4D97-AF65-F5344CB8AC3E}">
        <p14:creationId xmlns:p14="http://schemas.microsoft.com/office/powerpoint/2010/main" val="3198414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3. With Histogram Seeds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373380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void </a:t>
            </a:r>
            <a:r>
              <a:rPr lang="en-US" sz="2400" dirty="0" err="1"/>
              <a:t>HistogramSeedImage</a:t>
            </a:r>
            <a:r>
              <a:rPr lang="en-US" sz="2400" dirty="0"/>
              <a:t>(double** image, int </a:t>
            </a:r>
            <a:r>
              <a:rPr lang="en-US" sz="2400" dirty="0" err="1"/>
              <a:t>num_clusters</a:t>
            </a:r>
            <a:r>
              <a:rPr lang="en-US" sz="2400" dirty="0"/>
              <a:t>)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Set epsilon = anything.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7957-6286-49DE-863B-6EF24FDB8267}" type="slidenum">
              <a:rPr lang="en-US" smtClean="0"/>
              <a:t>21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9B8EFCB-15F4-4807-A22F-E3A491DDAC02}"/>
              </a:ext>
            </a:extLst>
          </p:cNvPr>
          <p:cNvSpPr/>
          <p:nvPr/>
        </p:nvSpPr>
        <p:spPr>
          <a:xfrm>
            <a:off x="3054569" y="1417638"/>
            <a:ext cx="27432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2.</a:t>
            </a:r>
          </a:p>
          <a:p>
            <a:pPr algn="ctr"/>
            <a:r>
              <a:rPr lang="en-US" sz="2000" dirty="0"/>
              <a:t>Initialize cluster centers.</a:t>
            </a:r>
          </a:p>
          <a:p>
            <a:pPr algn="ctr"/>
            <a:r>
              <a:rPr lang="en-US" dirty="0">
                <a:solidFill>
                  <a:srgbClr val="FFC000"/>
                </a:solidFill>
              </a:rPr>
              <a:t>double</a:t>
            </a:r>
            <a:r>
              <a:rPr lang="en-US" sz="2000" dirty="0">
                <a:solidFill>
                  <a:srgbClr val="FFC000"/>
                </a:solidFill>
              </a:rPr>
              <a:t>**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sz="2000" dirty="0">
                <a:solidFill>
                  <a:srgbClr val="FFC000"/>
                </a:solidFill>
              </a:rPr>
              <a:t>centers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B62662BF-72B8-48AB-B4FF-62D2874E722B}"/>
              </a:ext>
            </a:extLst>
          </p:cNvPr>
          <p:cNvGrpSpPr/>
          <p:nvPr/>
        </p:nvGrpSpPr>
        <p:grpSpPr>
          <a:xfrm>
            <a:off x="711768" y="3390900"/>
            <a:ext cx="7594032" cy="3422647"/>
            <a:chOff x="711768" y="3390900"/>
            <a:chExt cx="7594032" cy="3422647"/>
          </a:xfrm>
        </p:grpSpPr>
        <p:pic>
          <p:nvPicPr>
            <p:cNvPr id="1026" name="Picture 2" descr="Image result for histogram">
              <a:extLst>
                <a:ext uri="{FF2B5EF4-FFF2-40B4-BE49-F238E27FC236}">
                  <a16:creationId xmlns:a16="http://schemas.microsoft.com/office/drawing/2014/main" id="{0953A01A-7D30-4C3D-B5CC-9BCD9846569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722" t="17925" r="5555" b="14583"/>
            <a:stretch/>
          </p:blipFill>
          <p:spPr bwMode="auto">
            <a:xfrm>
              <a:off x="1035269" y="3772694"/>
              <a:ext cx="6781800" cy="22471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61B6191C-6448-4F0B-9BDB-76A38650B653}"/>
                </a:ext>
              </a:extLst>
            </p:cNvPr>
            <p:cNvCxnSpPr>
              <a:cxnSpLocks/>
            </p:cNvCxnSpPr>
            <p:nvPr/>
          </p:nvCxnSpPr>
          <p:spPr>
            <a:xfrm>
              <a:off x="6172200" y="5334000"/>
              <a:ext cx="3810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6CFC2B2-D486-4B87-A3AD-5965CDA6079A}"/>
                </a:ext>
              </a:extLst>
            </p:cNvPr>
            <p:cNvSpPr/>
            <p:nvPr/>
          </p:nvSpPr>
          <p:spPr>
            <a:xfrm>
              <a:off x="3810000" y="6492872"/>
              <a:ext cx="1219201" cy="320675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>
                  <a:solidFill>
                    <a:schemeClr val="accent6">
                      <a:lumMod val="75000"/>
                    </a:schemeClr>
                  </a:solidFill>
                </a:rPr>
                <a:t>histBins</a:t>
              </a:r>
              <a:endParaRPr lang="en-US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2909E82-2598-40D0-8BDB-C72FFAA42B91}"/>
                </a:ext>
              </a:extLst>
            </p:cNvPr>
            <p:cNvSpPr/>
            <p:nvPr/>
          </p:nvSpPr>
          <p:spPr>
            <a:xfrm rot="16200000">
              <a:off x="-387066" y="4489734"/>
              <a:ext cx="2476500" cy="2788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Number of pixels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DC907081-509C-4D31-887B-DAB01776BE6F}"/>
                </a:ext>
              </a:extLst>
            </p:cNvPr>
            <p:cNvSpPr/>
            <p:nvPr/>
          </p:nvSpPr>
          <p:spPr>
            <a:xfrm>
              <a:off x="5229553" y="5439271"/>
              <a:ext cx="1136431" cy="32285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>
                  <a:solidFill>
                    <a:schemeClr val="accent6">
                      <a:lumMod val="75000"/>
                    </a:schemeClr>
                  </a:solidFill>
                </a:rPr>
                <a:t>histWidth</a:t>
              </a:r>
              <a:endParaRPr lang="en-US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36AE720A-3171-4F29-A359-9CD329546BCF}"/>
                </a:ext>
              </a:extLst>
            </p:cNvPr>
            <p:cNvSpPr/>
            <p:nvPr/>
          </p:nvSpPr>
          <p:spPr>
            <a:xfrm>
              <a:off x="6630714" y="3886200"/>
              <a:ext cx="1675086" cy="609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Histogram: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(color or gray)</a:t>
              </a:r>
            </a:p>
          </p:txBody>
        </p:sp>
        <p:sp>
          <p:nvSpPr>
            <p:cNvPr id="19" name="Left Brace 18">
              <a:extLst>
                <a:ext uri="{FF2B5EF4-FFF2-40B4-BE49-F238E27FC236}">
                  <a16:creationId xmlns:a16="http://schemas.microsoft.com/office/drawing/2014/main" id="{C16A27A5-3773-43FE-BE59-5E6EB037861C}"/>
                </a:ext>
              </a:extLst>
            </p:cNvPr>
            <p:cNvSpPr/>
            <p:nvPr/>
          </p:nvSpPr>
          <p:spPr>
            <a:xfrm rot="16200000">
              <a:off x="4221162" y="2865438"/>
              <a:ext cx="320675" cy="6781800"/>
            </a:xfrm>
            <a:prstGeom prst="leftBrace">
              <a:avLst>
                <a:gd name="adj1" fmla="val 8333"/>
                <a:gd name="adj2" fmla="val 49225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A639EF3E-2B86-481B-BD66-663A905D125C}"/>
              </a:ext>
            </a:extLst>
          </p:cNvPr>
          <p:cNvSpPr/>
          <p:nvPr/>
        </p:nvSpPr>
        <p:spPr>
          <a:xfrm>
            <a:off x="0" y="134116"/>
            <a:ext cx="1600200" cy="4572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Extra Credit</a:t>
            </a:r>
          </a:p>
        </p:txBody>
      </p:sp>
    </p:spTree>
    <p:extLst>
      <p:ext uri="{BB962C8B-B14F-4D97-AF65-F5344CB8AC3E}">
        <p14:creationId xmlns:p14="http://schemas.microsoft.com/office/powerpoint/2010/main" val="2142243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K-means clustering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7957-6286-49DE-863B-6EF24FDB8267}" type="slidenum">
              <a:rPr lang="en-US" smtClean="0"/>
              <a:t>3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5D61426-2D3E-4C78-8CBF-FCA56F9DAB70}"/>
              </a:ext>
            </a:extLst>
          </p:cNvPr>
          <p:cNvSpPr/>
          <p:nvPr/>
        </p:nvSpPr>
        <p:spPr>
          <a:xfrm>
            <a:off x="228600" y="1417638"/>
            <a:ext cx="22860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1.</a:t>
            </a:r>
          </a:p>
          <a:p>
            <a:pPr algn="ctr"/>
            <a:r>
              <a:rPr lang="en-US" sz="2000" dirty="0"/>
              <a:t>Make a copy of your original image.</a:t>
            </a:r>
          </a:p>
        </p:txBody>
      </p:sp>
    </p:spTree>
    <p:extLst>
      <p:ext uri="{BB962C8B-B14F-4D97-AF65-F5344CB8AC3E}">
        <p14:creationId xmlns:p14="http://schemas.microsoft.com/office/powerpoint/2010/main" val="423912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K-means clustering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7957-6286-49DE-863B-6EF24FDB8267}" type="slidenum">
              <a:rPr lang="en-US" smtClean="0"/>
              <a:t>4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5D61426-2D3E-4C78-8CBF-FCA56F9DAB70}"/>
              </a:ext>
            </a:extLst>
          </p:cNvPr>
          <p:cNvSpPr/>
          <p:nvPr/>
        </p:nvSpPr>
        <p:spPr>
          <a:xfrm>
            <a:off x="228600" y="1417638"/>
            <a:ext cx="22860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1.</a:t>
            </a:r>
          </a:p>
          <a:p>
            <a:pPr algn="ctr"/>
            <a:r>
              <a:rPr lang="en-US" sz="2000" dirty="0"/>
              <a:t>Make a copy of your original image.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BA6E817-AF8E-4F51-A742-6AD07AC89307}"/>
              </a:ext>
            </a:extLst>
          </p:cNvPr>
          <p:cNvSpPr/>
          <p:nvPr/>
        </p:nvSpPr>
        <p:spPr>
          <a:xfrm>
            <a:off x="152400" y="3009900"/>
            <a:ext cx="2438400" cy="838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Copying input image to a buffer image.</a:t>
            </a:r>
          </a:p>
        </p:txBody>
      </p:sp>
    </p:spTree>
    <p:extLst>
      <p:ext uri="{BB962C8B-B14F-4D97-AF65-F5344CB8AC3E}">
        <p14:creationId xmlns:p14="http://schemas.microsoft.com/office/powerpoint/2010/main" val="2240600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K-means clustering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7957-6286-49DE-863B-6EF24FDB8267}" type="slidenum">
              <a:rPr lang="en-US" smtClean="0"/>
              <a:t>5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5D61426-2D3E-4C78-8CBF-FCA56F9DAB70}"/>
              </a:ext>
            </a:extLst>
          </p:cNvPr>
          <p:cNvSpPr/>
          <p:nvPr/>
        </p:nvSpPr>
        <p:spPr>
          <a:xfrm>
            <a:off x="228600" y="1417638"/>
            <a:ext cx="22860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1.</a:t>
            </a:r>
          </a:p>
          <a:p>
            <a:pPr algn="ctr"/>
            <a:r>
              <a:rPr lang="en-US" sz="2000" dirty="0"/>
              <a:t>Make a copy of your original image.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26FF73-E037-4DC1-B46A-5B01E403B287}"/>
              </a:ext>
            </a:extLst>
          </p:cNvPr>
          <p:cNvSpPr/>
          <p:nvPr/>
        </p:nvSpPr>
        <p:spPr>
          <a:xfrm>
            <a:off x="3054569" y="1417638"/>
            <a:ext cx="2743200" cy="1371600"/>
          </a:xfrm>
          <a:prstGeom prst="rect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2.</a:t>
            </a:r>
          </a:p>
          <a:p>
            <a:pPr algn="ctr"/>
            <a:r>
              <a:rPr lang="en-US" sz="2000" dirty="0"/>
              <a:t>Initialize cluster centers.</a:t>
            </a:r>
          </a:p>
          <a:p>
            <a:pPr algn="ctr"/>
            <a:r>
              <a:rPr lang="en-US" dirty="0">
                <a:solidFill>
                  <a:srgbClr val="FFC000"/>
                </a:solidFill>
              </a:rPr>
              <a:t>double</a:t>
            </a:r>
            <a:r>
              <a:rPr lang="en-US" sz="2000" dirty="0">
                <a:solidFill>
                  <a:srgbClr val="FFC000"/>
                </a:solidFill>
              </a:rPr>
              <a:t>**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sz="2000" dirty="0">
                <a:solidFill>
                  <a:srgbClr val="FFC000"/>
                </a:solidFill>
              </a:rPr>
              <a:t>centers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77C3C10-F49F-4C01-95CD-3BB8F828442A}"/>
              </a:ext>
            </a:extLst>
          </p:cNvPr>
          <p:cNvCxnSpPr>
            <a:stCxn id="8" idx="3"/>
            <a:endCxn id="9" idx="1"/>
          </p:cNvCxnSpPr>
          <p:nvPr/>
        </p:nvCxnSpPr>
        <p:spPr>
          <a:xfrm>
            <a:off x="2514600" y="2103438"/>
            <a:ext cx="539969" cy="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0B048876-D41F-4456-9D24-685677130796}"/>
              </a:ext>
            </a:extLst>
          </p:cNvPr>
          <p:cNvSpPr/>
          <p:nvPr/>
        </p:nvSpPr>
        <p:spPr>
          <a:xfrm>
            <a:off x="2971800" y="3048794"/>
            <a:ext cx="3276600" cy="838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centers[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][ j ]:</a:t>
            </a:r>
          </a:p>
          <a:p>
            <a:pPr algn="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,where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= 1 … number of clusters</a:t>
            </a:r>
          </a:p>
          <a:p>
            <a:pPr algn="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j = 1 … 3 (R,G,B  channels)</a:t>
            </a:r>
          </a:p>
        </p:txBody>
      </p:sp>
    </p:spTree>
    <p:extLst>
      <p:ext uri="{BB962C8B-B14F-4D97-AF65-F5344CB8AC3E}">
        <p14:creationId xmlns:p14="http://schemas.microsoft.com/office/powerpoint/2010/main" val="1221153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K-means clustering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7957-6286-49DE-863B-6EF24FDB8267}" type="slidenum">
              <a:rPr lang="en-US" smtClean="0"/>
              <a:t>6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5D61426-2D3E-4C78-8CBF-FCA56F9DAB70}"/>
              </a:ext>
            </a:extLst>
          </p:cNvPr>
          <p:cNvSpPr/>
          <p:nvPr/>
        </p:nvSpPr>
        <p:spPr>
          <a:xfrm>
            <a:off x="228600" y="1417638"/>
            <a:ext cx="22860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1.</a:t>
            </a:r>
          </a:p>
          <a:p>
            <a:pPr algn="ctr"/>
            <a:r>
              <a:rPr lang="en-US" sz="2000" dirty="0"/>
              <a:t>Make a copy of your original image.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26FF73-E037-4DC1-B46A-5B01E403B287}"/>
              </a:ext>
            </a:extLst>
          </p:cNvPr>
          <p:cNvSpPr/>
          <p:nvPr/>
        </p:nvSpPr>
        <p:spPr>
          <a:xfrm>
            <a:off x="3054569" y="1417638"/>
            <a:ext cx="2743200" cy="1371600"/>
          </a:xfrm>
          <a:prstGeom prst="rect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2.</a:t>
            </a:r>
          </a:p>
          <a:p>
            <a:pPr algn="ctr"/>
            <a:r>
              <a:rPr lang="en-US" sz="2000" dirty="0"/>
              <a:t>Initialize cluster centers.</a:t>
            </a:r>
          </a:p>
          <a:p>
            <a:pPr algn="ctr"/>
            <a:r>
              <a:rPr lang="en-US" dirty="0">
                <a:solidFill>
                  <a:srgbClr val="FFC000"/>
                </a:solidFill>
              </a:rPr>
              <a:t>double</a:t>
            </a:r>
            <a:r>
              <a:rPr lang="en-US" sz="2000" dirty="0">
                <a:solidFill>
                  <a:srgbClr val="FFC000"/>
                </a:solidFill>
              </a:rPr>
              <a:t>**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sz="2000" dirty="0">
                <a:solidFill>
                  <a:srgbClr val="FFC000"/>
                </a:solidFill>
              </a:rPr>
              <a:t>centers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77C3C10-F49F-4C01-95CD-3BB8F828442A}"/>
              </a:ext>
            </a:extLst>
          </p:cNvPr>
          <p:cNvCxnSpPr>
            <a:stCxn id="8" idx="3"/>
            <a:endCxn id="9" idx="1"/>
          </p:cNvCxnSpPr>
          <p:nvPr/>
        </p:nvCxnSpPr>
        <p:spPr>
          <a:xfrm>
            <a:off x="2514600" y="2103438"/>
            <a:ext cx="539969" cy="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0B048876-D41F-4456-9D24-685677130796}"/>
              </a:ext>
            </a:extLst>
          </p:cNvPr>
          <p:cNvSpPr/>
          <p:nvPr/>
        </p:nvSpPr>
        <p:spPr>
          <a:xfrm>
            <a:off x="2971800" y="3048794"/>
            <a:ext cx="3276600" cy="838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centers[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][ j ]:</a:t>
            </a:r>
          </a:p>
          <a:p>
            <a:pPr algn="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,where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= 1 … number of clusters</a:t>
            </a:r>
          </a:p>
          <a:p>
            <a:pPr algn="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j = 1 … 3 (R,G,B  channels)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E3CFC3F-271B-464C-A8E3-EC986913E119}"/>
              </a:ext>
            </a:extLst>
          </p:cNvPr>
          <p:cNvSpPr/>
          <p:nvPr/>
        </p:nvSpPr>
        <p:spPr>
          <a:xfrm>
            <a:off x="3352800" y="4267200"/>
            <a:ext cx="2438400" cy="838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Task 1 : random seeds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Task 2: pixel seeds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Task 3: histogram seeds</a:t>
            </a:r>
          </a:p>
        </p:txBody>
      </p:sp>
    </p:spTree>
    <p:extLst>
      <p:ext uri="{BB962C8B-B14F-4D97-AF65-F5344CB8AC3E}">
        <p14:creationId xmlns:p14="http://schemas.microsoft.com/office/powerpoint/2010/main" val="1581563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K-means clustering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7957-6286-49DE-863B-6EF24FDB8267}" type="slidenum">
              <a:rPr lang="en-US" smtClean="0"/>
              <a:t>7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5D61426-2D3E-4C78-8CBF-FCA56F9DAB70}"/>
              </a:ext>
            </a:extLst>
          </p:cNvPr>
          <p:cNvSpPr/>
          <p:nvPr/>
        </p:nvSpPr>
        <p:spPr>
          <a:xfrm>
            <a:off x="228600" y="1417638"/>
            <a:ext cx="22860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1.</a:t>
            </a:r>
          </a:p>
          <a:p>
            <a:pPr algn="ctr"/>
            <a:r>
              <a:rPr lang="en-US" sz="2000" dirty="0"/>
              <a:t>Make a copy of your original image.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26FF73-E037-4DC1-B46A-5B01E403B287}"/>
              </a:ext>
            </a:extLst>
          </p:cNvPr>
          <p:cNvSpPr/>
          <p:nvPr/>
        </p:nvSpPr>
        <p:spPr>
          <a:xfrm>
            <a:off x="3054569" y="1417638"/>
            <a:ext cx="27432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2.</a:t>
            </a:r>
          </a:p>
          <a:p>
            <a:pPr algn="ctr"/>
            <a:r>
              <a:rPr lang="en-US" sz="2000" dirty="0"/>
              <a:t>Initialize cluster centers.</a:t>
            </a:r>
          </a:p>
          <a:p>
            <a:pPr algn="ctr"/>
            <a:r>
              <a:rPr lang="en-US" dirty="0">
                <a:solidFill>
                  <a:srgbClr val="FFC000"/>
                </a:solidFill>
              </a:rPr>
              <a:t>double</a:t>
            </a:r>
            <a:r>
              <a:rPr lang="en-US" sz="2000" dirty="0">
                <a:solidFill>
                  <a:srgbClr val="FFC000"/>
                </a:solidFill>
              </a:rPr>
              <a:t>**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sz="2000" dirty="0">
                <a:solidFill>
                  <a:srgbClr val="FFC000"/>
                </a:solidFill>
              </a:rPr>
              <a:t>centers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3D52A93-AE12-4E6E-9B15-7FC7AC0F3B0C}"/>
              </a:ext>
            </a:extLst>
          </p:cNvPr>
          <p:cNvSpPr/>
          <p:nvPr/>
        </p:nvSpPr>
        <p:spPr>
          <a:xfrm>
            <a:off x="6019800" y="3165201"/>
            <a:ext cx="28194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3.</a:t>
            </a:r>
          </a:p>
          <a:p>
            <a:pPr algn="ctr"/>
            <a:r>
              <a:rPr lang="en-US" sz="2000" dirty="0"/>
              <a:t>Find closest cluster for each pixel.</a:t>
            </a:r>
          </a:p>
          <a:p>
            <a:pPr algn="ctr"/>
            <a:r>
              <a:rPr lang="en-US" dirty="0">
                <a:solidFill>
                  <a:srgbClr val="FFC000"/>
                </a:solidFill>
              </a:rPr>
              <a:t>|</a:t>
            </a:r>
            <a:r>
              <a:rPr lang="en-US" dirty="0" err="1">
                <a:solidFill>
                  <a:srgbClr val="FFC000"/>
                </a:solidFill>
              </a:rPr>
              <a:t>Rp-Rc</a:t>
            </a:r>
            <a:r>
              <a:rPr lang="en-US" dirty="0">
                <a:solidFill>
                  <a:srgbClr val="FFC000"/>
                </a:solidFill>
              </a:rPr>
              <a:t>|+|</a:t>
            </a:r>
            <a:r>
              <a:rPr lang="en-US" dirty="0" err="1">
                <a:solidFill>
                  <a:srgbClr val="FFC000"/>
                </a:solidFill>
              </a:rPr>
              <a:t>Gp-Gc</a:t>
            </a:r>
            <a:r>
              <a:rPr lang="en-US" dirty="0">
                <a:solidFill>
                  <a:srgbClr val="FFC000"/>
                </a:solidFill>
              </a:rPr>
              <a:t>|+|Bp-</a:t>
            </a:r>
            <a:r>
              <a:rPr lang="en-US" dirty="0" err="1">
                <a:solidFill>
                  <a:srgbClr val="FFC000"/>
                </a:solidFill>
              </a:rPr>
              <a:t>Bc</a:t>
            </a:r>
            <a:r>
              <a:rPr lang="en-US" dirty="0">
                <a:solidFill>
                  <a:srgbClr val="FFC000"/>
                </a:solidFill>
              </a:rPr>
              <a:t>| </a:t>
            </a:r>
            <a:endParaRPr lang="en-US" sz="2000" dirty="0">
              <a:solidFill>
                <a:srgbClr val="FFC000"/>
              </a:solidFill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77C3C10-F49F-4C01-95CD-3BB8F828442A}"/>
              </a:ext>
            </a:extLst>
          </p:cNvPr>
          <p:cNvCxnSpPr>
            <a:stCxn id="8" idx="3"/>
            <a:endCxn id="9" idx="1"/>
          </p:cNvCxnSpPr>
          <p:nvPr/>
        </p:nvCxnSpPr>
        <p:spPr>
          <a:xfrm>
            <a:off x="2514600" y="2103438"/>
            <a:ext cx="539969" cy="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E9FDAB8F-4E55-495F-8AC4-BA22E8A6B7D9}"/>
              </a:ext>
            </a:extLst>
          </p:cNvPr>
          <p:cNvCxnSpPr>
            <a:cxnSpLocks/>
            <a:stCxn id="9" idx="3"/>
            <a:endCxn id="10" idx="0"/>
          </p:cNvCxnSpPr>
          <p:nvPr/>
        </p:nvCxnSpPr>
        <p:spPr>
          <a:xfrm>
            <a:off x="5797769" y="2103438"/>
            <a:ext cx="1631731" cy="1061763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3662177C-7EAA-4A49-8286-FB6A6D31FFC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398"/>
          <a:stretch/>
        </p:blipFill>
        <p:spPr>
          <a:xfrm>
            <a:off x="1326931" y="3475038"/>
            <a:ext cx="2133600" cy="2799266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C417FB10-BD62-4F78-AC6E-E91CA5E2BCC2}"/>
              </a:ext>
            </a:extLst>
          </p:cNvPr>
          <p:cNvSpPr/>
          <p:nvPr/>
        </p:nvSpPr>
        <p:spPr>
          <a:xfrm>
            <a:off x="5257800" y="3812628"/>
            <a:ext cx="152400" cy="152400"/>
          </a:xfrm>
          <a:prstGeom prst="ellipse">
            <a:avLst/>
          </a:prstGeom>
          <a:solidFill>
            <a:srgbClr val="FAF80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66D7819-7120-4619-B7A7-F9924901440E}"/>
              </a:ext>
            </a:extLst>
          </p:cNvPr>
          <p:cNvSpPr/>
          <p:nvPr/>
        </p:nvSpPr>
        <p:spPr>
          <a:xfrm>
            <a:off x="5264369" y="4313238"/>
            <a:ext cx="152400" cy="152400"/>
          </a:xfrm>
          <a:prstGeom prst="ellipse">
            <a:avLst/>
          </a:prstGeom>
          <a:solidFill>
            <a:srgbClr val="7CA35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46E352AE-E64D-4E8F-94F8-586585FA620C}"/>
              </a:ext>
            </a:extLst>
          </p:cNvPr>
          <p:cNvSpPr/>
          <p:nvPr/>
        </p:nvSpPr>
        <p:spPr>
          <a:xfrm>
            <a:off x="5257800" y="4813848"/>
            <a:ext cx="152400" cy="152400"/>
          </a:xfrm>
          <a:prstGeom prst="ellipse">
            <a:avLst/>
          </a:prstGeom>
          <a:solidFill>
            <a:srgbClr val="C1350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1B5BB185-B7FC-452B-B242-7EFDCFF96E00}"/>
              </a:ext>
            </a:extLst>
          </p:cNvPr>
          <p:cNvSpPr/>
          <p:nvPr/>
        </p:nvSpPr>
        <p:spPr>
          <a:xfrm>
            <a:off x="5257800" y="5334000"/>
            <a:ext cx="152400" cy="152400"/>
          </a:xfrm>
          <a:prstGeom prst="ellipse">
            <a:avLst/>
          </a:prstGeom>
          <a:solidFill>
            <a:srgbClr val="08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E462F71-405A-48B4-9681-E1C738979109}"/>
              </a:ext>
            </a:extLst>
          </p:cNvPr>
          <p:cNvSpPr/>
          <p:nvPr/>
        </p:nvSpPr>
        <p:spPr>
          <a:xfrm>
            <a:off x="4876800" y="5669608"/>
            <a:ext cx="1066800" cy="50243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Cluster centers</a:t>
            </a:r>
          </a:p>
        </p:txBody>
      </p:sp>
    </p:spTree>
    <p:extLst>
      <p:ext uri="{BB962C8B-B14F-4D97-AF65-F5344CB8AC3E}">
        <p14:creationId xmlns:p14="http://schemas.microsoft.com/office/powerpoint/2010/main" val="597816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K-means clustering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7957-6286-49DE-863B-6EF24FDB8267}" type="slidenum">
              <a:rPr lang="en-US" smtClean="0"/>
              <a:t>8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5D61426-2D3E-4C78-8CBF-FCA56F9DAB70}"/>
              </a:ext>
            </a:extLst>
          </p:cNvPr>
          <p:cNvSpPr/>
          <p:nvPr/>
        </p:nvSpPr>
        <p:spPr>
          <a:xfrm>
            <a:off x="228600" y="1417638"/>
            <a:ext cx="22860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1.</a:t>
            </a:r>
          </a:p>
          <a:p>
            <a:pPr algn="ctr"/>
            <a:r>
              <a:rPr lang="en-US" sz="2000" dirty="0"/>
              <a:t>Make a copy of your original image.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26FF73-E037-4DC1-B46A-5B01E403B287}"/>
              </a:ext>
            </a:extLst>
          </p:cNvPr>
          <p:cNvSpPr/>
          <p:nvPr/>
        </p:nvSpPr>
        <p:spPr>
          <a:xfrm>
            <a:off x="3054569" y="1417638"/>
            <a:ext cx="27432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2.</a:t>
            </a:r>
          </a:p>
          <a:p>
            <a:pPr algn="ctr"/>
            <a:r>
              <a:rPr lang="en-US" sz="2000" dirty="0"/>
              <a:t>Initialize cluster centers.</a:t>
            </a:r>
          </a:p>
          <a:p>
            <a:pPr algn="ctr"/>
            <a:r>
              <a:rPr lang="en-US" dirty="0">
                <a:solidFill>
                  <a:srgbClr val="FFC000"/>
                </a:solidFill>
              </a:rPr>
              <a:t>double</a:t>
            </a:r>
            <a:r>
              <a:rPr lang="en-US" sz="2000" dirty="0">
                <a:solidFill>
                  <a:srgbClr val="FFC000"/>
                </a:solidFill>
              </a:rPr>
              <a:t>**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sz="2000" dirty="0">
                <a:solidFill>
                  <a:srgbClr val="FFC000"/>
                </a:solidFill>
              </a:rPr>
              <a:t>centers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3D52A93-AE12-4E6E-9B15-7FC7AC0F3B0C}"/>
              </a:ext>
            </a:extLst>
          </p:cNvPr>
          <p:cNvSpPr/>
          <p:nvPr/>
        </p:nvSpPr>
        <p:spPr>
          <a:xfrm>
            <a:off x="6019800" y="3165201"/>
            <a:ext cx="28194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3.</a:t>
            </a:r>
          </a:p>
          <a:p>
            <a:pPr algn="ctr"/>
            <a:r>
              <a:rPr lang="en-US" sz="2000" dirty="0"/>
              <a:t>Find closest cluster for each pixel.</a:t>
            </a:r>
          </a:p>
          <a:p>
            <a:pPr algn="ctr"/>
            <a:r>
              <a:rPr lang="en-US" dirty="0">
                <a:solidFill>
                  <a:srgbClr val="FFC000"/>
                </a:solidFill>
              </a:rPr>
              <a:t>|</a:t>
            </a:r>
            <a:r>
              <a:rPr lang="en-US" dirty="0" err="1">
                <a:solidFill>
                  <a:srgbClr val="FFC000"/>
                </a:solidFill>
              </a:rPr>
              <a:t>Rp-Rc</a:t>
            </a:r>
            <a:r>
              <a:rPr lang="en-US" dirty="0">
                <a:solidFill>
                  <a:srgbClr val="FFC000"/>
                </a:solidFill>
              </a:rPr>
              <a:t>|+|</a:t>
            </a:r>
            <a:r>
              <a:rPr lang="en-US" dirty="0" err="1">
                <a:solidFill>
                  <a:srgbClr val="FFC000"/>
                </a:solidFill>
              </a:rPr>
              <a:t>Gp-Gc</a:t>
            </a:r>
            <a:r>
              <a:rPr lang="en-US" dirty="0">
                <a:solidFill>
                  <a:srgbClr val="FFC000"/>
                </a:solidFill>
              </a:rPr>
              <a:t>|+|Bp-</a:t>
            </a:r>
            <a:r>
              <a:rPr lang="en-US" dirty="0" err="1">
                <a:solidFill>
                  <a:srgbClr val="FFC000"/>
                </a:solidFill>
              </a:rPr>
              <a:t>Bc</a:t>
            </a:r>
            <a:r>
              <a:rPr lang="en-US" dirty="0">
                <a:solidFill>
                  <a:srgbClr val="FFC000"/>
                </a:solidFill>
              </a:rPr>
              <a:t>| </a:t>
            </a:r>
            <a:endParaRPr lang="en-US" sz="2000" dirty="0">
              <a:solidFill>
                <a:srgbClr val="FFC000"/>
              </a:solidFill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77C3C10-F49F-4C01-95CD-3BB8F828442A}"/>
              </a:ext>
            </a:extLst>
          </p:cNvPr>
          <p:cNvCxnSpPr>
            <a:stCxn id="8" idx="3"/>
            <a:endCxn id="9" idx="1"/>
          </p:cNvCxnSpPr>
          <p:nvPr/>
        </p:nvCxnSpPr>
        <p:spPr>
          <a:xfrm>
            <a:off x="2514600" y="2103438"/>
            <a:ext cx="539969" cy="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E9FDAB8F-4E55-495F-8AC4-BA22E8A6B7D9}"/>
              </a:ext>
            </a:extLst>
          </p:cNvPr>
          <p:cNvCxnSpPr>
            <a:cxnSpLocks/>
            <a:stCxn id="9" idx="3"/>
            <a:endCxn id="10" idx="0"/>
          </p:cNvCxnSpPr>
          <p:nvPr/>
        </p:nvCxnSpPr>
        <p:spPr>
          <a:xfrm>
            <a:off x="5797769" y="2103438"/>
            <a:ext cx="1631731" cy="1061763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3662177C-7EAA-4A49-8286-FB6A6D31FFC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398"/>
          <a:stretch/>
        </p:blipFill>
        <p:spPr>
          <a:xfrm>
            <a:off x="1326931" y="3475038"/>
            <a:ext cx="2133600" cy="2799266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C417FB10-BD62-4F78-AC6E-E91CA5E2BCC2}"/>
              </a:ext>
            </a:extLst>
          </p:cNvPr>
          <p:cNvSpPr/>
          <p:nvPr/>
        </p:nvSpPr>
        <p:spPr>
          <a:xfrm>
            <a:off x="5257800" y="3812628"/>
            <a:ext cx="152400" cy="152400"/>
          </a:xfrm>
          <a:prstGeom prst="ellipse">
            <a:avLst/>
          </a:prstGeom>
          <a:solidFill>
            <a:srgbClr val="FAF80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66D7819-7120-4619-B7A7-F9924901440E}"/>
              </a:ext>
            </a:extLst>
          </p:cNvPr>
          <p:cNvSpPr/>
          <p:nvPr/>
        </p:nvSpPr>
        <p:spPr>
          <a:xfrm>
            <a:off x="5264369" y="4313238"/>
            <a:ext cx="152400" cy="152400"/>
          </a:xfrm>
          <a:prstGeom prst="ellipse">
            <a:avLst/>
          </a:prstGeom>
          <a:solidFill>
            <a:srgbClr val="7CA35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46E352AE-E64D-4E8F-94F8-586585FA620C}"/>
              </a:ext>
            </a:extLst>
          </p:cNvPr>
          <p:cNvSpPr/>
          <p:nvPr/>
        </p:nvSpPr>
        <p:spPr>
          <a:xfrm>
            <a:off x="5257800" y="4813848"/>
            <a:ext cx="152400" cy="152400"/>
          </a:xfrm>
          <a:prstGeom prst="ellipse">
            <a:avLst/>
          </a:prstGeom>
          <a:solidFill>
            <a:srgbClr val="C1350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1B5BB185-B7FC-452B-B242-7EFDCFF96E00}"/>
              </a:ext>
            </a:extLst>
          </p:cNvPr>
          <p:cNvSpPr/>
          <p:nvPr/>
        </p:nvSpPr>
        <p:spPr>
          <a:xfrm>
            <a:off x="5257800" y="5334000"/>
            <a:ext cx="152400" cy="152400"/>
          </a:xfrm>
          <a:prstGeom prst="ellipse">
            <a:avLst/>
          </a:prstGeom>
          <a:solidFill>
            <a:srgbClr val="08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E462F71-405A-48B4-9681-E1C738979109}"/>
              </a:ext>
            </a:extLst>
          </p:cNvPr>
          <p:cNvSpPr/>
          <p:nvPr/>
        </p:nvSpPr>
        <p:spPr>
          <a:xfrm>
            <a:off x="4876800" y="5669608"/>
            <a:ext cx="1066800" cy="50243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Cluster centers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99E4DE7-7BE4-4C70-A01C-99A13D24C45F}"/>
              </a:ext>
            </a:extLst>
          </p:cNvPr>
          <p:cNvCxnSpPr>
            <a:cxnSpLocks/>
            <a:endCxn id="20" idx="0"/>
          </p:cNvCxnSpPr>
          <p:nvPr/>
        </p:nvCxnSpPr>
        <p:spPr>
          <a:xfrm>
            <a:off x="3124201" y="3475038"/>
            <a:ext cx="2209799" cy="1858962"/>
          </a:xfrm>
          <a:prstGeom prst="line">
            <a:avLst/>
          </a:prstGeom>
          <a:ln>
            <a:solidFill>
              <a:srgbClr val="0904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A7B95580-BCA0-497A-853E-468A977CD135}"/>
              </a:ext>
            </a:extLst>
          </p:cNvPr>
          <p:cNvCxnSpPr>
            <a:cxnSpLocks/>
          </p:cNvCxnSpPr>
          <p:nvPr/>
        </p:nvCxnSpPr>
        <p:spPr>
          <a:xfrm>
            <a:off x="3124201" y="3475038"/>
            <a:ext cx="2133599" cy="1415010"/>
          </a:xfrm>
          <a:prstGeom prst="line">
            <a:avLst/>
          </a:prstGeom>
          <a:ln>
            <a:solidFill>
              <a:srgbClr val="A44D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99AA754F-CD91-4C07-B8DE-7F720E27B60F}"/>
              </a:ext>
            </a:extLst>
          </p:cNvPr>
          <p:cNvCxnSpPr>
            <a:cxnSpLocks/>
          </p:cNvCxnSpPr>
          <p:nvPr/>
        </p:nvCxnSpPr>
        <p:spPr>
          <a:xfrm>
            <a:off x="3124201" y="3475038"/>
            <a:ext cx="2140168" cy="914400"/>
          </a:xfrm>
          <a:prstGeom prst="line">
            <a:avLst/>
          </a:prstGeom>
          <a:ln>
            <a:solidFill>
              <a:srgbClr val="7CA3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D908F237-2DB9-4445-A737-FD4E1AAD8A98}"/>
              </a:ext>
            </a:extLst>
          </p:cNvPr>
          <p:cNvCxnSpPr>
            <a:cxnSpLocks/>
          </p:cNvCxnSpPr>
          <p:nvPr/>
        </p:nvCxnSpPr>
        <p:spPr>
          <a:xfrm>
            <a:off x="3200400" y="3475038"/>
            <a:ext cx="2057400" cy="413790"/>
          </a:xfrm>
          <a:prstGeom prst="line">
            <a:avLst/>
          </a:prstGeom>
          <a:ln>
            <a:solidFill>
              <a:srgbClr val="FAF8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5C987944-6387-41B8-A2ED-9551C045DC1C}"/>
              </a:ext>
            </a:extLst>
          </p:cNvPr>
          <p:cNvSpPr/>
          <p:nvPr/>
        </p:nvSpPr>
        <p:spPr>
          <a:xfrm>
            <a:off x="3054569" y="3505200"/>
            <a:ext cx="145831" cy="1524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B5764D29-644E-4DC6-B4CD-41E7688C2D5B}"/>
              </a:ext>
            </a:extLst>
          </p:cNvPr>
          <p:cNvSpPr/>
          <p:nvPr/>
        </p:nvSpPr>
        <p:spPr>
          <a:xfrm>
            <a:off x="3989331" y="3104658"/>
            <a:ext cx="1099646" cy="4767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L1</a:t>
            </a:r>
          </a:p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distance</a:t>
            </a:r>
          </a:p>
        </p:txBody>
      </p:sp>
    </p:spTree>
    <p:extLst>
      <p:ext uri="{BB962C8B-B14F-4D97-AF65-F5344CB8AC3E}">
        <p14:creationId xmlns:p14="http://schemas.microsoft.com/office/powerpoint/2010/main" val="3491379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K-means clustering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7957-6286-49DE-863B-6EF24FDB8267}" type="slidenum">
              <a:rPr lang="en-US" smtClean="0"/>
              <a:t>9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5D61426-2D3E-4C78-8CBF-FCA56F9DAB70}"/>
              </a:ext>
            </a:extLst>
          </p:cNvPr>
          <p:cNvSpPr/>
          <p:nvPr/>
        </p:nvSpPr>
        <p:spPr>
          <a:xfrm>
            <a:off x="228600" y="1417638"/>
            <a:ext cx="22860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1.</a:t>
            </a:r>
          </a:p>
          <a:p>
            <a:pPr algn="ctr"/>
            <a:r>
              <a:rPr lang="en-US" sz="2000" dirty="0"/>
              <a:t>Make a copy of your original image.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26FF73-E037-4DC1-B46A-5B01E403B287}"/>
              </a:ext>
            </a:extLst>
          </p:cNvPr>
          <p:cNvSpPr/>
          <p:nvPr/>
        </p:nvSpPr>
        <p:spPr>
          <a:xfrm>
            <a:off x="3054569" y="1417638"/>
            <a:ext cx="27432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2.</a:t>
            </a:r>
          </a:p>
          <a:p>
            <a:pPr algn="ctr"/>
            <a:r>
              <a:rPr lang="en-US" sz="2000" dirty="0"/>
              <a:t>Initialize cluster centers.</a:t>
            </a:r>
          </a:p>
          <a:p>
            <a:pPr algn="ctr"/>
            <a:r>
              <a:rPr lang="en-US" dirty="0">
                <a:solidFill>
                  <a:srgbClr val="FFC000"/>
                </a:solidFill>
              </a:rPr>
              <a:t>double</a:t>
            </a:r>
            <a:r>
              <a:rPr lang="en-US" sz="2000" dirty="0">
                <a:solidFill>
                  <a:srgbClr val="FFC000"/>
                </a:solidFill>
              </a:rPr>
              <a:t>**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sz="2000" dirty="0">
                <a:solidFill>
                  <a:srgbClr val="FFC000"/>
                </a:solidFill>
              </a:rPr>
              <a:t>centers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3D52A93-AE12-4E6E-9B15-7FC7AC0F3B0C}"/>
              </a:ext>
            </a:extLst>
          </p:cNvPr>
          <p:cNvSpPr/>
          <p:nvPr/>
        </p:nvSpPr>
        <p:spPr>
          <a:xfrm>
            <a:off x="6019800" y="3165201"/>
            <a:ext cx="28194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3.</a:t>
            </a:r>
          </a:p>
          <a:p>
            <a:pPr algn="ctr"/>
            <a:r>
              <a:rPr lang="en-US" sz="2000" dirty="0"/>
              <a:t>Find closest cluster for each pixel.</a:t>
            </a:r>
          </a:p>
          <a:p>
            <a:pPr algn="ctr"/>
            <a:r>
              <a:rPr lang="en-US" dirty="0">
                <a:solidFill>
                  <a:srgbClr val="FFC000"/>
                </a:solidFill>
              </a:rPr>
              <a:t>|</a:t>
            </a:r>
            <a:r>
              <a:rPr lang="en-US" dirty="0" err="1">
                <a:solidFill>
                  <a:srgbClr val="FFC000"/>
                </a:solidFill>
              </a:rPr>
              <a:t>Rp-Rc</a:t>
            </a:r>
            <a:r>
              <a:rPr lang="en-US" dirty="0">
                <a:solidFill>
                  <a:srgbClr val="FFC000"/>
                </a:solidFill>
              </a:rPr>
              <a:t>|+|</a:t>
            </a:r>
            <a:r>
              <a:rPr lang="en-US" dirty="0" err="1">
                <a:solidFill>
                  <a:srgbClr val="FFC000"/>
                </a:solidFill>
              </a:rPr>
              <a:t>Gp-Gc</a:t>
            </a:r>
            <a:r>
              <a:rPr lang="en-US" dirty="0">
                <a:solidFill>
                  <a:srgbClr val="FFC000"/>
                </a:solidFill>
              </a:rPr>
              <a:t>|+|Bp-</a:t>
            </a:r>
            <a:r>
              <a:rPr lang="en-US" dirty="0" err="1">
                <a:solidFill>
                  <a:srgbClr val="FFC000"/>
                </a:solidFill>
              </a:rPr>
              <a:t>Bc</a:t>
            </a:r>
            <a:r>
              <a:rPr lang="en-US" dirty="0">
                <a:solidFill>
                  <a:srgbClr val="FFC000"/>
                </a:solidFill>
              </a:rPr>
              <a:t>| </a:t>
            </a:r>
            <a:endParaRPr lang="en-US" sz="2000" dirty="0">
              <a:solidFill>
                <a:srgbClr val="FFC000"/>
              </a:solidFill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77C3C10-F49F-4C01-95CD-3BB8F828442A}"/>
              </a:ext>
            </a:extLst>
          </p:cNvPr>
          <p:cNvCxnSpPr>
            <a:stCxn id="8" idx="3"/>
            <a:endCxn id="9" idx="1"/>
          </p:cNvCxnSpPr>
          <p:nvPr/>
        </p:nvCxnSpPr>
        <p:spPr>
          <a:xfrm>
            <a:off x="2514600" y="2103438"/>
            <a:ext cx="539969" cy="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E9FDAB8F-4E55-495F-8AC4-BA22E8A6B7D9}"/>
              </a:ext>
            </a:extLst>
          </p:cNvPr>
          <p:cNvCxnSpPr>
            <a:cxnSpLocks/>
            <a:stCxn id="9" idx="3"/>
            <a:endCxn id="10" idx="0"/>
          </p:cNvCxnSpPr>
          <p:nvPr/>
        </p:nvCxnSpPr>
        <p:spPr>
          <a:xfrm>
            <a:off x="5797769" y="2103438"/>
            <a:ext cx="1631731" cy="1061763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3662177C-7EAA-4A49-8286-FB6A6D31FFC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398"/>
          <a:stretch/>
        </p:blipFill>
        <p:spPr>
          <a:xfrm>
            <a:off x="1326931" y="3475038"/>
            <a:ext cx="2133600" cy="2799266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C417FB10-BD62-4F78-AC6E-E91CA5E2BCC2}"/>
              </a:ext>
            </a:extLst>
          </p:cNvPr>
          <p:cNvSpPr/>
          <p:nvPr/>
        </p:nvSpPr>
        <p:spPr>
          <a:xfrm>
            <a:off x="5257800" y="3812628"/>
            <a:ext cx="152400" cy="152400"/>
          </a:xfrm>
          <a:prstGeom prst="ellipse">
            <a:avLst/>
          </a:prstGeom>
          <a:solidFill>
            <a:srgbClr val="FAF80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66D7819-7120-4619-B7A7-F9924901440E}"/>
              </a:ext>
            </a:extLst>
          </p:cNvPr>
          <p:cNvSpPr/>
          <p:nvPr/>
        </p:nvSpPr>
        <p:spPr>
          <a:xfrm>
            <a:off x="5264369" y="4313238"/>
            <a:ext cx="152400" cy="152400"/>
          </a:xfrm>
          <a:prstGeom prst="ellipse">
            <a:avLst/>
          </a:prstGeom>
          <a:solidFill>
            <a:srgbClr val="7CA35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46E352AE-E64D-4E8F-94F8-586585FA620C}"/>
              </a:ext>
            </a:extLst>
          </p:cNvPr>
          <p:cNvSpPr/>
          <p:nvPr/>
        </p:nvSpPr>
        <p:spPr>
          <a:xfrm>
            <a:off x="5257800" y="4813848"/>
            <a:ext cx="152400" cy="152400"/>
          </a:xfrm>
          <a:prstGeom prst="ellipse">
            <a:avLst/>
          </a:prstGeom>
          <a:solidFill>
            <a:srgbClr val="C1350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1B5BB185-B7FC-452B-B242-7EFDCFF96E00}"/>
              </a:ext>
            </a:extLst>
          </p:cNvPr>
          <p:cNvSpPr/>
          <p:nvPr/>
        </p:nvSpPr>
        <p:spPr>
          <a:xfrm>
            <a:off x="5257800" y="5334000"/>
            <a:ext cx="152400" cy="152400"/>
          </a:xfrm>
          <a:prstGeom prst="ellipse">
            <a:avLst/>
          </a:prstGeom>
          <a:solidFill>
            <a:srgbClr val="08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E462F71-405A-48B4-9681-E1C738979109}"/>
              </a:ext>
            </a:extLst>
          </p:cNvPr>
          <p:cNvSpPr/>
          <p:nvPr/>
        </p:nvSpPr>
        <p:spPr>
          <a:xfrm>
            <a:off x="4876800" y="5669608"/>
            <a:ext cx="1066800" cy="50243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Cluster centers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99E4DE7-7BE4-4C70-A01C-99A13D24C45F}"/>
              </a:ext>
            </a:extLst>
          </p:cNvPr>
          <p:cNvCxnSpPr>
            <a:cxnSpLocks/>
            <a:endCxn id="20" idx="0"/>
          </p:cNvCxnSpPr>
          <p:nvPr/>
        </p:nvCxnSpPr>
        <p:spPr>
          <a:xfrm>
            <a:off x="3124201" y="3475038"/>
            <a:ext cx="2209799" cy="1858962"/>
          </a:xfrm>
          <a:prstGeom prst="line">
            <a:avLst/>
          </a:prstGeom>
          <a:ln>
            <a:solidFill>
              <a:srgbClr val="0904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5C987944-6387-41B8-A2ED-9551C045DC1C}"/>
              </a:ext>
            </a:extLst>
          </p:cNvPr>
          <p:cNvSpPr/>
          <p:nvPr/>
        </p:nvSpPr>
        <p:spPr>
          <a:xfrm>
            <a:off x="3054569" y="3505200"/>
            <a:ext cx="145831" cy="1524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B5764D29-644E-4DC6-B4CD-41E7688C2D5B}"/>
              </a:ext>
            </a:extLst>
          </p:cNvPr>
          <p:cNvSpPr/>
          <p:nvPr/>
        </p:nvSpPr>
        <p:spPr>
          <a:xfrm>
            <a:off x="3989331" y="3104658"/>
            <a:ext cx="1099646" cy="4767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L1</a:t>
            </a:r>
          </a:p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distance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0F0DECA-AE98-465B-B6EA-0489F31F66E2}"/>
              </a:ext>
            </a:extLst>
          </p:cNvPr>
          <p:cNvSpPr/>
          <p:nvPr/>
        </p:nvSpPr>
        <p:spPr>
          <a:xfrm rot="2372881">
            <a:off x="3909817" y="4248371"/>
            <a:ext cx="1099646" cy="21797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smallest</a:t>
            </a:r>
          </a:p>
        </p:txBody>
      </p:sp>
    </p:spTree>
    <p:extLst>
      <p:ext uri="{BB962C8B-B14F-4D97-AF65-F5344CB8AC3E}">
        <p14:creationId xmlns:p14="http://schemas.microsoft.com/office/powerpoint/2010/main" val="673610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1708</TotalTime>
  <Words>1267</Words>
  <Application>Microsoft Office PowerPoint</Application>
  <PresentationFormat>On-screen Show (4:3)</PresentationFormat>
  <Paragraphs>285</Paragraphs>
  <Slides>21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Calibri</vt:lpstr>
      <vt:lpstr>Office Theme</vt:lpstr>
      <vt:lpstr>ECE 596</vt:lpstr>
      <vt:lpstr>K-means clustering</vt:lpstr>
      <vt:lpstr>K-means clustering</vt:lpstr>
      <vt:lpstr>K-means clustering</vt:lpstr>
      <vt:lpstr>K-means clustering</vt:lpstr>
      <vt:lpstr>K-means clustering</vt:lpstr>
      <vt:lpstr>K-means clustering</vt:lpstr>
      <vt:lpstr>K-means clustering</vt:lpstr>
      <vt:lpstr>K-means clustering</vt:lpstr>
      <vt:lpstr>K-means clustering</vt:lpstr>
      <vt:lpstr>K-means clustering</vt:lpstr>
      <vt:lpstr>K-means clustering</vt:lpstr>
      <vt:lpstr>K-means clustering</vt:lpstr>
      <vt:lpstr>K-means clustering</vt:lpstr>
      <vt:lpstr>K-means clustering</vt:lpstr>
      <vt:lpstr>K-means clustering</vt:lpstr>
      <vt:lpstr>K-means clustering</vt:lpstr>
      <vt:lpstr>Task 1. With Random Seeds</vt:lpstr>
      <vt:lpstr>Task 2. With Pixel Seeds</vt:lpstr>
      <vt:lpstr>Task 2. With Pixel Seeds</vt:lpstr>
      <vt:lpstr>Task 3. With Histogram Seeds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455</dc:title>
  <dc:creator>CSE</dc:creator>
  <cp:lastModifiedBy>melody 蘇韻璇</cp:lastModifiedBy>
  <cp:revision>54</cp:revision>
  <dcterms:created xsi:type="dcterms:W3CDTF">2016-12-14T21:06:06Z</dcterms:created>
  <dcterms:modified xsi:type="dcterms:W3CDTF">2019-10-14T20:50:01Z</dcterms:modified>
</cp:coreProperties>
</file>