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5" r:id="rId4"/>
    <p:sldId id="258" r:id="rId5"/>
    <p:sldId id="263" r:id="rId6"/>
    <p:sldId id="259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6AD21-F867-40A9-9FA6-51F4031A7E07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D3382-3EEC-4B05-ACBB-5EF90E5F5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4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F578-6EA0-4200-8483-EC042A8B8A5D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6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8FB-D93A-45CF-B6CB-78AEA152160C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2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D702-9E19-408C-867E-86D1487422AA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3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F445-D75F-45C8-ABD8-D34CF432065F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6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F71DB-F7F2-44CD-A988-E92FD448B479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FEFC-C4BC-41CC-B17D-8DCD006A0970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093-C9F5-4D86-89E0-EEDD5C2BA2E3}" type="datetime1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4FE8-5817-4E59-ACF9-F7BEFA5AD724}" type="datetime1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3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3319-8BAE-4EA7-A25B-299BBA011264}" type="datetime1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6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483A-7345-4771-AEA3-1BF8B6E65F40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2AC7-9B31-4364-8ED7-D65941CC73BF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4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F563E-B3B0-40D8-915A-C2E5A912F7E8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DB1AA-FAC0-4B0A-AD85-284EDFBBC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6525"/>
            <a:ext cx="7772400" cy="1470025"/>
          </a:xfrm>
        </p:spPr>
        <p:txBody>
          <a:bodyPr/>
          <a:lstStyle/>
          <a:p>
            <a:r>
              <a:rPr lang="en-US" dirty="0"/>
              <a:t>Assignment </a:t>
            </a:r>
            <a:r>
              <a:rPr lang="en-US" altLang="zh-CN" dirty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Creating Panoramas</a:t>
            </a:r>
          </a:p>
        </p:txBody>
      </p:sp>
      <p:pic>
        <p:nvPicPr>
          <p:cNvPr id="4" name="Content Placeholder 5" descr="homograp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79470"/>
            <a:ext cx="3657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1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724044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</a:rPr>
              <a:t>Step 1:</a:t>
            </a:r>
            <a:r>
              <a:rPr lang="en-US" dirty="0">
                <a:effectLst/>
              </a:rPr>
              <a:t> (10 pts) Implement the Harris corner detector. </a:t>
            </a:r>
          </a:p>
          <a:p>
            <a:r>
              <a:rPr lang="en-US" dirty="0">
                <a:effectLst/>
              </a:rPr>
              <a:t> </a:t>
            </a:r>
          </a:p>
          <a:p>
            <a:pPr lvl="0"/>
            <a:endParaRPr lang="en-US" dirty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 err="1">
                <a:solidFill>
                  <a:srgbClr val="FF0000"/>
                </a:solidFill>
              </a:rPr>
              <a:t>HarrisCornerDetector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image, double sigma, double </a:t>
            </a:r>
            <a:r>
              <a:rPr lang="en-US" dirty="0" err="1">
                <a:solidFill>
                  <a:srgbClr val="FF0000"/>
                </a:solidFill>
              </a:rPr>
              <a:t>thres</a:t>
            </a:r>
            <a:r>
              <a:rPr lang="en-US" dirty="0">
                <a:solidFill>
                  <a:srgbClr val="FF0000"/>
                </a:solidFill>
              </a:rPr>
              <a:t>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                 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**</a:t>
            </a:r>
            <a:r>
              <a:rPr lang="en-US" dirty="0" err="1">
                <a:solidFill>
                  <a:srgbClr val="FF0000"/>
                </a:solidFill>
              </a:rPr>
              <a:t>cornerPts</a:t>
            </a:r>
            <a:r>
              <a:rPr lang="en-US" dirty="0">
                <a:solidFill>
                  <a:srgbClr val="FF0000"/>
                </a:solidFill>
              </a:rPr>
              <a:t>, int &amp;</a:t>
            </a:r>
            <a:r>
              <a:rPr lang="en-US" dirty="0" err="1">
                <a:solidFill>
                  <a:srgbClr val="FF0000"/>
                </a:solidFill>
              </a:rPr>
              <a:t>numCornerPts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 err="1">
                <a:solidFill>
                  <a:srgbClr val="FF0000"/>
                </a:solidFill>
              </a:rPr>
              <a:t>imageDisplay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CC"/>
                </a:solidFill>
                <a:effectLst/>
              </a:rPr>
              <a:t>image is the input image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CC"/>
                </a:solidFill>
              </a:rPr>
              <a:t>sigma is the standard deviation for the Gaussian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CC"/>
                </a:solidFill>
                <a:effectLst/>
              </a:rPr>
              <a:t>thres</a:t>
            </a:r>
            <a:r>
              <a:rPr lang="en-US" dirty="0">
                <a:solidFill>
                  <a:srgbClr val="0000CC"/>
                </a:solidFill>
                <a:effectLst/>
              </a:rPr>
              <a:t> is the threshold for detection corners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CC"/>
                </a:solidFill>
              </a:rPr>
              <a:t>cornerPts</a:t>
            </a:r>
            <a:r>
              <a:rPr lang="en-US" dirty="0">
                <a:solidFill>
                  <a:srgbClr val="0000CC"/>
                </a:solidFill>
              </a:rPr>
              <a:t> is an array that will contain the returned corner points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CC"/>
                </a:solidFill>
                <a:effectLst/>
              </a:rPr>
              <a:t>numCornerPts</a:t>
            </a:r>
            <a:r>
              <a:rPr lang="en-US" dirty="0">
                <a:solidFill>
                  <a:srgbClr val="0000CC"/>
                </a:solidFill>
                <a:effectLst/>
              </a:rPr>
              <a:t> is the number of points returned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CC"/>
                </a:solidFill>
              </a:rPr>
              <a:t>imageDisplay</a:t>
            </a:r>
            <a:r>
              <a:rPr lang="en-US" dirty="0">
                <a:solidFill>
                  <a:srgbClr val="0000CC"/>
                </a:solidFill>
              </a:rPr>
              <a:t> – image returned to display for debugging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9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883522" cy="4078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</a:rPr>
              <a:t>Step 1:</a:t>
            </a:r>
            <a:r>
              <a:rPr lang="en-US" dirty="0">
                <a:effectLst/>
              </a:rPr>
              <a:t> (10 pts) Implement the Harris corner detector. </a:t>
            </a:r>
          </a:p>
          <a:p>
            <a:r>
              <a:rPr lang="en-US" dirty="0">
                <a:effectLst/>
              </a:rPr>
              <a:t> </a:t>
            </a:r>
          </a:p>
          <a:p>
            <a:pPr lvl="0"/>
            <a:endParaRPr lang="en-US" dirty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Part b. </a:t>
            </a:r>
            <a:r>
              <a:rPr lang="en-US" sz="700" dirty="0"/>
              <a:t>     </a:t>
            </a: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 err="1">
                <a:solidFill>
                  <a:srgbClr val="FF0000"/>
                </a:solidFill>
              </a:rPr>
              <a:t>HarrisCornerDetector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image, double sigma, double </a:t>
            </a:r>
            <a:r>
              <a:rPr lang="en-US" dirty="0" err="1">
                <a:solidFill>
                  <a:srgbClr val="FF0000"/>
                </a:solidFill>
              </a:rPr>
              <a:t>thres</a:t>
            </a:r>
            <a:r>
              <a:rPr lang="en-US" dirty="0">
                <a:solidFill>
                  <a:srgbClr val="FF0000"/>
                </a:solidFill>
              </a:rPr>
              <a:t>,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                           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**</a:t>
            </a:r>
            <a:r>
              <a:rPr lang="en-US" dirty="0" err="1">
                <a:solidFill>
                  <a:srgbClr val="FF0000"/>
                </a:solidFill>
              </a:rPr>
              <a:t>cornerPts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 err="1">
                <a:solidFill>
                  <a:srgbClr val="FF0000"/>
                </a:solidFill>
              </a:rPr>
              <a:t>numCornerPts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 err="1">
                <a:solidFill>
                  <a:srgbClr val="FF0000"/>
                </a:solidFill>
              </a:rPr>
              <a:t>imageDisplay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To do:</a:t>
            </a:r>
            <a:endParaRPr lang="en-US" sz="700" dirty="0"/>
          </a:p>
          <a:p>
            <a:pPr lvl="1"/>
            <a:endParaRPr lang="en-US" sz="700" dirty="0"/>
          </a:p>
          <a:p>
            <a:pPr lvl="1"/>
            <a:r>
              <a:rPr lang="en-US" sz="700" dirty="0"/>
              <a:t>                                </a:t>
            </a:r>
            <a:r>
              <a:rPr lang="en-US" dirty="0" err="1"/>
              <a:t>i</a:t>
            </a:r>
            <a:r>
              <a:rPr lang="en-US" dirty="0"/>
              <a:t>. </a:t>
            </a:r>
            <a:r>
              <a:rPr lang="en-US" sz="700" dirty="0"/>
              <a:t>         </a:t>
            </a:r>
            <a:r>
              <a:rPr lang="en-US" dirty="0">
                <a:effectLst/>
              </a:rPr>
              <a:t>Compute x and y derivatives of the image, use them to produce 3 images </a:t>
            </a:r>
          </a:p>
          <a:p>
            <a:pPr lvl="1"/>
            <a:r>
              <a:rPr lang="en-US" dirty="0"/>
              <a:t>                     </a:t>
            </a:r>
            <a:r>
              <a:rPr lang="en-US" dirty="0">
                <a:effectLst/>
              </a:rPr>
              <a:t>(I_x^2, I_y^2, and </a:t>
            </a:r>
            <a:r>
              <a:rPr lang="en-US" dirty="0" err="1">
                <a:effectLst/>
              </a:rPr>
              <a:t>I_x</a:t>
            </a:r>
            <a:r>
              <a:rPr lang="en-US" dirty="0">
                <a:effectLst/>
              </a:rPr>
              <a:t>*</a:t>
            </a:r>
            <a:r>
              <a:rPr lang="en-US" dirty="0" err="1">
                <a:effectLst/>
              </a:rPr>
              <a:t>I_y</a:t>
            </a:r>
            <a:r>
              <a:rPr lang="en-US" dirty="0">
                <a:effectLst/>
              </a:rPr>
              <a:t>) and smooth each of them with </a:t>
            </a:r>
            <a:r>
              <a:rPr lang="en-US" dirty="0"/>
              <a:t>the</a:t>
            </a:r>
            <a:r>
              <a:rPr lang="en-US" dirty="0">
                <a:effectLst/>
              </a:rPr>
              <a:t> Gaussian</a:t>
            </a:r>
            <a:r>
              <a:rPr lang="en-US" dirty="0"/>
              <a:t>.</a:t>
            </a:r>
            <a:endParaRPr lang="en-US" dirty="0">
              <a:effectLst/>
            </a:endParaRPr>
          </a:p>
          <a:p>
            <a:pPr lvl="1"/>
            <a:r>
              <a:rPr lang="en-US" sz="700" dirty="0"/>
              <a:t>                               </a:t>
            </a:r>
            <a:r>
              <a:rPr lang="en-US" dirty="0"/>
              <a:t>ii. </a:t>
            </a:r>
            <a:r>
              <a:rPr lang="en-US" sz="700" dirty="0"/>
              <a:t>         </a:t>
            </a:r>
            <a:r>
              <a:rPr lang="en-US" dirty="0">
                <a:effectLst/>
              </a:rPr>
              <a:t>Compute the Harris matrix H for each pixel. </a:t>
            </a:r>
          </a:p>
          <a:p>
            <a:pPr lvl="1"/>
            <a:r>
              <a:rPr lang="en-US" sz="700" dirty="0"/>
              <a:t>                              </a:t>
            </a:r>
            <a:r>
              <a:rPr lang="en-US" dirty="0"/>
              <a:t>iii. </a:t>
            </a:r>
            <a:r>
              <a:rPr lang="en-US" sz="700" dirty="0"/>
              <a:t>        </a:t>
            </a:r>
            <a:r>
              <a:rPr lang="en-US" dirty="0">
                <a:effectLst/>
              </a:rPr>
              <a:t>Compute corner response function R = </a:t>
            </a:r>
            <a:r>
              <a:rPr lang="en-US" dirty="0" err="1">
                <a:effectLst/>
              </a:rPr>
              <a:t>Det</a:t>
            </a:r>
            <a:r>
              <a:rPr lang="en-US" dirty="0">
                <a:effectLst/>
              </a:rPr>
              <a:t>(H)/</a:t>
            </a:r>
            <a:r>
              <a:rPr lang="en-US" dirty="0" err="1">
                <a:effectLst/>
              </a:rPr>
              <a:t>Tr</a:t>
            </a:r>
            <a:r>
              <a:rPr lang="en-US" dirty="0">
                <a:effectLst/>
              </a:rPr>
              <a:t>(H), and threshold R. </a:t>
            </a:r>
          </a:p>
          <a:p>
            <a:pPr lvl="1"/>
            <a:r>
              <a:rPr lang="en-US" dirty="0"/>
              <a:t>                    </a:t>
            </a:r>
            <a:r>
              <a:rPr lang="en-US" dirty="0">
                <a:effectLst/>
              </a:rPr>
              <a:t>Try threshold 50 on the UI. </a:t>
            </a:r>
          </a:p>
          <a:p>
            <a:pPr lvl="1"/>
            <a:r>
              <a:rPr lang="en-US" sz="700" dirty="0"/>
              <a:t>                             </a:t>
            </a:r>
            <a:r>
              <a:rPr lang="en-US" dirty="0"/>
              <a:t>iv. </a:t>
            </a:r>
            <a:r>
              <a:rPr lang="en-US" sz="700" dirty="0"/>
              <a:t>          </a:t>
            </a:r>
            <a:r>
              <a:rPr lang="en-US" dirty="0">
                <a:effectLst/>
              </a:rPr>
              <a:t>Find local maxima of the response function using </a:t>
            </a:r>
            <a:r>
              <a:rPr lang="en-US" dirty="0" err="1">
                <a:effectLst/>
              </a:rPr>
              <a:t>nonmaximum</a:t>
            </a:r>
            <a:r>
              <a:rPr lang="en-US" dirty="0">
                <a:effectLst/>
              </a:rPr>
              <a:t> suppression.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Note</a:t>
            </a:r>
            <a:r>
              <a:rPr lang="en-US" altLang="zh-CN" dirty="0"/>
              <a:t>: </a:t>
            </a:r>
            <a:r>
              <a:rPr lang="en-US" dirty="0">
                <a:effectLst/>
              </a:rPr>
              <a:t>  We provide </a:t>
            </a:r>
            <a:r>
              <a:rPr lang="en-US" b="1" dirty="0">
                <a:effectLst/>
              </a:rPr>
              <a:t>Convolution</a:t>
            </a:r>
            <a:r>
              <a:rPr lang="en-US" dirty="0">
                <a:effectLst/>
              </a:rPr>
              <a:t> and </a:t>
            </a:r>
            <a:r>
              <a:rPr lang="en-US" b="1" dirty="0" err="1">
                <a:effectLst/>
              </a:rPr>
              <a:t>GaussianBlurImage</a:t>
            </a:r>
            <a:r>
              <a:rPr lang="en-US" dirty="0">
                <a:effectLst/>
              </a:rPr>
              <a:t> functions for you to use.</a:t>
            </a:r>
          </a:p>
          <a:p>
            <a:pPr lvl="2"/>
            <a:r>
              <a:rPr lang="en-US" dirty="0"/>
              <a:t> You can index a pixel (</a:t>
            </a:r>
            <a:r>
              <a:rPr lang="en-US" dirty="0" err="1"/>
              <a:t>c,r</a:t>
            </a:r>
            <a:r>
              <a:rPr lang="en-US" dirty="0"/>
              <a:t>) by </a:t>
            </a:r>
            <a:r>
              <a:rPr lang="en-US" dirty="0">
                <a:solidFill>
                  <a:srgbClr val="FF0000"/>
                </a:solidFill>
              </a:rPr>
              <a:t>image[r*w + c]</a:t>
            </a:r>
            <a:endParaRPr lang="en-US" dirty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181600"/>
            <a:ext cx="30649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  <a:p>
            <a:r>
              <a:rPr lang="en-US" dirty="0"/>
              <a:t>.</a:t>
            </a:r>
          </a:p>
          <a:p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.</a:t>
            </a:r>
          </a:p>
          <a:p>
            <a:r>
              <a:rPr lang="en-US" dirty="0"/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5746552"/>
            <a:ext cx="37662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cornerPts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m_X</a:t>
            </a:r>
            <a:r>
              <a:rPr lang="en-US" dirty="0"/>
              <a:t>, </a:t>
            </a:r>
            <a:r>
              <a:rPr lang="en-US" dirty="0" err="1"/>
              <a:t>cornerPts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m_Y</a:t>
            </a:r>
            <a:r>
              <a:rPr lang="en-US" dirty="0"/>
              <a:t> . . .</a:t>
            </a:r>
          </a:p>
        </p:txBody>
      </p:sp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>
          <a:xfrm>
            <a:off x="1068494" y="5920264"/>
            <a:ext cx="379306" cy="10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36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23925"/>
            <a:ext cx="8464690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</a:rPr>
              <a:t>Step 2:</a:t>
            </a:r>
            <a:r>
              <a:rPr lang="en-US" dirty="0">
                <a:effectLst/>
              </a:rPr>
              <a:t> (10 pts) Implement </a:t>
            </a:r>
            <a:r>
              <a:rPr lang="en-US" dirty="0" err="1">
                <a:effectLst/>
              </a:rPr>
              <a:t>MatchCornerPoints</a:t>
            </a:r>
            <a:r>
              <a:rPr lang="en-US" dirty="0">
                <a:effectLst/>
              </a:rPr>
              <a:t>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effectLst/>
              </a:rPr>
              <a:t>void </a:t>
            </a:r>
            <a:r>
              <a:rPr lang="en-US" dirty="0" err="1">
                <a:solidFill>
                  <a:srgbClr val="FF0000"/>
                </a:solidFill>
                <a:effectLst/>
              </a:rPr>
              <a:t>MatchCornerPoints</a:t>
            </a:r>
            <a:r>
              <a:rPr lang="en-US" dirty="0">
                <a:solidFill>
                  <a:srgbClr val="FF0000"/>
                </a:solidFill>
                <a:effectLst/>
              </a:rPr>
              <a:t>(</a:t>
            </a:r>
            <a:r>
              <a:rPr lang="en-US" dirty="0" err="1">
                <a:solidFill>
                  <a:srgbClr val="FF0000"/>
                </a:solidFill>
                <a:effectLst/>
              </a:rPr>
              <a:t>Qimage</a:t>
            </a:r>
            <a:r>
              <a:rPr lang="en-US" dirty="0">
                <a:solidFill>
                  <a:srgbClr val="FF0000"/>
                </a:solidFill>
                <a:effectLst/>
              </a:rPr>
              <a:t> image1, </a:t>
            </a:r>
            <a:r>
              <a:rPr lang="en-US" dirty="0" err="1">
                <a:solidFill>
                  <a:srgbClr val="FF0000"/>
                </a:solidFill>
                <a:effectLst/>
              </a:rPr>
              <a:t>Cintpt</a:t>
            </a:r>
            <a:r>
              <a:rPr lang="en-US" dirty="0">
                <a:solidFill>
                  <a:srgbClr val="FF0000"/>
                </a:solidFill>
                <a:effectLst/>
              </a:rPr>
              <a:t> *</a:t>
            </a:r>
            <a:r>
              <a:rPr lang="en-US" dirty="0">
                <a:solidFill>
                  <a:srgbClr val="FF0000"/>
                </a:solidFill>
              </a:rPr>
              <a:t>corner</a:t>
            </a:r>
            <a:r>
              <a:rPr lang="en-US" dirty="0">
                <a:solidFill>
                  <a:srgbClr val="FF0000"/>
                </a:solidFill>
                <a:effectLst/>
              </a:rPr>
              <a:t>Pts1,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numCornerPts1, 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image2,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*cornerPts2,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numCornerPts2, </a:t>
            </a:r>
            <a:r>
              <a:rPr lang="en-US" dirty="0" err="1">
                <a:solidFill>
                  <a:srgbClr val="FF0000"/>
                </a:solidFill>
                <a:effectLst/>
              </a:rPr>
              <a:t>CMatches</a:t>
            </a:r>
            <a:r>
              <a:rPr lang="en-US" dirty="0">
                <a:solidFill>
                  <a:srgbClr val="FF0000"/>
                </a:solidFill>
                <a:effectLst/>
              </a:rPr>
              <a:t> **matches, 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  <a:effectLst/>
              </a:rPr>
              <a:t>int</a:t>
            </a:r>
            <a:r>
              <a:rPr lang="en-US" dirty="0">
                <a:solidFill>
                  <a:srgbClr val="FF0000"/>
                </a:solidFill>
                <a:effectLst/>
              </a:rPr>
              <a:t> &amp;</a:t>
            </a:r>
            <a:r>
              <a:rPr lang="en-US" dirty="0" err="1">
                <a:solidFill>
                  <a:srgbClr val="FF0000"/>
                </a:solidFill>
                <a:effectLst/>
              </a:rPr>
              <a:t>numMatches</a:t>
            </a:r>
            <a:r>
              <a:rPr lang="en-US" dirty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>
                <a:solidFill>
                  <a:srgbClr val="FF0000"/>
                </a:solidFill>
                <a:effectLst/>
              </a:rPr>
              <a:t>Qimage</a:t>
            </a:r>
            <a:r>
              <a:rPr lang="en-US" dirty="0">
                <a:solidFill>
                  <a:srgbClr val="FF0000"/>
                </a:solidFill>
                <a:effectLst/>
              </a:rPr>
              <a:t> &amp;image1Display, </a:t>
            </a:r>
            <a:r>
              <a:rPr lang="en-US" dirty="0" err="1">
                <a:solidFill>
                  <a:srgbClr val="FF0000"/>
                </a:solidFill>
                <a:effectLst/>
              </a:rPr>
              <a:t>Qimage</a:t>
            </a:r>
            <a:r>
              <a:rPr lang="en-US" dirty="0">
                <a:solidFill>
                  <a:srgbClr val="FF0000"/>
                </a:solidFill>
                <a:effectLst/>
              </a:rPr>
              <a:t> &amp;image2Display)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image1</a:t>
            </a:r>
            <a:r>
              <a:rPr lang="en-US" dirty="0">
                <a:effectLst/>
              </a:rPr>
              <a:t> is the first input image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image 2</a:t>
            </a:r>
            <a:r>
              <a:rPr lang="en-US" dirty="0"/>
              <a:t> is the second (match from image 1 to image 2)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cornerPts1</a:t>
            </a:r>
            <a:r>
              <a:rPr lang="en-US" dirty="0"/>
              <a:t> is a vector of interest points found in image1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cornerPts2</a:t>
            </a:r>
            <a:r>
              <a:rPr lang="en-US" dirty="0"/>
              <a:t> is a vector of interest points found in image 2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numCornerPts1</a:t>
            </a:r>
            <a:r>
              <a:rPr lang="en-US" dirty="0">
                <a:effectLst/>
              </a:rPr>
              <a:t> is the number of interest points in image1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numCornerPts2 </a:t>
            </a:r>
            <a:r>
              <a:rPr lang="en-US" dirty="0"/>
              <a:t>is the number of interest points in Image 2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matches</a:t>
            </a:r>
            <a:r>
              <a:rPr lang="en-US" dirty="0">
                <a:effectLst/>
              </a:rPr>
              <a:t> is a vector of matches; each match has X and Y coordinates from each image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endParaRPr lang="en-US" dirty="0">
              <a:solidFill>
                <a:srgbClr val="FF0000"/>
              </a:solidFill>
              <a:effectLst/>
            </a:endParaRPr>
          </a:p>
          <a:p>
            <a:r>
              <a:rPr lang="en-US" dirty="0">
                <a:effectLst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5181600"/>
            <a:ext cx="30649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  <a:p>
            <a:r>
              <a:rPr lang="en-US" dirty="0"/>
              <a:t>.</a:t>
            </a:r>
          </a:p>
          <a:p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.</a:t>
            </a:r>
          </a:p>
          <a:p>
            <a:r>
              <a:rPr lang="en-US" dirty="0"/>
              <a:t>n</a:t>
            </a: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1068494" y="5920264"/>
            <a:ext cx="3031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47800" y="5746552"/>
            <a:ext cx="68237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matches[</a:t>
            </a:r>
            <a:r>
              <a:rPr lang="en-US" dirty="0" err="1"/>
              <a:t>i</a:t>
            </a:r>
            <a:r>
              <a:rPr lang="en-US" dirty="0"/>
              <a:t>].m_X1, matches[</a:t>
            </a:r>
            <a:r>
              <a:rPr lang="en-US" dirty="0" err="1"/>
              <a:t>i</a:t>
            </a:r>
            <a:r>
              <a:rPr lang="en-US" dirty="0"/>
              <a:t>].m_Y1, matches[</a:t>
            </a:r>
            <a:r>
              <a:rPr lang="en-US" dirty="0" err="1"/>
              <a:t>i</a:t>
            </a:r>
            <a:r>
              <a:rPr lang="en-US" dirty="0"/>
              <a:t>].m_X2, matches[</a:t>
            </a:r>
            <a:r>
              <a:rPr lang="en-US" dirty="0" err="1"/>
              <a:t>i</a:t>
            </a:r>
            <a:r>
              <a:rPr lang="en-US" dirty="0"/>
              <a:t>].m_Y2</a:t>
            </a:r>
          </a:p>
        </p:txBody>
      </p:sp>
    </p:spTree>
    <p:extLst>
      <p:ext uri="{BB962C8B-B14F-4D97-AF65-F5344CB8AC3E}">
        <p14:creationId xmlns:p14="http://schemas.microsoft.com/office/powerpoint/2010/main" val="327710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23925"/>
            <a:ext cx="8198398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</a:rPr>
              <a:t>Step 2:</a:t>
            </a:r>
            <a:r>
              <a:rPr lang="en-US" dirty="0">
                <a:effectLst/>
              </a:rPr>
              <a:t> (10 pts) Implement </a:t>
            </a:r>
            <a:r>
              <a:rPr lang="en-US" dirty="0" err="1">
                <a:effectLst/>
              </a:rPr>
              <a:t>MatchCornerPoints</a:t>
            </a:r>
            <a:r>
              <a:rPr lang="en-US" dirty="0">
                <a:effectLst/>
              </a:rPr>
              <a:t>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 err="1">
                <a:solidFill>
                  <a:srgbClr val="FF0000"/>
                </a:solidFill>
              </a:rPr>
              <a:t>MatchCornerPoints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image1,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*cornerPts1,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numCornerPts1, 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image2, </a:t>
            </a:r>
            <a:r>
              <a:rPr lang="en-US" dirty="0" err="1">
                <a:solidFill>
                  <a:srgbClr val="FF0000"/>
                </a:solidFill>
              </a:rPr>
              <a:t>Cintpt</a:t>
            </a:r>
            <a:r>
              <a:rPr lang="en-US" dirty="0">
                <a:solidFill>
                  <a:srgbClr val="FF0000"/>
                </a:solidFill>
              </a:rPr>
              <a:t> *cornerPts2,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numCornerPts2, </a:t>
            </a:r>
            <a:r>
              <a:rPr lang="en-US" dirty="0" err="1">
                <a:solidFill>
                  <a:srgbClr val="FF0000"/>
                </a:solidFill>
              </a:rPr>
              <a:t>CMatches</a:t>
            </a:r>
            <a:r>
              <a:rPr lang="en-US" dirty="0">
                <a:solidFill>
                  <a:srgbClr val="FF0000"/>
                </a:solidFill>
              </a:rPr>
              <a:t> **matches, 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 err="1">
                <a:solidFill>
                  <a:srgbClr val="FF0000"/>
                </a:solidFill>
              </a:rPr>
              <a:t>numMatches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&amp;image1Display,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&amp;image2Display)</a:t>
            </a:r>
          </a:p>
          <a:p>
            <a:endParaRPr lang="en-US" dirty="0">
              <a:solidFill>
                <a:srgbClr val="FF0000"/>
              </a:solidFill>
              <a:effectLst/>
            </a:endParaRPr>
          </a:p>
          <a:p>
            <a:r>
              <a:rPr lang="en-US" dirty="0">
                <a:effectLst/>
              </a:rPr>
              <a:t>To do this you'll need to follow these steps:</a:t>
            </a:r>
          </a:p>
          <a:p>
            <a:endParaRPr lang="en-US" dirty="0">
              <a:effectLst/>
            </a:endParaRPr>
          </a:p>
          <a:p>
            <a:pPr marL="342900" lvl="0" indent="-342900">
              <a:buAutoNum type="alphaLcPeriod"/>
            </a:pPr>
            <a:r>
              <a:rPr lang="en-US" dirty="0"/>
              <a:t>   </a:t>
            </a:r>
            <a:r>
              <a:rPr lang="en-US" dirty="0">
                <a:effectLst/>
              </a:rPr>
              <a:t>Compute the descriptors for each interest point. </a:t>
            </a:r>
          </a:p>
          <a:p>
            <a:pPr lvl="0"/>
            <a:r>
              <a:rPr lang="en-US" dirty="0"/>
              <a:t>          </a:t>
            </a:r>
            <a:r>
              <a:rPr lang="en-US" dirty="0">
                <a:effectLst/>
              </a:rPr>
              <a:t>This code has already been written for you.</a:t>
            </a:r>
          </a:p>
          <a:p>
            <a:pPr lvl="0"/>
            <a:endParaRPr lang="en-US" dirty="0">
              <a:effectLst/>
            </a:endParaRPr>
          </a:p>
          <a:p>
            <a:pPr lvl="0"/>
            <a:r>
              <a:rPr lang="en-US" dirty="0"/>
              <a:t>b.      </a:t>
            </a:r>
            <a:r>
              <a:rPr lang="en-US" dirty="0">
                <a:effectLst/>
              </a:rPr>
              <a:t>For each </a:t>
            </a:r>
            <a:r>
              <a:rPr lang="en-US" dirty="0"/>
              <a:t>corner</a:t>
            </a:r>
            <a:r>
              <a:rPr lang="en-US" dirty="0">
                <a:effectLst/>
              </a:rPr>
              <a:t> point in image 1, find its best match in image 2. </a:t>
            </a:r>
          </a:p>
          <a:p>
            <a:pPr lvl="0"/>
            <a:r>
              <a:rPr lang="en-US" dirty="0"/>
              <a:t>          </a:t>
            </a:r>
            <a:r>
              <a:rPr lang="en-US" dirty="0">
                <a:effectLst/>
              </a:rPr>
              <a:t>The best match is defined as the closest distance (L1-norm distance. )</a:t>
            </a:r>
          </a:p>
          <a:p>
            <a:pPr lvl="0"/>
            <a:endParaRPr lang="en-US" dirty="0">
              <a:effectLst/>
            </a:endParaRPr>
          </a:p>
          <a:p>
            <a:pPr lvl="0"/>
            <a:r>
              <a:rPr lang="en-US" dirty="0"/>
              <a:t>c.       </a:t>
            </a:r>
            <a:r>
              <a:rPr lang="en-US" dirty="0">
                <a:effectLst/>
              </a:rPr>
              <a:t>Add the pair of matching points to "matches". </a:t>
            </a:r>
          </a:p>
          <a:p>
            <a:pPr lvl="0"/>
            <a:endParaRPr lang="en-US" dirty="0">
              <a:effectLst/>
            </a:endParaRPr>
          </a:p>
          <a:p>
            <a:pPr lvl="0"/>
            <a:r>
              <a:rPr lang="en-US" dirty="0"/>
              <a:t>d.      </a:t>
            </a:r>
            <a:r>
              <a:rPr lang="en-US" dirty="0">
                <a:effectLst/>
              </a:rPr>
              <a:t>Display the matches using </a:t>
            </a:r>
            <a:r>
              <a:rPr lang="en-US" dirty="0" err="1">
                <a:effectLst/>
              </a:rPr>
              <a:t>DrawMatches</a:t>
            </a:r>
            <a:r>
              <a:rPr lang="en-US" dirty="0">
                <a:effectLst/>
              </a:rPr>
              <a:t> (code is already written. ) </a:t>
            </a:r>
          </a:p>
          <a:p>
            <a:pPr lvl="0"/>
            <a:r>
              <a:rPr lang="en-US" dirty="0"/>
              <a:t>          Just pass it the required parameters.</a:t>
            </a:r>
            <a:endParaRPr lang="en-US" dirty="0">
              <a:effectLst/>
            </a:endParaRPr>
          </a:p>
          <a:p>
            <a:pPr lvl="0"/>
            <a:r>
              <a:rPr lang="en-US" dirty="0"/>
              <a:t>         </a:t>
            </a:r>
            <a:r>
              <a:rPr lang="en-US" dirty="0">
                <a:effectLst/>
              </a:rPr>
              <a:t>You should see many correct and incorrect matches.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62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21" y="1219200"/>
            <a:ext cx="8830559" cy="4078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</a:rPr>
              <a:t>Step 3:</a:t>
            </a:r>
            <a:r>
              <a:rPr lang="en-US" dirty="0">
                <a:effectLst/>
              </a:rPr>
              <a:t> (8 pts) Compute the </a:t>
            </a:r>
            <a:r>
              <a:rPr lang="en-US" b="1" dirty="0" err="1">
                <a:solidFill>
                  <a:srgbClr val="FF0000"/>
                </a:solidFill>
                <a:effectLst/>
              </a:rPr>
              <a:t>homography</a:t>
            </a:r>
            <a:r>
              <a:rPr lang="en-US" dirty="0">
                <a:effectLst/>
              </a:rPr>
              <a:t> between the images using </a:t>
            </a:r>
            <a:r>
              <a:rPr lang="en-US" b="1" dirty="0">
                <a:solidFill>
                  <a:srgbClr val="FF0000"/>
                </a:solidFill>
                <a:effectLst/>
              </a:rPr>
              <a:t>RANSAC</a:t>
            </a:r>
            <a:r>
              <a:rPr lang="en-US" dirty="0">
                <a:effectLst/>
              </a:rPr>
              <a:t> </a:t>
            </a:r>
          </a:p>
          <a:p>
            <a:endParaRPr lang="en-US" dirty="0">
              <a:effectLst/>
            </a:endParaRPr>
          </a:p>
          <a:p>
            <a:pPr lvl="0"/>
            <a:r>
              <a:rPr lang="en-US" dirty="0">
                <a:solidFill>
                  <a:srgbClr val="FF0000"/>
                </a:solidFill>
              </a:rPr>
              <a:t>void RANSAC (</a:t>
            </a:r>
            <a:r>
              <a:rPr lang="en-US" dirty="0" err="1">
                <a:solidFill>
                  <a:srgbClr val="FF0000"/>
                </a:solidFill>
              </a:rPr>
              <a:t>Cmatches</a:t>
            </a:r>
            <a:r>
              <a:rPr lang="en-US" dirty="0">
                <a:solidFill>
                  <a:srgbClr val="FF0000"/>
                </a:solidFill>
              </a:rPr>
              <a:t> *matches , int </a:t>
            </a:r>
            <a:r>
              <a:rPr lang="en-US" dirty="0" err="1">
                <a:solidFill>
                  <a:srgbClr val="FF0000"/>
                </a:solidFill>
              </a:rPr>
              <a:t>numMatches</a:t>
            </a:r>
            <a:r>
              <a:rPr lang="en-US" dirty="0">
                <a:solidFill>
                  <a:srgbClr val="FF0000"/>
                </a:solidFill>
              </a:rPr>
              <a:t>, int </a:t>
            </a:r>
            <a:r>
              <a:rPr lang="en-US" dirty="0" err="1">
                <a:solidFill>
                  <a:srgbClr val="FF0000"/>
                </a:solidFill>
              </a:rPr>
              <a:t>numIterations</a:t>
            </a:r>
            <a:r>
              <a:rPr lang="en-US" dirty="0">
                <a:solidFill>
                  <a:srgbClr val="FF0000"/>
                </a:solidFill>
              </a:rPr>
              <a:t>,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                              double </a:t>
            </a:r>
            <a:r>
              <a:rPr lang="en-US" dirty="0" err="1">
                <a:solidFill>
                  <a:srgbClr val="FF0000"/>
                </a:solidFill>
              </a:rPr>
              <a:t>inlierThreshold</a:t>
            </a:r>
            <a:r>
              <a:rPr lang="en-US" dirty="0">
                <a:solidFill>
                  <a:srgbClr val="FF0000"/>
                </a:solidFill>
              </a:rPr>
              <a:t>, double </a:t>
            </a:r>
            <a:r>
              <a:rPr lang="en-US" dirty="0" err="1">
                <a:solidFill>
                  <a:srgbClr val="FF0000"/>
                </a:solidFill>
              </a:rPr>
              <a:t>hom</a:t>
            </a:r>
            <a:r>
              <a:rPr lang="en-US" dirty="0">
                <a:solidFill>
                  <a:srgbClr val="FF0000"/>
                </a:solidFill>
              </a:rPr>
              <a:t>[3][3], double </a:t>
            </a:r>
            <a:r>
              <a:rPr lang="en-US" dirty="0" err="1">
                <a:solidFill>
                  <a:srgbClr val="FF0000"/>
                </a:solidFill>
              </a:rPr>
              <a:t>homInv</a:t>
            </a:r>
            <a:r>
              <a:rPr lang="en-US" dirty="0">
                <a:solidFill>
                  <a:srgbClr val="FF0000"/>
                </a:solidFill>
              </a:rPr>
              <a:t>[3][3],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                             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&amp;image1Display,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&amp;image2Display)</a:t>
            </a:r>
          </a:p>
          <a:p>
            <a:pPr lvl="0"/>
            <a:endParaRPr lang="en-US" dirty="0">
              <a:solidFill>
                <a:srgbClr val="FF0000"/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matches is a set of </a:t>
            </a:r>
            <a:r>
              <a:rPr lang="en-US" dirty="0" err="1"/>
              <a:t>numMatches</a:t>
            </a:r>
            <a:r>
              <a:rPr lang="en-US" dirty="0"/>
              <a:t> matches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numIterations</a:t>
            </a:r>
            <a:r>
              <a:rPr lang="en-US" dirty="0"/>
              <a:t> is the number of times to iterate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inlierThreshold</a:t>
            </a:r>
            <a:r>
              <a:rPr lang="en-US" dirty="0"/>
              <a:t> is a real number so that the distance from a projected point to the match 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        is less than its square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hom</a:t>
            </a:r>
            <a:r>
              <a:rPr lang="en-US" dirty="0"/>
              <a:t> is the </a:t>
            </a:r>
            <a:r>
              <a:rPr lang="en-US" dirty="0" err="1"/>
              <a:t>homography</a:t>
            </a:r>
            <a:r>
              <a:rPr lang="en-US" dirty="0"/>
              <a:t> and </a:t>
            </a:r>
            <a:r>
              <a:rPr lang="en-US" dirty="0" err="1"/>
              <a:t>homInv</a:t>
            </a:r>
            <a:r>
              <a:rPr lang="en-US" dirty="0"/>
              <a:t> its inverse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Image1Display and Image2Display hold the matches to display</a:t>
            </a:r>
            <a:endParaRPr lang="en-US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F52B99-F233-4302-B294-A85FBCF9BD6E}"/>
              </a:ext>
            </a:extLst>
          </p:cNvPr>
          <p:cNvSpPr/>
          <p:nvPr/>
        </p:nvSpPr>
        <p:spPr>
          <a:xfrm>
            <a:off x="381000" y="5411296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400" dirty="0"/>
              <a:t>We provide </a:t>
            </a:r>
            <a:r>
              <a:rPr lang="en-US" sz="2400" b="1" dirty="0"/>
              <a:t>Project</a:t>
            </a:r>
            <a:r>
              <a:rPr lang="en-US" sz="2400" dirty="0"/>
              <a:t> and </a:t>
            </a:r>
            <a:r>
              <a:rPr lang="en-US" sz="2400" b="1" dirty="0" err="1"/>
              <a:t>ComputeInlierCount</a:t>
            </a:r>
            <a:r>
              <a:rPr lang="en-US" sz="2400" dirty="0"/>
              <a:t> functions for you to use</a:t>
            </a:r>
          </a:p>
        </p:txBody>
      </p:sp>
    </p:spTree>
    <p:extLst>
      <p:ext uri="{BB962C8B-B14F-4D97-AF65-F5344CB8AC3E}">
        <p14:creationId xmlns:p14="http://schemas.microsoft.com/office/powerpoint/2010/main" val="69892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90599"/>
            <a:ext cx="9242402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/>
              <a:t>c. </a:t>
            </a:r>
            <a:r>
              <a:rPr lang="en-US" sz="700" dirty="0"/>
              <a:t>      </a:t>
            </a:r>
            <a:r>
              <a:rPr lang="en-US" dirty="0">
                <a:solidFill>
                  <a:srgbClr val="FF0000"/>
                </a:solidFill>
              </a:rPr>
              <a:t>void </a:t>
            </a:r>
            <a:r>
              <a:rPr lang="en-US" dirty="0">
                <a:solidFill>
                  <a:srgbClr val="FF0000"/>
                </a:solidFill>
                <a:effectLst/>
              </a:rPr>
              <a:t>RANSAC (</a:t>
            </a:r>
            <a:r>
              <a:rPr lang="en-US" dirty="0" err="1">
                <a:solidFill>
                  <a:srgbClr val="FF0000"/>
                </a:solidFill>
                <a:effectLst/>
              </a:rPr>
              <a:t>Cmatches</a:t>
            </a:r>
            <a:r>
              <a:rPr lang="en-US" dirty="0">
                <a:solidFill>
                  <a:srgbClr val="FF0000"/>
                </a:solidFill>
                <a:effectLst/>
              </a:rPr>
              <a:t> *matches , </a:t>
            </a:r>
            <a:r>
              <a:rPr lang="en-US" dirty="0" err="1">
                <a:solidFill>
                  <a:srgbClr val="FF0000"/>
                </a:solidFill>
                <a:effectLst/>
              </a:rPr>
              <a:t>int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numMatches</a:t>
            </a:r>
            <a:r>
              <a:rPr lang="en-US" dirty="0">
                <a:solidFill>
                  <a:srgbClr val="FF0000"/>
                </a:solidFill>
                <a:effectLst/>
              </a:rPr>
              <a:t>, </a:t>
            </a:r>
            <a:r>
              <a:rPr lang="en-US" dirty="0" err="1">
                <a:solidFill>
                  <a:srgbClr val="FF0000"/>
                </a:solidFill>
                <a:effectLst/>
              </a:rPr>
              <a:t>int</a:t>
            </a:r>
            <a:r>
              <a:rPr lang="en-US" dirty="0">
                <a:solidFill>
                  <a:srgbClr val="FF0000"/>
                </a:solidFill>
                <a:effectLst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</a:rPr>
              <a:t>numIterations</a:t>
            </a:r>
            <a:r>
              <a:rPr lang="en-US" dirty="0">
                <a:solidFill>
                  <a:srgbClr val="FF0000"/>
                </a:solidFill>
                <a:effectLst/>
              </a:rPr>
              <a:t>,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                              double </a:t>
            </a:r>
            <a:r>
              <a:rPr lang="en-US" dirty="0" err="1">
                <a:solidFill>
                  <a:srgbClr val="FF0000"/>
                </a:solidFill>
                <a:effectLst/>
              </a:rPr>
              <a:t>inlierThreshold</a:t>
            </a:r>
            <a:r>
              <a:rPr lang="en-US" dirty="0">
                <a:solidFill>
                  <a:srgbClr val="FF0000"/>
                </a:solidFill>
                <a:effectLst/>
              </a:rPr>
              <a:t>, double </a:t>
            </a:r>
            <a:r>
              <a:rPr lang="en-US" dirty="0" err="1">
                <a:solidFill>
                  <a:srgbClr val="FF0000"/>
                </a:solidFill>
                <a:effectLst/>
              </a:rPr>
              <a:t>hom</a:t>
            </a:r>
            <a:r>
              <a:rPr lang="en-US" dirty="0">
                <a:solidFill>
                  <a:srgbClr val="FF0000"/>
                </a:solidFill>
                <a:effectLst/>
              </a:rPr>
              <a:t>[3][3], double </a:t>
            </a:r>
            <a:r>
              <a:rPr lang="en-US" dirty="0" err="1">
                <a:solidFill>
                  <a:srgbClr val="FF0000"/>
                </a:solidFill>
                <a:effectLst/>
              </a:rPr>
              <a:t>homInv</a:t>
            </a:r>
            <a:r>
              <a:rPr lang="en-US" dirty="0">
                <a:solidFill>
                  <a:srgbClr val="FF0000"/>
                </a:solidFill>
                <a:effectLst/>
              </a:rPr>
              <a:t>[3][3],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                               </a:t>
            </a:r>
            <a:r>
              <a:rPr lang="en-US" dirty="0" err="1">
                <a:solidFill>
                  <a:srgbClr val="FF0000"/>
                </a:solidFill>
              </a:rPr>
              <a:t>Qimage</a:t>
            </a:r>
            <a:r>
              <a:rPr lang="en-US" dirty="0">
                <a:solidFill>
                  <a:srgbClr val="FF0000"/>
                </a:solidFill>
              </a:rPr>
              <a:t> &amp;</a:t>
            </a:r>
            <a:r>
              <a:rPr lang="en-US" dirty="0">
                <a:solidFill>
                  <a:srgbClr val="FF0000"/>
                </a:solidFill>
                <a:effectLst/>
              </a:rPr>
              <a:t>image1Display, </a:t>
            </a:r>
            <a:r>
              <a:rPr lang="en-US" dirty="0" err="1">
                <a:solidFill>
                  <a:srgbClr val="FF0000"/>
                </a:solidFill>
                <a:effectLst/>
              </a:rPr>
              <a:t>Qimage</a:t>
            </a:r>
            <a:r>
              <a:rPr lang="en-US" dirty="0">
                <a:solidFill>
                  <a:srgbClr val="FF0000"/>
                </a:solidFill>
                <a:effectLst/>
              </a:rPr>
              <a:t> &amp;image2Display)</a:t>
            </a:r>
          </a:p>
          <a:p>
            <a:pPr lvl="0"/>
            <a:endParaRPr lang="en-US" dirty="0">
              <a:effectLst/>
            </a:endParaRPr>
          </a:p>
          <a:p>
            <a:pPr lvl="0"/>
            <a:r>
              <a:rPr lang="en-US" dirty="0"/>
              <a:t>        </a:t>
            </a:r>
            <a:r>
              <a:rPr lang="en-US" dirty="0">
                <a:solidFill>
                  <a:srgbClr val="0000CC"/>
                </a:solidFill>
              </a:rPr>
              <a:t>a. </a:t>
            </a:r>
            <a:r>
              <a:rPr lang="en-US" sz="700" dirty="0">
                <a:solidFill>
                  <a:srgbClr val="0000CC"/>
                </a:solidFill>
              </a:rPr>
              <a:t>      </a:t>
            </a:r>
            <a:r>
              <a:rPr lang="en-US" dirty="0">
                <a:solidFill>
                  <a:srgbClr val="0000CC"/>
                </a:solidFill>
                <a:effectLst/>
              </a:rPr>
              <a:t>Iteratively do the following for "</a:t>
            </a:r>
            <a:r>
              <a:rPr lang="en-US" dirty="0" err="1">
                <a:solidFill>
                  <a:srgbClr val="0000CC"/>
                </a:solidFill>
                <a:effectLst/>
              </a:rPr>
              <a:t>numIterations</a:t>
            </a:r>
            <a:r>
              <a:rPr lang="en-US" dirty="0">
                <a:solidFill>
                  <a:srgbClr val="0000CC"/>
                </a:solidFill>
                <a:effectLst/>
              </a:rPr>
              <a:t>" times: </a:t>
            </a:r>
          </a:p>
          <a:p>
            <a:pPr lvl="0"/>
            <a:r>
              <a:rPr lang="en-US" sz="800" dirty="0">
                <a:solidFill>
                  <a:srgbClr val="0000CC"/>
                </a:solidFill>
              </a:rPr>
              <a:t>                                           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.  </a:t>
            </a:r>
            <a:r>
              <a:rPr lang="en-US" dirty="0">
                <a:solidFill>
                  <a:srgbClr val="0000CC"/>
                </a:solidFill>
                <a:effectLst/>
              </a:rPr>
              <a:t>Randomly select 4 pairs of potentially matching points from "matches".</a:t>
            </a:r>
          </a:p>
          <a:p>
            <a:pPr lvl="2"/>
            <a:r>
              <a:rPr lang="en-US" sz="700" dirty="0">
                <a:solidFill>
                  <a:srgbClr val="0000CC"/>
                </a:solidFill>
              </a:rPr>
              <a:t>  </a:t>
            </a:r>
            <a:r>
              <a:rPr lang="en-US" dirty="0">
                <a:solidFill>
                  <a:srgbClr val="0000CC"/>
                </a:solidFill>
              </a:rPr>
              <a:t>ii. </a:t>
            </a:r>
            <a:r>
              <a:rPr lang="en-US" sz="700" dirty="0">
                <a:solidFill>
                  <a:srgbClr val="0000CC"/>
                </a:solidFill>
              </a:rPr>
              <a:t>     </a:t>
            </a:r>
            <a:r>
              <a:rPr lang="en-US" dirty="0">
                <a:solidFill>
                  <a:srgbClr val="0000CC"/>
                </a:solidFill>
                <a:effectLst/>
              </a:rPr>
              <a:t>Compute the </a:t>
            </a:r>
            <a:r>
              <a:rPr lang="en-US" dirty="0" err="1">
                <a:solidFill>
                  <a:srgbClr val="0000CC"/>
                </a:solidFill>
                <a:effectLst/>
              </a:rPr>
              <a:t>homography</a:t>
            </a:r>
            <a:r>
              <a:rPr lang="en-US" dirty="0">
                <a:solidFill>
                  <a:srgbClr val="0000CC"/>
                </a:solidFill>
                <a:effectLst/>
              </a:rPr>
              <a:t> relating the four selected matches with the function 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       </a:t>
            </a:r>
            <a:r>
              <a:rPr lang="en-US" dirty="0">
                <a:solidFill>
                  <a:srgbClr val="0000CC"/>
                </a:solidFill>
                <a:effectLst/>
              </a:rPr>
              <a:t>“</a:t>
            </a:r>
            <a:r>
              <a:rPr lang="en-US" b="1" dirty="0">
                <a:solidFill>
                  <a:srgbClr val="0000CC"/>
                </a:solidFill>
                <a:effectLst/>
              </a:rPr>
              <a:t>Project</a:t>
            </a:r>
            <a:r>
              <a:rPr lang="en-US" dirty="0">
                <a:solidFill>
                  <a:srgbClr val="0000CC"/>
                </a:solidFill>
                <a:effectLst/>
              </a:rPr>
              <a:t>. "</a:t>
            </a:r>
          </a:p>
          <a:p>
            <a:pPr lvl="2"/>
            <a:r>
              <a:rPr lang="en-US" sz="700" dirty="0">
                <a:solidFill>
                  <a:srgbClr val="0000CC"/>
                </a:solidFill>
              </a:rPr>
              <a:t>  </a:t>
            </a:r>
            <a:r>
              <a:rPr lang="en-US" dirty="0">
                <a:solidFill>
                  <a:srgbClr val="0000CC"/>
                </a:solidFill>
              </a:rPr>
              <a:t>iii. </a:t>
            </a:r>
            <a:r>
              <a:rPr lang="en-US" sz="700" dirty="0">
                <a:solidFill>
                  <a:srgbClr val="0000CC"/>
                </a:solidFill>
              </a:rPr>
              <a:t>     </a:t>
            </a:r>
            <a:r>
              <a:rPr lang="en-US" dirty="0">
                <a:solidFill>
                  <a:srgbClr val="0000CC"/>
                </a:solidFill>
                <a:effectLst/>
              </a:rPr>
              <a:t>Using the computed </a:t>
            </a:r>
            <a:r>
              <a:rPr lang="en-US" dirty="0" err="1">
                <a:solidFill>
                  <a:srgbClr val="0000CC"/>
                </a:solidFill>
                <a:effectLst/>
              </a:rPr>
              <a:t>homography</a:t>
            </a:r>
            <a:r>
              <a:rPr lang="en-US" dirty="0">
                <a:solidFill>
                  <a:srgbClr val="0000CC"/>
                </a:solidFill>
                <a:effectLst/>
              </a:rPr>
              <a:t>, compute the number of inliers using 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         </a:t>
            </a:r>
            <a:r>
              <a:rPr lang="en-US" dirty="0">
                <a:solidFill>
                  <a:srgbClr val="0000CC"/>
                </a:solidFill>
                <a:effectLst/>
              </a:rPr>
              <a:t>"</a:t>
            </a:r>
            <a:r>
              <a:rPr lang="en-US" b="1" dirty="0" err="1">
                <a:solidFill>
                  <a:srgbClr val="0000CC"/>
                </a:solidFill>
                <a:effectLst/>
              </a:rPr>
              <a:t>ComputeInlierCount</a:t>
            </a:r>
            <a:r>
              <a:rPr lang="en-US" dirty="0">
                <a:solidFill>
                  <a:srgbClr val="0000CC"/>
                </a:solidFill>
                <a:effectLst/>
              </a:rPr>
              <a:t>".</a:t>
            </a:r>
          </a:p>
          <a:p>
            <a:pPr lvl="2"/>
            <a:r>
              <a:rPr lang="en-US" sz="700" dirty="0">
                <a:solidFill>
                  <a:srgbClr val="0000CC"/>
                </a:solidFill>
              </a:rPr>
              <a:t>   </a:t>
            </a:r>
            <a:r>
              <a:rPr lang="en-US" dirty="0">
                <a:solidFill>
                  <a:srgbClr val="0000CC"/>
                </a:solidFill>
              </a:rPr>
              <a:t>iv. </a:t>
            </a:r>
            <a:r>
              <a:rPr lang="en-US" sz="700" dirty="0">
                <a:solidFill>
                  <a:srgbClr val="0000CC"/>
                </a:solidFill>
              </a:rPr>
              <a:t>     </a:t>
            </a:r>
            <a:r>
              <a:rPr lang="en-US" dirty="0">
                <a:solidFill>
                  <a:srgbClr val="0000CC"/>
                </a:solidFill>
                <a:effectLst/>
              </a:rPr>
              <a:t>If this </a:t>
            </a:r>
            <a:r>
              <a:rPr lang="en-US" dirty="0" err="1">
                <a:solidFill>
                  <a:srgbClr val="0000CC"/>
                </a:solidFill>
                <a:effectLst/>
              </a:rPr>
              <a:t>homography</a:t>
            </a:r>
            <a:r>
              <a:rPr lang="en-US" dirty="0">
                <a:solidFill>
                  <a:srgbClr val="0000CC"/>
                </a:solidFill>
                <a:effectLst/>
              </a:rPr>
              <a:t> produces the highest number of inliers, store it as the best 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        </a:t>
            </a:r>
            <a:r>
              <a:rPr lang="en-US" dirty="0" err="1">
                <a:solidFill>
                  <a:srgbClr val="0000CC"/>
                </a:solidFill>
                <a:effectLst/>
              </a:rPr>
              <a:t>homography</a:t>
            </a:r>
            <a:r>
              <a:rPr lang="en-US" dirty="0">
                <a:solidFill>
                  <a:srgbClr val="0000CC"/>
                </a:solidFill>
                <a:effectLst/>
              </a:rPr>
              <a:t>.</a:t>
            </a:r>
          </a:p>
          <a:p>
            <a:pPr lvl="2"/>
            <a:endParaRPr lang="en-US" dirty="0">
              <a:effectLst/>
            </a:endParaRPr>
          </a:p>
          <a:p>
            <a:pPr lvl="1"/>
            <a:r>
              <a:rPr lang="en-US" dirty="0"/>
              <a:t>b. </a:t>
            </a:r>
            <a:r>
              <a:rPr lang="en-US" sz="700" dirty="0"/>
              <a:t>     </a:t>
            </a:r>
            <a:r>
              <a:rPr lang="en-US" dirty="0" err="1"/>
              <a:t>i</a:t>
            </a:r>
            <a:r>
              <a:rPr lang="en-US" dirty="0"/>
              <a:t>.  </a:t>
            </a:r>
            <a:r>
              <a:rPr lang="en-US" dirty="0">
                <a:effectLst/>
              </a:rPr>
              <a:t>Given the highest scoring </a:t>
            </a:r>
            <a:r>
              <a:rPr lang="en-US" dirty="0" err="1">
                <a:effectLst/>
              </a:rPr>
              <a:t>homography</a:t>
            </a:r>
            <a:r>
              <a:rPr lang="en-US" dirty="0">
                <a:effectLst/>
              </a:rPr>
              <a:t>, once again find all the inliers.</a:t>
            </a:r>
          </a:p>
          <a:p>
            <a:pPr lvl="1"/>
            <a:r>
              <a:rPr lang="en-US" dirty="0"/>
              <a:t>     </a:t>
            </a:r>
            <a:r>
              <a:rPr lang="en-US" dirty="0">
                <a:effectLst/>
              </a:rPr>
              <a:t> ii.  Compute a new refined </a:t>
            </a:r>
            <a:r>
              <a:rPr lang="en-US" dirty="0" err="1">
                <a:effectLst/>
              </a:rPr>
              <a:t>homography</a:t>
            </a:r>
            <a:r>
              <a:rPr lang="en-US" dirty="0">
                <a:effectLst/>
              </a:rPr>
              <a:t> using all of the inliers (not just using four points </a:t>
            </a:r>
          </a:p>
          <a:p>
            <a:pPr lvl="1"/>
            <a:r>
              <a:rPr lang="en-US" dirty="0"/>
              <a:t>            </a:t>
            </a:r>
            <a:r>
              <a:rPr lang="en-US" dirty="0">
                <a:effectLst/>
              </a:rPr>
              <a:t>as you did previously. ) </a:t>
            </a:r>
          </a:p>
          <a:p>
            <a:pPr lvl="1"/>
            <a:r>
              <a:rPr lang="en-US" dirty="0"/>
              <a:t>      iii. </a:t>
            </a:r>
            <a:r>
              <a:rPr lang="en-US" dirty="0">
                <a:effectLst/>
              </a:rPr>
              <a:t>Compute an inverse </a:t>
            </a:r>
            <a:r>
              <a:rPr lang="en-US" dirty="0" err="1">
                <a:effectLst/>
              </a:rPr>
              <a:t>homography</a:t>
            </a:r>
            <a:r>
              <a:rPr lang="en-US" dirty="0">
                <a:effectLst/>
              </a:rPr>
              <a:t> as well (the fourth term of </a:t>
            </a:r>
          </a:p>
          <a:p>
            <a:pPr lvl="1"/>
            <a:r>
              <a:rPr lang="en-US" dirty="0"/>
              <a:t>            </a:t>
            </a:r>
            <a:r>
              <a:rPr lang="en-US" dirty="0">
                <a:effectLst/>
              </a:rPr>
              <a:t>the function </a:t>
            </a:r>
            <a:r>
              <a:rPr lang="en-US" dirty="0" err="1">
                <a:effectLst/>
              </a:rPr>
              <a:t>ComputeHomography</a:t>
            </a:r>
            <a:r>
              <a:rPr lang="en-US" dirty="0">
                <a:effectLst/>
              </a:rPr>
              <a:t> should be false), and return their values </a:t>
            </a:r>
          </a:p>
          <a:p>
            <a:pPr lvl="1"/>
            <a:r>
              <a:rPr lang="en-US" dirty="0"/>
              <a:t>            </a:t>
            </a:r>
            <a:r>
              <a:rPr lang="en-US" dirty="0">
                <a:effectLst/>
              </a:rPr>
              <a:t>in "</a:t>
            </a:r>
            <a:r>
              <a:rPr lang="en-US" dirty="0" err="1">
                <a:effectLst/>
              </a:rPr>
              <a:t>hom</a:t>
            </a:r>
            <a:r>
              <a:rPr lang="en-US" dirty="0">
                <a:effectLst/>
              </a:rPr>
              <a:t>” and "</a:t>
            </a:r>
            <a:r>
              <a:rPr lang="en-US" dirty="0" err="1">
                <a:effectLst/>
              </a:rPr>
              <a:t>homInv</a:t>
            </a:r>
            <a:r>
              <a:rPr lang="en-US" dirty="0">
                <a:effectLst/>
              </a:rPr>
              <a:t>".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>
                <a:solidFill>
                  <a:srgbClr val="0000CC"/>
                </a:solidFill>
              </a:rPr>
              <a:t>c. </a:t>
            </a:r>
            <a:r>
              <a:rPr lang="en-US" sz="700" dirty="0">
                <a:solidFill>
                  <a:srgbClr val="0000CC"/>
                </a:solidFill>
              </a:rPr>
              <a:t>      </a:t>
            </a:r>
            <a:r>
              <a:rPr lang="en-US" dirty="0">
                <a:solidFill>
                  <a:srgbClr val="0000CC"/>
                </a:solidFill>
                <a:effectLst/>
              </a:rPr>
              <a:t>Display the inlier matches using "</a:t>
            </a:r>
            <a:r>
              <a:rPr lang="en-US" dirty="0" err="1">
                <a:solidFill>
                  <a:srgbClr val="0000CC"/>
                </a:solidFill>
                <a:effectLst/>
              </a:rPr>
              <a:t>DrawMatches</a:t>
            </a:r>
            <a:r>
              <a:rPr lang="en-US" dirty="0">
                <a:solidFill>
                  <a:srgbClr val="0000CC"/>
                </a:solidFill>
                <a:effectLst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7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99" y="152400"/>
            <a:ext cx="8420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Step 4:</a:t>
            </a:r>
            <a:r>
              <a:rPr lang="en-US" dirty="0"/>
              <a:t> (2 pts) Stitch the images together by </a:t>
            </a:r>
            <a:r>
              <a:rPr lang="en-US"/>
              <a:t>calling the function </a:t>
            </a:r>
            <a:r>
              <a:rPr lang="en-US" dirty="0"/>
              <a:t>directly following </a:t>
            </a:r>
            <a:r>
              <a:rPr lang="en-US" b="1" dirty="0"/>
              <a:t>Step3</a:t>
            </a:r>
            <a:r>
              <a:rPr lang="en-US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B1AA-FAC0-4B0A-AD85-284EDFBBC1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37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425</Words>
  <Application>Microsoft Office PowerPoint</Application>
  <PresentationFormat>On-screen Show (4:3)</PresentationFormat>
  <Paragraphs>122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Assignment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2</dc:title>
  <dc:creator>CSE</dc:creator>
  <cp:lastModifiedBy>Dianqi Li</cp:lastModifiedBy>
  <cp:revision>49</cp:revision>
  <dcterms:created xsi:type="dcterms:W3CDTF">2016-01-26T17:26:04Z</dcterms:created>
  <dcterms:modified xsi:type="dcterms:W3CDTF">2019-10-29T21:35:19Z</dcterms:modified>
</cp:coreProperties>
</file>