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44"/>
  </p:notesMasterIdLst>
  <p:handoutMasterIdLst>
    <p:handoutMasterId r:id="rId45"/>
  </p:handoutMasterIdLst>
  <p:sldIdLst>
    <p:sldId id="329" r:id="rId3"/>
    <p:sldId id="278" r:id="rId4"/>
    <p:sldId id="337" r:id="rId5"/>
    <p:sldId id="338" r:id="rId6"/>
    <p:sldId id="339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8" r:id="rId27"/>
    <p:sldId id="371" r:id="rId28"/>
    <p:sldId id="374" r:id="rId29"/>
    <p:sldId id="375" r:id="rId30"/>
    <p:sldId id="377" r:id="rId31"/>
    <p:sldId id="378" r:id="rId32"/>
    <p:sldId id="379" r:id="rId33"/>
    <p:sldId id="380" r:id="rId34"/>
    <p:sldId id="381" r:id="rId35"/>
    <p:sldId id="382" r:id="rId36"/>
    <p:sldId id="384" r:id="rId37"/>
    <p:sldId id="385" r:id="rId38"/>
    <p:sldId id="390" r:id="rId39"/>
    <p:sldId id="393" r:id="rId40"/>
    <p:sldId id="394" r:id="rId41"/>
    <p:sldId id="395" r:id="rId42"/>
    <p:sldId id="396" r:id="rId4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8" charset="0"/>
        <a:ea typeface="ヒラギノ明朝 ProN W3" pitchFamily="-84" charset="-128"/>
        <a:cs typeface="+mn-cs"/>
        <a:sym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8" charset="0"/>
        <a:ea typeface="ヒラギノ明朝 ProN W3" pitchFamily="-84" charset="-128"/>
        <a:cs typeface="+mn-cs"/>
        <a:sym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8" charset="0"/>
        <a:ea typeface="ヒラギノ明朝 ProN W3" pitchFamily="-84" charset="-128"/>
        <a:cs typeface="+mn-cs"/>
        <a:sym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8" charset="0"/>
        <a:ea typeface="ヒラギノ明朝 ProN W3" pitchFamily="-84" charset="-128"/>
        <a:cs typeface="+mn-cs"/>
        <a:sym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8" charset="0"/>
        <a:ea typeface="ヒラギノ明朝 ProN W3" pitchFamily="-84" charset="-128"/>
        <a:cs typeface="+mn-cs"/>
        <a:sym typeface="Times New Roman" pitchFamily="18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ヒラギノ明朝 ProN W3" pitchFamily="-84" charset="-128"/>
        <a:cs typeface="+mn-cs"/>
        <a:sym typeface="Times New Roman" pitchFamily="18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ヒラギノ明朝 ProN W3" pitchFamily="-84" charset="-128"/>
        <a:cs typeface="+mn-cs"/>
        <a:sym typeface="Times New Roman" pitchFamily="18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ヒラギノ明朝 ProN W3" pitchFamily="-84" charset="-128"/>
        <a:cs typeface="+mn-cs"/>
        <a:sym typeface="Times New Roman" pitchFamily="18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ヒラギノ明朝 ProN W3" pitchFamily="-84" charset="-128"/>
        <a:cs typeface="+mn-cs"/>
        <a:sym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7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-84" charset="0"/>
                <a:ea typeface="ヒラギノ明朝 ProN W3" pitchFamily="-84" charset="-128"/>
                <a:cs typeface="ヒラギノ明朝 ProN W3" pitchFamily="-84" charset="-128"/>
                <a:sym typeface="Times New Roman" pitchFamily="-8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FDDBC6-864D-4C4F-936E-EBE414423915}" type="datetime1">
              <a:rPr lang="en-US" altLang="en-US"/>
              <a:pPr/>
              <a:t>11/22/2019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-84" charset="0"/>
                <a:ea typeface="ヒラギノ明朝 ProN W3" pitchFamily="-84" charset="-128"/>
                <a:cs typeface="ヒラギノ明朝 ProN W3" pitchFamily="-84" charset="-128"/>
                <a:sym typeface="Times New Roman" pitchFamily="-8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D28DBF-9761-4963-B90C-7CE7AE1B0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440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3646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C00F9F-FA22-4E68-AE92-A73BF5E34EA1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166473B0-D645-4F8E-AD7C-18BAD656CFB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B656120C-FE6B-4B78-86E7-7DAEDC88597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X’ is X in the second camera’s coordinate system</a:t>
            </a:r>
          </a:p>
          <a:p>
            <a:pPr eaLnBrk="1" hangingPunct="1"/>
            <a:r>
              <a:rPr lang="en-US" dirty="0" smtClean="0"/>
              <a:t>We can identify the non-homogeneous 3D vectors X and X’ with the homogeneous coordinate vectors x and x’ of the projections of the two points into the two respective images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4F68B779-E80A-48EC-BD10-FC50FE2E1B6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2ACF0DE9-DE6A-4EC6-8CB6-4B20A56B856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A0F6917B-FDEB-4DCD-938C-428055F6677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073CA73D-64A7-4C4B-B6D3-8CBB7DFFA928}" type="slidenum">
              <a:rPr 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B856102-7C12-44E3-9B61-5EDD0A3DEB10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AE3FED-7E50-470B-BE2C-C84DAC8992C1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3347DA-7389-4F3D-B887-FF3C647DC3E0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9088" y="514350"/>
            <a:ext cx="3429000" cy="257175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2" y="3257551"/>
            <a:ext cx="6705599" cy="3086100"/>
          </a:xfrm>
          <a:noFill/>
        </p:spPr>
        <p:txBody>
          <a:bodyPr wrap="square" lIns="104165" tIns="52082" rIns="104165" bIns="52082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3CE4A0-8865-40C5-BB63-53519C9CFB24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9088" y="514350"/>
            <a:ext cx="3429000" cy="257175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2" y="3257551"/>
            <a:ext cx="6705599" cy="3086100"/>
          </a:xfrm>
          <a:noFill/>
        </p:spPr>
        <p:txBody>
          <a:bodyPr wrap="square" lIns="104165" tIns="52082" rIns="104165" bIns="52082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4F5F75DC-2DAD-45AD-BC6F-C3559FDD87A9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5A5A5-AC04-41D2-827A-EAADDB20938B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9088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2" y="3257551"/>
            <a:ext cx="6705599" cy="30861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6E719-FAB0-4528-BEF2-099CB32EC1F6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9088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2" y="3257551"/>
            <a:ext cx="6705599" cy="30861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D168AE7-BE0C-47DE-BCE5-3769041515A0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9088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2" y="3257551"/>
            <a:ext cx="6705599" cy="30861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2E4856-1E29-4EE0-9D64-315D56FDDF9E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1C379D-1FA9-4C5D-A2B4-CE2EC84057A5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CE05645-044F-4B4A-94E2-55817AD5F8EA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267D3E6D-AB0C-431D-A1C1-8D6B83D5E66D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797BD444-5732-439E-BCA3-B73A32001A6B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7778"/>
            <a:ext cx="6707188" cy="3085419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21CC6933-934E-4D07-8F9B-9DAEEBC08295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7778"/>
            <a:ext cx="6707188" cy="3085419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32BDD873-1981-47F1-8996-2C700F1D5DA0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500BC622-53E4-4B74-A169-8A5785B49C86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6CE6C72C-6F38-4F92-973D-E1E43F2D69B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38EEE8D7-724D-49BC-83BB-FB02DCD7478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46612" y="6542542"/>
            <a:ext cx="3957975" cy="341258"/>
          </a:xfrm>
          <a:prstGeom prst="rect">
            <a:avLst/>
          </a:prstGeom>
          <a:noFill/>
        </p:spPr>
        <p:txBody>
          <a:bodyPr/>
          <a:lstStyle/>
          <a:p>
            <a:fld id="{08E09A57-2BEC-442E-8EF7-2AD67DF5D26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2CA46-F724-407E-AEB5-D4E3EBA4CC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25571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BCD6E-4E73-4A23-AA5A-215BB8486D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0685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78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78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0D318-660B-44B7-A475-58746ABB2E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28785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A1624A71-0CEC-4478-BA7E-42400FD3C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05732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fld id="{945966CD-4C01-4CA0-A834-F1A17FC9DDE5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fld id="{BFE56155-94F9-4E4E-97D3-68C234BB7A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42531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D56AE-91D0-4F6C-B1A4-B0191610C87A}" type="datetime1">
              <a:rPr lang="en-US" smtClean="0"/>
              <a:t>11/22/2019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A7CF4-79CC-6A48-A466-8C20EA113E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85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8CA22-8AD5-47DA-9A46-27D65F7EC882}" type="datetime1">
              <a:rPr lang="en-US" smtClean="0"/>
              <a:t>11/22/2019</a:t>
            </a:fld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F79C-4F4E-46B8-B10B-944B55A82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2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28BAD-4FF9-4326-B3FA-847EDC5D27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979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3ECC0-D579-4D32-AEF6-539334618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3227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5EC9E-A495-494E-81F4-FA6D571396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2712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08964-ED1B-4B3A-B0A1-AA56DDE4E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8375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E67A0-41F0-486B-9478-A190280637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2601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1EE07-5C69-498E-B905-137D75BC62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3490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6FECF-3435-44D2-9396-E6AA36E8C9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7744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pitchFamily="-8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CBDBE-D4B8-44B7-A85D-CFDEF7B30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52800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fld id="{C8B2BD2E-7611-4716-A55C-27DF626EB8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hf hdr="0" ftr="0" dt="0"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-84" charset="0"/>
          <a:ea typeface="ヒラギノ角ゴ ProN W3" pitchFamily="-84" charset="-128"/>
          <a:cs typeface="ヒラギノ角ゴ ProN W3" pitchFamily="-84" charset="-128"/>
          <a:sym typeface="Arial" pitchFamily="34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-84" charset="0"/>
          <a:ea typeface="ヒラギノ角ゴ ProN W3" pitchFamily="-84" charset="-128"/>
          <a:cs typeface="ヒラギノ角ゴ ProN W3" pitchFamily="-84" charset="-128"/>
          <a:sym typeface="Arial" pitchFamily="34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-84" charset="0"/>
          <a:ea typeface="ヒラギノ角ゴ ProN W3" pitchFamily="-84" charset="-128"/>
          <a:cs typeface="ヒラギノ角ゴ ProN W3" pitchFamily="-84" charset="-128"/>
          <a:sym typeface="Arial" pitchFamily="34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-84" charset="0"/>
          <a:ea typeface="ヒラギノ角ゴ ProN W3" pitchFamily="-84" charset="-128"/>
          <a:cs typeface="ヒラギノ角ゴ ProN W3" pitchFamily="-84" charset="-128"/>
          <a:sym typeface="Arial" pitchFamily="34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-84" charset="0"/>
          <a:ea typeface="ヒラギノ角ゴ ProN W3" pitchFamily="-84" charset="-128"/>
          <a:cs typeface="ヒラギノ角ゴ ProN W3" pitchFamily="-84" charset="-128"/>
          <a:sym typeface="Arial" pitchFamily="-84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-84" charset="0"/>
          <a:ea typeface="ヒラギノ角ゴ ProN W3" pitchFamily="-84" charset="-128"/>
          <a:cs typeface="ヒラギノ角ゴ ProN W3" pitchFamily="-84" charset="-128"/>
          <a:sym typeface="Arial" pitchFamily="-84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-84" charset="0"/>
          <a:ea typeface="ヒラギノ角ゴ ProN W3" pitchFamily="-84" charset="-128"/>
          <a:cs typeface="ヒラギノ角ゴ ProN W3" pitchFamily="-84" charset="-128"/>
          <a:sym typeface="Arial" pitchFamily="-84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-84" charset="0"/>
          <a:ea typeface="ヒラギノ角ゴ ProN W3" pitchFamily="-84" charset="-128"/>
          <a:cs typeface="ヒラギノ角ゴ ProN W3" pitchFamily="-84" charset="-128"/>
          <a:sym typeface="Arial" pitchFamily="-84" charset="0"/>
        </a:defRPr>
      </a:lvl9pPr>
    </p:titleStyle>
    <p:bodyStyle>
      <a:lvl1pPr marL="39688" indent="-39688" algn="l" rtl="0" eaLnBrk="0" fontAlgn="base" hangingPunct="0"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31838" indent="-28575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131888" indent="-228600" algn="l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589088" indent="-228600" algn="l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2046288" indent="-228600" algn="l" rtl="0" eaLnBrk="0" fontAlgn="base" hangingPunct="0">
        <a:spcBef>
          <a:spcPts val="300"/>
        </a:spcBef>
        <a:spcAft>
          <a:spcPct val="0"/>
        </a:spcAft>
        <a:buSzPct val="100000"/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503488" indent="-228600" algn="l" rtl="0" fontAlgn="base">
        <a:spcBef>
          <a:spcPts val="300"/>
        </a:spcBef>
        <a:spcAft>
          <a:spcPct val="0"/>
        </a:spcAft>
        <a:buSzPct val="100000"/>
        <a:buFont typeface="Arial" pitchFamily="-84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pitchFamily="-84" charset="0"/>
        </a:defRPr>
      </a:lvl6pPr>
      <a:lvl7pPr marL="2960688" indent="-228600" algn="l" rtl="0" fontAlgn="base">
        <a:spcBef>
          <a:spcPts val="300"/>
        </a:spcBef>
        <a:spcAft>
          <a:spcPct val="0"/>
        </a:spcAft>
        <a:buSzPct val="100000"/>
        <a:buFont typeface="Arial" pitchFamily="-84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pitchFamily="-84" charset="0"/>
        </a:defRPr>
      </a:lvl7pPr>
      <a:lvl8pPr marL="3417888" indent="-228600" algn="l" rtl="0" fontAlgn="base">
        <a:spcBef>
          <a:spcPts val="300"/>
        </a:spcBef>
        <a:spcAft>
          <a:spcPct val="0"/>
        </a:spcAft>
        <a:buSzPct val="100000"/>
        <a:buFont typeface="Arial" pitchFamily="-84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pitchFamily="-84" charset="0"/>
        </a:defRPr>
      </a:lvl8pPr>
      <a:lvl9pPr marL="3875088" indent="-228600" algn="l" rtl="0" fontAlgn="base">
        <a:spcBef>
          <a:spcPts val="300"/>
        </a:spcBef>
        <a:spcAft>
          <a:spcPct val="0"/>
        </a:spcAft>
        <a:buSzPct val="100000"/>
        <a:buFont typeface="Arial" pitchFamily="-84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pitchFamily="-8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  <a:sym typeface="Times New Roman" pitchFamily="-8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CD06B4D1-9208-48B1-90E4-242956F58C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0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~zhang/Papers/TR99-21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wmf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wmf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4.png"/><Relationship Id="rId4" Type="http://schemas.openxmlformats.org/officeDocument/2006/relationships/oleObject" Target="../embeddings/oleObject1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c.ri.cmu.edu/projects/meteorobot/index.html" TargetMode="External"/><Relationship Id="rId3" Type="http://schemas.openxmlformats.org/officeDocument/2006/relationships/tags" Target="../tags/tag3.xml"/><Relationship Id="rId7" Type="http://schemas.openxmlformats.org/officeDocument/2006/relationships/image" Target="../media/image47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ccv2007.rutgers.edu/" TargetMode="External"/><Relationship Id="rId5" Type="http://schemas.openxmlformats.org/officeDocument/2006/relationships/hyperlink" Target="http://grail.cs.washington.edu/projects/mvscpc/download/Goesele-2007-MVS.pdf" TargetMode="Externa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 algn="ctr" eaLnBrk="1" hangingPunct="1"/>
            <a:r>
              <a:rPr lang="en-US" altLang="en-US" dirty="0" smtClean="0">
                <a:latin typeface="Kalinga" pitchFamily="34" charset="0"/>
                <a:cs typeface="Kalinga" pitchFamily="34" charset="0"/>
              </a:rPr>
              <a:t>Cameras and Stereo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534400" cy="2743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ym typeface="Arial" charset="0"/>
              </a:rPr>
              <a:t>ECE P 596</a:t>
            </a:r>
            <a:endParaRPr lang="en-US" dirty="0">
              <a:sym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ym typeface="Arial" charset="0"/>
              </a:rPr>
              <a:t>Linda Shapiro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sym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sym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sym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sym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2CA46-F724-407E-AEB5-D4E3EBA4CCB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771"/>
            <a:ext cx="8229600" cy="1143000"/>
          </a:xfrm>
        </p:spPr>
        <p:txBody>
          <a:bodyPr/>
          <a:lstStyle/>
          <a:p>
            <a:r>
              <a:rPr lang="en-US" dirty="0" smtClean="0"/>
              <a:t>Depth from Stereo</a:t>
            </a:r>
            <a:endParaRPr lang="en-US" dirty="0"/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6670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Goal: recover depth by finding image coordinate x’ that corresponds to x</a:t>
            </a:r>
          </a:p>
          <a:p>
            <a:r>
              <a:rPr lang="en-US" sz="2800" dirty="0" smtClean="0"/>
              <a:t>Sub-Problems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Calibration: How do we recover the relation of the cameras (if not already known)?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Correspondence: How do we search for the matching point x’?</a:t>
            </a:r>
          </a:p>
        </p:txBody>
      </p: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3361601" y="3754448"/>
            <a:ext cx="2240346" cy="2976732"/>
            <a:chOff x="609600" y="753824"/>
            <a:chExt cx="3905925" cy="5189776"/>
          </a:xfrm>
        </p:grpSpPr>
        <p:grpSp>
          <p:nvGrpSpPr>
            <p:cNvPr id="55" name="Group 54"/>
            <p:cNvGrpSpPr>
              <a:grpSpLocks noChangeAspect="1"/>
            </p:cNvGrpSpPr>
            <p:nvPr/>
          </p:nvGrpSpPr>
          <p:grpSpPr>
            <a:xfrm>
              <a:off x="609600" y="1143000"/>
              <a:ext cx="3905925" cy="4800600"/>
              <a:chOff x="533400" y="957263"/>
              <a:chExt cx="4491038" cy="5519737"/>
            </a:xfrm>
          </p:grpSpPr>
          <p:sp>
            <p:nvSpPr>
              <p:cNvPr id="59" name="Freeform 4"/>
              <p:cNvSpPr>
                <a:spLocks/>
              </p:cNvSpPr>
              <p:nvPr/>
            </p:nvSpPr>
            <p:spPr bwMode="auto">
              <a:xfrm>
                <a:off x="3481388" y="957263"/>
                <a:ext cx="1220787" cy="839787"/>
              </a:xfrm>
              <a:custGeom>
                <a:avLst/>
                <a:gdLst>
                  <a:gd name="T0" fmla="*/ 2147483647 w 865"/>
                  <a:gd name="T1" fmla="*/ 0 h 529"/>
                  <a:gd name="T2" fmla="*/ 2147483647 w 865"/>
                  <a:gd name="T3" fmla="*/ 2147483647 h 529"/>
                  <a:gd name="T4" fmla="*/ 2147483647 w 865"/>
                  <a:gd name="T5" fmla="*/ 2147483647 h 529"/>
                  <a:gd name="T6" fmla="*/ 2147483647 w 865"/>
                  <a:gd name="T7" fmla="*/ 2147483647 h 529"/>
                  <a:gd name="T8" fmla="*/ 2147483647 w 865"/>
                  <a:gd name="T9" fmla="*/ 2147483647 h 529"/>
                  <a:gd name="T10" fmla="*/ 2147483647 w 865"/>
                  <a:gd name="T11" fmla="*/ 2147483647 h 529"/>
                  <a:gd name="T12" fmla="*/ 2147483647 w 865"/>
                  <a:gd name="T13" fmla="*/ 2147483647 h 529"/>
                  <a:gd name="T14" fmla="*/ 2147483647 w 865"/>
                  <a:gd name="T15" fmla="*/ 2147483647 h 529"/>
                  <a:gd name="T16" fmla="*/ 2147483647 w 865"/>
                  <a:gd name="T17" fmla="*/ 2147483647 h 529"/>
                  <a:gd name="T18" fmla="*/ 0 w 865"/>
                  <a:gd name="T19" fmla="*/ 2147483647 h 529"/>
                  <a:gd name="T20" fmla="*/ 0 w 865"/>
                  <a:gd name="T21" fmla="*/ 2147483647 h 529"/>
                  <a:gd name="T22" fmla="*/ 0 w 865"/>
                  <a:gd name="T23" fmla="*/ 2147483647 h 529"/>
                  <a:gd name="T24" fmla="*/ 2147483647 w 865"/>
                  <a:gd name="T25" fmla="*/ 2147483647 h 529"/>
                  <a:gd name="T26" fmla="*/ 2147483647 w 865"/>
                  <a:gd name="T27" fmla="*/ 2147483647 h 529"/>
                  <a:gd name="T28" fmla="*/ 2147483647 w 865"/>
                  <a:gd name="T29" fmla="*/ 2147483647 h 529"/>
                  <a:gd name="T30" fmla="*/ 2147483647 w 865"/>
                  <a:gd name="T31" fmla="*/ 2147483647 h 529"/>
                  <a:gd name="T32" fmla="*/ 2147483647 w 865"/>
                  <a:gd name="T33" fmla="*/ 2147483647 h 529"/>
                  <a:gd name="T34" fmla="*/ 2147483647 w 865"/>
                  <a:gd name="T35" fmla="*/ 2147483647 h 529"/>
                  <a:gd name="T36" fmla="*/ 2147483647 w 865"/>
                  <a:gd name="T37" fmla="*/ 2147483647 h 529"/>
                  <a:gd name="T38" fmla="*/ 2147483647 w 865"/>
                  <a:gd name="T39" fmla="*/ 2147483647 h 529"/>
                  <a:gd name="T40" fmla="*/ 2147483647 w 865"/>
                  <a:gd name="T41" fmla="*/ 2147483647 h 529"/>
                  <a:gd name="T42" fmla="*/ 2147483647 w 865"/>
                  <a:gd name="T43" fmla="*/ 2147483647 h 529"/>
                  <a:gd name="T44" fmla="*/ 2147483647 w 865"/>
                  <a:gd name="T45" fmla="*/ 2147483647 h 529"/>
                  <a:gd name="T46" fmla="*/ 2147483647 w 865"/>
                  <a:gd name="T47" fmla="*/ 2147483647 h 529"/>
                  <a:gd name="T48" fmla="*/ 2147483647 w 865"/>
                  <a:gd name="T49" fmla="*/ 2147483647 h 529"/>
                  <a:gd name="T50" fmla="*/ 2147483647 w 865"/>
                  <a:gd name="T51" fmla="*/ 2147483647 h 529"/>
                  <a:gd name="T52" fmla="*/ 2147483647 w 865"/>
                  <a:gd name="T53" fmla="*/ 2147483647 h 529"/>
                  <a:gd name="T54" fmla="*/ 2147483647 w 865"/>
                  <a:gd name="T55" fmla="*/ 2147483647 h 529"/>
                  <a:gd name="T56" fmla="*/ 2147483647 w 865"/>
                  <a:gd name="T57" fmla="*/ 2147483647 h 529"/>
                  <a:gd name="T58" fmla="*/ 2147483647 w 865"/>
                  <a:gd name="T59" fmla="*/ 2147483647 h 529"/>
                  <a:gd name="T60" fmla="*/ 2147483647 w 865"/>
                  <a:gd name="T61" fmla="*/ 2147483647 h 529"/>
                  <a:gd name="T62" fmla="*/ 2147483647 w 865"/>
                  <a:gd name="T63" fmla="*/ 2147483647 h 529"/>
                  <a:gd name="T64" fmla="*/ 2147483647 w 865"/>
                  <a:gd name="T65" fmla="*/ 2147483647 h 529"/>
                  <a:gd name="T66" fmla="*/ 2147483647 w 865"/>
                  <a:gd name="T67" fmla="*/ 2147483647 h 529"/>
                  <a:gd name="T68" fmla="*/ 2147483647 w 865"/>
                  <a:gd name="T69" fmla="*/ 2147483647 h 529"/>
                  <a:gd name="T70" fmla="*/ 2147483647 w 865"/>
                  <a:gd name="T71" fmla="*/ 2147483647 h 529"/>
                  <a:gd name="T72" fmla="*/ 2147483647 w 865"/>
                  <a:gd name="T73" fmla="*/ 2147483647 h 529"/>
                  <a:gd name="T74" fmla="*/ 2147483647 w 865"/>
                  <a:gd name="T75" fmla="*/ 2147483647 h 529"/>
                  <a:gd name="T76" fmla="*/ 2147483647 w 865"/>
                  <a:gd name="T77" fmla="*/ 2147483647 h 529"/>
                  <a:gd name="T78" fmla="*/ 2147483647 w 865"/>
                  <a:gd name="T79" fmla="*/ 0 h 5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65"/>
                  <a:gd name="T121" fmla="*/ 0 h 529"/>
                  <a:gd name="T122" fmla="*/ 865 w 865"/>
                  <a:gd name="T123" fmla="*/ 529 h 5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65" h="529">
                    <a:moveTo>
                      <a:pt x="84" y="0"/>
                    </a:moveTo>
                    <a:lnTo>
                      <a:pt x="72" y="24"/>
                    </a:lnTo>
                    <a:lnTo>
                      <a:pt x="72" y="48"/>
                    </a:lnTo>
                    <a:lnTo>
                      <a:pt x="48" y="72"/>
                    </a:lnTo>
                    <a:lnTo>
                      <a:pt x="36" y="96"/>
                    </a:lnTo>
                    <a:lnTo>
                      <a:pt x="36" y="120"/>
                    </a:lnTo>
                    <a:lnTo>
                      <a:pt x="36" y="144"/>
                    </a:lnTo>
                    <a:lnTo>
                      <a:pt x="24" y="168"/>
                    </a:lnTo>
                    <a:lnTo>
                      <a:pt x="1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0" y="264"/>
                    </a:lnTo>
                    <a:lnTo>
                      <a:pt x="12" y="288"/>
                    </a:lnTo>
                    <a:lnTo>
                      <a:pt x="12" y="312"/>
                    </a:lnTo>
                    <a:lnTo>
                      <a:pt x="24" y="336"/>
                    </a:lnTo>
                    <a:lnTo>
                      <a:pt x="24" y="360"/>
                    </a:lnTo>
                    <a:lnTo>
                      <a:pt x="36" y="384"/>
                    </a:lnTo>
                    <a:lnTo>
                      <a:pt x="36" y="408"/>
                    </a:lnTo>
                    <a:lnTo>
                      <a:pt x="48" y="432"/>
                    </a:lnTo>
                    <a:lnTo>
                      <a:pt x="60" y="456"/>
                    </a:lnTo>
                    <a:lnTo>
                      <a:pt x="852" y="528"/>
                    </a:lnTo>
                    <a:lnTo>
                      <a:pt x="804" y="480"/>
                    </a:lnTo>
                    <a:lnTo>
                      <a:pt x="792" y="456"/>
                    </a:lnTo>
                    <a:lnTo>
                      <a:pt x="780" y="420"/>
                    </a:lnTo>
                    <a:lnTo>
                      <a:pt x="768" y="396"/>
                    </a:lnTo>
                    <a:lnTo>
                      <a:pt x="756" y="372"/>
                    </a:lnTo>
                    <a:lnTo>
                      <a:pt x="744" y="348"/>
                    </a:lnTo>
                    <a:lnTo>
                      <a:pt x="744" y="324"/>
                    </a:lnTo>
                    <a:lnTo>
                      <a:pt x="744" y="288"/>
                    </a:lnTo>
                    <a:lnTo>
                      <a:pt x="744" y="264"/>
                    </a:lnTo>
                    <a:lnTo>
                      <a:pt x="744" y="240"/>
                    </a:lnTo>
                    <a:lnTo>
                      <a:pt x="768" y="216"/>
                    </a:lnTo>
                    <a:lnTo>
                      <a:pt x="768" y="192"/>
                    </a:lnTo>
                    <a:lnTo>
                      <a:pt x="780" y="168"/>
                    </a:lnTo>
                    <a:lnTo>
                      <a:pt x="804" y="156"/>
                    </a:lnTo>
                    <a:lnTo>
                      <a:pt x="804" y="132"/>
                    </a:lnTo>
                    <a:lnTo>
                      <a:pt x="828" y="108"/>
                    </a:lnTo>
                    <a:lnTo>
                      <a:pt x="852" y="96"/>
                    </a:lnTo>
                    <a:lnTo>
                      <a:pt x="864" y="72"/>
                    </a:lnTo>
                    <a:lnTo>
                      <a:pt x="84" y="0"/>
                    </a:lnTo>
                  </a:path>
                </a:pathLst>
              </a:custGeom>
              <a:gradFill rotWithShape="0">
                <a:gsLst>
                  <a:gs pos="0">
                    <a:srgbClr val="012501"/>
                  </a:gs>
                  <a:gs pos="100000">
                    <a:srgbClr val="037C03"/>
                  </a:gs>
                </a:gsLst>
                <a:lin ang="189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0" name="Line 5"/>
              <p:cNvSpPr>
                <a:spLocks noChangeShapeType="1"/>
              </p:cNvSpPr>
              <p:nvPr/>
            </p:nvSpPr>
            <p:spPr bwMode="auto">
              <a:xfrm>
                <a:off x="890588" y="4310063"/>
                <a:ext cx="3251200" cy="1828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1" name="Freeform 9"/>
              <p:cNvSpPr>
                <a:spLocks/>
              </p:cNvSpPr>
              <p:nvPr/>
            </p:nvSpPr>
            <p:spPr bwMode="auto">
              <a:xfrm>
                <a:off x="1533525" y="1219200"/>
                <a:ext cx="2471738" cy="2462213"/>
              </a:xfrm>
              <a:custGeom>
                <a:avLst/>
                <a:gdLst>
                  <a:gd name="T0" fmla="*/ 0 w 1557"/>
                  <a:gd name="T1" fmla="*/ 2147483647 h 1551"/>
                  <a:gd name="T2" fmla="*/ 2147483647 w 1557"/>
                  <a:gd name="T3" fmla="*/ 0 h 1551"/>
                  <a:gd name="T4" fmla="*/ 0 60000 65536"/>
                  <a:gd name="T5" fmla="*/ 0 60000 65536"/>
                  <a:gd name="T6" fmla="*/ 0 w 1557"/>
                  <a:gd name="T7" fmla="*/ 0 h 1551"/>
                  <a:gd name="T8" fmla="*/ 1557 w 1557"/>
                  <a:gd name="T9" fmla="*/ 1551 h 15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57" h="1551">
                    <a:moveTo>
                      <a:pt x="0" y="1551"/>
                    </a:moveTo>
                    <a:lnTo>
                      <a:pt x="1557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auto">
              <a:xfrm>
                <a:off x="687388" y="2490788"/>
                <a:ext cx="1220787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3" name="Freeform 12"/>
              <p:cNvSpPr>
                <a:spLocks/>
              </p:cNvSpPr>
              <p:nvPr/>
            </p:nvSpPr>
            <p:spPr bwMode="auto">
              <a:xfrm>
                <a:off x="3990975" y="1219200"/>
                <a:ext cx="117475" cy="3910013"/>
              </a:xfrm>
              <a:custGeom>
                <a:avLst/>
                <a:gdLst>
                  <a:gd name="T0" fmla="*/ 2147483647 w 74"/>
                  <a:gd name="T1" fmla="*/ 2147483647 h 2463"/>
                  <a:gd name="T2" fmla="*/ 0 w 74"/>
                  <a:gd name="T3" fmla="*/ 0 h 2463"/>
                  <a:gd name="T4" fmla="*/ 0 60000 65536"/>
                  <a:gd name="T5" fmla="*/ 0 60000 65536"/>
                  <a:gd name="T6" fmla="*/ 0 w 74"/>
                  <a:gd name="T7" fmla="*/ 0 h 2463"/>
                  <a:gd name="T8" fmla="*/ 74 w 74"/>
                  <a:gd name="T9" fmla="*/ 2463 h 24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4" h="2463">
                    <a:moveTo>
                      <a:pt x="74" y="246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4" name="Freeform 13"/>
              <p:cNvSpPr>
                <a:spLocks/>
              </p:cNvSpPr>
              <p:nvPr/>
            </p:nvSpPr>
            <p:spPr bwMode="auto">
              <a:xfrm>
                <a:off x="3803650" y="4208463"/>
                <a:ext cx="1220788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 flipV="1">
                <a:off x="890588" y="3681413"/>
                <a:ext cx="642937" cy="628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6" name="Line 15"/>
              <p:cNvSpPr>
                <a:spLocks noChangeShapeType="1"/>
              </p:cNvSpPr>
              <p:nvPr/>
            </p:nvSpPr>
            <p:spPr bwMode="auto">
              <a:xfrm flipH="1" flipV="1">
                <a:off x="4108450" y="5129213"/>
                <a:ext cx="33338" cy="1009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7" name="Freeform 18"/>
              <p:cNvSpPr>
                <a:spLocks/>
              </p:cNvSpPr>
              <p:nvPr/>
            </p:nvSpPr>
            <p:spPr bwMode="auto">
              <a:xfrm>
                <a:off x="533400" y="42608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8" name="Arc 19"/>
              <p:cNvSpPr>
                <a:spLocks/>
              </p:cNvSpPr>
              <p:nvPr/>
            </p:nvSpPr>
            <p:spPr bwMode="auto">
              <a:xfrm rot="720000">
                <a:off x="733425" y="42767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 flipH="1">
                <a:off x="533400" y="40957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0" name="Oval 21"/>
              <p:cNvSpPr>
                <a:spLocks noChangeArrowheads="1"/>
              </p:cNvSpPr>
              <p:nvPr/>
            </p:nvSpPr>
            <p:spPr bwMode="auto">
              <a:xfrm rot="19740000">
                <a:off x="811213" y="42814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1" name="Line 22"/>
              <p:cNvSpPr>
                <a:spLocks noChangeShapeType="1"/>
              </p:cNvSpPr>
              <p:nvPr/>
            </p:nvSpPr>
            <p:spPr bwMode="auto">
              <a:xfrm flipV="1">
                <a:off x="533400" y="45021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" name="Freeform 23"/>
              <p:cNvSpPr>
                <a:spLocks/>
              </p:cNvSpPr>
              <p:nvPr/>
            </p:nvSpPr>
            <p:spPr bwMode="auto">
              <a:xfrm>
                <a:off x="3784600" y="60896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73" name="Arc 24"/>
              <p:cNvSpPr>
                <a:spLocks/>
              </p:cNvSpPr>
              <p:nvPr/>
            </p:nvSpPr>
            <p:spPr bwMode="auto">
              <a:xfrm rot="720000">
                <a:off x="3984625" y="61055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4" name="Line 25"/>
              <p:cNvSpPr>
                <a:spLocks noChangeShapeType="1"/>
              </p:cNvSpPr>
              <p:nvPr/>
            </p:nvSpPr>
            <p:spPr bwMode="auto">
              <a:xfrm flipH="1">
                <a:off x="3784600" y="59245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5" name="Oval 26"/>
              <p:cNvSpPr>
                <a:spLocks noChangeArrowheads="1"/>
              </p:cNvSpPr>
              <p:nvPr/>
            </p:nvSpPr>
            <p:spPr bwMode="auto">
              <a:xfrm rot="19740000">
                <a:off x="4062413" y="61102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6" name="Line 27"/>
              <p:cNvSpPr>
                <a:spLocks noChangeShapeType="1"/>
              </p:cNvSpPr>
              <p:nvPr/>
            </p:nvSpPr>
            <p:spPr bwMode="auto">
              <a:xfrm flipV="1">
                <a:off x="3784600" y="63309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7" name="Oval 33"/>
              <p:cNvSpPr>
                <a:spLocks noChangeArrowheads="1"/>
              </p:cNvSpPr>
              <p:nvPr/>
            </p:nvSpPr>
            <p:spPr bwMode="auto">
              <a:xfrm>
                <a:off x="4079875" y="5081588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8" name="Oval 34"/>
              <p:cNvSpPr>
                <a:spLocks noChangeArrowheads="1"/>
              </p:cNvSpPr>
              <p:nvPr/>
            </p:nvSpPr>
            <p:spPr bwMode="auto">
              <a:xfrm>
                <a:off x="1504950" y="3649663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6" name="Text Box 26"/>
            <p:cNvSpPr txBox="1">
              <a:spLocks noChangeArrowheads="1"/>
            </p:cNvSpPr>
            <p:nvPr/>
          </p:nvSpPr>
          <p:spPr bwMode="auto">
            <a:xfrm>
              <a:off x="3657600" y="753824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7" name="Text Box 26"/>
            <p:cNvSpPr txBox="1">
              <a:spLocks noChangeArrowheads="1"/>
            </p:cNvSpPr>
            <p:nvPr/>
          </p:nvSpPr>
          <p:spPr bwMode="auto">
            <a:xfrm>
              <a:off x="867127" y="309241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x</a:t>
              </a:r>
              <a:endParaRPr lang="en-US" sz="2000" baseline="-25000" dirty="0"/>
            </a:p>
          </p:txBody>
        </p:sp>
        <p:sp>
          <p:nvSpPr>
            <p:cNvPr id="58" name="Text Box 26"/>
            <p:cNvSpPr txBox="1">
              <a:spLocks noChangeArrowheads="1"/>
            </p:cNvSpPr>
            <p:nvPr/>
          </p:nvSpPr>
          <p:spPr bwMode="auto">
            <a:xfrm>
              <a:off x="3520189" y="447900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x'</a:t>
              </a:r>
              <a:endParaRPr lang="en-US" sz="2000" baseline="-250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12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Correspondence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We have two images taken from cameras with different intrinsic and extrinsic parameters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How do we match a point in the first image to a point in the second?  How can we constrain our search?</a:t>
            </a:r>
            <a:endParaRPr lang="en-US" sz="2400" dirty="0"/>
          </a:p>
        </p:txBody>
      </p:sp>
      <p:pic>
        <p:nvPicPr>
          <p:cNvPr id="4" name="Picture 13" descr="rect_006_007_le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332106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rect_006_007_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005590"/>
            <a:ext cx="3429000" cy="251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53352" y="21286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7403" y="213277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2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901700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1457325" y="4579938"/>
            <a:ext cx="7234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Potential </a:t>
            </a:r>
            <a:r>
              <a:rPr lang="en-US" sz="2000" dirty="0"/>
              <a:t>matches for </a:t>
            </a:r>
            <a:r>
              <a:rPr lang="en-US" sz="2000" i="1" dirty="0"/>
              <a:t>x</a:t>
            </a:r>
            <a:r>
              <a:rPr lang="en-US" sz="2000" dirty="0"/>
              <a:t> have to lie on the corresponding </a:t>
            </a:r>
            <a:r>
              <a:rPr lang="en-US" sz="2000" dirty="0" smtClean="0"/>
              <a:t>line </a:t>
            </a:r>
            <a:r>
              <a:rPr lang="en-US" sz="2000" i="1" dirty="0"/>
              <a:t>l’</a:t>
            </a:r>
            <a:r>
              <a:rPr lang="en-US" sz="2000" dirty="0"/>
              <a:t>.</a:t>
            </a:r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1447800" y="5646738"/>
            <a:ext cx="7234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Potential </a:t>
            </a:r>
            <a:r>
              <a:rPr lang="en-US" sz="2000" dirty="0"/>
              <a:t>matches for </a:t>
            </a:r>
            <a:r>
              <a:rPr lang="en-US" sz="2000" i="1" dirty="0"/>
              <a:t>x’</a:t>
            </a:r>
            <a:r>
              <a:rPr lang="en-US" sz="2000" dirty="0"/>
              <a:t> have to lie on the corresponding </a:t>
            </a:r>
            <a:r>
              <a:rPr lang="en-US" sz="2000" dirty="0" smtClean="0"/>
              <a:t>line </a:t>
            </a:r>
            <a:r>
              <a:rPr lang="en-US" sz="2000" i="1" dirty="0"/>
              <a:t>l</a:t>
            </a:r>
            <a:r>
              <a:rPr lang="en-US" sz="2000" dirty="0"/>
              <a:t>.</a:t>
            </a:r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2884488" y="24066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 flipH="1">
            <a:off x="6084888" y="2330450"/>
            <a:ext cx="254000" cy="158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7" name="Oval 7"/>
          <p:cNvSpPr>
            <a:spLocks noChangeArrowheads="1"/>
          </p:cNvSpPr>
          <p:nvPr/>
        </p:nvSpPr>
        <p:spPr bwMode="auto">
          <a:xfrm>
            <a:off x="6275388" y="240665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</a:endParaRPr>
          </a:p>
        </p:txBody>
      </p:sp>
      <p:sp>
        <p:nvSpPr>
          <p:cNvPr id="711688" name="Line 8"/>
          <p:cNvSpPr>
            <a:spLocks noChangeShapeType="1"/>
          </p:cNvSpPr>
          <p:nvPr/>
        </p:nvSpPr>
        <p:spPr bwMode="auto">
          <a:xfrm flipH="1" flipV="1">
            <a:off x="2909888" y="2311400"/>
            <a:ext cx="241300" cy="15621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9" name="Oval 9"/>
          <p:cNvSpPr>
            <a:spLocks noChangeArrowheads="1"/>
          </p:cNvSpPr>
          <p:nvPr/>
        </p:nvSpPr>
        <p:spPr bwMode="auto">
          <a:xfrm>
            <a:off x="3316288" y="2101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0" name="Oval 10"/>
          <p:cNvSpPr>
            <a:spLocks noChangeArrowheads="1"/>
          </p:cNvSpPr>
          <p:nvPr/>
        </p:nvSpPr>
        <p:spPr bwMode="auto">
          <a:xfrm>
            <a:off x="3970338" y="1657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1" name="Oval 11"/>
          <p:cNvSpPr>
            <a:spLocks noChangeArrowheads="1"/>
          </p:cNvSpPr>
          <p:nvPr/>
        </p:nvSpPr>
        <p:spPr bwMode="auto">
          <a:xfrm>
            <a:off x="6275388" y="24003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2" name="Oval 12"/>
          <p:cNvSpPr>
            <a:spLocks noChangeArrowheads="1"/>
          </p:cNvSpPr>
          <p:nvPr/>
        </p:nvSpPr>
        <p:spPr bwMode="auto">
          <a:xfrm>
            <a:off x="6224588" y="275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3" name="Oval 13"/>
          <p:cNvSpPr>
            <a:spLocks noChangeArrowheads="1"/>
          </p:cNvSpPr>
          <p:nvPr/>
        </p:nvSpPr>
        <p:spPr bwMode="auto">
          <a:xfrm>
            <a:off x="6167438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>
          <a:xfrm>
            <a:off x="477838" y="-112005"/>
            <a:ext cx="8229600" cy="1143000"/>
          </a:xfrm>
        </p:spPr>
        <p:txBody>
          <a:bodyPr/>
          <a:lstStyle/>
          <a:p>
            <a:r>
              <a:rPr lang="en-US" dirty="0" smtClean="0"/>
              <a:t>Key idea: </a:t>
            </a:r>
            <a:r>
              <a:rPr lang="en-US" dirty="0" err="1" smtClean="0"/>
              <a:t>Epipolar</a:t>
            </a:r>
            <a:r>
              <a:rPr lang="en-US" dirty="0" smtClean="0"/>
              <a:t>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6019800" y="2336800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6019800" y="2286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8001000" y="1524000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838200" y="1536700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5905500" y="2667000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3854450" y="1371600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3200400" y="1828800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3733800" y="13493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5" name="Text Box 25"/>
          <p:cNvSpPr txBox="1">
            <a:spLocks noChangeArrowheads="1"/>
          </p:cNvSpPr>
          <p:nvPr/>
        </p:nvSpPr>
        <p:spPr bwMode="auto">
          <a:xfrm>
            <a:off x="5943600" y="2667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6" name="Text Box 26"/>
          <p:cNvSpPr txBox="1">
            <a:spLocks noChangeArrowheads="1"/>
          </p:cNvSpPr>
          <p:nvPr/>
        </p:nvSpPr>
        <p:spPr bwMode="auto">
          <a:xfrm>
            <a:off x="3124200" y="1752600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7" name="Text Box 27"/>
          <p:cNvSpPr txBox="1">
            <a:spLocks noChangeArrowheads="1"/>
          </p:cNvSpPr>
          <p:nvPr/>
        </p:nvSpPr>
        <p:spPr bwMode="auto">
          <a:xfrm>
            <a:off x="5867400" y="3048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8" name="Oval 28"/>
          <p:cNvSpPr>
            <a:spLocks noChangeArrowheads="1"/>
          </p:cNvSpPr>
          <p:nvPr/>
        </p:nvSpPr>
        <p:spPr bwMode="auto">
          <a:xfrm>
            <a:off x="4592638" y="12255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4419600" y="914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710" name="Text Box 30"/>
          <p:cNvSpPr txBox="1">
            <a:spLocks noChangeArrowheads="1"/>
          </p:cNvSpPr>
          <p:nvPr/>
        </p:nvSpPr>
        <p:spPr bwMode="auto">
          <a:xfrm>
            <a:off x="4343400" y="9144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7CF4-79CC-6A48-A466-8C20EA113E4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autoUpdateAnimBg="0"/>
      <p:bldP spid="711684" grpId="0" autoUpdateAnimBg="0"/>
      <p:bldP spid="711685" grpId="0" animBg="1"/>
      <p:bldP spid="711686" grpId="0" animBg="1"/>
      <p:bldP spid="711687" grpId="0" animBg="1" autoUpdateAnimBg="0"/>
      <p:bldP spid="711688" grpId="0" animBg="1"/>
      <p:bldP spid="711689" grpId="0" animBg="1"/>
      <p:bldP spid="711690" grpId="0" animBg="1"/>
      <p:bldP spid="711691" grpId="0" animBg="1"/>
      <p:bldP spid="711692" grpId="0" animBg="1"/>
      <p:bldP spid="711693" grpId="0" animBg="1"/>
      <p:bldP spid="711698" grpId="0"/>
      <p:bldP spid="711704" grpId="0" animBg="1"/>
      <p:bldP spid="711705" grpId="0"/>
      <p:bldP spid="711706" grpId="0" animBg="1"/>
      <p:bldP spid="711707" grpId="0"/>
      <p:bldP spid="711708" grpId="0" animBg="1"/>
      <p:bldP spid="7117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77888"/>
            <a:ext cx="76962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1876" name="Line 4"/>
          <p:cNvSpPr>
            <a:spLocks noChangeShapeType="1"/>
          </p:cNvSpPr>
          <p:nvPr/>
        </p:nvSpPr>
        <p:spPr bwMode="auto">
          <a:xfrm flipV="1">
            <a:off x="1073150" y="3741738"/>
            <a:ext cx="2098675" cy="1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7" name="Line 5"/>
          <p:cNvSpPr>
            <a:spLocks noChangeShapeType="1"/>
          </p:cNvSpPr>
          <p:nvPr/>
        </p:nvSpPr>
        <p:spPr bwMode="auto">
          <a:xfrm>
            <a:off x="3524250" y="3748088"/>
            <a:ext cx="2311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>
            <a:off x="6210300" y="3748088"/>
            <a:ext cx="20955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6419850" y="2452688"/>
            <a:ext cx="1885950" cy="1289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0" name="Line 8"/>
          <p:cNvSpPr>
            <a:spLocks noChangeShapeType="1"/>
          </p:cNvSpPr>
          <p:nvPr/>
        </p:nvSpPr>
        <p:spPr bwMode="auto">
          <a:xfrm>
            <a:off x="4724400" y="1284288"/>
            <a:ext cx="1466850" cy="10033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1" name="Line 9"/>
          <p:cNvSpPr>
            <a:spLocks noChangeShapeType="1"/>
          </p:cNvSpPr>
          <p:nvPr/>
        </p:nvSpPr>
        <p:spPr bwMode="auto">
          <a:xfrm flipV="1">
            <a:off x="3187700" y="1271588"/>
            <a:ext cx="1473200" cy="10096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2" name="Line 10"/>
          <p:cNvSpPr>
            <a:spLocks noChangeShapeType="1"/>
          </p:cNvSpPr>
          <p:nvPr/>
        </p:nvSpPr>
        <p:spPr bwMode="auto">
          <a:xfrm flipV="1">
            <a:off x="1060450" y="2446338"/>
            <a:ext cx="1892300" cy="128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3" name="Text Box 11"/>
          <p:cNvSpPr txBox="1">
            <a:spLocks noChangeArrowheads="1"/>
          </p:cNvSpPr>
          <p:nvPr/>
        </p:nvSpPr>
        <p:spPr bwMode="auto">
          <a:xfrm>
            <a:off x="925776" y="5470525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</a:rPr>
              <a:t> </a:t>
            </a:r>
            <a:r>
              <a:rPr lang="en-US" sz="2000" b="1" dirty="0" err="1">
                <a:solidFill>
                  <a:schemeClr val="folHlink"/>
                </a:solidFill>
              </a:rPr>
              <a:t>Epipolar</a:t>
            </a:r>
            <a:r>
              <a:rPr lang="en-US" sz="2000" b="1" dirty="0">
                <a:solidFill>
                  <a:schemeClr val="folHlink"/>
                </a:solidFill>
              </a:rPr>
              <a:t> Plane</a:t>
            </a:r>
            <a:r>
              <a:rPr lang="en-US" sz="2000" dirty="0">
                <a:solidFill>
                  <a:schemeClr val="folHlink"/>
                </a:solidFill>
              </a:rPr>
              <a:t> – plane containing baseline (1D family)</a:t>
            </a:r>
          </a:p>
        </p:txBody>
      </p:sp>
      <p:sp>
        <p:nvSpPr>
          <p:cNvPr id="591884" name="Oval 12"/>
          <p:cNvSpPr>
            <a:spLocks noChangeArrowheads="1"/>
          </p:cNvSpPr>
          <p:nvPr/>
        </p:nvSpPr>
        <p:spPr bwMode="auto">
          <a:xfrm>
            <a:off x="3105150" y="36591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5" name="Oval 13"/>
          <p:cNvSpPr>
            <a:spLocks noChangeArrowheads="1"/>
          </p:cNvSpPr>
          <p:nvPr/>
        </p:nvSpPr>
        <p:spPr bwMode="auto">
          <a:xfrm>
            <a:off x="6102350" y="36909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6" name="Text Box 14"/>
          <p:cNvSpPr txBox="1">
            <a:spLocks noChangeArrowheads="1"/>
          </p:cNvSpPr>
          <p:nvPr/>
        </p:nvSpPr>
        <p:spPr bwMode="auto">
          <a:xfrm>
            <a:off x="920088" y="4419600"/>
            <a:ext cx="5349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339966"/>
                </a:solidFill>
              </a:rPr>
              <a:t> </a:t>
            </a:r>
            <a:r>
              <a:rPr lang="en-US" sz="2000" b="1" dirty="0" err="1">
                <a:solidFill>
                  <a:srgbClr val="339966"/>
                </a:solidFill>
              </a:rPr>
              <a:t>Epipoles</a:t>
            </a:r>
            <a:r>
              <a:rPr lang="en-US" sz="2000" b="1" dirty="0">
                <a:solidFill>
                  <a:srgbClr val="339966"/>
                </a:solidFill>
              </a:rPr>
              <a:t>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intersections of baseline with image planes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projections of the other camera center</a:t>
            </a:r>
          </a:p>
        </p:txBody>
      </p:sp>
      <p:sp>
        <p:nvSpPr>
          <p:cNvPr id="591890" name="Text Box 18"/>
          <p:cNvSpPr txBox="1">
            <a:spLocks noChangeArrowheads="1"/>
          </p:cNvSpPr>
          <p:nvPr/>
        </p:nvSpPr>
        <p:spPr bwMode="auto">
          <a:xfrm>
            <a:off x="914400" y="4010025"/>
            <a:ext cx="606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FF3399"/>
                </a:solidFill>
              </a:rPr>
              <a:t> </a:t>
            </a:r>
            <a:r>
              <a:rPr lang="en-US" sz="2000" b="1" dirty="0">
                <a:solidFill>
                  <a:srgbClr val="FF3399"/>
                </a:solidFill>
              </a:rPr>
              <a:t>Baseline</a:t>
            </a:r>
            <a:r>
              <a:rPr lang="en-US" sz="2000" dirty="0">
                <a:solidFill>
                  <a:srgbClr val="FF3399"/>
                </a:solidFill>
              </a:rPr>
              <a:t> – line connecting the two camera centers</a:t>
            </a:r>
          </a:p>
        </p:txBody>
      </p:sp>
      <p:sp>
        <p:nvSpPr>
          <p:cNvPr id="591891" name="Line 19"/>
          <p:cNvSpPr>
            <a:spLocks noChangeShapeType="1"/>
          </p:cNvSpPr>
          <p:nvPr/>
        </p:nvSpPr>
        <p:spPr bwMode="auto">
          <a:xfrm>
            <a:off x="10668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2" name="Line 20"/>
          <p:cNvSpPr>
            <a:spLocks noChangeShapeType="1"/>
          </p:cNvSpPr>
          <p:nvPr/>
        </p:nvSpPr>
        <p:spPr bwMode="auto">
          <a:xfrm>
            <a:off x="3505200" y="3773488"/>
            <a:ext cx="23622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3" name="Line 21"/>
          <p:cNvSpPr>
            <a:spLocks noChangeShapeType="1"/>
          </p:cNvSpPr>
          <p:nvPr/>
        </p:nvSpPr>
        <p:spPr bwMode="auto">
          <a:xfrm>
            <a:off x="62484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Rectangle 22"/>
          <p:cNvSpPr>
            <a:spLocks noGrp="1" noChangeArrowheads="1"/>
          </p:cNvSpPr>
          <p:nvPr>
            <p:ph type="title"/>
          </p:nvPr>
        </p:nvSpPr>
        <p:spPr>
          <a:xfrm>
            <a:off x="546100" y="94619"/>
            <a:ext cx="8229600" cy="1143000"/>
          </a:xfrm>
        </p:spPr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geometry: notation</a:t>
            </a:r>
          </a:p>
        </p:txBody>
      </p:sp>
      <p:sp>
        <p:nvSpPr>
          <p:cNvPr id="13333" name="Rectangle 24"/>
          <p:cNvSpPr>
            <a:spLocks noChangeArrowheads="1"/>
          </p:cNvSpPr>
          <p:nvPr/>
        </p:nvSpPr>
        <p:spPr bwMode="auto">
          <a:xfrm>
            <a:off x="914400" y="1552575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Rectangle 25"/>
          <p:cNvSpPr>
            <a:spLocks noChangeArrowheads="1"/>
          </p:cNvSpPr>
          <p:nvPr/>
        </p:nvSpPr>
        <p:spPr bwMode="auto">
          <a:xfrm>
            <a:off x="8170863" y="1562100"/>
            <a:ext cx="3222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Text Box 26"/>
          <p:cNvSpPr txBox="1">
            <a:spLocks noChangeArrowheads="1"/>
          </p:cNvSpPr>
          <p:nvPr/>
        </p:nvSpPr>
        <p:spPr bwMode="auto">
          <a:xfrm>
            <a:off x="4572000" y="8921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6" name="Freeform 29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Text Box 27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8" name="Freeform 30"/>
          <p:cNvSpPr>
            <a:spLocks/>
          </p:cNvSpPr>
          <p:nvPr/>
        </p:nvSpPr>
        <p:spPr bwMode="auto">
          <a:xfrm>
            <a:off x="647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Text Box 31"/>
          <p:cNvSpPr txBox="1">
            <a:spLocks noChangeArrowheads="1"/>
          </p:cNvSpPr>
          <p:nvPr/>
        </p:nvSpPr>
        <p:spPr bwMode="auto">
          <a:xfrm>
            <a:off x="6400800" y="2209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651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6" grpId="0" animBg="1"/>
      <p:bldP spid="591877" grpId="0" animBg="1"/>
      <p:bldP spid="591878" grpId="0" animBg="1"/>
      <p:bldP spid="591879" grpId="0" animBg="1"/>
      <p:bldP spid="591880" grpId="0" animBg="1"/>
      <p:bldP spid="591881" grpId="0" animBg="1"/>
      <p:bldP spid="591882" grpId="0" animBg="1"/>
      <p:bldP spid="591883" grpId="0" autoUpdateAnimBg="0"/>
      <p:bldP spid="591884" grpId="0" animBg="1"/>
      <p:bldP spid="591885" grpId="0" animBg="1"/>
      <p:bldP spid="591886" grpId="0" autoUpdateAnimBg="0"/>
      <p:bldP spid="591890" grpId="0" autoUpdateAnimBg="0"/>
      <p:bldP spid="591891" grpId="0" animBg="1"/>
      <p:bldP spid="591892" grpId="0" animBg="1"/>
      <p:bldP spid="5918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77888"/>
            <a:ext cx="76962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Line 4"/>
          <p:cNvSpPr>
            <a:spLocks noChangeShapeType="1"/>
          </p:cNvSpPr>
          <p:nvPr/>
        </p:nvSpPr>
        <p:spPr bwMode="auto">
          <a:xfrm flipV="1">
            <a:off x="1073150" y="3741738"/>
            <a:ext cx="2098675" cy="1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3524250" y="3748088"/>
            <a:ext cx="2311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6210300" y="3748088"/>
            <a:ext cx="20955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6419850" y="2452688"/>
            <a:ext cx="1885950" cy="1289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4724400" y="1284288"/>
            <a:ext cx="1466850" cy="10033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 flipV="1">
            <a:off x="3187700" y="1271588"/>
            <a:ext cx="1473200" cy="10096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 flipV="1">
            <a:off x="1060450" y="2446338"/>
            <a:ext cx="1892300" cy="128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Oval 12"/>
          <p:cNvSpPr>
            <a:spLocks noChangeArrowheads="1"/>
          </p:cNvSpPr>
          <p:nvPr/>
        </p:nvSpPr>
        <p:spPr bwMode="auto">
          <a:xfrm>
            <a:off x="3105150" y="36591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Oval 13"/>
          <p:cNvSpPr>
            <a:spLocks noChangeArrowheads="1"/>
          </p:cNvSpPr>
          <p:nvPr/>
        </p:nvSpPr>
        <p:spPr bwMode="auto">
          <a:xfrm>
            <a:off x="6102350" y="36909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952750" y="2300288"/>
            <a:ext cx="3460750" cy="1600200"/>
            <a:chOff x="2952750" y="2300288"/>
            <a:chExt cx="3460750" cy="1600200"/>
          </a:xfrm>
        </p:grpSpPr>
        <p:sp>
          <p:nvSpPr>
            <p:cNvPr id="591887" name="Line 15"/>
            <p:cNvSpPr>
              <a:spLocks noChangeShapeType="1"/>
            </p:cNvSpPr>
            <p:nvPr/>
          </p:nvSpPr>
          <p:spPr bwMode="auto">
            <a:xfrm flipH="1" flipV="1">
              <a:off x="2952750" y="2300288"/>
              <a:ext cx="260350" cy="158115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888" name="Line 16"/>
            <p:cNvSpPr>
              <a:spLocks noChangeShapeType="1"/>
            </p:cNvSpPr>
            <p:nvPr/>
          </p:nvSpPr>
          <p:spPr bwMode="auto">
            <a:xfrm flipV="1">
              <a:off x="6159500" y="2312988"/>
              <a:ext cx="254000" cy="158750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1889" name="Text Box 17"/>
          <p:cNvSpPr txBox="1">
            <a:spLocks noChangeArrowheads="1"/>
          </p:cNvSpPr>
          <p:nvPr/>
        </p:nvSpPr>
        <p:spPr bwMode="auto">
          <a:xfrm>
            <a:off x="914400" y="5804848"/>
            <a:ext cx="746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A50021"/>
                </a:solidFill>
              </a:rPr>
              <a:t> </a:t>
            </a:r>
            <a:r>
              <a:rPr lang="en-US" sz="2000" b="1" dirty="0" err="1">
                <a:solidFill>
                  <a:srgbClr val="A50021"/>
                </a:solidFill>
              </a:rPr>
              <a:t>Epipolar</a:t>
            </a:r>
            <a:r>
              <a:rPr lang="en-US" sz="2000" b="1" dirty="0">
                <a:solidFill>
                  <a:srgbClr val="A50021"/>
                </a:solidFill>
              </a:rPr>
              <a:t> Lines</a:t>
            </a:r>
            <a:r>
              <a:rPr lang="en-US" sz="2000" dirty="0">
                <a:solidFill>
                  <a:srgbClr val="A50021"/>
                </a:solidFill>
              </a:rPr>
              <a:t> - intersections of </a:t>
            </a:r>
            <a:r>
              <a:rPr lang="en-US" sz="2000" dirty="0" err="1">
                <a:solidFill>
                  <a:srgbClr val="A50021"/>
                </a:solidFill>
              </a:rPr>
              <a:t>epipolar</a:t>
            </a:r>
            <a:r>
              <a:rPr lang="en-US" sz="2000" dirty="0">
                <a:solidFill>
                  <a:srgbClr val="A50021"/>
                </a:solidFill>
              </a:rPr>
              <a:t> plane with image</a:t>
            </a:r>
            <a:br>
              <a:rPr lang="en-US" sz="2000" dirty="0">
                <a:solidFill>
                  <a:srgbClr val="A50021"/>
                </a:solidFill>
              </a:rPr>
            </a:br>
            <a:r>
              <a:rPr lang="en-US" sz="2000" dirty="0">
                <a:solidFill>
                  <a:srgbClr val="A50021"/>
                </a:solidFill>
              </a:rPr>
              <a:t>  planes (always come in corresponding pairs)</a:t>
            </a:r>
          </a:p>
          <a:p>
            <a:pPr eaLnBrk="1" hangingPunct="1">
              <a:buFontTx/>
              <a:buChar char="•"/>
            </a:pPr>
            <a:endParaRPr lang="en-US" sz="2000" dirty="0">
              <a:solidFill>
                <a:srgbClr val="A50021"/>
              </a:solidFill>
            </a:endParaRPr>
          </a:p>
        </p:txBody>
      </p:sp>
      <p:sp>
        <p:nvSpPr>
          <p:cNvPr id="15378" name="Line 19"/>
          <p:cNvSpPr>
            <a:spLocks noChangeShapeType="1"/>
          </p:cNvSpPr>
          <p:nvPr/>
        </p:nvSpPr>
        <p:spPr bwMode="auto">
          <a:xfrm>
            <a:off x="10668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20"/>
          <p:cNvSpPr>
            <a:spLocks noChangeShapeType="1"/>
          </p:cNvSpPr>
          <p:nvPr/>
        </p:nvSpPr>
        <p:spPr bwMode="auto">
          <a:xfrm>
            <a:off x="3505200" y="3773488"/>
            <a:ext cx="23622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Line 21"/>
          <p:cNvSpPr>
            <a:spLocks noChangeShapeType="1"/>
          </p:cNvSpPr>
          <p:nvPr/>
        </p:nvSpPr>
        <p:spPr bwMode="auto">
          <a:xfrm>
            <a:off x="62484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Rectangle 2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143000"/>
          </a:xfrm>
        </p:spPr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geometry: notation</a:t>
            </a:r>
          </a:p>
        </p:txBody>
      </p:sp>
      <p:sp>
        <p:nvSpPr>
          <p:cNvPr id="15382" name="Rectangle 24"/>
          <p:cNvSpPr>
            <a:spLocks noChangeArrowheads="1"/>
          </p:cNvSpPr>
          <p:nvPr/>
        </p:nvSpPr>
        <p:spPr bwMode="auto">
          <a:xfrm>
            <a:off x="914400" y="1552575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5"/>
          <p:cNvSpPr>
            <a:spLocks noChangeArrowheads="1"/>
          </p:cNvSpPr>
          <p:nvPr/>
        </p:nvSpPr>
        <p:spPr bwMode="auto">
          <a:xfrm>
            <a:off x="8170863" y="1562100"/>
            <a:ext cx="3222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572000" y="8921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5385" name="Freeform 29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Text Box 27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5387" name="Freeform 30"/>
          <p:cNvSpPr>
            <a:spLocks/>
          </p:cNvSpPr>
          <p:nvPr/>
        </p:nvSpPr>
        <p:spPr bwMode="auto">
          <a:xfrm>
            <a:off x="647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Text Box 31"/>
          <p:cNvSpPr txBox="1">
            <a:spLocks noChangeArrowheads="1"/>
          </p:cNvSpPr>
          <p:nvPr/>
        </p:nvSpPr>
        <p:spPr bwMode="auto">
          <a:xfrm>
            <a:off x="6400800" y="2209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925776" y="5470525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</a:rPr>
              <a:t> </a:t>
            </a:r>
            <a:r>
              <a:rPr lang="en-US" sz="2000" b="1" dirty="0" err="1">
                <a:solidFill>
                  <a:schemeClr val="folHlink"/>
                </a:solidFill>
              </a:rPr>
              <a:t>Epipolar</a:t>
            </a:r>
            <a:r>
              <a:rPr lang="en-US" sz="2000" b="1" dirty="0">
                <a:solidFill>
                  <a:schemeClr val="folHlink"/>
                </a:solidFill>
              </a:rPr>
              <a:t> Plane</a:t>
            </a:r>
            <a:r>
              <a:rPr lang="en-US" sz="2000" dirty="0">
                <a:solidFill>
                  <a:schemeClr val="folHlink"/>
                </a:solidFill>
              </a:rPr>
              <a:t> – plane containing baseline (1D family)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920088" y="4419600"/>
            <a:ext cx="5349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339966"/>
                </a:solidFill>
              </a:rPr>
              <a:t> </a:t>
            </a:r>
            <a:r>
              <a:rPr lang="en-US" sz="2000" b="1" dirty="0" err="1">
                <a:solidFill>
                  <a:srgbClr val="339966"/>
                </a:solidFill>
              </a:rPr>
              <a:t>Epipoles</a:t>
            </a:r>
            <a:r>
              <a:rPr lang="en-US" sz="2000" b="1" dirty="0">
                <a:solidFill>
                  <a:srgbClr val="339966"/>
                </a:solidFill>
              </a:rPr>
              <a:t>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intersections of baseline with image planes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projections of the other camera center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914400" y="4010025"/>
            <a:ext cx="606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FF3399"/>
                </a:solidFill>
              </a:rPr>
              <a:t> </a:t>
            </a:r>
            <a:r>
              <a:rPr lang="en-US" sz="2000" b="1" dirty="0">
                <a:solidFill>
                  <a:srgbClr val="FF3399"/>
                </a:solidFill>
              </a:rPr>
              <a:t>Baseline</a:t>
            </a:r>
            <a:r>
              <a:rPr lang="en-US" sz="2000" dirty="0">
                <a:solidFill>
                  <a:srgbClr val="FF3399"/>
                </a:solidFill>
              </a:rPr>
              <a:t> – line connecting the two camera centers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23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3255963"/>
            <a:ext cx="38766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fig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255963"/>
            <a:ext cx="38766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fig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2063" y="914400"/>
            <a:ext cx="37052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Grp="1" noChangeArrowheads="1"/>
          </p:cNvSpPr>
          <p:nvPr>
            <p:ph type="title"/>
          </p:nvPr>
        </p:nvSpPr>
        <p:spPr>
          <a:xfrm>
            <a:off x="523875" y="76200"/>
            <a:ext cx="8229600" cy="1143000"/>
          </a:xfrm>
        </p:spPr>
        <p:txBody>
          <a:bodyPr/>
          <a:lstStyle/>
          <a:p>
            <a:r>
              <a:rPr lang="en-US" dirty="0" smtClean="0"/>
              <a:t>Example: Converging cameras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7CF4-79CC-6A48-A466-8C20EA113E4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550" y="3905250"/>
            <a:ext cx="337026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fig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4975" y="1536700"/>
            <a:ext cx="55530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fig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917950"/>
            <a:ext cx="3332163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924800" cy="838200"/>
          </a:xfrm>
        </p:spPr>
        <p:txBody>
          <a:bodyPr/>
          <a:lstStyle/>
          <a:p>
            <a:r>
              <a:rPr lang="en-US" dirty="0" smtClean="0"/>
              <a:t>Example: Motion parallel to image plane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7CF4-79CC-6A48-A466-8C20EA113E4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901700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constraint</a:t>
            </a:r>
          </a:p>
        </p:txBody>
      </p:sp>
      <p:sp>
        <p:nvSpPr>
          <p:cNvPr id="19460" name="Rectangle 55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05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If we observe a point </a:t>
            </a:r>
            <a:r>
              <a:rPr lang="en-US" b="1" i="1" dirty="0" smtClean="0"/>
              <a:t>x</a:t>
            </a:r>
            <a:r>
              <a:rPr lang="en-US" dirty="0" smtClean="0"/>
              <a:t> in one image, where can the corresponding point </a:t>
            </a:r>
            <a:r>
              <a:rPr lang="en-US" b="1" i="1" dirty="0" smtClean="0"/>
              <a:t>x’</a:t>
            </a:r>
            <a:r>
              <a:rPr lang="en-US" dirty="0" smtClean="0"/>
              <a:t> be in the other image?</a:t>
            </a:r>
          </a:p>
        </p:txBody>
      </p:sp>
      <p:sp>
        <p:nvSpPr>
          <p:cNvPr id="19461" name="Freeform 41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Text Box 42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9463" name="Freeform 43"/>
          <p:cNvSpPr>
            <a:spLocks/>
          </p:cNvSpPr>
          <p:nvPr/>
        </p:nvSpPr>
        <p:spPr bwMode="auto">
          <a:xfrm>
            <a:off x="6019800" y="2336800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Text Box 44"/>
          <p:cNvSpPr txBox="1">
            <a:spLocks noChangeArrowheads="1"/>
          </p:cNvSpPr>
          <p:nvPr/>
        </p:nvSpPr>
        <p:spPr bwMode="auto">
          <a:xfrm>
            <a:off x="6019800" y="2286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19465" name="Freeform 45"/>
          <p:cNvSpPr>
            <a:spLocks/>
          </p:cNvSpPr>
          <p:nvPr/>
        </p:nvSpPr>
        <p:spPr bwMode="auto">
          <a:xfrm>
            <a:off x="8001000" y="1524000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Freeform 46"/>
          <p:cNvSpPr>
            <a:spLocks/>
          </p:cNvSpPr>
          <p:nvPr/>
        </p:nvSpPr>
        <p:spPr bwMode="auto">
          <a:xfrm>
            <a:off x="838200" y="1536700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Freeform 47"/>
          <p:cNvSpPr>
            <a:spLocks/>
          </p:cNvSpPr>
          <p:nvPr/>
        </p:nvSpPr>
        <p:spPr bwMode="auto">
          <a:xfrm>
            <a:off x="5905500" y="2667000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Freeform 48"/>
          <p:cNvSpPr>
            <a:spLocks/>
          </p:cNvSpPr>
          <p:nvPr/>
        </p:nvSpPr>
        <p:spPr bwMode="auto">
          <a:xfrm>
            <a:off x="3854450" y="1371600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Freeform 49"/>
          <p:cNvSpPr>
            <a:spLocks/>
          </p:cNvSpPr>
          <p:nvPr/>
        </p:nvSpPr>
        <p:spPr bwMode="auto">
          <a:xfrm>
            <a:off x="3200400" y="1828800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Rectangle 54"/>
          <p:cNvSpPr>
            <a:spLocks noChangeArrowheads="1"/>
          </p:cNvSpPr>
          <p:nvPr/>
        </p:nvSpPr>
        <p:spPr bwMode="auto">
          <a:xfrm>
            <a:off x="4419600" y="914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Text Box 40"/>
          <p:cNvSpPr txBox="1">
            <a:spLocks noChangeArrowheads="1"/>
          </p:cNvSpPr>
          <p:nvPr/>
        </p:nvSpPr>
        <p:spPr bwMode="auto">
          <a:xfrm>
            <a:off x="4343400" y="9144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01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901700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1457325" y="4579938"/>
            <a:ext cx="68691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 </a:t>
            </a:r>
            <a:r>
              <a:rPr lang="en-US" sz="2000" dirty="0"/>
              <a:t>Potential matches for </a:t>
            </a:r>
            <a:r>
              <a:rPr lang="en-US" sz="2000" b="1" i="1" dirty="0"/>
              <a:t>x</a:t>
            </a:r>
            <a:r>
              <a:rPr lang="en-US" sz="2000" dirty="0"/>
              <a:t> have to lie on the corresponding </a:t>
            </a:r>
          </a:p>
          <a:p>
            <a:r>
              <a:rPr lang="en-US" sz="2000" dirty="0" err="1"/>
              <a:t>epipolar</a:t>
            </a:r>
            <a:r>
              <a:rPr lang="en-US" sz="2000" dirty="0"/>
              <a:t> line </a:t>
            </a:r>
            <a:r>
              <a:rPr lang="en-US" sz="2000" b="1" i="1" dirty="0"/>
              <a:t>l</a:t>
            </a:r>
            <a:r>
              <a:rPr lang="en-US" sz="2000" i="1" dirty="0"/>
              <a:t>’</a:t>
            </a:r>
            <a:r>
              <a:rPr lang="en-US" sz="2000" dirty="0"/>
              <a:t>.</a:t>
            </a:r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1447800" y="5646738"/>
            <a:ext cx="69397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 </a:t>
            </a:r>
            <a:r>
              <a:rPr lang="en-US" sz="2000" dirty="0"/>
              <a:t>Potential matches for </a:t>
            </a:r>
            <a:r>
              <a:rPr lang="en-US" sz="2000" b="1" i="1" dirty="0"/>
              <a:t>x</a:t>
            </a:r>
            <a:r>
              <a:rPr lang="en-US" sz="2000" i="1" dirty="0"/>
              <a:t>’</a:t>
            </a:r>
            <a:r>
              <a:rPr lang="en-US" sz="2000" b="1" dirty="0"/>
              <a:t> </a:t>
            </a:r>
            <a:r>
              <a:rPr lang="en-US" sz="2000" dirty="0"/>
              <a:t>have to lie on the corresponding </a:t>
            </a:r>
          </a:p>
          <a:p>
            <a:r>
              <a:rPr lang="en-US" sz="2000" dirty="0" err="1"/>
              <a:t>epipolar</a:t>
            </a:r>
            <a:r>
              <a:rPr lang="en-US" sz="2000" dirty="0"/>
              <a:t> line </a:t>
            </a:r>
            <a:r>
              <a:rPr lang="en-US" sz="2000" b="1" i="1" dirty="0"/>
              <a:t>l</a:t>
            </a:r>
            <a:r>
              <a:rPr lang="en-US" sz="2000" dirty="0"/>
              <a:t>.</a:t>
            </a:r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2884488" y="24066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 flipH="1">
            <a:off x="6084888" y="2330450"/>
            <a:ext cx="254000" cy="158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7" name="Oval 7"/>
          <p:cNvSpPr>
            <a:spLocks noChangeArrowheads="1"/>
          </p:cNvSpPr>
          <p:nvPr/>
        </p:nvSpPr>
        <p:spPr bwMode="auto">
          <a:xfrm>
            <a:off x="6275388" y="240665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</a:endParaRPr>
          </a:p>
        </p:txBody>
      </p:sp>
      <p:sp>
        <p:nvSpPr>
          <p:cNvPr id="711688" name="Line 8"/>
          <p:cNvSpPr>
            <a:spLocks noChangeShapeType="1"/>
          </p:cNvSpPr>
          <p:nvPr/>
        </p:nvSpPr>
        <p:spPr bwMode="auto">
          <a:xfrm flipH="1" flipV="1">
            <a:off x="2909888" y="2311400"/>
            <a:ext cx="241300" cy="15621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9" name="Oval 9"/>
          <p:cNvSpPr>
            <a:spLocks noChangeArrowheads="1"/>
          </p:cNvSpPr>
          <p:nvPr/>
        </p:nvSpPr>
        <p:spPr bwMode="auto">
          <a:xfrm>
            <a:off x="3316288" y="2101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0" name="Oval 10"/>
          <p:cNvSpPr>
            <a:spLocks noChangeArrowheads="1"/>
          </p:cNvSpPr>
          <p:nvPr/>
        </p:nvSpPr>
        <p:spPr bwMode="auto">
          <a:xfrm>
            <a:off x="3970338" y="1657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1" name="Oval 11"/>
          <p:cNvSpPr>
            <a:spLocks noChangeArrowheads="1"/>
          </p:cNvSpPr>
          <p:nvPr/>
        </p:nvSpPr>
        <p:spPr bwMode="auto">
          <a:xfrm>
            <a:off x="6275388" y="24003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2" name="Oval 12"/>
          <p:cNvSpPr>
            <a:spLocks noChangeArrowheads="1"/>
          </p:cNvSpPr>
          <p:nvPr/>
        </p:nvSpPr>
        <p:spPr bwMode="auto">
          <a:xfrm>
            <a:off x="6224588" y="275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3" name="Oval 13"/>
          <p:cNvSpPr>
            <a:spLocks noChangeArrowheads="1"/>
          </p:cNvSpPr>
          <p:nvPr/>
        </p:nvSpPr>
        <p:spPr bwMode="auto">
          <a:xfrm>
            <a:off x="6167438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>
          <a:xfrm>
            <a:off x="477838" y="82550"/>
            <a:ext cx="8229600" cy="1143000"/>
          </a:xfrm>
        </p:spPr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6019800" y="2336800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6019800" y="2286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8001000" y="1524000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838200" y="1536700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5905500" y="2667000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3854450" y="1371600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3200400" y="1828800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3733800" y="13493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5" name="Text Box 25"/>
          <p:cNvSpPr txBox="1">
            <a:spLocks noChangeArrowheads="1"/>
          </p:cNvSpPr>
          <p:nvPr/>
        </p:nvSpPr>
        <p:spPr bwMode="auto">
          <a:xfrm>
            <a:off x="5943600" y="2667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6" name="Text Box 26"/>
          <p:cNvSpPr txBox="1">
            <a:spLocks noChangeArrowheads="1"/>
          </p:cNvSpPr>
          <p:nvPr/>
        </p:nvSpPr>
        <p:spPr bwMode="auto">
          <a:xfrm>
            <a:off x="3124200" y="1752600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7" name="Text Box 27"/>
          <p:cNvSpPr txBox="1">
            <a:spLocks noChangeArrowheads="1"/>
          </p:cNvSpPr>
          <p:nvPr/>
        </p:nvSpPr>
        <p:spPr bwMode="auto">
          <a:xfrm>
            <a:off x="5867400" y="3048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8" name="Oval 28"/>
          <p:cNvSpPr>
            <a:spLocks noChangeArrowheads="1"/>
          </p:cNvSpPr>
          <p:nvPr/>
        </p:nvSpPr>
        <p:spPr bwMode="auto">
          <a:xfrm>
            <a:off x="4592638" y="12255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4419600" y="914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710" name="Text Box 30"/>
          <p:cNvSpPr txBox="1">
            <a:spLocks noChangeArrowheads="1"/>
          </p:cNvSpPr>
          <p:nvPr/>
        </p:nvSpPr>
        <p:spPr bwMode="auto">
          <a:xfrm>
            <a:off x="4343400" y="9144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7CF4-79CC-6A48-A466-8C20EA113E4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8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autoUpdateAnimBg="0"/>
      <p:bldP spid="711684" grpId="0" autoUpdateAnimBg="0"/>
      <p:bldP spid="711685" grpId="0" animBg="1"/>
      <p:bldP spid="711686" grpId="0" animBg="1"/>
      <p:bldP spid="711687" grpId="0" animBg="1" autoUpdateAnimBg="0"/>
      <p:bldP spid="711688" grpId="0" animBg="1"/>
      <p:bldP spid="711689" grpId="0" animBg="1"/>
      <p:bldP spid="711690" grpId="0" animBg="1"/>
      <p:bldP spid="711691" grpId="0" animBg="1"/>
      <p:bldP spid="711692" grpId="0" animBg="1"/>
      <p:bldP spid="711693" grpId="0" animBg="1"/>
      <p:bldP spid="711698" grpId="0"/>
      <p:bldP spid="711704" grpId="0" animBg="1"/>
      <p:bldP spid="711705" grpId="0"/>
      <p:bldP spid="711706" grpId="0" animBg="1"/>
      <p:bldP spid="711707" grpId="0"/>
      <p:bldP spid="711708" grpId="0" animBg="1"/>
      <p:bldP spid="7117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Epipolar constraint example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 t="833" r="1215"/>
          <a:stretch>
            <a:fillRect/>
          </a:stretch>
        </p:blipFill>
        <p:spPr bwMode="auto">
          <a:xfrm>
            <a:off x="819150" y="1109663"/>
            <a:ext cx="7413625" cy="54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02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963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429000"/>
            <a:ext cx="6127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3886200"/>
            <a:ext cx="2016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altLang="en-US" smtClean="0"/>
              <a:t>Camera parameters</a:t>
            </a:r>
          </a:p>
        </p:txBody>
      </p:sp>
      <p:sp>
        <p:nvSpPr>
          <p:cNvPr id="69637" name="Rectangle 5"/>
          <p:cNvSpPr>
            <a:spLocks/>
          </p:cNvSpPr>
          <p:nvPr/>
        </p:nvSpPr>
        <p:spPr bwMode="auto">
          <a:xfrm>
            <a:off x="685800" y="914400"/>
            <a:ext cx="8166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82588" indent="-3429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9pPr>
          </a:lstStyle>
          <a:p>
            <a:pPr eaLnBrk="1" hangingPunct="1">
              <a:spcBef>
                <a:spcPts val="45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 camera is described by several parameters</a:t>
            </a:r>
          </a:p>
          <a:p>
            <a:pPr eaLnBrk="1" hangingPunct="1">
              <a:spcBef>
                <a:spcPts val="413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Translation </a:t>
            </a:r>
            <a:r>
              <a:rPr lang="en-US" altLang="en-US" sz="18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</a:t>
            </a: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of the optical center from the origin of world </a:t>
            </a:r>
            <a:r>
              <a:rPr lang="en-US" altLang="en-U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coords</a:t>
            </a:r>
            <a:endParaRPr lang="en-US" alt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ts val="413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Rotation </a:t>
            </a:r>
            <a:r>
              <a:rPr lang="en-US" altLang="en-US" sz="18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</a:t>
            </a: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of the image plane</a:t>
            </a:r>
          </a:p>
          <a:p>
            <a:pPr eaLnBrk="1" hangingPunct="1">
              <a:spcBef>
                <a:spcPts val="413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focal length </a:t>
            </a:r>
            <a:r>
              <a:rPr lang="en-US" alt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</a:t>
            </a: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, </a:t>
            </a:r>
            <a:r>
              <a:rPr lang="en-US" alt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principal </a:t>
            </a: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point </a:t>
            </a:r>
            <a:r>
              <a:rPr lang="en-US" alt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(x</a:t>
            </a:r>
            <a:r>
              <a:rPr lang="ja-JP" alt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’</a:t>
            </a:r>
            <a:r>
              <a:rPr lang="en-US" altLang="ja-JP" sz="1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</a:t>
            </a:r>
            <a:r>
              <a:rPr lang="en-US" altLang="ja-JP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, y</a:t>
            </a:r>
            <a:r>
              <a:rPr lang="ja-JP" alt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’</a:t>
            </a:r>
            <a:r>
              <a:rPr lang="en-US" altLang="ja-JP" sz="1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</a:t>
            </a:r>
            <a:r>
              <a:rPr lang="en-US" altLang="ja-JP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)</a:t>
            </a:r>
            <a:r>
              <a:rPr lang="en-US" altLang="ja-JP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, pixel size </a:t>
            </a:r>
            <a:r>
              <a:rPr lang="en-US" altLang="ja-JP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(</a:t>
            </a:r>
            <a:r>
              <a:rPr lang="en-US" altLang="ja-JP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</a:t>
            </a:r>
            <a:r>
              <a:rPr lang="en-US" altLang="ja-JP" sz="1800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x</a:t>
            </a:r>
            <a:r>
              <a:rPr lang="en-US" altLang="ja-JP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, </a:t>
            </a:r>
            <a:r>
              <a:rPr lang="en-US" altLang="ja-JP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</a:t>
            </a:r>
            <a:r>
              <a:rPr lang="en-US" altLang="ja-JP" sz="1800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y</a:t>
            </a:r>
            <a:r>
              <a:rPr lang="en-US" altLang="ja-JP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)</a:t>
            </a:r>
          </a:p>
          <a:p>
            <a:pPr eaLnBrk="1" hangingPunct="1">
              <a:spcBef>
                <a:spcPts val="413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blue parameters are called </a:t>
            </a:r>
            <a:r>
              <a:rPr lang="ja-JP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“</a:t>
            </a:r>
            <a:r>
              <a:rPr lang="en-US" altLang="ja-JP" sz="1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extrinsics</a:t>
            </a:r>
            <a:r>
              <a:rPr lang="en-US" altLang="ja-JP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,</a:t>
            </a:r>
            <a:r>
              <a:rPr lang="ja-JP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”</a:t>
            </a:r>
            <a:r>
              <a:rPr lang="en-US" altLang="ja-JP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red are </a:t>
            </a:r>
            <a:r>
              <a:rPr lang="ja-JP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“</a:t>
            </a:r>
            <a:r>
              <a:rPr lang="en-US" altLang="ja-JP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intrinsics</a:t>
            </a:r>
            <a:r>
              <a:rPr lang="ja-JP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”</a:t>
            </a:r>
            <a:endParaRPr lang="en-US" alt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32774" name="Rectangle 6"/>
          <p:cNvSpPr>
            <a:spLocks/>
          </p:cNvSpPr>
          <p:nvPr/>
        </p:nvSpPr>
        <p:spPr bwMode="auto">
          <a:xfrm>
            <a:off x="685800" y="6172200"/>
            <a:ext cx="81661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782638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9pPr>
          </a:lstStyle>
          <a:p>
            <a:pPr eaLnBrk="1" hangingPunct="1">
              <a:spcBef>
                <a:spcPts val="413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The definitions of these parameters are </a:t>
            </a:r>
            <a:r>
              <a:rPr lang="en-US" altLang="en-US" sz="1800" dirty="0">
                <a:solidFill>
                  <a:schemeClr val="tx1"/>
                </a:solidFill>
                <a:latin typeface="Arial Bold" pitchFamily="-84" charset="0"/>
                <a:sym typeface="Arial Bold" pitchFamily="-84" charset="0"/>
              </a:rPr>
              <a:t>not</a:t>
            </a: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completely standardized</a:t>
            </a:r>
          </a:p>
          <a:p>
            <a:pPr eaLnBrk="1" hangingPunct="1">
              <a:spcBef>
                <a:spcPts val="35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especially </a:t>
            </a:r>
            <a:r>
              <a:rPr lang="en-US" alt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intrinsics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—varies from one book to another</a:t>
            </a:r>
          </a:p>
        </p:txBody>
      </p:sp>
      <p:sp>
        <p:nvSpPr>
          <p:cNvPr id="69639" name="Rectangle 7"/>
          <p:cNvSpPr>
            <a:spLocks/>
          </p:cNvSpPr>
          <p:nvPr/>
        </p:nvSpPr>
        <p:spPr bwMode="auto">
          <a:xfrm>
            <a:off x="6781800" y="2743200"/>
            <a:ext cx="14478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 rot="10800000" flipH="1">
            <a:off x="7467600" y="27432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>
            <a:off x="7467600" y="3351213"/>
            <a:ext cx="6096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9642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3276600"/>
            <a:ext cx="2159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1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2868613"/>
            <a:ext cx="1905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4" name="Line 12"/>
          <p:cNvSpPr>
            <a:spLocks noChangeShapeType="1"/>
          </p:cNvSpPr>
          <p:nvPr/>
        </p:nvSpPr>
        <p:spPr bwMode="auto">
          <a:xfrm rot="10800000" flipH="1">
            <a:off x="6699250" y="32766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>
            <a:off x="6781800" y="3960813"/>
            <a:ext cx="6096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9646" name="Picture 1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276600"/>
            <a:ext cx="190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7" name="Oval 15"/>
          <p:cNvSpPr>
            <a:spLocks/>
          </p:cNvSpPr>
          <p:nvPr/>
        </p:nvSpPr>
        <p:spPr bwMode="auto">
          <a:xfrm>
            <a:off x="7424738" y="33099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ヒラギノ明朝 ProN W3" pitchFamily="-84" charset="-128"/>
                <a:sym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48" name="Freeform 16"/>
          <p:cNvSpPr>
            <a:spLocks/>
          </p:cNvSpPr>
          <p:nvPr/>
        </p:nvSpPr>
        <p:spPr bwMode="auto">
          <a:xfrm>
            <a:off x="5027613" y="1674813"/>
            <a:ext cx="3125787" cy="1601787"/>
          </a:xfrm>
          <a:custGeom>
            <a:avLst/>
            <a:gdLst>
              <a:gd name="T0" fmla="*/ 0 w 21515"/>
              <a:gd name="T1" fmla="*/ 2147483647 h 21442"/>
              <a:gd name="T2" fmla="*/ 2147483647 w 21515"/>
              <a:gd name="T3" fmla="*/ 373530199 h 21442"/>
              <a:gd name="T4" fmla="*/ 2147483647 w 21515"/>
              <a:gd name="T5" fmla="*/ 2147483647 h 21442"/>
              <a:gd name="T6" fmla="*/ 2147483647 w 21515"/>
              <a:gd name="T7" fmla="*/ 2147483647 h 21442"/>
              <a:gd name="T8" fmla="*/ 2147483647 w 21515"/>
              <a:gd name="T9" fmla="*/ 2147483647 h 21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515"/>
              <a:gd name="T16" fmla="*/ 0 h 21442"/>
              <a:gd name="T17" fmla="*/ 21515 w 21515"/>
              <a:gd name="T18" fmla="*/ 21442 h 21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515" h="21442">
                <a:moveTo>
                  <a:pt x="0" y="3073"/>
                </a:moveTo>
                <a:cubicBezTo>
                  <a:pt x="3585" y="1458"/>
                  <a:pt x="7171" y="-158"/>
                  <a:pt x="9969" y="12"/>
                </a:cubicBezTo>
                <a:cubicBezTo>
                  <a:pt x="12768" y="182"/>
                  <a:pt x="14866" y="1883"/>
                  <a:pt x="16790" y="4094"/>
                </a:cubicBezTo>
                <a:cubicBezTo>
                  <a:pt x="18714" y="6305"/>
                  <a:pt x="21425" y="10387"/>
                  <a:pt x="21513" y="13278"/>
                </a:cubicBezTo>
                <a:cubicBezTo>
                  <a:pt x="21600" y="16170"/>
                  <a:pt x="19457" y="18806"/>
                  <a:pt x="17315" y="214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85800" y="2667000"/>
            <a:ext cx="8166100" cy="3505200"/>
            <a:chOff x="0" y="0"/>
            <a:chExt cx="5144" cy="2208"/>
          </a:xfrm>
        </p:grpSpPr>
        <p:sp>
          <p:nvSpPr>
            <p:cNvPr id="69650" name="Rectangle 17"/>
            <p:cNvSpPr>
              <a:spLocks/>
            </p:cNvSpPr>
            <p:nvPr/>
          </p:nvSpPr>
          <p:spPr bwMode="auto">
            <a:xfrm>
              <a:off x="0" y="0"/>
              <a:ext cx="5144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82588" indent="-3429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US" alt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Projection equation</a:t>
              </a:r>
            </a:p>
            <a:p>
              <a:pPr eaLnBrk="1" hangingPunct="1">
                <a:spcBef>
                  <a:spcPts val="450"/>
                </a:spcBef>
              </a:pPr>
              <a:endParaRPr lang="en-US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  <a:p>
              <a:pPr eaLnBrk="1" hangingPunct="1">
                <a:spcBef>
                  <a:spcPts val="450"/>
                </a:spcBef>
              </a:pPr>
              <a:endParaRPr lang="en-US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  <a:p>
              <a:pPr eaLnBrk="1" hangingPunct="1">
                <a:spcBef>
                  <a:spcPts val="450"/>
                </a:spcBef>
              </a:pPr>
              <a:endParaRPr lang="en-US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  <a:p>
              <a:pPr eaLnBrk="1" hangingPunct="1">
                <a:spcBef>
                  <a:spcPts val="413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</a:pPr>
              <a:r>
                <a:rPr lang="en-US" altLang="en-US" sz="180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The projection matrix models the cumulative effect of all parameters</a:t>
              </a:r>
            </a:p>
            <a:p>
              <a:pPr eaLnBrk="1" hangingPunct="1">
                <a:spcBef>
                  <a:spcPts val="413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</a:pPr>
              <a:r>
                <a:rPr lang="en-US" altLang="en-US" sz="180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Useful to decompose into a series of operations</a:t>
              </a:r>
            </a:p>
          </p:txBody>
        </p:sp>
        <p:pic>
          <p:nvPicPr>
            <p:cNvPr id="69651" name="Picture 1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" y="1440"/>
              <a:ext cx="3392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52" name="Rectangle 19"/>
            <p:cNvSpPr>
              <a:spLocks/>
            </p:cNvSpPr>
            <p:nvPr/>
          </p:nvSpPr>
          <p:spPr bwMode="auto">
            <a:xfrm>
              <a:off x="1837" y="2016"/>
              <a:ext cx="5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projection</a:t>
              </a:r>
            </a:p>
          </p:txBody>
        </p:sp>
        <p:sp>
          <p:nvSpPr>
            <p:cNvPr id="69653" name="Rectangle 20"/>
            <p:cNvSpPr>
              <a:spLocks/>
            </p:cNvSpPr>
            <p:nvPr/>
          </p:nvSpPr>
          <p:spPr bwMode="auto">
            <a:xfrm>
              <a:off x="1117" y="2016"/>
              <a:ext cx="5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intrinsics</a:t>
              </a:r>
            </a:p>
          </p:txBody>
        </p:sp>
        <p:sp>
          <p:nvSpPr>
            <p:cNvPr id="69654" name="Rectangle 21"/>
            <p:cNvSpPr>
              <a:spLocks/>
            </p:cNvSpPr>
            <p:nvPr/>
          </p:nvSpPr>
          <p:spPr bwMode="auto">
            <a:xfrm>
              <a:off x="2640" y="2016"/>
              <a:ext cx="4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rotation</a:t>
              </a:r>
            </a:p>
          </p:txBody>
        </p:sp>
        <p:sp>
          <p:nvSpPr>
            <p:cNvPr id="69655" name="Rectangle 22"/>
            <p:cNvSpPr>
              <a:spLocks/>
            </p:cNvSpPr>
            <p:nvPr/>
          </p:nvSpPr>
          <p:spPr bwMode="auto">
            <a:xfrm>
              <a:off x="3277" y="2016"/>
              <a:ext cx="6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translation</a:t>
              </a:r>
            </a:p>
          </p:txBody>
        </p:sp>
        <p:sp>
          <p:nvSpPr>
            <p:cNvPr id="69656" name="Rectangle 23"/>
            <p:cNvSpPr>
              <a:spLocks/>
            </p:cNvSpPr>
            <p:nvPr/>
          </p:nvSpPr>
          <p:spPr bwMode="auto">
            <a:xfrm>
              <a:off x="3853" y="1248"/>
              <a:ext cx="887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identity matrix</a:t>
              </a:r>
            </a:p>
          </p:txBody>
        </p:sp>
        <p:sp>
          <p:nvSpPr>
            <p:cNvPr id="69657" name="Line 24"/>
            <p:cNvSpPr>
              <a:spLocks noChangeShapeType="1"/>
            </p:cNvSpPr>
            <p:nvPr/>
          </p:nvSpPr>
          <p:spPr bwMode="auto">
            <a:xfrm flipH="1">
              <a:off x="3408" y="1392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9658" name="Picture 2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" y="248"/>
              <a:ext cx="2625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9659" name="Rectangle 26"/>
            <p:cNvSpPr>
              <a:spLocks/>
            </p:cNvSpPr>
            <p:nvPr/>
          </p:nvSpPr>
          <p:spPr bwMode="auto">
            <a:xfrm>
              <a:off x="416" y="1576"/>
              <a:ext cx="376" cy="3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>
                  <a:alpha val="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ヒラギノ明朝 ProN W3" pitchFamily="-84" charset="-128"/>
                  <a:sym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69660" name="Picture 2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" y="1616"/>
              <a:ext cx="28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8BAD-4FF9-4326-B3FA-847EDC5D27C2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391400" y="5181600"/>
            <a:ext cx="1501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tx</a:t>
            </a:r>
            <a:r>
              <a:rPr lang="en-US" dirty="0" smtClean="0"/>
              <a:t>, ty, </a:t>
            </a:r>
            <a:r>
              <a:rPr lang="en-US" dirty="0" err="1" smtClean="0"/>
              <a:t>tz</a:t>
            </a:r>
            <a:r>
              <a:rPr lang="en-US" dirty="0" smtClean="0"/>
              <a:t>]</a:t>
            </a:r>
            <a:r>
              <a:rPr lang="en-US" baseline="30000" dirty="0" smtClean="0"/>
              <a:t>T</a:t>
            </a:r>
            <a:endParaRPr lang="en-US" baseline="30000" dirty="0"/>
          </a:p>
        </p:txBody>
      </p:sp>
      <p:cxnSp>
        <p:nvCxnSpPr>
          <p:cNvPr id="6" name="Straight Arrow Connector 5"/>
          <p:cNvCxnSpPr>
            <a:stCxn id="4" idx="1"/>
            <a:endCxn id="69651" idx="3"/>
          </p:cNvCxnSpPr>
          <p:nvPr/>
        </p:nvCxnSpPr>
        <p:spPr bwMode="auto">
          <a:xfrm flipH="1">
            <a:off x="7064375" y="5412433"/>
            <a:ext cx="327025" cy="3324"/>
          </a:xfrm>
          <a:prstGeom prst="straightConnector1">
            <a:avLst/>
          </a:prstGeom>
          <a:solidFill>
            <a:srgbClr val="00CC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7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28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29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3558" name="Freeform 30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Text Box 31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3560" name="Freeform 32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Text Box 33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3562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Epipolar constraint: Calibrated case</a:t>
            </a:r>
          </a:p>
        </p:txBody>
      </p:sp>
      <p:sp>
        <p:nvSpPr>
          <p:cNvPr id="23563" name="Rectangle 55"/>
          <p:cNvSpPr>
            <a:spLocks noGrp="1" noChangeArrowheads="1"/>
          </p:cNvSpPr>
          <p:nvPr>
            <p:ph type="body" idx="1"/>
          </p:nvPr>
        </p:nvSpPr>
        <p:spPr>
          <a:xfrm>
            <a:off x="695793" y="4191000"/>
            <a:ext cx="7772400" cy="2514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000" dirty="0" smtClean="0">
                <a:solidFill>
                  <a:srgbClr val="0066FF"/>
                </a:solidFill>
              </a:rPr>
              <a:t>Assume that the intrinsic and extrinsic parameters of the cameras are known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000" dirty="0" smtClean="0"/>
              <a:t>We can multiply the projection matrix of each camera (and the image points) by the inverse of the calibration matrix to get </a:t>
            </a:r>
            <a:r>
              <a:rPr lang="en-US" sz="2000" i="1" dirty="0" smtClean="0">
                <a:solidFill>
                  <a:srgbClr val="C00000"/>
                </a:solidFill>
              </a:rPr>
              <a:t>normalized</a:t>
            </a:r>
            <a:r>
              <a:rPr lang="en-US" sz="2000" dirty="0" smtClean="0">
                <a:solidFill>
                  <a:srgbClr val="C00000"/>
                </a:solidFill>
              </a:rPr>
              <a:t> image coordinates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000" dirty="0" smtClean="0">
                <a:solidFill>
                  <a:srgbClr val="0066FF"/>
                </a:solidFill>
              </a:rPr>
              <a:t>We can also set the global coordinate system to the coordinate system of the first camera. </a:t>
            </a:r>
            <a:r>
              <a:rPr lang="en-US" sz="2000" dirty="0" smtClean="0"/>
              <a:t>Then the projection matrices of the two cameras can be written as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[I | 0] </a:t>
            </a:r>
            <a:r>
              <a:rPr lang="en-US" sz="2000" dirty="0" smtClean="0">
                <a:cs typeface="Times New Roman" pitchFamily="18" charset="0"/>
              </a:rPr>
              <a:t>and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[R | t]</a:t>
            </a: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153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Matrices for the 2 Cameras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7CF4-79CC-6A48-A466-8C20EA113E4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828800"/>
            <a:ext cx="559843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247904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12758" y="4325033"/>
            <a:ext cx="1772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(R | T)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85800" y="1828800"/>
            <a:ext cx="12192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4582" name="Freeform 7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solidFill>
                  <a:srgbClr val="0000FF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4584" name="Freeform 9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6057900" y="2286000"/>
            <a:ext cx="1333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en-US" sz="1400" b="1" i="1" dirty="0" smtClean="0">
                <a:solidFill>
                  <a:srgbClr val="0000FF"/>
                </a:solidFill>
                <a:latin typeface="Times New Roman" pitchFamily="18" charset="0"/>
              </a:rPr>
              <a:t>’ = </a:t>
            </a:r>
            <a:r>
              <a:rPr lang="en-US" sz="1400" b="1" i="1" dirty="0" err="1" smtClean="0">
                <a:solidFill>
                  <a:srgbClr val="0000FF"/>
                </a:solidFill>
                <a:latin typeface="Times New Roman" pitchFamily="18" charset="0"/>
              </a:rPr>
              <a:t>Rx+t</a:t>
            </a:r>
            <a:endParaRPr lang="en-US" sz="14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1204913" y="3713163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3436938" y="371951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>
            <a:off x="5883275" y="3719513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75363" y="2590800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1193800" y="2586038"/>
            <a:ext cx="1722438" cy="11160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838200"/>
          </a:xfrm>
        </p:spPr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constraint: Calibrated case</a:t>
            </a:r>
          </a:p>
        </p:txBody>
      </p:sp>
      <p:sp>
        <p:nvSpPr>
          <p:cNvPr id="22548" name="Freeform 21"/>
          <p:cNvSpPr>
            <a:spLocks/>
          </p:cNvSpPr>
          <p:nvPr/>
        </p:nvSpPr>
        <p:spPr bwMode="auto">
          <a:xfrm>
            <a:off x="2819400" y="4114800"/>
            <a:ext cx="3124200" cy="609600"/>
          </a:xfrm>
          <a:custGeom>
            <a:avLst/>
            <a:gdLst>
              <a:gd name="T0" fmla="*/ 0 w 1968"/>
              <a:gd name="T1" fmla="*/ 0 h 384"/>
              <a:gd name="T2" fmla="*/ 2147483647 w 1968"/>
              <a:gd name="T3" fmla="*/ 2147483647 h 384"/>
              <a:gd name="T4" fmla="*/ 2147483647 w 1968"/>
              <a:gd name="T5" fmla="*/ 0 h 384"/>
              <a:gd name="T6" fmla="*/ 0 60000 65536"/>
              <a:gd name="T7" fmla="*/ 0 60000 65536"/>
              <a:gd name="T8" fmla="*/ 0 60000 65536"/>
              <a:gd name="T9" fmla="*/ 0 w 1968"/>
              <a:gd name="T10" fmla="*/ 0 h 384"/>
              <a:gd name="T11" fmla="*/ 1968 w 196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8" h="384">
                <a:moveTo>
                  <a:pt x="0" y="0"/>
                </a:moveTo>
                <a:cubicBezTo>
                  <a:pt x="340" y="192"/>
                  <a:pt x="680" y="384"/>
                  <a:pt x="1008" y="384"/>
                </a:cubicBezTo>
                <a:cubicBezTo>
                  <a:pt x="1336" y="384"/>
                  <a:pt x="1652" y="192"/>
                  <a:pt x="196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4251325" y="42322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R</a:t>
            </a:r>
          </a:p>
        </p:txBody>
      </p:sp>
      <p:sp>
        <p:nvSpPr>
          <p:cNvPr id="22550" name="Line 23"/>
          <p:cNvSpPr>
            <a:spLocks noChangeShapeType="1"/>
          </p:cNvSpPr>
          <p:nvPr/>
        </p:nvSpPr>
        <p:spPr bwMode="auto">
          <a:xfrm>
            <a:off x="3733800" y="4114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4343400" y="37338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t</a:t>
            </a:r>
          </a:p>
        </p:txBody>
      </p:sp>
      <p:sp>
        <p:nvSpPr>
          <p:cNvPr id="682009" name="Text Box 25"/>
          <p:cNvSpPr txBox="1">
            <a:spLocks noChangeArrowheads="1"/>
          </p:cNvSpPr>
          <p:nvPr/>
        </p:nvSpPr>
        <p:spPr bwMode="auto">
          <a:xfrm>
            <a:off x="914400" y="5334000"/>
            <a:ext cx="74029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The vectors </a:t>
            </a:r>
            <a:r>
              <a:rPr lang="en-US" sz="3200" b="1" i="1" dirty="0" smtClean="0">
                <a:solidFill>
                  <a:srgbClr val="FF00FF"/>
                </a:solidFill>
                <a:latin typeface="Times New Roman" pitchFamily="18" charset="0"/>
              </a:rPr>
              <a:t>Rx</a:t>
            </a:r>
            <a:r>
              <a:rPr lang="en-US" sz="3200" dirty="0" smtClean="0"/>
              <a:t>, </a:t>
            </a:r>
            <a:r>
              <a:rPr lang="en-US" sz="3200" b="1" i="1" dirty="0">
                <a:solidFill>
                  <a:srgbClr val="66FF33"/>
                </a:solidFill>
                <a:latin typeface="Times New Roman" pitchFamily="18" charset="0"/>
              </a:rPr>
              <a:t>t</a:t>
            </a:r>
            <a:r>
              <a:rPr lang="en-US" sz="3200" dirty="0"/>
              <a:t>, and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’</a:t>
            </a:r>
            <a:r>
              <a:rPr lang="en-US" sz="3200" dirty="0"/>
              <a:t> are coplanar 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648200" y="1143000"/>
            <a:ext cx="90120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latin typeface="Times New Roman" pitchFamily="18" charset="0"/>
              </a:rPr>
              <a:t>= </a:t>
            </a:r>
            <a:r>
              <a:rPr lang="en-US" sz="1800" dirty="0" smtClean="0">
                <a:latin typeface="Times New Roman" pitchFamily="18" charset="0"/>
              </a:rPr>
              <a:t>(</a:t>
            </a:r>
            <a:r>
              <a:rPr lang="en-US" sz="1800" b="1" i="1" dirty="0" smtClean="0">
                <a:latin typeface="Times New Roman" pitchFamily="18" charset="0"/>
              </a:rPr>
              <a:t>x,</a:t>
            </a:r>
            <a:r>
              <a:rPr lang="en-US" sz="1800" dirty="0" smtClean="0">
                <a:latin typeface="Times New Roman" pitchFamily="18" charset="0"/>
              </a:rPr>
              <a:t>1)</a:t>
            </a:r>
            <a:r>
              <a:rPr lang="en-US" sz="1800" i="1" baseline="30000" dirty="0" smtClean="0">
                <a:latin typeface="Times New Roman" pitchFamily="18" charset="0"/>
              </a:rPr>
              <a:t>T</a:t>
            </a:r>
            <a:endParaRPr lang="en-US" sz="1800" i="1" baseline="30000" dirty="0"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2F79C-4F4E-46B8-B10B-944B55A82C5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8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5" grpId="0"/>
      <p:bldP spid="6820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2" name="AutoShape 22"/>
          <p:cNvSpPr>
            <a:spLocks noChangeArrowheads="1"/>
          </p:cNvSpPr>
          <p:nvPr/>
        </p:nvSpPr>
        <p:spPr bwMode="auto">
          <a:xfrm>
            <a:off x="6781800" y="4681538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63" name="Text Box 23"/>
          <p:cNvSpPr txBox="1">
            <a:spLocks noChangeArrowheads="1"/>
          </p:cNvSpPr>
          <p:nvPr/>
        </p:nvSpPr>
        <p:spPr bwMode="auto">
          <a:xfrm>
            <a:off x="5355379" y="5222875"/>
            <a:ext cx="32608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Essential </a:t>
            </a:r>
            <a:r>
              <a:rPr lang="en-US" b="1" dirty="0" smtClean="0">
                <a:solidFill>
                  <a:srgbClr val="C00000"/>
                </a:solidFill>
              </a:rPr>
              <a:t>Matrix E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dirty="0"/>
              <a:t>(</a:t>
            </a:r>
            <a:r>
              <a:rPr lang="en-US" dirty="0" err="1"/>
              <a:t>Longuet</a:t>
            </a:r>
            <a:r>
              <a:rPr lang="en-US" dirty="0"/>
              <a:t>-Higgins, 1981)</a:t>
            </a:r>
          </a:p>
        </p:txBody>
      </p:sp>
      <p:sp>
        <p:nvSpPr>
          <p:cNvPr id="675864" name="Rectangle 24"/>
          <p:cNvSpPr>
            <a:spLocks noChangeArrowheads="1"/>
          </p:cNvSpPr>
          <p:nvPr/>
        </p:nvSpPr>
        <p:spPr bwMode="auto">
          <a:xfrm>
            <a:off x="5181600" y="5138738"/>
            <a:ext cx="3581400" cy="1033462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25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763000" cy="838200"/>
          </a:xfrm>
        </p:spPr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constraint: Calibrated case</a:t>
            </a:r>
          </a:p>
        </p:txBody>
      </p:sp>
      <p:graphicFrame>
        <p:nvGraphicFramePr>
          <p:cNvPr id="675866" name="Object 2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11827168"/>
              </p:ext>
            </p:extLst>
          </p:nvPr>
        </p:nvGraphicFramePr>
        <p:xfrm>
          <a:off x="609600" y="4132263"/>
          <a:ext cx="22225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6" name="Equation" r:id="rId4" imgW="1054080" imgH="203040" progId="Equation.3">
                  <p:embed/>
                </p:oleObj>
              </mc:Choice>
              <mc:Fallback>
                <p:oleObj name="Equation" r:id="rId4" imgW="1054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32263"/>
                        <a:ext cx="22225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429000" y="4024103"/>
            <a:ext cx="5157788" cy="542925"/>
            <a:chOff x="1992" y="2546"/>
            <a:chExt cx="3249" cy="342"/>
          </a:xfrm>
        </p:grpSpPr>
        <p:graphicFrame>
          <p:nvGraphicFramePr>
            <p:cNvPr id="1027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6183087"/>
                </p:ext>
              </p:extLst>
            </p:nvPr>
          </p:nvGraphicFramePr>
          <p:xfrm>
            <a:off x="2487" y="2546"/>
            <a:ext cx="2754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07" name="Equation" r:id="rId6" imgW="1841400" imgH="228600" progId="Equation.3">
                    <p:embed/>
                  </p:oleObj>
                </mc:Choice>
                <mc:Fallback>
                  <p:oleObj name="Equation" r:id="rId6" imgW="1841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7" y="2546"/>
                          <a:ext cx="2754" cy="3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7" name="AutoShape 28"/>
            <p:cNvSpPr>
              <a:spLocks noChangeArrowheads="1"/>
            </p:cNvSpPr>
            <p:nvPr/>
          </p:nvSpPr>
          <p:spPr bwMode="auto">
            <a:xfrm>
              <a:off x="1992" y="2592"/>
              <a:ext cx="336" cy="24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3" name="Picture 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31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32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Text Box 33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1037" name="Freeform 34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" name="Text Box 35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039" name="Freeform 36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" name="Text Box 37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1041" name="Line 38"/>
          <p:cNvSpPr>
            <a:spLocks noChangeShapeType="1"/>
          </p:cNvSpPr>
          <p:nvPr/>
        </p:nvSpPr>
        <p:spPr bwMode="auto">
          <a:xfrm flipV="1">
            <a:off x="1204913" y="3713163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Line 39"/>
          <p:cNvSpPr>
            <a:spLocks noChangeShapeType="1"/>
          </p:cNvSpPr>
          <p:nvPr/>
        </p:nvSpPr>
        <p:spPr bwMode="auto">
          <a:xfrm>
            <a:off x="3436938" y="371951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Line 40"/>
          <p:cNvSpPr>
            <a:spLocks noChangeShapeType="1"/>
          </p:cNvSpPr>
          <p:nvPr/>
        </p:nvSpPr>
        <p:spPr bwMode="auto">
          <a:xfrm>
            <a:off x="5883275" y="3719513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41"/>
          <p:cNvSpPr>
            <a:spLocks noChangeShapeType="1"/>
          </p:cNvSpPr>
          <p:nvPr/>
        </p:nvSpPr>
        <p:spPr bwMode="auto">
          <a:xfrm>
            <a:off x="6075363" y="2590800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42"/>
          <p:cNvSpPr>
            <a:spLocks noChangeShapeType="1"/>
          </p:cNvSpPr>
          <p:nvPr/>
        </p:nvSpPr>
        <p:spPr bwMode="auto">
          <a:xfrm flipV="1">
            <a:off x="1193800" y="2586038"/>
            <a:ext cx="1722438" cy="11160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6" name="Text Box 46"/>
          <p:cNvSpPr txBox="1">
            <a:spLocks noChangeArrowheads="1"/>
          </p:cNvSpPr>
          <p:nvPr/>
        </p:nvSpPr>
        <p:spPr bwMode="auto">
          <a:xfrm>
            <a:off x="1828800" y="6365875"/>
            <a:ext cx="5400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The vectors </a:t>
            </a:r>
            <a:r>
              <a:rPr lang="en-US" b="1" i="1" dirty="0" smtClean="0">
                <a:solidFill>
                  <a:srgbClr val="FF00FF"/>
                </a:solidFill>
                <a:latin typeface="Times New Roman" pitchFamily="18" charset="0"/>
              </a:rPr>
              <a:t>Rx</a:t>
            </a:r>
            <a:r>
              <a:rPr lang="en-US" dirty="0" smtClean="0"/>
              <a:t>, </a:t>
            </a:r>
            <a:r>
              <a:rPr lang="en-US" b="1" i="1" dirty="0">
                <a:solidFill>
                  <a:srgbClr val="66FF33"/>
                </a:solidFill>
                <a:latin typeface="Times New Roman" pitchFamily="18" charset="0"/>
              </a:rPr>
              <a:t>t</a:t>
            </a:r>
            <a:r>
              <a:rPr lang="en-US" dirty="0"/>
              <a:t>, and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’</a:t>
            </a:r>
            <a:r>
              <a:rPr lang="en-US" dirty="0"/>
              <a:t> are coplanar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2F79C-4F4E-46B8-B10B-944B55A82C5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Oval 3"/>
          <p:cNvSpPr/>
          <p:nvPr/>
        </p:nvSpPr>
        <p:spPr bwMode="auto">
          <a:xfrm>
            <a:off x="6985793" y="3880068"/>
            <a:ext cx="1790700" cy="8309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80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2" grpId="0" animBg="1"/>
      <p:bldP spid="675863" grpId="0" autoUpdateAnimBg="0"/>
      <p:bldP spid="675864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056" name="Freeform 7"/>
          <p:cNvSpPr>
            <a:spLocks/>
          </p:cNvSpPr>
          <p:nvPr/>
        </p:nvSpPr>
        <p:spPr bwMode="auto">
          <a:xfrm>
            <a:off x="2655888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58" name="Freeform 9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660500" name="Line 20"/>
          <p:cNvSpPr>
            <a:spLocks noChangeShapeType="1"/>
          </p:cNvSpPr>
          <p:nvPr/>
        </p:nvSpPr>
        <p:spPr bwMode="auto">
          <a:xfrm flipH="1" flipV="1">
            <a:off x="2916238" y="2457450"/>
            <a:ext cx="238125" cy="13779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501" name="Line 21"/>
          <p:cNvSpPr>
            <a:spLocks noChangeShapeType="1"/>
          </p:cNvSpPr>
          <p:nvPr/>
        </p:nvSpPr>
        <p:spPr bwMode="auto">
          <a:xfrm flipV="1">
            <a:off x="5837238" y="2468563"/>
            <a:ext cx="231775" cy="138271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Epipolar constraint: Calibrated case</a:t>
            </a:r>
          </a:p>
        </p:txBody>
      </p:sp>
      <p:sp>
        <p:nvSpPr>
          <p:cNvPr id="660510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81000" y="4800600"/>
            <a:ext cx="8534400" cy="1981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sz="2400" b="1" i="1" dirty="0" smtClean="0"/>
              <a:t>E x</a:t>
            </a:r>
            <a:r>
              <a:rPr lang="en-US" sz="2400" dirty="0" smtClean="0"/>
              <a:t> is the </a:t>
            </a:r>
            <a:r>
              <a:rPr lang="en-US" sz="2400" dirty="0" err="1" smtClean="0"/>
              <a:t>epipolar</a:t>
            </a:r>
            <a:r>
              <a:rPr lang="en-US" sz="2400" dirty="0" smtClean="0"/>
              <a:t> line associated with </a:t>
            </a:r>
            <a:r>
              <a:rPr lang="en-US" sz="2400" b="1" i="1" dirty="0" smtClean="0"/>
              <a:t>x</a:t>
            </a:r>
            <a:r>
              <a:rPr lang="en-US" sz="2400" i="1" dirty="0" smtClean="0"/>
              <a:t> </a:t>
            </a:r>
            <a:r>
              <a:rPr lang="en-US" sz="2400" dirty="0" smtClean="0"/>
              <a:t>(</a:t>
            </a:r>
            <a:r>
              <a:rPr lang="en-US" sz="2400" b="1" i="1" dirty="0"/>
              <a:t>l</a:t>
            </a:r>
            <a:r>
              <a:rPr lang="en-US" sz="2400" i="1" dirty="0"/>
              <a:t>' </a:t>
            </a:r>
            <a:r>
              <a:rPr lang="en-US" sz="2400" i="1" dirty="0" smtClean="0"/>
              <a:t>= </a:t>
            </a:r>
            <a:r>
              <a:rPr lang="en-US" sz="2400" b="1" i="1" dirty="0" smtClean="0"/>
              <a:t>E x</a:t>
            </a:r>
            <a:r>
              <a:rPr lang="en-US" sz="2400" dirty="0" smtClean="0"/>
              <a:t>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b="1" i="1" dirty="0" err="1" smtClean="0"/>
              <a:t>E</a:t>
            </a:r>
            <a:r>
              <a:rPr lang="en-US" sz="2400" i="1" baseline="30000" dirty="0" err="1" smtClean="0"/>
              <a:t>T</a:t>
            </a:r>
            <a:r>
              <a:rPr lang="en-US" sz="2400" b="1" i="1" dirty="0" err="1" smtClean="0"/>
              <a:t>x</a:t>
            </a:r>
            <a:r>
              <a:rPr lang="en-US" sz="2400" i="1" dirty="0" smtClean="0"/>
              <a:t>'</a:t>
            </a:r>
            <a:r>
              <a:rPr lang="en-US" sz="2400" b="1" dirty="0" smtClean="0"/>
              <a:t> </a:t>
            </a:r>
            <a:r>
              <a:rPr lang="en-US" sz="2400" dirty="0" smtClean="0"/>
              <a:t>is the </a:t>
            </a:r>
            <a:r>
              <a:rPr lang="en-US" sz="2400" dirty="0" err="1" smtClean="0"/>
              <a:t>epipolar</a:t>
            </a:r>
            <a:r>
              <a:rPr lang="en-US" sz="2400" dirty="0" smtClean="0"/>
              <a:t> line associated with </a:t>
            </a:r>
            <a:r>
              <a:rPr lang="en-US" sz="2400" b="1" i="1" dirty="0" smtClean="0"/>
              <a:t>x'</a:t>
            </a:r>
            <a:r>
              <a:rPr lang="en-US" sz="2400" i="1" dirty="0" smtClean="0"/>
              <a:t> </a:t>
            </a:r>
            <a:r>
              <a:rPr lang="en-US" sz="2400" dirty="0" smtClean="0"/>
              <a:t>(</a:t>
            </a:r>
            <a:r>
              <a:rPr lang="en-US" sz="2400" b="1" i="1" dirty="0" smtClean="0"/>
              <a:t>l</a:t>
            </a:r>
            <a:r>
              <a:rPr lang="en-US" sz="2400" i="1" dirty="0" smtClean="0"/>
              <a:t> = </a:t>
            </a:r>
            <a:r>
              <a:rPr lang="en-US" sz="2400" b="1" i="1" dirty="0" err="1" smtClean="0"/>
              <a:t>E</a:t>
            </a:r>
            <a:r>
              <a:rPr lang="en-US" sz="2400" i="1" baseline="30000" dirty="0" err="1" smtClean="0"/>
              <a:t>T</a:t>
            </a:r>
            <a:r>
              <a:rPr lang="en-US" sz="2400" b="1" i="1" dirty="0" err="1" smtClean="0"/>
              <a:t>x</a:t>
            </a:r>
            <a:r>
              <a:rPr lang="en-US" sz="2400" i="1" dirty="0" smtClean="0"/>
              <a:t>'</a:t>
            </a:r>
            <a:r>
              <a:rPr lang="en-US" sz="2400" dirty="0" smtClean="0"/>
              <a:t>)</a:t>
            </a:r>
            <a:endParaRPr lang="en-US" sz="2400" i="1" dirty="0" smtClean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b="1" i="1" dirty="0" smtClean="0"/>
              <a:t>E </a:t>
            </a:r>
            <a:r>
              <a:rPr lang="en-US" sz="2400" b="1" i="1" dirty="0" err="1" smtClean="0"/>
              <a:t>e</a:t>
            </a:r>
            <a:r>
              <a:rPr lang="en-US" sz="2400" i="1" dirty="0" smtClean="0"/>
              <a:t> </a:t>
            </a:r>
            <a:r>
              <a:rPr lang="en-US" sz="2400" dirty="0" smtClean="0"/>
              <a:t>= 0   and   </a:t>
            </a:r>
            <a:r>
              <a:rPr lang="en-US" sz="2400" b="1" i="1" dirty="0" err="1" smtClean="0"/>
              <a:t>E</a:t>
            </a:r>
            <a:r>
              <a:rPr lang="en-US" sz="2400" i="1" baseline="30000" dirty="0" err="1" smtClean="0"/>
              <a:t>T</a:t>
            </a:r>
            <a:r>
              <a:rPr lang="en-US" sz="2400" b="1" i="1" dirty="0" err="1"/>
              <a:t>e</a:t>
            </a:r>
            <a:r>
              <a:rPr lang="en-US" sz="2400" i="1" dirty="0"/>
              <a:t>' </a:t>
            </a:r>
            <a:r>
              <a:rPr lang="en-US" sz="2400" i="1" dirty="0" smtClean="0"/>
              <a:t>= 0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b="1" i="1" dirty="0" smtClean="0"/>
              <a:t>E</a:t>
            </a:r>
            <a:r>
              <a:rPr lang="en-US" sz="2400" i="1" dirty="0" smtClean="0"/>
              <a:t> </a:t>
            </a:r>
            <a:r>
              <a:rPr lang="en-US" sz="2400" dirty="0" smtClean="0"/>
              <a:t>is singular (rank two)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b="1" i="1" dirty="0" smtClean="0"/>
              <a:t>E</a:t>
            </a:r>
            <a:r>
              <a:rPr lang="en-US" sz="2400" dirty="0" smtClean="0"/>
              <a:t> has five degrees of freedom </a:t>
            </a:r>
          </a:p>
        </p:txBody>
      </p:sp>
      <p:sp>
        <p:nvSpPr>
          <p:cNvPr id="2064" name="AutoShape 36"/>
          <p:cNvSpPr>
            <a:spLocks noChangeArrowheads="1"/>
          </p:cNvSpPr>
          <p:nvPr/>
        </p:nvSpPr>
        <p:spPr bwMode="auto">
          <a:xfrm>
            <a:off x="3162300" y="41148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498" name="Oval 18"/>
          <p:cNvSpPr>
            <a:spLocks noChangeArrowheads="1"/>
          </p:cNvSpPr>
          <p:nvPr/>
        </p:nvSpPr>
        <p:spPr bwMode="auto">
          <a:xfrm>
            <a:off x="3055938" y="3641725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499" name="Oval 19"/>
          <p:cNvSpPr>
            <a:spLocks noChangeArrowheads="1"/>
          </p:cNvSpPr>
          <p:nvPr/>
        </p:nvSpPr>
        <p:spPr bwMode="auto">
          <a:xfrm>
            <a:off x="5786438" y="3668713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633983"/>
              </p:ext>
            </p:extLst>
          </p:nvPr>
        </p:nvGraphicFramePr>
        <p:xfrm>
          <a:off x="609600" y="4132263"/>
          <a:ext cx="22225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8" name="Equation" r:id="rId5" imgW="1054080" imgH="203040" progId="Equation.3">
                  <p:embed/>
                </p:oleObj>
              </mc:Choice>
              <mc:Fallback>
                <p:oleObj name="Equation" r:id="rId5" imgW="1054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32263"/>
                        <a:ext cx="22225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45"/>
          <p:cNvGrpSpPr>
            <a:grpSpLocks/>
          </p:cNvGrpSpPr>
          <p:nvPr/>
        </p:nvGrpSpPr>
        <p:grpSpPr bwMode="auto">
          <a:xfrm>
            <a:off x="3162300" y="4041775"/>
            <a:ext cx="5157788" cy="542925"/>
            <a:chOff x="1992" y="2546"/>
            <a:chExt cx="3249" cy="342"/>
          </a:xfrm>
        </p:grpSpPr>
        <p:graphicFrame>
          <p:nvGraphicFramePr>
            <p:cNvPr id="21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6196178"/>
                </p:ext>
              </p:extLst>
            </p:nvPr>
          </p:nvGraphicFramePr>
          <p:xfrm>
            <a:off x="2487" y="2546"/>
            <a:ext cx="2754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29" name="Equation" r:id="rId7" imgW="1841400" imgH="228600" progId="Equation.3">
                    <p:embed/>
                  </p:oleObj>
                </mc:Choice>
                <mc:Fallback>
                  <p:oleObj name="Equation" r:id="rId7" imgW="1841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7" y="2546"/>
                          <a:ext cx="2754" cy="3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AutoShape 28"/>
            <p:cNvSpPr>
              <a:spLocks noChangeArrowheads="1"/>
            </p:cNvSpPr>
            <p:nvPr/>
          </p:nvSpPr>
          <p:spPr bwMode="auto">
            <a:xfrm>
              <a:off x="1992" y="2592"/>
              <a:ext cx="336" cy="24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33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500" grpId="0" animBg="1"/>
      <p:bldP spid="660501" grpId="0" animBg="1"/>
      <p:bldP spid="660510" grpId="0" build="p"/>
      <p:bldP spid="660498" grpId="0" animBg="1"/>
      <p:bldP spid="66049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Epipolar constraint: Uncalibrated case</a:t>
            </a:r>
          </a:p>
        </p:txBody>
      </p:sp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Text Box 6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4106" name="Freeform 7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Text Box 8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4108" name="Freeform 9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Text Box 10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4110" name="Line 11"/>
          <p:cNvSpPr>
            <a:spLocks noChangeShapeType="1"/>
          </p:cNvSpPr>
          <p:nvPr/>
        </p:nvSpPr>
        <p:spPr bwMode="auto">
          <a:xfrm flipV="1">
            <a:off x="1204913" y="3713163"/>
            <a:ext cx="1919287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Line 12"/>
          <p:cNvSpPr>
            <a:spLocks noChangeShapeType="1"/>
          </p:cNvSpPr>
          <p:nvPr/>
        </p:nvSpPr>
        <p:spPr bwMode="auto">
          <a:xfrm>
            <a:off x="3436938" y="371951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Line 13"/>
          <p:cNvSpPr>
            <a:spLocks noChangeShapeType="1"/>
          </p:cNvSpPr>
          <p:nvPr/>
        </p:nvSpPr>
        <p:spPr bwMode="auto">
          <a:xfrm>
            <a:off x="5883275" y="3719513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Line 14"/>
          <p:cNvSpPr>
            <a:spLocks noChangeShapeType="1"/>
          </p:cNvSpPr>
          <p:nvPr/>
        </p:nvSpPr>
        <p:spPr bwMode="auto">
          <a:xfrm>
            <a:off x="6075363" y="2590800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Line 15"/>
          <p:cNvSpPr>
            <a:spLocks noChangeShapeType="1"/>
          </p:cNvSpPr>
          <p:nvPr/>
        </p:nvSpPr>
        <p:spPr bwMode="auto">
          <a:xfrm flipV="1">
            <a:off x="1193800" y="2586038"/>
            <a:ext cx="1722438" cy="11160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Oval 16"/>
          <p:cNvSpPr>
            <a:spLocks noChangeArrowheads="1"/>
          </p:cNvSpPr>
          <p:nvPr/>
        </p:nvSpPr>
        <p:spPr bwMode="auto">
          <a:xfrm>
            <a:off x="3055938" y="3641725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Oval 17"/>
          <p:cNvSpPr>
            <a:spLocks noChangeArrowheads="1"/>
          </p:cNvSpPr>
          <p:nvPr/>
        </p:nvSpPr>
        <p:spPr bwMode="auto">
          <a:xfrm>
            <a:off x="5786438" y="3668713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5074" name="Text Box 18"/>
          <p:cNvSpPr txBox="1">
            <a:spLocks noChangeArrowheads="1"/>
          </p:cNvSpPr>
          <p:nvPr/>
        </p:nvSpPr>
        <p:spPr bwMode="auto">
          <a:xfrm>
            <a:off x="5105400" y="5322888"/>
            <a:ext cx="30797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Fundamental Matrix</a:t>
            </a:r>
          </a:p>
          <a:p>
            <a:r>
              <a:rPr lang="en-US" sz="1800"/>
              <a:t>(Faugeras and Luong, 1992)</a:t>
            </a:r>
            <a:endParaRPr lang="en-US"/>
          </a:p>
        </p:txBody>
      </p:sp>
      <p:sp>
        <p:nvSpPr>
          <p:cNvPr id="685075" name="Rectangle 19"/>
          <p:cNvSpPr>
            <a:spLocks noChangeArrowheads="1"/>
          </p:cNvSpPr>
          <p:nvPr/>
        </p:nvSpPr>
        <p:spPr bwMode="auto">
          <a:xfrm>
            <a:off x="4800600" y="5238750"/>
            <a:ext cx="3657600" cy="9144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5076" name="AutoShape 20"/>
          <p:cNvSpPr>
            <a:spLocks noChangeArrowheads="1"/>
          </p:cNvSpPr>
          <p:nvPr/>
        </p:nvSpPr>
        <p:spPr bwMode="auto">
          <a:xfrm>
            <a:off x="6400800" y="462915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21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79484719"/>
              </p:ext>
            </p:extLst>
          </p:nvPr>
        </p:nvGraphicFramePr>
        <p:xfrm>
          <a:off x="609600" y="4060825"/>
          <a:ext cx="18288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3" name="Equation" r:id="rId5" imgW="698400" imgH="228600" progId="Equation.3">
                  <p:embed/>
                </p:oleObj>
              </mc:Choice>
              <mc:Fallback>
                <p:oleObj name="Equation" r:id="rId5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060825"/>
                        <a:ext cx="182880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852641"/>
              </p:ext>
            </p:extLst>
          </p:nvPr>
        </p:nvGraphicFramePr>
        <p:xfrm>
          <a:off x="466725" y="4778375"/>
          <a:ext cx="206375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4" name="Equation" r:id="rId7" imgW="711000" imgH="457200" progId="Equation.3">
                  <p:embed/>
                </p:oleObj>
              </mc:Choice>
              <mc:Fallback>
                <p:oleObj name="Equation" r:id="rId7" imgW="711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778375"/>
                        <a:ext cx="2063750" cy="1376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743200" y="4064000"/>
            <a:ext cx="6129338" cy="565150"/>
            <a:chOff x="1728" y="2560"/>
            <a:chExt cx="3861" cy="356"/>
          </a:xfrm>
        </p:grpSpPr>
        <p:sp>
          <p:nvSpPr>
            <p:cNvPr id="4121" name="AutoShape 24"/>
            <p:cNvSpPr>
              <a:spLocks noChangeArrowheads="1"/>
            </p:cNvSpPr>
            <p:nvPr/>
          </p:nvSpPr>
          <p:spPr bwMode="auto">
            <a:xfrm>
              <a:off x="1728" y="2628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0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5391746"/>
                </p:ext>
              </p:extLst>
            </p:nvPr>
          </p:nvGraphicFramePr>
          <p:xfrm>
            <a:off x="2187" y="2560"/>
            <a:ext cx="3402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5" name="Equation" r:id="rId9" imgW="2184120" imgH="228600" progId="Equation.3">
                    <p:embed/>
                  </p:oleObj>
                </mc:Choice>
                <mc:Fallback>
                  <p:oleObj name="Equation" r:id="rId9" imgW="21841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7" y="2560"/>
                          <a:ext cx="3402" cy="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2F79C-4F4E-46B8-B10B-944B55A82C5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2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74" grpId="0" autoUpdateAnimBg="0"/>
      <p:bldP spid="685075" grpId="0" animBg="1"/>
      <p:bldP spid="68507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estimation algorithms</a:t>
            </a:r>
          </a:p>
        </p:txBody>
      </p:sp>
      <p:graphicFrame>
        <p:nvGraphicFramePr>
          <p:cNvPr id="1024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324100" y="914400"/>
          <a:ext cx="4533900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1" name="Image" r:id="rId4" imgW="7250794" imgH="7250794" progId="">
                  <p:embed/>
                </p:oleObj>
              </mc:Choice>
              <mc:Fallback>
                <p:oleObj name="Image" r:id="rId4" imgW="7250794" imgH="72507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914400"/>
                        <a:ext cx="4533900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34" name="Group 114"/>
          <p:cNvGraphicFramePr>
            <a:graphicFrameLocks noGrp="1"/>
          </p:cNvGraphicFramePr>
          <p:nvPr/>
        </p:nvGraphicFramePr>
        <p:xfrm>
          <a:off x="457200" y="5638800"/>
          <a:ext cx="8229600" cy="1027114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Normalized 8-point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Nonlinear least squares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Av. Dist.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2.33 pixels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0.92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0.86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Av. Dist.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2.18 pixels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0.85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0.80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94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stereo matching algorithm</a:t>
            </a:r>
          </a:p>
        </p:txBody>
      </p:sp>
      <p:pic>
        <p:nvPicPr>
          <p:cNvPr id="46083" name="Picture 3" descr="lincoln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066800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140" name="Line 4"/>
          <p:cNvSpPr>
            <a:spLocks noChangeShapeType="1"/>
          </p:cNvSpPr>
          <p:nvPr/>
        </p:nvSpPr>
        <p:spPr bwMode="auto">
          <a:xfrm>
            <a:off x="4572000" y="3124200"/>
            <a:ext cx="25146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52800" y="2971800"/>
            <a:ext cx="304800" cy="304800"/>
            <a:chOff x="2112" y="1872"/>
            <a:chExt cx="192" cy="192"/>
          </a:xfrm>
        </p:grpSpPr>
        <p:sp>
          <p:nvSpPr>
            <p:cNvPr id="46096" name="Oval 6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Rectangle 7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57800" y="2971800"/>
            <a:ext cx="304800" cy="304800"/>
            <a:chOff x="3600" y="1872"/>
            <a:chExt cx="192" cy="192"/>
          </a:xfrm>
        </p:grpSpPr>
        <p:sp>
          <p:nvSpPr>
            <p:cNvPr id="46094" name="Oval 9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Rectangle 10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114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04800" y="4114800"/>
            <a:ext cx="8686800" cy="24384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If necessary, </a:t>
            </a:r>
            <a:r>
              <a:rPr lang="en-US" dirty="0" smtClean="0">
                <a:solidFill>
                  <a:srgbClr val="FF0000"/>
                </a:solidFill>
              </a:rPr>
              <a:t>rectify</a:t>
            </a:r>
            <a:r>
              <a:rPr lang="en-US" dirty="0" smtClean="0"/>
              <a:t> the two stereo images to transform </a:t>
            </a:r>
            <a:r>
              <a:rPr lang="en-US" dirty="0" err="1" smtClean="0"/>
              <a:t>epipolar</a:t>
            </a:r>
            <a:r>
              <a:rPr lang="en-US" dirty="0" smtClean="0"/>
              <a:t> lines into </a:t>
            </a:r>
            <a:r>
              <a:rPr lang="en-US" dirty="0" err="1" smtClean="0"/>
              <a:t>scanlines</a:t>
            </a:r>
            <a:endParaRPr lang="en-US" dirty="0" smtClean="0"/>
          </a:p>
          <a:p>
            <a:pPr>
              <a:buFontTx/>
              <a:buChar char="•"/>
              <a:defRPr/>
            </a:pPr>
            <a:r>
              <a:rPr lang="en-US" dirty="0" smtClean="0"/>
              <a:t>For each pixel x in the first image</a:t>
            </a:r>
          </a:p>
          <a:p>
            <a:pPr lvl="1">
              <a:defRPr/>
            </a:pPr>
            <a:r>
              <a:rPr lang="en-US" dirty="0" smtClean="0"/>
              <a:t>Find corresponding </a:t>
            </a:r>
            <a:r>
              <a:rPr lang="en-US" dirty="0" err="1" smtClean="0"/>
              <a:t>epipolar</a:t>
            </a:r>
            <a:r>
              <a:rPr lang="en-US" dirty="0" smtClean="0"/>
              <a:t> </a:t>
            </a:r>
            <a:r>
              <a:rPr lang="en-US" dirty="0" err="1" smtClean="0"/>
              <a:t>scanline</a:t>
            </a:r>
            <a:r>
              <a:rPr lang="en-US" dirty="0" smtClean="0"/>
              <a:t> in the right image</a:t>
            </a:r>
          </a:p>
          <a:p>
            <a:pPr lvl="1">
              <a:defRPr/>
            </a:pPr>
            <a:r>
              <a:rPr lang="en-US" dirty="0" smtClean="0"/>
              <a:t>Search the </a:t>
            </a:r>
            <a:r>
              <a:rPr lang="en-US" dirty="0" err="1" smtClean="0"/>
              <a:t>scanline</a:t>
            </a:r>
            <a:r>
              <a:rPr lang="en-US" dirty="0" smtClean="0"/>
              <a:t> and pick the best match x’</a:t>
            </a:r>
          </a:p>
          <a:p>
            <a:pPr lvl="1">
              <a:defRPr/>
            </a:pPr>
            <a:r>
              <a:rPr lang="en-US" dirty="0" smtClean="0"/>
              <a:t>Compute disparity x-x’ and set depth(x) = </a:t>
            </a:r>
            <a:r>
              <a:rPr lang="en-US" dirty="0" err="1" smtClean="0"/>
              <a:t>fB</a:t>
            </a:r>
            <a:r>
              <a:rPr lang="en-US" dirty="0" smtClean="0"/>
              <a:t>/(x-x’)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800600" y="2971800"/>
            <a:ext cx="304800" cy="304800"/>
            <a:chOff x="3600" y="1872"/>
            <a:chExt cx="192" cy="192"/>
          </a:xfrm>
        </p:grpSpPr>
        <p:sp>
          <p:nvSpPr>
            <p:cNvPr id="46092" name="Oval 13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Rectangle 14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715000" y="2971800"/>
            <a:ext cx="304800" cy="304800"/>
            <a:chOff x="3600" y="1872"/>
            <a:chExt cx="192" cy="192"/>
          </a:xfrm>
        </p:grpSpPr>
        <p:sp>
          <p:nvSpPr>
            <p:cNvPr id="46090" name="Oval 16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Rectangle 17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40" grpId="0" animBg="1"/>
      <p:bldP spid="731147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stereo matching algorithm</a:t>
            </a:r>
          </a:p>
        </p:txBody>
      </p:sp>
      <p:pic>
        <p:nvPicPr>
          <p:cNvPr id="39939" name="Picture 3" descr="lincoln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066800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5270" name="Line 6"/>
          <p:cNvSpPr>
            <a:spLocks noChangeShapeType="1"/>
          </p:cNvSpPr>
          <p:nvPr/>
        </p:nvSpPr>
        <p:spPr bwMode="auto">
          <a:xfrm>
            <a:off x="4572000" y="3124200"/>
            <a:ext cx="25146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352800" y="2971800"/>
            <a:ext cx="304800" cy="304800"/>
            <a:chOff x="2112" y="1872"/>
            <a:chExt cx="192" cy="192"/>
          </a:xfrm>
        </p:grpSpPr>
        <p:sp>
          <p:nvSpPr>
            <p:cNvPr id="39952" name="Oval 9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16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257800" y="2971800"/>
            <a:ext cx="304800" cy="304800"/>
            <a:chOff x="3600" y="1872"/>
            <a:chExt cx="192" cy="192"/>
          </a:xfrm>
        </p:grpSpPr>
        <p:sp>
          <p:nvSpPr>
            <p:cNvPr id="39950" name="Oval 7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Rectangle 17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630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04800" y="4114800"/>
            <a:ext cx="8686800" cy="2438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 smtClean="0"/>
              <a:t>For each pixel in the first image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Find corresponding </a:t>
            </a:r>
            <a:r>
              <a:rPr lang="en-US" dirty="0" err="1" smtClean="0"/>
              <a:t>epipolar</a:t>
            </a:r>
            <a:r>
              <a:rPr lang="en-US" dirty="0" smtClean="0"/>
              <a:t> line in the right image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Search along </a:t>
            </a:r>
            <a:r>
              <a:rPr lang="en-US" dirty="0" err="1" smtClean="0"/>
              <a:t>epipolar</a:t>
            </a:r>
            <a:r>
              <a:rPr lang="en-US" dirty="0" smtClean="0"/>
              <a:t> line and pick the best match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Triangulate the matches to get depth information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 smtClean="0"/>
              <a:t>Simplest case: </a:t>
            </a:r>
            <a:r>
              <a:rPr lang="en-US" dirty="0" err="1" smtClean="0"/>
              <a:t>epipolar</a:t>
            </a:r>
            <a:r>
              <a:rPr lang="en-US" dirty="0" smtClean="0"/>
              <a:t> lines are </a:t>
            </a:r>
            <a:r>
              <a:rPr lang="en-US" dirty="0" err="1" smtClean="0"/>
              <a:t>scanlines</a:t>
            </a:r>
            <a:endParaRPr 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When does this happen?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800600" y="2971800"/>
            <a:ext cx="304800" cy="304800"/>
            <a:chOff x="3600" y="1872"/>
            <a:chExt cx="192" cy="192"/>
          </a:xfrm>
        </p:grpSpPr>
        <p:sp>
          <p:nvSpPr>
            <p:cNvPr id="39948" name="Oval 17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18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715000" y="2971800"/>
            <a:ext cx="304800" cy="304800"/>
            <a:chOff x="3600" y="1872"/>
            <a:chExt cx="192" cy="192"/>
          </a:xfrm>
        </p:grpSpPr>
        <p:sp>
          <p:nvSpPr>
            <p:cNvPr id="39946" name="Oval 20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Rectangle 21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70" grpId="0" animBg="1"/>
      <p:bldP spid="396301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reeform 2"/>
          <p:cNvSpPr>
            <a:spLocks/>
          </p:cNvSpPr>
          <p:nvPr/>
        </p:nvSpPr>
        <p:spPr bwMode="auto">
          <a:xfrm>
            <a:off x="6418263" y="685800"/>
            <a:ext cx="1220787" cy="839788"/>
          </a:xfrm>
          <a:custGeom>
            <a:avLst/>
            <a:gdLst>
              <a:gd name="T0" fmla="*/ 2147483647 w 865"/>
              <a:gd name="T1" fmla="*/ 0 h 529"/>
              <a:gd name="T2" fmla="*/ 2147483647 w 865"/>
              <a:gd name="T3" fmla="*/ 2147483647 h 529"/>
              <a:gd name="T4" fmla="*/ 2147483647 w 865"/>
              <a:gd name="T5" fmla="*/ 2147483647 h 529"/>
              <a:gd name="T6" fmla="*/ 2147483647 w 865"/>
              <a:gd name="T7" fmla="*/ 2147483647 h 529"/>
              <a:gd name="T8" fmla="*/ 2147483647 w 865"/>
              <a:gd name="T9" fmla="*/ 2147483647 h 529"/>
              <a:gd name="T10" fmla="*/ 2147483647 w 865"/>
              <a:gd name="T11" fmla="*/ 2147483647 h 529"/>
              <a:gd name="T12" fmla="*/ 2147483647 w 865"/>
              <a:gd name="T13" fmla="*/ 2147483647 h 529"/>
              <a:gd name="T14" fmla="*/ 2147483647 w 865"/>
              <a:gd name="T15" fmla="*/ 2147483647 h 529"/>
              <a:gd name="T16" fmla="*/ 2147483647 w 865"/>
              <a:gd name="T17" fmla="*/ 2147483647 h 529"/>
              <a:gd name="T18" fmla="*/ 0 w 865"/>
              <a:gd name="T19" fmla="*/ 2147483647 h 529"/>
              <a:gd name="T20" fmla="*/ 0 w 865"/>
              <a:gd name="T21" fmla="*/ 2147483647 h 529"/>
              <a:gd name="T22" fmla="*/ 0 w 865"/>
              <a:gd name="T23" fmla="*/ 2147483647 h 529"/>
              <a:gd name="T24" fmla="*/ 2147483647 w 865"/>
              <a:gd name="T25" fmla="*/ 2147483647 h 529"/>
              <a:gd name="T26" fmla="*/ 2147483647 w 865"/>
              <a:gd name="T27" fmla="*/ 2147483647 h 529"/>
              <a:gd name="T28" fmla="*/ 2147483647 w 865"/>
              <a:gd name="T29" fmla="*/ 2147483647 h 529"/>
              <a:gd name="T30" fmla="*/ 2147483647 w 865"/>
              <a:gd name="T31" fmla="*/ 2147483647 h 529"/>
              <a:gd name="T32" fmla="*/ 2147483647 w 865"/>
              <a:gd name="T33" fmla="*/ 2147483647 h 529"/>
              <a:gd name="T34" fmla="*/ 2147483647 w 865"/>
              <a:gd name="T35" fmla="*/ 2147483647 h 529"/>
              <a:gd name="T36" fmla="*/ 2147483647 w 865"/>
              <a:gd name="T37" fmla="*/ 2147483647 h 529"/>
              <a:gd name="T38" fmla="*/ 2147483647 w 865"/>
              <a:gd name="T39" fmla="*/ 2147483647 h 529"/>
              <a:gd name="T40" fmla="*/ 2147483647 w 865"/>
              <a:gd name="T41" fmla="*/ 2147483647 h 529"/>
              <a:gd name="T42" fmla="*/ 2147483647 w 865"/>
              <a:gd name="T43" fmla="*/ 2147483647 h 529"/>
              <a:gd name="T44" fmla="*/ 2147483647 w 865"/>
              <a:gd name="T45" fmla="*/ 2147483647 h 529"/>
              <a:gd name="T46" fmla="*/ 2147483647 w 865"/>
              <a:gd name="T47" fmla="*/ 2147483647 h 529"/>
              <a:gd name="T48" fmla="*/ 2147483647 w 865"/>
              <a:gd name="T49" fmla="*/ 2147483647 h 529"/>
              <a:gd name="T50" fmla="*/ 2147483647 w 865"/>
              <a:gd name="T51" fmla="*/ 2147483647 h 529"/>
              <a:gd name="T52" fmla="*/ 2147483647 w 865"/>
              <a:gd name="T53" fmla="*/ 2147483647 h 529"/>
              <a:gd name="T54" fmla="*/ 2147483647 w 865"/>
              <a:gd name="T55" fmla="*/ 2147483647 h 529"/>
              <a:gd name="T56" fmla="*/ 2147483647 w 865"/>
              <a:gd name="T57" fmla="*/ 2147483647 h 529"/>
              <a:gd name="T58" fmla="*/ 2147483647 w 865"/>
              <a:gd name="T59" fmla="*/ 2147483647 h 529"/>
              <a:gd name="T60" fmla="*/ 2147483647 w 865"/>
              <a:gd name="T61" fmla="*/ 2147483647 h 529"/>
              <a:gd name="T62" fmla="*/ 2147483647 w 865"/>
              <a:gd name="T63" fmla="*/ 2147483647 h 529"/>
              <a:gd name="T64" fmla="*/ 2147483647 w 865"/>
              <a:gd name="T65" fmla="*/ 2147483647 h 529"/>
              <a:gd name="T66" fmla="*/ 2147483647 w 865"/>
              <a:gd name="T67" fmla="*/ 2147483647 h 529"/>
              <a:gd name="T68" fmla="*/ 2147483647 w 865"/>
              <a:gd name="T69" fmla="*/ 2147483647 h 529"/>
              <a:gd name="T70" fmla="*/ 2147483647 w 865"/>
              <a:gd name="T71" fmla="*/ 2147483647 h 529"/>
              <a:gd name="T72" fmla="*/ 2147483647 w 865"/>
              <a:gd name="T73" fmla="*/ 2147483647 h 529"/>
              <a:gd name="T74" fmla="*/ 2147483647 w 865"/>
              <a:gd name="T75" fmla="*/ 2147483647 h 529"/>
              <a:gd name="T76" fmla="*/ 2147483647 w 865"/>
              <a:gd name="T77" fmla="*/ 2147483647 h 529"/>
              <a:gd name="T78" fmla="*/ 2147483647 w 865"/>
              <a:gd name="T79" fmla="*/ 0 h 5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5"/>
              <a:gd name="T121" fmla="*/ 0 h 529"/>
              <a:gd name="T122" fmla="*/ 865 w 865"/>
              <a:gd name="T123" fmla="*/ 529 h 5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5" h="529">
                <a:moveTo>
                  <a:pt x="84" y="0"/>
                </a:moveTo>
                <a:lnTo>
                  <a:pt x="72" y="24"/>
                </a:lnTo>
                <a:lnTo>
                  <a:pt x="72" y="48"/>
                </a:lnTo>
                <a:lnTo>
                  <a:pt x="48" y="72"/>
                </a:lnTo>
                <a:lnTo>
                  <a:pt x="36" y="96"/>
                </a:lnTo>
                <a:lnTo>
                  <a:pt x="36" y="120"/>
                </a:lnTo>
                <a:lnTo>
                  <a:pt x="36" y="144"/>
                </a:lnTo>
                <a:lnTo>
                  <a:pt x="24" y="168"/>
                </a:lnTo>
                <a:lnTo>
                  <a:pt x="12" y="192"/>
                </a:lnTo>
                <a:lnTo>
                  <a:pt x="0" y="216"/>
                </a:lnTo>
                <a:lnTo>
                  <a:pt x="0" y="240"/>
                </a:lnTo>
                <a:lnTo>
                  <a:pt x="0" y="264"/>
                </a:lnTo>
                <a:lnTo>
                  <a:pt x="12" y="288"/>
                </a:lnTo>
                <a:lnTo>
                  <a:pt x="12" y="312"/>
                </a:lnTo>
                <a:lnTo>
                  <a:pt x="24" y="336"/>
                </a:lnTo>
                <a:lnTo>
                  <a:pt x="24" y="360"/>
                </a:lnTo>
                <a:lnTo>
                  <a:pt x="36" y="384"/>
                </a:lnTo>
                <a:lnTo>
                  <a:pt x="36" y="408"/>
                </a:lnTo>
                <a:lnTo>
                  <a:pt x="48" y="432"/>
                </a:lnTo>
                <a:lnTo>
                  <a:pt x="60" y="456"/>
                </a:lnTo>
                <a:lnTo>
                  <a:pt x="852" y="528"/>
                </a:lnTo>
                <a:lnTo>
                  <a:pt x="804" y="480"/>
                </a:lnTo>
                <a:lnTo>
                  <a:pt x="792" y="456"/>
                </a:lnTo>
                <a:lnTo>
                  <a:pt x="780" y="420"/>
                </a:lnTo>
                <a:lnTo>
                  <a:pt x="768" y="396"/>
                </a:lnTo>
                <a:lnTo>
                  <a:pt x="756" y="372"/>
                </a:lnTo>
                <a:lnTo>
                  <a:pt x="744" y="348"/>
                </a:lnTo>
                <a:lnTo>
                  <a:pt x="744" y="324"/>
                </a:lnTo>
                <a:lnTo>
                  <a:pt x="744" y="288"/>
                </a:lnTo>
                <a:lnTo>
                  <a:pt x="744" y="264"/>
                </a:lnTo>
                <a:lnTo>
                  <a:pt x="744" y="240"/>
                </a:lnTo>
                <a:lnTo>
                  <a:pt x="768" y="216"/>
                </a:lnTo>
                <a:lnTo>
                  <a:pt x="768" y="192"/>
                </a:lnTo>
                <a:lnTo>
                  <a:pt x="780" y="168"/>
                </a:lnTo>
                <a:lnTo>
                  <a:pt x="804" y="156"/>
                </a:lnTo>
                <a:lnTo>
                  <a:pt x="804" y="132"/>
                </a:lnTo>
                <a:lnTo>
                  <a:pt x="828" y="108"/>
                </a:lnTo>
                <a:lnTo>
                  <a:pt x="852" y="96"/>
                </a:lnTo>
                <a:lnTo>
                  <a:pt x="864" y="72"/>
                </a:lnTo>
                <a:lnTo>
                  <a:pt x="84" y="0"/>
                </a:lnTo>
              </a:path>
            </a:pathLst>
          </a:custGeom>
          <a:gradFill rotWithShape="0">
            <a:gsLst>
              <a:gs pos="0">
                <a:srgbClr val="012501"/>
              </a:gs>
              <a:gs pos="100000">
                <a:srgbClr val="037C03"/>
              </a:gs>
            </a:gsLst>
            <a:lin ang="189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3827463" y="4038600"/>
            <a:ext cx="32512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flipV="1">
            <a:off x="5148263" y="990600"/>
            <a:ext cx="1795462" cy="177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Freeform 5"/>
          <p:cNvSpPr>
            <a:spLocks/>
          </p:cNvSpPr>
          <p:nvPr/>
        </p:nvSpPr>
        <p:spPr bwMode="auto">
          <a:xfrm>
            <a:off x="3759200" y="1447800"/>
            <a:ext cx="1695450" cy="1601788"/>
          </a:xfrm>
          <a:custGeom>
            <a:avLst/>
            <a:gdLst>
              <a:gd name="T0" fmla="*/ 2147483647 w 1201"/>
              <a:gd name="T1" fmla="*/ 2147483647 h 1009"/>
              <a:gd name="T2" fmla="*/ 2147483647 w 1201"/>
              <a:gd name="T3" fmla="*/ 2147483647 h 1009"/>
              <a:gd name="T4" fmla="*/ 2147483647 w 1201"/>
              <a:gd name="T5" fmla="*/ 2147483647 h 1009"/>
              <a:gd name="T6" fmla="*/ 0 w 1201"/>
              <a:gd name="T7" fmla="*/ 0 h 1009"/>
              <a:gd name="T8" fmla="*/ 2147483647 w 1201"/>
              <a:gd name="T9" fmla="*/ 2147483647 h 1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009"/>
              <a:gd name="T17" fmla="*/ 1201 w 1201"/>
              <a:gd name="T18" fmla="*/ 1009 h 10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1" h="1009">
                <a:moveTo>
                  <a:pt x="336" y="576"/>
                </a:moveTo>
                <a:lnTo>
                  <a:pt x="1200" y="1008"/>
                </a:lnTo>
                <a:lnTo>
                  <a:pt x="864" y="432"/>
                </a:lnTo>
                <a:lnTo>
                  <a:pt x="0" y="0"/>
                </a:lnTo>
                <a:lnTo>
                  <a:pt x="336" y="576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H="1" flipV="1">
            <a:off x="6943725" y="990600"/>
            <a:ext cx="66675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4470400" y="2743200"/>
            <a:ext cx="677863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Freeform 8"/>
          <p:cNvSpPr>
            <a:spLocks/>
          </p:cNvSpPr>
          <p:nvPr/>
        </p:nvSpPr>
        <p:spPr bwMode="auto">
          <a:xfrm>
            <a:off x="6537325" y="2743200"/>
            <a:ext cx="1558925" cy="1525588"/>
          </a:xfrm>
          <a:custGeom>
            <a:avLst/>
            <a:gdLst>
              <a:gd name="T0" fmla="*/ 0 w 1105"/>
              <a:gd name="T1" fmla="*/ 2147483647 h 961"/>
              <a:gd name="T2" fmla="*/ 0 w 1105"/>
              <a:gd name="T3" fmla="*/ 2147483647 h 961"/>
              <a:gd name="T4" fmla="*/ 2147483647 w 1105"/>
              <a:gd name="T5" fmla="*/ 2147483647 h 961"/>
              <a:gd name="T6" fmla="*/ 2147483647 w 1105"/>
              <a:gd name="T7" fmla="*/ 0 h 961"/>
              <a:gd name="T8" fmla="*/ 0 w 1105"/>
              <a:gd name="T9" fmla="*/ 2147483647 h 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5"/>
              <a:gd name="T16" fmla="*/ 0 h 961"/>
              <a:gd name="T17" fmla="*/ 1105 w 1105"/>
              <a:gd name="T18" fmla="*/ 961 h 9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5" h="961">
                <a:moveTo>
                  <a:pt x="0" y="202"/>
                </a:moveTo>
                <a:lnTo>
                  <a:pt x="0" y="960"/>
                </a:lnTo>
                <a:lnTo>
                  <a:pt x="1104" y="758"/>
                </a:lnTo>
                <a:lnTo>
                  <a:pt x="1104" y="0"/>
                </a:lnTo>
                <a:lnTo>
                  <a:pt x="0" y="202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 flipV="1">
            <a:off x="7010400" y="3429000"/>
            <a:ext cx="34925" cy="142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V="1">
            <a:off x="3827463" y="3409950"/>
            <a:ext cx="642937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 flipV="1">
            <a:off x="7045325" y="4857750"/>
            <a:ext cx="33338" cy="1009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Freeform 14"/>
          <p:cNvSpPr>
            <a:spLocks/>
          </p:cNvSpPr>
          <p:nvPr/>
        </p:nvSpPr>
        <p:spPr bwMode="auto">
          <a:xfrm rot="-1766867">
            <a:off x="7032625" y="5854700"/>
            <a:ext cx="285750" cy="485775"/>
          </a:xfrm>
          <a:custGeom>
            <a:avLst/>
            <a:gdLst>
              <a:gd name="T0" fmla="*/ 2147483647 w 202"/>
              <a:gd name="T1" fmla="*/ 2147483647 h 306"/>
              <a:gd name="T2" fmla="*/ 0 w 202"/>
              <a:gd name="T3" fmla="*/ 2147483647 h 306"/>
              <a:gd name="T4" fmla="*/ 2147483647 w 202"/>
              <a:gd name="T5" fmla="*/ 2147483647 h 306"/>
              <a:gd name="T6" fmla="*/ 2147483647 w 202"/>
              <a:gd name="T7" fmla="*/ 2147483647 h 306"/>
              <a:gd name="T8" fmla="*/ 2147483647 w 202"/>
              <a:gd name="T9" fmla="*/ 2147483647 h 306"/>
              <a:gd name="T10" fmla="*/ 2147483647 w 202"/>
              <a:gd name="T11" fmla="*/ 2147483647 h 306"/>
              <a:gd name="T12" fmla="*/ 2147483647 w 202"/>
              <a:gd name="T13" fmla="*/ 2147483647 h 306"/>
              <a:gd name="T14" fmla="*/ 2147483647 w 202"/>
              <a:gd name="T15" fmla="*/ 2147483647 h 306"/>
              <a:gd name="T16" fmla="*/ 2147483647 w 202"/>
              <a:gd name="T17" fmla="*/ 2147483647 h 306"/>
              <a:gd name="T18" fmla="*/ 2147483647 w 202"/>
              <a:gd name="T19" fmla="*/ 2147483647 h 306"/>
              <a:gd name="T20" fmla="*/ 2147483647 w 202"/>
              <a:gd name="T21" fmla="*/ 2147483647 h 306"/>
              <a:gd name="T22" fmla="*/ 2147483647 w 202"/>
              <a:gd name="T23" fmla="*/ 2147483647 h 306"/>
              <a:gd name="T24" fmla="*/ 2147483647 w 202"/>
              <a:gd name="T25" fmla="*/ 2147483647 h 306"/>
              <a:gd name="T26" fmla="*/ 2147483647 w 202"/>
              <a:gd name="T27" fmla="*/ 2147483647 h 306"/>
              <a:gd name="T28" fmla="*/ 2147483647 w 202"/>
              <a:gd name="T29" fmla="*/ 0 h 306"/>
              <a:gd name="T30" fmla="*/ 2147483647 w 202"/>
              <a:gd name="T31" fmla="*/ 0 h 306"/>
              <a:gd name="T32" fmla="*/ 2147483647 w 202"/>
              <a:gd name="T33" fmla="*/ 2147483647 h 306"/>
              <a:gd name="T34" fmla="*/ 2147483647 w 202"/>
              <a:gd name="T35" fmla="*/ 2147483647 h 306"/>
              <a:gd name="T36" fmla="*/ 2147483647 w 202"/>
              <a:gd name="T37" fmla="*/ 2147483647 h 306"/>
              <a:gd name="T38" fmla="*/ 2147483647 w 202"/>
              <a:gd name="T39" fmla="*/ 2147483647 h 306"/>
              <a:gd name="T40" fmla="*/ 2147483647 w 202"/>
              <a:gd name="T41" fmla="*/ 2147483647 h 306"/>
              <a:gd name="T42" fmla="*/ 2147483647 w 202"/>
              <a:gd name="T43" fmla="*/ 2147483647 h 306"/>
              <a:gd name="T44" fmla="*/ 2147483647 w 202"/>
              <a:gd name="T45" fmla="*/ 2147483647 h 306"/>
              <a:gd name="T46" fmla="*/ 2147483647 w 202"/>
              <a:gd name="T47" fmla="*/ 2147483647 h 306"/>
              <a:gd name="T48" fmla="*/ 2147483647 w 202"/>
              <a:gd name="T49" fmla="*/ 2147483647 h 306"/>
              <a:gd name="T50" fmla="*/ 2147483647 w 202"/>
              <a:gd name="T51" fmla="*/ 2147483647 h 306"/>
              <a:gd name="T52" fmla="*/ 2147483647 w 202"/>
              <a:gd name="T53" fmla="*/ 2147483647 h 306"/>
              <a:gd name="T54" fmla="*/ 2147483647 w 202"/>
              <a:gd name="T55" fmla="*/ 2147483647 h 306"/>
              <a:gd name="T56" fmla="*/ 2147483647 w 202"/>
              <a:gd name="T57" fmla="*/ 2147483647 h 306"/>
              <a:gd name="T58" fmla="*/ 2147483647 w 202"/>
              <a:gd name="T59" fmla="*/ 2147483647 h 306"/>
              <a:gd name="T60" fmla="*/ 2147483647 w 202"/>
              <a:gd name="T61" fmla="*/ 2147483647 h 306"/>
              <a:gd name="T62" fmla="*/ 2147483647 w 202"/>
              <a:gd name="T63" fmla="*/ 2147483647 h 306"/>
              <a:gd name="T64" fmla="*/ 2147483647 w 202"/>
              <a:gd name="T65" fmla="*/ 2147483647 h 306"/>
              <a:gd name="T66" fmla="*/ 2147483647 w 202"/>
              <a:gd name="T67" fmla="*/ 2147483647 h 306"/>
              <a:gd name="T68" fmla="*/ 2147483647 w 202"/>
              <a:gd name="T69" fmla="*/ 2147483647 h 306"/>
              <a:gd name="T70" fmla="*/ 2147483647 w 202"/>
              <a:gd name="T71" fmla="*/ 2147483647 h 306"/>
              <a:gd name="T72" fmla="*/ 2147483647 w 202"/>
              <a:gd name="T73" fmla="*/ 2147483647 h 306"/>
              <a:gd name="T74" fmla="*/ 2147483647 w 202"/>
              <a:gd name="T75" fmla="*/ 2147483647 h 306"/>
              <a:gd name="T76" fmla="*/ 2147483647 w 202"/>
              <a:gd name="T77" fmla="*/ 2147483647 h 306"/>
              <a:gd name="T78" fmla="*/ 2147483647 w 202"/>
              <a:gd name="T79" fmla="*/ 2147483647 h 306"/>
              <a:gd name="T80" fmla="*/ 2147483647 w 202"/>
              <a:gd name="T81" fmla="*/ 2147483647 h 306"/>
              <a:gd name="T82" fmla="*/ 2147483647 w 202"/>
              <a:gd name="T83" fmla="*/ 2147483647 h 306"/>
              <a:gd name="T84" fmla="*/ 2147483647 w 202"/>
              <a:gd name="T85" fmla="*/ 2147483647 h 306"/>
              <a:gd name="T86" fmla="*/ 2147483647 w 202"/>
              <a:gd name="T87" fmla="*/ 2147483647 h 306"/>
              <a:gd name="T88" fmla="*/ 2147483647 w 202"/>
              <a:gd name="T89" fmla="*/ 2147483647 h 306"/>
              <a:gd name="T90" fmla="*/ 2147483647 w 202"/>
              <a:gd name="T91" fmla="*/ 2147483647 h 306"/>
              <a:gd name="T92" fmla="*/ 2147483647 w 202"/>
              <a:gd name="T93" fmla="*/ 2147483647 h 306"/>
              <a:gd name="T94" fmla="*/ 2147483647 w 202"/>
              <a:gd name="T95" fmla="*/ 2147483647 h 306"/>
              <a:gd name="T96" fmla="*/ 2147483647 w 202"/>
              <a:gd name="T97" fmla="*/ 2147483647 h 306"/>
              <a:gd name="T98" fmla="*/ 2147483647 w 202"/>
              <a:gd name="T99" fmla="*/ 2147483647 h 30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2"/>
              <a:gd name="T151" fmla="*/ 0 h 306"/>
              <a:gd name="T152" fmla="*/ 202 w 202"/>
              <a:gd name="T153" fmla="*/ 306 h 30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2" h="306">
                <a:moveTo>
                  <a:pt x="16" y="305"/>
                </a:moveTo>
                <a:lnTo>
                  <a:pt x="0" y="22"/>
                </a:lnTo>
                <a:lnTo>
                  <a:pt x="9" y="13"/>
                </a:lnTo>
                <a:lnTo>
                  <a:pt x="15" y="14"/>
                </a:lnTo>
                <a:lnTo>
                  <a:pt x="21" y="13"/>
                </a:lnTo>
                <a:lnTo>
                  <a:pt x="22" y="10"/>
                </a:lnTo>
                <a:lnTo>
                  <a:pt x="27" y="11"/>
                </a:lnTo>
                <a:lnTo>
                  <a:pt x="31" y="7"/>
                </a:lnTo>
                <a:lnTo>
                  <a:pt x="37" y="9"/>
                </a:lnTo>
                <a:lnTo>
                  <a:pt x="41" y="6"/>
                </a:lnTo>
                <a:lnTo>
                  <a:pt x="46" y="5"/>
                </a:lnTo>
                <a:lnTo>
                  <a:pt x="52" y="3"/>
                </a:lnTo>
                <a:lnTo>
                  <a:pt x="57" y="4"/>
                </a:lnTo>
                <a:lnTo>
                  <a:pt x="62" y="3"/>
                </a:lnTo>
                <a:lnTo>
                  <a:pt x="66" y="0"/>
                </a:lnTo>
                <a:lnTo>
                  <a:pt x="74" y="0"/>
                </a:lnTo>
                <a:lnTo>
                  <a:pt x="80" y="1"/>
                </a:lnTo>
                <a:lnTo>
                  <a:pt x="83" y="1"/>
                </a:lnTo>
                <a:lnTo>
                  <a:pt x="86" y="3"/>
                </a:lnTo>
                <a:lnTo>
                  <a:pt x="92" y="4"/>
                </a:lnTo>
                <a:lnTo>
                  <a:pt x="98" y="7"/>
                </a:lnTo>
                <a:lnTo>
                  <a:pt x="103" y="7"/>
                </a:lnTo>
                <a:lnTo>
                  <a:pt x="111" y="10"/>
                </a:lnTo>
                <a:lnTo>
                  <a:pt x="115" y="12"/>
                </a:lnTo>
                <a:lnTo>
                  <a:pt x="121" y="11"/>
                </a:lnTo>
                <a:lnTo>
                  <a:pt x="125" y="16"/>
                </a:lnTo>
                <a:lnTo>
                  <a:pt x="131" y="17"/>
                </a:lnTo>
                <a:lnTo>
                  <a:pt x="135" y="19"/>
                </a:lnTo>
                <a:lnTo>
                  <a:pt x="140" y="21"/>
                </a:lnTo>
                <a:lnTo>
                  <a:pt x="142" y="24"/>
                </a:lnTo>
                <a:lnTo>
                  <a:pt x="146" y="27"/>
                </a:lnTo>
                <a:lnTo>
                  <a:pt x="151" y="31"/>
                </a:lnTo>
                <a:lnTo>
                  <a:pt x="153" y="35"/>
                </a:lnTo>
                <a:lnTo>
                  <a:pt x="156" y="36"/>
                </a:lnTo>
                <a:lnTo>
                  <a:pt x="160" y="41"/>
                </a:lnTo>
                <a:lnTo>
                  <a:pt x="163" y="44"/>
                </a:lnTo>
                <a:lnTo>
                  <a:pt x="168" y="46"/>
                </a:lnTo>
                <a:lnTo>
                  <a:pt x="172" y="50"/>
                </a:lnTo>
                <a:lnTo>
                  <a:pt x="176" y="53"/>
                </a:lnTo>
                <a:lnTo>
                  <a:pt x="178" y="55"/>
                </a:lnTo>
                <a:lnTo>
                  <a:pt x="182" y="59"/>
                </a:lnTo>
                <a:lnTo>
                  <a:pt x="185" y="62"/>
                </a:lnTo>
                <a:lnTo>
                  <a:pt x="186" y="67"/>
                </a:lnTo>
                <a:lnTo>
                  <a:pt x="189" y="73"/>
                </a:lnTo>
                <a:lnTo>
                  <a:pt x="192" y="76"/>
                </a:lnTo>
                <a:lnTo>
                  <a:pt x="196" y="80"/>
                </a:lnTo>
                <a:lnTo>
                  <a:pt x="198" y="84"/>
                </a:lnTo>
                <a:lnTo>
                  <a:pt x="200" y="90"/>
                </a:lnTo>
                <a:lnTo>
                  <a:pt x="201" y="99"/>
                </a:lnTo>
                <a:lnTo>
                  <a:pt x="16" y="305"/>
                </a:lnTo>
              </a:path>
            </a:pathLst>
          </a:custGeom>
          <a:noFill/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1" name="Arc 15"/>
          <p:cNvSpPr>
            <a:spLocks/>
          </p:cNvSpPr>
          <p:nvPr/>
        </p:nvSpPr>
        <p:spPr bwMode="auto">
          <a:xfrm rot="-3146867">
            <a:off x="6995319" y="5838031"/>
            <a:ext cx="209550" cy="236538"/>
          </a:xfrm>
          <a:custGeom>
            <a:avLst/>
            <a:gdLst>
              <a:gd name="T0" fmla="*/ 0 w 21745"/>
              <a:gd name="T1" fmla="*/ 0 h 21600"/>
              <a:gd name="T2" fmla="*/ 2147483647 w 21745"/>
              <a:gd name="T3" fmla="*/ 2147483647 h 21600"/>
              <a:gd name="T4" fmla="*/ 1118793110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16"/>
          <p:cNvSpPr>
            <a:spLocks noChangeShapeType="1"/>
          </p:cNvSpPr>
          <p:nvPr/>
        </p:nvSpPr>
        <p:spPr bwMode="auto">
          <a:xfrm rot="-1766867">
            <a:off x="7002463" y="5768975"/>
            <a:ext cx="31750" cy="646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Oval 17"/>
          <p:cNvSpPr>
            <a:spLocks noChangeArrowheads="1"/>
          </p:cNvSpPr>
          <p:nvPr/>
        </p:nvSpPr>
        <p:spPr bwMode="auto">
          <a:xfrm rot="-5726867">
            <a:off x="7038976" y="5840412"/>
            <a:ext cx="112712" cy="1762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Line 18"/>
          <p:cNvSpPr>
            <a:spLocks noChangeShapeType="1"/>
          </p:cNvSpPr>
          <p:nvPr/>
        </p:nvSpPr>
        <p:spPr bwMode="auto">
          <a:xfrm rot="19833133" flipV="1">
            <a:off x="7048500" y="5827713"/>
            <a:ext cx="381000" cy="476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Freeform 19"/>
          <p:cNvSpPr>
            <a:spLocks/>
          </p:cNvSpPr>
          <p:nvPr/>
        </p:nvSpPr>
        <p:spPr bwMode="auto">
          <a:xfrm rot="1112195">
            <a:off x="3565525" y="4025900"/>
            <a:ext cx="285750" cy="485775"/>
          </a:xfrm>
          <a:custGeom>
            <a:avLst/>
            <a:gdLst>
              <a:gd name="T0" fmla="*/ 2147483647 w 202"/>
              <a:gd name="T1" fmla="*/ 2147483647 h 306"/>
              <a:gd name="T2" fmla="*/ 0 w 202"/>
              <a:gd name="T3" fmla="*/ 2147483647 h 306"/>
              <a:gd name="T4" fmla="*/ 2147483647 w 202"/>
              <a:gd name="T5" fmla="*/ 2147483647 h 306"/>
              <a:gd name="T6" fmla="*/ 2147483647 w 202"/>
              <a:gd name="T7" fmla="*/ 2147483647 h 306"/>
              <a:gd name="T8" fmla="*/ 2147483647 w 202"/>
              <a:gd name="T9" fmla="*/ 2147483647 h 306"/>
              <a:gd name="T10" fmla="*/ 2147483647 w 202"/>
              <a:gd name="T11" fmla="*/ 2147483647 h 306"/>
              <a:gd name="T12" fmla="*/ 2147483647 w 202"/>
              <a:gd name="T13" fmla="*/ 2147483647 h 306"/>
              <a:gd name="T14" fmla="*/ 2147483647 w 202"/>
              <a:gd name="T15" fmla="*/ 2147483647 h 306"/>
              <a:gd name="T16" fmla="*/ 2147483647 w 202"/>
              <a:gd name="T17" fmla="*/ 2147483647 h 306"/>
              <a:gd name="T18" fmla="*/ 2147483647 w 202"/>
              <a:gd name="T19" fmla="*/ 2147483647 h 306"/>
              <a:gd name="T20" fmla="*/ 2147483647 w 202"/>
              <a:gd name="T21" fmla="*/ 2147483647 h 306"/>
              <a:gd name="T22" fmla="*/ 2147483647 w 202"/>
              <a:gd name="T23" fmla="*/ 2147483647 h 306"/>
              <a:gd name="T24" fmla="*/ 2147483647 w 202"/>
              <a:gd name="T25" fmla="*/ 2147483647 h 306"/>
              <a:gd name="T26" fmla="*/ 2147483647 w 202"/>
              <a:gd name="T27" fmla="*/ 2147483647 h 306"/>
              <a:gd name="T28" fmla="*/ 2147483647 w 202"/>
              <a:gd name="T29" fmla="*/ 0 h 306"/>
              <a:gd name="T30" fmla="*/ 2147483647 w 202"/>
              <a:gd name="T31" fmla="*/ 0 h 306"/>
              <a:gd name="T32" fmla="*/ 2147483647 w 202"/>
              <a:gd name="T33" fmla="*/ 2147483647 h 306"/>
              <a:gd name="T34" fmla="*/ 2147483647 w 202"/>
              <a:gd name="T35" fmla="*/ 2147483647 h 306"/>
              <a:gd name="T36" fmla="*/ 2147483647 w 202"/>
              <a:gd name="T37" fmla="*/ 2147483647 h 306"/>
              <a:gd name="T38" fmla="*/ 2147483647 w 202"/>
              <a:gd name="T39" fmla="*/ 2147483647 h 306"/>
              <a:gd name="T40" fmla="*/ 2147483647 w 202"/>
              <a:gd name="T41" fmla="*/ 2147483647 h 306"/>
              <a:gd name="T42" fmla="*/ 2147483647 w 202"/>
              <a:gd name="T43" fmla="*/ 2147483647 h 306"/>
              <a:gd name="T44" fmla="*/ 2147483647 w 202"/>
              <a:gd name="T45" fmla="*/ 2147483647 h 306"/>
              <a:gd name="T46" fmla="*/ 2147483647 w 202"/>
              <a:gd name="T47" fmla="*/ 2147483647 h 306"/>
              <a:gd name="T48" fmla="*/ 2147483647 w 202"/>
              <a:gd name="T49" fmla="*/ 2147483647 h 306"/>
              <a:gd name="T50" fmla="*/ 2147483647 w 202"/>
              <a:gd name="T51" fmla="*/ 2147483647 h 306"/>
              <a:gd name="T52" fmla="*/ 2147483647 w 202"/>
              <a:gd name="T53" fmla="*/ 2147483647 h 306"/>
              <a:gd name="T54" fmla="*/ 2147483647 w 202"/>
              <a:gd name="T55" fmla="*/ 2147483647 h 306"/>
              <a:gd name="T56" fmla="*/ 2147483647 w 202"/>
              <a:gd name="T57" fmla="*/ 2147483647 h 306"/>
              <a:gd name="T58" fmla="*/ 2147483647 w 202"/>
              <a:gd name="T59" fmla="*/ 2147483647 h 306"/>
              <a:gd name="T60" fmla="*/ 2147483647 w 202"/>
              <a:gd name="T61" fmla="*/ 2147483647 h 306"/>
              <a:gd name="T62" fmla="*/ 2147483647 w 202"/>
              <a:gd name="T63" fmla="*/ 2147483647 h 306"/>
              <a:gd name="T64" fmla="*/ 2147483647 w 202"/>
              <a:gd name="T65" fmla="*/ 2147483647 h 306"/>
              <a:gd name="T66" fmla="*/ 2147483647 w 202"/>
              <a:gd name="T67" fmla="*/ 2147483647 h 306"/>
              <a:gd name="T68" fmla="*/ 2147483647 w 202"/>
              <a:gd name="T69" fmla="*/ 2147483647 h 306"/>
              <a:gd name="T70" fmla="*/ 2147483647 w 202"/>
              <a:gd name="T71" fmla="*/ 2147483647 h 306"/>
              <a:gd name="T72" fmla="*/ 2147483647 w 202"/>
              <a:gd name="T73" fmla="*/ 2147483647 h 306"/>
              <a:gd name="T74" fmla="*/ 2147483647 w 202"/>
              <a:gd name="T75" fmla="*/ 2147483647 h 306"/>
              <a:gd name="T76" fmla="*/ 2147483647 w 202"/>
              <a:gd name="T77" fmla="*/ 2147483647 h 306"/>
              <a:gd name="T78" fmla="*/ 2147483647 w 202"/>
              <a:gd name="T79" fmla="*/ 2147483647 h 306"/>
              <a:gd name="T80" fmla="*/ 2147483647 w 202"/>
              <a:gd name="T81" fmla="*/ 2147483647 h 306"/>
              <a:gd name="T82" fmla="*/ 2147483647 w 202"/>
              <a:gd name="T83" fmla="*/ 2147483647 h 306"/>
              <a:gd name="T84" fmla="*/ 2147483647 w 202"/>
              <a:gd name="T85" fmla="*/ 2147483647 h 306"/>
              <a:gd name="T86" fmla="*/ 2147483647 w 202"/>
              <a:gd name="T87" fmla="*/ 2147483647 h 306"/>
              <a:gd name="T88" fmla="*/ 2147483647 w 202"/>
              <a:gd name="T89" fmla="*/ 2147483647 h 306"/>
              <a:gd name="T90" fmla="*/ 2147483647 w 202"/>
              <a:gd name="T91" fmla="*/ 2147483647 h 306"/>
              <a:gd name="T92" fmla="*/ 2147483647 w 202"/>
              <a:gd name="T93" fmla="*/ 2147483647 h 306"/>
              <a:gd name="T94" fmla="*/ 2147483647 w 202"/>
              <a:gd name="T95" fmla="*/ 2147483647 h 306"/>
              <a:gd name="T96" fmla="*/ 2147483647 w 202"/>
              <a:gd name="T97" fmla="*/ 2147483647 h 306"/>
              <a:gd name="T98" fmla="*/ 2147483647 w 202"/>
              <a:gd name="T99" fmla="*/ 2147483647 h 30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2"/>
              <a:gd name="T151" fmla="*/ 0 h 306"/>
              <a:gd name="T152" fmla="*/ 202 w 202"/>
              <a:gd name="T153" fmla="*/ 306 h 30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2" h="306">
                <a:moveTo>
                  <a:pt x="16" y="305"/>
                </a:moveTo>
                <a:lnTo>
                  <a:pt x="0" y="22"/>
                </a:lnTo>
                <a:lnTo>
                  <a:pt x="9" y="13"/>
                </a:lnTo>
                <a:lnTo>
                  <a:pt x="15" y="14"/>
                </a:lnTo>
                <a:lnTo>
                  <a:pt x="21" y="13"/>
                </a:lnTo>
                <a:lnTo>
                  <a:pt x="22" y="10"/>
                </a:lnTo>
                <a:lnTo>
                  <a:pt x="27" y="11"/>
                </a:lnTo>
                <a:lnTo>
                  <a:pt x="31" y="7"/>
                </a:lnTo>
                <a:lnTo>
                  <a:pt x="37" y="9"/>
                </a:lnTo>
                <a:lnTo>
                  <a:pt x="41" y="6"/>
                </a:lnTo>
                <a:lnTo>
                  <a:pt x="46" y="5"/>
                </a:lnTo>
                <a:lnTo>
                  <a:pt x="52" y="3"/>
                </a:lnTo>
                <a:lnTo>
                  <a:pt x="57" y="4"/>
                </a:lnTo>
                <a:lnTo>
                  <a:pt x="62" y="3"/>
                </a:lnTo>
                <a:lnTo>
                  <a:pt x="66" y="0"/>
                </a:lnTo>
                <a:lnTo>
                  <a:pt x="74" y="0"/>
                </a:lnTo>
                <a:lnTo>
                  <a:pt x="80" y="1"/>
                </a:lnTo>
                <a:lnTo>
                  <a:pt x="83" y="1"/>
                </a:lnTo>
                <a:lnTo>
                  <a:pt x="86" y="3"/>
                </a:lnTo>
                <a:lnTo>
                  <a:pt x="92" y="4"/>
                </a:lnTo>
                <a:lnTo>
                  <a:pt x="98" y="7"/>
                </a:lnTo>
                <a:lnTo>
                  <a:pt x="103" y="7"/>
                </a:lnTo>
                <a:lnTo>
                  <a:pt x="111" y="10"/>
                </a:lnTo>
                <a:lnTo>
                  <a:pt x="115" y="12"/>
                </a:lnTo>
                <a:lnTo>
                  <a:pt x="121" y="11"/>
                </a:lnTo>
                <a:lnTo>
                  <a:pt x="125" y="16"/>
                </a:lnTo>
                <a:lnTo>
                  <a:pt x="131" y="17"/>
                </a:lnTo>
                <a:lnTo>
                  <a:pt x="135" y="19"/>
                </a:lnTo>
                <a:lnTo>
                  <a:pt x="140" y="21"/>
                </a:lnTo>
                <a:lnTo>
                  <a:pt x="142" y="24"/>
                </a:lnTo>
                <a:lnTo>
                  <a:pt x="146" y="27"/>
                </a:lnTo>
                <a:lnTo>
                  <a:pt x="151" y="31"/>
                </a:lnTo>
                <a:lnTo>
                  <a:pt x="153" y="35"/>
                </a:lnTo>
                <a:lnTo>
                  <a:pt x="156" y="36"/>
                </a:lnTo>
                <a:lnTo>
                  <a:pt x="160" y="41"/>
                </a:lnTo>
                <a:lnTo>
                  <a:pt x="163" y="44"/>
                </a:lnTo>
                <a:lnTo>
                  <a:pt x="168" y="46"/>
                </a:lnTo>
                <a:lnTo>
                  <a:pt x="172" y="50"/>
                </a:lnTo>
                <a:lnTo>
                  <a:pt x="176" y="53"/>
                </a:lnTo>
                <a:lnTo>
                  <a:pt x="178" y="55"/>
                </a:lnTo>
                <a:lnTo>
                  <a:pt x="182" y="59"/>
                </a:lnTo>
                <a:lnTo>
                  <a:pt x="185" y="62"/>
                </a:lnTo>
                <a:lnTo>
                  <a:pt x="186" y="67"/>
                </a:lnTo>
                <a:lnTo>
                  <a:pt x="189" y="73"/>
                </a:lnTo>
                <a:lnTo>
                  <a:pt x="192" y="76"/>
                </a:lnTo>
                <a:lnTo>
                  <a:pt x="196" y="80"/>
                </a:lnTo>
                <a:lnTo>
                  <a:pt x="198" y="84"/>
                </a:lnTo>
                <a:lnTo>
                  <a:pt x="200" y="90"/>
                </a:lnTo>
                <a:lnTo>
                  <a:pt x="201" y="99"/>
                </a:lnTo>
                <a:lnTo>
                  <a:pt x="16" y="305"/>
                </a:lnTo>
              </a:path>
            </a:pathLst>
          </a:custGeom>
          <a:noFill/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6" name="Arc 20"/>
          <p:cNvSpPr>
            <a:spLocks/>
          </p:cNvSpPr>
          <p:nvPr/>
        </p:nvSpPr>
        <p:spPr bwMode="auto">
          <a:xfrm rot="-267806">
            <a:off x="3659188" y="3998913"/>
            <a:ext cx="209550" cy="236537"/>
          </a:xfrm>
          <a:custGeom>
            <a:avLst/>
            <a:gdLst>
              <a:gd name="T0" fmla="*/ 0 w 21745"/>
              <a:gd name="T1" fmla="*/ 0 h 21600"/>
              <a:gd name="T2" fmla="*/ 2147483647 w 21745"/>
              <a:gd name="T3" fmla="*/ 2147483647 h 21600"/>
              <a:gd name="T4" fmla="*/ 1118793110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Line 21"/>
          <p:cNvSpPr>
            <a:spLocks noChangeShapeType="1"/>
          </p:cNvSpPr>
          <p:nvPr/>
        </p:nvSpPr>
        <p:spPr bwMode="auto">
          <a:xfrm rot="1112195">
            <a:off x="3590925" y="3824288"/>
            <a:ext cx="31750" cy="646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Oval 22"/>
          <p:cNvSpPr>
            <a:spLocks noChangeArrowheads="1"/>
          </p:cNvSpPr>
          <p:nvPr/>
        </p:nvSpPr>
        <p:spPr bwMode="auto">
          <a:xfrm rot="-2847806">
            <a:off x="3724276" y="4008437"/>
            <a:ext cx="112712" cy="1762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Line 23"/>
          <p:cNvSpPr>
            <a:spLocks noChangeShapeType="1"/>
          </p:cNvSpPr>
          <p:nvPr/>
        </p:nvSpPr>
        <p:spPr bwMode="auto">
          <a:xfrm rot="1112195" flipV="1">
            <a:off x="3584575" y="4056063"/>
            <a:ext cx="381000" cy="476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Rectangle 24"/>
          <p:cNvSpPr>
            <a:spLocks noGrp="1" noChangeArrowheads="1"/>
          </p:cNvSpPr>
          <p:nvPr>
            <p:ph type="title"/>
          </p:nvPr>
        </p:nvSpPr>
        <p:spPr>
          <a:xfrm>
            <a:off x="355600" y="-152400"/>
            <a:ext cx="8229600" cy="1143000"/>
          </a:xfrm>
          <a:noFill/>
        </p:spPr>
        <p:txBody>
          <a:bodyPr/>
          <a:lstStyle/>
          <a:p>
            <a:r>
              <a:rPr lang="en-US" dirty="0" smtClean="0"/>
              <a:t>Stereo image rectification</a:t>
            </a:r>
          </a:p>
        </p:txBody>
      </p:sp>
      <p:sp>
        <p:nvSpPr>
          <p:cNvPr id="43031" name="Oval 12"/>
          <p:cNvSpPr>
            <a:spLocks noChangeArrowheads="1"/>
          </p:cNvSpPr>
          <p:nvPr/>
        </p:nvSpPr>
        <p:spPr bwMode="auto">
          <a:xfrm>
            <a:off x="6983413" y="3397250"/>
            <a:ext cx="55562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2" name="Oval 13"/>
          <p:cNvSpPr>
            <a:spLocks noChangeArrowheads="1"/>
          </p:cNvSpPr>
          <p:nvPr/>
        </p:nvSpPr>
        <p:spPr bwMode="auto">
          <a:xfrm>
            <a:off x="5119688" y="2730500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all this lead?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it to understand stereo</a:t>
            </a:r>
          </a:p>
          <a:p>
            <a:r>
              <a:rPr lang="en-US" dirty="0" smtClean="0"/>
              <a:t>And 3D reconstruction</a:t>
            </a:r>
          </a:p>
          <a:p>
            <a:r>
              <a:rPr lang="en-US" dirty="0" smtClean="0"/>
              <a:t>It also leads into </a:t>
            </a:r>
            <a:r>
              <a:rPr lang="en-US" dirty="0" smtClean="0">
                <a:solidFill>
                  <a:srgbClr val="C00000"/>
                </a:solidFill>
              </a:rPr>
              <a:t>camera calibration</a:t>
            </a:r>
            <a:r>
              <a:rPr lang="en-US" dirty="0" smtClean="0"/>
              <a:t>, which is usually done in factory settings to solve for the camera parameters before performing an industrial task.</a:t>
            </a:r>
          </a:p>
          <a:p>
            <a:r>
              <a:rPr lang="en-US" dirty="0" smtClean="0"/>
              <a:t>The extrinsic parameters must be determined.</a:t>
            </a:r>
          </a:p>
          <a:p>
            <a:r>
              <a:rPr lang="en-US" dirty="0" smtClean="0"/>
              <a:t>Some of the intrinsic are given, some are solved for, some are improved.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4A71-0CEC-4478-BA7E-42400FD3CA7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915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reeform 2"/>
          <p:cNvSpPr>
            <a:spLocks/>
          </p:cNvSpPr>
          <p:nvPr/>
        </p:nvSpPr>
        <p:spPr bwMode="auto">
          <a:xfrm>
            <a:off x="7291388" y="685800"/>
            <a:ext cx="1220787" cy="839788"/>
          </a:xfrm>
          <a:custGeom>
            <a:avLst/>
            <a:gdLst>
              <a:gd name="T0" fmla="*/ 2147483647 w 865"/>
              <a:gd name="T1" fmla="*/ 0 h 529"/>
              <a:gd name="T2" fmla="*/ 2147483647 w 865"/>
              <a:gd name="T3" fmla="*/ 2147483647 h 529"/>
              <a:gd name="T4" fmla="*/ 2147483647 w 865"/>
              <a:gd name="T5" fmla="*/ 2147483647 h 529"/>
              <a:gd name="T6" fmla="*/ 2147483647 w 865"/>
              <a:gd name="T7" fmla="*/ 2147483647 h 529"/>
              <a:gd name="T8" fmla="*/ 2147483647 w 865"/>
              <a:gd name="T9" fmla="*/ 2147483647 h 529"/>
              <a:gd name="T10" fmla="*/ 2147483647 w 865"/>
              <a:gd name="T11" fmla="*/ 2147483647 h 529"/>
              <a:gd name="T12" fmla="*/ 2147483647 w 865"/>
              <a:gd name="T13" fmla="*/ 2147483647 h 529"/>
              <a:gd name="T14" fmla="*/ 2147483647 w 865"/>
              <a:gd name="T15" fmla="*/ 2147483647 h 529"/>
              <a:gd name="T16" fmla="*/ 2147483647 w 865"/>
              <a:gd name="T17" fmla="*/ 2147483647 h 529"/>
              <a:gd name="T18" fmla="*/ 0 w 865"/>
              <a:gd name="T19" fmla="*/ 2147483647 h 529"/>
              <a:gd name="T20" fmla="*/ 0 w 865"/>
              <a:gd name="T21" fmla="*/ 2147483647 h 529"/>
              <a:gd name="T22" fmla="*/ 0 w 865"/>
              <a:gd name="T23" fmla="*/ 2147483647 h 529"/>
              <a:gd name="T24" fmla="*/ 2147483647 w 865"/>
              <a:gd name="T25" fmla="*/ 2147483647 h 529"/>
              <a:gd name="T26" fmla="*/ 2147483647 w 865"/>
              <a:gd name="T27" fmla="*/ 2147483647 h 529"/>
              <a:gd name="T28" fmla="*/ 2147483647 w 865"/>
              <a:gd name="T29" fmla="*/ 2147483647 h 529"/>
              <a:gd name="T30" fmla="*/ 2147483647 w 865"/>
              <a:gd name="T31" fmla="*/ 2147483647 h 529"/>
              <a:gd name="T32" fmla="*/ 2147483647 w 865"/>
              <a:gd name="T33" fmla="*/ 2147483647 h 529"/>
              <a:gd name="T34" fmla="*/ 2147483647 w 865"/>
              <a:gd name="T35" fmla="*/ 2147483647 h 529"/>
              <a:gd name="T36" fmla="*/ 2147483647 w 865"/>
              <a:gd name="T37" fmla="*/ 2147483647 h 529"/>
              <a:gd name="T38" fmla="*/ 2147483647 w 865"/>
              <a:gd name="T39" fmla="*/ 2147483647 h 529"/>
              <a:gd name="T40" fmla="*/ 2147483647 w 865"/>
              <a:gd name="T41" fmla="*/ 2147483647 h 529"/>
              <a:gd name="T42" fmla="*/ 2147483647 w 865"/>
              <a:gd name="T43" fmla="*/ 2147483647 h 529"/>
              <a:gd name="T44" fmla="*/ 2147483647 w 865"/>
              <a:gd name="T45" fmla="*/ 2147483647 h 529"/>
              <a:gd name="T46" fmla="*/ 2147483647 w 865"/>
              <a:gd name="T47" fmla="*/ 2147483647 h 529"/>
              <a:gd name="T48" fmla="*/ 2147483647 w 865"/>
              <a:gd name="T49" fmla="*/ 2147483647 h 529"/>
              <a:gd name="T50" fmla="*/ 2147483647 w 865"/>
              <a:gd name="T51" fmla="*/ 2147483647 h 529"/>
              <a:gd name="T52" fmla="*/ 2147483647 w 865"/>
              <a:gd name="T53" fmla="*/ 2147483647 h 529"/>
              <a:gd name="T54" fmla="*/ 2147483647 w 865"/>
              <a:gd name="T55" fmla="*/ 2147483647 h 529"/>
              <a:gd name="T56" fmla="*/ 2147483647 w 865"/>
              <a:gd name="T57" fmla="*/ 2147483647 h 529"/>
              <a:gd name="T58" fmla="*/ 2147483647 w 865"/>
              <a:gd name="T59" fmla="*/ 2147483647 h 529"/>
              <a:gd name="T60" fmla="*/ 2147483647 w 865"/>
              <a:gd name="T61" fmla="*/ 2147483647 h 529"/>
              <a:gd name="T62" fmla="*/ 2147483647 w 865"/>
              <a:gd name="T63" fmla="*/ 2147483647 h 529"/>
              <a:gd name="T64" fmla="*/ 2147483647 w 865"/>
              <a:gd name="T65" fmla="*/ 2147483647 h 529"/>
              <a:gd name="T66" fmla="*/ 2147483647 w 865"/>
              <a:gd name="T67" fmla="*/ 2147483647 h 529"/>
              <a:gd name="T68" fmla="*/ 2147483647 w 865"/>
              <a:gd name="T69" fmla="*/ 2147483647 h 529"/>
              <a:gd name="T70" fmla="*/ 2147483647 w 865"/>
              <a:gd name="T71" fmla="*/ 2147483647 h 529"/>
              <a:gd name="T72" fmla="*/ 2147483647 w 865"/>
              <a:gd name="T73" fmla="*/ 2147483647 h 529"/>
              <a:gd name="T74" fmla="*/ 2147483647 w 865"/>
              <a:gd name="T75" fmla="*/ 2147483647 h 529"/>
              <a:gd name="T76" fmla="*/ 2147483647 w 865"/>
              <a:gd name="T77" fmla="*/ 2147483647 h 529"/>
              <a:gd name="T78" fmla="*/ 2147483647 w 865"/>
              <a:gd name="T79" fmla="*/ 0 h 5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5"/>
              <a:gd name="T121" fmla="*/ 0 h 529"/>
              <a:gd name="T122" fmla="*/ 865 w 865"/>
              <a:gd name="T123" fmla="*/ 529 h 5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5" h="529">
                <a:moveTo>
                  <a:pt x="84" y="0"/>
                </a:moveTo>
                <a:lnTo>
                  <a:pt x="72" y="24"/>
                </a:lnTo>
                <a:lnTo>
                  <a:pt x="72" y="48"/>
                </a:lnTo>
                <a:lnTo>
                  <a:pt x="48" y="72"/>
                </a:lnTo>
                <a:lnTo>
                  <a:pt x="36" y="96"/>
                </a:lnTo>
                <a:lnTo>
                  <a:pt x="36" y="120"/>
                </a:lnTo>
                <a:lnTo>
                  <a:pt x="36" y="144"/>
                </a:lnTo>
                <a:lnTo>
                  <a:pt x="24" y="168"/>
                </a:lnTo>
                <a:lnTo>
                  <a:pt x="12" y="192"/>
                </a:lnTo>
                <a:lnTo>
                  <a:pt x="0" y="216"/>
                </a:lnTo>
                <a:lnTo>
                  <a:pt x="0" y="240"/>
                </a:lnTo>
                <a:lnTo>
                  <a:pt x="0" y="264"/>
                </a:lnTo>
                <a:lnTo>
                  <a:pt x="12" y="288"/>
                </a:lnTo>
                <a:lnTo>
                  <a:pt x="12" y="312"/>
                </a:lnTo>
                <a:lnTo>
                  <a:pt x="24" y="336"/>
                </a:lnTo>
                <a:lnTo>
                  <a:pt x="24" y="360"/>
                </a:lnTo>
                <a:lnTo>
                  <a:pt x="36" y="384"/>
                </a:lnTo>
                <a:lnTo>
                  <a:pt x="36" y="408"/>
                </a:lnTo>
                <a:lnTo>
                  <a:pt x="48" y="432"/>
                </a:lnTo>
                <a:lnTo>
                  <a:pt x="60" y="456"/>
                </a:lnTo>
                <a:lnTo>
                  <a:pt x="852" y="528"/>
                </a:lnTo>
                <a:lnTo>
                  <a:pt x="804" y="480"/>
                </a:lnTo>
                <a:lnTo>
                  <a:pt x="792" y="456"/>
                </a:lnTo>
                <a:lnTo>
                  <a:pt x="780" y="420"/>
                </a:lnTo>
                <a:lnTo>
                  <a:pt x="768" y="396"/>
                </a:lnTo>
                <a:lnTo>
                  <a:pt x="756" y="372"/>
                </a:lnTo>
                <a:lnTo>
                  <a:pt x="744" y="348"/>
                </a:lnTo>
                <a:lnTo>
                  <a:pt x="744" y="324"/>
                </a:lnTo>
                <a:lnTo>
                  <a:pt x="744" y="288"/>
                </a:lnTo>
                <a:lnTo>
                  <a:pt x="744" y="264"/>
                </a:lnTo>
                <a:lnTo>
                  <a:pt x="744" y="240"/>
                </a:lnTo>
                <a:lnTo>
                  <a:pt x="768" y="216"/>
                </a:lnTo>
                <a:lnTo>
                  <a:pt x="768" y="192"/>
                </a:lnTo>
                <a:lnTo>
                  <a:pt x="780" y="168"/>
                </a:lnTo>
                <a:lnTo>
                  <a:pt x="804" y="156"/>
                </a:lnTo>
                <a:lnTo>
                  <a:pt x="804" y="132"/>
                </a:lnTo>
                <a:lnTo>
                  <a:pt x="828" y="108"/>
                </a:lnTo>
                <a:lnTo>
                  <a:pt x="852" y="96"/>
                </a:lnTo>
                <a:lnTo>
                  <a:pt x="864" y="72"/>
                </a:lnTo>
                <a:lnTo>
                  <a:pt x="84" y="0"/>
                </a:lnTo>
              </a:path>
            </a:pathLst>
          </a:custGeom>
          <a:gradFill rotWithShape="0">
            <a:gsLst>
              <a:gs pos="0">
                <a:srgbClr val="012501"/>
              </a:gs>
              <a:gs pos="100000">
                <a:srgbClr val="037C03"/>
              </a:gs>
            </a:gsLst>
            <a:lin ang="189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4700588" y="4038600"/>
            <a:ext cx="32512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V="1">
            <a:off x="6021388" y="990600"/>
            <a:ext cx="1795462" cy="177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Freeform 5"/>
          <p:cNvSpPr>
            <a:spLocks/>
          </p:cNvSpPr>
          <p:nvPr/>
        </p:nvSpPr>
        <p:spPr bwMode="auto">
          <a:xfrm>
            <a:off x="4632325" y="1447800"/>
            <a:ext cx="1695450" cy="1601788"/>
          </a:xfrm>
          <a:custGeom>
            <a:avLst/>
            <a:gdLst>
              <a:gd name="T0" fmla="*/ 2147483647 w 1201"/>
              <a:gd name="T1" fmla="*/ 2147483647 h 1009"/>
              <a:gd name="T2" fmla="*/ 2147483647 w 1201"/>
              <a:gd name="T3" fmla="*/ 2147483647 h 1009"/>
              <a:gd name="T4" fmla="*/ 2147483647 w 1201"/>
              <a:gd name="T5" fmla="*/ 2147483647 h 1009"/>
              <a:gd name="T6" fmla="*/ 0 w 1201"/>
              <a:gd name="T7" fmla="*/ 0 h 1009"/>
              <a:gd name="T8" fmla="*/ 2147483647 w 1201"/>
              <a:gd name="T9" fmla="*/ 2147483647 h 1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009"/>
              <a:gd name="T17" fmla="*/ 1201 w 1201"/>
              <a:gd name="T18" fmla="*/ 1009 h 10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1" h="1009">
                <a:moveTo>
                  <a:pt x="336" y="576"/>
                </a:moveTo>
                <a:lnTo>
                  <a:pt x="1200" y="1008"/>
                </a:lnTo>
                <a:lnTo>
                  <a:pt x="864" y="432"/>
                </a:lnTo>
                <a:lnTo>
                  <a:pt x="0" y="0"/>
                </a:lnTo>
                <a:lnTo>
                  <a:pt x="336" y="576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flipH="1" flipV="1">
            <a:off x="7816850" y="990600"/>
            <a:ext cx="66675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flipV="1">
            <a:off x="5343525" y="2743200"/>
            <a:ext cx="677863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Freeform 8"/>
          <p:cNvSpPr>
            <a:spLocks/>
          </p:cNvSpPr>
          <p:nvPr/>
        </p:nvSpPr>
        <p:spPr bwMode="auto">
          <a:xfrm>
            <a:off x="4497388" y="2219325"/>
            <a:ext cx="1220787" cy="2001838"/>
          </a:xfrm>
          <a:custGeom>
            <a:avLst/>
            <a:gdLst>
              <a:gd name="T0" fmla="*/ 0 w 865"/>
              <a:gd name="T1" fmla="*/ 2147483647 h 1261"/>
              <a:gd name="T2" fmla="*/ 2147483647 w 865"/>
              <a:gd name="T3" fmla="*/ 2147483647 h 1261"/>
              <a:gd name="T4" fmla="*/ 2147483647 w 865"/>
              <a:gd name="T5" fmla="*/ 2147483647 h 1261"/>
              <a:gd name="T6" fmla="*/ 0 w 865"/>
              <a:gd name="T7" fmla="*/ 0 h 1261"/>
              <a:gd name="T8" fmla="*/ 0 w 865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"/>
              <a:gd name="T16" fmla="*/ 0 h 1261"/>
              <a:gd name="T17" fmla="*/ 865 w 865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" h="1261">
                <a:moveTo>
                  <a:pt x="0" y="828"/>
                </a:moveTo>
                <a:lnTo>
                  <a:pt x="864" y="1260"/>
                </a:lnTo>
                <a:lnTo>
                  <a:pt x="864" y="414"/>
                </a:lnTo>
                <a:lnTo>
                  <a:pt x="0" y="0"/>
                </a:lnTo>
                <a:lnTo>
                  <a:pt x="0" y="828"/>
                </a:lnTo>
              </a:path>
            </a:pathLst>
          </a:custGeom>
          <a:solidFill>
            <a:srgbClr val="FEBF02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1" name="Freeform 9"/>
          <p:cNvSpPr>
            <a:spLocks/>
          </p:cNvSpPr>
          <p:nvPr/>
        </p:nvSpPr>
        <p:spPr bwMode="auto">
          <a:xfrm>
            <a:off x="7410450" y="2743200"/>
            <a:ext cx="1558925" cy="1525588"/>
          </a:xfrm>
          <a:custGeom>
            <a:avLst/>
            <a:gdLst>
              <a:gd name="T0" fmla="*/ 0 w 1105"/>
              <a:gd name="T1" fmla="*/ 2147483647 h 961"/>
              <a:gd name="T2" fmla="*/ 0 w 1105"/>
              <a:gd name="T3" fmla="*/ 2147483647 h 961"/>
              <a:gd name="T4" fmla="*/ 2147483647 w 1105"/>
              <a:gd name="T5" fmla="*/ 2147483647 h 961"/>
              <a:gd name="T6" fmla="*/ 2147483647 w 1105"/>
              <a:gd name="T7" fmla="*/ 0 h 961"/>
              <a:gd name="T8" fmla="*/ 0 w 1105"/>
              <a:gd name="T9" fmla="*/ 2147483647 h 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5"/>
              <a:gd name="T16" fmla="*/ 0 h 961"/>
              <a:gd name="T17" fmla="*/ 1105 w 1105"/>
              <a:gd name="T18" fmla="*/ 961 h 9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5" h="961">
                <a:moveTo>
                  <a:pt x="0" y="202"/>
                </a:moveTo>
                <a:lnTo>
                  <a:pt x="0" y="960"/>
                </a:lnTo>
                <a:lnTo>
                  <a:pt x="1104" y="758"/>
                </a:lnTo>
                <a:lnTo>
                  <a:pt x="1104" y="0"/>
                </a:lnTo>
                <a:lnTo>
                  <a:pt x="0" y="202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H="1" flipV="1">
            <a:off x="7883525" y="3429000"/>
            <a:ext cx="34925" cy="142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Freeform 11"/>
          <p:cNvSpPr>
            <a:spLocks/>
          </p:cNvSpPr>
          <p:nvPr/>
        </p:nvSpPr>
        <p:spPr bwMode="auto">
          <a:xfrm>
            <a:off x="7613650" y="3937000"/>
            <a:ext cx="1220788" cy="2001838"/>
          </a:xfrm>
          <a:custGeom>
            <a:avLst/>
            <a:gdLst>
              <a:gd name="T0" fmla="*/ 0 w 865"/>
              <a:gd name="T1" fmla="*/ 2147483647 h 1261"/>
              <a:gd name="T2" fmla="*/ 2147483647 w 865"/>
              <a:gd name="T3" fmla="*/ 2147483647 h 1261"/>
              <a:gd name="T4" fmla="*/ 2147483647 w 865"/>
              <a:gd name="T5" fmla="*/ 2147483647 h 1261"/>
              <a:gd name="T6" fmla="*/ 0 w 865"/>
              <a:gd name="T7" fmla="*/ 0 h 1261"/>
              <a:gd name="T8" fmla="*/ 0 w 865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"/>
              <a:gd name="T16" fmla="*/ 0 h 1261"/>
              <a:gd name="T17" fmla="*/ 865 w 865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" h="1261">
                <a:moveTo>
                  <a:pt x="0" y="828"/>
                </a:moveTo>
                <a:lnTo>
                  <a:pt x="864" y="1260"/>
                </a:lnTo>
                <a:lnTo>
                  <a:pt x="864" y="414"/>
                </a:lnTo>
                <a:lnTo>
                  <a:pt x="0" y="0"/>
                </a:lnTo>
                <a:lnTo>
                  <a:pt x="0" y="828"/>
                </a:lnTo>
              </a:path>
            </a:pathLst>
          </a:custGeom>
          <a:solidFill>
            <a:srgbClr val="FEBF02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V="1">
            <a:off x="4700588" y="3409950"/>
            <a:ext cx="642937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H="1" flipV="1">
            <a:off x="7918450" y="4857750"/>
            <a:ext cx="33338" cy="1009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Oval 16"/>
          <p:cNvSpPr>
            <a:spLocks noChangeArrowheads="1"/>
          </p:cNvSpPr>
          <p:nvPr/>
        </p:nvSpPr>
        <p:spPr bwMode="auto">
          <a:xfrm>
            <a:off x="7856538" y="3397250"/>
            <a:ext cx="55562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Oval 17"/>
          <p:cNvSpPr>
            <a:spLocks noChangeArrowheads="1"/>
          </p:cNvSpPr>
          <p:nvPr/>
        </p:nvSpPr>
        <p:spPr bwMode="auto">
          <a:xfrm>
            <a:off x="5992813" y="2730500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Freeform 18"/>
          <p:cNvSpPr>
            <a:spLocks/>
          </p:cNvSpPr>
          <p:nvPr/>
        </p:nvSpPr>
        <p:spPr bwMode="auto">
          <a:xfrm>
            <a:off x="4343400" y="3989388"/>
            <a:ext cx="393700" cy="387350"/>
          </a:xfrm>
          <a:custGeom>
            <a:avLst/>
            <a:gdLst>
              <a:gd name="T0" fmla="*/ 0 w 279"/>
              <a:gd name="T1" fmla="*/ 2147483647 h 244"/>
              <a:gd name="T2" fmla="*/ 2147483647 w 279"/>
              <a:gd name="T3" fmla="*/ 2147483647 h 244"/>
              <a:gd name="T4" fmla="*/ 2147483647 w 279"/>
              <a:gd name="T5" fmla="*/ 0 h 244"/>
              <a:gd name="T6" fmla="*/ 2147483647 w 279"/>
              <a:gd name="T7" fmla="*/ 2147483647 h 244"/>
              <a:gd name="T8" fmla="*/ 2147483647 w 279"/>
              <a:gd name="T9" fmla="*/ 2147483647 h 244"/>
              <a:gd name="T10" fmla="*/ 2147483647 w 279"/>
              <a:gd name="T11" fmla="*/ 2147483647 h 244"/>
              <a:gd name="T12" fmla="*/ 2147483647 w 279"/>
              <a:gd name="T13" fmla="*/ 2147483647 h 244"/>
              <a:gd name="T14" fmla="*/ 2147483647 w 279"/>
              <a:gd name="T15" fmla="*/ 2147483647 h 244"/>
              <a:gd name="T16" fmla="*/ 2147483647 w 279"/>
              <a:gd name="T17" fmla="*/ 2147483647 h 244"/>
              <a:gd name="T18" fmla="*/ 2147483647 w 279"/>
              <a:gd name="T19" fmla="*/ 2147483647 h 244"/>
              <a:gd name="T20" fmla="*/ 2147483647 w 279"/>
              <a:gd name="T21" fmla="*/ 2147483647 h 244"/>
              <a:gd name="T22" fmla="*/ 2147483647 w 279"/>
              <a:gd name="T23" fmla="*/ 2147483647 h 244"/>
              <a:gd name="T24" fmla="*/ 2147483647 w 279"/>
              <a:gd name="T25" fmla="*/ 2147483647 h 244"/>
              <a:gd name="T26" fmla="*/ 2147483647 w 279"/>
              <a:gd name="T27" fmla="*/ 2147483647 h 244"/>
              <a:gd name="T28" fmla="*/ 2147483647 w 279"/>
              <a:gd name="T29" fmla="*/ 2147483647 h 244"/>
              <a:gd name="T30" fmla="*/ 2147483647 w 279"/>
              <a:gd name="T31" fmla="*/ 2147483647 h 244"/>
              <a:gd name="T32" fmla="*/ 2147483647 w 279"/>
              <a:gd name="T33" fmla="*/ 2147483647 h 244"/>
              <a:gd name="T34" fmla="*/ 2147483647 w 279"/>
              <a:gd name="T35" fmla="*/ 2147483647 h 244"/>
              <a:gd name="T36" fmla="*/ 2147483647 w 279"/>
              <a:gd name="T37" fmla="*/ 2147483647 h 244"/>
              <a:gd name="T38" fmla="*/ 2147483647 w 279"/>
              <a:gd name="T39" fmla="*/ 2147483647 h 244"/>
              <a:gd name="T40" fmla="*/ 2147483647 w 279"/>
              <a:gd name="T41" fmla="*/ 2147483647 h 244"/>
              <a:gd name="T42" fmla="*/ 2147483647 w 279"/>
              <a:gd name="T43" fmla="*/ 2147483647 h 244"/>
              <a:gd name="T44" fmla="*/ 2147483647 w 279"/>
              <a:gd name="T45" fmla="*/ 2147483647 h 244"/>
              <a:gd name="T46" fmla="*/ 2147483647 w 279"/>
              <a:gd name="T47" fmla="*/ 2147483647 h 244"/>
              <a:gd name="T48" fmla="*/ 2147483647 w 279"/>
              <a:gd name="T49" fmla="*/ 2147483647 h 244"/>
              <a:gd name="T50" fmla="*/ 2147483647 w 279"/>
              <a:gd name="T51" fmla="*/ 2147483647 h 244"/>
              <a:gd name="T52" fmla="*/ 2147483647 w 279"/>
              <a:gd name="T53" fmla="*/ 2147483647 h 244"/>
              <a:gd name="T54" fmla="*/ 2147483647 w 279"/>
              <a:gd name="T55" fmla="*/ 2147483647 h 244"/>
              <a:gd name="T56" fmla="*/ 2147483647 w 279"/>
              <a:gd name="T57" fmla="*/ 2147483647 h 244"/>
              <a:gd name="T58" fmla="*/ 2147483647 w 279"/>
              <a:gd name="T59" fmla="*/ 2147483647 h 244"/>
              <a:gd name="T60" fmla="*/ 2147483647 w 279"/>
              <a:gd name="T61" fmla="*/ 2147483647 h 244"/>
              <a:gd name="T62" fmla="*/ 2147483647 w 279"/>
              <a:gd name="T63" fmla="*/ 2147483647 h 244"/>
              <a:gd name="T64" fmla="*/ 2147483647 w 279"/>
              <a:gd name="T65" fmla="*/ 2147483647 h 244"/>
              <a:gd name="T66" fmla="*/ 2147483647 w 279"/>
              <a:gd name="T67" fmla="*/ 2147483647 h 244"/>
              <a:gd name="T68" fmla="*/ 2147483647 w 279"/>
              <a:gd name="T69" fmla="*/ 2147483647 h 244"/>
              <a:gd name="T70" fmla="*/ 2147483647 w 279"/>
              <a:gd name="T71" fmla="*/ 2147483647 h 244"/>
              <a:gd name="T72" fmla="*/ 2147483647 w 279"/>
              <a:gd name="T73" fmla="*/ 2147483647 h 244"/>
              <a:gd name="T74" fmla="*/ 2147483647 w 279"/>
              <a:gd name="T75" fmla="*/ 2147483647 h 244"/>
              <a:gd name="T76" fmla="*/ 2147483647 w 279"/>
              <a:gd name="T77" fmla="*/ 2147483647 h 244"/>
              <a:gd name="T78" fmla="*/ 2147483647 w 279"/>
              <a:gd name="T79" fmla="*/ 2147483647 h 244"/>
              <a:gd name="T80" fmla="*/ 2147483647 w 279"/>
              <a:gd name="T81" fmla="*/ 2147483647 h 244"/>
              <a:gd name="T82" fmla="*/ 2147483647 w 279"/>
              <a:gd name="T83" fmla="*/ 2147483647 h 244"/>
              <a:gd name="T84" fmla="*/ 2147483647 w 279"/>
              <a:gd name="T85" fmla="*/ 2147483647 h 244"/>
              <a:gd name="T86" fmla="*/ 2147483647 w 279"/>
              <a:gd name="T87" fmla="*/ 2147483647 h 244"/>
              <a:gd name="T88" fmla="*/ 2147483647 w 279"/>
              <a:gd name="T89" fmla="*/ 2147483647 h 244"/>
              <a:gd name="T90" fmla="*/ 2147483647 w 279"/>
              <a:gd name="T91" fmla="*/ 2147483647 h 244"/>
              <a:gd name="T92" fmla="*/ 2147483647 w 279"/>
              <a:gd name="T93" fmla="*/ 2147483647 h 244"/>
              <a:gd name="T94" fmla="*/ 2147483647 w 279"/>
              <a:gd name="T95" fmla="*/ 2147483647 h 244"/>
              <a:gd name="T96" fmla="*/ 2147483647 w 279"/>
              <a:gd name="T97" fmla="*/ 2147483647 h 244"/>
              <a:gd name="T98" fmla="*/ 0 w 279"/>
              <a:gd name="T99" fmla="*/ 2147483647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9"/>
              <a:gd name="T151" fmla="*/ 0 h 244"/>
              <a:gd name="T152" fmla="*/ 279 w 279"/>
              <a:gd name="T153" fmla="*/ 244 h 2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9" h="244">
                <a:moveTo>
                  <a:pt x="0" y="243"/>
                </a:moveTo>
                <a:lnTo>
                  <a:pt x="148" y="1"/>
                </a:lnTo>
                <a:lnTo>
                  <a:pt x="160" y="0"/>
                </a:lnTo>
                <a:lnTo>
                  <a:pt x="167" y="3"/>
                </a:lnTo>
                <a:lnTo>
                  <a:pt x="168" y="6"/>
                </a:lnTo>
                <a:lnTo>
                  <a:pt x="173" y="5"/>
                </a:lnTo>
                <a:lnTo>
                  <a:pt x="177" y="9"/>
                </a:lnTo>
                <a:lnTo>
                  <a:pt x="182" y="7"/>
                </a:lnTo>
                <a:lnTo>
                  <a:pt x="184" y="12"/>
                </a:lnTo>
                <a:lnTo>
                  <a:pt x="190" y="13"/>
                </a:lnTo>
                <a:lnTo>
                  <a:pt x="196" y="14"/>
                </a:lnTo>
                <a:lnTo>
                  <a:pt x="201" y="15"/>
                </a:lnTo>
                <a:lnTo>
                  <a:pt x="205" y="19"/>
                </a:lnTo>
                <a:lnTo>
                  <a:pt x="210" y="20"/>
                </a:lnTo>
                <a:lnTo>
                  <a:pt x="215" y="23"/>
                </a:lnTo>
                <a:lnTo>
                  <a:pt x="222" y="25"/>
                </a:lnTo>
                <a:lnTo>
                  <a:pt x="226" y="29"/>
                </a:lnTo>
                <a:lnTo>
                  <a:pt x="229" y="32"/>
                </a:lnTo>
                <a:lnTo>
                  <a:pt x="231" y="36"/>
                </a:lnTo>
                <a:lnTo>
                  <a:pt x="235" y="39"/>
                </a:lnTo>
                <a:lnTo>
                  <a:pt x="238" y="45"/>
                </a:lnTo>
                <a:lnTo>
                  <a:pt x="242" y="46"/>
                </a:lnTo>
                <a:lnTo>
                  <a:pt x="248" y="55"/>
                </a:lnTo>
                <a:lnTo>
                  <a:pt x="249" y="58"/>
                </a:lnTo>
                <a:lnTo>
                  <a:pt x="255" y="63"/>
                </a:lnTo>
                <a:lnTo>
                  <a:pt x="256" y="67"/>
                </a:lnTo>
                <a:lnTo>
                  <a:pt x="261" y="71"/>
                </a:lnTo>
                <a:lnTo>
                  <a:pt x="261" y="75"/>
                </a:lnTo>
                <a:lnTo>
                  <a:pt x="264" y="81"/>
                </a:lnTo>
                <a:lnTo>
                  <a:pt x="264" y="86"/>
                </a:lnTo>
                <a:lnTo>
                  <a:pt x="266" y="90"/>
                </a:lnTo>
                <a:lnTo>
                  <a:pt x="266" y="95"/>
                </a:lnTo>
                <a:lnTo>
                  <a:pt x="268" y="99"/>
                </a:lnTo>
                <a:lnTo>
                  <a:pt x="267" y="103"/>
                </a:lnTo>
                <a:lnTo>
                  <a:pt x="268" y="109"/>
                </a:lnTo>
                <a:lnTo>
                  <a:pt x="269" y="113"/>
                </a:lnTo>
                <a:lnTo>
                  <a:pt x="273" y="119"/>
                </a:lnTo>
                <a:lnTo>
                  <a:pt x="274" y="124"/>
                </a:lnTo>
                <a:lnTo>
                  <a:pt x="275" y="128"/>
                </a:lnTo>
                <a:lnTo>
                  <a:pt x="276" y="134"/>
                </a:lnTo>
                <a:lnTo>
                  <a:pt x="277" y="138"/>
                </a:lnTo>
                <a:lnTo>
                  <a:pt x="277" y="143"/>
                </a:lnTo>
                <a:lnTo>
                  <a:pt x="277" y="147"/>
                </a:lnTo>
                <a:lnTo>
                  <a:pt x="274" y="153"/>
                </a:lnTo>
                <a:lnTo>
                  <a:pt x="276" y="156"/>
                </a:lnTo>
                <a:lnTo>
                  <a:pt x="277" y="162"/>
                </a:lnTo>
                <a:lnTo>
                  <a:pt x="278" y="167"/>
                </a:lnTo>
                <a:lnTo>
                  <a:pt x="275" y="172"/>
                </a:lnTo>
                <a:lnTo>
                  <a:pt x="271" y="181"/>
                </a:lnTo>
                <a:lnTo>
                  <a:pt x="0" y="243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9" name="Arc 19"/>
          <p:cNvSpPr>
            <a:spLocks/>
          </p:cNvSpPr>
          <p:nvPr/>
        </p:nvSpPr>
        <p:spPr bwMode="auto">
          <a:xfrm rot="720000">
            <a:off x="4543425" y="4005263"/>
            <a:ext cx="211138" cy="236537"/>
          </a:xfrm>
          <a:custGeom>
            <a:avLst/>
            <a:gdLst>
              <a:gd name="T0" fmla="*/ 0 w 21745"/>
              <a:gd name="T1" fmla="*/ 0 h 21600"/>
              <a:gd name="T2" fmla="*/ 2147483647 w 21745"/>
              <a:gd name="T3" fmla="*/ 2147483647 h 21600"/>
              <a:gd name="T4" fmla="*/ 1179876122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Line 20"/>
          <p:cNvSpPr>
            <a:spLocks noChangeShapeType="1"/>
          </p:cNvSpPr>
          <p:nvPr/>
        </p:nvSpPr>
        <p:spPr bwMode="auto">
          <a:xfrm flipH="1">
            <a:off x="4343400" y="3824288"/>
            <a:ext cx="303213" cy="550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Oval 21"/>
          <p:cNvSpPr>
            <a:spLocks noChangeArrowheads="1"/>
          </p:cNvSpPr>
          <p:nvPr/>
        </p:nvSpPr>
        <p:spPr bwMode="auto">
          <a:xfrm rot="-1860000">
            <a:off x="4621213" y="4010025"/>
            <a:ext cx="100012" cy="19843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Line 22"/>
          <p:cNvSpPr>
            <a:spLocks noChangeShapeType="1"/>
          </p:cNvSpPr>
          <p:nvPr/>
        </p:nvSpPr>
        <p:spPr bwMode="auto">
          <a:xfrm flipV="1">
            <a:off x="4343400" y="4230688"/>
            <a:ext cx="555625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Freeform 23"/>
          <p:cNvSpPr>
            <a:spLocks/>
          </p:cNvSpPr>
          <p:nvPr/>
        </p:nvSpPr>
        <p:spPr bwMode="auto">
          <a:xfrm>
            <a:off x="7594600" y="5818188"/>
            <a:ext cx="393700" cy="387350"/>
          </a:xfrm>
          <a:custGeom>
            <a:avLst/>
            <a:gdLst>
              <a:gd name="T0" fmla="*/ 0 w 279"/>
              <a:gd name="T1" fmla="*/ 2147483647 h 244"/>
              <a:gd name="T2" fmla="*/ 2147483647 w 279"/>
              <a:gd name="T3" fmla="*/ 2147483647 h 244"/>
              <a:gd name="T4" fmla="*/ 2147483647 w 279"/>
              <a:gd name="T5" fmla="*/ 0 h 244"/>
              <a:gd name="T6" fmla="*/ 2147483647 w 279"/>
              <a:gd name="T7" fmla="*/ 2147483647 h 244"/>
              <a:gd name="T8" fmla="*/ 2147483647 w 279"/>
              <a:gd name="T9" fmla="*/ 2147483647 h 244"/>
              <a:gd name="T10" fmla="*/ 2147483647 w 279"/>
              <a:gd name="T11" fmla="*/ 2147483647 h 244"/>
              <a:gd name="T12" fmla="*/ 2147483647 w 279"/>
              <a:gd name="T13" fmla="*/ 2147483647 h 244"/>
              <a:gd name="T14" fmla="*/ 2147483647 w 279"/>
              <a:gd name="T15" fmla="*/ 2147483647 h 244"/>
              <a:gd name="T16" fmla="*/ 2147483647 w 279"/>
              <a:gd name="T17" fmla="*/ 2147483647 h 244"/>
              <a:gd name="T18" fmla="*/ 2147483647 w 279"/>
              <a:gd name="T19" fmla="*/ 2147483647 h 244"/>
              <a:gd name="T20" fmla="*/ 2147483647 w 279"/>
              <a:gd name="T21" fmla="*/ 2147483647 h 244"/>
              <a:gd name="T22" fmla="*/ 2147483647 w 279"/>
              <a:gd name="T23" fmla="*/ 2147483647 h 244"/>
              <a:gd name="T24" fmla="*/ 2147483647 w 279"/>
              <a:gd name="T25" fmla="*/ 2147483647 h 244"/>
              <a:gd name="T26" fmla="*/ 2147483647 w 279"/>
              <a:gd name="T27" fmla="*/ 2147483647 h 244"/>
              <a:gd name="T28" fmla="*/ 2147483647 w 279"/>
              <a:gd name="T29" fmla="*/ 2147483647 h 244"/>
              <a:gd name="T30" fmla="*/ 2147483647 w 279"/>
              <a:gd name="T31" fmla="*/ 2147483647 h 244"/>
              <a:gd name="T32" fmla="*/ 2147483647 w 279"/>
              <a:gd name="T33" fmla="*/ 2147483647 h 244"/>
              <a:gd name="T34" fmla="*/ 2147483647 w 279"/>
              <a:gd name="T35" fmla="*/ 2147483647 h 244"/>
              <a:gd name="T36" fmla="*/ 2147483647 w 279"/>
              <a:gd name="T37" fmla="*/ 2147483647 h 244"/>
              <a:gd name="T38" fmla="*/ 2147483647 w 279"/>
              <a:gd name="T39" fmla="*/ 2147483647 h 244"/>
              <a:gd name="T40" fmla="*/ 2147483647 w 279"/>
              <a:gd name="T41" fmla="*/ 2147483647 h 244"/>
              <a:gd name="T42" fmla="*/ 2147483647 w 279"/>
              <a:gd name="T43" fmla="*/ 2147483647 h 244"/>
              <a:gd name="T44" fmla="*/ 2147483647 w 279"/>
              <a:gd name="T45" fmla="*/ 2147483647 h 244"/>
              <a:gd name="T46" fmla="*/ 2147483647 w 279"/>
              <a:gd name="T47" fmla="*/ 2147483647 h 244"/>
              <a:gd name="T48" fmla="*/ 2147483647 w 279"/>
              <a:gd name="T49" fmla="*/ 2147483647 h 244"/>
              <a:gd name="T50" fmla="*/ 2147483647 w 279"/>
              <a:gd name="T51" fmla="*/ 2147483647 h 244"/>
              <a:gd name="T52" fmla="*/ 2147483647 w 279"/>
              <a:gd name="T53" fmla="*/ 2147483647 h 244"/>
              <a:gd name="T54" fmla="*/ 2147483647 w 279"/>
              <a:gd name="T55" fmla="*/ 2147483647 h 244"/>
              <a:gd name="T56" fmla="*/ 2147483647 w 279"/>
              <a:gd name="T57" fmla="*/ 2147483647 h 244"/>
              <a:gd name="T58" fmla="*/ 2147483647 w 279"/>
              <a:gd name="T59" fmla="*/ 2147483647 h 244"/>
              <a:gd name="T60" fmla="*/ 2147483647 w 279"/>
              <a:gd name="T61" fmla="*/ 2147483647 h 244"/>
              <a:gd name="T62" fmla="*/ 2147483647 w 279"/>
              <a:gd name="T63" fmla="*/ 2147483647 h 244"/>
              <a:gd name="T64" fmla="*/ 2147483647 w 279"/>
              <a:gd name="T65" fmla="*/ 2147483647 h 244"/>
              <a:gd name="T66" fmla="*/ 2147483647 w 279"/>
              <a:gd name="T67" fmla="*/ 2147483647 h 244"/>
              <a:gd name="T68" fmla="*/ 2147483647 w 279"/>
              <a:gd name="T69" fmla="*/ 2147483647 h 244"/>
              <a:gd name="T70" fmla="*/ 2147483647 w 279"/>
              <a:gd name="T71" fmla="*/ 2147483647 h 244"/>
              <a:gd name="T72" fmla="*/ 2147483647 w 279"/>
              <a:gd name="T73" fmla="*/ 2147483647 h 244"/>
              <a:gd name="T74" fmla="*/ 2147483647 w 279"/>
              <a:gd name="T75" fmla="*/ 2147483647 h 244"/>
              <a:gd name="T76" fmla="*/ 2147483647 w 279"/>
              <a:gd name="T77" fmla="*/ 2147483647 h 244"/>
              <a:gd name="T78" fmla="*/ 2147483647 w 279"/>
              <a:gd name="T79" fmla="*/ 2147483647 h 244"/>
              <a:gd name="T80" fmla="*/ 2147483647 w 279"/>
              <a:gd name="T81" fmla="*/ 2147483647 h 244"/>
              <a:gd name="T82" fmla="*/ 2147483647 w 279"/>
              <a:gd name="T83" fmla="*/ 2147483647 h 244"/>
              <a:gd name="T84" fmla="*/ 2147483647 w 279"/>
              <a:gd name="T85" fmla="*/ 2147483647 h 244"/>
              <a:gd name="T86" fmla="*/ 2147483647 w 279"/>
              <a:gd name="T87" fmla="*/ 2147483647 h 244"/>
              <a:gd name="T88" fmla="*/ 2147483647 w 279"/>
              <a:gd name="T89" fmla="*/ 2147483647 h 244"/>
              <a:gd name="T90" fmla="*/ 2147483647 w 279"/>
              <a:gd name="T91" fmla="*/ 2147483647 h 244"/>
              <a:gd name="T92" fmla="*/ 2147483647 w 279"/>
              <a:gd name="T93" fmla="*/ 2147483647 h 244"/>
              <a:gd name="T94" fmla="*/ 2147483647 w 279"/>
              <a:gd name="T95" fmla="*/ 2147483647 h 244"/>
              <a:gd name="T96" fmla="*/ 2147483647 w 279"/>
              <a:gd name="T97" fmla="*/ 2147483647 h 244"/>
              <a:gd name="T98" fmla="*/ 0 w 279"/>
              <a:gd name="T99" fmla="*/ 2147483647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9"/>
              <a:gd name="T151" fmla="*/ 0 h 244"/>
              <a:gd name="T152" fmla="*/ 279 w 279"/>
              <a:gd name="T153" fmla="*/ 244 h 2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9" h="244">
                <a:moveTo>
                  <a:pt x="0" y="243"/>
                </a:moveTo>
                <a:lnTo>
                  <a:pt x="148" y="1"/>
                </a:lnTo>
                <a:lnTo>
                  <a:pt x="160" y="0"/>
                </a:lnTo>
                <a:lnTo>
                  <a:pt x="167" y="3"/>
                </a:lnTo>
                <a:lnTo>
                  <a:pt x="168" y="6"/>
                </a:lnTo>
                <a:lnTo>
                  <a:pt x="173" y="5"/>
                </a:lnTo>
                <a:lnTo>
                  <a:pt x="177" y="9"/>
                </a:lnTo>
                <a:lnTo>
                  <a:pt x="182" y="7"/>
                </a:lnTo>
                <a:lnTo>
                  <a:pt x="184" y="12"/>
                </a:lnTo>
                <a:lnTo>
                  <a:pt x="190" y="13"/>
                </a:lnTo>
                <a:lnTo>
                  <a:pt x="196" y="14"/>
                </a:lnTo>
                <a:lnTo>
                  <a:pt x="201" y="15"/>
                </a:lnTo>
                <a:lnTo>
                  <a:pt x="205" y="19"/>
                </a:lnTo>
                <a:lnTo>
                  <a:pt x="210" y="20"/>
                </a:lnTo>
                <a:lnTo>
                  <a:pt x="215" y="23"/>
                </a:lnTo>
                <a:lnTo>
                  <a:pt x="222" y="25"/>
                </a:lnTo>
                <a:lnTo>
                  <a:pt x="226" y="29"/>
                </a:lnTo>
                <a:lnTo>
                  <a:pt x="229" y="32"/>
                </a:lnTo>
                <a:lnTo>
                  <a:pt x="231" y="36"/>
                </a:lnTo>
                <a:lnTo>
                  <a:pt x="235" y="39"/>
                </a:lnTo>
                <a:lnTo>
                  <a:pt x="238" y="45"/>
                </a:lnTo>
                <a:lnTo>
                  <a:pt x="242" y="46"/>
                </a:lnTo>
                <a:lnTo>
                  <a:pt x="248" y="55"/>
                </a:lnTo>
                <a:lnTo>
                  <a:pt x="249" y="58"/>
                </a:lnTo>
                <a:lnTo>
                  <a:pt x="255" y="63"/>
                </a:lnTo>
                <a:lnTo>
                  <a:pt x="256" y="67"/>
                </a:lnTo>
                <a:lnTo>
                  <a:pt x="261" y="71"/>
                </a:lnTo>
                <a:lnTo>
                  <a:pt x="261" y="75"/>
                </a:lnTo>
                <a:lnTo>
                  <a:pt x="264" y="81"/>
                </a:lnTo>
                <a:lnTo>
                  <a:pt x="264" y="86"/>
                </a:lnTo>
                <a:lnTo>
                  <a:pt x="266" y="90"/>
                </a:lnTo>
                <a:lnTo>
                  <a:pt x="266" y="95"/>
                </a:lnTo>
                <a:lnTo>
                  <a:pt x="268" y="99"/>
                </a:lnTo>
                <a:lnTo>
                  <a:pt x="267" y="103"/>
                </a:lnTo>
                <a:lnTo>
                  <a:pt x="268" y="109"/>
                </a:lnTo>
                <a:lnTo>
                  <a:pt x="269" y="113"/>
                </a:lnTo>
                <a:lnTo>
                  <a:pt x="273" y="119"/>
                </a:lnTo>
                <a:lnTo>
                  <a:pt x="274" y="124"/>
                </a:lnTo>
                <a:lnTo>
                  <a:pt x="275" y="128"/>
                </a:lnTo>
                <a:lnTo>
                  <a:pt x="276" y="134"/>
                </a:lnTo>
                <a:lnTo>
                  <a:pt x="277" y="138"/>
                </a:lnTo>
                <a:lnTo>
                  <a:pt x="277" y="143"/>
                </a:lnTo>
                <a:lnTo>
                  <a:pt x="277" y="147"/>
                </a:lnTo>
                <a:lnTo>
                  <a:pt x="274" y="153"/>
                </a:lnTo>
                <a:lnTo>
                  <a:pt x="276" y="156"/>
                </a:lnTo>
                <a:lnTo>
                  <a:pt x="277" y="162"/>
                </a:lnTo>
                <a:lnTo>
                  <a:pt x="278" y="167"/>
                </a:lnTo>
                <a:lnTo>
                  <a:pt x="275" y="172"/>
                </a:lnTo>
                <a:lnTo>
                  <a:pt x="271" y="181"/>
                </a:lnTo>
                <a:lnTo>
                  <a:pt x="0" y="243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4" name="Arc 24"/>
          <p:cNvSpPr>
            <a:spLocks/>
          </p:cNvSpPr>
          <p:nvPr/>
        </p:nvSpPr>
        <p:spPr bwMode="auto">
          <a:xfrm rot="720000">
            <a:off x="7794625" y="5834063"/>
            <a:ext cx="211138" cy="236537"/>
          </a:xfrm>
          <a:custGeom>
            <a:avLst/>
            <a:gdLst>
              <a:gd name="T0" fmla="*/ 0 w 21745"/>
              <a:gd name="T1" fmla="*/ 0 h 21600"/>
              <a:gd name="T2" fmla="*/ 2147483647 w 21745"/>
              <a:gd name="T3" fmla="*/ 2147483647 h 21600"/>
              <a:gd name="T4" fmla="*/ 1179876122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Line 25"/>
          <p:cNvSpPr>
            <a:spLocks noChangeShapeType="1"/>
          </p:cNvSpPr>
          <p:nvPr/>
        </p:nvSpPr>
        <p:spPr bwMode="auto">
          <a:xfrm flipH="1">
            <a:off x="7594600" y="5653088"/>
            <a:ext cx="303213" cy="550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6" name="Oval 26"/>
          <p:cNvSpPr>
            <a:spLocks noChangeArrowheads="1"/>
          </p:cNvSpPr>
          <p:nvPr/>
        </p:nvSpPr>
        <p:spPr bwMode="auto">
          <a:xfrm rot="-1860000">
            <a:off x="7872413" y="5838825"/>
            <a:ext cx="100012" cy="19843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Line 27"/>
          <p:cNvSpPr>
            <a:spLocks noChangeShapeType="1"/>
          </p:cNvSpPr>
          <p:nvPr/>
        </p:nvSpPr>
        <p:spPr bwMode="auto">
          <a:xfrm flipV="1">
            <a:off x="7594600" y="6059488"/>
            <a:ext cx="555625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Rectangle 28"/>
          <p:cNvSpPr>
            <a:spLocks noGrp="1" noChangeArrowheads="1"/>
          </p:cNvSpPr>
          <p:nvPr>
            <p:ph type="title"/>
          </p:nvPr>
        </p:nvSpPr>
        <p:spPr>
          <a:xfrm>
            <a:off x="-17491" y="0"/>
            <a:ext cx="8229600" cy="1143000"/>
          </a:xfrm>
          <a:noFill/>
        </p:spPr>
        <p:txBody>
          <a:bodyPr/>
          <a:lstStyle/>
          <a:p>
            <a:r>
              <a:rPr lang="en-US" dirty="0" smtClean="0"/>
              <a:t>Stereo image rectification</a:t>
            </a:r>
          </a:p>
        </p:txBody>
      </p:sp>
      <p:sp>
        <p:nvSpPr>
          <p:cNvPr id="416797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4191000" cy="5541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800" dirty="0" err="1" smtClean="0"/>
              <a:t>Reproject</a:t>
            </a:r>
            <a:r>
              <a:rPr lang="en-US" sz="2800" dirty="0" smtClean="0"/>
              <a:t> image planes onto a common plane parallel to the line between camera centers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en-US" sz="2800" dirty="0" smtClean="0"/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800" dirty="0" smtClean="0"/>
              <a:t>Pixel motion is horizontal after this transformation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en-US" sz="2800" dirty="0" smtClean="0"/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en-US" sz="2800" dirty="0" smtClean="0"/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800" dirty="0" smtClean="0"/>
              <a:t>Two </a:t>
            </a:r>
            <a:r>
              <a:rPr lang="en-US" sz="2800" dirty="0" err="1" smtClean="0"/>
              <a:t>homographies</a:t>
            </a:r>
            <a:r>
              <a:rPr lang="en-US" sz="2800" dirty="0" smtClean="0"/>
              <a:t> (3x3 transform), one for each input image </a:t>
            </a:r>
            <a:r>
              <a:rPr lang="en-US" sz="2800" dirty="0" err="1" smtClean="0"/>
              <a:t>reprojection</a:t>
            </a:r>
            <a:endParaRPr lang="en-US" sz="2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C. Loop and Z. Zhang. </a:t>
            </a:r>
            <a:r>
              <a:rPr lang="en-US" sz="2000" dirty="0" smtClean="0">
                <a:hlinkClick r:id="rId3"/>
              </a:rPr>
              <a:t>Computing Rectifying </a:t>
            </a:r>
            <a:r>
              <a:rPr lang="en-US" sz="2000" dirty="0" err="1" smtClean="0">
                <a:hlinkClick r:id="rId3"/>
              </a:rPr>
              <a:t>Homographies</a:t>
            </a:r>
            <a:r>
              <a:rPr lang="en-US" sz="2000" dirty="0" smtClean="0">
                <a:hlinkClick r:id="rId3"/>
              </a:rPr>
              <a:t> for Stereo Vision</a:t>
            </a:r>
            <a:r>
              <a:rPr lang="en-US" sz="2000" dirty="0" smtClean="0"/>
              <a:t>. IEEE Conf. Computer Vision and Pattern Recognition, 1999</a:t>
            </a:r>
            <a:r>
              <a:rPr lang="en-US" sz="2400" dirty="0" smtClean="0"/>
              <a:t>.</a:t>
            </a:r>
          </a:p>
        </p:txBody>
      </p:sp>
      <p:sp>
        <p:nvSpPr>
          <p:cNvPr id="44060" name="Line 35"/>
          <p:cNvSpPr>
            <a:spLocks noChangeShapeType="1"/>
          </p:cNvSpPr>
          <p:nvPr/>
        </p:nvSpPr>
        <p:spPr bwMode="auto">
          <a:xfrm>
            <a:off x="5726113" y="2886075"/>
            <a:ext cx="1893887" cy="10461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1" name="Line 36"/>
          <p:cNvSpPr>
            <a:spLocks noChangeShapeType="1"/>
          </p:cNvSpPr>
          <p:nvPr/>
        </p:nvSpPr>
        <p:spPr bwMode="auto">
          <a:xfrm>
            <a:off x="5718175" y="4216400"/>
            <a:ext cx="1893888" cy="10461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98" name="Line 30"/>
          <p:cNvSpPr>
            <a:spLocks noChangeShapeType="1"/>
          </p:cNvSpPr>
          <p:nvPr/>
        </p:nvSpPr>
        <p:spPr bwMode="auto">
          <a:xfrm>
            <a:off x="4497388" y="2936875"/>
            <a:ext cx="1209675" cy="668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99" name="Line 31"/>
          <p:cNvSpPr>
            <a:spLocks noChangeShapeType="1"/>
          </p:cNvSpPr>
          <p:nvPr/>
        </p:nvSpPr>
        <p:spPr bwMode="auto">
          <a:xfrm>
            <a:off x="7629525" y="4683125"/>
            <a:ext cx="1209675" cy="668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806" name="Line 38"/>
          <p:cNvSpPr>
            <a:spLocks noChangeShapeType="1"/>
          </p:cNvSpPr>
          <p:nvPr/>
        </p:nvSpPr>
        <p:spPr bwMode="auto">
          <a:xfrm>
            <a:off x="5726113" y="3622675"/>
            <a:ext cx="1893887" cy="10461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5" name="Oval 14"/>
          <p:cNvSpPr>
            <a:spLocks noChangeArrowheads="1"/>
          </p:cNvSpPr>
          <p:nvPr/>
        </p:nvSpPr>
        <p:spPr bwMode="auto">
          <a:xfrm>
            <a:off x="7889875" y="4810125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6" name="Oval 15"/>
          <p:cNvSpPr>
            <a:spLocks noChangeArrowheads="1"/>
          </p:cNvSpPr>
          <p:nvPr/>
        </p:nvSpPr>
        <p:spPr bwMode="auto">
          <a:xfrm>
            <a:off x="5314950" y="3378200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20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6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6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6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6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6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98" grpId="0" animBg="1"/>
      <p:bldP spid="416799" grpId="0" animBg="1"/>
      <p:bldP spid="41680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14288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Example</a:t>
            </a:r>
          </a:p>
        </p:txBody>
      </p:sp>
      <p:pic>
        <p:nvPicPr>
          <p:cNvPr id="29699" name="Picture 2" descr="http://www.ifp.illinois.edu/~yuhuang/rectify/orig_4_5_b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914400"/>
            <a:ext cx="772477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http://www.ifp.illinois.edu/~yuhuang/rectify/rectif_4_5_b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777240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Connector 4"/>
          <p:cNvCxnSpPr>
            <a:cxnSpLocks noChangeShapeType="1"/>
          </p:cNvCxnSpPr>
          <p:nvPr/>
        </p:nvCxnSpPr>
        <p:spPr bwMode="auto">
          <a:xfrm>
            <a:off x="733425" y="1600200"/>
            <a:ext cx="7724775" cy="0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702" name="Straight Connector 7"/>
          <p:cNvCxnSpPr>
            <a:cxnSpLocks noChangeShapeType="1"/>
          </p:cNvCxnSpPr>
          <p:nvPr/>
        </p:nvCxnSpPr>
        <p:spPr bwMode="auto">
          <a:xfrm>
            <a:off x="733425" y="2152650"/>
            <a:ext cx="7724775" cy="0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703" name="Straight Connector 8"/>
          <p:cNvCxnSpPr>
            <a:cxnSpLocks noChangeShapeType="1"/>
          </p:cNvCxnSpPr>
          <p:nvPr/>
        </p:nvCxnSpPr>
        <p:spPr bwMode="auto">
          <a:xfrm>
            <a:off x="733425" y="3527425"/>
            <a:ext cx="7724775" cy="0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733425" y="928688"/>
            <a:ext cx="25908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bg1"/>
                </a:solidFill>
                <a:latin typeface="+mn-lt"/>
                <a:ea typeface="+mn-ea"/>
              </a:rPr>
              <a:t>Unrectified</a:t>
            </a:r>
            <a:endParaRPr lang="en-US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5325" y="3886200"/>
            <a:ext cx="25908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+mn-ea"/>
              </a:rPr>
              <a:t>Rectified</a:t>
            </a:r>
          </a:p>
        </p:txBody>
      </p:sp>
      <p:cxnSp>
        <p:nvCxnSpPr>
          <p:cNvPr id="29706" name="Straight Connector 14"/>
          <p:cNvCxnSpPr>
            <a:cxnSpLocks noChangeShapeType="1"/>
          </p:cNvCxnSpPr>
          <p:nvPr/>
        </p:nvCxnSpPr>
        <p:spPr bwMode="auto">
          <a:xfrm>
            <a:off x="709613" y="4357688"/>
            <a:ext cx="7724775" cy="0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707" name="Straight Connector 15"/>
          <p:cNvCxnSpPr>
            <a:cxnSpLocks noChangeShapeType="1"/>
          </p:cNvCxnSpPr>
          <p:nvPr/>
        </p:nvCxnSpPr>
        <p:spPr bwMode="auto">
          <a:xfrm>
            <a:off x="693738" y="4840288"/>
            <a:ext cx="7724775" cy="0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708" name="Straight Connector 16"/>
          <p:cNvCxnSpPr>
            <a:cxnSpLocks noChangeShapeType="1"/>
          </p:cNvCxnSpPr>
          <p:nvPr/>
        </p:nvCxnSpPr>
        <p:spPr bwMode="auto">
          <a:xfrm>
            <a:off x="709613" y="5322888"/>
            <a:ext cx="7724775" cy="0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709" name="Straight Connector 17"/>
          <p:cNvCxnSpPr>
            <a:cxnSpLocks noChangeShapeType="1"/>
          </p:cNvCxnSpPr>
          <p:nvPr/>
        </p:nvCxnSpPr>
        <p:spPr bwMode="auto">
          <a:xfrm>
            <a:off x="709613" y="5799138"/>
            <a:ext cx="7724775" cy="0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710" name="Straight Connector 18"/>
          <p:cNvCxnSpPr>
            <a:cxnSpLocks noChangeShapeType="1"/>
          </p:cNvCxnSpPr>
          <p:nvPr/>
        </p:nvCxnSpPr>
        <p:spPr bwMode="auto">
          <a:xfrm>
            <a:off x="695325" y="6280150"/>
            <a:ext cx="7724775" cy="0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5"/>
          <p:cNvSpPr>
            <a:spLocks/>
          </p:cNvSpPr>
          <p:nvPr/>
        </p:nvSpPr>
        <p:spPr bwMode="auto">
          <a:xfrm>
            <a:off x="5705475" y="3859213"/>
            <a:ext cx="1884363" cy="314325"/>
          </a:xfrm>
          <a:custGeom>
            <a:avLst/>
            <a:gdLst>
              <a:gd name="T0" fmla="*/ 0 w 1468"/>
              <a:gd name="T1" fmla="*/ 2147483647 h 252"/>
              <a:gd name="T2" fmla="*/ 2147483647 w 1468"/>
              <a:gd name="T3" fmla="*/ 2147483647 h 252"/>
              <a:gd name="T4" fmla="*/ 2147483647 w 1468"/>
              <a:gd name="T5" fmla="*/ 2147483647 h 252"/>
              <a:gd name="T6" fmla="*/ 2147483647 w 1468"/>
              <a:gd name="T7" fmla="*/ 2147483647 h 252"/>
              <a:gd name="T8" fmla="*/ 2147483647 w 1468"/>
              <a:gd name="T9" fmla="*/ 2147483647 h 252"/>
              <a:gd name="T10" fmla="*/ 2147483647 w 1468"/>
              <a:gd name="T11" fmla="*/ 0 h 252"/>
              <a:gd name="T12" fmla="*/ 2147483647 w 1468"/>
              <a:gd name="T13" fmla="*/ 2147483647 h 252"/>
              <a:gd name="T14" fmla="*/ 2147483647 w 1468"/>
              <a:gd name="T15" fmla="*/ 2147483647 h 252"/>
              <a:gd name="T16" fmla="*/ 2147483647 w 1468"/>
              <a:gd name="T17" fmla="*/ 2147483647 h 252"/>
              <a:gd name="T18" fmla="*/ 2147483647 w 1468"/>
              <a:gd name="T19" fmla="*/ 2147483647 h 252"/>
              <a:gd name="T20" fmla="*/ 2147483647 w 1468"/>
              <a:gd name="T21" fmla="*/ 2147483647 h 252"/>
              <a:gd name="T22" fmla="*/ 2147483647 w 1468"/>
              <a:gd name="T23" fmla="*/ 2147483647 h 252"/>
              <a:gd name="T24" fmla="*/ 2147483647 w 1468"/>
              <a:gd name="T25" fmla="*/ 2147483647 h 252"/>
              <a:gd name="T26" fmla="*/ 2147483647 w 1468"/>
              <a:gd name="T27" fmla="*/ 2147483647 h 252"/>
              <a:gd name="T28" fmla="*/ 2147483647 w 1468"/>
              <a:gd name="T29" fmla="*/ 2147483647 h 252"/>
              <a:gd name="T30" fmla="*/ 2147483647 w 1468"/>
              <a:gd name="T31" fmla="*/ 2147483647 h 252"/>
              <a:gd name="T32" fmla="*/ 2147483647 w 1468"/>
              <a:gd name="T33" fmla="*/ 2147483647 h 252"/>
              <a:gd name="T34" fmla="*/ 2147483647 w 1468"/>
              <a:gd name="T35" fmla="*/ 2147483647 h 252"/>
              <a:gd name="T36" fmla="*/ 2147483647 w 1468"/>
              <a:gd name="T37" fmla="*/ 2147483647 h 252"/>
              <a:gd name="T38" fmla="*/ 2147483647 w 1468"/>
              <a:gd name="T39" fmla="*/ 2147483647 h 252"/>
              <a:gd name="T40" fmla="*/ 2147483647 w 1468"/>
              <a:gd name="T41" fmla="*/ 2147483647 h 252"/>
              <a:gd name="T42" fmla="*/ 2147483647 w 1468"/>
              <a:gd name="T43" fmla="*/ 2147483647 h 252"/>
              <a:gd name="T44" fmla="*/ 2147483647 w 1468"/>
              <a:gd name="T45" fmla="*/ 2147483647 h 252"/>
              <a:gd name="T46" fmla="*/ 2147483647 w 1468"/>
              <a:gd name="T47" fmla="*/ 2147483647 h 252"/>
              <a:gd name="T48" fmla="*/ 2147483647 w 1468"/>
              <a:gd name="T49" fmla="*/ 2147483647 h 252"/>
              <a:gd name="T50" fmla="*/ 2147483647 w 1468"/>
              <a:gd name="T51" fmla="*/ 2147483647 h 252"/>
              <a:gd name="T52" fmla="*/ 2147483647 w 1468"/>
              <a:gd name="T53" fmla="*/ 2147483647 h 252"/>
              <a:gd name="T54" fmla="*/ 2147483647 w 1468"/>
              <a:gd name="T55" fmla="*/ 2147483647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468"/>
              <a:gd name="T85" fmla="*/ 0 h 252"/>
              <a:gd name="T86" fmla="*/ 1468 w 1468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468" h="252">
                <a:moveTo>
                  <a:pt x="0" y="5"/>
                </a:moveTo>
                <a:cubicBezTo>
                  <a:pt x="22" y="20"/>
                  <a:pt x="30" y="32"/>
                  <a:pt x="56" y="41"/>
                </a:cubicBezTo>
                <a:cubicBezTo>
                  <a:pt x="61" y="39"/>
                  <a:pt x="67" y="39"/>
                  <a:pt x="71" y="36"/>
                </a:cubicBezTo>
                <a:cubicBezTo>
                  <a:pt x="75" y="33"/>
                  <a:pt x="77" y="27"/>
                  <a:pt x="81" y="25"/>
                </a:cubicBezTo>
                <a:cubicBezTo>
                  <a:pt x="95" y="18"/>
                  <a:pt x="112" y="15"/>
                  <a:pt x="127" y="10"/>
                </a:cubicBezTo>
                <a:cubicBezTo>
                  <a:pt x="137" y="7"/>
                  <a:pt x="157" y="0"/>
                  <a:pt x="157" y="0"/>
                </a:cubicBezTo>
                <a:cubicBezTo>
                  <a:pt x="196" y="13"/>
                  <a:pt x="233" y="31"/>
                  <a:pt x="273" y="41"/>
                </a:cubicBezTo>
                <a:cubicBezTo>
                  <a:pt x="283" y="40"/>
                  <a:pt x="353" y="26"/>
                  <a:pt x="369" y="30"/>
                </a:cubicBezTo>
                <a:cubicBezTo>
                  <a:pt x="390" y="54"/>
                  <a:pt x="366" y="30"/>
                  <a:pt x="395" y="46"/>
                </a:cubicBezTo>
                <a:cubicBezTo>
                  <a:pt x="406" y="52"/>
                  <a:pt x="450" y="137"/>
                  <a:pt x="455" y="121"/>
                </a:cubicBezTo>
                <a:cubicBezTo>
                  <a:pt x="486" y="168"/>
                  <a:pt x="519" y="233"/>
                  <a:pt x="576" y="252"/>
                </a:cubicBezTo>
                <a:cubicBezTo>
                  <a:pt x="603" y="245"/>
                  <a:pt x="593" y="186"/>
                  <a:pt x="615" y="171"/>
                </a:cubicBezTo>
                <a:cubicBezTo>
                  <a:pt x="618" y="161"/>
                  <a:pt x="624" y="139"/>
                  <a:pt x="627" y="129"/>
                </a:cubicBezTo>
                <a:cubicBezTo>
                  <a:pt x="629" y="124"/>
                  <a:pt x="646" y="102"/>
                  <a:pt x="651" y="99"/>
                </a:cubicBezTo>
                <a:cubicBezTo>
                  <a:pt x="661" y="92"/>
                  <a:pt x="681" y="78"/>
                  <a:pt x="681" y="78"/>
                </a:cubicBezTo>
                <a:cubicBezTo>
                  <a:pt x="694" y="59"/>
                  <a:pt x="724" y="71"/>
                  <a:pt x="747" y="78"/>
                </a:cubicBezTo>
                <a:cubicBezTo>
                  <a:pt x="768" y="86"/>
                  <a:pt x="791" y="116"/>
                  <a:pt x="809" y="126"/>
                </a:cubicBezTo>
                <a:cubicBezTo>
                  <a:pt x="824" y="127"/>
                  <a:pt x="854" y="137"/>
                  <a:pt x="854" y="137"/>
                </a:cubicBezTo>
                <a:cubicBezTo>
                  <a:pt x="919" y="131"/>
                  <a:pt x="895" y="133"/>
                  <a:pt x="935" y="106"/>
                </a:cubicBezTo>
                <a:cubicBezTo>
                  <a:pt x="954" y="94"/>
                  <a:pt x="979" y="98"/>
                  <a:pt x="1001" y="96"/>
                </a:cubicBezTo>
                <a:cubicBezTo>
                  <a:pt x="1020" y="83"/>
                  <a:pt x="1042" y="78"/>
                  <a:pt x="1062" y="66"/>
                </a:cubicBezTo>
                <a:cubicBezTo>
                  <a:pt x="1096" y="71"/>
                  <a:pt x="1169" y="82"/>
                  <a:pt x="1198" y="101"/>
                </a:cubicBezTo>
                <a:cubicBezTo>
                  <a:pt x="1221" y="117"/>
                  <a:pt x="1247" y="133"/>
                  <a:pt x="1274" y="142"/>
                </a:cubicBezTo>
                <a:cubicBezTo>
                  <a:pt x="1291" y="159"/>
                  <a:pt x="1312" y="170"/>
                  <a:pt x="1334" y="177"/>
                </a:cubicBezTo>
                <a:cubicBezTo>
                  <a:pt x="1370" y="173"/>
                  <a:pt x="1383" y="175"/>
                  <a:pt x="1410" y="157"/>
                </a:cubicBezTo>
                <a:cubicBezTo>
                  <a:pt x="1417" y="135"/>
                  <a:pt x="1429" y="117"/>
                  <a:pt x="1446" y="101"/>
                </a:cubicBezTo>
                <a:cubicBezTo>
                  <a:pt x="1448" y="96"/>
                  <a:pt x="1447" y="90"/>
                  <a:pt x="1451" y="86"/>
                </a:cubicBezTo>
                <a:cubicBezTo>
                  <a:pt x="1468" y="69"/>
                  <a:pt x="1466" y="90"/>
                  <a:pt x="1466" y="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107" name="Group 6"/>
          <p:cNvGrpSpPr>
            <a:grpSpLocks/>
          </p:cNvGrpSpPr>
          <p:nvPr/>
        </p:nvGrpSpPr>
        <p:grpSpPr bwMode="auto">
          <a:xfrm>
            <a:off x="5708650" y="3721100"/>
            <a:ext cx="1909763" cy="477838"/>
            <a:chOff x="2064" y="2160"/>
            <a:chExt cx="1488" cy="384"/>
          </a:xfrm>
        </p:grpSpPr>
        <p:sp>
          <p:nvSpPr>
            <p:cNvPr id="47126" name="Line 7"/>
            <p:cNvSpPr>
              <a:spLocks noChangeShapeType="1"/>
            </p:cNvSpPr>
            <p:nvPr/>
          </p:nvSpPr>
          <p:spPr bwMode="auto">
            <a:xfrm flipV="1">
              <a:off x="2064" y="21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8"/>
            <p:cNvSpPr>
              <a:spLocks noChangeShapeType="1"/>
            </p:cNvSpPr>
            <p:nvPr/>
          </p:nvSpPr>
          <p:spPr bwMode="auto">
            <a:xfrm>
              <a:off x="2064" y="2544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8" name="Text Box 9"/>
          <p:cNvSpPr txBox="1">
            <a:spLocks noChangeArrowheads="1"/>
          </p:cNvSpPr>
          <p:nvPr/>
        </p:nvSpPr>
        <p:spPr bwMode="auto">
          <a:xfrm>
            <a:off x="4343400" y="3581400"/>
            <a:ext cx="1344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Matching cost</a:t>
            </a:r>
          </a:p>
        </p:txBody>
      </p:sp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7635875" y="3962400"/>
            <a:ext cx="898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disparity</a:t>
            </a:r>
          </a:p>
        </p:txBody>
      </p:sp>
      <p:pic>
        <p:nvPicPr>
          <p:cNvPr id="47110" name="Picture 11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2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Line 13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Rectangle 14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14" name="Group 15"/>
          <p:cNvGrpSpPr>
            <a:grpSpLocks/>
          </p:cNvGrpSpPr>
          <p:nvPr/>
        </p:nvGrpSpPr>
        <p:grpSpPr bwMode="auto">
          <a:xfrm>
            <a:off x="6021388" y="2049463"/>
            <a:ext cx="862012" cy="119062"/>
            <a:chOff x="3111" y="3838"/>
            <a:chExt cx="672" cy="96"/>
          </a:xfrm>
        </p:grpSpPr>
        <p:sp>
          <p:nvSpPr>
            <p:cNvPr id="47121" name="Rectangle 16"/>
            <p:cNvSpPr>
              <a:spLocks noChangeArrowheads="1"/>
            </p:cNvSpPr>
            <p:nvPr/>
          </p:nvSpPr>
          <p:spPr bwMode="auto">
            <a:xfrm>
              <a:off x="3399" y="3838"/>
              <a:ext cx="96" cy="96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2" name="Rectangle 17"/>
            <p:cNvSpPr>
              <a:spLocks noChangeArrowheads="1"/>
            </p:cNvSpPr>
            <p:nvPr/>
          </p:nvSpPr>
          <p:spPr bwMode="auto">
            <a:xfrm>
              <a:off x="3111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Rectangle 18"/>
            <p:cNvSpPr>
              <a:spLocks noChangeArrowheads="1"/>
            </p:cNvSpPr>
            <p:nvPr/>
          </p:nvSpPr>
          <p:spPr bwMode="auto">
            <a:xfrm>
              <a:off x="3255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Rectangle 19"/>
            <p:cNvSpPr>
              <a:spLocks noChangeArrowheads="1"/>
            </p:cNvSpPr>
            <p:nvPr/>
          </p:nvSpPr>
          <p:spPr bwMode="auto">
            <a:xfrm>
              <a:off x="3543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Rectangle 20"/>
            <p:cNvSpPr>
              <a:spLocks noChangeArrowheads="1"/>
            </p:cNvSpPr>
            <p:nvPr/>
          </p:nvSpPr>
          <p:spPr bwMode="auto">
            <a:xfrm>
              <a:off x="3687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5" name="Text Box 21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7116" name="Text Box 22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7117" name="Freeform 23"/>
          <p:cNvSpPr>
            <a:spLocks/>
          </p:cNvSpPr>
          <p:nvPr/>
        </p:nvSpPr>
        <p:spPr bwMode="auto">
          <a:xfrm>
            <a:off x="6430963" y="1212850"/>
            <a:ext cx="23812" cy="3219450"/>
          </a:xfrm>
          <a:custGeom>
            <a:avLst/>
            <a:gdLst>
              <a:gd name="T0" fmla="*/ 2147483647 w 18"/>
              <a:gd name="T1" fmla="*/ 0 h 2587"/>
              <a:gd name="T2" fmla="*/ 0 w 18"/>
              <a:gd name="T3" fmla="*/ 2147483647 h 2587"/>
              <a:gd name="T4" fmla="*/ 0 60000 65536"/>
              <a:gd name="T5" fmla="*/ 0 60000 65536"/>
              <a:gd name="T6" fmla="*/ 0 w 18"/>
              <a:gd name="T7" fmla="*/ 0 h 2587"/>
              <a:gd name="T8" fmla="*/ 18 w 18"/>
              <a:gd name="T9" fmla="*/ 2587 h 25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" h="2587">
                <a:moveTo>
                  <a:pt x="18" y="0"/>
                </a:moveTo>
                <a:lnTo>
                  <a:pt x="0" y="258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Text Box 24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7119" name="Rectangle 2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/>
          <a:lstStyle/>
          <a:p>
            <a:endParaRPr lang="en-US" sz="3000" dirty="0" smtClean="0">
              <a:solidFill>
                <a:srgbClr val="FF0000"/>
              </a:solidFill>
            </a:endParaRPr>
          </a:p>
        </p:txBody>
      </p:sp>
      <p:sp>
        <p:nvSpPr>
          <p:cNvPr id="25616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772400" cy="1981200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Slide a window along the right scanline and compare contents of that window with the reference window in the left image</a:t>
            </a:r>
          </a:p>
          <a:p>
            <a:pPr>
              <a:buFontTx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Matching cost: SSD, SAD, or normalized correlation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48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9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Line 10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Text Box 18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8135" name="Text Box 19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8136" name="Text Box 21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8137" name="Rectangle 2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/>
          <a:lstStyle/>
          <a:p>
            <a:r>
              <a:rPr lang="en-US" sz="3000" smtClean="0"/>
              <a:t>Correspondence search</a:t>
            </a:r>
          </a:p>
        </p:txBody>
      </p:sp>
      <p:pic>
        <p:nvPicPr>
          <p:cNvPr id="48138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6488" y="3733800"/>
            <a:ext cx="32004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Text Box 26"/>
          <p:cNvSpPr txBox="1">
            <a:spLocks noChangeArrowheads="1"/>
          </p:cNvSpPr>
          <p:nvPr/>
        </p:nvSpPr>
        <p:spPr bwMode="auto">
          <a:xfrm>
            <a:off x="6127750" y="62626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SSD</a:t>
            </a:r>
          </a:p>
        </p:txBody>
      </p:sp>
      <p:sp>
        <p:nvSpPr>
          <p:cNvPr id="48140" name="Freeform 27"/>
          <p:cNvSpPr>
            <a:spLocks/>
          </p:cNvSpPr>
          <p:nvPr/>
        </p:nvSpPr>
        <p:spPr bwMode="auto">
          <a:xfrm>
            <a:off x="6454775" y="1212850"/>
            <a:ext cx="4763" cy="5043488"/>
          </a:xfrm>
          <a:custGeom>
            <a:avLst/>
            <a:gdLst>
              <a:gd name="T0" fmla="*/ 0 w 3"/>
              <a:gd name="T1" fmla="*/ 0 h 3177"/>
              <a:gd name="T2" fmla="*/ 2147483647 w 3"/>
              <a:gd name="T3" fmla="*/ 2147483647 h 3177"/>
              <a:gd name="T4" fmla="*/ 0 60000 65536"/>
              <a:gd name="T5" fmla="*/ 0 60000 65536"/>
              <a:gd name="T6" fmla="*/ 0 w 3"/>
              <a:gd name="T7" fmla="*/ 0 h 3177"/>
              <a:gd name="T8" fmla="*/ 3 w 3"/>
              <a:gd name="T9" fmla="*/ 3177 h 3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177">
                <a:moveTo>
                  <a:pt x="0" y="0"/>
                </a:moveTo>
                <a:lnTo>
                  <a:pt x="3" y="317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91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/>
          <a:lstStyle/>
          <a:p>
            <a:r>
              <a:rPr lang="en-US" sz="3000" smtClean="0"/>
              <a:t>Correspondence search</a:t>
            </a:r>
          </a:p>
        </p:txBody>
      </p:sp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5835650" y="6262688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Norm. corr</a:t>
            </a:r>
          </a:p>
        </p:txBody>
      </p:sp>
      <p:pic>
        <p:nvPicPr>
          <p:cNvPr id="4916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0613" y="3730625"/>
            <a:ext cx="3176587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4" name="Freeform 12"/>
          <p:cNvSpPr>
            <a:spLocks/>
          </p:cNvSpPr>
          <p:nvPr/>
        </p:nvSpPr>
        <p:spPr bwMode="auto">
          <a:xfrm>
            <a:off x="6454775" y="1212850"/>
            <a:ext cx="4763" cy="5043488"/>
          </a:xfrm>
          <a:custGeom>
            <a:avLst/>
            <a:gdLst>
              <a:gd name="T0" fmla="*/ 0 w 3"/>
              <a:gd name="T1" fmla="*/ 0 h 3177"/>
              <a:gd name="T2" fmla="*/ 2147483647 w 3"/>
              <a:gd name="T3" fmla="*/ 2147483647 h 3177"/>
              <a:gd name="T4" fmla="*/ 0 60000 65536"/>
              <a:gd name="T5" fmla="*/ 0 60000 65536"/>
              <a:gd name="T6" fmla="*/ 0 w 3"/>
              <a:gd name="T7" fmla="*/ 0 h 3177"/>
              <a:gd name="T8" fmla="*/ 3 w 3"/>
              <a:gd name="T9" fmla="*/ 3177 h 3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177">
                <a:moveTo>
                  <a:pt x="0" y="0"/>
                </a:moveTo>
                <a:lnTo>
                  <a:pt x="3" y="317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3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Failures of correspondence search</a:t>
            </a:r>
          </a:p>
        </p:txBody>
      </p:sp>
      <p:pic>
        <p:nvPicPr>
          <p:cNvPr id="6246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74738"/>
            <a:ext cx="37338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066800"/>
            <a:ext cx="4191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46" name="Text Box 6"/>
          <p:cNvSpPr txBox="1">
            <a:spLocks noChangeArrowheads="1"/>
          </p:cNvSpPr>
          <p:nvPr/>
        </p:nvSpPr>
        <p:spPr bwMode="auto">
          <a:xfrm>
            <a:off x="838200" y="3276600"/>
            <a:ext cx="299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Textureless surfaces</a:t>
            </a:r>
          </a:p>
        </p:txBody>
      </p:sp>
      <p:sp>
        <p:nvSpPr>
          <p:cNvPr id="624647" name="Text Box 7"/>
          <p:cNvSpPr txBox="1">
            <a:spLocks noChangeArrowheads="1"/>
          </p:cNvSpPr>
          <p:nvPr/>
        </p:nvSpPr>
        <p:spPr bwMode="auto">
          <a:xfrm>
            <a:off x="4953000" y="3198813"/>
            <a:ext cx="310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Occlusions, repetition</a:t>
            </a:r>
          </a:p>
        </p:txBody>
      </p:sp>
      <p:sp>
        <p:nvSpPr>
          <p:cNvPr id="624648" name="Text Box 8"/>
          <p:cNvSpPr txBox="1">
            <a:spLocks noChangeArrowheads="1"/>
          </p:cNvSpPr>
          <p:nvPr/>
        </p:nvSpPr>
        <p:spPr bwMode="auto">
          <a:xfrm>
            <a:off x="1763713" y="6248400"/>
            <a:ext cx="547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Non-Lambertian surfaces, specularities</a:t>
            </a:r>
          </a:p>
        </p:txBody>
      </p:sp>
      <p:pic>
        <p:nvPicPr>
          <p:cNvPr id="62465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886200"/>
            <a:ext cx="226853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8050" y="3886200"/>
            <a:ext cx="226853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886200"/>
            <a:ext cx="22574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333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6" grpId="0"/>
      <p:bldP spid="624647" grpId="0"/>
      <p:bldP spid="62464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3350"/>
            <a:ext cx="8229600" cy="1143000"/>
          </a:xfrm>
        </p:spPr>
        <p:txBody>
          <a:bodyPr/>
          <a:lstStyle/>
          <a:p>
            <a:r>
              <a:rPr lang="en-US" dirty="0" smtClean="0"/>
              <a:t>Results with window search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5257800" y="4332288"/>
          <a:ext cx="3276600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2" name="Image" r:id="rId4" imgW="4422167" imgH="3202259" progId="">
                  <p:embed/>
                </p:oleObj>
              </mc:Choice>
              <mc:Fallback>
                <p:oleObj name="Image" r:id="rId4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332288"/>
                        <a:ext cx="3276600" cy="237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817563" y="3810000"/>
            <a:ext cx="3525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Window-based matching</a:t>
            </a:r>
          </a:p>
        </p:txBody>
      </p:sp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914400" y="4332288"/>
          <a:ext cx="3276600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3" name="Image" r:id="rId6" imgW="4422167" imgH="3202259" progId="">
                  <p:embed/>
                </p:oleObj>
              </mc:Choice>
              <mc:Fallback>
                <p:oleObj name="Image" r:id="rId6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32288"/>
                        <a:ext cx="3276600" cy="237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964238" y="3810000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Ground truth</a:t>
            </a:r>
          </a:p>
        </p:txBody>
      </p:sp>
      <p:pic>
        <p:nvPicPr>
          <p:cNvPr id="14343" name="Picture 7" descr="scene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12763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4344988" y="83820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7CF4-79CC-6A48-A466-8C20EA113E4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1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Priors and constraints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35052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•"/>
              <a:defRPr/>
            </a:pPr>
            <a:r>
              <a:rPr lang="en-US" smtClean="0"/>
              <a:t>Uniqueness </a:t>
            </a:r>
          </a:p>
          <a:p>
            <a:pPr lvl="1">
              <a:defRPr/>
            </a:pPr>
            <a:r>
              <a:rPr lang="en-US" smtClean="0"/>
              <a:t>For any point in one image, there should be at most one matching point in the other image</a:t>
            </a:r>
          </a:p>
          <a:p>
            <a:pPr>
              <a:buFontTx/>
              <a:buChar char="•"/>
              <a:defRPr/>
            </a:pPr>
            <a:r>
              <a:rPr lang="en-US" smtClean="0"/>
              <a:t>Ordering</a:t>
            </a:r>
          </a:p>
          <a:p>
            <a:pPr lvl="1">
              <a:defRPr/>
            </a:pPr>
            <a:r>
              <a:rPr lang="en-US" smtClean="0"/>
              <a:t>Corresponding points should be in the same order in both views</a:t>
            </a:r>
          </a:p>
          <a:p>
            <a:pPr>
              <a:buFontTx/>
              <a:buChar char="•"/>
              <a:defRPr/>
            </a:pPr>
            <a:r>
              <a:rPr lang="en-US" smtClean="0"/>
              <a:t>Smoothness</a:t>
            </a:r>
          </a:p>
          <a:p>
            <a:pPr lvl="1">
              <a:defRPr/>
            </a:pPr>
            <a:r>
              <a:rPr lang="en-US" smtClean="0"/>
              <a:t>We expect disparity values to change slowly (for the most part)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43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42925" y="76200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Real-time stereo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5410200"/>
            <a:ext cx="77724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Used for robot navigation (and other tasks)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</a:rPr>
              <a:t>Several software-based real-time stereo techniques have been developed (most based on simple discrete search)</a:t>
            </a:r>
          </a:p>
        </p:txBody>
      </p:sp>
      <p:pic>
        <p:nvPicPr>
          <p:cNvPr id="59396" name="Picture 5" descr="WINNER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4830763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76450" y="4719638"/>
            <a:ext cx="51625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hlinkClick r:id="rId8"/>
              </a:rPr>
              <a:t>Nomad robot </a:t>
            </a:r>
            <a:r>
              <a:rPr lang="en-US" sz="1800">
                <a:latin typeface="Arial" charset="0"/>
              </a:rPr>
              <a:t>searches for meteorites in Antartica</a:t>
            </a:r>
          </a:p>
          <a:p>
            <a:pPr lvl="1"/>
            <a:r>
              <a:rPr lang="en-US" sz="1400">
                <a:latin typeface="Arial" charset="0"/>
                <a:hlinkClick r:id="rId8"/>
              </a:rPr>
              <a:t>http://www.frc.ri.cmu.edu/projects/meteorobot/index.html</a:t>
            </a:r>
            <a:endParaRPr lang="en-US" sz="1400">
              <a:latin typeface="Arial" charset="0"/>
            </a:endParaRPr>
          </a:p>
          <a:p>
            <a:pPr lvl="1"/>
            <a:endParaRPr lang="en-US" sz="140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1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4260" y="3886200"/>
            <a:ext cx="7848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Camera calibration errors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Poor image resolution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Occlusions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Violations of brightness constancy (specular reflections)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Large motions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Low-contrast image regions</a:t>
            </a: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95300" y="152400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Stereo reconstruction pipeline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5800" y="914400"/>
            <a:ext cx="7772400" cy="21336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Steps</a:t>
            </a:r>
          </a:p>
          <a:p>
            <a:pPr lvl="1"/>
            <a:r>
              <a:rPr lang="en-US" dirty="0">
                <a:latin typeface="Arial" charset="0"/>
              </a:rPr>
              <a:t>Calibrate cameras</a:t>
            </a:r>
          </a:p>
          <a:p>
            <a:pPr lvl="1"/>
            <a:r>
              <a:rPr lang="en-US" dirty="0">
                <a:latin typeface="Arial" charset="0"/>
              </a:rPr>
              <a:t>Rectify images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rial" charset="0"/>
              </a:rPr>
              <a:t>Compute disparity</a:t>
            </a:r>
          </a:p>
          <a:p>
            <a:pPr lvl="1"/>
            <a:r>
              <a:rPr lang="en-US" dirty="0">
                <a:latin typeface="Arial" charset="0"/>
              </a:rPr>
              <a:t>Estimate depth</a:t>
            </a:r>
          </a:p>
        </p:txBody>
      </p:sp>
      <p:sp>
        <p:nvSpPr>
          <p:cNvPr id="65541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9571" y="3505200"/>
            <a:ext cx="7848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latin typeface="Arial" charset="0"/>
              </a:rPr>
              <a:t>What will cause errors?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E67A0-41F0-486B-9478-A190280637F8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2670175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533400"/>
            <a:ext cx="268695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idea is to snap</a:t>
            </a:r>
          </a:p>
          <a:p>
            <a:r>
              <a:rPr lang="en-US" dirty="0"/>
              <a:t>images at different</a:t>
            </a:r>
          </a:p>
          <a:p>
            <a:r>
              <a:rPr lang="en-US" dirty="0"/>
              <a:t>depths and get a</a:t>
            </a:r>
          </a:p>
          <a:p>
            <a:r>
              <a:rPr lang="en-US" dirty="0"/>
              <a:t>lot of  2D-3D  point</a:t>
            </a:r>
          </a:p>
          <a:p>
            <a:r>
              <a:rPr lang="en-US" dirty="0"/>
              <a:t>correspondences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x1, y1, z1, u1, v1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x2, y2, z1, u2, v2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xn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yn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zn</a:t>
            </a:r>
            <a:r>
              <a:rPr lang="en-US" dirty="0" smtClean="0">
                <a:solidFill>
                  <a:srgbClr val="C00000"/>
                </a:solidFill>
              </a:rPr>
              <a:t>, un, </a:t>
            </a:r>
            <a:r>
              <a:rPr lang="en-US" dirty="0" err="1" smtClean="0">
                <a:solidFill>
                  <a:srgbClr val="C00000"/>
                </a:solidFill>
              </a:rPr>
              <a:t>vn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  <a:p>
            <a:r>
              <a:rPr lang="en-US" dirty="0" smtClean="0"/>
              <a:t>Then solve a system</a:t>
            </a:r>
          </a:p>
          <a:p>
            <a:r>
              <a:rPr lang="en-US" dirty="0" smtClean="0"/>
              <a:t>of equations to get</a:t>
            </a:r>
          </a:p>
          <a:p>
            <a:r>
              <a:rPr lang="en-US" dirty="0" smtClean="0"/>
              <a:t>camera parameters.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864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Multi-view stereo ?</a:t>
            </a:r>
          </a:p>
        </p:txBody>
      </p:sp>
      <p:pic>
        <p:nvPicPr>
          <p:cNvPr id="23556" name="Picture 4" descr="multi_view_geometry"/>
          <p:cNvPicPr>
            <a:picLocks noChangeAspect="1" noChangeArrowheads="1"/>
          </p:cNvPicPr>
          <p:nvPr/>
        </p:nvPicPr>
        <p:blipFill>
          <a:blip r:embed="rId3" cstate="print"/>
          <a:srcRect l="400" t="374"/>
          <a:stretch>
            <a:fillRect/>
          </a:stretch>
        </p:blipFill>
        <p:spPr bwMode="auto">
          <a:xfrm>
            <a:off x="2084388" y="1066800"/>
            <a:ext cx="477361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129A-E41D-479C-9971-1A57C1F71E3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10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Using more than two images</a:t>
            </a:r>
          </a:p>
        </p:txBody>
      </p:sp>
      <p:pic>
        <p:nvPicPr>
          <p:cNvPr id="60419" name="Picture 2" descr="http://grail.cs.washington.edu/projects/mvscpc/images/NotreDameFacade_lar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35100"/>
            <a:ext cx="3705225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0480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304800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0422" name="Right Arrow 3"/>
          <p:cNvSpPr>
            <a:spLocks noChangeArrowheads="1"/>
          </p:cNvSpPr>
          <p:nvPr/>
        </p:nvSpPr>
        <p:spPr bwMode="auto">
          <a:xfrm>
            <a:off x="3810000" y="3276600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9250" y="59197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  <a:hlinkClick r:id="rId5" action="ppaction://hlinkfile"/>
              </a:rPr>
              <a:t>Multi-View Stereo for Community Photo Collections</a:t>
            </a:r>
            <a:r>
              <a:rPr lang="en-US" sz="1200">
                <a:latin typeface="Arial" charset="0"/>
              </a:rPr>
              <a:t/>
            </a:r>
            <a:br>
              <a:rPr lang="en-US" sz="1200">
                <a:latin typeface="Arial" charset="0"/>
              </a:rPr>
            </a:br>
            <a:r>
              <a:rPr lang="en-US" sz="1200">
                <a:latin typeface="Arial" charset="0"/>
              </a:rPr>
              <a:t>M. Goesele, N. Snavely, B. Curless, H. Hoppe, S. Seitz</a:t>
            </a:r>
            <a:br>
              <a:rPr lang="en-US" sz="1200">
                <a:latin typeface="Arial" charset="0"/>
              </a:rPr>
            </a:br>
            <a:r>
              <a:rPr lang="en-US" sz="1200">
                <a:latin typeface="Arial" charset="0"/>
              </a:rPr>
              <a:t>Proceedings of </a:t>
            </a:r>
            <a:r>
              <a:rPr lang="en-US" sz="1200">
                <a:latin typeface="Arial" charset="0"/>
                <a:hlinkClick r:id="rId6"/>
              </a:rPr>
              <a:t>ICCV 2007</a:t>
            </a:r>
            <a:r>
              <a:rPr lang="en-US" sz="1200">
                <a:latin typeface="Arial" charset="0"/>
              </a:rPr>
              <a:t>,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129A-E41D-479C-9971-1A57C1F71E3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40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+mj-ea"/>
                <a:cs typeface="Kalinga" pitchFamily="34" charset="0"/>
              </a:rPr>
              <a:t>Stereo</a:t>
            </a:r>
            <a:endParaRPr lang="en-US" dirty="0">
              <a:latin typeface="+mn-lt"/>
              <a:ea typeface="+mj-ea"/>
              <a:cs typeface="Kaling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67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6155-94F9-4E4E-97D3-68C234BB7A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53" r="35135" b="13116"/>
          <a:stretch/>
        </p:blipFill>
        <p:spPr>
          <a:xfrm>
            <a:off x="304800" y="1752600"/>
            <a:ext cx="8508772" cy="3810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6248400" y="3581400"/>
            <a:ext cx="304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 flipH="1">
            <a:off x="5791200" y="4876800"/>
            <a:ext cx="609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7391400" y="2667000"/>
            <a:ext cx="21640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7CF4-79CC-6A48-A466-8C20EA113E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Amount of horizontal movement is 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3116"/>
          <a:stretch/>
        </p:blipFill>
        <p:spPr>
          <a:xfrm>
            <a:off x="228600" y="2590800"/>
            <a:ext cx="8458200" cy="23410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6002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…inversely proportional to the distance from the camera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7CF4-79CC-6A48-A466-8C20EA113E4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6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from Stereo</a:t>
            </a:r>
            <a:endParaRPr lang="en-US" dirty="0"/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Goal: recover depth by finding image coordinate x’ that corresponds to x</a:t>
            </a:r>
            <a:endParaRPr lang="en-US" sz="2800" dirty="0"/>
          </a:p>
        </p:txBody>
      </p:sp>
      <p:grpSp>
        <p:nvGrpSpPr>
          <p:cNvPr id="24" name="Group 47"/>
          <p:cNvGrpSpPr>
            <a:grpSpLocks noChangeAspect="1"/>
          </p:cNvGrpSpPr>
          <p:nvPr/>
        </p:nvGrpSpPr>
        <p:grpSpPr bwMode="auto">
          <a:xfrm>
            <a:off x="4648200" y="2684426"/>
            <a:ext cx="3823231" cy="3487774"/>
            <a:chOff x="432" y="1264"/>
            <a:chExt cx="2296" cy="2065"/>
          </a:xfrm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720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2016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432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1728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1324" y="1515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 flipV="1">
              <a:off x="768" y="1536"/>
              <a:ext cx="576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 flipH="1" flipV="1">
              <a:off x="1344" y="1536"/>
              <a:ext cx="72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 flipV="1">
              <a:off x="748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609" y="2607"/>
              <a:ext cx="15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892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1845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V="1">
              <a:off x="2043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720" y="249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sm"/>
              <a:tailEnd type="arrow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736" y="2272"/>
              <a:ext cx="18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</a:t>
              </a:r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>
              <a:off x="1872" y="2496"/>
              <a:ext cx="1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sm"/>
              <a:tailEnd type="none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1851" y="2272"/>
              <a:ext cx="22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x’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1036" y="2910"/>
              <a:ext cx="703" cy="4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Baseline</a:t>
              </a:r>
              <a:br>
                <a:rPr lang="en-US" sz="2000"/>
              </a:br>
              <a:r>
                <a:rPr lang="en-US" sz="2000"/>
                <a:t>B</a:t>
              </a:r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 flipV="1">
              <a:off x="2496" y="1536"/>
              <a:ext cx="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2540" y="2031"/>
              <a:ext cx="18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z</a:t>
              </a:r>
            </a:p>
          </p:txBody>
        </p:sp>
        <p:sp>
          <p:nvSpPr>
            <p:cNvPr id="44" name="Text Box 24"/>
            <p:cNvSpPr txBox="1">
              <a:spLocks noChangeArrowheads="1"/>
            </p:cNvSpPr>
            <p:nvPr/>
          </p:nvSpPr>
          <p:spPr bwMode="auto">
            <a:xfrm>
              <a:off x="508" y="2915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C</a:t>
              </a:r>
              <a:endParaRPr lang="en-US" sz="2000" baseline="-25000" dirty="0"/>
            </a:p>
          </p:txBody>
        </p:sp>
        <p:sp>
          <p:nvSpPr>
            <p:cNvPr id="45" name="Text Box 25"/>
            <p:cNvSpPr txBox="1">
              <a:spLocks noChangeArrowheads="1"/>
            </p:cNvSpPr>
            <p:nvPr/>
          </p:nvSpPr>
          <p:spPr bwMode="auto">
            <a:xfrm>
              <a:off x="1824" y="2915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C’</a:t>
              </a:r>
              <a:endParaRPr lang="en-US" sz="2000" baseline="-25000" dirty="0"/>
            </a:p>
          </p:txBody>
        </p:sp>
        <p:sp>
          <p:nvSpPr>
            <p:cNvPr id="46" name="Text Box 26"/>
            <p:cNvSpPr txBox="1">
              <a:spLocks noChangeArrowheads="1"/>
            </p:cNvSpPr>
            <p:nvPr/>
          </p:nvSpPr>
          <p:spPr bwMode="auto">
            <a:xfrm>
              <a:off x="1104" y="1264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47" name="Line 27"/>
            <p:cNvSpPr>
              <a:spLocks noChangeShapeType="1"/>
            </p:cNvSpPr>
            <p:nvPr/>
          </p:nvSpPr>
          <p:spPr bwMode="auto">
            <a:xfrm>
              <a:off x="796" y="2901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8" name="Text Box 28"/>
            <p:cNvSpPr txBox="1">
              <a:spLocks noChangeArrowheads="1"/>
            </p:cNvSpPr>
            <p:nvPr/>
          </p:nvSpPr>
          <p:spPr bwMode="auto">
            <a:xfrm>
              <a:off x="2022" y="2608"/>
              <a:ext cx="15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1105828" y="2362200"/>
            <a:ext cx="2856572" cy="3795508"/>
            <a:chOff x="609600" y="753824"/>
            <a:chExt cx="3905925" cy="5189776"/>
          </a:xfrm>
        </p:grpSpPr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>
              <a:off x="609600" y="1143000"/>
              <a:ext cx="3905925" cy="4800600"/>
              <a:chOff x="533400" y="957263"/>
              <a:chExt cx="4491038" cy="5519737"/>
            </a:xfrm>
          </p:grpSpPr>
          <p:sp>
            <p:nvSpPr>
              <p:cNvPr id="4" name="Freeform 4"/>
              <p:cNvSpPr>
                <a:spLocks/>
              </p:cNvSpPr>
              <p:nvPr/>
            </p:nvSpPr>
            <p:spPr bwMode="auto">
              <a:xfrm>
                <a:off x="3481388" y="957263"/>
                <a:ext cx="1220787" cy="839787"/>
              </a:xfrm>
              <a:custGeom>
                <a:avLst/>
                <a:gdLst>
                  <a:gd name="T0" fmla="*/ 2147483647 w 865"/>
                  <a:gd name="T1" fmla="*/ 0 h 529"/>
                  <a:gd name="T2" fmla="*/ 2147483647 w 865"/>
                  <a:gd name="T3" fmla="*/ 2147483647 h 529"/>
                  <a:gd name="T4" fmla="*/ 2147483647 w 865"/>
                  <a:gd name="T5" fmla="*/ 2147483647 h 529"/>
                  <a:gd name="T6" fmla="*/ 2147483647 w 865"/>
                  <a:gd name="T7" fmla="*/ 2147483647 h 529"/>
                  <a:gd name="T8" fmla="*/ 2147483647 w 865"/>
                  <a:gd name="T9" fmla="*/ 2147483647 h 529"/>
                  <a:gd name="T10" fmla="*/ 2147483647 w 865"/>
                  <a:gd name="T11" fmla="*/ 2147483647 h 529"/>
                  <a:gd name="T12" fmla="*/ 2147483647 w 865"/>
                  <a:gd name="T13" fmla="*/ 2147483647 h 529"/>
                  <a:gd name="T14" fmla="*/ 2147483647 w 865"/>
                  <a:gd name="T15" fmla="*/ 2147483647 h 529"/>
                  <a:gd name="T16" fmla="*/ 2147483647 w 865"/>
                  <a:gd name="T17" fmla="*/ 2147483647 h 529"/>
                  <a:gd name="T18" fmla="*/ 0 w 865"/>
                  <a:gd name="T19" fmla="*/ 2147483647 h 529"/>
                  <a:gd name="T20" fmla="*/ 0 w 865"/>
                  <a:gd name="T21" fmla="*/ 2147483647 h 529"/>
                  <a:gd name="T22" fmla="*/ 0 w 865"/>
                  <a:gd name="T23" fmla="*/ 2147483647 h 529"/>
                  <a:gd name="T24" fmla="*/ 2147483647 w 865"/>
                  <a:gd name="T25" fmla="*/ 2147483647 h 529"/>
                  <a:gd name="T26" fmla="*/ 2147483647 w 865"/>
                  <a:gd name="T27" fmla="*/ 2147483647 h 529"/>
                  <a:gd name="T28" fmla="*/ 2147483647 w 865"/>
                  <a:gd name="T29" fmla="*/ 2147483647 h 529"/>
                  <a:gd name="T30" fmla="*/ 2147483647 w 865"/>
                  <a:gd name="T31" fmla="*/ 2147483647 h 529"/>
                  <a:gd name="T32" fmla="*/ 2147483647 w 865"/>
                  <a:gd name="T33" fmla="*/ 2147483647 h 529"/>
                  <a:gd name="T34" fmla="*/ 2147483647 w 865"/>
                  <a:gd name="T35" fmla="*/ 2147483647 h 529"/>
                  <a:gd name="T36" fmla="*/ 2147483647 w 865"/>
                  <a:gd name="T37" fmla="*/ 2147483647 h 529"/>
                  <a:gd name="T38" fmla="*/ 2147483647 w 865"/>
                  <a:gd name="T39" fmla="*/ 2147483647 h 529"/>
                  <a:gd name="T40" fmla="*/ 2147483647 w 865"/>
                  <a:gd name="T41" fmla="*/ 2147483647 h 529"/>
                  <a:gd name="T42" fmla="*/ 2147483647 w 865"/>
                  <a:gd name="T43" fmla="*/ 2147483647 h 529"/>
                  <a:gd name="T44" fmla="*/ 2147483647 w 865"/>
                  <a:gd name="T45" fmla="*/ 2147483647 h 529"/>
                  <a:gd name="T46" fmla="*/ 2147483647 w 865"/>
                  <a:gd name="T47" fmla="*/ 2147483647 h 529"/>
                  <a:gd name="T48" fmla="*/ 2147483647 w 865"/>
                  <a:gd name="T49" fmla="*/ 2147483647 h 529"/>
                  <a:gd name="T50" fmla="*/ 2147483647 w 865"/>
                  <a:gd name="T51" fmla="*/ 2147483647 h 529"/>
                  <a:gd name="T52" fmla="*/ 2147483647 w 865"/>
                  <a:gd name="T53" fmla="*/ 2147483647 h 529"/>
                  <a:gd name="T54" fmla="*/ 2147483647 w 865"/>
                  <a:gd name="T55" fmla="*/ 2147483647 h 529"/>
                  <a:gd name="T56" fmla="*/ 2147483647 w 865"/>
                  <a:gd name="T57" fmla="*/ 2147483647 h 529"/>
                  <a:gd name="T58" fmla="*/ 2147483647 w 865"/>
                  <a:gd name="T59" fmla="*/ 2147483647 h 529"/>
                  <a:gd name="T60" fmla="*/ 2147483647 w 865"/>
                  <a:gd name="T61" fmla="*/ 2147483647 h 529"/>
                  <a:gd name="T62" fmla="*/ 2147483647 w 865"/>
                  <a:gd name="T63" fmla="*/ 2147483647 h 529"/>
                  <a:gd name="T64" fmla="*/ 2147483647 w 865"/>
                  <a:gd name="T65" fmla="*/ 2147483647 h 529"/>
                  <a:gd name="T66" fmla="*/ 2147483647 w 865"/>
                  <a:gd name="T67" fmla="*/ 2147483647 h 529"/>
                  <a:gd name="T68" fmla="*/ 2147483647 w 865"/>
                  <a:gd name="T69" fmla="*/ 2147483647 h 529"/>
                  <a:gd name="T70" fmla="*/ 2147483647 w 865"/>
                  <a:gd name="T71" fmla="*/ 2147483647 h 529"/>
                  <a:gd name="T72" fmla="*/ 2147483647 w 865"/>
                  <a:gd name="T73" fmla="*/ 2147483647 h 529"/>
                  <a:gd name="T74" fmla="*/ 2147483647 w 865"/>
                  <a:gd name="T75" fmla="*/ 2147483647 h 529"/>
                  <a:gd name="T76" fmla="*/ 2147483647 w 865"/>
                  <a:gd name="T77" fmla="*/ 2147483647 h 529"/>
                  <a:gd name="T78" fmla="*/ 2147483647 w 865"/>
                  <a:gd name="T79" fmla="*/ 0 h 5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65"/>
                  <a:gd name="T121" fmla="*/ 0 h 529"/>
                  <a:gd name="T122" fmla="*/ 865 w 865"/>
                  <a:gd name="T123" fmla="*/ 529 h 5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65" h="529">
                    <a:moveTo>
                      <a:pt x="84" y="0"/>
                    </a:moveTo>
                    <a:lnTo>
                      <a:pt x="72" y="24"/>
                    </a:lnTo>
                    <a:lnTo>
                      <a:pt x="72" y="48"/>
                    </a:lnTo>
                    <a:lnTo>
                      <a:pt x="48" y="72"/>
                    </a:lnTo>
                    <a:lnTo>
                      <a:pt x="36" y="96"/>
                    </a:lnTo>
                    <a:lnTo>
                      <a:pt x="36" y="120"/>
                    </a:lnTo>
                    <a:lnTo>
                      <a:pt x="36" y="144"/>
                    </a:lnTo>
                    <a:lnTo>
                      <a:pt x="24" y="168"/>
                    </a:lnTo>
                    <a:lnTo>
                      <a:pt x="1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0" y="264"/>
                    </a:lnTo>
                    <a:lnTo>
                      <a:pt x="12" y="288"/>
                    </a:lnTo>
                    <a:lnTo>
                      <a:pt x="12" y="312"/>
                    </a:lnTo>
                    <a:lnTo>
                      <a:pt x="24" y="336"/>
                    </a:lnTo>
                    <a:lnTo>
                      <a:pt x="24" y="360"/>
                    </a:lnTo>
                    <a:lnTo>
                      <a:pt x="36" y="384"/>
                    </a:lnTo>
                    <a:lnTo>
                      <a:pt x="36" y="408"/>
                    </a:lnTo>
                    <a:lnTo>
                      <a:pt x="48" y="432"/>
                    </a:lnTo>
                    <a:lnTo>
                      <a:pt x="60" y="456"/>
                    </a:lnTo>
                    <a:lnTo>
                      <a:pt x="852" y="528"/>
                    </a:lnTo>
                    <a:lnTo>
                      <a:pt x="804" y="480"/>
                    </a:lnTo>
                    <a:lnTo>
                      <a:pt x="792" y="456"/>
                    </a:lnTo>
                    <a:lnTo>
                      <a:pt x="780" y="420"/>
                    </a:lnTo>
                    <a:lnTo>
                      <a:pt x="768" y="396"/>
                    </a:lnTo>
                    <a:lnTo>
                      <a:pt x="756" y="372"/>
                    </a:lnTo>
                    <a:lnTo>
                      <a:pt x="744" y="348"/>
                    </a:lnTo>
                    <a:lnTo>
                      <a:pt x="744" y="324"/>
                    </a:lnTo>
                    <a:lnTo>
                      <a:pt x="744" y="288"/>
                    </a:lnTo>
                    <a:lnTo>
                      <a:pt x="744" y="264"/>
                    </a:lnTo>
                    <a:lnTo>
                      <a:pt x="744" y="240"/>
                    </a:lnTo>
                    <a:lnTo>
                      <a:pt x="768" y="216"/>
                    </a:lnTo>
                    <a:lnTo>
                      <a:pt x="768" y="192"/>
                    </a:lnTo>
                    <a:lnTo>
                      <a:pt x="780" y="168"/>
                    </a:lnTo>
                    <a:lnTo>
                      <a:pt x="804" y="156"/>
                    </a:lnTo>
                    <a:lnTo>
                      <a:pt x="804" y="132"/>
                    </a:lnTo>
                    <a:lnTo>
                      <a:pt x="828" y="108"/>
                    </a:lnTo>
                    <a:lnTo>
                      <a:pt x="852" y="96"/>
                    </a:lnTo>
                    <a:lnTo>
                      <a:pt x="864" y="72"/>
                    </a:lnTo>
                    <a:lnTo>
                      <a:pt x="84" y="0"/>
                    </a:lnTo>
                  </a:path>
                </a:pathLst>
              </a:custGeom>
              <a:gradFill rotWithShape="0">
                <a:gsLst>
                  <a:gs pos="0">
                    <a:srgbClr val="012501"/>
                  </a:gs>
                  <a:gs pos="100000">
                    <a:srgbClr val="037C03"/>
                  </a:gs>
                </a:gsLst>
                <a:lin ang="189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5" name="Line 5"/>
              <p:cNvSpPr>
                <a:spLocks noChangeShapeType="1"/>
              </p:cNvSpPr>
              <p:nvPr/>
            </p:nvSpPr>
            <p:spPr bwMode="auto">
              <a:xfrm>
                <a:off x="890588" y="4310063"/>
                <a:ext cx="3251200" cy="1828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1533525" y="1219200"/>
                <a:ext cx="2471738" cy="2462213"/>
              </a:xfrm>
              <a:custGeom>
                <a:avLst/>
                <a:gdLst>
                  <a:gd name="T0" fmla="*/ 0 w 1557"/>
                  <a:gd name="T1" fmla="*/ 2147483647 h 1551"/>
                  <a:gd name="T2" fmla="*/ 2147483647 w 1557"/>
                  <a:gd name="T3" fmla="*/ 0 h 1551"/>
                  <a:gd name="T4" fmla="*/ 0 60000 65536"/>
                  <a:gd name="T5" fmla="*/ 0 60000 65536"/>
                  <a:gd name="T6" fmla="*/ 0 w 1557"/>
                  <a:gd name="T7" fmla="*/ 0 h 1551"/>
                  <a:gd name="T8" fmla="*/ 1557 w 1557"/>
                  <a:gd name="T9" fmla="*/ 1551 h 15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57" h="1551">
                    <a:moveTo>
                      <a:pt x="0" y="1551"/>
                    </a:moveTo>
                    <a:lnTo>
                      <a:pt x="1557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687388" y="2490788"/>
                <a:ext cx="1220787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8" name="Freeform 12"/>
              <p:cNvSpPr>
                <a:spLocks/>
              </p:cNvSpPr>
              <p:nvPr/>
            </p:nvSpPr>
            <p:spPr bwMode="auto">
              <a:xfrm>
                <a:off x="3990975" y="1219200"/>
                <a:ext cx="117475" cy="3910013"/>
              </a:xfrm>
              <a:custGeom>
                <a:avLst/>
                <a:gdLst>
                  <a:gd name="T0" fmla="*/ 2147483647 w 74"/>
                  <a:gd name="T1" fmla="*/ 2147483647 h 2463"/>
                  <a:gd name="T2" fmla="*/ 0 w 74"/>
                  <a:gd name="T3" fmla="*/ 0 h 2463"/>
                  <a:gd name="T4" fmla="*/ 0 60000 65536"/>
                  <a:gd name="T5" fmla="*/ 0 60000 65536"/>
                  <a:gd name="T6" fmla="*/ 0 w 74"/>
                  <a:gd name="T7" fmla="*/ 0 h 2463"/>
                  <a:gd name="T8" fmla="*/ 74 w 74"/>
                  <a:gd name="T9" fmla="*/ 2463 h 24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4" h="2463">
                    <a:moveTo>
                      <a:pt x="74" y="246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3803650" y="4208463"/>
                <a:ext cx="1220788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 flipV="1">
                <a:off x="890588" y="3681413"/>
                <a:ext cx="642937" cy="628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 flipH="1" flipV="1">
                <a:off x="4108450" y="5129213"/>
                <a:ext cx="33338" cy="1009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533400" y="42608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3" name="Arc 19"/>
              <p:cNvSpPr>
                <a:spLocks/>
              </p:cNvSpPr>
              <p:nvPr/>
            </p:nvSpPr>
            <p:spPr bwMode="auto">
              <a:xfrm rot="720000">
                <a:off x="733425" y="42767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 flipH="1">
                <a:off x="533400" y="40957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" name="Oval 21"/>
              <p:cNvSpPr>
                <a:spLocks noChangeArrowheads="1"/>
              </p:cNvSpPr>
              <p:nvPr/>
            </p:nvSpPr>
            <p:spPr bwMode="auto">
              <a:xfrm rot="19740000">
                <a:off x="811213" y="42814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 flipV="1">
                <a:off x="533400" y="45021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3784600" y="60896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8" name="Arc 24"/>
              <p:cNvSpPr>
                <a:spLocks/>
              </p:cNvSpPr>
              <p:nvPr/>
            </p:nvSpPr>
            <p:spPr bwMode="auto">
              <a:xfrm rot="720000">
                <a:off x="3984625" y="61055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 flipH="1">
                <a:off x="3784600" y="59245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0" name="Oval 26"/>
              <p:cNvSpPr>
                <a:spLocks noChangeArrowheads="1"/>
              </p:cNvSpPr>
              <p:nvPr/>
            </p:nvSpPr>
            <p:spPr bwMode="auto">
              <a:xfrm rot="19740000">
                <a:off x="4062413" y="61102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 flipV="1">
                <a:off x="3784600" y="63309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auto">
              <a:xfrm>
                <a:off x="4079875" y="5081588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auto">
              <a:xfrm>
                <a:off x="1504950" y="3649663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3657600" y="753824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867127" y="309241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x</a:t>
              </a:r>
              <a:endParaRPr lang="en-US" sz="2000" baseline="-25000" dirty="0"/>
            </a:p>
          </p:txBody>
        </p:sp>
        <p:sp>
          <p:nvSpPr>
            <p:cNvPr id="52" name="Text Box 26"/>
            <p:cNvSpPr txBox="1">
              <a:spLocks noChangeArrowheads="1"/>
            </p:cNvSpPr>
            <p:nvPr/>
          </p:nvSpPr>
          <p:spPr bwMode="auto">
            <a:xfrm>
              <a:off x="3520189" y="447900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x'</a:t>
              </a:r>
              <a:endParaRPr lang="en-US" sz="2000" baseline="-250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64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 from disparity</a:t>
            </a:r>
          </a:p>
        </p:txBody>
      </p:sp>
      <p:sp>
        <p:nvSpPr>
          <p:cNvPr id="13318" name="Oval 5"/>
          <p:cNvSpPr>
            <a:spLocks noChangeArrowheads="1"/>
          </p:cNvSpPr>
          <p:nvPr/>
        </p:nvSpPr>
        <p:spPr bwMode="auto">
          <a:xfrm>
            <a:off x="3392488" y="4069126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6"/>
          <p:cNvSpPr>
            <a:spLocks noChangeArrowheads="1"/>
          </p:cNvSpPr>
          <p:nvPr/>
        </p:nvSpPr>
        <p:spPr bwMode="auto">
          <a:xfrm>
            <a:off x="5835650" y="4069126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2849563" y="3426651"/>
            <a:ext cx="1176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5292725" y="3426651"/>
            <a:ext cx="1176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Oval 9"/>
          <p:cNvSpPr>
            <a:spLocks noChangeArrowheads="1"/>
          </p:cNvSpPr>
          <p:nvPr/>
        </p:nvSpPr>
        <p:spPr bwMode="auto">
          <a:xfrm>
            <a:off x="4531122" y="1459071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 flipV="1">
            <a:off x="3482975" y="1499226"/>
            <a:ext cx="1085850" cy="25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1"/>
          <p:cNvSpPr>
            <a:spLocks noChangeShapeType="1"/>
          </p:cNvSpPr>
          <p:nvPr/>
        </p:nvSpPr>
        <p:spPr bwMode="auto">
          <a:xfrm flipH="1" flipV="1">
            <a:off x="4568825" y="1499226"/>
            <a:ext cx="1357312" cy="26616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2"/>
          <p:cNvSpPr>
            <a:spLocks noChangeShapeType="1"/>
          </p:cNvSpPr>
          <p:nvPr/>
        </p:nvSpPr>
        <p:spPr bwMode="auto">
          <a:xfrm flipV="1">
            <a:off x="3445272" y="3426651"/>
            <a:ext cx="0" cy="64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Text Box 13"/>
          <p:cNvSpPr txBox="1">
            <a:spLocks noChangeArrowheads="1"/>
          </p:cNvSpPr>
          <p:nvPr/>
        </p:nvSpPr>
        <p:spPr bwMode="auto">
          <a:xfrm>
            <a:off x="3196432" y="3560500"/>
            <a:ext cx="26203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f</a:t>
            </a:r>
          </a:p>
        </p:txBody>
      </p:sp>
      <p:sp>
        <p:nvSpPr>
          <p:cNvPr id="13327" name="Oval 14"/>
          <p:cNvSpPr>
            <a:spLocks noChangeArrowheads="1"/>
          </p:cNvSpPr>
          <p:nvPr/>
        </p:nvSpPr>
        <p:spPr bwMode="auto">
          <a:xfrm>
            <a:off x="3716735" y="3375023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Oval 15"/>
          <p:cNvSpPr>
            <a:spLocks noChangeArrowheads="1"/>
          </p:cNvSpPr>
          <p:nvPr/>
        </p:nvSpPr>
        <p:spPr bwMode="auto">
          <a:xfrm>
            <a:off x="5513288" y="3375023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16"/>
          <p:cNvSpPr>
            <a:spLocks noChangeShapeType="1"/>
          </p:cNvSpPr>
          <p:nvPr/>
        </p:nvSpPr>
        <p:spPr bwMode="auto">
          <a:xfrm flipV="1">
            <a:off x="5562600" y="3461084"/>
            <a:ext cx="0" cy="64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17"/>
          <p:cNvSpPr>
            <a:spLocks noChangeShapeType="1"/>
          </p:cNvSpPr>
          <p:nvPr/>
        </p:nvSpPr>
        <p:spPr bwMode="auto">
          <a:xfrm>
            <a:off x="3392488" y="3334869"/>
            <a:ext cx="361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sm"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Text Box 20"/>
          <p:cNvSpPr txBox="1">
            <a:spLocks noChangeArrowheads="1"/>
          </p:cNvSpPr>
          <p:nvPr/>
        </p:nvSpPr>
        <p:spPr bwMode="auto">
          <a:xfrm>
            <a:off x="5562600" y="2971800"/>
            <a:ext cx="38645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dirty="0"/>
              <a:t>x’</a:t>
            </a:r>
          </a:p>
        </p:txBody>
      </p:sp>
      <p:sp>
        <p:nvSpPr>
          <p:cNvPr id="13334" name="Text Box 21"/>
          <p:cNvSpPr txBox="1">
            <a:spLocks noChangeArrowheads="1"/>
          </p:cNvSpPr>
          <p:nvPr/>
        </p:nvSpPr>
        <p:spPr bwMode="auto">
          <a:xfrm>
            <a:off x="4022130" y="4147523"/>
            <a:ext cx="1255514" cy="761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Baseline</a:t>
            </a:r>
            <a:br>
              <a:rPr lang="en-US" sz="2200"/>
            </a:br>
            <a:r>
              <a:rPr lang="en-US" sz="2200"/>
              <a:t>B</a:t>
            </a:r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 flipV="1">
            <a:off x="6740525" y="1499226"/>
            <a:ext cx="0" cy="26616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Text Box 23"/>
          <p:cNvSpPr txBox="1">
            <a:spLocks noChangeArrowheads="1"/>
          </p:cNvSpPr>
          <p:nvPr/>
        </p:nvSpPr>
        <p:spPr bwMode="auto">
          <a:xfrm>
            <a:off x="6838553" y="2459114"/>
            <a:ext cx="32424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z</a:t>
            </a:r>
          </a:p>
        </p:txBody>
      </p:sp>
      <p:sp>
        <p:nvSpPr>
          <p:cNvPr id="13337" name="Text Box 24"/>
          <p:cNvSpPr txBox="1">
            <a:spLocks noChangeArrowheads="1"/>
          </p:cNvSpPr>
          <p:nvPr/>
        </p:nvSpPr>
        <p:spPr bwMode="auto">
          <a:xfrm>
            <a:off x="2992835" y="4149435"/>
            <a:ext cx="916186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O</a:t>
            </a:r>
            <a:endParaRPr lang="en-US" sz="2200" baseline="-25000"/>
          </a:p>
        </p:txBody>
      </p:sp>
      <p:sp>
        <p:nvSpPr>
          <p:cNvPr id="13338" name="Text Box 25"/>
          <p:cNvSpPr txBox="1">
            <a:spLocks noChangeArrowheads="1"/>
          </p:cNvSpPr>
          <p:nvPr/>
        </p:nvSpPr>
        <p:spPr bwMode="auto">
          <a:xfrm>
            <a:off x="5473700" y="4149435"/>
            <a:ext cx="916186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O’</a:t>
            </a:r>
            <a:endParaRPr lang="en-US" sz="2200" baseline="-25000"/>
          </a:p>
        </p:txBody>
      </p:sp>
      <p:sp>
        <p:nvSpPr>
          <p:cNvPr id="13339" name="Text Box 26"/>
          <p:cNvSpPr txBox="1">
            <a:spLocks noChangeArrowheads="1"/>
          </p:cNvSpPr>
          <p:nvPr/>
        </p:nvSpPr>
        <p:spPr bwMode="auto">
          <a:xfrm>
            <a:off x="4116388" y="990600"/>
            <a:ext cx="916186" cy="428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X</a:t>
            </a:r>
            <a:endParaRPr lang="en-US" sz="2200" baseline="-25000"/>
          </a:p>
        </p:txBody>
      </p:sp>
      <p:sp>
        <p:nvSpPr>
          <p:cNvPr id="13340" name="Line 27"/>
          <p:cNvSpPr>
            <a:spLocks noChangeShapeType="1"/>
          </p:cNvSpPr>
          <p:nvPr/>
        </p:nvSpPr>
        <p:spPr bwMode="auto">
          <a:xfrm>
            <a:off x="3535760" y="4109281"/>
            <a:ext cx="2262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Text Box 28"/>
          <p:cNvSpPr txBox="1">
            <a:spLocks noChangeArrowheads="1"/>
          </p:cNvSpPr>
          <p:nvPr/>
        </p:nvSpPr>
        <p:spPr bwMode="auto">
          <a:xfrm>
            <a:off x="5257800" y="3657600"/>
            <a:ext cx="262037" cy="428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dirty="0"/>
              <a:t>f</a:t>
            </a:r>
          </a:p>
        </p:txBody>
      </p:sp>
      <p:graphicFrame>
        <p:nvGraphicFramePr>
          <p:cNvPr id="426028" name="Object 44"/>
          <p:cNvGraphicFramePr>
            <a:graphicFrameLocks noGrp="1" noChangeAspect="1"/>
          </p:cNvGraphicFramePr>
          <p:nvPr>
            <p:ph idx="1"/>
          </p:nvPr>
        </p:nvGraphicFramePr>
        <p:xfrm>
          <a:off x="2971800" y="5029200"/>
          <a:ext cx="35814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2" name="Equation" r:id="rId4" imgW="1536480" imgH="393480" progId="Equation.3">
                  <p:embed/>
                </p:oleObj>
              </mc:Choice>
              <mc:Fallback>
                <p:oleObj name="Equation" r:id="rId4" imgW="1536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029200"/>
                        <a:ext cx="358140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6032" name="Text Box 48"/>
          <p:cNvSpPr txBox="1">
            <a:spLocks noChangeArrowheads="1"/>
          </p:cNvSpPr>
          <p:nvPr/>
        </p:nvSpPr>
        <p:spPr bwMode="auto">
          <a:xfrm>
            <a:off x="1300109" y="5986790"/>
            <a:ext cx="6462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Disparity is inversely proportional to </a:t>
            </a:r>
            <a:r>
              <a:rPr lang="en-US" sz="2800" dirty="0" smtClean="0">
                <a:solidFill>
                  <a:srgbClr val="FF0000"/>
                </a:solidFill>
              </a:rPr>
              <a:t>depth.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5303520" y="3352800"/>
            <a:ext cx="1828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sm"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Text Box 18"/>
          <p:cNvSpPr txBox="1">
            <a:spLocks noChangeArrowheads="1"/>
          </p:cNvSpPr>
          <p:nvPr/>
        </p:nvSpPr>
        <p:spPr bwMode="auto">
          <a:xfrm>
            <a:off x="3437732" y="2919937"/>
            <a:ext cx="32424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x</a:t>
            </a:r>
          </a:p>
        </p:txBody>
      </p:sp>
      <p:graphicFrame>
        <p:nvGraphicFramePr>
          <p:cNvPr id="4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071398"/>
              </p:ext>
            </p:extLst>
          </p:nvPr>
        </p:nvGraphicFramePr>
        <p:xfrm>
          <a:off x="874713" y="2316163"/>
          <a:ext cx="1778000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3" name="Equation" r:id="rId6" imgW="761760" imgH="393480" progId="Equation.3">
                  <p:embed/>
                </p:oleObj>
              </mc:Choice>
              <mc:Fallback>
                <p:oleObj name="Equation" r:id="rId6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2316163"/>
                        <a:ext cx="1778000" cy="9159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B69-6083-0D46-8CBF-CC33D581A35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21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0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pitchFamily="-84" charset="0"/>
            <a:ea typeface="ヒラギノ明朝 ProN W3" pitchFamily="-84" charset="-128"/>
            <a:cs typeface="ヒラギノ明朝 ProN W3" pitchFamily="-84" charset="-128"/>
            <a:sym typeface="Times New Roman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pitchFamily="-84" charset="0"/>
            <a:ea typeface="ヒラギノ明朝 ProN W3" pitchFamily="-84" charset="-128"/>
            <a:cs typeface="ヒラギノ明朝 ProN W3" pitchFamily="-84" charset="-128"/>
            <a:sym typeface="Times New Roman" pitchFamily="-84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9021</TotalTime>
  <Pages>0</Pages>
  <Words>1375</Words>
  <Characters>0</Characters>
  <Application>Microsoft Office PowerPoint</Application>
  <PresentationFormat>On-screen Show (4:3)</PresentationFormat>
  <Lines>0</Lines>
  <Paragraphs>340</Paragraphs>
  <Slides>41</Slides>
  <Notes>28</Notes>
  <HiddenSlides>1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7" baseType="lpstr">
      <vt:lpstr>ＭＳ Ｐゴシック</vt:lpstr>
      <vt:lpstr>ＭＳ Ｐゴシック</vt:lpstr>
      <vt:lpstr>SimSun</vt:lpstr>
      <vt:lpstr>Arial</vt:lpstr>
      <vt:lpstr>Arial Bold</vt:lpstr>
      <vt:lpstr>Calibri</vt:lpstr>
      <vt:lpstr>Kalinga</vt:lpstr>
      <vt:lpstr>Times New Roman</vt:lpstr>
      <vt:lpstr>Verdana</vt:lpstr>
      <vt:lpstr>Wingdings</vt:lpstr>
      <vt:lpstr>ヒラギノ明朝 ProN W3</vt:lpstr>
      <vt:lpstr>ヒラギノ角ゴ ProN W3</vt:lpstr>
      <vt:lpstr>Title &amp; Bullets</vt:lpstr>
      <vt:lpstr>Office Theme</vt:lpstr>
      <vt:lpstr>Equation</vt:lpstr>
      <vt:lpstr>Image</vt:lpstr>
      <vt:lpstr>Cameras and Stereo</vt:lpstr>
      <vt:lpstr>Camera parameters</vt:lpstr>
      <vt:lpstr>Where does all this lead?</vt:lpstr>
      <vt:lpstr>Camera Calibration</vt:lpstr>
      <vt:lpstr>Stereo</vt:lpstr>
      <vt:lpstr>PowerPoint Presentation</vt:lpstr>
      <vt:lpstr>Amount of horizontal movement is …</vt:lpstr>
      <vt:lpstr>Depth from Stereo</vt:lpstr>
      <vt:lpstr>Depth from disparity</vt:lpstr>
      <vt:lpstr>Depth from Stereo</vt:lpstr>
      <vt:lpstr>Correspondence Problem</vt:lpstr>
      <vt:lpstr>Key idea: Epipolar constraint</vt:lpstr>
      <vt:lpstr>Epipolar geometry: notation</vt:lpstr>
      <vt:lpstr>Epipolar geometry: notation</vt:lpstr>
      <vt:lpstr>Example: Converging cameras</vt:lpstr>
      <vt:lpstr>Example: Motion parallel to image plane</vt:lpstr>
      <vt:lpstr>Epipolar constraint</vt:lpstr>
      <vt:lpstr>Epipolar constraint</vt:lpstr>
      <vt:lpstr>Epipolar constraint example</vt:lpstr>
      <vt:lpstr>Epipolar constraint: Calibrated case</vt:lpstr>
      <vt:lpstr>Simplified Matrices for the 2 Cameras</vt:lpstr>
      <vt:lpstr>Epipolar constraint: Calibrated case</vt:lpstr>
      <vt:lpstr>Epipolar constraint: Calibrated case</vt:lpstr>
      <vt:lpstr>Epipolar constraint: Calibrated case</vt:lpstr>
      <vt:lpstr>Epipolar constraint: Uncalibrated case</vt:lpstr>
      <vt:lpstr>Comparison of estimation algorithms</vt:lpstr>
      <vt:lpstr>Basic stereo matching algorithm</vt:lpstr>
      <vt:lpstr>Basic stereo matching algorithm</vt:lpstr>
      <vt:lpstr>Stereo image rectification</vt:lpstr>
      <vt:lpstr>Stereo image rectification</vt:lpstr>
      <vt:lpstr>Example</vt:lpstr>
      <vt:lpstr>PowerPoint Presentation</vt:lpstr>
      <vt:lpstr>Correspondence search</vt:lpstr>
      <vt:lpstr>Correspondence search</vt:lpstr>
      <vt:lpstr>Failures of correspondence search</vt:lpstr>
      <vt:lpstr>Results with window search</vt:lpstr>
      <vt:lpstr>Priors and constraints</vt:lpstr>
      <vt:lpstr>Real-time stereo</vt:lpstr>
      <vt:lpstr>Stereo reconstruction pipeline</vt:lpstr>
      <vt:lpstr>Multi-view stereo ?</vt:lpstr>
      <vt:lpstr>Using more than two images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Vision: Projection</dc:title>
  <dc:creator>Steve Seitz</dc:creator>
  <cp:lastModifiedBy>Linda Shapiro</cp:lastModifiedBy>
  <cp:revision>106</cp:revision>
  <cp:lastPrinted>2013-04-10T17:40:27Z</cp:lastPrinted>
  <dcterms:created xsi:type="dcterms:W3CDTF">2012-10-08T18:11:21Z</dcterms:created>
  <dcterms:modified xsi:type="dcterms:W3CDTF">2019-11-22T22:58:12Z</dcterms:modified>
</cp:coreProperties>
</file>