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  <p:sldMasterId id="2147483709" r:id="rId4"/>
    <p:sldMasterId id="2147483745" r:id="rId5"/>
  </p:sldMasterIdLst>
  <p:notesMasterIdLst>
    <p:notesMasterId r:id="rId69"/>
  </p:notesMasterIdLst>
  <p:sldIdLst>
    <p:sldId id="256" r:id="rId6"/>
    <p:sldId id="51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375" r:id="rId15"/>
    <p:sldId id="406" r:id="rId16"/>
    <p:sldId id="405" r:id="rId17"/>
    <p:sldId id="534" r:id="rId18"/>
    <p:sldId id="431" r:id="rId19"/>
    <p:sldId id="407" r:id="rId20"/>
    <p:sldId id="411" r:id="rId21"/>
    <p:sldId id="432" r:id="rId22"/>
    <p:sldId id="515" r:id="rId23"/>
    <p:sldId id="518" r:id="rId24"/>
    <p:sldId id="438" r:id="rId25"/>
    <p:sldId id="439" r:id="rId26"/>
    <p:sldId id="425" r:id="rId27"/>
    <p:sldId id="426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564" r:id="rId49"/>
    <p:sldId id="565" r:id="rId50"/>
    <p:sldId id="566" r:id="rId51"/>
    <p:sldId id="567" r:id="rId52"/>
    <p:sldId id="568" r:id="rId53"/>
    <p:sldId id="569" r:id="rId54"/>
    <p:sldId id="570" r:id="rId55"/>
    <p:sldId id="571" r:id="rId56"/>
    <p:sldId id="572" r:id="rId57"/>
    <p:sldId id="573" r:id="rId58"/>
    <p:sldId id="574" r:id="rId59"/>
    <p:sldId id="575" r:id="rId60"/>
    <p:sldId id="576" r:id="rId61"/>
    <p:sldId id="577" r:id="rId62"/>
    <p:sldId id="578" r:id="rId63"/>
    <p:sldId id="579" r:id="rId64"/>
    <p:sldId id="580" r:id="rId65"/>
    <p:sldId id="581" r:id="rId66"/>
    <p:sldId id="582" r:id="rId67"/>
    <p:sldId id="583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CC"/>
    <a:srgbClr val="35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5F2E-4F06-C949-8A01-629B6EA24B49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08ED-37D9-F24B-BCD9-FD10A567C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557CE-33E3-4EB7-B94C-77F79F415A7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5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8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7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43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48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8DAA1-2A0C-4DE0-B1B3-B147AE55A58B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47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11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3FA2B-FECF-4D72-98BB-1C7236678402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48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6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D63C2-3675-4D61-9133-23C4B4F8C9C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52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90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54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55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56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2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9BD17-FB12-4AF1-90F8-698AAB4D494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ABC1-11E5-46F6-AAB8-E72E62887842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16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15E8E2-A828-46BE-A9A7-F1CD75ECF7D7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98C49-978E-4F32-87CD-F33064687765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C71FD2C-2F05-41EC-B5D0-DC377D6BAD4E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6AB80-869A-434D-A4EB-C97162DC92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77FB-3C66-49FE-9B46-60FFC930A9A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806B5-D1EE-423C-A40E-B197ACBA4597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C8DD9A-A8FD-48E3-9774-FD6438459B5F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302E-4B77-4A9F-A5E1-8E7AD46636B3}" type="slidenum">
              <a:rPr lang="en-US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41C994-F501-48F4-8C01-A9806440BBD6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B3A4-F075-40B2-81B8-614E8825083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F145E-4D98-4EFE-A2EC-499DA0C419D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8408B-212A-4AAC-B5CD-009FD38EE67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6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7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0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2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77530-F841-445A-9BBF-C142C1C9EEB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1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3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1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2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5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C2203-1A54-4B40-9D28-67CFE83A4C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86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3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6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23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27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7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9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4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F8274-9A3A-4D3F-B883-4F0268AE9B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2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0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3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36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2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9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58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07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4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09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BB8D0-63F1-4333-8B68-4F833FF6310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5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7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64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3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1F748-6AC3-41A0-80E9-5E243F3D64A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1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8138ED-CFD4-4439-98B5-D554D0B40B4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E0B9DC-22BC-4D85-995C-96D3930A00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065F8-D59F-4C04-88BB-AB4D5FF65E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2706"/>
            <a:ext cx="7772400" cy="49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ion.ucsd.edu/~bbabenk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0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asc.ri.cmu.edu/NNFaceDetector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hpl.hp.com/techreports/Compaq-DEC/CRL-98-11.pdf" TargetMode="Externa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4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1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49.png"/><Relationship Id="rId5" Type="http://schemas.openxmlformats.org/officeDocument/2006/relationships/tags" Target="../tags/tag23.xml"/><Relationship Id="rId10" Type="http://schemas.openxmlformats.org/officeDocument/2006/relationships/image" Target="../media/image48.png"/><Relationship Id="rId4" Type="http://schemas.openxmlformats.org/officeDocument/2006/relationships/tags" Target="../tags/tag22.xml"/><Relationship Id="rId9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7.xml"/><Relationship Id="rId7" Type="http://schemas.openxmlformats.org/officeDocument/2006/relationships/image" Target="../media/image4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29.xml"/><Relationship Id="rId10" Type="http://schemas.openxmlformats.org/officeDocument/2006/relationships/image" Target="../media/image50.png"/><Relationship Id="rId4" Type="http://schemas.openxmlformats.org/officeDocument/2006/relationships/tags" Target="../tags/tag28.xml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31.xml"/><Relationship Id="rId16" Type="http://schemas.openxmlformats.org/officeDocument/2006/relationships/image" Target="../media/image52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6.png"/><Relationship Id="rId5" Type="http://schemas.openxmlformats.org/officeDocument/2006/relationships/tags" Target="../tags/tag34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5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autycheck.de/" TargetMode="External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Face/Flesh Detection and Face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Linda Shapiro</a:t>
            </a:r>
          </a:p>
          <a:p>
            <a:endParaRPr lang="en-US" dirty="0"/>
          </a:p>
          <a:p>
            <a:r>
              <a:rPr lang="en-US" dirty="0" smtClean="0"/>
              <a:t>ECE P 596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3A4-F075-40B2-81B8-614E8825083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</a:t>
            </a:r>
          </a:p>
        </p:txBody>
      </p:sp>
      <p:pic>
        <p:nvPicPr>
          <p:cNvPr id="8" name="Picture 7" descr="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600" y="2286000"/>
            <a:ext cx="2235200" cy="167640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4267200"/>
            <a:ext cx="5112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State-of-the-art face detection demo</a:t>
            </a:r>
          </a:p>
          <a:p>
            <a:pPr algn="ctr"/>
            <a:r>
              <a:rPr lang="en-US" b="0" dirty="0" smtClean="0"/>
              <a:t>(Courtesy </a:t>
            </a:r>
            <a:r>
              <a:rPr lang="en-US" b="0" dirty="0" smtClean="0">
                <a:hlinkClick r:id="rId4"/>
              </a:rPr>
              <a:t>Boris </a:t>
            </a:r>
            <a:r>
              <a:rPr lang="en-US" b="0" dirty="0" err="1" smtClean="0">
                <a:hlinkClick r:id="rId4"/>
              </a:rPr>
              <a:t>Babenko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9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faces? </a:t>
            </a:r>
            <a:endParaRPr lang="en-US" dirty="0"/>
          </a:p>
        </p:txBody>
      </p:sp>
      <p:pic>
        <p:nvPicPr>
          <p:cNvPr id="6146" name="Picture 2" descr="http://scien.stanford.edu/pages/labsite/2007/psych221/projects/07/face%20detection/images/shuttle2_fac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7" y="2057400"/>
            <a:ext cx="51586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What kind of features?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Rowley: 32 x 32 </a:t>
            </a:r>
            <a:r>
              <a:rPr lang="en-US" dirty="0" err="1" smtClean="0"/>
              <a:t>subimages</a:t>
            </a:r>
            <a:r>
              <a:rPr lang="en-US" dirty="0" smtClean="0"/>
              <a:t> at different levels of a pyramid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Viola/Jones: rectangular features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What kind of classifiers?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Rowley: neural 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Viola/Jones: </a:t>
            </a:r>
            <a:r>
              <a:rPr lang="en-US" dirty="0" err="1" smtClean="0">
                <a:solidFill>
                  <a:srgbClr val="FF0000"/>
                </a:solidFill>
              </a:rPr>
              <a:t>Adaboost</a:t>
            </a:r>
            <a:r>
              <a:rPr lang="en-US" dirty="0" smtClean="0">
                <a:solidFill>
                  <a:srgbClr val="FF0000"/>
                </a:solidFill>
              </a:rPr>
              <a:t> over simple one-node decision trees (stumps)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166252-0A01-48AE-AB30-AF9C68B2D85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17538"/>
            <a:ext cx="7953375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 Object Detection:</a:t>
            </a:r>
            <a:br>
              <a:rPr lang="en-US" altLang="en-US" sz="3600" smtClean="0"/>
            </a:br>
            <a:r>
              <a:rPr lang="en-US" altLang="en-US" sz="3600" smtClean="0"/>
              <a:t> Rowley’s Face Finder</a:t>
            </a:r>
            <a:endParaRPr lang="en-US" altLang="en-US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Times New Roman" pitchFamily="18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41325" y="2630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ipt MT Bold" pitchFamily="66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441325" y="2249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ipt MT Bold" pitchFamily="66" charset="0"/>
            </a:endParaRPr>
          </a:p>
        </p:txBody>
      </p:sp>
      <p:pic>
        <p:nvPicPr>
          <p:cNvPr id="10248" name="Picture 8" descr="rowle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806574"/>
            <a:ext cx="44958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41325" y="2243138"/>
            <a:ext cx="274947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1. convert to gray scale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2. normalize for </a:t>
            </a:r>
            <a:r>
              <a:rPr lang="en-US" altLang="en-US" sz="1800" dirty="0" smtClean="0">
                <a:solidFill>
                  <a:schemeClr val="tx2"/>
                </a:solidFill>
              </a:rPr>
              <a:t>lighting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3. histogram equalization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50021"/>
                </a:solidFill>
              </a:rPr>
              <a:t>4. apply neural net(s)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50021"/>
                </a:solidFill>
              </a:rPr>
              <a:t>    trained on 16K images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84111" y="4605338"/>
            <a:ext cx="215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What data is fed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the classifier?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20 x 20 windows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pyramid structure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717925" y="58229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11" y="4868442"/>
            <a:ext cx="2240319" cy="170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Viola/Jones: Image Features</a:t>
            </a:r>
          </a:p>
        </p:txBody>
      </p:sp>
      <p:pic>
        <p:nvPicPr>
          <p:cNvPr id="12291" name="Picture 4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“Rectangle filters”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6" descr="qu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45418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Value = 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white area) – 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black area)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5664" y="1502819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+1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149614" y="1507702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-1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6749-8CA8-49DA-A68F-85171B0F52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87" y="2915682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call them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-like features,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since similar to 2D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 wavelets.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580612" name="Foot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06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4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4775" y="1528763"/>
            <a:ext cx="4856163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0005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Filters can be different sizes.</a:t>
            </a:r>
          </a:p>
          <a:p>
            <a:pPr marL="40005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Filters can be anywhere in the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     box being analyzed.</a:t>
            </a:r>
          </a:p>
          <a:p>
            <a:pPr marL="40005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</a:rPr>
              <a:t>Feature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output is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</a:rPr>
              <a:t>very simple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</a:rPr>
              <a:t>     convolution.</a:t>
            </a:r>
          </a:p>
          <a:p>
            <a:pPr marL="40005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</a:rPr>
              <a:t>Requires sums of large boxes.</a:t>
            </a:r>
          </a:p>
        </p:txBody>
      </p:sp>
      <p:sp>
        <p:nvSpPr>
          <p:cNvPr id="580615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pic>
        <p:nvPicPr>
          <p:cNvPr id="580618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138" y="3502025"/>
            <a:ext cx="32861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Efficiently computable with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integral image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 any sum can be computed in constant time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Avoid scaling images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scale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features directly for same cost</a:t>
            </a: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80620" name="Text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50" y="1092200"/>
            <a:ext cx="324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“Rectangular”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5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Large library of filters</a:t>
            </a:r>
          </a:p>
        </p:txBody>
      </p:sp>
      <p:pic>
        <p:nvPicPr>
          <p:cNvPr id="58265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0341"/>
          <a:stretch>
            <a:fillRect/>
          </a:stretch>
        </p:blipFill>
        <p:spPr bwMode="auto">
          <a:xfrm>
            <a:off x="446088" y="982663"/>
            <a:ext cx="61801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225" y="1311275"/>
            <a:ext cx="24177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Considering all possible filter parameters: </a:t>
            </a:r>
            <a:r>
              <a:rPr lang="en-US" sz="2100" b="1" dirty="0">
                <a:solidFill>
                  <a:srgbClr val="3506BA"/>
                </a:solidFill>
                <a:latin typeface="Trebuchet MS" pitchFamily="34" charset="0"/>
              </a:rPr>
              <a:t>position, scale, and type: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160,000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+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possible features associated with each 24 x 24 window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1463" y="5108575"/>
            <a:ext cx="649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Use </a:t>
            </a:r>
            <a:r>
              <a:rPr lang="en-US" sz="2100" b="1" dirty="0" err="1">
                <a:solidFill>
                  <a:srgbClr val="FF0000"/>
                </a:solidFill>
                <a:latin typeface="Trebuchet MS" pitchFamily="34" charset="0"/>
              </a:rPr>
              <a:t>AdaBoost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 both to select the informative features and to form the classifier</a:t>
            </a:r>
          </a:p>
        </p:txBody>
      </p:sp>
      <p:sp>
        <p:nvSpPr>
          <p:cNvPr id="582662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selection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For a 24x24 detection region, the number of possible rectangle features is ~160,000!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At test time, it is impractical to evaluate the entire feature set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we create a good classifier using just a small subset of all possible features?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How to select such a subset?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AdaBoost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</a:t>
            </a:r>
            <a:r>
              <a:rPr lang="en-US" sz="2400" dirty="0" smtClean="0"/>
              <a:t> is a set of training examples 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= 1 to m.</a:t>
            </a:r>
          </a:p>
          <a:p>
            <a:r>
              <a:rPr lang="en-US" sz="2400" dirty="0" smtClean="0"/>
              <a:t>We train a </a:t>
            </a:r>
            <a:r>
              <a:rPr lang="en-US" sz="2400" dirty="0" smtClean="0">
                <a:solidFill>
                  <a:srgbClr val="FF0000"/>
                </a:solidFill>
              </a:rPr>
              <a:t>sequence of weak classifiers</a:t>
            </a:r>
            <a:r>
              <a:rPr lang="en-US" sz="2400" dirty="0" smtClean="0"/>
              <a:t>, such as decision trees, neural nets or SVMs. Weak because not as strong as the final classifier.</a:t>
            </a:r>
          </a:p>
          <a:p>
            <a:r>
              <a:rPr lang="en-US" sz="2400" dirty="0" smtClean="0"/>
              <a:t>The training examples will have </a:t>
            </a:r>
            <a:r>
              <a:rPr lang="en-US" sz="2400" dirty="0" smtClean="0">
                <a:solidFill>
                  <a:srgbClr val="FF0000"/>
                </a:solidFill>
              </a:rPr>
              <a:t>weights</a:t>
            </a:r>
            <a:r>
              <a:rPr lang="en-US" sz="2400" dirty="0" smtClean="0"/>
              <a:t>, initially all equal.</a:t>
            </a:r>
          </a:p>
          <a:p>
            <a:r>
              <a:rPr lang="en-US" sz="2400" dirty="0" smtClean="0"/>
              <a:t>At each step, we use the current weights, train a new classifier, and use its performance on the training data to produce </a:t>
            </a:r>
            <a:r>
              <a:rPr lang="en-US" sz="2400" dirty="0" smtClean="0">
                <a:solidFill>
                  <a:srgbClr val="FF0000"/>
                </a:solidFill>
              </a:rPr>
              <a:t>new weights </a:t>
            </a:r>
            <a:r>
              <a:rPr lang="en-US" sz="2400" dirty="0" smtClean="0"/>
              <a:t>for the next step</a:t>
            </a:r>
            <a:r>
              <a:rPr lang="en-US" sz="2400" dirty="0"/>
              <a:t> </a:t>
            </a:r>
            <a:r>
              <a:rPr lang="en-US" sz="2400" dirty="0" smtClean="0"/>
              <a:t>(normalized).</a:t>
            </a:r>
          </a:p>
          <a:p>
            <a:r>
              <a:rPr lang="en-US" sz="2400" dirty="0" smtClean="0"/>
              <a:t>But we </a:t>
            </a:r>
            <a:r>
              <a:rPr lang="en-US" sz="2400" dirty="0" smtClean="0">
                <a:solidFill>
                  <a:srgbClr val="3506BA"/>
                </a:solidFill>
              </a:rPr>
              <a:t>keep ALL </a:t>
            </a:r>
            <a:r>
              <a:rPr lang="en-US" sz="2400" dirty="0" smtClean="0"/>
              <a:t>the weak classifiers.</a:t>
            </a:r>
          </a:p>
          <a:p>
            <a:r>
              <a:rPr lang="en-US" sz="2400" dirty="0" smtClean="0"/>
              <a:t>When it’s time for testing on a new feature vector, we will </a:t>
            </a:r>
            <a:r>
              <a:rPr lang="en-US" sz="2400" dirty="0" smtClean="0">
                <a:solidFill>
                  <a:srgbClr val="FF0000"/>
                </a:solidFill>
              </a:rPr>
              <a:t>combine the results from all of the weak classifiers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2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works on exactly </a:t>
            </a:r>
            <a:r>
              <a:rPr lang="en-US" dirty="0" smtClean="0">
                <a:solidFill>
                  <a:srgbClr val="FF0000"/>
                </a:solidFill>
              </a:rPr>
              <a:t>one rectangle feature.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has 3 associated variables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threshold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polarity p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weight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polarity can be 0 or </a:t>
            </a:r>
            <a:r>
              <a:rPr lang="en-US" dirty="0" smtClean="0">
                <a:latin typeface="Arial"/>
                <a:cs typeface="Arial"/>
              </a:rPr>
              <a:t>1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weak classifier computes its one feature 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1, we want f &gt;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0, we want f &lt;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weight will be used in the final classification by </a:t>
            </a:r>
            <a:r>
              <a:rPr lang="en-US" dirty="0" err="1" smtClean="0">
                <a:latin typeface="Arial"/>
                <a:cs typeface="Arial"/>
              </a:rPr>
              <a:t>AdaBoost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of </a:t>
            </a:r>
            <a:r>
              <a:rPr lang="en-US" dirty="0" err="1" smtClean="0"/>
              <a:t>Bakic</a:t>
            </a:r>
            <a:r>
              <a:rPr lang="en-US" dirty="0" smtClean="0"/>
              <a:t> flesh </a:t>
            </a:r>
            <a:r>
              <a:rPr lang="en-US" dirty="0"/>
              <a:t>d</a:t>
            </a:r>
            <a:r>
              <a:rPr lang="en-US" dirty="0" smtClean="0"/>
              <a:t>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Fleck and Forsyth flesh </a:t>
            </a:r>
            <a:r>
              <a:rPr lang="en-US" dirty="0"/>
              <a:t>d</a:t>
            </a:r>
            <a:r>
              <a:rPr lang="en-US" dirty="0" smtClean="0"/>
              <a:t>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of Rowley face </a:t>
            </a:r>
            <a:r>
              <a:rPr lang="en-US" dirty="0"/>
              <a:t>d</a:t>
            </a:r>
            <a:r>
              <a:rPr lang="en-US" dirty="0" smtClean="0"/>
              <a:t>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</a:t>
            </a:r>
            <a:r>
              <a:rPr lang="en-US" dirty="0" smtClean="0"/>
              <a:t> </a:t>
            </a:r>
            <a:r>
              <a:rPr lang="en-US" dirty="0" smtClean="0"/>
              <a:t>Viola Jones face detector with </a:t>
            </a:r>
            <a:r>
              <a:rPr lang="en-US" dirty="0" err="1" smtClean="0"/>
              <a:t>Adaboost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Face recognition with PCA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First two features selected by boosting: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477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 200-feature classifier can yield 95% detection rate and a false positive rate of 1 in 14084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9138"/>
            <a:ext cx="5257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5"/>
          <p:cNvSpPr txBox="1">
            <a:spLocks noChangeArrowheads="1"/>
          </p:cNvSpPr>
          <p:nvPr/>
        </p:nvSpPr>
        <p:spPr bwMode="auto">
          <a:xfrm>
            <a:off x="2057400" y="6411913"/>
            <a:ext cx="487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 (ROC)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39484" r="24835" b="8292"/>
          <a:stretch>
            <a:fillRect/>
          </a:stretch>
        </p:blipFill>
        <p:spPr bwMode="auto">
          <a:xfrm>
            <a:off x="1066800" y="1165225"/>
            <a:ext cx="71199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287863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6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36972" r="24269" b="8212"/>
          <a:stretch>
            <a:fillRect/>
          </a:stretch>
        </p:blipFill>
        <p:spPr bwMode="auto">
          <a:xfrm>
            <a:off x="665163" y="982663"/>
            <a:ext cx="781208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1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7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Face recognition: </a:t>
            </a:r>
            <a:r>
              <a:rPr lang="en-US" dirty="0" smtClean="0"/>
              <a:t>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134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Project into a new subspace (or kernel space) (e.g., “</a:t>
            </a:r>
            <a:r>
              <a:rPr lang="en-US" dirty="0" err="1" smtClean="0">
                <a:solidFill>
                  <a:srgbClr val="000099"/>
                </a:solidFill>
              </a:rPr>
              <a:t>Eigenfaces</a:t>
            </a:r>
            <a:r>
              <a:rPr lang="en-US" dirty="0" smtClean="0">
                <a:solidFill>
                  <a:srgbClr val="000099"/>
                </a:solidFill>
              </a:rPr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5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Verification:</a:t>
            </a:r>
            <a:r>
              <a:rPr lang="en-US" dirty="0" smtClean="0"/>
              <a:t>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Closed-world identification</a:t>
            </a:r>
            <a:r>
              <a:rPr lang="en-US" dirty="0" smtClean="0"/>
              <a:t>: assign a face to one person from among a known set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General identification</a:t>
            </a:r>
            <a:r>
              <a:rPr lang="en-US" dirty="0" smtClean="0"/>
              <a:t>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28</a:t>
            </a:fld>
            <a:endParaRPr lang="en-US"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08" y="57215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36" y="2404222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58" y="467042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47561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243755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Person Detection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 sz="2000" smtClean="0"/>
              <a:t>Example: Face Detection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z="2000" smtClean="0"/>
              <a:t>Example: Skin Detection</a:t>
            </a:r>
            <a:endParaRPr lang="en-US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9"/>
          <a:stretch>
            <a:fillRect/>
          </a:stretch>
        </p:blipFill>
        <p:spPr bwMode="auto">
          <a:xfrm>
            <a:off x="838200" y="1600200"/>
            <a:ext cx="5638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77000" y="2971800"/>
            <a:ext cx="2017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(</a:t>
            </a:r>
            <a:r>
              <a:rPr lang="en-US" altLang="en-US" sz="1400">
                <a:latin typeface="Times New Roman" pitchFamily="18" charset="0"/>
                <a:hlinkClick r:id="rId3"/>
              </a:rPr>
              <a:t>Rowley, Baluja &amp; Kanade, 1998</a:t>
            </a:r>
            <a:r>
              <a:rPr lang="en-US" altLang="en-US" sz="1400">
                <a:latin typeface="Times New Roman" pitchFamily="18" charset="0"/>
              </a:rPr>
              <a:t>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4"/>
          <a:stretch>
            <a:fillRect/>
          </a:stretch>
        </p:blipFill>
        <p:spPr bwMode="auto">
          <a:xfrm>
            <a:off x="838200" y="4267200"/>
            <a:ext cx="57912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477000" y="6248400"/>
            <a:ext cx="197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(</a:t>
            </a:r>
            <a:r>
              <a:rPr lang="en-US" altLang="en-US" sz="1600">
                <a:latin typeface="Times New Roman" pitchFamily="18" charset="0"/>
                <a:hlinkClick r:id="rId5"/>
              </a:rPr>
              <a:t>Jones &amp; Rehg, 1999</a:t>
            </a:r>
            <a:r>
              <a:rPr lang="en-US" altLang="en-US" sz="16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125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89" y="1437643"/>
            <a:ext cx="924557" cy="9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/>
              <a:t>Eigenface</a:t>
            </a:r>
            <a:r>
              <a:rPr lang="en-US" sz="2800" dirty="0" smtClean="0"/>
              <a:t> idea: construct a </a:t>
            </a:r>
            <a:r>
              <a:rPr lang="en-US" sz="2800" dirty="0" smtClean="0">
                <a:solidFill>
                  <a:srgbClr val="FF0000"/>
                </a:solidFill>
              </a:rPr>
              <a:t>low-dimensional linear subspace</a:t>
            </a:r>
            <a:r>
              <a:rPr lang="en-US" sz="2800" dirty="0" smtClean="0"/>
              <a:t> that best explains the variation in the set of face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Linear subspaces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762000"/>
          </a:xfrm>
        </p:spPr>
        <p:txBody>
          <a:bodyPr/>
          <a:lstStyle/>
          <a:p>
            <a:r>
              <a:rPr lang="en-US" altLang="en-US" sz="2000" dirty="0" smtClean="0"/>
              <a:t>Classification (to what class does x belong) can be expensive</a:t>
            </a:r>
          </a:p>
          <a:p>
            <a:pPr lvl="1"/>
            <a:r>
              <a:rPr lang="en-US" altLang="en-US" sz="1800" dirty="0" smtClean="0"/>
              <a:t>Big search problem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5436" name="Line 6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1" name="Oval 17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2" name="Oval 18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3" name="Oval 19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4" name="Oval 20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5" name="Oval 21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7" name="Oval 24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0" name="Oval 27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1" name="Oval 28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2" name="Oval 29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3" name="Oval 30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4" name="Oval 31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5" name="Oval 32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6" name="Oval 33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7" name="Oval 34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8" name="Oval 35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9" name="Oval 36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0" name="Oval 37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1" name="Oval 38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2" name="Oval 39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3" name="Oval 40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4" name="Oval 41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5" name="Oval 42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6" name="Oval 43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7" name="Oval 44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8" name="Oval 45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9" name="Oval 46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0" name="Oval 4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1" name="Oval 5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2" name="Oval 53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3" name="Oval 54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4" name="Oval 55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5" name="Oval 57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6" name="Oval 58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7" name="Oval 59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8" name="Oval 60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43453" name="Rectangle 61"/>
          <p:cNvSpPr>
            <a:spLocks noChangeArrowheads="1"/>
          </p:cNvSpPr>
          <p:nvPr/>
        </p:nvSpPr>
        <p:spPr bwMode="auto">
          <a:xfrm>
            <a:off x="685800" y="5181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Suppose the data points are arranged as above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Idea—fit a line, classifier measures distance to line</a:t>
            </a:r>
          </a:p>
        </p:txBody>
      </p:sp>
      <p:pic>
        <p:nvPicPr>
          <p:cNvPr id="15410" name="Picture 7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Line 68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6" name="Picture 7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4464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Text Box 78"/>
          <p:cNvSpPr txBox="1">
            <a:spLocks noChangeArrowheads="1"/>
          </p:cNvSpPr>
          <p:nvPr/>
        </p:nvSpPr>
        <p:spPr bwMode="auto">
          <a:xfrm>
            <a:off x="4648200" y="12954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 </a:t>
            </a:r>
            <a:r>
              <a:rPr lang="en-US" altLang="en-US" sz="1600" dirty="0">
                <a:solidFill>
                  <a:srgbClr val="FF0000"/>
                </a:solidFill>
              </a:rPr>
              <a:t>is the major direction of the orange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points and 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perpendicular to</a:t>
            </a:r>
            <a:r>
              <a:rPr lang="en-US" altLang="en-US" sz="1600" b="1" dirty="0">
                <a:solidFill>
                  <a:srgbClr val="FF0000"/>
                </a:solidFill>
              </a:rPr>
              <a:t> 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Convert </a:t>
            </a:r>
            <a:r>
              <a:rPr lang="en-US" altLang="en-US" sz="1600" b="1" dirty="0"/>
              <a:t>x</a:t>
            </a:r>
            <a:r>
              <a:rPr lang="en-US" altLang="en-US" sz="1600" dirty="0"/>
              <a:t> into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1</a:t>
            </a:r>
            <a:r>
              <a:rPr lang="en-US" altLang="en-US" sz="1600" dirty="0"/>
              <a:t>,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2</a:t>
            </a:r>
            <a:r>
              <a:rPr lang="en-US" altLang="en-US" sz="1600" dirty="0"/>
              <a:t> coordinates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2133600" y="2286000"/>
            <a:ext cx="609600" cy="381000"/>
            <a:chOff x="1728" y="1440"/>
            <a:chExt cx="384" cy="240"/>
          </a:xfrm>
        </p:grpSpPr>
        <p:sp>
          <p:nvSpPr>
            <p:cNvPr id="15434" name="Line 84"/>
            <p:cNvSpPr>
              <a:spLocks noChangeShapeType="1"/>
            </p:cNvSpPr>
            <p:nvPr/>
          </p:nvSpPr>
          <p:spPr bwMode="auto">
            <a:xfrm flipH="1">
              <a:off x="1968" y="15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85"/>
            <p:cNvSpPr>
              <a:spLocks noChangeShapeType="1"/>
            </p:cNvSpPr>
            <p:nvPr/>
          </p:nvSpPr>
          <p:spPr bwMode="auto">
            <a:xfrm>
              <a:off x="1728" y="144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5427" name="Group 79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5429" name="Picture 6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0" name="Line 62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63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432" name="Picture 65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3" name="Picture 75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8" name="Picture 10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3946525" y="2514600"/>
            <a:ext cx="5197475" cy="1660525"/>
            <a:chOff x="2400" y="1200"/>
            <a:chExt cx="3274" cy="1046"/>
          </a:xfrm>
        </p:grpSpPr>
        <p:sp>
          <p:nvSpPr>
            <p:cNvPr id="15420" name="Oval 47"/>
            <p:cNvSpPr>
              <a:spLocks noChangeArrowheads="1"/>
            </p:cNvSpPr>
            <p:nvPr/>
          </p:nvSpPr>
          <p:spPr bwMode="auto">
            <a:xfrm>
              <a:off x="2400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1" name="Oval 48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2" name="Oval 50"/>
            <p:cNvSpPr>
              <a:spLocks noChangeArrowheads="1"/>
            </p:cNvSpPr>
            <p:nvPr/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3" name="Text Box 82"/>
            <p:cNvSpPr txBox="1">
              <a:spLocks noChangeArrowheads="1"/>
            </p:cNvSpPr>
            <p:nvPr/>
          </p:nvSpPr>
          <p:spPr bwMode="auto">
            <a:xfrm>
              <a:off x="2928" y="1248"/>
              <a:ext cx="27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4" name="Text Box 83"/>
            <p:cNvSpPr txBox="1">
              <a:spLocks noChangeArrowheads="1"/>
            </p:cNvSpPr>
            <p:nvPr/>
          </p:nvSpPr>
          <p:spPr bwMode="auto">
            <a:xfrm>
              <a:off x="2890" y="1728"/>
              <a:ext cx="2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1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5" name="Text Box 110"/>
            <p:cNvSpPr txBox="1">
              <a:spLocks noChangeArrowheads="1"/>
            </p:cNvSpPr>
            <p:nvPr/>
          </p:nvSpPr>
          <p:spPr bwMode="auto">
            <a:xfrm>
              <a:off x="2928" y="144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distance to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for classification—near 0 for orange pts</a:t>
              </a:r>
            </a:p>
          </p:txBody>
        </p:sp>
        <p:sp>
          <p:nvSpPr>
            <p:cNvPr id="15426" name="Text Box 113"/>
            <p:cNvSpPr txBox="1">
              <a:spLocks noChangeArrowheads="1"/>
            </p:cNvSpPr>
            <p:nvPr/>
          </p:nvSpPr>
          <p:spPr bwMode="auto">
            <a:xfrm>
              <a:off x="2928" y="192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position along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to specify which orange point it is</a:t>
              </a:r>
            </a:p>
          </p:txBody>
        </p:sp>
      </p:grpSp>
      <p:sp>
        <p:nvSpPr>
          <p:cNvPr id="15417" name="Text Box 79"/>
          <p:cNvSpPr txBox="1">
            <a:spLocks noChangeArrowheads="1"/>
          </p:cNvSpPr>
          <p:nvPr/>
        </p:nvSpPr>
        <p:spPr bwMode="auto">
          <a:xfrm>
            <a:off x="4114800" y="6400800"/>
            <a:ext cx="483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Selected slides adapted from Steve Seitz, Linda Shapiro, Raj Rao</a:t>
            </a:r>
          </a:p>
        </p:txBody>
      </p:sp>
      <p:sp>
        <p:nvSpPr>
          <p:cNvPr id="15418" name="Text Box 80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5419" name="Text Box 81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2125663"/>
            <a:ext cx="3733800" cy="449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Dimensionality red</a:t>
            </a:r>
            <a:r>
              <a:rPr lang="en-US" altLang="en-US" smtClean="0"/>
              <a:t>uction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6447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8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0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0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8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9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0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1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2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3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4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6435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36" name="Group 67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6440" name="Group 68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6442" name="Picture 69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3" name="Line 70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445" name="Picture 72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6" name="Picture 73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41" name="Picture 7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37" name="Rectangle 78"/>
          <p:cNvSpPr>
            <a:spLocks noChangeArrowheads="1"/>
          </p:cNvSpPr>
          <p:nvPr/>
        </p:nvSpPr>
        <p:spPr bwMode="auto">
          <a:xfrm>
            <a:off x="685800" y="4343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Dimensionality reduction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We can represent the orange points with </a:t>
            </a:r>
            <a:r>
              <a:rPr lang="en-US" altLang="en-US" sz="1800" i="1"/>
              <a:t>only</a:t>
            </a:r>
            <a:r>
              <a:rPr lang="en-US" altLang="en-US" sz="1800"/>
              <a:t> their </a:t>
            </a:r>
            <a:r>
              <a:rPr lang="en-US" altLang="en-US" sz="1800" b="1"/>
              <a:t>v</a:t>
            </a:r>
            <a:r>
              <a:rPr lang="en-US" altLang="en-US" sz="1800" b="1" baseline="-25000"/>
              <a:t>1</a:t>
            </a:r>
            <a:r>
              <a:rPr lang="en-US" altLang="en-US" sz="1800"/>
              <a:t> coordinates</a:t>
            </a:r>
          </a:p>
          <a:p>
            <a:pPr lvl="2" eaLnBrk="1" hangingPunct="1">
              <a:buFontTx/>
              <a:buChar char="–"/>
            </a:pPr>
            <a:r>
              <a:rPr lang="en-US" altLang="en-US" sz="1600"/>
              <a:t>since </a:t>
            </a:r>
            <a:r>
              <a:rPr lang="en-US" altLang="en-US" sz="1600" b="1"/>
              <a:t>v</a:t>
            </a:r>
            <a:r>
              <a:rPr lang="en-US" altLang="en-US" sz="1600" b="1" baseline="-25000"/>
              <a:t>2</a:t>
            </a:r>
            <a:r>
              <a:rPr lang="en-US" altLang="en-US" sz="1600"/>
              <a:t> coordinates are all essentially 0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This makes it much cheaper to store and compare points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A bigger deal for higher dimensional problems (like images!)</a:t>
            </a:r>
          </a:p>
        </p:txBody>
      </p:sp>
      <p:sp>
        <p:nvSpPr>
          <p:cNvPr id="16438" name="Text Box 66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6439" name="Text Box 67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</p:spTree>
    <p:extLst>
      <p:ext uri="{BB962C8B-B14F-4D97-AF65-F5344CB8AC3E}">
        <p14:creationId xmlns:p14="http://schemas.microsoft.com/office/powerpoint/2010/main" val="30310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Eigenvectors and Eigenvalues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7481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4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5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8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0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1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2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3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4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5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6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7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8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9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1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2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3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4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5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6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7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8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9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0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1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2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3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4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5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6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7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8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7459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60" name="Group 58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1872" y="1243"/>
            <a:chExt cx="576" cy="428"/>
          </a:xfrm>
        </p:grpSpPr>
        <p:pic>
          <p:nvPicPr>
            <p:cNvPr id="17476" name="Picture 59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43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Line 60"/>
            <p:cNvSpPr>
              <a:spLocks noChangeShapeType="1"/>
            </p:cNvSpPr>
            <p:nvPr/>
          </p:nvSpPr>
          <p:spPr bwMode="auto">
            <a:xfrm flipV="1">
              <a:off x="211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1"/>
            <p:cNvSpPr>
              <a:spLocks noChangeShapeType="1"/>
            </p:cNvSpPr>
            <p:nvPr/>
          </p:nvSpPr>
          <p:spPr bwMode="auto">
            <a:xfrm rot="16200000" flipV="1">
              <a:off x="187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79" name="Picture 62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6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73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61" name="Line 65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Text Box 67"/>
          <p:cNvSpPr txBox="1">
            <a:spLocks noChangeArrowheads="1"/>
          </p:cNvSpPr>
          <p:nvPr/>
        </p:nvSpPr>
        <p:spPr bwMode="auto">
          <a:xfrm>
            <a:off x="4616450" y="1050925"/>
            <a:ext cx="391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Consider the variation along a direction </a:t>
            </a:r>
            <a:r>
              <a:rPr lang="en-US" altLang="en-US" sz="1600" b="1"/>
              <a:t>v</a:t>
            </a:r>
            <a:r>
              <a:rPr lang="en-US" altLang="en-US" sz="1600"/>
              <a:t> among all of the orange points:</a:t>
            </a:r>
          </a:p>
        </p:txBody>
      </p:sp>
      <p:sp>
        <p:nvSpPr>
          <p:cNvPr id="444489" name="Text Box 73"/>
          <p:cNvSpPr txBox="1">
            <a:spLocks noChangeArrowheads="1"/>
          </p:cNvSpPr>
          <p:nvPr/>
        </p:nvSpPr>
        <p:spPr bwMode="auto">
          <a:xfrm>
            <a:off x="4616450" y="2406650"/>
            <a:ext cx="323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minimizes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pic>
        <p:nvPicPr>
          <p:cNvPr id="17464" name="Picture 7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506" name="Text Box 90"/>
          <p:cNvSpPr txBox="1">
            <a:spLocks noChangeArrowheads="1"/>
          </p:cNvSpPr>
          <p:nvPr/>
        </p:nvSpPr>
        <p:spPr bwMode="auto">
          <a:xfrm>
            <a:off x="4648200" y="3092450"/>
            <a:ext cx="329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maximizes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444515" name="Text Box 99"/>
          <p:cNvSpPr txBox="1">
            <a:spLocks noChangeArrowheads="1"/>
          </p:cNvSpPr>
          <p:nvPr/>
        </p:nvSpPr>
        <p:spPr bwMode="auto">
          <a:xfrm>
            <a:off x="1143000" y="6096000"/>
            <a:ext cx="528478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Solution:	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largest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              	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smallest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</p:txBody>
      </p:sp>
      <p:pic>
        <p:nvPicPr>
          <p:cNvPr id="444517" name="Picture 10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8" name="Picture 10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9" name="Picture 10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104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Text Box 73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7472" name="Text Box 74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6989763" y="4343400"/>
            <a:ext cx="2154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 = </a:t>
            </a:r>
            <a:r>
              <a:rPr lang="en-US" altLang="en-US" sz="2000" dirty="0" smtClean="0">
                <a:solidFill>
                  <a:srgbClr val="FF0000"/>
                </a:solidFill>
              </a:rPr>
              <a:t>covariance </a:t>
            </a:r>
            <a:r>
              <a:rPr lang="en-US" altLang="en-US" sz="2000" dirty="0">
                <a:solidFill>
                  <a:srgbClr val="FF0000"/>
                </a:solidFill>
              </a:rPr>
              <a:t>matrix </a:t>
            </a:r>
            <a:r>
              <a:rPr lang="en-US" altLang="en-US" sz="2000" dirty="0"/>
              <a:t>of data points (if divided by no. of points)</a:t>
            </a: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6400800" y="5105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908550" y="41910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29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9" grpId="0" build="p" autoUpdateAnimBg="0"/>
      <p:bldP spid="444506" grpId="0" build="p" autoUpdateAnimBg="0"/>
      <p:bldP spid="444515" grpId="0" animBg="1"/>
      <p:bldP spid="20555" grpId="0"/>
      <p:bldP spid="20556" grpId="0" animBg="1"/>
      <p:bldP spid="205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>
                <a:solidFill>
                  <a:srgbClr val="C00000"/>
                </a:solidFill>
              </a:rPr>
              <a:t>The eigenvectors of </a:t>
            </a:r>
            <a:r>
              <a:rPr lang="en-US" sz="18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>
                <a:solidFill>
                  <a:srgbClr val="C00000"/>
                </a:solidFill>
              </a:rPr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largest eigenvalue captures the most variation among training vectors </a:t>
            </a:r>
            <a:r>
              <a:rPr lang="en-US" sz="16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solidFill>
                <a:srgbClr val="C0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solidFill>
                  <a:srgbClr val="C0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solidFill>
                <a:srgbClr val="C0000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08756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Review:  Bakic Flesh Finder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Convert pixels to </a:t>
            </a:r>
            <a:r>
              <a:rPr lang="en-US" altLang="en-US" dirty="0" smtClean="0">
                <a:solidFill>
                  <a:srgbClr val="FF0000"/>
                </a:solidFill>
              </a:rPr>
              <a:t>normalized (</a:t>
            </a:r>
            <a:r>
              <a:rPr lang="en-US" altLang="en-US" dirty="0" err="1" smtClean="0">
                <a:solidFill>
                  <a:srgbClr val="FF0000"/>
                </a:solidFill>
              </a:rPr>
              <a:t>r,g</a:t>
            </a:r>
            <a:r>
              <a:rPr lang="en-US" altLang="en-US" dirty="0" smtClean="0">
                <a:solidFill>
                  <a:srgbClr val="FF0000"/>
                </a:solidFill>
              </a:rPr>
              <a:t>) </a:t>
            </a:r>
            <a:r>
              <a:rPr lang="en-US" altLang="en-US" dirty="0" smtClean="0"/>
              <a:t>space</a:t>
            </a:r>
          </a:p>
          <a:p>
            <a:r>
              <a:rPr lang="en-US" altLang="en-US" dirty="0" smtClean="0"/>
              <a:t>Train a binary </a:t>
            </a:r>
            <a:r>
              <a:rPr lang="en-US" altLang="en-US" dirty="0" smtClean="0">
                <a:solidFill>
                  <a:srgbClr val="FF0000"/>
                </a:solidFill>
              </a:rPr>
              <a:t>classifier</a:t>
            </a:r>
            <a:r>
              <a:rPr lang="en-US" altLang="en-US" dirty="0" smtClean="0"/>
              <a:t> to recognize pixels in this space as skin or not skin by giving it lots of examples of both classes.</a:t>
            </a:r>
          </a:p>
          <a:p>
            <a:r>
              <a:rPr lang="en-US" altLang="en-US" dirty="0" smtClean="0"/>
              <a:t>On test images, have the classifier </a:t>
            </a:r>
            <a:r>
              <a:rPr lang="en-US" altLang="en-US" dirty="0" smtClean="0">
                <a:solidFill>
                  <a:srgbClr val="FF0000"/>
                </a:solidFill>
              </a:rPr>
              <a:t>label the skin pixels.</a:t>
            </a:r>
          </a:p>
          <a:p>
            <a:r>
              <a:rPr lang="en-US" altLang="en-US" dirty="0" smtClean="0"/>
              <a:t>Find large </a:t>
            </a:r>
            <a:r>
              <a:rPr lang="en-US" altLang="en-US" dirty="0" smtClean="0">
                <a:solidFill>
                  <a:srgbClr val="FF0000"/>
                </a:solidFill>
              </a:rPr>
              <a:t>connected components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40</a:t>
            </a:fld>
            <a:endParaRPr lang="en-US"/>
          </a:p>
        </p:txBody>
      </p:sp>
      <p:pic>
        <p:nvPicPr>
          <p:cNvPr id="4098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2794254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43603" y="1284797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41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2"/>
          <a:stretch/>
        </p:blipFill>
        <p:spPr bwMode="auto">
          <a:xfrm>
            <a:off x="1987313" y="1317812"/>
            <a:ext cx="968875" cy="11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orangutan face hai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3086100"/>
            <a:ext cx="893583" cy="10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Given a new image (to be recognized) </a:t>
            </a:r>
            <a:r>
              <a:rPr lang="en-US" sz="1800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, calculate K coefficients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>
                <a:solidFill>
                  <a:srgbClr val="FF0000"/>
                </a:solidFill>
              </a:rPr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earest-neighbor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K-dimensional space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µ       +    w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After computing </a:t>
            </a:r>
            <a:r>
              <a:rPr lang="en-US" sz="2800" dirty="0" err="1">
                <a:solidFill>
                  <a:prstClr val="black"/>
                </a:solidFill>
              </a:rPr>
              <a:t>eigenfaces</a:t>
            </a:r>
            <a:r>
              <a:rPr lang="en-US" sz="2800" dirty="0">
                <a:solidFill>
                  <a:prstClr val="black"/>
                </a:solidFill>
              </a:rPr>
              <a:t> using 400 face images from ORL face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a face in a video frame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83A6BF-5F6D-4CFC-92DB-BE32CD9A1E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pic>
        <p:nvPicPr>
          <p:cNvPr id="5124" name="Picture 4" descr="f00_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f00_i01_c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5146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f00_i01_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146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286000" y="5638800"/>
            <a:ext cx="3800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(all work contributed by Vera Bakic)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838200" y="3581400"/>
            <a:ext cx="7777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 video frame                pixels classified in               largest connected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                   normalized r-g space        component with aspect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                                                                   similar to a face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Eigenvalues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8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mean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 and covariance matrix </a:t>
            </a:r>
            <a:r>
              <a:rPr lang="el-GR" sz="2400" b="1" dirty="0" smtClean="0">
                <a:cs typeface="Arial" charset="0"/>
              </a:rPr>
              <a:t>Σ</a:t>
            </a:r>
            <a:endParaRPr lang="en-US" sz="2400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Find k principal components (eigenvectors of </a:t>
            </a:r>
            <a:r>
              <a:rPr lang="el-GR" sz="2400" b="1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) 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Project each training image 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onto subspace spanned by principal components: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Given novel image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onto subspace: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Optional: check reconstruction error </a:t>
            </a:r>
            <a:r>
              <a:rPr lang="en-US" sz="2400" b="1" dirty="0" smtClean="0"/>
              <a:t>x</a:t>
            </a:r>
            <a:r>
              <a:rPr lang="en-US" sz="2400" dirty="0" smtClean="0"/>
              <a:t> – </a:t>
            </a:r>
            <a:r>
              <a:rPr lang="en-US" sz="2400" b="1" dirty="0" smtClean="0"/>
              <a:t>x</a:t>
            </a:r>
            <a:r>
              <a:rPr lang="en-US" sz="2400" dirty="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Turk and A. </a:t>
            </a:r>
            <a:r>
              <a:rPr lang="en-US" dirty="0" err="1">
                <a:solidFill>
                  <a:prstClr val="black"/>
                </a:solidFill>
              </a:rPr>
              <a:t>Pentland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Face Recognition using Eigenfaces</a:t>
            </a:r>
            <a:r>
              <a:rPr lang="en-US" dirty="0">
                <a:solidFill>
                  <a:prstClr val="black"/>
                </a:solidFill>
              </a:rPr>
              <a:t>, CVPR 1991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What other applications?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00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137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Cleft Severity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large database of normal 3D faces.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construct their principal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reconstruct any normal face accurately using these components.</a:t>
            </a:r>
          </a:p>
          <a:p>
            <a:r>
              <a:rPr lang="en-US" dirty="0" smtClean="0"/>
              <a:t>But when we reconstruct a cleft face from the normal components, there is a </a:t>
            </a:r>
            <a:r>
              <a:rPr lang="en-US" dirty="0" smtClean="0">
                <a:solidFill>
                  <a:srgbClr val="FF0000"/>
                </a:solidFill>
              </a:rPr>
              <a:t>lot of error.</a:t>
            </a:r>
          </a:p>
          <a:p>
            <a:r>
              <a:rPr lang="en-US" dirty="0" smtClean="0"/>
              <a:t>This error can be used to measure the </a:t>
            </a:r>
            <a:r>
              <a:rPr lang="en-US" dirty="0" smtClean="0">
                <a:solidFill>
                  <a:srgbClr val="FF0000"/>
                </a:solidFill>
              </a:rPr>
              <a:t>severit</a:t>
            </a:r>
            <a:r>
              <a:rPr lang="en-US" dirty="0" smtClean="0"/>
              <a:t>y of the cleft.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PCA Reconstruction Error to Judge Cleft Severity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35" y="1600200"/>
            <a:ext cx="49821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1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2F0DAC-E4BF-4D2B-BC30-05AB3964D00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Fleck and Forsyth’s </a:t>
            </a:r>
            <a:br>
              <a:rPr lang="en-US" altLang="en-US" smtClean="0"/>
            </a:br>
            <a:r>
              <a:rPr lang="en-US" altLang="en-US" smtClean="0"/>
              <a:t>Flesh Detector</a:t>
            </a:r>
          </a:p>
        </p:txBody>
      </p:sp>
      <p:sp>
        <p:nvSpPr>
          <p:cNvPr id="6148" name="Text Box 1028"/>
          <p:cNvSpPr txBox="1">
            <a:spLocks noChangeArrowheads="1"/>
          </p:cNvSpPr>
          <p:nvPr/>
        </p:nvSpPr>
        <p:spPr bwMode="auto">
          <a:xfrm>
            <a:off x="1066800" y="2209800"/>
            <a:ext cx="5919788" cy="2308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 Convert RGB to HSI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Use the intensity component to compute a texture 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texture = med2 ( | I - med1(I) | 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If a pixel falls into either of the following ranges,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  it’s a potential skin pixel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  texture &lt; 5, 110 &lt; hue &lt; 150, 20 &lt; saturation &lt;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  texture &lt; 5, 130 &lt; hue &lt; 170, 30 &lt; saturation &lt; 130</a:t>
            </a:r>
          </a:p>
        </p:txBody>
      </p:sp>
      <p:sp>
        <p:nvSpPr>
          <p:cNvPr id="6149" name="Text Box 1029"/>
          <p:cNvSpPr txBox="1">
            <a:spLocks noChangeArrowheads="1"/>
          </p:cNvSpPr>
          <p:nvPr/>
        </p:nvSpPr>
        <p:spPr bwMode="auto">
          <a:xfrm>
            <a:off x="7010400" y="2667000"/>
            <a:ext cx="1893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median filters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radii 4 and 6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143000" y="5181600"/>
            <a:ext cx="628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* Margaret Fleck, David Forsyth, and Chris Bregler (1996)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“Finding Naked People,” 1996 </a:t>
            </a:r>
            <a:r>
              <a:rPr lang="en-US" altLang="en-US" sz="1800" b="1"/>
              <a:t>European Conference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 Computer Vision </a:t>
            </a:r>
            <a:r>
              <a:rPr lang="en-US" altLang="en-US" sz="1800"/>
              <a:t>, Volume II, pp. 592-602.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 to 3D Objects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97850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Murase and Nayar (1994, 1995) extended this idea to 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training set had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views of each object</a:t>
            </a:r>
            <a:r>
              <a:rPr lang="en-US" altLang="en-US" sz="2400">
                <a:latin typeface="Times New Roman" pitchFamily="18" charset="0"/>
              </a:rPr>
              <a:t>, on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dark background.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views included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rotations</a:t>
            </a:r>
            <a:r>
              <a:rPr lang="en-US" altLang="en-US" sz="2400">
                <a:latin typeface="Times New Roman" pitchFamily="18" charset="0"/>
              </a:rPr>
              <a:t> of the object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a turntable and also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illuminations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system could be used first to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identify</a:t>
            </a:r>
            <a:r>
              <a:rPr lang="en-US" altLang="en-US" sz="2400">
                <a:latin typeface="Times New Roman" pitchFamily="18" charset="0"/>
              </a:rPr>
              <a:t> the object and then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determine its (approximate)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pose </a:t>
            </a:r>
            <a:r>
              <a:rPr lang="en-US" altLang="en-US" sz="2400">
                <a:latin typeface="Times New Roman" pitchFamily="18" charset="0"/>
              </a:rPr>
              <a:t>and illumination.</a:t>
            </a:r>
          </a:p>
        </p:txBody>
      </p:sp>
    </p:spTree>
    <p:extLst>
      <p:ext uri="{BB962C8B-B14F-4D97-AF65-F5344CB8AC3E}">
        <p14:creationId xmlns:p14="http://schemas.microsoft.com/office/powerpoint/2010/main" val="12099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Sample Objects</a:t>
            </a:r>
            <a:br>
              <a:rPr lang="en-US" altLang="en-US" sz="3600" smtClean="0"/>
            </a:br>
            <a:r>
              <a:rPr lang="en-US" altLang="en-US" sz="3600" smtClean="0"/>
              <a:t>Columbia Object Recognition Database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30556" r="21529" b="13889"/>
          <a:stretch>
            <a:fillRect/>
          </a:stretch>
        </p:blipFill>
        <p:spPr bwMode="auto">
          <a:xfrm>
            <a:off x="2209800" y="16764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Significance of this work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788275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extension to 3D objects was an important contribution.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Instead of using brute force search, the authors observed that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All the views of a single object, when transformed into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eigenvector space became points on a manifold in that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Using this, they developed fast algorithms to find the closest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 manifold to an unknown input image.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Recognition with pose finding took less than a second.</a:t>
            </a:r>
          </a:p>
        </p:txBody>
      </p:sp>
    </p:spTree>
    <p:extLst>
      <p:ext uri="{BB962C8B-B14F-4D97-AF65-F5344CB8AC3E}">
        <p14:creationId xmlns:p14="http://schemas.microsoft.com/office/powerpoint/2010/main" val="32662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Appearance-Based Recognition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562850" cy="521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Training images must be representative of the instances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of objects to be recognized.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The object must be well-framed.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Positions and sizes must be controlled.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Dimensionality reduction is needed.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It is not powerful enough to handle general scenes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 without prior segmentation into relevant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* The newer systems that use “parts” from interest operators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   are an answer to these restrictions.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3725" y="568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24000" y="243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7815263" cy="4800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Skin Filter</a:t>
            </a:r>
            <a:r>
              <a:rPr lang="en-US" dirty="0"/>
              <a:t>: The algorithm first locates images containing large areas </a:t>
            </a:r>
          </a:p>
          <a:p>
            <a:pPr marL="342900" indent="-342900">
              <a:defRPr/>
            </a:pPr>
            <a:r>
              <a:rPr lang="en-US" dirty="0"/>
              <a:t>     whose color and texture is appropriate for skin.</a:t>
            </a:r>
          </a:p>
          <a:p>
            <a:pPr marL="342900" indent="-342900"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2.  Grouper</a:t>
            </a:r>
            <a:r>
              <a:rPr lang="en-US" dirty="0"/>
              <a:t>: Within these areas, the algorithm finds elongated regions</a:t>
            </a:r>
          </a:p>
          <a:p>
            <a:pPr>
              <a:defRPr/>
            </a:pPr>
            <a:r>
              <a:rPr lang="en-US" dirty="0"/>
              <a:t>     and groups them into possible human limbs and connected groups</a:t>
            </a:r>
          </a:p>
          <a:p>
            <a:pPr>
              <a:defRPr/>
            </a:pPr>
            <a:r>
              <a:rPr lang="en-US" dirty="0"/>
              <a:t>     of limbs, using specialized groupers which incorporate substantial </a:t>
            </a:r>
          </a:p>
          <a:p>
            <a:pPr>
              <a:defRPr/>
            </a:pPr>
            <a:r>
              <a:rPr lang="en-US" dirty="0"/>
              <a:t>     amounts of information about object structure.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  Images containing sufficiently </a:t>
            </a:r>
            <a:r>
              <a:rPr lang="en-US" dirty="0">
                <a:solidFill>
                  <a:srgbClr val="FF0000"/>
                </a:solidFill>
              </a:rPr>
              <a:t>large skin-colored groups of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     possible limbs</a:t>
            </a:r>
            <a:r>
              <a:rPr lang="en-US" dirty="0"/>
              <a:t> are reported as potentially containing naked people.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algorithm was tested on a database of 4854 images: 565 images </a:t>
            </a:r>
          </a:p>
          <a:p>
            <a:pPr>
              <a:defRPr/>
            </a:pPr>
            <a:r>
              <a:rPr lang="en-US" dirty="0"/>
              <a:t>of naked people and 4289 control images from a variety of sources. </a:t>
            </a:r>
          </a:p>
          <a:p>
            <a:pPr>
              <a:defRPr/>
            </a:pPr>
            <a:r>
              <a:rPr lang="en-US" dirty="0"/>
              <a:t>The skin filter identified 448 test images and 485 control images as </a:t>
            </a:r>
          </a:p>
          <a:p>
            <a:pPr>
              <a:defRPr/>
            </a:pPr>
            <a:r>
              <a:rPr lang="en-US" dirty="0"/>
              <a:t>containing substantial areas of skin. Of these, the grouper identified </a:t>
            </a:r>
          </a:p>
          <a:p>
            <a:pPr>
              <a:defRPr/>
            </a:pPr>
            <a:r>
              <a:rPr lang="en-US" dirty="0"/>
              <a:t>241 test images and 182 control images as containing people-like shapes.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Grouping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37500" r="28751" b="35156"/>
          <a:stretch>
            <a:fillRect/>
          </a:stretch>
        </p:blipFill>
        <p:spPr bwMode="auto">
          <a:xfrm>
            <a:off x="685800" y="1752600"/>
            <a:ext cx="7585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3200400" y="3810000"/>
            <a:ext cx="230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Some True Positives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057400" y="6096000"/>
            <a:ext cx="590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False Negatives                                         True Negative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5200" y="228600"/>
            <a:ext cx="2066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Results</a:t>
            </a:r>
          </a:p>
        </p:txBody>
      </p:sp>
      <p:pic>
        <p:nvPicPr>
          <p:cNvPr id="922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44531" r="33749" b="41406"/>
          <a:stretch>
            <a:fillRect/>
          </a:stretch>
        </p:blipFill>
        <p:spPr bwMode="auto">
          <a:xfrm>
            <a:off x="2286000" y="990600"/>
            <a:ext cx="457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x}) \cdot v_1, (x - \overline{x}) \cdot v_2&#10;\right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71.875"/>
  <p:tag name="PICTUREFILESIZE" val="132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2 = min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34.3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1 = max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46.1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\sum_x v^T (x - \overline{\bf x}) (x - \overline{\bf x})^T v  \\&#10;&amp; = &amp;\bf  v^T \left[\sum_x (x - \overline{\bf x}) (x - \overline{\bf x})^T\right] v 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ar(\bf v) = \sum_{\mbox{\tiny orange point}~{\bf x}} \|(\bf x - \overline{\bf x})^T \cdot v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300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7969</TotalTime>
  <Words>2509</Words>
  <Application>Microsoft Office PowerPoint</Application>
  <PresentationFormat>On-screen Show (4:3)</PresentationFormat>
  <Paragraphs>481</Paragraphs>
  <Slides>63</Slides>
  <Notes>19</Notes>
  <HiddenSlides>7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82" baseType="lpstr">
      <vt:lpstr>ＭＳ Ｐゴシック</vt:lpstr>
      <vt:lpstr>宋体</vt:lpstr>
      <vt:lpstr>Arial</vt:lpstr>
      <vt:lpstr>Arial Bold</vt:lpstr>
      <vt:lpstr>Arial Bold Italic</vt:lpstr>
      <vt:lpstr>Calibri</vt:lpstr>
      <vt:lpstr>Script MT Bold</vt:lpstr>
      <vt:lpstr>Times New Roman</vt:lpstr>
      <vt:lpstr>Times New Roman Italic</vt:lpstr>
      <vt:lpstr>Trebuchet MS</vt:lpstr>
      <vt:lpstr>Wingdings</vt:lpstr>
      <vt:lpstr>ヒラギノ角ゴ ProN W6</vt:lpstr>
      <vt:lpstr>mosaic</vt:lpstr>
      <vt:lpstr>2_Office Theme</vt:lpstr>
      <vt:lpstr>Blank Presentation</vt:lpstr>
      <vt:lpstr>1_Blank Presentation</vt:lpstr>
      <vt:lpstr>2_Blank Presentation</vt:lpstr>
      <vt:lpstr>Image</vt:lpstr>
      <vt:lpstr>Equation</vt:lpstr>
      <vt:lpstr> Face/Flesh Detection and Face Recognition</vt:lpstr>
      <vt:lpstr>What’s Coming</vt:lpstr>
      <vt:lpstr>Person Detection</vt:lpstr>
      <vt:lpstr>Review:  Bakic Flesh Finder</vt:lpstr>
      <vt:lpstr>Finding a face in a video frame</vt:lpstr>
      <vt:lpstr>Fleck and Forsyth’s  Flesh Detector</vt:lpstr>
      <vt:lpstr>Algorithm </vt:lpstr>
      <vt:lpstr>Grouping</vt:lpstr>
      <vt:lpstr>PowerPoint Presentation</vt:lpstr>
      <vt:lpstr>Face detection</vt:lpstr>
      <vt:lpstr>Face detection</vt:lpstr>
      <vt:lpstr>Face Detection</vt:lpstr>
      <vt:lpstr> Object Detection:  Rowley’s Face Finder</vt:lpstr>
      <vt:lpstr>Viola/Jones: Image Features</vt:lpstr>
      <vt:lpstr>Feature extraction</vt:lpstr>
      <vt:lpstr>Large library of filters</vt:lpstr>
      <vt:lpstr>Feature selection</vt:lpstr>
      <vt:lpstr>Basic AdaBoost Review</vt:lpstr>
      <vt:lpstr>Weak Classifiers</vt:lpstr>
      <vt:lpstr>Boosting for face detection</vt:lpstr>
      <vt:lpstr>Boosting for face detection</vt:lpstr>
      <vt:lpstr>PowerPoint Presentation</vt:lpstr>
      <vt:lpstr>PowerPoint Presentation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PowerPoint Presentation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Dimensionality reduction</vt:lpstr>
      <vt:lpstr>Eigenvectors and Eigenvalues</vt:lpstr>
      <vt:lpstr>Principal component analysis (PCA)</vt:lpstr>
      <vt:lpstr>The space of faces</vt:lpstr>
      <vt:lpstr>Dimensionality reduction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 </vt:lpstr>
      <vt:lpstr>PCA</vt:lpstr>
      <vt:lpstr>Enhancing gender</vt:lpstr>
      <vt:lpstr>Changing age</vt:lpstr>
      <vt:lpstr>Which face is more attractive?</vt:lpstr>
      <vt:lpstr>Use in Cleft Severity Analysis</vt:lpstr>
      <vt:lpstr>Use of PCA Reconstruction Error to Judge Cleft Severity</vt:lpstr>
      <vt:lpstr>Question</vt:lpstr>
      <vt:lpstr>Extension to 3D Objects</vt:lpstr>
      <vt:lpstr>Sample Objects Columbia Object Recognition Database</vt:lpstr>
      <vt:lpstr>Significance of this work</vt:lpstr>
      <vt:lpstr>Appearance-Based Recognition 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</dc:title>
  <dc:creator>Ali Farhadi</dc:creator>
  <cp:lastModifiedBy>Linda Shapiro</cp:lastModifiedBy>
  <cp:revision>114</cp:revision>
  <dcterms:created xsi:type="dcterms:W3CDTF">2013-05-20T23:23:00Z</dcterms:created>
  <dcterms:modified xsi:type="dcterms:W3CDTF">2019-11-22T22:37:52Z</dcterms:modified>
</cp:coreProperties>
</file>