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5" r:id="rId3"/>
    <p:sldId id="276" r:id="rId4"/>
    <p:sldId id="277" r:id="rId5"/>
    <p:sldId id="278" r:id="rId6"/>
    <p:sldId id="279" r:id="rId7"/>
    <p:sldId id="257" r:id="rId8"/>
    <p:sldId id="271" r:id="rId9"/>
    <p:sldId id="270" r:id="rId10"/>
    <p:sldId id="258" r:id="rId11"/>
    <p:sldId id="259" r:id="rId12"/>
    <p:sldId id="260" r:id="rId13"/>
    <p:sldId id="266" r:id="rId14"/>
    <p:sldId id="265" r:id="rId15"/>
    <p:sldId id="267" r:id="rId16"/>
    <p:sldId id="268" r:id="rId17"/>
    <p:sldId id="269" r:id="rId18"/>
    <p:sldId id="272" r:id="rId19"/>
    <p:sldId id="273" r:id="rId20"/>
    <p:sldId id="274" r:id="rId21"/>
    <p:sldId id="280" r:id="rId22"/>
    <p:sldId id="281" r:id="rId23"/>
    <p:sldId id="282" r:id="rId24"/>
    <p:sldId id="283" r:id="rId25"/>
    <p:sldId id="29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1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2" r:id="rId50"/>
    <p:sldId id="307" r:id="rId51"/>
    <p:sldId id="308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ECE P 596</a:t>
            </a:r>
            <a:r>
              <a:rPr lang="en-US" sz="4400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.5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(1.5)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(-.5)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–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 smtClean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l-GR" sz="2000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/>
              <a:t>W1 &lt;- W1 + .5(2) (.5)   </a:t>
            </a:r>
            <a:r>
              <a:rPr lang="en-US" sz="2000" dirty="0" smtClean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1 + 1(.5) = </a:t>
            </a:r>
            <a:r>
              <a:rPr lang="en-US" sz="2000" dirty="0" smtClean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 smtClean="0"/>
              <a:t>W2 &lt;- W2 + .5(2) (.5)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2 + 1(.5) = </a:t>
            </a:r>
            <a:r>
              <a:rPr lang="en-US" sz="2000" dirty="0" smtClean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-2 + .5(2) =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correct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single layer networks with feed forward learning were not powerful enough.</a:t>
            </a:r>
          </a:p>
          <a:p>
            <a:r>
              <a:rPr lang="en-US" dirty="0" smtClean="0"/>
              <a:t>Could only produce simple linear classifiers.</a:t>
            </a:r>
          </a:p>
          <a:p>
            <a:r>
              <a:rPr lang="en-US" dirty="0" smtClean="0"/>
              <a:t>More powerful networks have multiple hidden layers.</a:t>
            </a:r>
          </a:p>
          <a:p>
            <a:r>
              <a:rPr lang="en-US" dirty="0" smtClean="0"/>
              <a:t>The learning algorithm is called </a:t>
            </a:r>
            <a:r>
              <a:rPr lang="en-US" dirty="0" smtClean="0">
                <a:solidFill>
                  <a:srgbClr val="FF0000"/>
                </a:solidFill>
              </a:rPr>
              <a:t>back propagation</a:t>
            </a:r>
            <a:r>
              <a:rPr lang="en-US" dirty="0" smtClean="0"/>
              <a:t>, because it computes the error at the end and propagates it back through the weights of the network to the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into steps.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dissect it.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Forward Computation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24714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</a:t>
            </a:r>
            <a:r>
              <a:rPr lang="en-US" dirty="0" err="1" smtClean="0">
                <a:solidFill>
                  <a:srgbClr val="0000FF"/>
                </a:solidFill>
              </a:rPr>
              <a:t>nf</a:t>
            </a:r>
            <a:r>
              <a:rPr lang="en-US" dirty="0" smtClean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error</a:t>
            </a:r>
            <a:r>
              <a:rPr lang="en-US" dirty="0" smtClean="0"/>
              <a:t> at that node and multiply by the derivative of the weighted</a:t>
            </a:r>
          </a:p>
          <a:p>
            <a:r>
              <a:rPr lang="en-US" dirty="0" smtClean="0"/>
              <a:t>      input sum to get the </a:t>
            </a:r>
            <a:r>
              <a:rPr lang="en-US" dirty="0" smtClean="0">
                <a:solidFill>
                  <a:srgbClr val="0000FF"/>
                </a:solidFill>
              </a:rPr>
              <a:t>change delta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delta computed for the output error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that all the deltas are defined, the weight updates just use them.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Support Vectors Machines</a:t>
            </a:r>
          </a:p>
          <a:p>
            <a:r>
              <a:rPr lang="en-US" dirty="0" smtClean="0"/>
              <a:t>Unsupervised Learning (Clustering)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delta values for the output units using observed errors.</a:t>
            </a:r>
          </a:p>
          <a:p>
            <a:r>
              <a:rPr lang="en-US" dirty="0" smtClean="0"/>
              <a:t>Starting at the </a:t>
            </a:r>
            <a:r>
              <a:rPr lang="en-US" dirty="0" smtClean="0">
                <a:solidFill>
                  <a:srgbClr val="0000FF"/>
                </a:solidFill>
              </a:rPr>
              <a:t>output-1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propagate delta values back to previous layer</a:t>
            </a:r>
          </a:p>
          <a:p>
            <a:pPr lvl="2"/>
            <a:r>
              <a:rPr lang="en-US" dirty="0" smtClean="0"/>
              <a:t>update weights between the two layers</a:t>
            </a:r>
          </a:p>
          <a:p>
            <a:pPr lvl="1"/>
            <a:r>
              <a:rPr lang="en-US" dirty="0" smtClean="0"/>
              <a:t>till done with all layers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done for all examples and multiple epochs, till convergence or enough iterations.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</a:t>
            </a:r>
            <a:r>
              <a:rPr lang="en-US" dirty="0" smtClean="0">
                <a:solidFill>
                  <a:srgbClr val="0000FF"/>
                </a:solidFill>
              </a:rPr>
              <a:t>% (did not boost)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0.804     0.2        </a:t>
            </a:r>
            <a:r>
              <a:rPr lang="en-US" dirty="0" smtClean="0"/>
              <a:t>   0.814     </a:t>
            </a:r>
            <a:r>
              <a:rPr lang="en-US" dirty="0"/>
              <a:t>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995" y="5791200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for every class; we’ll see a simpler equation for 2 class.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Motivated by studies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brain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network of </a:t>
            </a:r>
            <a:r>
              <a:rPr lang="en-US" altLang="en-US" sz="2800" dirty="0" smtClean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 smtClean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Doesn’t have clear decision rules like decision trees, but highly successful in many different applications. (e.g. </a:t>
            </a:r>
            <a:r>
              <a:rPr lang="en-US" altLang="en-US" sz="2800" dirty="0" smtClean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r>
              <a:rPr lang="en-US" sz="2800" dirty="0" smtClean="0"/>
              <a:t>I’ll be using algorithms </a:t>
            </a:r>
            <a:r>
              <a:rPr lang="en-US" sz="2800" dirty="0"/>
              <a:t>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It is applied to pairs of input data to evaluate </a:t>
            </a:r>
            <a:r>
              <a:rPr lang="en-US" altLang="en-US" sz="2400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sz="2400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Simplest is just the </a:t>
            </a:r>
            <a:r>
              <a:rPr lang="en-US" altLang="en-US" sz="2400" dirty="0" smtClean="0">
                <a:solidFill>
                  <a:srgbClr val="C00000"/>
                </a:solidFill>
              </a:rPr>
              <a:t>plain</a:t>
            </a:r>
            <a:r>
              <a:rPr lang="en-US" altLang="en-US" sz="2400" dirty="0" smtClean="0"/>
              <a:t> dot product</a:t>
            </a:r>
            <a:r>
              <a:rPr lang="en-US" altLang="en-US" sz="2400" dirty="0"/>
              <a:t>: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xi•xj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kernel </a:t>
            </a:r>
            <a:r>
              <a:rPr lang="en-US" altLang="en-US" sz="2400" dirty="0" smtClean="0">
                <a:solidFill>
                  <a:srgbClr val="0000FF"/>
                </a:solidFill>
              </a:rPr>
              <a:t>K(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</a:t>
            </a:r>
            <a:r>
              <a:rPr lang="en-US" altLang="en-US" sz="2400" dirty="0" smtClean="0"/>
              <a:t>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334000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Simple Example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5" y="988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K(A,B) = A </a:t>
            </a:r>
            <a:r>
              <a:rPr lang="en-US" sz="2800" dirty="0" smtClean="0">
                <a:sym typeface="Symbol"/>
              </a:rPr>
              <a:t> B</a:t>
            </a:r>
          </a:p>
          <a:p>
            <a:r>
              <a:rPr lang="en-US" sz="2800" dirty="0" smtClean="0">
                <a:sym typeface="Symbol"/>
              </a:rPr>
              <a:t>known positive class points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sz="2800" dirty="0" smtClean="0">
                <a:sym typeface="Symbol"/>
              </a:rPr>
              <a:t>known negative class points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sz="2800" dirty="0" smtClean="0">
                <a:sym typeface="Symbol"/>
              </a:rPr>
              <a:t>support vectors: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s = {(1,0),(3,1),3,-1)} </a:t>
            </a:r>
            <a:r>
              <a:rPr lang="en-US" sz="2800" dirty="0" smtClean="0">
                <a:sym typeface="Symbol"/>
              </a:rPr>
              <a:t>with weights 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dirty="0" smtClean="0">
                <a:sym typeface="Symbol"/>
              </a:rPr>
              <a:t> = 3.5, .75, .75</a:t>
            </a:r>
            <a:endParaRPr lang="en-US" sz="28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2800" dirty="0" smtClean="0">
                <a:sym typeface="Symbol"/>
              </a:rPr>
              <a:t>classifier equation: f(x) = sign(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Σ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[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*K(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,x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)]-b) </a:t>
            </a:r>
            <a:endParaRPr lang="en-US" sz="2800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038600"/>
            <a:ext cx="2903855" cy="2508885"/>
          </a:xfrm>
          <a:prstGeom prst="rect">
            <a:avLst/>
          </a:prstGeom>
          <a:noFill/>
          <a:extLst/>
        </p:spPr>
      </p:pic>
      <p:sp>
        <p:nvSpPr>
          <p:cNvPr id="6" name="Oval 5"/>
          <p:cNvSpPr/>
          <p:nvPr/>
        </p:nvSpPr>
        <p:spPr>
          <a:xfrm>
            <a:off x="1676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3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53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2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1911693" y="4267200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324" y="356355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b=2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</a:t>
            </a:r>
            <a:r>
              <a:rPr lang="en-US" sz="2000" dirty="0" smtClean="0">
                <a:solidFill>
                  <a:srgbClr val="0000FF"/>
                </a:solidFill>
              </a:rPr>
              <a:t>1,1</a:t>
            </a:r>
            <a:r>
              <a:rPr lang="en-US" sz="2000" dirty="0" smtClean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sz="20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l-GR" sz="20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60142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sign(.75*(3,1) </a:t>
            </a:r>
            <a:r>
              <a:rPr lang="en-US" dirty="0" smtClean="0">
                <a:sym typeface="Symbol"/>
              </a:rPr>
              <a:t> (1,1) + .75*(3,-1)(1,1)+(-3.5)*(1,0)(1,1) -2)</a:t>
            </a:r>
          </a:p>
          <a:p>
            <a:r>
              <a:rPr lang="en-US" dirty="0" smtClean="0"/>
              <a:t>= sign(1 – 2) = sign(-1) = -  </a:t>
            </a:r>
            <a:r>
              <a:rPr lang="en-US" dirty="0" smtClean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CORRECT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40471"/>
            <a:ext cx="1929413" cy="86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2449263"/>
            <a:ext cx="3439766" cy="49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1295400"/>
            <a:ext cx="3592166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-like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734050" cy="3924300"/>
          </a:xfrm>
        </p:spPr>
      </p:pic>
      <p:sp>
        <p:nvSpPr>
          <p:cNvPr id="11" name="TextBox 10"/>
          <p:cNvSpPr txBox="1"/>
          <p:nvPr/>
        </p:nvSpPr>
        <p:spPr>
          <a:xfrm>
            <a:off x="2240281" y="5943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5133392"/>
            <a:ext cx="3429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Value =  </a:t>
            </a:r>
          </a:p>
          <a:p>
            <a:r>
              <a:rPr lang="en-US" sz="2400" dirty="0"/>
              <a:t>∑ (pixels in white area) – </a:t>
            </a:r>
            <a:br>
              <a:rPr lang="en-US" sz="2400" dirty="0"/>
            </a:br>
            <a:r>
              <a:rPr lang="en-US" sz="2400" dirty="0"/>
              <a:t>∑ (pixels in black area)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5181600"/>
            <a:ext cx="310360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There can be hundreds or even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thousands of them.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So the classifier has to choose.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looked at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random decision forests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 (and other </a:t>
            </a:r>
            <a:r>
              <a:rPr lang="en-US" dirty="0" err="1" smtClean="0">
                <a:solidFill>
                  <a:srgbClr val="0000FF"/>
                </a:solidFill>
              </a:rPr>
              <a:t>metaclassifiers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neural nets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SVMs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dirty="0" smtClean="0"/>
              <a:t>We will now go into object recognition of different types, ending with deep neural nets called </a:t>
            </a:r>
            <a:r>
              <a:rPr lang="en-US" dirty="0" smtClean="0">
                <a:solidFill>
                  <a:srgbClr val="0000FF"/>
                </a:solidFill>
              </a:rPr>
              <a:t>Convolutional Neural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= (∑ </a:t>
            </a:r>
            <a:r>
              <a:rPr lang="en-US" sz="2000" dirty="0" err="1" smtClean="0">
                <a:solidFill>
                  <a:srgbClr val="FF000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 smtClean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is the activation function</a:t>
            </a:r>
          </a:p>
          <a:p>
            <a:endParaRPr lang="en-US" dirty="0"/>
          </a:p>
          <a:p>
            <a:r>
              <a:rPr lang="en-US" dirty="0" smtClean="0"/>
              <a:t>It can be a step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 smtClean="0"/>
              <a:t>It can be a sigmoid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1/(1+exp(-x)).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algorithm to update the weights.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 smtClean="0">
                <a:solidFill>
                  <a:srgbClr val="0000FF"/>
                </a:solidFill>
              </a:rPr>
              <a:t>negative</a:t>
            </a:r>
            <a:r>
              <a:rPr lang="en-US" sz="2400" dirty="0" smtClean="0">
                <a:solidFill>
                  <a:srgbClr val="0000FF"/>
                </a:solidFill>
              </a:rPr>
              <a:t> of the gradient of a function to find its local minimum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X </a:t>
            </a:r>
            <a:r>
              <a:rPr lang="en-US" dirty="0" smtClean="0"/>
              <a:t>be the inputs, y the class, </a:t>
            </a:r>
            <a:r>
              <a:rPr lang="en-US" b="1" dirty="0" smtClean="0"/>
              <a:t>W</a:t>
            </a:r>
            <a:r>
              <a:rPr lang="en-US" dirty="0" smtClean="0"/>
              <a:t> the weights</a:t>
            </a:r>
          </a:p>
          <a:p>
            <a:r>
              <a:rPr lang="en-US" dirty="0" smtClean="0"/>
              <a:t>in = </a:t>
            </a:r>
            <a:r>
              <a:rPr lang="en-US" dirty="0"/>
              <a:t>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Err = y – g(in)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 = ½ Err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 smtClean="0">
                <a:sym typeface="Symbol"/>
              </a:rPr>
              <a:t>E/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= Err * Err/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Err * /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(g(in))(-1)</a:t>
            </a:r>
          </a:p>
          <a:p>
            <a:r>
              <a:rPr lang="en-US" dirty="0" smtClean="0">
                <a:sym typeface="Symbol"/>
              </a:rPr>
              <a:t>=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update is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Err * g’(in) *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Note2: later in back propagation, Err * g’(in) will be called 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let g(x) = 1 if x &gt;=0 else -1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2645</Words>
  <Application>Microsoft Office PowerPoint</Application>
  <PresentationFormat>On-screen Show (4:3)</PresentationFormat>
  <Paragraphs>558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Learning II</vt:lpstr>
      <vt:lpstr>More on Learning</vt:lpstr>
      <vt:lpstr>Neural Net Learning</vt:lpstr>
      <vt:lpstr>PowerPoint Presentation</vt:lpstr>
      <vt:lpstr>PowerPoint Presentation</vt:lpstr>
      <vt:lpstr>PowerPoint Presentation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Haar-like Features</vt:lpstr>
      <vt:lpstr>Overview of our Classification Method</vt:lpstr>
      <vt:lpstr>RESULTS: Stonefly Identification: Classification Error [%]</vt:lpstr>
      <vt:lpstr>Finale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Linda Shapiro</cp:lastModifiedBy>
  <cp:revision>65</cp:revision>
  <dcterms:created xsi:type="dcterms:W3CDTF">2016-08-16T00:29:09Z</dcterms:created>
  <dcterms:modified xsi:type="dcterms:W3CDTF">2019-10-31T22:07:35Z</dcterms:modified>
</cp:coreProperties>
</file>