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1273" r:id="rId3"/>
    <p:sldId id="262" r:id="rId4"/>
    <p:sldId id="271" r:id="rId5"/>
    <p:sldId id="273" r:id="rId6"/>
    <p:sldId id="274" r:id="rId7"/>
    <p:sldId id="270" r:id="rId8"/>
    <p:sldId id="263" r:id="rId9"/>
    <p:sldId id="264" r:id="rId10"/>
    <p:sldId id="266" r:id="rId11"/>
    <p:sldId id="265" r:id="rId12"/>
    <p:sldId id="267" r:id="rId13"/>
    <p:sldId id="276" r:id="rId14"/>
    <p:sldId id="277" r:id="rId15"/>
    <p:sldId id="257" r:id="rId16"/>
    <p:sldId id="260" r:id="rId17"/>
    <p:sldId id="261" r:id="rId18"/>
    <p:sldId id="278" r:id="rId19"/>
    <p:sldId id="279" r:id="rId20"/>
    <p:sldId id="26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F60FA-6770-470A-B6D4-3E829A41AD0D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133C0B-D08F-431E-A6A9-8B0DECEF6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31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E5FC3-7BDF-4639-8BED-FE0CC68417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790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12BE-6B3C-4B8A-8B12-70C9D6BF40BD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2F74-FD0C-43CB-AB3D-002E1A33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3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12BE-6B3C-4B8A-8B12-70C9D6BF40BD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2F74-FD0C-43CB-AB3D-002E1A33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736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12BE-6B3C-4B8A-8B12-70C9D6BF40BD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2F74-FD0C-43CB-AB3D-002E1A33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84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12BE-6B3C-4B8A-8B12-70C9D6BF40BD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2F74-FD0C-43CB-AB3D-002E1A33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49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12BE-6B3C-4B8A-8B12-70C9D6BF40BD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2F74-FD0C-43CB-AB3D-002E1A33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44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12BE-6B3C-4B8A-8B12-70C9D6BF40BD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2F74-FD0C-43CB-AB3D-002E1A33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06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12BE-6B3C-4B8A-8B12-70C9D6BF40BD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2F74-FD0C-43CB-AB3D-002E1A33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38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12BE-6B3C-4B8A-8B12-70C9D6BF40BD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2F74-FD0C-43CB-AB3D-002E1A33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94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12BE-6B3C-4B8A-8B12-70C9D6BF40BD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2F74-FD0C-43CB-AB3D-002E1A33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822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12BE-6B3C-4B8A-8B12-70C9D6BF40BD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2F74-FD0C-43CB-AB3D-002E1A33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28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12BE-6B3C-4B8A-8B12-70C9D6BF40BD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2F74-FD0C-43CB-AB3D-002E1A33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25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712BE-6B3C-4B8A-8B12-70C9D6BF40BD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52F74-FD0C-43CB-AB3D-002E1A33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91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14.tiff"/><Relationship Id="rId7" Type="http://schemas.openxmlformats.org/officeDocument/2006/relationships/image" Target="../media/image18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Relationship Id="rId9" Type="http://schemas.openxmlformats.org/officeDocument/2006/relationships/image" Target="../media/image20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cancertech.cs.washington.edu/tutorial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Machine Learning for Cancer Diagnosis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Linda G. Shapiro, Ph.D.</a:t>
            </a:r>
          </a:p>
          <a:p>
            <a:r>
              <a:rPr lang="en-US" dirty="0"/>
              <a:t>Joann G. Elmore</a:t>
            </a:r>
            <a:r>
              <a:rPr lang="en-US"/>
              <a:t>, MD.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826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98D12-7C38-4BA8-900F-9625E7C33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of the whole ROI: Frequency and </a:t>
            </a:r>
            <a:br>
              <a:rPr lang="en-US" dirty="0"/>
            </a:br>
            <a:r>
              <a:rPr lang="en-US" dirty="0"/>
              <a:t>Co-occurrence of tissue labels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BF4C4CB-8789-4C69-86EF-E298F9CB25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371" y="2158340"/>
            <a:ext cx="6032267" cy="469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11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48858-209D-4F7E-86BC-C31BD3EE3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Concentration of areas around and inside of ducts for breast cancer analysis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698646B-D7FA-401B-B881-414B8FF26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5500" y="1948656"/>
            <a:ext cx="8001000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17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DADAC4E-DAE9-4BD0-AC5D-55698B015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/>
              <a:t>Structure Feature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D4D0AB-9242-4461-92B4-6EFCA531DF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231285"/>
            <a:ext cx="3273836" cy="2182557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820DF0-D336-4237-AD11-2BE0786E6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747" y="2228417"/>
            <a:ext cx="4150740" cy="453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02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8BAE4-2946-4E31-8F34-D91554B05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ROI Detection</a:t>
            </a:r>
            <a:r>
              <a:rPr lang="zh-CN" altLang="en-US" dirty="0">
                <a:solidFill>
                  <a:srgbClr val="0000F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/>
              <a:t>Examples </a:t>
            </a:r>
            <a:r>
              <a:rPr lang="en-US" sz="2800" dirty="0">
                <a:solidFill>
                  <a:srgbClr val="C00000"/>
                </a:solidFill>
              </a:rPr>
              <a:t>(Published accuracy 75%)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28D6DD8-EC21-6A49-9F21-912F84168D77}"/>
              </a:ext>
            </a:extLst>
          </p:cNvPr>
          <p:cNvGrpSpPr>
            <a:grpSpLocks noChangeAspect="1"/>
          </p:cNvGrpSpPr>
          <p:nvPr/>
        </p:nvGrpSpPr>
        <p:grpSpPr>
          <a:xfrm>
            <a:off x="838200" y="3630728"/>
            <a:ext cx="3058324" cy="525932"/>
            <a:chOff x="367247" y="4421383"/>
            <a:chExt cx="5287461" cy="61964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B98621-C419-824D-B288-5F5DD74B6937}"/>
                </a:ext>
              </a:extLst>
            </p:cNvPr>
            <p:cNvSpPr txBox="1"/>
            <p:nvPr/>
          </p:nvSpPr>
          <p:spPr>
            <a:xfrm>
              <a:off x="367247" y="4421383"/>
              <a:ext cx="2743202" cy="616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Ground Truth ROIs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5C6CABD-1CCC-4046-9B77-E792E0CAF324}"/>
                </a:ext>
              </a:extLst>
            </p:cNvPr>
            <p:cNvSpPr txBox="1"/>
            <p:nvPr/>
          </p:nvSpPr>
          <p:spPr>
            <a:xfrm>
              <a:off x="3527951" y="4424579"/>
              <a:ext cx="2126757" cy="616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Predicted ROIs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048E8B1-579F-D144-8B81-6110999A73F2}"/>
              </a:ext>
            </a:extLst>
          </p:cNvPr>
          <p:cNvGrpSpPr/>
          <p:nvPr/>
        </p:nvGrpSpPr>
        <p:grpSpPr>
          <a:xfrm>
            <a:off x="6993650" y="2041557"/>
            <a:ext cx="3838843" cy="2156713"/>
            <a:chOff x="4253187" y="2391519"/>
            <a:chExt cx="3838843" cy="253283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CB6730C-B7A3-4E4C-A308-F72B757E7881}"/>
                </a:ext>
              </a:extLst>
            </p:cNvPr>
            <p:cNvGrpSpPr/>
            <p:nvPr/>
          </p:nvGrpSpPr>
          <p:grpSpPr>
            <a:xfrm>
              <a:off x="4359790" y="4273741"/>
              <a:ext cx="3512023" cy="650612"/>
              <a:chOff x="4515000" y="4288010"/>
              <a:chExt cx="3512023" cy="650612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D1B01FF-CD66-6246-B66F-57222DC490B5}"/>
                  </a:ext>
                </a:extLst>
              </p:cNvPr>
              <p:cNvSpPr txBox="1"/>
              <p:nvPr/>
            </p:nvSpPr>
            <p:spPr>
              <a:xfrm>
                <a:off x="4515000" y="4288011"/>
                <a:ext cx="1615594" cy="6144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Ground Truth ROIs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48E052-78C8-CD4E-A8C4-D88016D85FAD}"/>
                  </a:ext>
                </a:extLst>
              </p:cNvPr>
              <p:cNvSpPr txBox="1"/>
              <p:nvPr/>
            </p:nvSpPr>
            <p:spPr>
              <a:xfrm>
                <a:off x="6640554" y="4288010"/>
                <a:ext cx="1386469" cy="650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Predicted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ROIs</a:t>
                </a: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EE9577D-0047-C849-9660-BF5454F8ACA3}"/>
                </a:ext>
              </a:extLst>
            </p:cNvPr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53187" y="2395292"/>
              <a:ext cx="1828800" cy="178308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F3E91A6-FFC8-DA4A-A38A-FCB8A435FDCC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63230" y="2391519"/>
              <a:ext cx="1828800" cy="1783080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948B755-7061-3A4A-8CDE-FED2D7F230ED}"/>
              </a:ext>
            </a:extLst>
          </p:cNvPr>
          <p:cNvSpPr txBox="1"/>
          <p:nvPr/>
        </p:nvSpPr>
        <p:spPr>
          <a:xfrm>
            <a:off x="1586454" y="1504032"/>
            <a:ext cx="7954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Correct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FFFB6D8-BE00-A141-BE3D-AA9D5DF73D69}"/>
              </a:ext>
            </a:extLst>
          </p:cNvPr>
          <p:cNvSpPr txBox="1">
            <a:spLocks/>
          </p:cNvSpPr>
          <p:nvPr/>
        </p:nvSpPr>
        <p:spPr>
          <a:xfrm>
            <a:off x="253682" y="2220971"/>
            <a:ext cx="10515600" cy="480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solidFill>
                <a:srgbClr val="0000F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5D8DE1A-8897-2542-9CB7-DBF37598690D}"/>
              </a:ext>
            </a:extLst>
          </p:cNvPr>
          <p:cNvGrpSpPr>
            <a:grpSpLocks noChangeAspect="1"/>
          </p:cNvGrpSpPr>
          <p:nvPr/>
        </p:nvGrpSpPr>
        <p:grpSpPr>
          <a:xfrm>
            <a:off x="806595" y="5927131"/>
            <a:ext cx="3268209" cy="583067"/>
            <a:chOff x="367247" y="4421383"/>
            <a:chExt cx="5650326" cy="68695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68590EB-AC46-BD46-A96C-02E846F34108}"/>
                </a:ext>
              </a:extLst>
            </p:cNvPr>
            <p:cNvSpPr txBox="1"/>
            <p:nvPr/>
          </p:nvSpPr>
          <p:spPr>
            <a:xfrm>
              <a:off x="367247" y="4421383"/>
              <a:ext cx="2743202" cy="616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Ground Truth ROIs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5327486-2887-7B49-87BF-B0A2A1BE781D}"/>
                </a:ext>
              </a:extLst>
            </p:cNvPr>
            <p:cNvSpPr txBox="1"/>
            <p:nvPr/>
          </p:nvSpPr>
          <p:spPr>
            <a:xfrm>
              <a:off x="3890816" y="4491894"/>
              <a:ext cx="2126757" cy="616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Predicted ROIs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A147A4A-1A11-7B4A-A4F9-006B64A443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634780" y="4265958"/>
            <a:ext cx="1824791" cy="14920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3B4681-7280-CB4D-BE9D-C8A8F198E4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55046" y="4305896"/>
            <a:ext cx="1753006" cy="145206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61939B1-79DA-984D-A27B-36BC79DC9E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3693" y="4167493"/>
            <a:ext cx="1718678" cy="166461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E399865-4905-0E48-B7D1-0140BD0B03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7943" y="4173695"/>
            <a:ext cx="1690770" cy="163758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90D304A-647E-E94A-8F7D-2B7634C666C0}"/>
              </a:ext>
            </a:extLst>
          </p:cNvPr>
          <p:cNvSpPr txBox="1"/>
          <p:nvPr/>
        </p:nvSpPr>
        <p:spPr>
          <a:xfrm>
            <a:off x="7100253" y="5937635"/>
            <a:ext cx="1615594" cy="523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Ground Truth ROIs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490F3AE-162B-B842-A01E-CBEEAE784FB8}"/>
              </a:ext>
            </a:extLst>
          </p:cNvPr>
          <p:cNvSpPr txBox="1"/>
          <p:nvPr/>
        </p:nvSpPr>
        <p:spPr>
          <a:xfrm>
            <a:off x="9122715" y="5955868"/>
            <a:ext cx="1386469" cy="553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Predicted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ROIs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64EEE9F-CA44-9442-B050-C1CF99B04CE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247" y="2075211"/>
            <a:ext cx="1796805" cy="150876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E31614F-E29A-0F4A-9659-98848D24CD7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9735" y="2083324"/>
            <a:ext cx="1929351" cy="152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97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8BAE4-2946-4E31-8F34-D91554B05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ROI Detection</a:t>
            </a:r>
            <a:r>
              <a:rPr lang="zh-CN" altLang="en-US" dirty="0">
                <a:solidFill>
                  <a:srgbClr val="0000F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/>
              <a:t>Examples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FFFB6D8-BE00-A141-BE3D-AA9D5DF73D69}"/>
              </a:ext>
            </a:extLst>
          </p:cNvPr>
          <p:cNvSpPr txBox="1">
            <a:spLocks/>
          </p:cNvSpPr>
          <p:nvPr/>
        </p:nvSpPr>
        <p:spPr>
          <a:xfrm>
            <a:off x="838200" y="2034419"/>
            <a:ext cx="10515600" cy="480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solidFill>
                <a:srgbClr val="0000F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3363992-485A-6546-A93A-EC7D529E75A1}"/>
              </a:ext>
            </a:extLst>
          </p:cNvPr>
          <p:cNvGrpSpPr/>
          <p:nvPr/>
        </p:nvGrpSpPr>
        <p:grpSpPr>
          <a:xfrm>
            <a:off x="1195679" y="2621616"/>
            <a:ext cx="3734539" cy="2195481"/>
            <a:chOff x="8412701" y="2391519"/>
            <a:chExt cx="3648368" cy="246051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DF01567-2CF7-C940-A0D0-07E652CA3F44}"/>
                </a:ext>
              </a:extLst>
            </p:cNvPr>
            <p:cNvGrpSpPr/>
            <p:nvPr/>
          </p:nvGrpSpPr>
          <p:grpSpPr>
            <a:xfrm>
              <a:off x="8583397" y="4240644"/>
              <a:ext cx="3179042" cy="611393"/>
              <a:chOff x="7389563" y="4354295"/>
              <a:chExt cx="4406323" cy="632159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962D4D4-D6D1-0345-B74B-1470DF4CEAA2}"/>
                  </a:ext>
                </a:extLst>
              </p:cNvPr>
              <p:cNvSpPr txBox="1"/>
              <p:nvPr/>
            </p:nvSpPr>
            <p:spPr>
              <a:xfrm>
                <a:off x="7389563" y="4354296"/>
                <a:ext cx="1999840" cy="632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Ground Truth ROIs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D59608D-B53E-F84D-83F7-B48CEC1AA7D4}"/>
                  </a:ext>
                </a:extLst>
              </p:cNvPr>
              <p:cNvSpPr txBox="1"/>
              <p:nvPr/>
            </p:nvSpPr>
            <p:spPr>
              <a:xfrm>
                <a:off x="10187332" y="4354295"/>
                <a:ext cx="1608554" cy="632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Predicted ROIs</a:t>
                </a: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5C1869F-7EBB-EF44-87D4-E16FC4EB56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8435864" y="2372129"/>
              <a:ext cx="1756397" cy="180272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7BB8423-94CE-1547-BD09-3C3DE8F60040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0290636" y="2404166"/>
              <a:ext cx="1783080" cy="1757786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59F20D4-0388-1849-802C-5C2D49327790}"/>
              </a:ext>
            </a:extLst>
          </p:cNvPr>
          <p:cNvSpPr txBox="1"/>
          <p:nvPr/>
        </p:nvSpPr>
        <p:spPr>
          <a:xfrm>
            <a:off x="3710498" y="1601997"/>
            <a:ext cx="3648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Incorrect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2C351E-58F9-A446-81DD-42160C67D5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0164" y="1927590"/>
            <a:ext cx="1620999" cy="25408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7EF353-7399-D347-A230-6274846502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0026" y="1916196"/>
            <a:ext cx="1366550" cy="255224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2F894E9-CBAE-C74C-B35A-B9EA873C64DF}"/>
              </a:ext>
            </a:extLst>
          </p:cNvPr>
          <p:cNvSpPr txBox="1"/>
          <p:nvPr/>
        </p:nvSpPr>
        <p:spPr>
          <a:xfrm>
            <a:off x="6821886" y="4706047"/>
            <a:ext cx="1442830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Ground Truth ROIs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B70BC56-5793-8841-B332-115785FD6E25}"/>
              </a:ext>
            </a:extLst>
          </p:cNvPr>
          <p:cNvSpPr txBox="1"/>
          <p:nvPr/>
        </p:nvSpPr>
        <p:spPr>
          <a:xfrm>
            <a:off x="8840400" y="4706046"/>
            <a:ext cx="1160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Predicted ROIs</a:t>
            </a:r>
          </a:p>
        </p:txBody>
      </p:sp>
    </p:spTree>
    <p:extLst>
      <p:ext uri="{BB962C8B-B14F-4D97-AF65-F5344CB8AC3E}">
        <p14:creationId xmlns:p14="http://schemas.microsoft.com/office/powerpoint/2010/main" val="510049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flower&#10;&#10;Description automatically generated">
            <a:extLst>
              <a:ext uri="{FF2B5EF4-FFF2-40B4-BE49-F238E27FC236}">
                <a16:creationId xmlns:a16="http://schemas.microsoft.com/office/drawing/2014/main" id="{F28BE273-5AC8-4B0F-B0E4-6B4E6EDEDD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377" y="1579310"/>
            <a:ext cx="8378500" cy="369937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FBE6F1-5DE0-40EB-84A7-B2035038A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96928"/>
            <a:ext cx="12192000" cy="10011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57AC43-1D72-4827-9241-0F3F4F27E511}"/>
              </a:ext>
            </a:extLst>
          </p:cNvPr>
          <p:cNvSpPr txBox="1"/>
          <p:nvPr/>
        </p:nvSpPr>
        <p:spPr>
          <a:xfrm>
            <a:off x="792565" y="9739"/>
            <a:ext cx="10774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00FF"/>
                </a:solidFill>
              </a:rPr>
              <a:t>ROI Segmentation and Diagnosis  </a:t>
            </a:r>
            <a:r>
              <a:rPr lang="en-US" sz="4400" dirty="0"/>
              <a:t>Examples</a:t>
            </a:r>
          </a:p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(Published segmentation </a:t>
            </a:r>
            <a:r>
              <a:rPr lang="en-US" sz="2800" dirty="0">
                <a:solidFill>
                  <a:srgbClr val="C00000"/>
                </a:solidFill>
              </a:rPr>
              <a:t>F1-score .588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and </a:t>
            </a:r>
            <a:r>
              <a:rPr lang="en-US" sz="2800" dirty="0">
                <a:solidFill>
                  <a:srgbClr val="C00000"/>
                </a:solidFill>
              </a:rPr>
              <a:t>diagnostic accuracy 62.5%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5848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FBE6F1-5DE0-40EB-84A7-B2035038A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6928"/>
            <a:ext cx="12192000" cy="1001115"/>
          </a:xfrm>
          <a:prstGeom prst="rect">
            <a:avLst/>
          </a:prstGeom>
        </p:spPr>
      </p:pic>
      <p:pic>
        <p:nvPicPr>
          <p:cNvPr id="6" name="Picture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8E0DA15-9478-4BFB-98E6-2952E7C32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895" y="1367925"/>
            <a:ext cx="7156302" cy="4277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199B53-5DC0-4DB6-88C6-4EDAB2CD7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74" y="0"/>
            <a:ext cx="1043725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9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FBE6F1-5DE0-40EB-84A7-B2035038A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6928"/>
            <a:ext cx="12192000" cy="1001115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3C316675-D7BA-42F9-8B64-DE04A3F9E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345" y="1328218"/>
            <a:ext cx="10008124" cy="36937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FC3D61-DE19-4A81-90C2-C0F32FB58C6E}"/>
              </a:ext>
            </a:extLst>
          </p:cNvPr>
          <p:cNvSpPr/>
          <p:nvPr/>
        </p:nvSpPr>
        <p:spPr>
          <a:xfrm>
            <a:off x="794994" y="0"/>
            <a:ext cx="100081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0000FF"/>
                </a:solidFill>
              </a:rPr>
              <a:t>ROI Segmentation and Diagnosis  </a:t>
            </a:r>
            <a:r>
              <a:rPr lang="en-US" sz="4400" dirty="0">
                <a:solidFill>
                  <a:prstClr val="black"/>
                </a:solidFill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4214580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FBE6F1-5DE0-40EB-84A7-B2035038A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6928"/>
            <a:ext cx="12192000" cy="1001115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D97C051-6009-43CC-AE8D-FA582EE6A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44" y="1544199"/>
            <a:ext cx="10214735" cy="348863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D59125D-6332-4CA0-BE4E-A8CDC6ED32F9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7392258" y="3860800"/>
            <a:ext cx="2078629" cy="12231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CF3792D-2CC6-437E-AD58-2AB8AF27997B}"/>
              </a:ext>
            </a:extLst>
          </p:cNvPr>
          <p:cNvSpPr txBox="1"/>
          <p:nvPr/>
        </p:nvSpPr>
        <p:spPr>
          <a:xfrm>
            <a:off x="6271824" y="5083981"/>
            <a:ext cx="2240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Segmentation is okay</a:t>
            </a:r>
          </a:p>
          <a:p>
            <a:r>
              <a:rPr lang="en-US" dirty="0">
                <a:solidFill>
                  <a:srgbClr val="FF0000"/>
                </a:solidFill>
              </a:rPr>
              <a:t>Diagnosis is wrong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21B85E-19A3-4D00-8DA2-709524AA7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750" y="0"/>
            <a:ext cx="1043725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33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FBE6F1-5DE0-40EB-84A7-B2035038A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6928"/>
            <a:ext cx="12192000" cy="1001115"/>
          </a:xfrm>
          <a:prstGeom prst="rect">
            <a:avLst/>
          </a:prstGeom>
        </p:spPr>
      </p:pic>
      <p:pic>
        <p:nvPicPr>
          <p:cNvPr id="3" name="Picture 2" descr="A picture containing shirt&#10;&#10;Description automatically generated">
            <a:extLst>
              <a:ext uri="{FF2B5EF4-FFF2-40B4-BE49-F238E27FC236}">
                <a16:creationId xmlns:a16="http://schemas.microsoft.com/office/drawing/2014/main" id="{8D22D205-21BB-4D4D-B372-18ED64A6A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44" y="1699513"/>
            <a:ext cx="11153220" cy="275082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786F0A6-A85B-4F80-86E3-B243CFDBCBD5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7664478" y="2982592"/>
            <a:ext cx="1126320" cy="21176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933E67A-7710-4311-A3C5-48782C8A44DC}"/>
              </a:ext>
            </a:extLst>
          </p:cNvPr>
          <p:cNvSpPr txBox="1"/>
          <p:nvPr/>
        </p:nvSpPr>
        <p:spPr>
          <a:xfrm>
            <a:off x="6196729" y="5100286"/>
            <a:ext cx="2935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Segmentation is wrong</a:t>
            </a:r>
          </a:p>
          <a:p>
            <a:r>
              <a:rPr lang="en-US" dirty="0">
                <a:solidFill>
                  <a:srgbClr val="FF0000"/>
                </a:solidFill>
              </a:rPr>
              <a:t>Diagnosis is also wrong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D627A7-7042-46AE-894D-970273425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84" y="0"/>
            <a:ext cx="1043725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89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oup 26"/>
          <p:cNvGraphicFramePr>
            <a:graphicFrameLocks/>
          </p:cNvGraphicFramePr>
          <p:nvPr>
            <p:extLst/>
          </p:nvPr>
        </p:nvGraphicFramePr>
        <p:xfrm>
          <a:off x="5577840" y="1492728"/>
          <a:ext cx="5415741" cy="5000147"/>
        </p:xfrm>
        <a:graphic>
          <a:graphicData uri="http://schemas.openxmlformats.org/drawingml/2006/table">
            <a:tbl>
              <a:tblPr/>
              <a:tblGrid>
                <a:gridCol w="3323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1916">
                  <a:extLst>
                    <a:ext uri="{9D8B030D-6E8A-4147-A177-3AD203B41FA5}">
                      <a16:colId xmlns:a16="http://schemas.microsoft.com/office/drawing/2014/main" val="3817893392"/>
                    </a:ext>
                  </a:extLst>
                </a:gridCol>
              </a:tblGrid>
              <a:tr h="1191167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/>
                          <a:cs typeface="Arial"/>
                        </a:rPr>
                        <a:t>36 Pathologists’ Interpretations</a:t>
                      </a:r>
                    </a:p>
                  </a:txBody>
                  <a:tcPr marL="95597" marR="95597" marT="48130" marB="4813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ＭＳ Ｐゴシック"/>
                        <a:cs typeface="Arial"/>
                      </a:endParaRPr>
                    </a:p>
                  </a:txBody>
                  <a:tcPr marL="95597" marR="95597" marT="48130" marB="4813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278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/>
                          <a:cs typeface="Arial"/>
                        </a:rPr>
                        <a:t>I. Benign                     (Mildly dysplastic)</a:t>
                      </a:r>
                    </a:p>
                  </a:txBody>
                  <a:tcPr marL="95597" marR="95597" marT="48141" marB="4814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ＭＳ Ｐゴシック"/>
                          <a:cs typeface="Arial"/>
                        </a:rPr>
                        <a:t>7</a:t>
                      </a:r>
                    </a:p>
                  </a:txBody>
                  <a:tcPr marL="95597" marR="95597" marT="48141" marB="4814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278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/>
                          <a:cs typeface="Arial"/>
                        </a:rPr>
                        <a:t>II. Moderately dysplastic </a:t>
                      </a:r>
                    </a:p>
                  </a:txBody>
                  <a:tcPr marL="95597" marR="95597" marT="48141" marB="4814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ＭＳ Ｐゴシック"/>
                          <a:cs typeface="Arial"/>
                        </a:rPr>
                        <a:t>10</a:t>
                      </a:r>
                    </a:p>
                  </a:txBody>
                  <a:tcPr marL="95597" marR="95597" marT="48141" marB="4814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278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/>
                          <a:cs typeface="Arial"/>
                        </a:rPr>
                        <a:t>III. Melanoma in situ</a:t>
                      </a:r>
                    </a:p>
                  </a:txBody>
                  <a:tcPr marL="95597" marR="95597" marT="48141" marB="4814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ＭＳ Ｐゴシック"/>
                          <a:cs typeface="Arial"/>
                        </a:rPr>
                        <a:t>14</a:t>
                      </a:r>
                    </a:p>
                  </a:txBody>
                  <a:tcPr marL="95597" marR="95597" marT="48141" marB="4814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0909413"/>
                  </a:ext>
                </a:extLst>
              </a:tr>
              <a:tr h="66278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/>
                          <a:cs typeface="Arial"/>
                        </a:rPr>
                        <a:t>IV.  Invasive Melanoma  (thin)</a:t>
                      </a:r>
                    </a:p>
                  </a:txBody>
                  <a:tcPr marL="95597" marR="95597" marT="48141" marB="4814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ＭＳ Ｐゴシック"/>
                          <a:cs typeface="Arial"/>
                        </a:rPr>
                        <a:t>4</a:t>
                      </a:r>
                    </a:p>
                  </a:txBody>
                  <a:tcPr marL="95597" marR="95597" marT="48141" marB="4814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1932355"/>
                  </a:ext>
                </a:extLst>
              </a:tr>
              <a:tr h="66278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/>
                          <a:cs typeface="Arial"/>
                        </a:rPr>
                        <a:t>V.  Invasive Melanoma (thicker)</a:t>
                      </a:r>
                    </a:p>
                  </a:txBody>
                  <a:tcPr marL="95597" marR="95597" marT="48141" marB="4814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ＭＳ Ｐゴシック"/>
                          <a:cs typeface="Arial"/>
                        </a:rPr>
                        <a:t>1</a:t>
                      </a:r>
                    </a:p>
                  </a:txBody>
                  <a:tcPr marL="95597" marR="95597" marT="48141" marB="4814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0695694"/>
                  </a:ext>
                </a:extLst>
              </a:tr>
            </a:tbl>
          </a:graphicData>
        </a:graphic>
      </p:graphicFrame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828216" y="6496460"/>
            <a:ext cx="4363784" cy="365125"/>
          </a:xfrm>
        </p:spPr>
        <p:txBody>
          <a:bodyPr/>
          <a:lstStyle/>
          <a:p>
            <a:r>
              <a:rPr lang="da-DK" sz="2400" dirty="0">
                <a:solidFill>
                  <a:schemeClr val="tx1"/>
                </a:solidFill>
                <a:latin typeface="Calibri" panose="020F0502020204030204" pitchFamily="34" charset="0"/>
              </a:rPr>
              <a:t>J Elmore, et al. </a:t>
            </a:r>
            <a:r>
              <a:rPr lang="da-DK" sz="2400" dirty="0">
                <a:solidFill>
                  <a:schemeClr val="tx1"/>
                </a:solidFill>
              </a:rPr>
              <a:t>BMJ</a:t>
            </a:r>
            <a:r>
              <a:rPr lang="da-DK" sz="2400" dirty="0">
                <a:solidFill>
                  <a:schemeClr val="tx1"/>
                </a:solidFill>
                <a:latin typeface="Calibri" panose="020F0502020204030204" pitchFamily="34" charset="0"/>
              </a:rPr>
              <a:t>, 2017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75749" y="246352"/>
            <a:ext cx="11218459" cy="112524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</a:rPr>
              <a:t>Example Skin Biopsy Case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(Moderately dysplastic per Expert Consensus)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37" y="1793064"/>
            <a:ext cx="4125191" cy="39635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11167364" y="3873124"/>
            <a:ext cx="577260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onut 9"/>
          <p:cNvSpPr/>
          <p:nvPr/>
        </p:nvSpPr>
        <p:spPr>
          <a:xfrm>
            <a:off x="5342281" y="3463769"/>
            <a:ext cx="5772603" cy="776724"/>
          </a:xfrm>
          <a:prstGeom prst="donut">
            <a:avLst>
              <a:gd name="adj" fmla="val 1418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50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27F4A-3D93-4A2B-9D06-778339D3D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Our Webpage Tutorial: </a:t>
            </a:r>
            <a:br>
              <a:rPr lang="en-US" dirty="0"/>
            </a:br>
            <a:r>
              <a:rPr lang="en-US" dirty="0">
                <a:hlinkClick r:id="rId2"/>
              </a:rPr>
              <a:t>http://cancertech.cs.washington.edu/tutorial.html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9D33E4D-5C50-4ACB-A84F-88F516920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39609" y="2141537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13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47379-3C87-4F78-AE3B-033E0F86E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I. We are users of </a:t>
            </a:r>
            <a:r>
              <a:rPr lang="en-US" dirty="0" err="1">
                <a:solidFill>
                  <a:srgbClr val="FF0000"/>
                </a:solidFill>
              </a:rPr>
              <a:t>Sedeen</a:t>
            </a:r>
            <a:r>
              <a:rPr lang="en-US" dirty="0"/>
              <a:t> for R01- CA200690 on Melanoma Biopsy Analysis and 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36B33-7512-4A85-9875-CAA7E50A9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129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As collaborators to the PIIP project, we use </a:t>
            </a:r>
            <a:r>
              <a:rPr lang="en-US" dirty="0" err="1"/>
              <a:t>Sedeen</a:t>
            </a:r>
            <a:r>
              <a:rPr lang="en-US" dirty="0"/>
              <a:t> for our own cancer diagnosis work.</a:t>
            </a:r>
          </a:p>
          <a:p>
            <a:endParaRPr lang="en-US" dirty="0"/>
          </a:p>
          <a:p>
            <a:r>
              <a:rPr lang="en-US" dirty="0"/>
              <a:t>We use it to draw boundaries around regions on biopsy images and label the tissue types.</a:t>
            </a:r>
          </a:p>
          <a:p>
            <a:endParaRPr lang="en-US" dirty="0"/>
          </a:p>
          <a:p>
            <a:r>
              <a:rPr lang="en-US" b="1" dirty="0" err="1">
                <a:solidFill>
                  <a:srgbClr val="003399"/>
                </a:solidFill>
              </a:rPr>
              <a:t>Sedeen</a:t>
            </a:r>
            <a:r>
              <a:rPr lang="en-US" b="1" dirty="0">
                <a:solidFill>
                  <a:srgbClr val="003399"/>
                </a:solidFill>
              </a:rPr>
              <a:t> made this extremely difficult task possible.</a:t>
            </a:r>
          </a:p>
        </p:txBody>
      </p:sp>
    </p:spTree>
    <p:extLst>
      <p:ext uri="{BB962C8B-B14F-4D97-AF65-F5344CB8AC3E}">
        <p14:creationId xmlns:p14="http://schemas.microsoft.com/office/powerpoint/2010/main" val="3909527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8144" y="380010"/>
            <a:ext cx="1043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Benign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0A76F1CC-B93E-E24C-B813-32531A4C3B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787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81668" y="457200"/>
            <a:ext cx="2388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Melanoma In Situ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DC18912-042B-B44D-BDA7-96375DFE3B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41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4468" y="379142"/>
            <a:ext cx="3129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Invasive Cancer Class IA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80D0B9C6-E78C-064A-B719-6643F93736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05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CBC22-59A3-4446-9A4C-CAD7C65E4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ITCR Project: Machine Learning for Cancer 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46654-7647-43AB-89E5-CB0A0B1F7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idea was to convert algorithms developed for breast cancer whole slide biopsy image analysis under R01- CA172343 to usable software modules for use in breast cancer research and potentially usable for other cancers with additional training.</a:t>
            </a:r>
          </a:p>
          <a:p>
            <a:r>
              <a:rPr lang="en-US" dirty="0">
                <a:solidFill>
                  <a:srgbClr val="FF0000"/>
                </a:solidFill>
              </a:rPr>
              <a:t>Aim 1: Finding regions of interest.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Aim 2: Analyzing them and producing a diagnosis.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Aim 3: Dissemination as a software package.</a:t>
            </a:r>
          </a:p>
        </p:txBody>
      </p:sp>
    </p:spTree>
    <p:extLst>
      <p:ext uri="{BB962C8B-B14F-4D97-AF65-F5344CB8AC3E}">
        <p14:creationId xmlns:p14="http://schemas.microsoft.com/office/powerpoint/2010/main" val="1648440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4B97A-29D1-4767-BE3F-10482C191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ITCR Project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0075F-963C-4E83-92C8-AE426379B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main modules: Region-of-Interest Detection, Tissue Segmentation, and Diagnosis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5EE2BF5-C899-8B49-8ECD-5E790D3FAE9A}"/>
              </a:ext>
            </a:extLst>
          </p:cNvPr>
          <p:cNvGrpSpPr/>
          <p:nvPr/>
        </p:nvGrpSpPr>
        <p:grpSpPr>
          <a:xfrm>
            <a:off x="638624" y="2785182"/>
            <a:ext cx="10914751" cy="3818949"/>
            <a:chOff x="337725" y="1437541"/>
            <a:chExt cx="10914751" cy="38189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0560370-BD68-D240-94FD-113DE35EA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1994100" y="1943810"/>
              <a:ext cx="2807855" cy="1828800"/>
            </a:xfrm>
            <a:prstGeom prst="rect">
              <a:avLst/>
            </a:prstGeom>
          </p:spPr>
        </p:pic>
        <p:sp>
          <p:nvSpPr>
            <p:cNvPr id="6" name="TextBox 1">
              <a:extLst>
                <a:ext uri="{FF2B5EF4-FFF2-40B4-BE49-F238E27FC236}">
                  <a16:creationId xmlns:a16="http://schemas.microsoft.com/office/drawing/2014/main" id="{6A0247D5-54D6-44A3-AE55-AAFC9755C6BF}"/>
                </a:ext>
              </a:extLst>
            </p:cNvPr>
            <p:cNvSpPr txBox="1"/>
            <p:nvPr/>
          </p:nvSpPr>
          <p:spPr>
            <a:xfrm>
              <a:off x="2428385" y="4607705"/>
              <a:ext cx="1884042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Region-of-Interest</a:t>
              </a:r>
            </a:p>
            <a:p>
              <a:pPr algn="ctr"/>
              <a:r>
                <a:rPr lang="en-US"/>
                <a:t>Detection</a:t>
              </a:r>
              <a:endParaRPr lang="en-US" dirty="0"/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B6989B2B-5F79-4D75-A3DC-C9F7B04F8E7C}"/>
                </a:ext>
              </a:extLst>
            </p:cNvPr>
            <p:cNvSpPr txBox="1"/>
            <p:nvPr/>
          </p:nvSpPr>
          <p:spPr>
            <a:xfrm>
              <a:off x="6441051" y="4607705"/>
              <a:ext cx="1490473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Tissue </a:t>
              </a:r>
            </a:p>
            <a:p>
              <a:pPr algn="ctr"/>
              <a:r>
                <a:rPr lang="en-US" dirty="0"/>
                <a:t>Segmentation</a:t>
              </a:r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9B8C6FC7-8294-4837-9856-CADFC92D7AD6}"/>
                </a:ext>
              </a:extLst>
            </p:cNvPr>
            <p:cNvSpPr txBox="1"/>
            <p:nvPr/>
          </p:nvSpPr>
          <p:spPr>
            <a:xfrm>
              <a:off x="4924167" y="4746205"/>
              <a:ext cx="102944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lgDashDot"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selection</a:t>
              </a:r>
            </a:p>
          </p:txBody>
        </p: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87F2EF46-34AB-43AB-90ED-B3674175C1B7}"/>
                </a:ext>
              </a:extLst>
            </p:cNvPr>
            <p:cNvSpPr txBox="1"/>
            <p:nvPr/>
          </p:nvSpPr>
          <p:spPr>
            <a:xfrm>
              <a:off x="8361099" y="4607705"/>
              <a:ext cx="1405321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Diagnosis</a:t>
              </a:r>
            </a:p>
            <a:p>
              <a:r>
                <a:rPr lang="en-US" dirty="0"/>
                <a:t>Classification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6D573F0-ABF9-4ACC-B03F-4A13AAD868B5}"/>
                </a:ext>
              </a:extLst>
            </p:cNvPr>
            <p:cNvCxnSpPr>
              <a:stCxn id="6" idx="3"/>
              <a:endCxn id="8" idx="1"/>
            </p:cNvCxnSpPr>
            <p:nvPr/>
          </p:nvCxnSpPr>
          <p:spPr>
            <a:xfrm>
              <a:off x="4312427" y="4930871"/>
              <a:ext cx="61174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B78E3A1-DD0A-41B9-82D1-303399A85532}"/>
                </a:ext>
              </a:extLst>
            </p:cNvPr>
            <p:cNvCxnSpPr>
              <a:stCxn id="8" idx="3"/>
              <a:endCxn id="7" idx="1"/>
            </p:cNvCxnSpPr>
            <p:nvPr/>
          </p:nvCxnSpPr>
          <p:spPr>
            <a:xfrm>
              <a:off x="5953616" y="4930871"/>
              <a:ext cx="48743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9AFD2B6-3C39-447A-9177-08944A43EEC5}"/>
                </a:ext>
              </a:extLst>
            </p:cNvPr>
            <p:cNvCxnSpPr>
              <a:stCxn id="7" idx="3"/>
              <a:endCxn id="9" idx="1"/>
            </p:cNvCxnSpPr>
            <p:nvPr/>
          </p:nvCxnSpPr>
          <p:spPr>
            <a:xfrm>
              <a:off x="7931524" y="4930871"/>
              <a:ext cx="42957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7">
              <a:extLst>
                <a:ext uri="{FF2B5EF4-FFF2-40B4-BE49-F238E27FC236}">
                  <a16:creationId xmlns:a16="http://schemas.microsoft.com/office/drawing/2014/main" id="{A889DB73-C195-4EA4-B9B4-AFCF679269D1}"/>
                </a:ext>
              </a:extLst>
            </p:cNvPr>
            <p:cNvSpPr txBox="1"/>
            <p:nvPr/>
          </p:nvSpPr>
          <p:spPr>
            <a:xfrm>
              <a:off x="422307" y="4610159"/>
              <a:ext cx="16596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solidFill>
                    <a:srgbClr val="FF0000"/>
                  </a:solidFill>
                </a:rPr>
                <a:t>Whole slide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</a:rPr>
                <a:t>Biopsy image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101D929-9F1C-4393-8D0A-FCD503A0BED3}"/>
                </a:ext>
              </a:extLst>
            </p:cNvPr>
            <p:cNvCxnSpPr>
              <a:cxnSpLocks/>
              <a:endCxn id="6" idx="1"/>
            </p:cNvCxnSpPr>
            <p:nvPr/>
          </p:nvCxnSpPr>
          <p:spPr>
            <a:xfrm>
              <a:off x="2008596" y="4930871"/>
              <a:ext cx="41978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20">
              <a:extLst>
                <a:ext uri="{FF2B5EF4-FFF2-40B4-BE49-F238E27FC236}">
                  <a16:creationId xmlns:a16="http://schemas.microsoft.com/office/drawing/2014/main" id="{51C3B5C3-09C3-4140-B03C-D36FFD3A7815}"/>
                </a:ext>
              </a:extLst>
            </p:cNvPr>
            <p:cNvSpPr txBox="1"/>
            <p:nvPr/>
          </p:nvSpPr>
          <p:spPr>
            <a:xfrm>
              <a:off x="10123705" y="4607705"/>
              <a:ext cx="11287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</a:rPr>
                <a:t>suggested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diagnosis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9F66E4A-2A0F-4DDB-BCA8-AF5A2F6DB5D2}"/>
                </a:ext>
              </a:extLst>
            </p:cNvPr>
            <p:cNvCxnSpPr>
              <a:stCxn id="9" idx="3"/>
              <a:endCxn id="15" idx="1"/>
            </p:cNvCxnSpPr>
            <p:nvPr/>
          </p:nvCxnSpPr>
          <p:spPr>
            <a:xfrm>
              <a:off x="9766420" y="4930871"/>
              <a:ext cx="35728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B1920AD-3609-A048-8754-174E37F529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90263" y="2841468"/>
              <a:ext cx="265960" cy="22503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D1E1AFE-D59A-C649-A4E4-73BFE38A29EC}"/>
                </a:ext>
              </a:extLst>
            </p:cNvPr>
            <p:cNvSpPr/>
            <p:nvPr/>
          </p:nvSpPr>
          <p:spPr>
            <a:xfrm>
              <a:off x="3597473" y="2405016"/>
              <a:ext cx="158750" cy="12065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B2C13E6-5C02-5849-9048-FDD4960EB44C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417103" y="3039069"/>
              <a:ext cx="56493" cy="548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65787FB-85C7-1E43-9618-017D46616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151803" y="1927069"/>
              <a:ext cx="2807855" cy="18288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F97B046-56BB-DF47-8B7A-F2528D4AA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6628" y="2271850"/>
              <a:ext cx="1572358" cy="157235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BF9EB82-39AE-EB4D-82B0-148D43D78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8756" y="2251870"/>
              <a:ext cx="1572768" cy="1572768"/>
            </a:xfrm>
            <a:prstGeom prst="rect">
              <a:avLst/>
            </a:prstGeom>
          </p:spPr>
        </p:pic>
        <p:sp>
          <p:nvSpPr>
            <p:cNvPr id="23" name="TextBox 42">
              <a:extLst>
                <a:ext uri="{FF2B5EF4-FFF2-40B4-BE49-F238E27FC236}">
                  <a16:creationId xmlns:a16="http://schemas.microsoft.com/office/drawing/2014/main" id="{186F4E79-7088-1342-85BE-09A7903DA11C}"/>
                </a:ext>
              </a:extLst>
            </p:cNvPr>
            <p:cNvSpPr txBox="1"/>
            <p:nvPr/>
          </p:nvSpPr>
          <p:spPr>
            <a:xfrm>
              <a:off x="9017949" y="2910082"/>
              <a:ext cx="927113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Atypical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BE106CB-ACDB-1B45-905F-56769636FF39}"/>
                </a:ext>
              </a:extLst>
            </p:cNvPr>
            <p:cNvCxnSpPr>
              <a:cxnSpLocks/>
              <a:endCxn id="23" idx="1"/>
            </p:cNvCxnSpPr>
            <p:nvPr/>
          </p:nvCxnSpPr>
          <p:spPr>
            <a:xfrm>
              <a:off x="7931524" y="3094748"/>
              <a:ext cx="108642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27D6203-A355-234F-9D75-AC01FFE2DD68}"/>
                </a:ext>
              </a:extLst>
            </p:cNvPr>
            <p:cNvGrpSpPr/>
            <p:nvPr/>
          </p:nvGrpSpPr>
          <p:grpSpPr>
            <a:xfrm>
              <a:off x="4462353" y="1508551"/>
              <a:ext cx="5661329" cy="559242"/>
              <a:chOff x="1665912" y="673121"/>
              <a:chExt cx="5758307" cy="559242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B206132-4B94-434E-A223-744B4CFDAF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65912" y="759889"/>
                <a:ext cx="137160" cy="1371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5AE854B-2876-C045-93A5-4E96AB71A821}"/>
                  </a:ext>
                </a:extLst>
              </p:cNvPr>
              <p:cNvSpPr/>
              <p:nvPr/>
            </p:nvSpPr>
            <p:spPr>
              <a:xfrm>
                <a:off x="1786606" y="686037"/>
                <a:ext cx="919547" cy="276999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>
                    <a:cs typeface="Times New Roman" panose="02020603050405020304" pitchFamily="18" charset="0"/>
                  </a:rPr>
                  <a:t>background</a:t>
                </a:r>
                <a:endParaRPr lang="en-US" dirty="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5E4C5D0-E7AA-FA4E-ACBC-AC9798B3CA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80320" y="743264"/>
                <a:ext cx="137160" cy="137160"/>
              </a:xfrm>
              <a:prstGeom prst="rect">
                <a:avLst/>
              </a:prstGeom>
              <a:solidFill>
                <a:srgbClr val="82008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137400B-15A7-8349-A4D6-CF05ED52D452}"/>
                  </a:ext>
                </a:extLst>
              </p:cNvPr>
              <p:cNvSpPr/>
              <p:nvPr/>
            </p:nvSpPr>
            <p:spPr>
              <a:xfrm>
                <a:off x="2847966" y="673121"/>
                <a:ext cx="1354858" cy="276999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fontAlgn="b"/>
                <a:r>
                  <a:rPr lang="en-US" sz="1200" dirty="0">
                    <a:cs typeface="Times New Roman" panose="02020603050405020304" pitchFamily="18" charset="0"/>
                  </a:rPr>
                  <a:t> benign epithelium</a:t>
                </a:r>
                <a:endParaRPr lang="en-US" sz="1200" dirty="0">
                  <a:solidFill>
                    <a:srgbClr val="0000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3938FA8-3348-5241-8ED2-34CF362C2D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91869" y="1042132"/>
                <a:ext cx="137160" cy="137160"/>
              </a:xfrm>
              <a:prstGeom prst="rect">
                <a:avLst/>
              </a:prstGeom>
              <a:solidFill>
                <a:srgbClr val="3333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F82ABCE-09B6-A94E-9084-392B8403B30E}"/>
                  </a:ext>
                </a:extLst>
              </p:cNvPr>
              <p:cNvSpPr/>
              <p:nvPr/>
            </p:nvSpPr>
            <p:spPr>
              <a:xfrm>
                <a:off x="1746951" y="955364"/>
                <a:ext cx="1553823" cy="276999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fontAlgn="b"/>
                <a:r>
                  <a:rPr lang="en-US" sz="1200" dirty="0">
                    <a:cs typeface="Times New Roman" panose="02020603050405020304" pitchFamily="18" charset="0"/>
                  </a:rPr>
                  <a:t> malignant epithelium</a:t>
                </a:r>
                <a:endParaRPr lang="en-US" sz="1200" dirty="0">
                  <a:solidFill>
                    <a:srgbClr val="0000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B828BD9-151A-A148-99D6-AEAFC2691C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34131" y="726639"/>
                <a:ext cx="137160" cy="137160"/>
              </a:xfrm>
              <a:prstGeom prst="rect">
                <a:avLst/>
              </a:prstGeom>
              <a:solidFill>
                <a:srgbClr val="FF99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76C7BDB-A6C2-1647-A69F-B761E26B8C47}"/>
                  </a:ext>
                </a:extLst>
              </p:cNvPr>
              <p:cNvSpPr/>
              <p:nvPr/>
            </p:nvSpPr>
            <p:spPr>
              <a:xfrm>
                <a:off x="4318404" y="673121"/>
                <a:ext cx="1142236" cy="276999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fontAlgn="b"/>
                <a:r>
                  <a:rPr lang="en-US" sz="1200" dirty="0">
                    <a:cs typeface="Times New Roman" panose="02020603050405020304" pitchFamily="18" charset="0"/>
                  </a:rPr>
                  <a:t> normal stroma</a:t>
                </a:r>
                <a:endParaRPr lang="en-US" sz="1200" dirty="0">
                  <a:solidFill>
                    <a:srgbClr val="0000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3622D90-CB44-2946-B31F-125F83DFD509}"/>
                  </a:ext>
                </a:extLst>
              </p:cNvPr>
              <p:cNvSpPr/>
              <p:nvPr/>
            </p:nvSpPr>
            <p:spPr>
              <a:xfrm>
                <a:off x="3406306" y="992257"/>
                <a:ext cx="162549" cy="162549"/>
              </a:xfrm>
              <a:prstGeom prst="rect">
                <a:avLst/>
              </a:prstGeom>
              <a:solidFill>
                <a:srgbClr val="9999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337D3E8-CB5E-F44E-BA50-A4441DBCA424}"/>
                  </a:ext>
                </a:extLst>
              </p:cNvPr>
              <p:cNvSpPr/>
              <p:nvPr/>
            </p:nvSpPr>
            <p:spPr>
              <a:xfrm>
                <a:off x="3527884" y="938739"/>
                <a:ext cx="1518814" cy="276999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fontAlgn="b"/>
                <a:r>
                  <a:rPr lang="en-US" sz="1200" dirty="0">
                    <a:cs typeface="Times New Roman" panose="02020603050405020304" pitchFamily="18" charset="0"/>
                  </a:rPr>
                  <a:t> desmoplastic stroma</a:t>
                </a:r>
                <a:endParaRPr lang="en-US" sz="1200" dirty="0">
                  <a:solidFill>
                    <a:srgbClr val="0000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C518A89-A44D-7741-A9A4-E24C577ED8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72069" y="743264"/>
                <a:ext cx="137160" cy="137160"/>
              </a:xfrm>
              <a:prstGeom prst="rect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D3F5C59-9640-2943-A384-9AC4A121B436}"/>
                  </a:ext>
                </a:extLst>
              </p:cNvPr>
              <p:cNvSpPr/>
              <p:nvPr/>
            </p:nvSpPr>
            <p:spPr>
              <a:xfrm>
                <a:off x="5639422" y="673121"/>
                <a:ext cx="798937" cy="276999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fontAlgn="b"/>
                <a:r>
                  <a:rPr lang="en-US" sz="1200" dirty="0">
                    <a:cs typeface="Times New Roman" panose="02020603050405020304" pitchFamily="18" charset="0"/>
                  </a:rPr>
                  <a:t> secretion</a:t>
                </a:r>
                <a:endParaRPr lang="en-US" sz="1200" dirty="0">
                  <a:solidFill>
                    <a:srgbClr val="0000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50B44F5-1E43-EA4D-9827-E17F0674924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72797" y="1008882"/>
                <a:ext cx="137160" cy="13716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9ADD6EB-1846-E140-AF95-F6A8179E6807}"/>
                  </a:ext>
                </a:extLst>
              </p:cNvPr>
              <p:cNvSpPr/>
              <p:nvPr/>
            </p:nvSpPr>
            <p:spPr>
              <a:xfrm>
                <a:off x="5261126" y="938739"/>
                <a:ext cx="579005" cy="276999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fontAlgn="b"/>
                <a:r>
                  <a:rPr lang="en-US" sz="1200" dirty="0">
                    <a:cs typeface="Times New Roman" panose="02020603050405020304" pitchFamily="18" charset="0"/>
                  </a:rPr>
                  <a:t> blood</a:t>
                </a:r>
                <a:endParaRPr lang="en-US" sz="1200" dirty="0">
                  <a:solidFill>
                    <a:srgbClr val="0000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0B59E1A5-37C2-E94C-BC85-14C51E8A8A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947" y="743264"/>
                <a:ext cx="137160" cy="13716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0980513-4124-094E-B999-4F04C6AF14A7}"/>
                  </a:ext>
                </a:extLst>
              </p:cNvPr>
              <p:cNvSpPr/>
              <p:nvPr/>
            </p:nvSpPr>
            <p:spPr>
              <a:xfrm>
                <a:off x="6692224" y="673121"/>
                <a:ext cx="731995" cy="276999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fontAlgn="b"/>
                <a:r>
                  <a:rPr lang="en-US" sz="1200" dirty="0">
                    <a:cs typeface="Times New Roman" panose="02020603050405020304" pitchFamily="18" charset="0"/>
                  </a:rPr>
                  <a:t> necrosis</a:t>
                </a:r>
                <a:endParaRPr lang="en-US" sz="1200" dirty="0">
                  <a:solidFill>
                    <a:srgbClr val="000000"/>
                  </a:solidFill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85234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2B9D1-AF40-4EE5-9000-7A25D4CD8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 of Tissue Classes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650B38B-1F5B-4AD7-A71F-4E0ABFB405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1743" y="1825625"/>
            <a:ext cx="876851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784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1378</TotalTime>
  <Words>398</Words>
  <Application>Microsoft Office PowerPoint</Application>
  <PresentationFormat>Widescreen</PresentationFormat>
  <Paragraphs>85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等线 Light</vt:lpstr>
      <vt:lpstr>ＭＳ Ｐゴシック</vt:lpstr>
      <vt:lpstr>Arial</vt:lpstr>
      <vt:lpstr>Calibri</vt:lpstr>
      <vt:lpstr>Calibri Light</vt:lpstr>
      <vt:lpstr>Times New Roman</vt:lpstr>
      <vt:lpstr>Office Theme</vt:lpstr>
      <vt:lpstr>Machine Learning for Cancer Diagnosis</vt:lpstr>
      <vt:lpstr>PowerPoint Presentation</vt:lpstr>
      <vt:lpstr>I. We are users of Sedeen for R01- CA200690 on Melanoma Biopsy Analysis and Diagnosis</vt:lpstr>
      <vt:lpstr>PowerPoint Presentation</vt:lpstr>
      <vt:lpstr>PowerPoint Presentation</vt:lpstr>
      <vt:lpstr>PowerPoint Presentation</vt:lpstr>
      <vt:lpstr>Our ITCR Project: Machine Learning for Cancer Diagnosis</vt:lpstr>
      <vt:lpstr>Our ITCR Project Update</vt:lpstr>
      <vt:lpstr>Semantic Segmentation of Tissue Classes</vt:lpstr>
      <vt:lpstr>Features of the whole ROI: Frequency and  Co-occurrence of tissue labels</vt:lpstr>
      <vt:lpstr>Concentration of areas around and inside of ducts for breast cancer analysis</vt:lpstr>
      <vt:lpstr>The Structure Feature</vt:lpstr>
      <vt:lpstr>ROI Detection Examples (Published accuracy 75%)</vt:lpstr>
      <vt:lpstr>ROI Detection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Webpage Tutorial:  http://cancertech.cs.washington.edu/tutorial.html</vt:lpstr>
    </vt:vector>
  </TitlesOfParts>
  <Company>CSE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ITCR Slides</dc:title>
  <dc:creator>Linda Shapiro</dc:creator>
  <cp:lastModifiedBy>shapiro</cp:lastModifiedBy>
  <cp:revision>38</cp:revision>
  <dcterms:created xsi:type="dcterms:W3CDTF">2020-04-28T22:54:15Z</dcterms:created>
  <dcterms:modified xsi:type="dcterms:W3CDTF">2020-05-25T16:57:51Z</dcterms:modified>
</cp:coreProperties>
</file>