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3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2"/>
  </p:notesMasterIdLst>
  <p:handoutMasterIdLst>
    <p:handoutMasterId r:id="rId73"/>
  </p:handoutMasterIdLst>
  <p:sldIdLst>
    <p:sldId id="256" r:id="rId2"/>
    <p:sldId id="358" r:id="rId3"/>
    <p:sldId id="257" r:id="rId4"/>
    <p:sldId id="399" r:id="rId5"/>
    <p:sldId id="259" r:id="rId6"/>
    <p:sldId id="261" r:id="rId7"/>
    <p:sldId id="416" r:id="rId8"/>
    <p:sldId id="263" r:id="rId9"/>
    <p:sldId id="267" r:id="rId10"/>
    <p:sldId id="268" r:id="rId11"/>
    <p:sldId id="269" r:id="rId12"/>
    <p:sldId id="270" r:id="rId13"/>
    <p:sldId id="271" r:id="rId14"/>
    <p:sldId id="273" r:id="rId15"/>
    <p:sldId id="274" r:id="rId16"/>
    <p:sldId id="314" r:id="rId17"/>
    <p:sldId id="266" r:id="rId18"/>
    <p:sldId id="311" r:id="rId19"/>
    <p:sldId id="312" r:id="rId20"/>
    <p:sldId id="316" r:id="rId21"/>
    <p:sldId id="315" r:id="rId22"/>
    <p:sldId id="350" r:id="rId23"/>
    <p:sldId id="281" r:id="rId24"/>
    <p:sldId id="275" r:id="rId25"/>
    <p:sldId id="284" r:id="rId26"/>
    <p:sldId id="282" r:id="rId27"/>
    <p:sldId id="296" r:id="rId28"/>
    <p:sldId id="298" r:id="rId29"/>
    <p:sldId id="396" r:id="rId30"/>
    <p:sldId id="318" r:id="rId31"/>
    <p:sldId id="407" r:id="rId32"/>
    <p:sldId id="317" r:id="rId33"/>
    <p:sldId id="283" r:id="rId34"/>
    <p:sldId id="351" r:id="rId35"/>
    <p:sldId id="379" r:id="rId36"/>
    <p:sldId id="329" r:id="rId37"/>
    <p:sldId id="330" r:id="rId38"/>
    <p:sldId id="333" r:id="rId39"/>
    <p:sldId id="413" r:id="rId40"/>
    <p:sldId id="325" r:id="rId41"/>
    <p:sldId id="334" r:id="rId42"/>
    <p:sldId id="414" r:id="rId43"/>
    <p:sldId id="385" r:id="rId44"/>
    <p:sldId id="386" r:id="rId45"/>
    <p:sldId id="387" r:id="rId46"/>
    <p:sldId id="415" r:id="rId47"/>
    <p:sldId id="355" r:id="rId48"/>
    <p:sldId id="354" r:id="rId49"/>
    <p:sldId id="286" r:id="rId50"/>
    <p:sldId id="290" r:id="rId51"/>
    <p:sldId id="294" r:id="rId52"/>
    <p:sldId id="309" r:id="rId53"/>
    <p:sldId id="378" r:id="rId54"/>
    <p:sldId id="321" r:id="rId55"/>
    <p:sldId id="432" r:id="rId56"/>
    <p:sldId id="417" r:id="rId57"/>
    <p:sldId id="421" r:id="rId58"/>
    <p:sldId id="419" r:id="rId59"/>
    <p:sldId id="420" r:id="rId60"/>
    <p:sldId id="422" r:id="rId61"/>
    <p:sldId id="423" r:id="rId62"/>
    <p:sldId id="424" r:id="rId63"/>
    <p:sldId id="425" r:id="rId64"/>
    <p:sldId id="426" r:id="rId65"/>
    <p:sldId id="427" r:id="rId66"/>
    <p:sldId id="428" r:id="rId67"/>
    <p:sldId id="429" r:id="rId68"/>
    <p:sldId id="430" r:id="rId69"/>
    <p:sldId id="431" r:id="rId70"/>
    <p:sldId id="320" r:id="rId71"/>
  </p:sldIdLst>
  <p:sldSz cx="9144000" cy="6858000" type="screen4x3"/>
  <p:notesSz cx="9296400" cy="7010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48A24A6-C829-4EEE-90F9-C5A8D6064411}">
          <p14:sldIdLst>
            <p14:sldId id="256"/>
            <p14:sldId id="358"/>
          </p14:sldIdLst>
        </p14:section>
        <p14:section name="Intro" id="{30ABFBB1-1155-4ED2-BC85-989B7641B3DB}">
          <p14:sldIdLst>
            <p14:sldId id="257"/>
            <p14:sldId id="399"/>
            <p14:sldId id="259"/>
            <p14:sldId id="261"/>
            <p14:sldId id="416"/>
          </p14:sldIdLst>
        </p14:section>
        <p14:section name="ROI Detection" id="{F062F5ED-0F22-4FBB-8732-400EA2AED8F4}">
          <p14:sldIdLst>
            <p14:sldId id="263"/>
            <p14:sldId id="267"/>
            <p14:sldId id="268"/>
            <p14:sldId id="269"/>
            <p14:sldId id="270"/>
            <p14:sldId id="271"/>
            <p14:sldId id="273"/>
            <p14:sldId id="274"/>
            <p14:sldId id="314"/>
            <p14:sldId id="266"/>
            <p14:sldId id="311"/>
            <p14:sldId id="312"/>
            <p14:sldId id="316"/>
            <p14:sldId id="315"/>
          </p14:sldIdLst>
        </p14:section>
        <p14:section name="ROI Segmentation" id="{3246146B-8EA4-462B-96B2-6CF824C8F5BE}">
          <p14:sldIdLst>
            <p14:sldId id="350"/>
            <p14:sldId id="281"/>
            <p14:sldId id="275"/>
            <p14:sldId id="284"/>
            <p14:sldId id="282"/>
            <p14:sldId id="296"/>
            <p14:sldId id="298"/>
            <p14:sldId id="396"/>
            <p14:sldId id="318"/>
            <p14:sldId id="407"/>
            <p14:sldId id="317"/>
            <p14:sldId id="283"/>
            <p14:sldId id="351"/>
          </p14:sldIdLst>
        </p14:section>
        <p14:section name="ROI Classification" id="{AC62A0EF-53E4-4BBE-92A1-9A9B5A1F29FD}">
          <p14:sldIdLst>
            <p14:sldId id="379"/>
            <p14:sldId id="329"/>
            <p14:sldId id="330"/>
            <p14:sldId id="333"/>
            <p14:sldId id="413"/>
            <p14:sldId id="325"/>
            <p14:sldId id="334"/>
            <p14:sldId id="414"/>
            <p14:sldId id="385"/>
            <p14:sldId id="386"/>
            <p14:sldId id="387"/>
            <p14:sldId id="415"/>
            <p14:sldId id="355"/>
            <p14:sldId id="354"/>
          </p14:sldIdLst>
        </p14:section>
        <p14:section name="Viewing Behavior" id="{F142708B-A599-4537-A284-28BAA6CAFD5A}">
          <p14:sldIdLst>
            <p14:sldId id="286"/>
            <p14:sldId id="290"/>
            <p14:sldId id="294"/>
            <p14:sldId id="309"/>
            <p14:sldId id="378"/>
          </p14:sldIdLst>
        </p14:section>
        <p14:section name="Conclusions" id="{DBF5D8D5-673A-4CC6-91AE-31252ACF1FC8}">
          <p14:sldIdLst>
            <p14:sldId id="321"/>
            <p14:sldId id="432"/>
            <p14:sldId id="417"/>
            <p14:sldId id="421"/>
            <p14:sldId id="419"/>
            <p14:sldId id="420"/>
            <p14:sldId id="422"/>
            <p14:sldId id="423"/>
            <p14:sldId id="424"/>
            <p14:sldId id="425"/>
            <p14:sldId id="426"/>
            <p14:sldId id="427"/>
            <p14:sldId id="428"/>
            <p14:sldId id="429"/>
            <p14:sldId id="430"/>
            <p14:sldId id="431"/>
          </p14:sldIdLst>
        </p14:section>
        <p14:section name="Hidden" id="{76EC04A0-AC4F-4CD7-8D3B-FAEBE390CD94}">
          <p14:sldIdLst>
            <p14:sldId id="320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A8"/>
    <a:srgbClr val="0707FF"/>
    <a:srgbClr val="FF6565"/>
    <a:srgbClr val="FFCDCD"/>
    <a:srgbClr val="FFA7A7"/>
    <a:srgbClr val="00FF00"/>
    <a:srgbClr val="AFABAB"/>
    <a:srgbClr val="7030A0"/>
    <a:srgbClr val="820082"/>
    <a:srgbClr val="954E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93" autoAdjust="0"/>
    <p:restoredTop sz="83776" autoAdjust="0"/>
  </p:normalViewPr>
  <p:slideViewPr>
    <p:cSldViewPr snapToGrid="0">
      <p:cViewPr varScale="1">
        <p:scale>
          <a:sx n="79" d="100"/>
          <a:sy n="79" d="100"/>
        </p:scale>
        <p:origin x="456" y="-36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-8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9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eexec.cs.washington.edu\cs\unix\projects\medical4\ezgi\code\roi_detection_superpixels\classification_experiments\eval4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cseexec.cs.washington.edu\cs\unix\projects\medical4\ezgi\code\roi_detection_superpixels\classification_experiments\eval4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defense_figures.xlsx" TargetMode="External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1"/>
          <c:order val="0"/>
          <c:tx>
            <c:v>patches</c:v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1.8490369863187407E-2"/>
                  <c:y val="3.720918870468224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C66-42EA-BA0B-56A4F5BD1A3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[eval4.xlsx]Sheet1!$A$5:$A$13</c:f>
              <c:numCache>
                <c:formatCode>General</c:formatCode>
                <c:ptCount val="9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50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10</c:v>
                </c:pt>
                <c:pt idx="8">
                  <c:v>5</c:v>
                </c:pt>
              </c:numCache>
            </c:numRef>
          </c:cat>
          <c:val>
            <c:numRef>
              <c:f>[eval4.xlsx]Sheet1!$AD$5:$AD$13</c:f>
              <c:numCache>
                <c:formatCode>0%</c:formatCode>
                <c:ptCount val="9"/>
                <c:pt idx="0">
                  <c:v>0.73397849121160197</c:v>
                </c:pt>
                <c:pt idx="1">
                  <c:v>0.73659251620016797</c:v>
                </c:pt>
                <c:pt idx="2">
                  <c:v>0.74222033769084894</c:v>
                </c:pt>
                <c:pt idx="3">
                  <c:v>0.73150645826837035</c:v>
                </c:pt>
                <c:pt idx="4">
                  <c:v>0.72095325247239217</c:v>
                </c:pt>
                <c:pt idx="5">
                  <c:v>0.45831613829389539</c:v>
                </c:pt>
                <c:pt idx="6">
                  <c:v>0.42359929117092382</c:v>
                </c:pt>
                <c:pt idx="7">
                  <c:v>0.38525986486894465</c:v>
                </c:pt>
                <c:pt idx="8">
                  <c:v>0.34190339540436931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FC66-42EA-BA0B-56A4F5BD1A3D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3144848"/>
        <c:axId val="673139952"/>
      </c:lineChart>
      <c:catAx>
        <c:axId val="67314484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dictionary size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39952"/>
        <c:crosses val="autoZero"/>
        <c:auto val="1"/>
        <c:lblAlgn val="ctr"/>
        <c:lblOffset val="100"/>
        <c:noMultiLvlLbl val="0"/>
      </c:catAx>
      <c:valAx>
        <c:axId val="673139952"/>
        <c:scaling>
          <c:orientation val="minMax"/>
          <c:min val="0.3000000000000000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Accuracy</a:t>
                </a:r>
              </a:p>
            </c:rich>
          </c:tx>
          <c:layout>
            <c:manualLayout>
              <c:xMode val="edge"/>
              <c:yMode val="edge"/>
              <c:x val="4.830917874396135E-3"/>
              <c:y val="0.281956722277147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4484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51929615682097707"/>
          <c:y val="1.5909839233371241E-2"/>
          <c:w val="0.14820317750136305"/>
          <c:h val="6.5157055376888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A-442A-8A76-D932E805CA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A-442A-8A76-D932E805CA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42A-8A76-D932E805CA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A-442A-8A76-D932E805CA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A-442A-8A76-D932E805CA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A-442A-8A76-D932E805CA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F4A-442A-8A76-D932E805CA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F4A-442A-8A76-D932E805CA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Sheet3!$B$5:$I$5</c:f>
              <c:numCache>
                <c:formatCode>General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F4A-442A-8A76-D932E805C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1-483E-B2F5-FE5CDB9AFB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1-483E-B2F5-FE5CDB9AFB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F1-483E-B2F5-FE5CDB9AFB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1-483E-B2F5-FE5CDB9AFB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F1-483E-B2F5-FE5CDB9AFB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F1-483E-B2F5-FE5CDB9AFB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F1-483E-B2F5-FE5CDB9AFB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F1-483E-B2F5-FE5CDB9AFB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Sheet3!$B$8:$I$8</c:f>
              <c:numCache>
                <c:formatCode>General</c:formatCode>
                <c:ptCount val="8"/>
                <c:pt idx="0">
                  <c:v>0.140845070422535</c:v>
                </c:pt>
                <c:pt idx="1">
                  <c:v>0</c:v>
                </c:pt>
                <c:pt idx="2">
                  <c:v>0</c:v>
                </c:pt>
                <c:pt idx="3">
                  <c:v>0.85915492957746498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F1-483E-B2F5-FE5CDB9AF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7-4ADF-8A5A-92894E5DD11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7-4ADF-8A5A-92894E5DD11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D7-4ADF-8A5A-92894E5DD11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D7-4ADF-8A5A-92894E5DD11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D7-4ADF-8A5A-92894E5DD11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D7-4ADF-8A5A-92894E5DD11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D7-4ADF-8A5A-92894E5DD11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D7-4ADF-8A5A-92894E5DD111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Sheet3!$B$9:$I$9</c:f>
              <c:numCache>
                <c:formatCode>General</c:formatCode>
                <c:ptCount val="8"/>
                <c:pt idx="0">
                  <c:v>7.8571428571428598E-2</c:v>
                </c:pt>
                <c:pt idx="1">
                  <c:v>1.4285714285714299E-2</c:v>
                </c:pt>
                <c:pt idx="2">
                  <c:v>0</c:v>
                </c:pt>
                <c:pt idx="3">
                  <c:v>0.90714285714285703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CD7-4ADF-8A5A-92894E5D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9B-44A6-B54E-86D4A16CB47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9B-44A6-B54E-86D4A16CB47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9B-44A6-B54E-86D4A16CB47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9B-44A6-B54E-86D4A16CB47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9B-44A6-B54E-86D4A16CB47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9B-44A6-B54E-86D4A16CB47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9B-44A6-B54E-86D4A16CB47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9B-44A6-B54E-86D4A16CB47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Sheet3!$B$10:$I$10</c:f>
              <c:numCache>
                <c:formatCode>General</c:formatCode>
                <c:ptCount val="8"/>
                <c:pt idx="0">
                  <c:v>1.58730158730159E-2</c:v>
                </c:pt>
                <c:pt idx="1">
                  <c:v>7.9365079365079402E-2</c:v>
                </c:pt>
                <c:pt idx="2">
                  <c:v>0</c:v>
                </c:pt>
                <c:pt idx="3">
                  <c:v>0.90476190476190499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9B-44A6-B54E-86D4A16C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rgbClr val="7030A0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E24C-4F74-97E8-3C04A289B89A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E24C-4F74-97E8-3C04A289B89A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E24C-4F74-97E8-3C04A289B89A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24C-4F74-97E8-3C04A289B89A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24C-4F74-97E8-3C04A289B89A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24C-4F74-97E8-3C04A289B89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2212-4EDC-B28E-8EECE223D61E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2212-4EDC-B28E-8EECE223D61E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2212-4EDC-B28E-8EECE223D61E}"/>
            </c:ext>
          </c:extLst>
        </c:ser>
        <c:ser>
          <c:idx val="1"/>
          <c:order val="1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2212-4EDC-B28E-8EECE223D61E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212-4EDC-B28E-8EECE223D61E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212-4EDC-B28E-8EECE223D61E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2212-4EDC-B28E-8EECE223D61E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2212-4EDC-B28E-8EECE223D61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95-4B32-8E6E-084D2D407A05}"/>
              </c:ext>
            </c:extLst>
          </c:dPt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95-4B32-8E6E-084D2D407A05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Sheet6!$C$16:$C$19</c:f>
              <c:numCache>
                <c:formatCode>0.00</c:formatCode>
                <c:ptCount val="4"/>
                <c:pt idx="0">
                  <c:v>0.240467289719626</c:v>
                </c:pt>
                <c:pt idx="1">
                  <c:v>0.36364485981308398</c:v>
                </c:pt>
                <c:pt idx="2">
                  <c:v>0.46060747663551399</c:v>
                </c:pt>
                <c:pt idx="3">
                  <c:v>0.556261682242991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F795-4B32-8E6E-084D2D407A0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F795-4B32-8E6E-084D2D407A05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Sheet6!$D$16:$D$19</c:f>
              <c:numCache>
                <c:formatCode>General</c:formatCode>
                <c:ptCount val="4"/>
                <c:pt idx="2" formatCode="0.00">
                  <c:v>0.44341121495327102</c:v>
                </c:pt>
                <c:pt idx="3" formatCode="0.00">
                  <c:v>0.55037383177570098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F795-4B32-8E6E-084D2D407A05}"/>
            </c:ext>
          </c:extLst>
        </c:ser>
        <c:ser>
          <c:idx val="2"/>
          <c:order val="2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795-4B32-8E6E-084D2D407A05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795-4B32-8E6E-084D2D407A05}"/>
              </c:ext>
            </c:extLst>
          </c:dPt>
          <c:cat>
            <c:multiLvlStrRef>
              <c:f>Sheet6!$A$16:$B$19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Sheet6!$E$16:$E$19</c:f>
              <c:numCache>
                <c:formatCode>General</c:formatCode>
                <c:ptCount val="4"/>
                <c:pt idx="2" formatCode="0.00">
                  <c:v>0.42441588785046702</c:v>
                </c:pt>
                <c:pt idx="3" formatCode="0.00">
                  <c:v>0.46754672897196298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795-4B32-8E6E-084D2D407A0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6D6-4C37-B7FF-3039A39D6442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6D6-4C37-B7FF-3039A39D6442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6D6-4C37-B7FF-3039A39D6442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86D6-4C37-B7FF-3039A39D6442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86D6-4C37-B7FF-3039A39D6442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6D6-4C37-B7FF-3039A39D64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428-42EA-8726-C7FBEDDE5E4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428-42EA-8726-C7FBEDDE5E4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428-42EA-8726-C7FBEDDE5E46}"/>
            </c:ext>
          </c:extLst>
        </c:ser>
        <c:ser>
          <c:idx val="1"/>
          <c:order val="1"/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428-42EA-8726-C7FBEDDE5E46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6428-42EA-8726-C7FBEDDE5E4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428-42EA-8726-C7FBEDDE5E46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6428-42EA-8726-C7FBEDDE5E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BCF-483F-A772-9B8820364093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BCF-483F-A772-9B8820364093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Sheet6!$C$1:$C$4</c:f>
              <c:numCache>
                <c:formatCode>0.00</c:formatCode>
                <c:ptCount val="4"/>
                <c:pt idx="0">
                  <c:v>0.53532710280373896</c:v>
                </c:pt>
                <c:pt idx="1">
                  <c:v>0.77156542056074695</c:v>
                </c:pt>
                <c:pt idx="2">
                  <c:v>0.81507009345794501</c:v>
                </c:pt>
                <c:pt idx="3">
                  <c:v>0.914766355140187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BCF-483F-A772-9B8820364093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Sheet6!$D$1:$D$4</c:f>
              <c:numCache>
                <c:formatCode>General</c:formatCode>
                <c:ptCount val="4"/>
                <c:pt idx="2" formatCode="0.00">
                  <c:v>0.93661214953270999</c:v>
                </c:pt>
                <c:pt idx="3" formatCode="0.00">
                  <c:v>0.91439252336448595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7BCF-483F-A772-9B8820364093}"/>
            </c:ext>
          </c:extLst>
        </c:ser>
        <c:ser>
          <c:idx val="2"/>
          <c:order val="2"/>
          <c:spPr>
            <a:pattFill prst="pct3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7BCF-483F-A772-9B8820364093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Sheet6!$E$1:$E$4</c:f>
              <c:numCache>
                <c:formatCode>General</c:formatCode>
                <c:ptCount val="4"/>
                <c:pt idx="2" formatCode="0.00">
                  <c:v>0.914766355140187</c:v>
                </c:pt>
                <c:pt idx="3" formatCode="0.00">
                  <c:v>0.66913551401869198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7BCF-483F-A772-9B88203640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v>superpixels</c:v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2.0100675821319438E-2"/>
                  <c:y val="-3.720918870468227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6AC-4460-8AAC-FA4E8F6B4BA7}"/>
                </c:ext>
              </c:extLst>
            </c:dLbl>
            <c:dLbl>
              <c:idx val="5"/>
              <c:layout>
                <c:manualLayout>
                  <c:x val="-1.6880063905055347E-2"/>
                  <c:y val="-3.986082857691086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6AC-4460-8AAC-FA4E8F6B4BA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Sheet1!$A$5:$A$13</c:f>
              <c:numCache>
                <c:formatCode>General</c:formatCode>
                <c:ptCount val="9"/>
                <c:pt idx="0">
                  <c:v>200</c:v>
                </c:pt>
                <c:pt idx="1">
                  <c:v>150</c:v>
                </c:pt>
                <c:pt idx="2">
                  <c:v>100</c:v>
                </c:pt>
                <c:pt idx="3">
                  <c:v>50</c:v>
                </c:pt>
                <c:pt idx="4">
                  <c:v>40</c:v>
                </c:pt>
                <c:pt idx="5">
                  <c:v>30</c:v>
                </c:pt>
                <c:pt idx="6">
                  <c:v>20</c:v>
                </c:pt>
                <c:pt idx="7">
                  <c:v>10</c:v>
                </c:pt>
                <c:pt idx="8">
                  <c:v>5</c:v>
                </c:pt>
              </c:numCache>
            </c:numRef>
          </c:cat>
          <c:val>
            <c:numRef>
              <c:f>Sheet1!$Z$5:$Z$13</c:f>
              <c:numCache>
                <c:formatCode>0%</c:formatCode>
                <c:ptCount val="9"/>
                <c:pt idx="0">
                  <c:v>0.739090159722397</c:v>
                </c:pt>
                <c:pt idx="1">
                  <c:v>0.74365450779969078</c:v>
                </c:pt>
                <c:pt idx="2">
                  <c:v>0.74718436674280231</c:v>
                </c:pt>
                <c:pt idx="3">
                  <c:v>0.73886069022855472</c:v>
                </c:pt>
                <c:pt idx="4">
                  <c:v>0.73640510347133459</c:v>
                </c:pt>
                <c:pt idx="5">
                  <c:v>0.55885253590542094</c:v>
                </c:pt>
                <c:pt idx="6">
                  <c:v>0.44385029943556048</c:v>
                </c:pt>
                <c:pt idx="7">
                  <c:v>0.39604671762802407</c:v>
                </c:pt>
                <c:pt idx="8">
                  <c:v>0.35498296172175586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6AC-4460-8AAC-FA4E8F6B4BA7}"/>
            </c:ext>
          </c:extLst>
        </c:ser>
        <c:dLbls>
          <c:dLblPos val="b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673144848"/>
        <c:axId val="673139952"/>
      </c:lineChart>
      <c:catAx>
        <c:axId val="673144848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prstClr val="black">
                        <a:alpha val="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prstClr val="black">
                        <a:alpha val="0"/>
                      </a:prstClr>
                    </a:solidFill>
                  </a:rPr>
                  <a:t>dictionary size 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prstClr val="black">
                      <a:alpha val="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39952"/>
        <c:crosses val="autoZero"/>
        <c:auto val="1"/>
        <c:lblAlgn val="ctr"/>
        <c:lblOffset val="100"/>
        <c:noMultiLvlLbl val="0"/>
      </c:catAx>
      <c:valAx>
        <c:axId val="673139952"/>
        <c:scaling>
          <c:orientation val="minMax"/>
          <c:min val="0.30000000000000004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prstClr val="black">
                        <a:alpha val="0"/>
                      </a:prst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prstClr val="black">
                        <a:alpha val="0"/>
                      </a:prstClr>
                    </a:solidFill>
                  </a:rPr>
                  <a:t>Accuracy</a:t>
                </a:r>
              </a:p>
            </c:rich>
          </c:tx>
          <c:layout>
            <c:manualLayout>
              <c:xMode val="edge"/>
              <c:yMode val="edge"/>
              <c:x val="4.830917874396135E-3"/>
              <c:y val="0.28195672227714785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600" b="0" i="0" u="none" strike="noStrike" kern="1200" baseline="0">
                  <a:solidFill>
                    <a:prstClr val="black">
                      <a:alpha val="0"/>
                    </a:prst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alpha val="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73144848"/>
        <c:crosses val="autoZero"/>
        <c:crossBetween val="midCat"/>
        <c:majorUnit val="0.1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8118972447284668"/>
          <c:y val="2.1213118977828325E-2"/>
          <c:w val="0.19929526925076393"/>
          <c:h val="6.515705537688884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5DA-48FB-B6DB-21244ECB2FD1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25DA-48FB-B6DB-21244ECB2FD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5DA-48FB-B6DB-21244ECB2FD1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5DA-48FB-B6DB-21244ECB2FD1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25DA-48FB-B6DB-21244ECB2FD1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5DA-48FB-B6DB-21244ECB2FD1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25DA-48FB-B6DB-21244ECB2F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838F-4E2C-9A04-EE068DCF00AC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838F-4E2C-9A04-EE068DCF00AC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38F-4E2C-9A04-EE068DCF00AC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pattFill prst="wdUpDiag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838F-4E2C-9A04-EE068DCF00AC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838F-4E2C-9A04-EE068DCF00AC}"/>
              </c:ext>
            </c:extLst>
          </c:dPt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838F-4E2C-9A04-EE068DCF00AC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838F-4E2C-9A04-EE068DCF00A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702-4FE1-9CAB-BEBF0D673EA0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Sheet6!$C$6:$C$9</c:f>
              <c:numCache>
                <c:formatCode>0.00</c:formatCode>
                <c:ptCount val="4"/>
                <c:pt idx="0">
                  <c:v>0.51831632653061199</c:v>
                </c:pt>
                <c:pt idx="1">
                  <c:v>0.64428571428571402</c:v>
                </c:pt>
                <c:pt idx="2">
                  <c:v>0.69880102040816305</c:v>
                </c:pt>
                <c:pt idx="3">
                  <c:v>0.69058673469387699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E702-4FE1-9CAB-BEBF0D673EA0}"/>
            </c:ext>
          </c:extLst>
        </c:ser>
        <c:ser>
          <c:idx val="1"/>
          <c:order val="1"/>
          <c:tx>
            <c:strRef>
              <c:f>Sheet6!$D$6:$D$9</c:f>
              <c:strCache>
                <c:ptCount val="4"/>
                <c:pt idx="0">
                  <c:v>0.52</c:v>
                </c:pt>
                <c:pt idx="1">
                  <c:v>0.64</c:v>
                </c:pt>
                <c:pt idx="2">
                  <c:v>0.65</c:v>
                </c:pt>
                <c:pt idx="3">
                  <c:v>0.70</c:v>
                </c:pt>
              </c:strCache>
            </c:strRef>
          </c:tx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E702-4FE1-9CAB-BEBF0D673EA0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Sheet6!$D$6:$D$9</c:f>
              <c:numCache>
                <c:formatCode>General</c:formatCode>
                <c:ptCount val="4"/>
                <c:pt idx="2" formatCode="0.00">
                  <c:v>0.65201530612244896</c:v>
                </c:pt>
                <c:pt idx="3" formatCode="0.00">
                  <c:v>0.70086734693877495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E702-4FE1-9CAB-BEBF0D673EA0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EDD-4494-AD99-8982A33475DC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E702-4FE1-9CAB-BEBF0D673EA0}"/>
              </c:ext>
            </c:extLst>
          </c:dPt>
          <c:dLbls>
            <c:delete val="1"/>
          </c:dLbls>
          <c:cat>
            <c:multiLvlStrRef>
              <c:f>Sheet6!$A$1:$B$4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Sheet6!$E$6:$E$9</c:f>
              <c:numCache>
                <c:formatCode>General</c:formatCode>
                <c:ptCount val="4"/>
                <c:pt idx="2" formatCode="0.00">
                  <c:v>0.685994897959184</c:v>
                </c:pt>
                <c:pt idx="3" formatCode="0.00">
                  <c:v>0.69290816326530602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E702-4FE1-9CAB-BEBF0D673EA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7030A0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64A-4D00-90ED-88DC3C7757D5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B64A-4D00-90ED-88DC3C7757D5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64A-4D00-90ED-88DC3C7757D5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A-4D00-90ED-88DC3C7757D5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A-4D00-90ED-88DC3C7757D5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4A-4D00-90ED-88DC3C7757D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ysClr val="windowText" lastClr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  <c:majorUnit val="0.2"/>
      </c:valAx>
      <c:spPr>
        <a:noFill/>
        <a:ln>
          <a:solidFill>
            <a:sysClr val="windowText" lastClr="000000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233-45CC-910C-0C3A9DDA5689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6233-45CC-910C-0C3A9DDA5689}"/>
            </c:ext>
          </c:extLst>
        </c:ser>
        <c:ser>
          <c:idx val="1"/>
          <c:order val="1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233-45CC-910C-0C3A9DDA5689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6233-45CC-910C-0C3A9DDA5689}"/>
            </c:ext>
          </c:extLst>
        </c:ser>
        <c:ser>
          <c:idx val="2"/>
          <c:order val="2"/>
          <c:spPr>
            <a:solidFill>
              <a:schemeClr val="accent3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pct30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6233-45CC-910C-0C3A9DDA5689}"/>
              </c:ext>
            </c:extLst>
          </c:dPt>
          <c:dPt>
            <c:idx val="3"/>
            <c:invertIfNegative val="0"/>
            <c:bubble3D val="0"/>
            <c:spPr>
              <a:pattFill prst="pct30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6233-45CC-910C-0C3A9DDA5689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6233-45CC-910C-0C3A9DDA568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noFill/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63B-4231-A17C-AAC2C1C792E6}"/>
              </c:ext>
            </c:extLst>
          </c:dPt>
          <c:dPt>
            <c:idx val="1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Sheet6!$C$11:$C$14</c:f>
              <c:numCache>
                <c:formatCode>0.00</c:formatCode>
                <c:ptCount val="4"/>
                <c:pt idx="0">
                  <c:v>0.55889655172413799</c:v>
                </c:pt>
                <c:pt idx="1">
                  <c:v>0.59872413793103396</c:v>
                </c:pt>
                <c:pt idx="2">
                  <c:v>0.71334482758620699</c:v>
                </c:pt>
                <c:pt idx="3">
                  <c:v>0.84137931034482705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163B-4231-A17C-AAC2C1C792E6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pattFill prst="wdDnDiag">
                <a:fgClr>
                  <a:schemeClr val="accent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8-163B-4231-A17C-AAC2C1C792E6}"/>
              </c:ext>
            </c:extLst>
          </c:dPt>
          <c:dPt>
            <c:idx val="3"/>
            <c:invertIfNegative val="0"/>
            <c:bubble3D val="0"/>
            <c:spPr>
              <a:pattFill prst="wdDnDiag">
                <a:fgClr>
                  <a:schemeClr val="accent2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A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Sheet6!$D$11:$D$14</c:f>
              <c:numCache>
                <c:formatCode>General</c:formatCode>
                <c:ptCount val="4"/>
                <c:pt idx="2" formatCode="0.00">
                  <c:v>0.78406896551724103</c:v>
                </c:pt>
                <c:pt idx="3" formatCode="0.00">
                  <c:v>0.84517241379310304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163B-4231-A17C-AAC2C1C792E6}"/>
            </c:ext>
          </c:extLst>
        </c:ser>
        <c:ser>
          <c:idx val="2"/>
          <c:order val="2"/>
          <c:spPr>
            <a:noFill/>
            <a:ln>
              <a:noFill/>
            </a:ln>
            <a:effectLst/>
          </c:spPr>
          <c:invertIfNegative val="0"/>
          <c:dPt>
            <c:idx val="2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63B-4231-A17C-AAC2C1C792E6}"/>
              </c:ext>
            </c:extLst>
          </c:dPt>
          <c:dPt>
            <c:idx val="3"/>
            <c:invertIfNegative val="0"/>
            <c:bubble3D val="0"/>
            <c:spPr>
              <a:noFill/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63B-4231-A17C-AAC2C1C792E6}"/>
              </c:ext>
            </c:extLst>
          </c:dPt>
          <c:cat>
            <c:multiLvlStrRef>
              <c:f>Sheet6!$A$11:$B$14</c:f>
              <c:multiLvlStrCache>
                <c:ptCount val="4"/>
                <c:lvl>
                  <c:pt idx="0">
                    <c:v>lowlevel</c:v>
                  </c:pt>
                  <c:pt idx="1">
                    <c:v>freq &amp; cooc hist</c:v>
                  </c:pt>
                  <c:pt idx="2">
                    <c:v>freq &amp; cooc hist</c:v>
                  </c:pt>
                  <c:pt idx="3">
                    <c:v>structure feature</c:v>
                  </c:pt>
                </c:lvl>
                <c:lvl>
                  <c:pt idx="1">
                    <c:v>k-means</c:v>
                  </c:pt>
                  <c:pt idx="2">
                    <c:v>CNN</c:v>
                  </c:pt>
                </c:lvl>
              </c:multiLvlStrCache>
            </c:multiLvlStrRef>
          </c:cat>
          <c:val>
            <c:numRef>
              <c:f>Sheet6!$E$11:$E$14</c:f>
              <c:numCache>
                <c:formatCode>General</c:formatCode>
                <c:ptCount val="4"/>
                <c:pt idx="2" formatCode="0.00">
                  <c:v>0.82841379310344898</c:v>
                </c:pt>
                <c:pt idx="3" formatCode="0.00">
                  <c:v>0.83427586206896598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163B-4231-A17C-AAC2C1C792E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2010988288"/>
        <c:axId val="2012784816"/>
      </c:barChart>
      <c:catAx>
        <c:axId val="2010988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2784816"/>
        <c:crosses val="autoZero"/>
        <c:auto val="1"/>
        <c:lblAlgn val="ctr"/>
        <c:lblOffset val="100"/>
        <c:noMultiLvlLbl val="0"/>
      </c:catAx>
      <c:valAx>
        <c:axId val="2012784816"/>
        <c:scaling>
          <c:orientation val="minMax"/>
          <c:min val="0.4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109882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Precision</a:t>
            </a:r>
          </a:p>
        </c:rich>
      </c:tx>
      <c:layout>
        <c:manualLayout>
          <c:xMode val="edge"/>
          <c:yMode val="edge"/>
          <c:x val="0.37344592795465786"/>
          <c:y val="5.2611224978903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'cnn8'!$X$13:$X$20</c:f>
              <c:numCache>
                <c:formatCode>0.00</c:formatCode>
                <c:ptCount val="8"/>
                <c:pt idx="0">
                  <c:v>0.8609</c:v>
                </c:pt>
                <c:pt idx="1">
                  <c:v>0.2298</c:v>
                </c:pt>
                <c:pt idx="2">
                  <c:v>0.63370000000000004</c:v>
                </c:pt>
                <c:pt idx="3">
                  <c:v>0.67689999999999995</c:v>
                </c:pt>
                <c:pt idx="4">
                  <c:v>0.63270000000000004</c:v>
                </c:pt>
                <c:pt idx="5">
                  <c:v>1.4E-2</c:v>
                </c:pt>
                <c:pt idx="6">
                  <c:v>0.3528</c:v>
                </c:pt>
                <c:pt idx="7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7-4336-918C-9CBE07D053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'cnn8'!$Y$13:$Y$20</c:f>
              <c:numCache>
                <c:formatCode>0.00</c:formatCode>
                <c:ptCount val="8"/>
                <c:pt idx="0">
                  <c:v>0.81359999999999999</c:v>
                </c:pt>
                <c:pt idx="1">
                  <c:v>0.39250000000000002</c:v>
                </c:pt>
                <c:pt idx="2">
                  <c:v>0.86339999999999995</c:v>
                </c:pt>
                <c:pt idx="3">
                  <c:v>0.28389999999999999</c:v>
                </c:pt>
                <c:pt idx="4">
                  <c:v>0.71619999999999995</c:v>
                </c:pt>
                <c:pt idx="5">
                  <c:v>0.31519999999999998</c:v>
                </c:pt>
                <c:pt idx="6">
                  <c:v>0.52410000000000001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7-4336-918C-9CBE07D0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3192784"/>
        <c:axId val="573925120"/>
      </c:barChart>
      <c:catAx>
        <c:axId val="26319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925120"/>
        <c:crosses val="autoZero"/>
        <c:auto val="1"/>
        <c:lblAlgn val="ctr"/>
        <c:lblOffset val="100"/>
        <c:noMultiLvlLbl val="0"/>
      </c:catAx>
      <c:valAx>
        <c:axId val="57392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3192784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Recall</a:t>
            </a:r>
          </a:p>
        </c:rich>
      </c:tx>
      <c:layout>
        <c:manualLayout>
          <c:xMode val="edge"/>
          <c:yMode val="edge"/>
          <c:x val="0.41475040257648954"/>
          <c:y val="4.6421680411220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'cnn8'!$X$24:$X$31</c:f>
              <c:numCache>
                <c:formatCode>0.00</c:formatCode>
                <c:ptCount val="8"/>
                <c:pt idx="0">
                  <c:v>0.88770000000000004</c:v>
                </c:pt>
                <c:pt idx="1">
                  <c:v>0.45529999999999998</c:v>
                </c:pt>
                <c:pt idx="2">
                  <c:v>0.4844</c:v>
                </c:pt>
                <c:pt idx="3">
                  <c:v>0.23519999999999999</c:v>
                </c:pt>
                <c:pt idx="4">
                  <c:v>0.60780000000000001</c:v>
                </c:pt>
                <c:pt idx="5">
                  <c:v>0.2394</c:v>
                </c:pt>
                <c:pt idx="6">
                  <c:v>0.46029999999999999</c:v>
                </c:pt>
                <c:pt idx="7">
                  <c:v>0.24349999999999999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9-449E-9F45-3AA35E67503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'cnn8'!$Y$24:$Y$31</c:f>
              <c:numCache>
                <c:formatCode>0.00</c:formatCode>
                <c:ptCount val="8"/>
                <c:pt idx="0">
                  <c:v>0.92800000000000005</c:v>
                </c:pt>
                <c:pt idx="1">
                  <c:v>0.72260000000000002</c:v>
                </c:pt>
                <c:pt idx="2">
                  <c:v>0.61129999999999995</c:v>
                </c:pt>
                <c:pt idx="3">
                  <c:v>0.88290000000000002</c:v>
                </c:pt>
                <c:pt idx="4">
                  <c:v>0.20380000000000001</c:v>
                </c:pt>
                <c:pt idx="5">
                  <c:v>0.49230000000000002</c:v>
                </c:pt>
                <c:pt idx="6">
                  <c:v>0.83209999999999995</c:v>
                </c:pt>
                <c:pt idx="7">
                  <c:v>0.5927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9-449E-9F45-3AA35E675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16240880"/>
        <c:axId val="722690160"/>
      </c:barChart>
      <c:catAx>
        <c:axId val="61624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2690160"/>
        <c:crosses val="autoZero"/>
        <c:auto val="1"/>
        <c:lblAlgn val="ctr"/>
        <c:lblOffset val="100"/>
        <c:noMultiLvlLbl val="0"/>
      </c:catAx>
      <c:valAx>
        <c:axId val="7226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24088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D96-4232-B639-39691E28FAC9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AD96-4232-B639-39691E28FAC9}"/>
              </c:ext>
            </c:extLst>
          </c:dPt>
          <c:dPt>
            <c:idx val="2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AD96-4232-B639-39691E28FAC9}"/>
              </c:ext>
            </c:extLst>
          </c:dPt>
          <c:dPt>
            <c:idx val="3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AD96-4232-B639-39691E28FAC9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AD96-4232-B639-39691E28FAC9}"/>
              </c:ext>
            </c:extLst>
          </c:dPt>
          <c:val>
            <c:numRef>
              <c:f>Sheet1!$B$5:$F$5</c:f>
              <c:numCache>
                <c:formatCode>General</c:formatCode>
                <c:ptCount val="5"/>
                <c:pt idx="0">
                  <c:v>0.19251854240567601</c:v>
                </c:pt>
                <c:pt idx="1">
                  <c:v>0.197678168332796</c:v>
                </c:pt>
                <c:pt idx="2">
                  <c:v>0.47984521122218599</c:v>
                </c:pt>
                <c:pt idx="3">
                  <c:v>0.129313124798452</c:v>
                </c:pt>
                <c:pt idx="4">
                  <c:v>6.44953240890035E-4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D96-4232-B639-39691E28FA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98821536"/>
        <c:axId val="609148464"/>
      </c:barChart>
      <c:catAx>
        <c:axId val="598821536"/>
        <c:scaling>
          <c:orientation val="minMax"/>
        </c:scaling>
        <c:delete val="1"/>
        <c:axPos val="b"/>
        <c:majorTickMark val="none"/>
        <c:minorTickMark val="none"/>
        <c:tickLblPos val="nextTo"/>
        <c:crossAx val="609148464"/>
        <c:crosses val="autoZero"/>
        <c:auto val="1"/>
        <c:lblAlgn val="ctr"/>
        <c:lblOffset val="100"/>
        <c:noMultiLvlLbl val="0"/>
      </c:catAx>
      <c:valAx>
        <c:axId val="60914846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98821536"/>
        <c:crosses val="autoZero"/>
        <c:crossBetween val="between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2435756779726496E-2"/>
          <c:y val="5.9039442986293378E-2"/>
          <c:w val="0.90597728501892916"/>
          <c:h val="0.88192111402741324"/>
        </c:manualLayout>
      </c:layout>
      <c:barChart>
        <c:barDir val="col"/>
        <c:grouping val="clustered"/>
        <c:varyColors val="0"/>
        <c:ser>
          <c:idx val="0"/>
          <c:order val="0"/>
          <c:spPr>
            <a:pattFill prst="dkVert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pattFill prst="dkVert">
                <a:fgClr>
                  <a:schemeClr val="bg1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2895-49DE-A44A-7ECB4C974021}"/>
              </c:ext>
            </c:extLst>
          </c:dPt>
          <c:dPt>
            <c:idx val="1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2895-49DE-A44A-7ECB4C974021}"/>
              </c:ext>
            </c:extLst>
          </c:dPt>
          <c:dPt>
            <c:idx val="2"/>
            <c:invertIfNegative val="0"/>
            <c:bubble3D val="0"/>
            <c:spPr>
              <a:pattFill prst="dkVert">
                <a:fgClr>
                  <a:srgbClr val="7030A0"/>
                </a:fgClr>
                <a:bgClr>
                  <a:srgbClr val="7030A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2895-49DE-A44A-7ECB4C974021}"/>
              </c:ext>
            </c:extLst>
          </c:dPt>
          <c:dPt>
            <c:idx val="3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2895-49DE-A44A-7ECB4C974021}"/>
              </c:ext>
            </c:extLst>
          </c:dPt>
          <c:dPt>
            <c:idx val="4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2895-49DE-A44A-7ECB4C974021}"/>
              </c:ext>
            </c:extLst>
          </c:dPt>
          <c:dPt>
            <c:idx val="5"/>
            <c:invertIfNegative val="0"/>
            <c:bubble3D val="0"/>
            <c:spPr>
              <a:pattFill prst="dkVert">
                <a:fgClr>
                  <a:srgbClr val="FF99FF"/>
                </a:fgClr>
                <a:bgClr>
                  <a:srgbClr val="FF99FF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2895-49DE-A44A-7ECB4C974021}"/>
              </c:ext>
            </c:extLst>
          </c:dPt>
          <c:dPt>
            <c:idx val="6"/>
            <c:invertIfNegative val="0"/>
            <c:bubble3D val="0"/>
            <c:spPr>
              <a:pattFill prst="wdUpDiag">
                <a:fgClr>
                  <a:srgbClr val="00FF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2895-49DE-A44A-7ECB4C974021}"/>
              </c:ext>
            </c:extLst>
          </c:dPt>
          <c:dPt>
            <c:idx val="7"/>
            <c:invertIfNegative val="0"/>
            <c:bubble3D val="0"/>
            <c:spPr>
              <a:pattFill prst="wdUpDiag">
                <a:fgClr>
                  <a:srgbClr val="7030A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2895-49DE-A44A-7ECB4C974021}"/>
              </c:ext>
            </c:extLst>
          </c:dPt>
          <c:dPt>
            <c:idx val="8"/>
            <c:invertIfNegative val="0"/>
            <c:bubble3D val="0"/>
            <c:spPr>
              <a:pattFill prst="wdUpDiag">
                <a:fgClr>
                  <a:srgbClr val="FF99FF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1-2895-49DE-A44A-7ECB4C974021}"/>
              </c:ext>
            </c:extLst>
          </c:dPt>
          <c:dPt>
            <c:idx val="9"/>
            <c:invertIfNegative val="0"/>
            <c:bubble3D val="0"/>
            <c:spPr>
              <a:pattFill prst="dkVert">
                <a:fgClr>
                  <a:srgbClr val="00FF00"/>
                </a:fgClr>
                <a:bgClr>
                  <a:srgbClr val="00FF00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2895-49DE-A44A-7ECB4C974021}"/>
              </c:ext>
            </c:extLst>
          </c:dPt>
          <c:dPt>
            <c:idx val="10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2895-49DE-A44A-7ECB4C974021}"/>
              </c:ext>
            </c:extLst>
          </c:dPt>
          <c:dPt>
            <c:idx val="12"/>
            <c:invertIfNegative val="0"/>
            <c:bubble3D val="0"/>
            <c:spPr>
              <a:pattFill prst="dkVert">
                <a:fgClr>
                  <a:srgbClr val="FF0000"/>
                </a:fgClr>
                <a:bgClr>
                  <a:schemeClr val="bg1"/>
                </a:bgClr>
              </a:pattFill>
              <a:ln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7-2895-49DE-A44A-7ECB4C974021}"/>
              </c:ext>
            </c:extLst>
          </c:dPt>
          <c:val>
            <c:numRef>
              <c:f>Sheet1!$B$10:$P$10</c:f>
              <c:numCache>
                <c:formatCode>General</c:formatCode>
                <c:ptCount val="15"/>
                <c:pt idx="0">
                  <c:v>9.0967328635490105E-2</c:v>
                </c:pt>
                <c:pt idx="1">
                  <c:v>3.1870595771941103E-2</c:v>
                </c:pt>
                <c:pt idx="2">
                  <c:v>8.5201793721973104E-2</c:v>
                </c:pt>
                <c:pt idx="3">
                  <c:v>0.10834401024984</c:v>
                </c:pt>
                <c:pt idx="4">
                  <c:v>0.112908392056374</c:v>
                </c:pt>
                <c:pt idx="5">
                  <c:v>0.38565022421524697</c:v>
                </c:pt>
                <c:pt idx="6">
                  <c:v>2.37828315182575E-2</c:v>
                </c:pt>
                <c:pt idx="7">
                  <c:v>4.5964125560538097E-2</c:v>
                </c:pt>
                <c:pt idx="8">
                  <c:v>5.9657270980140897E-2</c:v>
                </c:pt>
                <c:pt idx="9">
                  <c:v>5.52530429212044E-2</c:v>
                </c:pt>
                <c:pt idx="10">
                  <c:v>2.4023062139654099E-4</c:v>
                </c:pt>
                <c:pt idx="11">
                  <c:v>0</c:v>
                </c:pt>
                <c:pt idx="12">
                  <c:v>1.6015374759769399E-4</c:v>
                </c:pt>
                <c:pt idx="13">
                  <c:v>0</c:v>
                </c:pt>
                <c:pt idx="1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2895-49DE-A44A-7ECB4C9740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807648768"/>
        <c:axId val="592781792"/>
      </c:barChart>
      <c:catAx>
        <c:axId val="807648768"/>
        <c:scaling>
          <c:orientation val="minMax"/>
        </c:scaling>
        <c:delete val="1"/>
        <c:axPos val="b"/>
        <c:majorTickMark val="none"/>
        <c:minorTickMark val="none"/>
        <c:tickLblPos val="nextTo"/>
        <c:crossAx val="592781792"/>
        <c:crosses val="autoZero"/>
        <c:auto val="1"/>
        <c:lblAlgn val="ctr"/>
        <c:lblOffset val="100"/>
        <c:noMultiLvlLbl val="0"/>
      </c:catAx>
      <c:valAx>
        <c:axId val="5927817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807648768"/>
        <c:crosses val="autoZero"/>
        <c:crossBetween val="between"/>
        <c:majorUnit val="0.1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C0-4916-A14E-0A96862DB2A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0-4916-A14E-0A96862DB2A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C0-4916-A14E-0A96862DB2A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C0-4916-A14E-0A96862DB2A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C0-4916-A14E-0A96862DB2A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7C0-4916-A14E-0A96862DB2A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7C0-4916-A14E-0A96862DB2A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7C0-4916-A14E-0A96862DB2A1}"/>
              </c:ext>
            </c:extLst>
          </c:dPt>
          <c:cat>
            <c:strRef>
              <c:f>[Book3]Sheet3!$B$1:$I$1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[Book3]Sheet3!$B$2:$I$2</c:f>
              <c:numCache>
                <c:formatCode>General</c:formatCode>
                <c:ptCount val="8"/>
                <c:pt idx="0">
                  <c:v>1.79640718562874E-2</c:v>
                </c:pt>
                <c:pt idx="1">
                  <c:v>0.97005988023952106</c:v>
                </c:pt>
                <c:pt idx="2">
                  <c:v>0</c:v>
                </c:pt>
                <c:pt idx="3">
                  <c:v>1.19760479041916E-2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C0-4916-A14E-0A96862DB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8-495E-A493-1E27C574DF88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E8-495E-A493-1E27C574DF88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E8-495E-A493-1E27C574DF88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E8-495E-A493-1E27C574DF88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E8-495E-A493-1E27C574DF88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E8-495E-A493-1E27C574DF8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E8-495E-A493-1E27C574DF8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4E8-495E-A493-1E27C574DF88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Sheet3!$B$3:$I$3</c:f>
              <c:numCache>
                <c:formatCode>General</c:formatCode>
                <c:ptCount val="8"/>
                <c:pt idx="0">
                  <c:v>0.12080536912751701</c:v>
                </c:pt>
                <c:pt idx="1">
                  <c:v>0.87919463087248295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E8-495E-A493-1E27C574D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61-4370-9B28-0DCB3BB5D7B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1-4370-9B28-0DCB3BB5D7B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61-4370-9B28-0DCB3BB5D7B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61-4370-9B28-0DCB3BB5D7B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61-4370-9B28-0DCB3BB5D7B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61-4370-9B28-0DCB3BB5D7B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61-4370-9B28-0DCB3BB5D7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61-4370-9B28-0DCB3BB5D7B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Sheet3!$B$4:$I$4</c:f>
              <c:numCache>
                <c:formatCode>General</c:formatCode>
                <c:ptCount val="8"/>
                <c:pt idx="0">
                  <c:v>0.38135593220338998</c:v>
                </c:pt>
                <c:pt idx="1">
                  <c:v>0.61864406779660996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61-4370-9B28-0DCB3BB5D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64F850A-C999-4FBA-89E3-0A46756821D4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AF89F21-EA85-4E25-B7E2-E49A0FCC0B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425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65809" y="1"/>
            <a:ext cx="4028440" cy="351737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49CBF44-0133-4936-9A66-5FE538461961}" type="datetimeFigureOut">
              <a:rPr lang="en-US" smtClean="0"/>
              <a:t>3/2/2020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71813" y="876300"/>
            <a:ext cx="3152775" cy="2365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29640" y="3373754"/>
            <a:ext cx="7437120" cy="2760346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65809" y="6658664"/>
            <a:ext cx="4028440" cy="351736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31D1D6B1-8250-4586-B8A4-9808268D4B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59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ECE3227-5E15-4932-A225-E06E2EE84D7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966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B70BC2-6FF0-46ED-862D-6E1B69D688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23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983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78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6435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731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229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38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817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963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0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8636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8284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77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937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8477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5/13/2015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5551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5/13/2015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Computer Science of Engineering at University of Washington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CB9DE9-A0AC-4790-8448-D703FAD45C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676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13" Type="http://schemas.openxmlformats.org/officeDocument/2006/relationships/image" Target="../media/image44.jpg"/><Relationship Id="rId18" Type="http://schemas.openxmlformats.org/officeDocument/2006/relationships/image" Target="../media/image49.jpeg"/><Relationship Id="rId3" Type="http://schemas.openxmlformats.org/officeDocument/2006/relationships/image" Target="../media/image34.jpeg"/><Relationship Id="rId21" Type="http://schemas.openxmlformats.org/officeDocument/2006/relationships/image" Target="../media/image52.jpeg"/><Relationship Id="rId7" Type="http://schemas.openxmlformats.org/officeDocument/2006/relationships/image" Target="../media/image38.jpeg"/><Relationship Id="rId12" Type="http://schemas.openxmlformats.org/officeDocument/2006/relationships/image" Target="../media/image43.jpeg"/><Relationship Id="rId17" Type="http://schemas.openxmlformats.org/officeDocument/2006/relationships/image" Target="../media/image48.jpeg"/><Relationship Id="rId2" Type="http://schemas.openxmlformats.org/officeDocument/2006/relationships/image" Target="../media/image22.png"/><Relationship Id="rId16" Type="http://schemas.openxmlformats.org/officeDocument/2006/relationships/image" Target="../media/image47.jpeg"/><Relationship Id="rId20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5" Type="http://schemas.openxmlformats.org/officeDocument/2006/relationships/image" Target="../media/image46.jpeg"/><Relationship Id="rId23" Type="http://schemas.openxmlformats.org/officeDocument/2006/relationships/image" Target="../media/image54.jpeg"/><Relationship Id="rId10" Type="http://schemas.openxmlformats.org/officeDocument/2006/relationships/image" Target="../media/image41.jpeg"/><Relationship Id="rId19" Type="http://schemas.openxmlformats.org/officeDocument/2006/relationships/image" Target="../media/image50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Relationship Id="rId14" Type="http://schemas.openxmlformats.org/officeDocument/2006/relationships/image" Target="../media/image45.jpeg"/><Relationship Id="rId22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11" Type="http://schemas.openxmlformats.org/officeDocument/2006/relationships/image" Target="../media/image66.png"/><Relationship Id="rId5" Type="http://schemas.microsoft.com/office/2007/relationships/hdphoto" Target="../media/hdphoto2.wdp"/><Relationship Id="rId10" Type="http://schemas.openxmlformats.org/officeDocument/2006/relationships/image" Target="../media/image65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8.jpeg"/><Relationship Id="rId18" Type="http://schemas.openxmlformats.org/officeDocument/2006/relationships/image" Target="../media/image83.jpeg"/><Relationship Id="rId26" Type="http://schemas.openxmlformats.org/officeDocument/2006/relationships/image" Target="../media/image91.jpeg"/><Relationship Id="rId39" Type="http://schemas.openxmlformats.org/officeDocument/2006/relationships/image" Target="../media/image104.jpeg"/><Relationship Id="rId21" Type="http://schemas.openxmlformats.org/officeDocument/2006/relationships/image" Target="../media/image86.jpeg"/><Relationship Id="rId34" Type="http://schemas.openxmlformats.org/officeDocument/2006/relationships/image" Target="../media/image99.jpeg"/><Relationship Id="rId42" Type="http://schemas.openxmlformats.org/officeDocument/2006/relationships/image" Target="../media/image107.jpeg"/><Relationship Id="rId47" Type="http://schemas.openxmlformats.org/officeDocument/2006/relationships/image" Target="../media/image112.jpeg"/><Relationship Id="rId50" Type="http://schemas.openxmlformats.org/officeDocument/2006/relationships/image" Target="../media/image115.jpeg"/><Relationship Id="rId55" Type="http://schemas.openxmlformats.org/officeDocument/2006/relationships/image" Target="../media/image120.tiff"/><Relationship Id="rId63" Type="http://schemas.openxmlformats.org/officeDocument/2006/relationships/image" Target="../media/image12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81.jpeg"/><Relationship Id="rId29" Type="http://schemas.openxmlformats.org/officeDocument/2006/relationships/image" Target="../media/image94.jpeg"/><Relationship Id="rId11" Type="http://schemas.openxmlformats.org/officeDocument/2006/relationships/image" Target="../media/image76.jpeg"/><Relationship Id="rId24" Type="http://schemas.openxmlformats.org/officeDocument/2006/relationships/image" Target="../media/image89.jpeg"/><Relationship Id="rId32" Type="http://schemas.openxmlformats.org/officeDocument/2006/relationships/image" Target="../media/image97.jpeg"/><Relationship Id="rId37" Type="http://schemas.openxmlformats.org/officeDocument/2006/relationships/image" Target="../media/image102.jpeg"/><Relationship Id="rId40" Type="http://schemas.openxmlformats.org/officeDocument/2006/relationships/image" Target="../media/image105.jpeg"/><Relationship Id="rId45" Type="http://schemas.openxmlformats.org/officeDocument/2006/relationships/image" Target="../media/image110.jpeg"/><Relationship Id="rId53" Type="http://schemas.openxmlformats.org/officeDocument/2006/relationships/image" Target="../media/image118.tiff"/><Relationship Id="rId58" Type="http://schemas.openxmlformats.org/officeDocument/2006/relationships/image" Target="../media/image123.jpeg"/><Relationship Id="rId5" Type="http://schemas.openxmlformats.org/officeDocument/2006/relationships/image" Target="../media/image70.jpeg"/><Relationship Id="rId61" Type="http://schemas.openxmlformats.org/officeDocument/2006/relationships/image" Target="../media/image126.jpeg"/><Relationship Id="rId19" Type="http://schemas.openxmlformats.org/officeDocument/2006/relationships/image" Target="../media/image84.jpeg"/><Relationship Id="rId14" Type="http://schemas.openxmlformats.org/officeDocument/2006/relationships/image" Target="../media/image79.jpeg"/><Relationship Id="rId22" Type="http://schemas.openxmlformats.org/officeDocument/2006/relationships/image" Target="../media/image87.jpeg"/><Relationship Id="rId27" Type="http://schemas.openxmlformats.org/officeDocument/2006/relationships/image" Target="../media/image92.jpeg"/><Relationship Id="rId30" Type="http://schemas.openxmlformats.org/officeDocument/2006/relationships/image" Target="../media/image95.jpeg"/><Relationship Id="rId35" Type="http://schemas.openxmlformats.org/officeDocument/2006/relationships/image" Target="../media/image100.jpeg"/><Relationship Id="rId43" Type="http://schemas.openxmlformats.org/officeDocument/2006/relationships/image" Target="../media/image108.jpeg"/><Relationship Id="rId48" Type="http://schemas.openxmlformats.org/officeDocument/2006/relationships/image" Target="../media/image113.jpeg"/><Relationship Id="rId56" Type="http://schemas.openxmlformats.org/officeDocument/2006/relationships/image" Target="../media/image121.tiff"/><Relationship Id="rId8" Type="http://schemas.openxmlformats.org/officeDocument/2006/relationships/image" Target="../media/image73.jpeg"/><Relationship Id="rId51" Type="http://schemas.openxmlformats.org/officeDocument/2006/relationships/image" Target="../media/image116.jpeg"/><Relationship Id="rId3" Type="http://schemas.openxmlformats.org/officeDocument/2006/relationships/image" Target="../media/image68.jpeg"/><Relationship Id="rId12" Type="http://schemas.openxmlformats.org/officeDocument/2006/relationships/image" Target="../media/image77.jpeg"/><Relationship Id="rId17" Type="http://schemas.openxmlformats.org/officeDocument/2006/relationships/image" Target="../media/image82.jpeg"/><Relationship Id="rId25" Type="http://schemas.openxmlformats.org/officeDocument/2006/relationships/image" Target="../media/image90.jpeg"/><Relationship Id="rId33" Type="http://schemas.openxmlformats.org/officeDocument/2006/relationships/image" Target="../media/image98.jpeg"/><Relationship Id="rId38" Type="http://schemas.openxmlformats.org/officeDocument/2006/relationships/image" Target="../media/image103.jpeg"/><Relationship Id="rId46" Type="http://schemas.openxmlformats.org/officeDocument/2006/relationships/image" Target="../media/image111.jpeg"/><Relationship Id="rId59" Type="http://schemas.openxmlformats.org/officeDocument/2006/relationships/image" Target="../media/image124.jpeg"/><Relationship Id="rId20" Type="http://schemas.openxmlformats.org/officeDocument/2006/relationships/image" Target="../media/image85.jpeg"/><Relationship Id="rId41" Type="http://schemas.openxmlformats.org/officeDocument/2006/relationships/image" Target="../media/image106.jpeg"/><Relationship Id="rId54" Type="http://schemas.openxmlformats.org/officeDocument/2006/relationships/image" Target="../media/image119.tiff"/><Relationship Id="rId6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15" Type="http://schemas.openxmlformats.org/officeDocument/2006/relationships/image" Target="../media/image80.jpeg"/><Relationship Id="rId23" Type="http://schemas.openxmlformats.org/officeDocument/2006/relationships/image" Target="../media/image88.jpeg"/><Relationship Id="rId28" Type="http://schemas.openxmlformats.org/officeDocument/2006/relationships/image" Target="../media/image93.jpeg"/><Relationship Id="rId36" Type="http://schemas.openxmlformats.org/officeDocument/2006/relationships/image" Target="../media/image101.jpeg"/><Relationship Id="rId49" Type="http://schemas.openxmlformats.org/officeDocument/2006/relationships/image" Target="../media/image114.jpeg"/><Relationship Id="rId57" Type="http://schemas.openxmlformats.org/officeDocument/2006/relationships/image" Target="../media/image122.tiff"/><Relationship Id="rId10" Type="http://schemas.openxmlformats.org/officeDocument/2006/relationships/image" Target="../media/image75.jpeg"/><Relationship Id="rId31" Type="http://schemas.openxmlformats.org/officeDocument/2006/relationships/image" Target="../media/image96.jpeg"/><Relationship Id="rId44" Type="http://schemas.openxmlformats.org/officeDocument/2006/relationships/image" Target="../media/image109.jpeg"/><Relationship Id="rId52" Type="http://schemas.openxmlformats.org/officeDocument/2006/relationships/image" Target="../media/image117.tiff"/><Relationship Id="rId60" Type="http://schemas.openxmlformats.org/officeDocument/2006/relationships/image" Target="../media/image12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microsoft.com/office/2007/relationships/hdphoto" Target="../media/hdphoto3.wdp"/><Relationship Id="rId18" Type="http://schemas.openxmlformats.org/officeDocument/2006/relationships/image" Target="../media/image124.jpeg"/><Relationship Id="rId3" Type="http://schemas.openxmlformats.org/officeDocument/2006/relationships/image" Target="../media/image130.jpeg"/><Relationship Id="rId21" Type="http://schemas.openxmlformats.org/officeDocument/2006/relationships/image" Target="../media/image127.jpeg"/><Relationship Id="rId7" Type="http://schemas.openxmlformats.org/officeDocument/2006/relationships/image" Target="../media/image134.jpeg"/><Relationship Id="rId12" Type="http://schemas.openxmlformats.org/officeDocument/2006/relationships/image" Target="../media/image139.png"/><Relationship Id="rId17" Type="http://schemas.openxmlformats.org/officeDocument/2006/relationships/image" Target="../media/image123.jpeg"/><Relationship Id="rId2" Type="http://schemas.openxmlformats.org/officeDocument/2006/relationships/image" Target="../media/image129.jpeg"/><Relationship Id="rId16" Type="http://schemas.openxmlformats.org/officeDocument/2006/relationships/image" Target="../media/image26.jpeg"/><Relationship Id="rId20" Type="http://schemas.openxmlformats.org/officeDocument/2006/relationships/image" Target="../media/image1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3.jpeg"/><Relationship Id="rId11" Type="http://schemas.openxmlformats.org/officeDocument/2006/relationships/image" Target="../media/image138.jpeg"/><Relationship Id="rId5" Type="http://schemas.openxmlformats.org/officeDocument/2006/relationships/image" Target="../media/image132.jpeg"/><Relationship Id="rId15" Type="http://schemas.microsoft.com/office/2007/relationships/hdphoto" Target="../media/hdphoto4.wdp"/><Relationship Id="rId10" Type="http://schemas.openxmlformats.org/officeDocument/2006/relationships/image" Target="../media/image137.jpeg"/><Relationship Id="rId19" Type="http://schemas.openxmlformats.org/officeDocument/2006/relationships/image" Target="../media/image125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0.png"/><Relationship Id="rId22" Type="http://schemas.openxmlformats.org/officeDocument/2006/relationships/image" Target="../media/image1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2.pn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8.jpg"/><Relationship Id="rId18" Type="http://schemas.openxmlformats.org/officeDocument/2006/relationships/image" Target="../media/image153.jpg"/><Relationship Id="rId26" Type="http://schemas.openxmlformats.org/officeDocument/2006/relationships/image" Target="../media/image161.jpg"/><Relationship Id="rId39" Type="http://schemas.openxmlformats.org/officeDocument/2006/relationships/image" Target="../media/image174.jpg"/><Relationship Id="rId21" Type="http://schemas.openxmlformats.org/officeDocument/2006/relationships/image" Target="../media/image156.jpg"/><Relationship Id="rId34" Type="http://schemas.openxmlformats.org/officeDocument/2006/relationships/image" Target="../media/image169.jpg"/><Relationship Id="rId42" Type="http://schemas.openxmlformats.org/officeDocument/2006/relationships/image" Target="../media/image177.jpg"/><Relationship Id="rId7" Type="http://schemas.openxmlformats.org/officeDocument/2006/relationships/image" Target="../media/image128.jpeg"/><Relationship Id="rId2" Type="http://schemas.openxmlformats.org/officeDocument/2006/relationships/image" Target="../media/image123.jpeg"/><Relationship Id="rId16" Type="http://schemas.openxmlformats.org/officeDocument/2006/relationships/image" Target="../media/image151.jpg"/><Relationship Id="rId20" Type="http://schemas.openxmlformats.org/officeDocument/2006/relationships/image" Target="../media/image155.jpg"/><Relationship Id="rId29" Type="http://schemas.openxmlformats.org/officeDocument/2006/relationships/image" Target="../media/image164.jpg"/><Relationship Id="rId41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jpeg"/><Relationship Id="rId11" Type="http://schemas.openxmlformats.org/officeDocument/2006/relationships/image" Target="../media/image146.jpg"/><Relationship Id="rId24" Type="http://schemas.openxmlformats.org/officeDocument/2006/relationships/image" Target="../media/image159.jpg"/><Relationship Id="rId32" Type="http://schemas.openxmlformats.org/officeDocument/2006/relationships/image" Target="../media/image167.jpg"/><Relationship Id="rId37" Type="http://schemas.openxmlformats.org/officeDocument/2006/relationships/image" Target="../media/image172.jpg"/><Relationship Id="rId40" Type="http://schemas.openxmlformats.org/officeDocument/2006/relationships/image" Target="../media/image175.jpg"/><Relationship Id="rId5" Type="http://schemas.openxmlformats.org/officeDocument/2006/relationships/image" Target="../media/image126.jpeg"/><Relationship Id="rId15" Type="http://schemas.openxmlformats.org/officeDocument/2006/relationships/image" Target="../media/image150.jpg"/><Relationship Id="rId23" Type="http://schemas.openxmlformats.org/officeDocument/2006/relationships/image" Target="../media/image158.jpg"/><Relationship Id="rId28" Type="http://schemas.openxmlformats.org/officeDocument/2006/relationships/image" Target="../media/image163.jpg"/><Relationship Id="rId36" Type="http://schemas.openxmlformats.org/officeDocument/2006/relationships/image" Target="../media/image171.jpg"/><Relationship Id="rId10" Type="http://schemas.openxmlformats.org/officeDocument/2006/relationships/image" Target="../media/image145.jpg"/><Relationship Id="rId19" Type="http://schemas.openxmlformats.org/officeDocument/2006/relationships/image" Target="../media/image154.jpg"/><Relationship Id="rId31" Type="http://schemas.openxmlformats.org/officeDocument/2006/relationships/image" Target="../media/image166.jpg"/><Relationship Id="rId4" Type="http://schemas.openxmlformats.org/officeDocument/2006/relationships/image" Target="../media/image125.jpeg"/><Relationship Id="rId9" Type="http://schemas.openxmlformats.org/officeDocument/2006/relationships/image" Target="../media/image144.jpg"/><Relationship Id="rId14" Type="http://schemas.openxmlformats.org/officeDocument/2006/relationships/image" Target="../media/image149.jpg"/><Relationship Id="rId22" Type="http://schemas.openxmlformats.org/officeDocument/2006/relationships/image" Target="../media/image157.jpg"/><Relationship Id="rId27" Type="http://schemas.openxmlformats.org/officeDocument/2006/relationships/image" Target="../media/image162.jpg"/><Relationship Id="rId30" Type="http://schemas.openxmlformats.org/officeDocument/2006/relationships/image" Target="../media/image165.jpg"/><Relationship Id="rId35" Type="http://schemas.openxmlformats.org/officeDocument/2006/relationships/image" Target="../media/image170.jpg"/><Relationship Id="rId43" Type="http://schemas.openxmlformats.org/officeDocument/2006/relationships/image" Target="../media/image178.jpg"/><Relationship Id="rId8" Type="http://schemas.openxmlformats.org/officeDocument/2006/relationships/image" Target="../media/image143.jpg"/><Relationship Id="rId3" Type="http://schemas.openxmlformats.org/officeDocument/2006/relationships/image" Target="../media/image124.jpeg"/><Relationship Id="rId12" Type="http://schemas.openxmlformats.org/officeDocument/2006/relationships/image" Target="../media/image147.jpg"/><Relationship Id="rId17" Type="http://schemas.openxmlformats.org/officeDocument/2006/relationships/image" Target="../media/image152.jpg"/><Relationship Id="rId25" Type="http://schemas.openxmlformats.org/officeDocument/2006/relationships/image" Target="../media/image160.jpg"/><Relationship Id="rId33" Type="http://schemas.openxmlformats.org/officeDocument/2006/relationships/image" Target="../media/image168.jpg"/><Relationship Id="rId38" Type="http://schemas.openxmlformats.org/officeDocument/2006/relationships/image" Target="../media/image17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1.jpg"/><Relationship Id="rId4" Type="http://schemas.openxmlformats.org/officeDocument/2006/relationships/image" Target="../media/image18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4.jpeg"/><Relationship Id="rId18" Type="http://schemas.openxmlformats.org/officeDocument/2006/relationships/image" Target="../media/image199.jpeg"/><Relationship Id="rId26" Type="http://schemas.openxmlformats.org/officeDocument/2006/relationships/image" Target="../media/image207.jpeg"/><Relationship Id="rId39" Type="http://schemas.openxmlformats.org/officeDocument/2006/relationships/image" Target="../media/image143.jpg"/><Relationship Id="rId21" Type="http://schemas.openxmlformats.org/officeDocument/2006/relationships/image" Target="../media/image202.jpeg"/><Relationship Id="rId34" Type="http://schemas.openxmlformats.org/officeDocument/2006/relationships/image" Target="../media/image215.jpeg"/><Relationship Id="rId42" Type="http://schemas.openxmlformats.org/officeDocument/2006/relationships/image" Target="../media/image158.jpg"/><Relationship Id="rId7" Type="http://schemas.openxmlformats.org/officeDocument/2006/relationships/image" Target="../media/image188.jpeg"/><Relationship Id="rId2" Type="http://schemas.openxmlformats.org/officeDocument/2006/relationships/image" Target="../media/image183.png"/><Relationship Id="rId16" Type="http://schemas.openxmlformats.org/officeDocument/2006/relationships/image" Target="../media/image197.jpeg"/><Relationship Id="rId20" Type="http://schemas.openxmlformats.org/officeDocument/2006/relationships/image" Target="../media/image201.jpeg"/><Relationship Id="rId29" Type="http://schemas.openxmlformats.org/officeDocument/2006/relationships/image" Target="../media/image210.jpeg"/><Relationship Id="rId41" Type="http://schemas.openxmlformats.org/officeDocument/2006/relationships/image" Target="../media/image17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7.jpeg"/><Relationship Id="rId11" Type="http://schemas.openxmlformats.org/officeDocument/2006/relationships/image" Target="../media/image192.jpeg"/><Relationship Id="rId24" Type="http://schemas.openxmlformats.org/officeDocument/2006/relationships/image" Target="../media/image205.jpeg"/><Relationship Id="rId32" Type="http://schemas.openxmlformats.org/officeDocument/2006/relationships/image" Target="../media/image213.jpeg"/><Relationship Id="rId37" Type="http://schemas.openxmlformats.org/officeDocument/2006/relationships/image" Target="../media/image218.jpeg"/><Relationship Id="rId40" Type="http://schemas.openxmlformats.org/officeDocument/2006/relationships/image" Target="../media/image220.jpeg"/><Relationship Id="rId5" Type="http://schemas.openxmlformats.org/officeDocument/2006/relationships/image" Target="../media/image186.jpeg"/><Relationship Id="rId15" Type="http://schemas.openxmlformats.org/officeDocument/2006/relationships/image" Target="../media/image196.jpeg"/><Relationship Id="rId23" Type="http://schemas.openxmlformats.org/officeDocument/2006/relationships/image" Target="../media/image204.jpeg"/><Relationship Id="rId28" Type="http://schemas.openxmlformats.org/officeDocument/2006/relationships/image" Target="../media/image209.jpeg"/><Relationship Id="rId36" Type="http://schemas.openxmlformats.org/officeDocument/2006/relationships/image" Target="../media/image217.jpeg"/><Relationship Id="rId10" Type="http://schemas.openxmlformats.org/officeDocument/2006/relationships/image" Target="../media/image191.jpeg"/><Relationship Id="rId19" Type="http://schemas.openxmlformats.org/officeDocument/2006/relationships/image" Target="../media/image200.jpeg"/><Relationship Id="rId31" Type="http://schemas.openxmlformats.org/officeDocument/2006/relationships/image" Target="../media/image212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Relationship Id="rId14" Type="http://schemas.openxmlformats.org/officeDocument/2006/relationships/image" Target="../media/image195.jpeg"/><Relationship Id="rId22" Type="http://schemas.openxmlformats.org/officeDocument/2006/relationships/image" Target="../media/image203.jpeg"/><Relationship Id="rId27" Type="http://schemas.openxmlformats.org/officeDocument/2006/relationships/image" Target="../media/image208.jpeg"/><Relationship Id="rId30" Type="http://schemas.openxmlformats.org/officeDocument/2006/relationships/image" Target="../media/image211.jpeg"/><Relationship Id="rId35" Type="http://schemas.openxmlformats.org/officeDocument/2006/relationships/image" Target="../media/image216.jpeg"/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12" Type="http://schemas.openxmlformats.org/officeDocument/2006/relationships/image" Target="../media/image193.jpeg"/><Relationship Id="rId17" Type="http://schemas.openxmlformats.org/officeDocument/2006/relationships/image" Target="../media/image198.jpeg"/><Relationship Id="rId25" Type="http://schemas.openxmlformats.org/officeDocument/2006/relationships/image" Target="../media/image206.jpeg"/><Relationship Id="rId33" Type="http://schemas.openxmlformats.org/officeDocument/2006/relationships/image" Target="../media/image214.jpeg"/><Relationship Id="rId38" Type="http://schemas.openxmlformats.org/officeDocument/2006/relationships/image" Target="../media/image2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emf"/><Relationship Id="rId2" Type="http://schemas.openxmlformats.org/officeDocument/2006/relationships/image" Target="../media/image2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4.emf"/><Relationship Id="rId4" Type="http://schemas.openxmlformats.org/officeDocument/2006/relationships/image" Target="../media/image2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227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4.jpeg"/><Relationship Id="rId3" Type="http://schemas.openxmlformats.org/officeDocument/2006/relationships/image" Target="../media/image229.jpg"/><Relationship Id="rId7" Type="http://schemas.openxmlformats.org/officeDocument/2006/relationships/image" Target="../media/image233.jpg"/><Relationship Id="rId2" Type="http://schemas.openxmlformats.org/officeDocument/2006/relationships/image" Target="../media/image2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2.jpg"/><Relationship Id="rId5" Type="http://schemas.openxmlformats.org/officeDocument/2006/relationships/image" Target="../media/image231.jpg"/><Relationship Id="rId4" Type="http://schemas.openxmlformats.org/officeDocument/2006/relationships/image" Target="../media/image230.jpg"/><Relationship Id="rId9" Type="http://schemas.openxmlformats.org/officeDocument/2006/relationships/image" Target="../media/image23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2.jpg"/><Relationship Id="rId13" Type="http://schemas.openxmlformats.org/officeDocument/2006/relationships/image" Target="../media/image247.png"/><Relationship Id="rId3" Type="http://schemas.openxmlformats.org/officeDocument/2006/relationships/image" Target="../media/image237.gif"/><Relationship Id="rId7" Type="http://schemas.openxmlformats.org/officeDocument/2006/relationships/image" Target="../media/image241.jpg"/><Relationship Id="rId12" Type="http://schemas.openxmlformats.org/officeDocument/2006/relationships/image" Target="../media/image246.jpg"/><Relationship Id="rId2" Type="http://schemas.openxmlformats.org/officeDocument/2006/relationships/image" Target="../media/image2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0.jpg"/><Relationship Id="rId11" Type="http://schemas.openxmlformats.org/officeDocument/2006/relationships/image" Target="../media/image245.jpg"/><Relationship Id="rId5" Type="http://schemas.openxmlformats.org/officeDocument/2006/relationships/image" Target="../media/image239.jpg"/><Relationship Id="rId15" Type="http://schemas.openxmlformats.org/officeDocument/2006/relationships/image" Target="../media/image249.png"/><Relationship Id="rId10" Type="http://schemas.openxmlformats.org/officeDocument/2006/relationships/image" Target="../media/image244.jpg"/><Relationship Id="rId4" Type="http://schemas.openxmlformats.org/officeDocument/2006/relationships/image" Target="../media/image238.jpg"/><Relationship Id="rId9" Type="http://schemas.openxmlformats.org/officeDocument/2006/relationships/image" Target="../media/image243.jpg"/><Relationship Id="rId14" Type="http://schemas.openxmlformats.org/officeDocument/2006/relationships/image" Target="../media/image248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png"/><Relationship Id="rId13" Type="http://schemas.openxmlformats.org/officeDocument/2006/relationships/image" Target="../media/image261.png"/><Relationship Id="rId3" Type="http://schemas.openxmlformats.org/officeDocument/2006/relationships/image" Target="../media/image251.png"/><Relationship Id="rId7" Type="http://schemas.openxmlformats.org/officeDocument/2006/relationships/image" Target="../media/image256.png"/><Relationship Id="rId12" Type="http://schemas.openxmlformats.org/officeDocument/2006/relationships/image" Target="../media/image260.png"/><Relationship Id="rId17" Type="http://schemas.openxmlformats.org/officeDocument/2006/relationships/image" Target="../media/image265.png"/><Relationship Id="rId2" Type="http://schemas.openxmlformats.org/officeDocument/2006/relationships/image" Target="../media/image250.png"/><Relationship Id="rId16" Type="http://schemas.openxmlformats.org/officeDocument/2006/relationships/image" Target="../media/image2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5.png"/><Relationship Id="rId11" Type="http://schemas.openxmlformats.org/officeDocument/2006/relationships/image" Target="../media/image259.png"/><Relationship Id="rId5" Type="http://schemas.openxmlformats.org/officeDocument/2006/relationships/image" Target="../media/image254.png"/><Relationship Id="rId15" Type="http://schemas.openxmlformats.org/officeDocument/2006/relationships/image" Target="../media/image263.png"/><Relationship Id="rId10" Type="http://schemas.openxmlformats.org/officeDocument/2006/relationships/image" Target="../media/image258.png"/><Relationship Id="rId4" Type="http://schemas.openxmlformats.org/officeDocument/2006/relationships/image" Target="../media/image252.png"/><Relationship Id="rId9" Type="http://schemas.openxmlformats.org/officeDocument/2006/relationships/image" Target="../media/image257.png"/><Relationship Id="rId14" Type="http://schemas.openxmlformats.org/officeDocument/2006/relationships/image" Target="../media/image262.png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6.png"/><Relationship Id="rId18" Type="http://schemas.openxmlformats.org/officeDocument/2006/relationships/image" Target="../media/image281.png"/><Relationship Id="rId26" Type="http://schemas.openxmlformats.org/officeDocument/2006/relationships/image" Target="../media/image289.png"/><Relationship Id="rId39" Type="http://schemas.openxmlformats.org/officeDocument/2006/relationships/image" Target="../media/image302.png"/><Relationship Id="rId21" Type="http://schemas.openxmlformats.org/officeDocument/2006/relationships/image" Target="../media/image284.png"/><Relationship Id="rId34" Type="http://schemas.openxmlformats.org/officeDocument/2006/relationships/image" Target="../media/image297.png"/><Relationship Id="rId42" Type="http://schemas.openxmlformats.org/officeDocument/2006/relationships/image" Target="../media/image305.png"/><Relationship Id="rId7" Type="http://schemas.openxmlformats.org/officeDocument/2006/relationships/image" Target="../media/image270.png"/><Relationship Id="rId2" Type="http://schemas.openxmlformats.org/officeDocument/2006/relationships/image" Target="../media/image230.jpg"/><Relationship Id="rId16" Type="http://schemas.openxmlformats.org/officeDocument/2006/relationships/image" Target="../media/image279.png"/><Relationship Id="rId20" Type="http://schemas.openxmlformats.org/officeDocument/2006/relationships/image" Target="../media/image283.png"/><Relationship Id="rId29" Type="http://schemas.openxmlformats.org/officeDocument/2006/relationships/image" Target="../media/image292.png"/><Relationship Id="rId41" Type="http://schemas.openxmlformats.org/officeDocument/2006/relationships/image" Target="../media/image3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9.png"/><Relationship Id="rId11" Type="http://schemas.openxmlformats.org/officeDocument/2006/relationships/image" Target="../media/image274.png"/><Relationship Id="rId24" Type="http://schemas.openxmlformats.org/officeDocument/2006/relationships/image" Target="../media/image287.png"/><Relationship Id="rId32" Type="http://schemas.openxmlformats.org/officeDocument/2006/relationships/image" Target="../media/image295.png"/><Relationship Id="rId37" Type="http://schemas.openxmlformats.org/officeDocument/2006/relationships/image" Target="../media/image300.png"/><Relationship Id="rId40" Type="http://schemas.openxmlformats.org/officeDocument/2006/relationships/image" Target="../media/image303.png"/><Relationship Id="rId5" Type="http://schemas.openxmlformats.org/officeDocument/2006/relationships/image" Target="../media/image268.png"/><Relationship Id="rId15" Type="http://schemas.openxmlformats.org/officeDocument/2006/relationships/image" Target="../media/image278.png"/><Relationship Id="rId23" Type="http://schemas.openxmlformats.org/officeDocument/2006/relationships/image" Target="../media/image286.png"/><Relationship Id="rId28" Type="http://schemas.openxmlformats.org/officeDocument/2006/relationships/image" Target="../media/image291.png"/><Relationship Id="rId36" Type="http://schemas.openxmlformats.org/officeDocument/2006/relationships/image" Target="../media/image299.png"/><Relationship Id="rId10" Type="http://schemas.openxmlformats.org/officeDocument/2006/relationships/image" Target="../media/image273.png"/><Relationship Id="rId19" Type="http://schemas.openxmlformats.org/officeDocument/2006/relationships/image" Target="../media/image282.png"/><Relationship Id="rId31" Type="http://schemas.openxmlformats.org/officeDocument/2006/relationships/image" Target="../media/image294.png"/><Relationship Id="rId44" Type="http://schemas.openxmlformats.org/officeDocument/2006/relationships/image" Target="../media/image307.png"/><Relationship Id="rId4" Type="http://schemas.openxmlformats.org/officeDocument/2006/relationships/image" Target="../media/image267.png"/><Relationship Id="rId9" Type="http://schemas.openxmlformats.org/officeDocument/2006/relationships/image" Target="../media/image272.png"/><Relationship Id="rId14" Type="http://schemas.openxmlformats.org/officeDocument/2006/relationships/image" Target="../media/image277.png"/><Relationship Id="rId22" Type="http://schemas.openxmlformats.org/officeDocument/2006/relationships/image" Target="../media/image285.png"/><Relationship Id="rId27" Type="http://schemas.openxmlformats.org/officeDocument/2006/relationships/image" Target="../media/image290.png"/><Relationship Id="rId30" Type="http://schemas.openxmlformats.org/officeDocument/2006/relationships/image" Target="../media/image293.png"/><Relationship Id="rId35" Type="http://schemas.openxmlformats.org/officeDocument/2006/relationships/image" Target="../media/image298.png"/><Relationship Id="rId43" Type="http://schemas.openxmlformats.org/officeDocument/2006/relationships/image" Target="../media/image306.png"/><Relationship Id="rId8" Type="http://schemas.openxmlformats.org/officeDocument/2006/relationships/image" Target="../media/image271.png"/><Relationship Id="rId3" Type="http://schemas.openxmlformats.org/officeDocument/2006/relationships/image" Target="../media/image266.png"/><Relationship Id="rId12" Type="http://schemas.openxmlformats.org/officeDocument/2006/relationships/image" Target="../media/image275.png"/><Relationship Id="rId17" Type="http://schemas.openxmlformats.org/officeDocument/2006/relationships/image" Target="../media/image280.png"/><Relationship Id="rId25" Type="http://schemas.openxmlformats.org/officeDocument/2006/relationships/image" Target="../media/image288.png"/><Relationship Id="rId33" Type="http://schemas.openxmlformats.org/officeDocument/2006/relationships/image" Target="../media/image296.png"/><Relationship Id="rId38" Type="http://schemas.openxmlformats.org/officeDocument/2006/relationships/image" Target="../media/image30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9.png"/><Relationship Id="rId2" Type="http://schemas.openxmlformats.org/officeDocument/2006/relationships/image" Target="../media/image30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0.png"/><Relationship Id="rId4" Type="http://schemas.openxmlformats.org/officeDocument/2006/relationships/image" Target="../media/image23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3.png"/><Relationship Id="rId2" Type="http://schemas.openxmlformats.org/officeDocument/2006/relationships/image" Target="../media/image3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5.png"/><Relationship Id="rId4" Type="http://schemas.openxmlformats.org/officeDocument/2006/relationships/image" Target="../media/image31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png"/><Relationship Id="rId3" Type="http://schemas.openxmlformats.org/officeDocument/2006/relationships/image" Target="../media/image317.jpg"/><Relationship Id="rId7" Type="http://schemas.openxmlformats.org/officeDocument/2006/relationships/image" Target="../media/image321.png"/><Relationship Id="rId2" Type="http://schemas.openxmlformats.org/officeDocument/2006/relationships/image" Target="../media/image3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0.png"/><Relationship Id="rId5" Type="http://schemas.openxmlformats.org/officeDocument/2006/relationships/image" Target="../media/image319.jpg"/><Relationship Id="rId4" Type="http://schemas.openxmlformats.org/officeDocument/2006/relationships/image" Target="../media/image318.png"/><Relationship Id="rId9" Type="http://schemas.openxmlformats.org/officeDocument/2006/relationships/image" Target="../media/image32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6.jpeg"/><Relationship Id="rId2" Type="http://schemas.openxmlformats.org/officeDocument/2006/relationships/image" Target="../media/image3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chart" Target="../charts/chart7.xml"/><Relationship Id="rId4" Type="http://schemas.openxmlformats.org/officeDocument/2006/relationships/image" Target="../media/image327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2.xml"/><Relationship Id="rId3" Type="http://schemas.openxmlformats.org/officeDocument/2006/relationships/image" Target="../media/image328.jpeg"/><Relationship Id="rId7" Type="http://schemas.openxmlformats.org/officeDocument/2006/relationships/chart" Target="../charts/chart9.xml"/><Relationship Id="rId12" Type="http://schemas.openxmlformats.org/officeDocument/2006/relationships/chart" Target="../charts/chart1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11" Type="http://schemas.openxmlformats.org/officeDocument/2006/relationships/image" Target="../media/image333.jpeg"/><Relationship Id="rId5" Type="http://schemas.openxmlformats.org/officeDocument/2006/relationships/image" Target="../media/image330.jpeg"/><Relationship Id="rId10" Type="http://schemas.openxmlformats.org/officeDocument/2006/relationships/image" Target="../media/image332.jpeg"/><Relationship Id="rId4" Type="http://schemas.openxmlformats.org/officeDocument/2006/relationships/image" Target="../media/image329.jpeg"/><Relationship Id="rId9" Type="http://schemas.openxmlformats.org/officeDocument/2006/relationships/image" Target="../media/image331.jpeg"/><Relationship Id="rId14" Type="http://schemas.openxmlformats.org/officeDocument/2006/relationships/chart" Target="../charts/char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5.png"/><Relationship Id="rId2" Type="http://schemas.openxmlformats.org/officeDocument/2006/relationships/image" Target="../media/image33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7.png"/><Relationship Id="rId4" Type="http://schemas.openxmlformats.org/officeDocument/2006/relationships/image" Target="../media/image3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9.png"/><Relationship Id="rId2" Type="http://schemas.openxmlformats.org/officeDocument/2006/relationships/image" Target="../media/image3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1.jpeg"/><Relationship Id="rId4" Type="http://schemas.openxmlformats.org/officeDocument/2006/relationships/image" Target="../media/image340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10" Type="http://schemas.openxmlformats.org/officeDocument/2006/relationships/image" Target="../media/image17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4.png"/><Relationship Id="rId2" Type="http://schemas.openxmlformats.org/officeDocument/2006/relationships/image" Target="../media/image343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6.png"/><Relationship Id="rId2" Type="http://schemas.openxmlformats.org/officeDocument/2006/relationships/image" Target="../media/image34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4.png"/><Relationship Id="rId4" Type="http://schemas.openxmlformats.org/officeDocument/2006/relationships/image" Target="../media/image3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49.jpg"/><Relationship Id="rId7" Type="http://schemas.openxmlformats.org/officeDocument/2006/relationships/image" Target="../media/image353.jpg"/><Relationship Id="rId12" Type="http://schemas.openxmlformats.org/officeDocument/2006/relationships/image" Target="../media/image357.png"/><Relationship Id="rId2" Type="http://schemas.openxmlformats.org/officeDocument/2006/relationships/image" Target="../media/image3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2.png"/><Relationship Id="rId11" Type="http://schemas.openxmlformats.org/officeDocument/2006/relationships/image" Target="../media/image356.png"/><Relationship Id="rId5" Type="http://schemas.openxmlformats.org/officeDocument/2006/relationships/image" Target="../media/image351.jpg"/><Relationship Id="rId10" Type="http://schemas.openxmlformats.org/officeDocument/2006/relationships/image" Target="../media/image355.png"/><Relationship Id="rId4" Type="http://schemas.openxmlformats.org/officeDocument/2006/relationships/image" Target="../media/image350.jpg"/><Relationship Id="rId9" Type="http://schemas.openxmlformats.org/officeDocument/2006/relationships/image" Target="../media/image354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9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pn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3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5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6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7.pn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5.png"/><Relationship Id="rId7" Type="http://schemas.openxmlformats.org/officeDocument/2006/relationships/image" Target="../media/image28.jpeg"/><Relationship Id="rId12" Type="http://schemas.openxmlformats.org/officeDocument/2006/relationships/image" Target="../media/image33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5" Type="http://schemas.openxmlformats.org/officeDocument/2006/relationships/image" Target="../media/image21.jpeg"/><Relationship Id="rId10" Type="http://schemas.openxmlformats.org/officeDocument/2006/relationships/image" Target="../media/image31.jpeg"/><Relationship Id="rId4" Type="http://schemas.openxmlformats.org/officeDocument/2006/relationships/image" Target="../media/image26.jpeg"/><Relationship Id="rId9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en-US" sz="3600" dirty="0"/>
              <a:t>Digital Pathology: Studies on Breast Cancer </a:t>
            </a:r>
            <a:r>
              <a:rPr lang="en-US" sz="3600" dirty="0" smtClean="0"/>
              <a:t>Data* and </a:t>
            </a:r>
            <a:r>
              <a:rPr lang="en-US" sz="3600" dirty="0"/>
              <a:t>Continuing Work on Melanoma Data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 fontScale="775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*from the work of </a:t>
            </a:r>
            <a:r>
              <a:rPr lang="en-US" dirty="0" err="1" smtClean="0"/>
              <a:t>Ezgi</a:t>
            </a:r>
            <a:r>
              <a:rPr lang="en-US" dirty="0" smtClean="0"/>
              <a:t> </a:t>
            </a:r>
            <a:r>
              <a:rPr lang="en-US" dirty="0" err="1" smtClean="0"/>
              <a:t>Mercan</a:t>
            </a:r>
            <a:r>
              <a:rPr lang="en-US" dirty="0" smtClean="0"/>
              <a:t>, Ph.D.</a:t>
            </a:r>
          </a:p>
          <a:p>
            <a:endParaRPr lang="en-US" dirty="0"/>
          </a:p>
          <a:p>
            <a:r>
              <a:rPr lang="en-US" dirty="0" smtClean="0"/>
              <a:t>Linda G. Shapiro</a:t>
            </a:r>
          </a:p>
          <a:p>
            <a:r>
              <a:rPr lang="en-US" dirty="0" smtClean="0"/>
              <a:t>March </a:t>
            </a:r>
            <a:r>
              <a:rPr lang="en-US" dirty="0"/>
              <a:t>6</a:t>
            </a:r>
            <a:r>
              <a:rPr lang="en-US" dirty="0" smtClean="0"/>
              <a:t>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0840" y="5951606"/>
            <a:ext cx="3122319" cy="404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4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50161"/>
            <a:ext cx="6167173" cy="5026801"/>
          </a:xfrm>
        </p:spPr>
        <p:txBody>
          <a:bodyPr>
            <a:normAutofit/>
          </a:bodyPr>
          <a:lstStyle/>
          <a:p>
            <a:r>
              <a:rPr lang="en-US" sz="2000" i="1" dirty="0"/>
              <a:t>Where did pathologists really look?</a:t>
            </a:r>
            <a:endParaRPr lang="en-US" sz="2000" dirty="0"/>
          </a:p>
          <a:p>
            <a:r>
              <a:rPr lang="en-US" sz="2000" b="1" dirty="0"/>
              <a:t>viewport</a:t>
            </a:r>
            <a:r>
              <a:rPr lang="en-US" sz="2000" dirty="0"/>
              <a:t>: a rectangular part of the image pathologist sees on the screen</a:t>
            </a:r>
          </a:p>
          <a:p>
            <a:r>
              <a:rPr lang="en-US" sz="2000" b="1" dirty="0"/>
              <a:t>viewport logs:</a:t>
            </a:r>
            <a:r>
              <a:rPr lang="en-US" sz="2000" dirty="0"/>
              <a:t> records all viewports</a:t>
            </a:r>
          </a:p>
          <a:p>
            <a:pPr lvl="1"/>
            <a:r>
              <a:rPr lang="en-US" sz="2000" i="1" dirty="0"/>
              <a:t>panning:</a:t>
            </a:r>
            <a:r>
              <a:rPr lang="en-US" sz="2000" dirty="0"/>
              <a:t> changes the location of viewport</a:t>
            </a:r>
          </a:p>
          <a:p>
            <a:pPr lvl="1"/>
            <a:r>
              <a:rPr lang="en-US" sz="2000" i="1" dirty="0"/>
              <a:t>zooming in/out: </a:t>
            </a:r>
            <a:r>
              <a:rPr lang="en-US" sz="2000" dirty="0"/>
              <a:t>changes the size of viewport</a:t>
            </a:r>
          </a:p>
          <a:p>
            <a:pPr marL="342900" lvl="1" indent="0">
              <a:buNone/>
            </a:pP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10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85034"/>
          </a:xfrm>
        </p:spPr>
        <p:txBody>
          <a:bodyPr/>
          <a:lstStyle/>
          <a:p>
            <a:pPr algn="ctr"/>
            <a:r>
              <a:rPr lang="en-US" dirty="0"/>
              <a:t>Viewport Log Analysis</a:t>
            </a:r>
          </a:p>
        </p:txBody>
      </p:sp>
      <p:pic>
        <p:nvPicPr>
          <p:cNvPr id="103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24544" y="958637"/>
            <a:ext cx="2254103" cy="180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87947" y="3513734"/>
            <a:ext cx="3327298" cy="20908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6506194" y="3536950"/>
            <a:ext cx="2090804" cy="12573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321"/>
          <a:stretch/>
        </p:blipFill>
        <p:spPr>
          <a:xfrm rot="16200000">
            <a:off x="6899278" y="561973"/>
            <a:ext cx="1244599" cy="21272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>
            <a:spLocks noChangeAspect="1"/>
          </p:cNvSpPr>
          <p:nvPr/>
        </p:nvSpPr>
        <p:spPr>
          <a:xfrm>
            <a:off x="6658594" y="3689350"/>
            <a:ext cx="1571006" cy="94472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32294" y="573426"/>
            <a:ext cx="1227910" cy="20813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/>
          <p:cNvSpPr>
            <a:spLocks noChangeAspect="1"/>
          </p:cNvSpPr>
          <p:nvPr/>
        </p:nvSpPr>
        <p:spPr>
          <a:xfrm>
            <a:off x="6810994" y="3841750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5673" y="571533"/>
            <a:ext cx="1213568" cy="20937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5" name="Rectangle 24"/>
          <p:cNvSpPr>
            <a:spLocks noChangeAspect="1"/>
          </p:cNvSpPr>
          <p:nvPr/>
        </p:nvSpPr>
        <p:spPr>
          <a:xfrm>
            <a:off x="6963394" y="3841750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2597" y="597069"/>
            <a:ext cx="1230260" cy="20773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0" name="Rectangle 29"/>
          <p:cNvSpPr>
            <a:spLocks noChangeAspect="1"/>
          </p:cNvSpPr>
          <p:nvPr/>
        </p:nvSpPr>
        <p:spPr>
          <a:xfrm>
            <a:off x="7115794" y="3841749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6169" y="598066"/>
            <a:ext cx="1220158" cy="20802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3" name="Rectangle 32"/>
          <p:cNvSpPr>
            <a:spLocks noChangeAspect="1"/>
          </p:cNvSpPr>
          <p:nvPr/>
        </p:nvSpPr>
        <p:spPr>
          <a:xfrm>
            <a:off x="7265948" y="3841748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8353" y="579807"/>
            <a:ext cx="1212832" cy="210430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7" name="Rectangle 36"/>
          <p:cNvSpPr>
            <a:spLocks noChangeAspect="1"/>
          </p:cNvSpPr>
          <p:nvPr/>
        </p:nvSpPr>
        <p:spPr>
          <a:xfrm>
            <a:off x="7428528" y="3841748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28955" y="606788"/>
            <a:ext cx="1257543" cy="20891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0" name="Rectangle 39"/>
          <p:cNvSpPr>
            <a:spLocks noChangeAspect="1"/>
          </p:cNvSpPr>
          <p:nvPr/>
        </p:nvSpPr>
        <p:spPr>
          <a:xfrm>
            <a:off x="7428528" y="4021576"/>
            <a:ext cx="1005889" cy="604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8123" y="587765"/>
            <a:ext cx="1230055" cy="21115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3" name="Rectangle 42"/>
          <p:cNvSpPr>
            <a:spLocks noChangeAspect="1"/>
          </p:cNvSpPr>
          <p:nvPr/>
        </p:nvSpPr>
        <p:spPr>
          <a:xfrm>
            <a:off x="7580928" y="417397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9064" y="605614"/>
            <a:ext cx="1248539" cy="20808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459" y="3536950"/>
            <a:ext cx="5630968" cy="2547500"/>
          </a:xfrm>
          <a:prstGeom prst="rect">
            <a:avLst/>
          </a:prstGeom>
        </p:spPr>
      </p:pic>
      <p:sp>
        <p:nvSpPr>
          <p:cNvPr id="29" name="Rectangle 28"/>
          <p:cNvSpPr>
            <a:spLocks noChangeAspect="1"/>
          </p:cNvSpPr>
          <p:nvPr/>
        </p:nvSpPr>
        <p:spPr>
          <a:xfrm>
            <a:off x="7580928" y="446686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spect="1"/>
          </p:cNvSpPr>
          <p:nvPr/>
        </p:nvSpPr>
        <p:spPr>
          <a:xfrm>
            <a:off x="7580928" y="4679747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>
            <a:spLocks noChangeAspect="1"/>
          </p:cNvSpPr>
          <p:nvPr/>
        </p:nvSpPr>
        <p:spPr>
          <a:xfrm>
            <a:off x="7580927" y="4839926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>
            <a:spLocks noChangeAspect="1"/>
          </p:cNvSpPr>
          <p:nvPr/>
        </p:nvSpPr>
        <p:spPr>
          <a:xfrm>
            <a:off x="7574198" y="5059338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>
            <a:spLocks noChangeAspect="1"/>
          </p:cNvSpPr>
          <p:nvPr/>
        </p:nvSpPr>
        <p:spPr>
          <a:xfrm>
            <a:off x="7447835" y="5267953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>
            <a:spLocks noChangeAspect="1"/>
          </p:cNvSpPr>
          <p:nvPr/>
        </p:nvSpPr>
        <p:spPr>
          <a:xfrm>
            <a:off x="7246598" y="5443781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 noChangeAspect="1"/>
          </p:cNvSpPr>
          <p:nvPr/>
        </p:nvSpPr>
        <p:spPr>
          <a:xfrm>
            <a:off x="7115794" y="5705679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>
            <a:spLocks noChangeAspect="1"/>
          </p:cNvSpPr>
          <p:nvPr/>
        </p:nvSpPr>
        <p:spPr>
          <a:xfrm>
            <a:off x="7228114" y="5830438"/>
            <a:ext cx="507216" cy="30501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>
            <a:spLocks noChangeAspect="1"/>
          </p:cNvSpPr>
          <p:nvPr/>
        </p:nvSpPr>
        <p:spPr>
          <a:xfrm>
            <a:off x="7310762" y="5892698"/>
            <a:ext cx="298132" cy="179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/>
          <p:cNvSpPr>
            <a:spLocks noChangeAspect="1"/>
          </p:cNvSpPr>
          <p:nvPr/>
        </p:nvSpPr>
        <p:spPr>
          <a:xfrm>
            <a:off x="7310762" y="5954202"/>
            <a:ext cx="298132" cy="17928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29547" y="584606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7" name="Rectangle 26"/>
          <p:cNvSpPr>
            <a:spLocks noChangeAspect="1"/>
          </p:cNvSpPr>
          <p:nvPr/>
        </p:nvSpPr>
        <p:spPr>
          <a:xfrm>
            <a:off x="7580928" y="4315120"/>
            <a:ext cx="841063" cy="50577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3265" y="584721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35794" y="577759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3" name="Picture 52"/>
          <p:cNvPicPr>
            <a:picLocks noChangeAspect="1"/>
          </p:cNvPicPr>
          <p:nvPr/>
        </p:nvPicPr>
        <p:blipFill rotWithShape="1"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3201" y="578198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9611" y="583994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5" name="Picture 54"/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7715" y="584719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7" name="Picture 56"/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8366" y="584716"/>
            <a:ext cx="1240908" cy="2085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Picture 57"/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8389" y="591989"/>
            <a:ext cx="1239568" cy="20874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44737" y="597277"/>
            <a:ext cx="1235066" cy="20661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6959269" y="597012"/>
            <a:ext cx="1235066" cy="20661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1" name="Rectangle 6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17463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75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75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375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500"/>
                            </p:stCondLst>
                            <p:childTnLst>
                              <p:par>
                                <p:cTn id="77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4500"/>
                            </p:stCondLst>
                            <p:childTnLst>
                              <p:par>
                                <p:cTn id="83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25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25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25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000"/>
                            </p:stCondLst>
                            <p:childTnLst>
                              <p:par>
                                <p:cTn id="101" presetID="1" presetClass="exit" presetSubtype="0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625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625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6250"/>
                            </p:stCondLst>
                            <p:childTnLst>
                              <p:par>
                                <p:cTn id="110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700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7000"/>
                            </p:stCondLst>
                            <p:childTnLst>
                              <p:par>
                                <p:cTn id="119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775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775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7750"/>
                            </p:stCondLst>
                            <p:childTnLst>
                              <p:par>
                                <p:cTn id="128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85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8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8500"/>
                            </p:stCondLst>
                            <p:childTnLst>
                              <p:par>
                                <p:cTn id="137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9250"/>
                            </p:stCondLst>
                            <p:childTnLst>
                              <p:par>
                                <p:cTn id="1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250"/>
                            </p:stCondLst>
                            <p:childTnLst>
                              <p:par>
                                <p:cTn id="1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9250"/>
                            </p:stCondLst>
                            <p:childTnLst>
                              <p:par>
                                <p:cTn id="146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55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10750"/>
                            </p:stCondLst>
                            <p:childTnLst>
                              <p:par>
                                <p:cTn id="1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64" presetID="1" presetClass="exit" presetSubtype="0" fill="hold" grpId="1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1500"/>
                            </p:stCondLst>
                            <p:childTnLst>
                              <p:par>
                                <p:cTn id="1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7" grpId="0" animBg="1"/>
      <p:bldP spid="17" grpId="1" animBg="1"/>
      <p:bldP spid="22" grpId="0" animBg="1"/>
      <p:bldP spid="22" grpId="1" animBg="1"/>
      <p:bldP spid="25" grpId="0" animBg="1"/>
      <p:bldP spid="25" grpId="1" animBg="1"/>
      <p:bldP spid="30" grpId="0" animBg="1"/>
      <p:bldP spid="30" grpId="1" animBg="1"/>
      <p:bldP spid="33" grpId="0" animBg="1"/>
      <p:bldP spid="33" grpId="1" animBg="1"/>
      <p:bldP spid="37" grpId="0" animBg="1"/>
      <p:bldP spid="37" grpId="1" animBg="1"/>
      <p:bldP spid="40" grpId="0" animBg="1"/>
      <p:bldP spid="40" grpId="1" animBg="1"/>
      <p:bldP spid="43" grpId="0" animBg="1"/>
      <p:bldP spid="43" grpId="1" animBg="1"/>
      <p:bldP spid="29" grpId="0" animBg="1"/>
      <p:bldP spid="29" grpId="1" animBg="1"/>
      <p:bldP spid="32" grpId="0" animBg="1"/>
      <p:bldP spid="32" grpId="1" animBg="1"/>
      <p:bldP spid="35" grpId="0" animBg="1"/>
      <p:bldP spid="35" grpId="1" animBg="1"/>
      <p:bldP spid="36" grpId="0" animBg="1"/>
      <p:bldP spid="36" grpId="1" animBg="1"/>
      <p:bldP spid="39" grpId="0" animBg="1"/>
      <p:bldP spid="39" grpId="1" animBg="1"/>
      <p:bldP spid="42" grpId="0" animBg="1"/>
      <p:bldP spid="42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9" grpId="0" animBg="1"/>
      <p:bldP spid="27" grpId="0" animBg="1"/>
      <p:bldP spid="27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/>
              <a:t>11</a:t>
            </a:fld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207" y="1825625"/>
            <a:ext cx="7727586" cy="435133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091" y="1825624"/>
            <a:ext cx="7727588" cy="435133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 contrast="20000"/>
                    </a14:imgEffect>
                  </a14:imgLayer>
                </a14:imgProps>
              </a:ext>
            </a:extLst>
          </a:blip>
          <a:srcRect l="1469" r="1155" b="1642"/>
          <a:stretch/>
        </p:blipFill>
        <p:spPr>
          <a:xfrm>
            <a:off x="819150" y="1825624"/>
            <a:ext cx="7524750" cy="4279902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7968" y="1594007"/>
            <a:ext cx="8037382" cy="13828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477968" y="365125"/>
            <a:ext cx="7955280" cy="822960"/>
          </a:xfrm>
        </p:spPr>
        <p:txBody>
          <a:bodyPr anchor="t">
            <a:normAutofit/>
          </a:bodyPr>
          <a:lstStyle/>
          <a:p>
            <a:pPr algn="l"/>
            <a:r>
              <a:rPr lang="en-US" sz="3200" dirty="0">
                <a:solidFill>
                  <a:srgbClr val="FF0000"/>
                </a:solidFill>
              </a:rPr>
              <a:t>Zoom Level - </a:t>
            </a:r>
            <a:r>
              <a:rPr lang="en-US" sz="2000" dirty="0"/>
              <a:t>The value of the </a:t>
            </a:r>
            <a:r>
              <a:rPr lang="en-US" sz="2000" b="1" dirty="0"/>
              <a:t>magnification</a:t>
            </a:r>
            <a:r>
              <a:rPr lang="en-US" sz="2000" dirty="0"/>
              <a:t> per each log entry. </a:t>
            </a:r>
            <a:r>
              <a:rPr lang="en-US" sz="2000" dirty="0" smtClean="0"/>
              <a:t>The higher </a:t>
            </a:r>
            <a:r>
              <a:rPr lang="en-US" sz="2000" dirty="0"/>
              <a:t>the zoom, the smaller the rectangle.</a:t>
            </a: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477968" y="1182527"/>
            <a:ext cx="795528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707FF"/>
                </a:solidFill>
              </a:rPr>
              <a:t>Displacement - </a:t>
            </a:r>
            <a:r>
              <a:rPr lang="en-US" sz="2000" dirty="0"/>
              <a:t>The </a:t>
            </a:r>
            <a:r>
              <a:rPr lang="en-US" sz="2000" b="1" dirty="0"/>
              <a:t>distance</a:t>
            </a:r>
            <a:r>
              <a:rPr lang="en-US" sz="2000" dirty="0"/>
              <a:t> between the two consecutive viewport rectangles </a:t>
            </a:r>
            <a:r>
              <a:rPr lang="en-US" sz="2000" b="1" dirty="0"/>
              <a:t>in pixels.</a:t>
            </a: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477968" y="1999929"/>
            <a:ext cx="7955280" cy="82296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B050"/>
                </a:solidFill>
              </a:rPr>
              <a:t>Duration - </a:t>
            </a:r>
            <a:r>
              <a:rPr lang="en-US" sz="2000" dirty="0"/>
              <a:t>The </a:t>
            </a:r>
            <a:r>
              <a:rPr lang="en-US" sz="2000" b="1" dirty="0"/>
              <a:t>amount of time </a:t>
            </a:r>
            <a:r>
              <a:rPr lang="en-US" sz="2000" dirty="0"/>
              <a:t>a pathologist spent at each viewport rectangle.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0199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019" y="2029968"/>
            <a:ext cx="7772400" cy="4370832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12</a:t>
            </a:fld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019" y="2027615"/>
            <a:ext cx="7772400" cy="437083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 l="1161" r="1290" b="1755"/>
          <a:stretch/>
        </p:blipFill>
        <p:spPr>
          <a:xfrm>
            <a:off x="857431" y="2026369"/>
            <a:ext cx="7581719" cy="42999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37" y="324672"/>
            <a:ext cx="8193024" cy="2846352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914400" y="2916195"/>
            <a:ext cx="345989" cy="206769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845276" y="2364259"/>
            <a:ext cx="1167967" cy="261963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2010033" y="2265405"/>
            <a:ext cx="1219192" cy="279262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flipV="1">
            <a:off x="2817341" y="1449531"/>
            <a:ext cx="1787797" cy="366616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V="1">
            <a:off x="3367594" y="1391866"/>
            <a:ext cx="1453526" cy="221424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56257" y="642551"/>
            <a:ext cx="842251" cy="4473147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6125540" y="1473297"/>
            <a:ext cx="1361110" cy="397976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6871442" y="642551"/>
            <a:ext cx="1400870" cy="3572833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062598" y="1560920"/>
            <a:ext cx="425696" cy="3497112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 rot="16200000">
            <a:off x="-1540191" y="4084579"/>
            <a:ext cx="437083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displacement (pixels)</a:t>
            </a:r>
          </a:p>
        </p:txBody>
      </p:sp>
      <p:sp>
        <p:nvSpPr>
          <p:cNvPr id="20" name="TextBox 19"/>
          <p:cNvSpPr txBox="1"/>
          <p:nvPr/>
        </p:nvSpPr>
        <p:spPr>
          <a:xfrm rot="5400000">
            <a:off x="6491531" y="4084580"/>
            <a:ext cx="43708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zoom level / duration  (seconds)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7018" y="6396531"/>
            <a:ext cx="777912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viewports / log entries</a:t>
            </a:r>
          </a:p>
        </p:txBody>
      </p:sp>
      <p:cxnSp>
        <p:nvCxnSpPr>
          <p:cNvPr id="40" name="Straight Arrow Connector 39"/>
          <p:cNvCxnSpPr/>
          <p:nvPr/>
        </p:nvCxnSpPr>
        <p:spPr>
          <a:xfrm flipV="1">
            <a:off x="4536954" y="698740"/>
            <a:ext cx="604389" cy="5331124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flipV="1">
            <a:off x="5360799" y="1457864"/>
            <a:ext cx="1097151" cy="4701396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7936107" y="1690689"/>
            <a:ext cx="411923" cy="4512650"/>
          </a:xfrm>
          <a:prstGeom prst="straightConnector1">
            <a:avLst/>
          </a:prstGeom>
          <a:ln w="9525"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V="1">
            <a:off x="2925037" y="1552618"/>
            <a:ext cx="1647645" cy="4485737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3848064" y="1705019"/>
            <a:ext cx="877018" cy="4203938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/>
          <p:nvPr/>
        </p:nvCxnSpPr>
        <p:spPr>
          <a:xfrm flipV="1">
            <a:off x="4572682" y="707229"/>
            <a:ext cx="672861" cy="5331126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V="1">
            <a:off x="6694781" y="707229"/>
            <a:ext cx="1440611" cy="5331126"/>
          </a:xfrm>
          <a:prstGeom prst="straightConnector1">
            <a:avLst/>
          </a:prstGeom>
          <a:ln w="9525">
            <a:solidFill>
              <a:srgbClr val="66FF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6611" y="318828"/>
            <a:ext cx="8197449" cy="287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6610" y="319127"/>
            <a:ext cx="8204173" cy="287267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558337" y="334807"/>
            <a:ext cx="3657600" cy="161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098414" y="1621476"/>
                <a:ext cx="310896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𝑑𝑢𝑟𝑎𝑡𝑖𝑜𝑛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&gt;2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𝑠𝑒𝑐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414" y="1621476"/>
                <a:ext cx="3108960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/>
          <p:cNvSpPr txBox="1"/>
          <p:nvPr/>
        </p:nvSpPr>
        <p:spPr>
          <a:xfrm>
            <a:off x="539887" y="1502643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Fixations: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113427" y="985991"/>
                <a:ext cx="310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𝑑𝑖𝑠𝑝𝑙𝑎𝑐𝑒𝑚𝑒𝑛𝑡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&lt;100 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𝑝𝑥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3427" y="985991"/>
                <a:ext cx="3108960" cy="523220"/>
              </a:xfrm>
              <a:prstGeom prst="rect">
                <a:avLst/>
              </a:prstGeom>
              <a:blipFill>
                <a:blip r:embed="rId10"/>
                <a:stretch>
                  <a:fillRect b="-46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TextBox 42"/>
          <p:cNvSpPr txBox="1"/>
          <p:nvPr/>
        </p:nvSpPr>
        <p:spPr>
          <a:xfrm>
            <a:off x="558336" y="93650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Slow </a:t>
            </a:r>
            <a:r>
              <a:rPr lang="en-US" dirty="0" err="1">
                <a:solidFill>
                  <a:srgbClr val="0000FF"/>
                </a:solidFill>
              </a:rPr>
              <a:t>Pannings</a:t>
            </a:r>
            <a:r>
              <a:rPr lang="en-US" dirty="0">
                <a:solidFill>
                  <a:srgbClr val="0000FF"/>
                </a:solidFill>
              </a:rPr>
              <a:t>:</a:t>
            </a:r>
            <a:endParaRPr lang="en-US" sz="1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1078113" y="350776"/>
                <a:ext cx="310896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right"/>
                    </m:oMathParaPr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+1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d>
                        <m:dPr>
                          <m:ctrlPr>
                            <a:rPr lang="en-US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&gt;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𝑧𝑜𝑜𝑚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𝑖</m:t>
                      </m:r>
                      <m:r>
                        <a:rPr lang="en-US" sz="1400" b="0" i="1" smtClean="0">
                          <a:latin typeface="Cambria Math" panose="02040503050406030204" pitchFamily="18" charset="0"/>
                        </a:rPr>
                        <m:t>−1)</m:t>
                      </m:r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8113" y="350776"/>
                <a:ext cx="3108960" cy="523220"/>
              </a:xfrm>
              <a:prstGeom prst="rect">
                <a:avLst/>
              </a:prstGeom>
              <a:blipFill>
                <a:blip r:embed="rId11"/>
                <a:stretch>
                  <a:fillRect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/>
          <p:cNvSpPr txBox="1"/>
          <p:nvPr/>
        </p:nvSpPr>
        <p:spPr>
          <a:xfrm>
            <a:off x="539887" y="327541"/>
            <a:ext cx="228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Zoom Peaks:</a:t>
            </a:r>
            <a:endParaRPr lang="en-US" sz="1600" dirty="0"/>
          </a:p>
        </p:txBody>
      </p:sp>
      <p:sp>
        <p:nvSpPr>
          <p:cNvPr id="52" name="Rectangle 5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84533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51" grpId="0"/>
      <p:bldP spid="38" grpId="0"/>
      <p:bldP spid="4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1037" y="324672"/>
            <a:ext cx="8193024" cy="284635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611" y="318828"/>
            <a:ext cx="8197449" cy="287032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610" y="319127"/>
            <a:ext cx="8204173" cy="2872677"/>
          </a:xfrm>
          <a:prstGeom prst="rect">
            <a:avLst/>
          </a:prstGeom>
        </p:spPr>
      </p:pic>
      <p:pic>
        <p:nvPicPr>
          <p:cNvPr id="3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" y="3218053"/>
            <a:ext cx="8195478" cy="2918831"/>
          </a:xfrm>
          <a:ln>
            <a:solidFill>
              <a:schemeClr val="tx1"/>
            </a:solidFill>
          </a:ln>
        </p:spPr>
      </p:pic>
      <p:sp>
        <p:nvSpPr>
          <p:cNvPr id="15" name="Rectangle 14"/>
          <p:cNvSpPr/>
          <p:nvPr/>
        </p:nvSpPr>
        <p:spPr>
          <a:xfrm>
            <a:off x="558337" y="334807"/>
            <a:ext cx="3657600" cy="1615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44" name="TextBox 43"/>
          <p:cNvSpPr txBox="1"/>
          <p:nvPr/>
        </p:nvSpPr>
        <p:spPr>
          <a:xfrm>
            <a:off x="631629" y="541826"/>
            <a:ext cx="3316018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000" dirty="0"/>
              <a:t>Union of three defines diagnostically </a:t>
            </a:r>
            <a:br>
              <a:rPr lang="en-US" sz="2000" dirty="0"/>
            </a:br>
            <a:r>
              <a:rPr lang="en-US" sz="2000" dirty="0"/>
              <a:t>important ROIs</a:t>
            </a: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57768" y="5646453"/>
            <a:ext cx="51862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chemeClr val="bg1"/>
                </a:solidFill>
              </a:rPr>
              <a:t>Can we model these ROIs using image features?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30365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62583"/>
          </a:xfrm>
        </p:spPr>
        <p:txBody>
          <a:bodyPr anchor="t">
            <a:normAutofit/>
          </a:bodyPr>
          <a:lstStyle/>
          <a:p>
            <a:pPr algn="ctr"/>
            <a:r>
              <a:rPr lang="en-US" dirty="0"/>
              <a:t>Learning Visual Dictionary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374" y="3650586"/>
            <a:ext cx="8102975" cy="273957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Words are obtained from ROIs.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Each pixel patch is a visual </a:t>
            </a:r>
            <a:r>
              <a:rPr lang="en-US" sz="2400" i="1" dirty="0"/>
              <a:t>word.</a:t>
            </a:r>
            <a:endParaRPr lang="en-US" sz="2400" dirty="0"/>
          </a:p>
          <a:p>
            <a:pPr>
              <a:lnSpc>
                <a:spcPct val="100000"/>
              </a:lnSpc>
            </a:pPr>
            <a:r>
              <a:rPr lang="en-US" sz="2400" dirty="0"/>
              <a:t>We calculated </a:t>
            </a:r>
            <a:r>
              <a:rPr lang="en-US" sz="2400" dirty="0">
                <a:solidFill>
                  <a:srgbClr val="0000FF"/>
                </a:solidFill>
              </a:rPr>
              <a:t>color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0000FF"/>
                </a:solidFill>
              </a:rPr>
              <a:t>texture histograms</a:t>
            </a:r>
            <a:r>
              <a:rPr lang="en-US" sz="2400" dirty="0"/>
              <a:t> from each visual word.</a:t>
            </a:r>
          </a:p>
          <a:p>
            <a:pPr>
              <a:lnSpc>
                <a:spcPct val="100000"/>
              </a:lnSpc>
            </a:pPr>
            <a:r>
              <a:rPr lang="en-US" sz="2400" dirty="0"/>
              <a:t>Using k-means clustering we obtained a visual dictionary.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14</a:t>
            </a:fld>
            <a:endParaRPr lang="en-US" dirty="0"/>
          </a:p>
        </p:txBody>
      </p:sp>
      <p:sp>
        <p:nvSpPr>
          <p:cNvPr id="16" name="Down Arrow 15"/>
          <p:cNvSpPr>
            <a:spLocks noChangeAspect="1"/>
          </p:cNvSpPr>
          <p:nvPr/>
        </p:nvSpPr>
        <p:spPr>
          <a:xfrm rot="16200000">
            <a:off x="2744320" y="1931458"/>
            <a:ext cx="365324" cy="421337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3214184" y="1244854"/>
            <a:ext cx="1892573" cy="2158905"/>
            <a:chOff x="1299982" y="3335206"/>
            <a:chExt cx="1953159" cy="2228017"/>
          </a:xfrm>
        </p:grpSpPr>
        <p:grpSp>
          <p:nvGrpSpPr>
            <p:cNvPr id="18" name="Group 17"/>
            <p:cNvGrpSpPr>
              <a:grpSpLocks noChangeAspect="1"/>
            </p:cNvGrpSpPr>
            <p:nvPr/>
          </p:nvGrpSpPr>
          <p:grpSpPr>
            <a:xfrm>
              <a:off x="1299982" y="3335206"/>
              <a:ext cx="1953158" cy="1920240"/>
              <a:chOff x="1299981" y="3335206"/>
              <a:chExt cx="2242931" cy="2205131"/>
            </a:xfrm>
          </p:grpSpPr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3" name="Picture 2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5" name="Picture 24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6" name="Picture 25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7" name="Picture 26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299981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9" name="Picture 28"/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4" name="Picture 33"/>
              <p:cNvPicPr>
                <a:picLocks noChangeAspect="1"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68592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8" name="Picture 37"/>
              <p:cNvPicPr>
                <a:picLocks noChangeAspect="1"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39" name="Picture 38"/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41508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3" name="Picture 42"/>
              <p:cNvPicPr>
                <a:picLocks noChangeAspect="1"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4" name="Picture 43"/>
              <p:cNvPicPr>
                <a:picLocks noChangeAspect="1"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5" name="Picture 44"/>
              <p:cNvPicPr>
                <a:picLocks noChangeAspect="1"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14426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6" name="Picture 45"/>
              <p:cNvPicPr>
                <a:picLocks noChangeAspect="1"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8" name="Picture 47"/>
              <p:cNvPicPr>
                <a:picLocks noChangeAspect="1"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94421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9" name="Picture 48"/>
              <p:cNvPicPr>
                <a:picLocks noChangeAspect="1"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5266017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0" name="Picture 49"/>
              <p:cNvPicPr>
                <a:picLocks noChangeAspect="1"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1" name="Picture 50"/>
              <p:cNvPicPr>
                <a:picLocks noChangeAspect="1"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622414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3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4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8" name="Picture 57"/>
              <p:cNvPicPr>
                <a:picLocks noChangeAspect="1"/>
              </p:cNvPicPr>
              <p:nvPr/>
            </p:nvPicPr>
            <p:blipFill>
              <a:blip r:embed="rId4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9" name="Picture 58"/>
              <p:cNvPicPr>
                <a:picLocks noChangeAspect="1"/>
              </p:cNvPicPr>
              <p:nvPr/>
            </p:nvPicPr>
            <p:blipFill>
              <a:blip r:embed="rId4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0" name="Picture 59"/>
              <p:cNvPicPr>
                <a:picLocks noChangeAspect="1"/>
              </p:cNvPicPr>
              <p:nvPr/>
            </p:nvPicPr>
            <p:blipFill>
              <a:blip r:embed="rId4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287344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1" name="Picture 60"/>
              <p:cNvPicPr>
                <a:picLocks noChangeAspect="1"/>
              </p:cNvPicPr>
              <p:nvPr/>
            </p:nvPicPr>
            <p:blipFill>
              <a:blip r:embed="rId4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2" name="Picture 61"/>
              <p:cNvPicPr>
                <a:picLocks noChangeAspect="1"/>
              </p:cNvPicPr>
              <p:nvPr/>
            </p:nvPicPr>
            <p:blipFill>
              <a:blip r:embed="rId4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4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306098" y="3657008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4" name="Picture 63"/>
              <p:cNvPicPr>
                <a:picLocks noChangeAspect="1"/>
              </p:cNvPicPr>
              <p:nvPr/>
            </p:nvPicPr>
            <p:blipFill>
              <a:blip r:embed="rId4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5" name="Picture 64"/>
              <p:cNvPicPr>
                <a:picLocks noChangeAspect="1"/>
              </p:cNvPicPr>
              <p:nvPr/>
            </p:nvPicPr>
            <p:blipFill>
              <a:blip r:embed="rId4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335206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6" name="Picture 65"/>
              <p:cNvPicPr>
                <a:picLocks noChangeAspect="1"/>
              </p:cNvPicPr>
              <p:nvPr/>
            </p:nvPicPr>
            <p:blipFill>
              <a:blip r:embed="rId4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7" name="Picture 66"/>
              <p:cNvPicPr>
                <a:picLocks noChangeAspect="1"/>
              </p:cNvPicPr>
              <p:nvPr/>
            </p:nvPicPr>
            <p:blipFill>
              <a:blip r:embed="rId5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32706" y="3978810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68" name="Picture 67"/>
              <p:cNvPicPr>
                <a:picLocks noChangeAspect="1"/>
              </p:cNvPicPr>
              <p:nvPr/>
            </p:nvPicPr>
            <p:blipFill>
              <a:blip r:embed="rId5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60262" y="4300612"/>
                <a:ext cx="274320" cy="2743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9" name="TextBox 18"/>
            <p:cNvSpPr txBox="1"/>
            <p:nvPr/>
          </p:nvSpPr>
          <p:spPr>
            <a:xfrm>
              <a:off x="1299983" y="5255446"/>
              <a:ext cx="1953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120x120 pixel patches</a:t>
              </a:r>
            </a:p>
          </p:txBody>
        </p:sp>
      </p:grpSp>
      <p:grpSp>
        <p:nvGrpSpPr>
          <p:cNvPr id="69" name="Group 68"/>
          <p:cNvGrpSpPr>
            <a:grpSpLocks noChangeAspect="1"/>
          </p:cNvGrpSpPr>
          <p:nvPr/>
        </p:nvGrpSpPr>
        <p:grpSpPr>
          <a:xfrm rot="5400000">
            <a:off x="485685" y="1157452"/>
            <a:ext cx="2017589" cy="2072538"/>
            <a:chOff x="2814279" y="970461"/>
            <a:chExt cx="1329776" cy="1365992"/>
          </a:xfrm>
        </p:grpSpPr>
        <p:grpSp>
          <p:nvGrpSpPr>
            <p:cNvPr id="70" name="Group 69"/>
            <p:cNvGrpSpPr/>
            <p:nvPr/>
          </p:nvGrpSpPr>
          <p:grpSpPr>
            <a:xfrm>
              <a:off x="2853777" y="970461"/>
              <a:ext cx="1019070" cy="422516"/>
              <a:chOff x="2841538" y="1439705"/>
              <a:chExt cx="1019070" cy="422516"/>
            </a:xfrm>
          </p:grpSpPr>
          <p:pic>
            <p:nvPicPr>
              <p:cNvPr id="78" name="Picture 77"/>
              <p:cNvPicPr>
                <a:picLocks noChangeAspect="1"/>
              </p:cNvPicPr>
              <p:nvPr/>
            </p:nvPicPr>
            <p:blipFill>
              <a:blip r:embed="rId5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1538" y="1439705"/>
                <a:ext cx="440343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9" name="Picture 78"/>
              <p:cNvPicPr>
                <a:picLocks noChangeAspect="1"/>
              </p:cNvPicPr>
              <p:nvPr/>
            </p:nvPicPr>
            <p:blipFill>
              <a:blip r:embed="rId5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13942" y="1439706"/>
                <a:ext cx="546666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71" name="Group 70"/>
            <p:cNvGrpSpPr/>
            <p:nvPr/>
          </p:nvGrpSpPr>
          <p:grpSpPr>
            <a:xfrm>
              <a:off x="2893689" y="1913938"/>
              <a:ext cx="939246" cy="422515"/>
              <a:chOff x="2825729" y="1913938"/>
              <a:chExt cx="939246" cy="422515"/>
            </a:xfrm>
          </p:grpSpPr>
          <p:pic>
            <p:nvPicPr>
              <p:cNvPr id="76" name="Content Placeholder 5"/>
              <p:cNvPicPr>
                <a:picLocks noChangeAspect="1"/>
              </p:cNvPicPr>
              <p:nvPr/>
            </p:nvPicPr>
            <p:blipFill>
              <a:blip r:embed="rId5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336155" y="1913938"/>
                <a:ext cx="428820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7" name="Picture 76"/>
              <p:cNvPicPr>
                <a:picLocks noChangeAspect="1"/>
              </p:cNvPicPr>
              <p:nvPr/>
            </p:nvPicPr>
            <p:blipFill>
              <a:blip r:embed="rId5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25729" y="1913938"/>
                <a:ext cx="471959" cy="42251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grpSp>
          <p:nvGrpSpPr>
            <p:cNvPr id="72" name="Group 71"/>
            <p:cNvGrpSpPr/>
            <p:nvPr/>
          </p:nvGrpSpPr>
          <p:grpSpPr>
            <a:xfrm>
              <a:off x="2814279" y="1442199"/>
              <a:ext cx="1098066" cy="422516"/>
              <a:chOff x="2785797" y="962251"/>
              <a:chExt cx="1098066" cy="422516"/>
            </a:xfrm>
          </p:grpSpPr>
          <p:pic>
            <p:nvPicPr>
              <p:cNvPr id="74" name="Picture 73"/>
              <p:cNvPicPr>
                <a:picLocks noChangeAspect="1"/>
              </p:cNvPicPr>
              <p:nvPr/>
            </p:nvPicPr>
            <p:blipFill>
              <a:blip r:embed="rId5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85797" y="962252"/>
                <a:ext cx="637083" cy="422514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75" name="Picture 74"/>
              <p:cNvPicPr>
                <a:picLocks noChangeAspect="1"/>
              </p:cNvPicPr>
              <p:nvPr/>
            </p:nvPicPr>
            <p:blipFill>
              <a:blip r:embed="rId5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61348" y="962251"/>
                <a:ext cx="422515" cy="4225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73" name="TextBox 72"/>
            <p:cNvSpPr txBox="1"/>
            <p:nvPr/>
          </p:nvSpPr>
          <p:spPr>
            <a:xfrm rot="16200000">
              <a:off x="3451928" y="1552031"/>
              <a:ext cx="1181401" cy="2028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ROIs</a:t>
              </a:r>
            </a:p>
          </p:txBody>
        </p:sp>
      </p:grpSp>
      <p:sp>
        <p:nvSpPr>
          <p:cNvPr id="160" name="TextBox 159"/>
          <p:cNvSpPr txBox="1"/>
          <p:nvPr/>
        </p:nvSpPr>
        <p:spPr>
          <a:xfrm>
            <a:off x="5255563" y="1449326"/>
            <a:ext cx="1224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K-means </a:t>
            </a:r>
          </a:p>
          <a:p>
            <a:pPr algn="ctr"/>
            <a:r>
              <a:rPr lang="en-US" sz="1400" dirty="0"/>
              <a:t>clustering</a:t>
            </a:r>
          </a:p>
        </p:txBody>
      </p:sp>
      <p:sp>
        <p:nvSpPr>
          <p:cNvPr id="106" name="Down Arrow 15"/>
          <p:cNvSpPr>
            <a:spLocks noChangeAspect="1"/>
          </p:cNvSpPr>
          <p:nvPr/>
        </p:nvSpPr>
        <p:spPr>
          <a:xfrm rot="16200000">
            <a:off x="5733053" y="1819381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TextBox 106"/>
          <p:cNvSpPr txBox="1"/>
          <p:nvPr/>
        </p:nvSpPr>
        <p:spPr>
          <a:xfrm>
            <a:off x="5103405" y="2465113"/>
            <a:ext cx="151927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color (L*a*b) and </a:t>
            </a:r>
          </a:p>
          <a:p>
            <a:pPr algn="ctr"/>
            <a:r>
              <a:rPr lang="en-US" sz="1400" dirty="0"/>
              <a:t>texture (LBP) </a:t>
            </a:r>
          </a:p>
          <a:p>
            <a:pPr algn="ctr"/>
            <a:r>
              <a:rPr lang="en-US" sz="1400" dirty="0"/>
              <a:t>histograms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638858" y="1928751"/>
            <a:ext cx="2345480" cy="742743"/>
            <a:chOff x="6691816" y="1686367"/>
            <a:chExt cx="2345480" cy="742743"/>
          </a:xfrm>
        </p:grpSpPr>
        <p:grpSp>
          <p:nvGrpSpPr>
            <p:cNvPr id="83" name="Group 82"/>
            <p:cNvGrpSpPr>
              <a:grpSpLocks noChangeAspect="1"/>
            </p:cNvGrpSpPr>
            <p:nvPr/>
          </p:nvGrpSpPr>
          <p:grpSpPr>
            <a:xfrm>
              <a:off x="6691816" y="1686367"/>
              <a:ext cx="2345480" cy="365760"/>
              <a:chOff x="394163" y="3009169"/>
              <a:chExt cx="3650089" cy="569204"/>
            </a:xfrm>
          </p:grpSpPr>
          <p:pic>
            <p:nvPicPr>
              <p:cNvPr id="84" name="Picture 83"/>
              <p:cNvPicPr>
                <a:picLocks noChangeAspect="1"/>
              </p:cNvPicPr>
              <p:nvPr/>
            </p:nvPicPr>
            <p:blipFill>
              <a:blip r:embed="rId5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626517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5" name="Picture 84"/>
              <p:cNvPicPr>
                <a:picLocks noChangeAspect="1"/>
              </p:cNvPicPr>
              <p:nvPr/>
            </p:nvPicPr>
            <p:blipFill>
              <a:blip r:embed="rId5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94163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6" name="Picture 85"/>
              <p:cNvPicPr>
                <a:picLocks noChangeAspect="1"/>
              </p:cNvPicPr>
              <p:nvPr/>
            </p:nvPicPr>
            <p:blipFill>
              <a:blip r:embed="rId6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858871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7" name="Picture 86"/>
              <p:cNvPicPr>
                <a:picLocks noChangeAspect="1"/>
              </p:cNvPicPr>
              <p:nvPr/>
            </p:nvPicPr>
            <p:blipFill>
              <a:blip r:embed="rId6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2242694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8" name="Picture 87"/>
              <p:cNvPicPr>
                <a:picLocks noChangeAspect="1"/>
              </p:cNvPicPr>
              <p:nvPr/>
            </p:nvPicPr>
            <p:blipFill>
              <a:blip r:embed="rId6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1010340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89" name="Picture 88"/>
              <p:cNvPicPr>
                <a:picLocks noChangeAspect="1"/>
              </p:cNvPicPr>
              <p:nvPr/>
            </p:nvPicPr>
            <p:blipFill>
              <a:blip r:embed="rId6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5400000">
                <a:off x="3475049" y="3009169"/>
                <a:ext cx="569204" cy="569203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7031014" y="2121333"/>
              <a:ext cx="173800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Visual Dictionary</a:t>
              </a:r>
            </a:p>
          </p:txBody>
        </p:sp>
      </p:grpSp>
      <p:sp>
        <p:nvSpPr>
          <p:cNvPr id="92" name="Rectangle 9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967008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0" grpId="0"/>
      <p:bldP spid="106" grpId="0" animBg="1"/>
      <p:bldP spid="10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015999"/>
            <a:ext cx="8062793" cy="5320899"/>
          </a:xfrm>
        </p:spPr>
        <p:txBody>
          <a:bodyPr>
            <a:normAutofit/>
          </a:bodyPr>
          <a:lstStyle/>
          <a:p>
            <a:r>
              <a:rPr lang="en-US" sz="2000" dirty="0"/>
              <a:t>Visual bag : overlapping sliding windows</a:t>
            </a:r>
          </a:p>
          <a:p>
            <a:r>
              <a:rPr lang="en-US" sz="2000" dirty="0"/>
              <a:t>Each visual bag has 900 visual words.</a:t>
            </a:r>
          </a:p>
          <a:p>
            <a:r>
              <a:rPr lang="en-US" sz="2000" dirty="0"/>
              <a:t>Bag-of-words: a histogram of </a:t>
            </a:r>
            <a:r>
              <a:rPr lang="en-US" sz="2000" i="1" dirty="0"/>
              <a:t>K</a:t>
            </a:r>
            <a:r>
              <a:rPr lang="en-US" sz="2000" dirty="0"/>
              <a:t> visual words from the visual dictionary</a:t>
            </a:r>
          </a:p>
          <a:p>
            <a:r>
              <a:rPr lang="en-US" sz="2000" dirty="0">
                <a:solidFill>
                  <a:srgbClr val="0000FF"/>
                </a:solidFill>
              </a:rPr>
              <a:t>Bags inside the ROIs are positive samples</a:t>
            </a:r>
            <a:r>
              <a:rPr lang="en-US" sz="2000" dirty="0"/>
              <a:t>. </a:t>
            </a:r>
            <a:br>
              <a:rPr lang="en-US" sz="2000" dirty="0"/>
            </a:br>
            <a:r>
              <a:rPr lang="en-US" sz="2000" dirty="0">
                <a:solidFill>
                  <a:srgbClr val="C00000"/>
                </a:solidFill>
              </a:rPr>
              <a:t>Bags outside the ROIs are negative samples.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0B4BD1-0518-42AD-8F09-19ABB26609C1}" type="slidenum">
              <a:rPr lang="en-US" smtClean="0"/>
              <a:t>15</a:t>
            </a:fld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81101" y="2907364"/>
            <a:ext cx="1842309" cy="3247339"/>
            <a:chOff x="477579" y="887481"/>
            <a:chExt cx="883315" cy="155697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6200000">
              <a:off x="233732" y="1137749"/>
              <a:ext cx="1371600" cy="87106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477579" y="2296886"/>
              <a:ext cx="883315" cy="1475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whole slide images</a:t>
              </a:r>
            </a:p>
          </p:txBody>
        </p:sp>
      </p:grpSp>
      <p:grpSp>
        <p:nvGrpSpPr>
          <p:cNvPr id="11" name="Group 10"/>
          <p:cNvGrpSpPr>
            <a:grpSpLocks noChangeAspect="1"/>
          </p:cNvGrpSpPr>
          <p:nvPr/>
        </p:nvGrpSpPr>
        <p:grpSpPr>
          <a:xfrm>
            <a:off x="2959003" y="2953618"/>
            <a:ext cx="2463942" cy="3383280"/>
            <a:chOff x="3913320" y="3069083"/>
            <a:chExt cx="2347508" cy="3223404"/>
          </a:xfrm>
        </p:grpSpPr>
        <p:grpSp>
          <p:nvGrpSpPr>
            <p:cNvPr id="12" name="Group 11"/>
            <p:cNvGrpSpPr/>
            <p:nvPr/>
          </p:nvGrpSpPr>
          <p:grpSpPr>
            <a:xfrm>
              <a:off x="3913320" y="3069083"/>
              <a:ext cx="2347508" cy="2335277"/>
              <a:chOff x="3913320" y="3069083"/>
              <a:chExt cx="2347508" cy="2335277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3069083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29308" y="3870961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913320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22" name="Picture 21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21314" y="4672840"/>
                <a:ext cx="731520" cy="73152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913320" y="5404360"/>
              <a:ext cx="2347507" cy="888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3600x3600 pixel</a:t>
              </a:r>
            </a:p>
            <a:p>
              <a:pPr algn="ctr"/>
              <a:r>
                <a:rPr lang="en-US" sz="1400" dirty="0"/>
                <a:t>overlapping sliding windows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19449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28451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37454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46881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55883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64886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/>
          <p:cNvSpPr/>
          <p:nvPr/>
        </p:nvSpPr>
        <p:spPr>
          <a:xfrm>
            <a:off x="74313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 55"/>
          <p:cNvSpPr/>
          <p:nvPr/>
        </p:nvSpPr>
        <p:spPr>
          <a:xfrm>
            <a:off x="83315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923185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1017087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/>
          <p:cNvSpPr/>
          <p:nvPr/>
        </p:nvSpPr>
        <p:spPr>
          <a:xfrm>
            <a:off x="1107113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/>
          <p:cNvSpPr/>
          <p:nvPr/>
        </p:nvSpPr>
        <p:spPr>
          <a:xfrm>
            <a:off x="1197139" y="290736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ectangle 63"/>
          <p:cNvSpPr/>
          <p:nvPr/>
        </p:nvSpPr>
        <p:spPr>
          <a:xfrm>
            <a:off x="1294717" y="290736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5" name="Rectangle 64"/>
          <p:cNvSpPr/>
          <p:nvPr/>
        </p:nvSpPr>
        <p:spPr>
          <a:xfrm>
            <a:off x="1384743" y="290736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1" name="Rectangle 160"/>
          <p:cNvSpPr/>
          <p:nvPr/>
        </p:nvSpPr>
        <p:spPr>
          <a:xfrm>
            <a:off x="19449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2" name="Rectangle 161"/>
          <p:cNvSpPr/>
          <p:nvPr/>
        </p:nvSpPr>
        <p:spPr>
          <a:xfrm>
            <a:off x="28451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Rectangle 162"/>
          <p:cNvSpPr/>
          <p:nvPr/>
        </p:nvSpPr>
        <p:spPr>
          <a:xfrm>
            <a:off x="37454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4" name="Rectangle 163"/>
          <p:cNvSpPr/>
          <p:nvPr/>
        </p:nvSpPr>
        <p:spPr>
          <a:xfrm>
            <a:off x="46881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Rectangle 164"/>
          <p:cNvSpPr/>
          <p:nvPr/>
        </p:nvSpPr>
        <p:spPr>
          <a:xfrm>
            <a:off x="55883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Rectangle 165"/>
          <p:cNvSpPr/>
          <p:nvPr/>
        </p:nvSpPr>
        <p:spPr>
          <a:xfrm>
            <a:off x="64886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Rectangle 166"/>
          <p:cNvSpPr/>
          <p:nvPr/>
        </p:nvSpPr>
        <p:spPr>
          <a:xfrm>
            <a:off x="74313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67"/>
          <p:cNvSpPr/>
          <p:nvPr/>
        </p:nvSpPr>
        <p:spPr>
          <a:xfrm>
            <a:off x="83315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9" name="Rectangle 168"/>
          <p:cNvSpPr/>
          <p:nvPr/>
        </p:nvSpPr>
        <p:spPr>
          <a:xfrm>
            <a:off x="923185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Rectangle 169"/>
          <p:cNvSpPr/>
          <p:nvPr/>
        </p:nvSpPr>
        <p:spPr>
          <a:xfrm>
            <a:off x="1017087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1" name="Rectangle 170"/>
          <p:cNvSpPr/>
          <p:nvPr/>
        </p:nvSpPr>
        <p:spPr>
          <a:xfrm>
            <a:off x="1107113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Rectangle 171"/>
          <p:cNvSpPr/>
          <p:nvPr/>
        </p:nvSpPr>
        <p:spPr>
          <a:xfrm>
            <a:off x="1197139" y="299705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3" name="Rectangle 172"/>
          <p:cNvSpPr/>
          <p:nvPr/>
        </p:nvSpPr>
        <p:spPr>
          <a:xfrm>
            <a:off x="1294717" y="299705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4" name="Rectangle 173"/>
          <p:cNvSpPr/>
          <p:nvPr/>
        </p:nvSpPr>
        <p:spPr>
          <a:xfrm>
            <a:off x="1384743" y="299705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5" name="Rectangle 484"/>
          <p:cNvSpPr/>
          <p:nvPr/>
        </p:nvSpPr>
        <p:spPr>
          <a:xfrm>
            <a:off x="19449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6" name="Rectangle 485"/>
          <p:cNvSpPr/>
          <p:nvPr/>
        </p:nvSpPr>
        <p:spPr>
          <a:xfrm>
            <a:off x="28451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7" name="Rectangle 486"/>
          <p:cNvSpPr/>
          <p:nvPr/>
        </p:nvSpPr>
        <p:spPr>
          <a:xfrm>
            <a:off x="37454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8" name="Rectangle 487"/>
          <p:cNvSpPr/>
          <p:nvPr/>
        </p:nvSpPr>
        <p:spPr>
          <a:xfrm>
            <a:off x="46881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9" name="Rectangle 488"/>
          <p:cNvSpPr/>
          <p:nvPr/>
        </p:nvSpPr>
        <p:spPr>
          <a:xfrm>
            <a:off x="55883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0" name="Rectangle 489"/>
          <p:cNvSpPr/>
          <p:nvPr/>
        </p:nvSpPr>
        <p:spPr>
          <a:xfrm>
            <a:off x="64886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1" name="Rectangle 490"/>
          <p:cNvSpPr/>
          <p:nvPr/>
        </p:nvSpPr>
        <p:spPr>
          <a:xfrm>
            <a:off x="74313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2" name="Rectangle 491"/>
          <p:cNvSpPr/>
          <p:nvPr/>
        </p:nvSpPr>
        <p:spPr>
          <a:xfrm>
            <a:off x="83315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3" name="Rectangle 492"/>
          <p:cNvSpPr/>
          <p:nvPr/>
        </p:nvSpPr>
        <p:spPr>
          <a:xfrm>
            <a:off x="923185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4" name="Rectangle 493"/>
          <p:cNvSpPr/>
          <p:nvPr/>
        </p:nvSpPr>
        <p:spPr>
          <a:xfrm>
            <a:off x="1017087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5" name="Rectangle 494"/>
          <p:cNvSpPr/>
          <p:nvPr/>
        </p:nvSpPr>
        <p:spPr>
          <a:xfrm>
            <a:off x="1107113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6" name="Rectangle 495"/>
          <p:cNvSpPr/>
          <p:nvPr/>
        </p:nvSpPr>
        <p:spPr>
          <a:xfrm>
            <a:off x="1197139" y="308674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7" name="Rectangle 496"/>
          <p:cNvSpPr/>
          <p:nvPr/>
        </p:nvSpPr>
        <p:spPr>
          <a:xfrm>
            <a:off x="1294717" y="3086747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8" name="Rectangle 497"/>
          <p:cNvSpPr/>
          <p:nvPr/>
        </p:nvSpPr>
        <p:spPr>
          <a:xfrm>
            <a:off x="1384743" y="3086747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3" name="Rectangle 502"/>
          <p:cNvSpPr/>
          <p:nvPr/>
        </p:nvSpPr>
        <p:spPr>
          <a:xfrm>
            <a:off x="19449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4" name="Rectangle 503"/>
          <p:cNvSpPr/>
          <p:nvPr/>
        </p:nvSpPr>
        <p:spPr>
          <a:xfrm>
            <a:off x="28451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5" name="Rectangle 504"/>
          <p:cNvSpPr/>
          <p:nvPr/>
        </p:nvSpPr>
        <p:spPr>
          <a:xfrm>
            <a:off x="37454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6" name="Rectangle 505"/>
          <p:cNvSpPr/>
          <p:nvPr/>
        </p:nvSpPr>
        <p:spPr>
          <a:xfrm>
            <a:off x="46881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7" name="Rectangle 506"/>
          <p:cNvSpPr/>
          <p:nvPr/>
        </p:nvSpPr>
        <p:spPr>
          <a:xfrm>
            <a:off x="55883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8" name="Rectangle 507"/>
          <p:cNvSpPr/>
          <p:nvPr/>
        </p:nvSpPr>
        <p:spPr>
          <a:xfrm>
            <a:off x="64886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9" name="Rectangle 508"/>
          <p:cNvSpPr/>
          <p:nvPr/>
        </p:nvSpPr>
        <p:spPr>
          <a:xfrm>
            <a:off x="74313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0" name="Rectangle 509"/>
          <p:cNvSpPr/>
          <p:nvPr/>
        </p:nvSpPr>
        <p:spPr>
          <a:xfrm>
            <a:off x="83315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1" name="Rectangle 510"/>
          <p:cNvSpPr/>
          <p:nvPr/>
        </p:nvSpPr>
        <p:spPr>
          <a:xfrm>
            <a:off x="923185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" name="Rectangle 511"/>
          <p:cNvSpPr/>
          <p:nvPr/>
        </p:nvSpPr>
        <p:spPr>
          <a:xfrm>
            <a:off x="1017087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" name="Rectangle 512"/>
          <p:cNvSpPr/>
          <p:nvPr/>
        </p:nvSpPr>
        <p:spPr>
          <a:xfrm>
            <a:off x="1107113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4" name="Rectangle 513"/>
          <p:cNvSpPr/>
          <p:nvPr/>
        </p:nvSpPr>
        <p:spPr>
          <a:xfrm>
            <a:off x="1197139" y="317669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" name="Rectangle 514"/>
          <p:cNvSpPr/>
          <p:nvPr/>
        </p:nvSpPr>
        <p:spPr>
          <a:xfrm>
            <a:off x="1294717" y="317669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6" name="Rectangle 515"/>
          <p:cNvSpPr/>
          <p:nvPr/>
        </p:nvSpPr>
        <p:spPr>
          <a:xfrm>
            <a:off x="1384743" y="3176696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1" name="Rectangle 520"/>
          <p:cNvSpPr/>
          <p:nvPr/>
        </p:nvSpPr>
        <p:spPr>
          <a:xfrm>
            <a:off x="19449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2" name="Rectangle 521"/>
          <p:cNvSpPr/>
          <p:nvPr/>
        </p:nvSpPr>
        <p:spPr>
          <a:xfrm>
            <a:off x="28451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3" name="Rectangle 522"/>
          <p:cNvSpPr/>
          <p:nvPr/>
        </p:nvSpPr>
        <p:spPr>
          <a:xfrm>
            <a:off x="37454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4" name="Rectangle 523"/>
          <p:cNvSpPr/>
          <p:nvPr/>
        </p:nvSpPr>
        <p:spPr>
          <a:xfrm>
            <a:off x="46881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5" name="Rectangle 524"/>
          <p:cNvSpPr/>
          <p:nvPr/>
        </p:nvSpPr>
        <p:spPr>
          <a:xfrm>
            <a:off x="55883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6" name="Rectangle 525"/>
          <p:cNvSpPr/>
          <p:nvPr/>
        </p:nvSpPr>
        <p:spPr>
          <a:xfrm>
            <a:off x="64886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7" name="Rectangle 526"/>
          <p:cNvSpPr/>
          <p:nvPr/>
        </p:nvSpPr>
        <p:spPr>
          <a:xfrm>
            <a:off x="74313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8" name="Rectangle 527"/>
          <p:cNvSpPr/>
          <p:nvPr/>
        </p:nvSpPr>
        <p:spPr>
          <a:xfrm>
            <a:off x="83315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9" name="Rectangle 528"/>
          <p:cNvSpPr/>
          <p:nvPr/>
        </p:nvSpPr>
        <p:spPr>
          <a:xfrm>
            <a:off x="923185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0" name="Rectangle 529"/>
          <p:cNvSpPr/>
          <p:nvPr/>
        </p:nvSpPr>
        <p:spPr>
          <a:xfrm>
            <a:off x="1017087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1" name="Rectangle 530"/>
          <p:cNvSpPr/>
          <p:nvPr/>
        </p:nvSpPr>
        <p:spPr>
          <a:xfrm>
            <a:off x="1107113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2" name="Rectangle 531"/>
          <p:cNvSpPr/>
          <p:nvPr/>
        </p:nvSpPr>
        <p:spPr>
          <a:xfrm>
            <a:off x="1197139" y="3271371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3" name="Rectangle 532"/>
          <p:cNvSpPr/>
          <p:nvPr/>
        </p:nvSpPr>
        <p:spPr>
          <a:xfrm>
            <a:off x="1294717" y="327137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4" name="Rectangle 533"/>
          <p:cNvSpPr/>
          <p:nvPr/>
        </p:nvSpPr>
        <p:spPr>
          <a:xfrm>
            <a:off x="1384743" y="327137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9" name="Rectangle 538"/>
          <p:cNvSpPr/>
          <p:nvPr/>
        </p:nvSpPr>
        <p:spPr>
          <a:xfrm>
            <a:off x="19449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0" name="Rectangle 539"/>
          <p:cNvSpPr/>
          <p:nvPr/>
        </p:nvSpPr>
        <p:spPr>
          <a:xfrm>
            <a:off x="28451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1" name="Rectangle 540"/>
          <p:cNvSpPr/>
          <p:nvPr/>
        </p:nvSpPr>
        <p:spPr>
          <a:xfrm>
            <a:off x="37454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2" name="Rectangle 541"/>
          <p:cNvSpPr/>
          <p:nvPr/>
        </p:nvSpPr>
        <p:spPr>
          <a:xfrm>
            <a:off x="46881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3" name="Rectangle 542"/>
          <p:cNvSpPr/>
          <p:nvPr/>
        </p:nvSpPr>
        <p:spPr>
          <a:xfrm>
            <a:off x="55883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4" name="Rectangle 543"/>
          <p:cNvSpPr/>
          <p:nvPr/>
        </p:nvSpPr>
        <p:spPr>
          <a:xfrm>
            <a:off x="64886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5" name="Rectangle 544"/>
          <p:cNvSpPr/>
          <p:nvPr/>
        </p:nvSpPr>
        <p:spPr>
          <a:xfrm>
            <a:off x="74313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6" name="Rectangle 545"/>
          <p:cNvSpPr/>
          <p:nvPr/>
        </p:nvSpPr>
        <p:spPr>
          <a:xfrm>
            <a:off x="83315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7" name="Rectangle 546"/>
          <p:cNvSpPr/>
          <p:nvPr/>
        </p:nvSpPr>
        <p:spPr>
          <a:xfrm>
            <a:off x="923185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8" name="Rectangle 547"/>
          <p:cNvSpPr/>
          <p:nvPr/>
        </p:nvSpPr>
        <p:spPr>
          <a:xfrm>
            <a:off x="1017087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9" name="Rectangle 548"/>
          <p:cNvSpPr/>
          <p:nvPr/>
        </p:nvSpPr>
        <p:spPr>
          <a:xfrm>
            <a:off x="1107113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0" name="Rectangle 549"/>
          <p:cNvSpPr/>
          <p:nvPr/>
        </p:nvSpPr>
        <p:spPr>
          <a:xfrm>
            <a:off x="1197139" y="336106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1" name="Rectangle 550"/>
          <p:cNvSpPr/>
          <p:nvPr/>
        </p:nvSpPr>
        <p:spPr>
          <a:xfrm>
            <a:off x="1294717" y="336106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2" name="Rectangle 551"/>
          <p:cNvSpPr/>
          <p:nvPr/>
        </p:nvSpPr>
        <p:spPr>
          <a:xfrm>
            <a:off x="1384743" y="3361065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7" name="Rectangle 556"/>
          <p:cNvSpPr/>
          <p:nvPr/>
        </p:nvSpPr>
        <p:spPr>
          <a:xfrm>
            <a:off x="19449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8" name="Rectangle 557"/>
          <p:cNvSpPr/>
          <p:nvPr/>
        </p:nvSpPr>
        <p:spPr>
          <a:xfrm>
            <a:off x="28451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9" name="Rectangle 558"/>
          <p:cNvSpPr/>
          <p:nvPr/>
        </p:nvSpPr>
        <p:spPr>
          <a:xfrm>
            <a:off x="37454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Rectangle 559"/>
          <p:cNvSpPr/>
          <p:nvPr/>
        </p:nvSpPr>
        <p:spPr>
          <a:xfrm>
            <a:off x="46881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1" name="Rectangle 560"/>
          <p:cNvSpPr/>
          <p:nvPr/>
        </p:nvSpPr>
        <p:spPr>
          <a:xfrm>
            <a:off x="55883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2" name="Rectangle 561"/>
          <p:cNvSpPr/>
          <p:nvPr/>
        </p:nvSpPr>
        <p:spPr>
          <a:xfrm>
            <a:off x="64886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3" name="Rectangle 562"/>
          <p:cNvSpPr/>
          <p:nvPr/>
        </p:nvSpPr>
        <p:spPr>
          <a:xfrm>
            <a:off x="74313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4" name="Rectangle 563"/>
          <p:cNvSpPr/>
          <p:nvPr/>
        </p:nvSpPr>
        <p:spPr>
          <a:xfrm>
            <a:off x="83315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5" name="Rectangle 564"/>
          <p:cNvSpPr/>
          <p:nvPr/>
        </p:nvSpPr>
        <p:spPr>
          <a:xfrm>
            <a:off x="923185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6" name="Rectangle 565"/>
          <p:cNvSpPr/>
          <p:nvPr/>
        </p:nvSpPr>
        <p:spPr>
          <a:xfrm>
            <a:off x="1017087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7" name="Rectangle 566"/>
          <p:cNvSpPr/>
          <p:nvPr/>
        </p:nvSpPr>
        <p:spPr>
          <a:xfrm>
            <a:off x="1107113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8" name="Rectangle 567"/>
          <p:cNvSpPr/>
          <p:nvPr/>
        </p:nvSpPr>
        <p:spPr>
          <a:xfrm>
            <a:off x="1197139" y="3451013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9" name="Rectangle 568"/>
          <p:cNvSpPr/>
          <p:nvPr/>
        </p:nvSpPr>
        <p:spPr>
          <a:xfrm>
            <a:off x="1294717" y="345101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0" name="Rectangle 569"/>
          <p:cNvSpPr/>
          <p:nvPr/>
        </p:nvSpPr>
        <p:spPr>
          <a:xfrm>
            <a:off x="1384743" y="3451014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5" name="Rectangle 574"/>
          <p:cNvSpPr/>
          <p:nvPr/>
        </p:nvSpPr>
        <p:spPr>
          <a:xfrm>
            <a:off x="19449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6" name="Rectangle 575"/>
          <p:cNvSpPr/>
          <p:nvPr/>
        </p:nvSpPr>
        <p:spPr>
          <a:xfrm>
            <a:off x="28451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7" name="Rectangle 576"/>
          <p:cNvSpPr/>
          <p:nvPr/>
        </p:nvSpPr>
        <p:spPr>
          <a:xfrm>
            <a:off x="37454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8" name="Rectangle 577"/>
          <p:cNvSpPr/>
          <p:nvPr/>
        </p:nvSpPr>
        <p:spPr>
          <a:xfrm>
            <a:off x="46881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9" name="Rectangle 578"/>
          <p:cNvSpPr/>
          <p:nvPr/>
        </p:nvSpPr>
        <p:spPr>
          <a:xfrm>
            <a:off x="55883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0" name="Rectangle 579"/>
          <p:cNvSpPr/>
          <p:nvPr/>
        </p:nvSpPr>
        <p:spPr>
          <a:xfrm>
            <a:off x="64886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1" name="Rectangle 580"/>
          <p:cNvSpPr/>
          <p:nvPr/>
        </p:nvSpPr>
        <p:spPr>
          <a:xfrm>
            <a:off x="74313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2" name="Rectangle 581"/>
          <p:cNvSpPr/>
          <p:nvPr/>
        </p:nvSpPr>
        <p:spPr>
          <a:xfrm>
            <a:off x="83315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3" name="Rectangle 582"/>
          <p:cNvSpPr/>
          <p:nvPr/>
        </p:nvSpPr>
        <p:spPr>
          <a:xfrm>
            <a:off x="923185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4" name="Rectangle 583"/>
          <p:cNvSpPr/>
          <p:nvPr/>
        </p:nvSpPr>
        <p:spPr>
          <a:xfrm>
            <a:off x="1017087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5" name="Rectangle 584"/>
          <p:cNvSpPr/>
          <p:nvPr/>
        </p:nvSpPr>
        <p:spPr>
          <a:xfrm>
            <a:off x="1107113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6" name="Rectangle 585"/>
          <p:cNvSpPr/>
          <p:nvPr/>
        </p:nvSpPr>
        <p:spPr>
          <a:xfrm>
            <a:off x="1197139" y="3543512"/>
            <a:ext cx="274320" cy="2743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2" name="Group 191"/>
          <p:cNvGrpSpPr/>
          <p:nvPr/>
        </p:nvGrpSpPr>
        <p:grpSpPr>
          <a:xfrm>
            <a:off x="5906248" y="3927034"/>
            <a:ext cx="2686040" cy="2517218"/>
            <a:chOff x="3934339" y="4218146"/>
            <a:chExt cx="2556914" cy="2827895"/>
          </a:xfrm>
        </p:grpSpPr>
        <p:grpSp>
          <p:nvGrpSpPr>
            <p:cNvPr id="194" name="Group 193"/>
            <p:cNvGrpSpPr/>
            <p:nvPr/>
          </p:nvGrpSpPr>
          <p:grpSpPr>
            <a:xfrm>
              <a:off x="4393593" y="4218146"/>
              <a:ext cx="1612925" cy="1816234"/>
              <a:chOff x="6894671" y="3810060"/>
              <a:chExt cx="1612925" cy="1816234"/>
            </a:xfrm>
          </p:grpSpPr>
          <p:pic>
            <p:nvPicPr>
              <p:cNvPr id="196" name="Picture 195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3810060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197" name="Picture 196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426826"/>
                <a:ext cx="1612925" cy="274320"/>
              </a:xfrm>
              <a:prstGeom prst="rect">
                <a:avLst/>
              </a:prstGeom>
            </p:spPr>
          </p:pic>
          <p:pic>
            <p:nvPicPr>
              <p:cNvPr id="198" name="Picture 197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5043592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199" name="Picture 198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118443"/>
                <a:ext cx="1612925" cy="274320"/>
              </a:xfrm>
              <a:prstGeom prst="rect">
                <a:avLst/>
              </a:prstGeom>
            </p:spPr>
          </p:pic>
          <p:pic>
            <p:nvPicPr>
              <p:cNvPr id="200" name="Picture 199"/>
              <p:cNvPicPr>
                <a:picLocks/>
              </p:cNvPicPr>
              <p:nvPr/>
            </p:nvPicPr>
            <p:blipFill>
              <a:blip r:embed="rId12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4735209"/>
                <a:ext cx="1612924" cy="274320"/>
              </a:xfrm>
              <a:prstGeom prst="rect">
                <a:avLst/>
              </a:prstGeom>
            </p:spPr>
          </p:pic>
          <p:pic>
            <p:nvPicPr>
              <p:cNvPr id="201" name="Picture 200"/>
              <p:cNvPicPr>
                <a:picLocks/>
              </p:cNvPicPr>
              <p:nvPr/>
            </p:nvPicPr>
            <p:blipFill>
              <a:blip r:embed="rId14" cstate="screen">
                <a:biLevel thresh="75000"/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sharpenSoften amount="-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94671" y="5351974"/>
                <a:ext cx="1612925" cy="274320"/>
              </a:xfrm>
              <a:prstGeom prst="rect">
                <a:avLst/>
              </a:prstGeom>
            </p:spPr>
          </p:pic>
        </p:grpSp>
        <p:sp>
          <p:nvSpPr>
            <p:cNvPr id="195" name="TextBox 194"/>
            <p:cNvSpPr txBox="1"/>
            <p:nvPr/>
          </p:nvSpPr>
          <p:spPr>
            <a:xfrm>
              <a:off x="3934339" y="6458244"/>
              <a:ext cx="2556914" cy="5877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 histogram (bag of words)</a:t>
              </a:r>
            </a:p>
            <a:p>
              <a:pPr algn="ctr"/>
              <a:r>
                <a:rPr lang="en-US" sz="1400" dirty="0"/>
                <a:t>for each sliding window</a:t>
              </a:r>
            </a:p>
          </p:txBody>
        </p:sp>
      </p:grpSp>
      <p:sp>
        <p:nvSpPr>
          <p:cNvPr id="238" name="TextBox 237"/>
          <p:cNvSpPr txBox="1"/>
          <p:nvPr/>
        </p:nvSpPr>
        <p:spPr>
          <a:xfrm>
            <a:off x="8151028" y="3862736"/>
            <a:ext cx="2963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707FF"/>
                </a:solidFill>
              </a:rPr>
              <a:t>+++</a:t>
            </a:r>
            <a:r>
              <a:rPr lang="en-US" b="1" dirty="0">
                <a:solidFill>
                  <a:srgbClr val="FF0000"/>
                </a:solidFill>
              </a:rPr>
              <a:t>---</a:t>
            </a:r>
          </a:p>
        </p:txBody>
      </p:sp>
      <p:sp>
        <p:nvSpPr>
          <p:cNvPr id="250" name="Rectangle 249"/>
          <p:cNvSpPr/>
          <p:nvPr/>
        </p:nvSpPr>
        <p:spPr>
          <a:xfrm>
            <a:off x="8182408" y="3871890"/>
            <a:ext cx="264984" cy="848334"/>
          </a:xfrm>
          <a:prstGeom prst="rect">
            <a:avLst/>
          </a:prstGeom>
          <a:noFill/>
          <a:ln>
            <a:solidFill>
              <a:srgbClr val="070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07FF"/>
              </a:solidFill>
            </a:endParaRPr>
          </a:p>
        </p:txBody>
      </p:sp>
      <p:sp>
        <p:nvSpPr>
          <p:cNvPr id="157" name="Title 1"/>
          <p:cNvSpPr txBox="1">
            <a:spLocks/>
          </p:cNvSpPr>
          <p:nvPr/>
        </p:nvSpPr>
        <p:spPr>
          <a:xfrm>
            <a:off x="628650" y="365126"/>
            <a:ext cx="7886700" cy="7625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Training: Sliding Window</a:t>
            </a:r>
          </a:p>
        </p:txBody>
      </p:sp>
      <p:sp>
        <p:nvSpPr>
          <p:cNvPr id="160" name="Down Arrow 15"/>
          <p:cNvSpPr>
            <a:spLocks noChangeAspect="1"/>
          </p:cNvSpPr>
          <p:nvPr/>
        </p:nvSpPr>
        <p:spPr>
          <a:xfrm rot="16200000">
            <a:off x="2301779" y="3878789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5" name="Down Arrow 15"/>
          <p:cNvSpPr>
            <a:spLocks noChangeAspect="1"/>
          </p:cNvSpPr>
          <p:nvPr/>
        </p:nvSpPr>
        <p:spPr>
          <a:xfrm rot="16200000">
            <a:off x="5707291" y="3878789"/>
            <a:ext cx="365324" cy="645493"/>
          </a:xfrm>
          <a:prstGeom prst="down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6" name="Picture 17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8644" y="2488765"/>
            <a:ext cx="1926256" cy="1207165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52" name="Straight Arrow Connector 251"/>
          <p:cNvCxnSpPr>
            <a:endCxn id="250" idx="0"/>
          </p:cNvCxnSpPr>
          <p:nvPr/>
        </p:nvCxnSpPr>
        <p:spPr>
          <a:xfrm>
            <a:off x="7566734" y="3451013"/>
            <a:ext cx="748166" cy="420877"/>
          </a:xfrm>
          <a:prstGeom prst="straightConnector1">
            <a:avLst/>
          </a:prstGeom>
          <a:ln w="19050">
            <a:solidFill>
              <a:srgbClr val="0707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7" name="Rectangle 176"/>
          <p:cNvSpPr/>
          <p:nvPr/>
        </p:nvSpPr>
        <p:spPr>
          <a:xfrm>
            <a:off x="8171941" y="4747629"/>
            <a:ext cx="264984" cy="8483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707FF"/>
              </a:solidFill>
            </a:endParaRPr>
          </a:p>
        </p:txBody>
      </p:sp>
      <p:cxnSp>
        <p:nvCxnSpPr>
          <p:cNvPr id="178" name="Straight Arrow Connector 177"/>
          <p:cNvCxnSpPr/>
          <p:nvPr/>
        </p:nvCxnSpPr>
        <p:spPr>
          <a:xfrm>
            <a:off x="6839161" y="3487475"/>
            <a:ext cx="1332779" cy="1301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/>
          <p:cNvGrpSpPr>
            <a:grpSpLocks noChangeAspect="1"/>
          </p:cNvGrpSpPr>
          <p:nvPr/>
        </p:nvGrpSpPr>
        <p:grpSpPr>
          <a:xfrm>
            <a:off x="6388644" y="5574053"/>
            <a:ext cx="1699377" cy="263065"/>
            <a:chOff x="394163" y="3009169"/>
            <a:chExt cx="3650089" cy="569204"/>
          </a:xfrm>
        </p:grpSpPr>
        <p:pic>
          <p:nvPicPr>
            <p:cNvPr id="152" name="Picture 151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626517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3" name="Picture 152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4163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4" name="Picture 153"/>
            <p:cNvPicPr>
              <a:picLocks noChangeAspect="1"/>
            </p:cNvPicPr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858871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5" name="Picture 154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42694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6" name="Picture 155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10340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59" name="Picture 15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75049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9" name="Rectangle 17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5204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"/>
                            </p:stCondLst>
                            <p:childTnLst>
                              <p:par>
                                <p:cTn id="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8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"/>
                            </p:stCondLst>
                            <p:childTnLst>
                              <p:par>
                                <p:cTn id="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200"/>
                            </p:stCondLst>
                            <p:childTnLst>
                              <p:par>
                                <p:cTn id="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4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6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600"/>
                            </p:stCondLst>
                            <p:childTnLst>
                              <p:par>
                                <p:cTn id="5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8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800"/>
                            </p:stCondLst>
                            <p:childTnLst>
                              <p:par>
                                <p:cTn id="6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2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2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4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400"/>
                            </p:stCondLst>
                            <p:childTnLst>
                              <p:par>
                                <p:cTn id="8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600"/>
                            </p:stCondLst>
                            <p:childTnLst>
                              <p:par>
                                <p:cTn id="8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2600"/>
                            </p:stCondLst>
                            <p:childTnLst>
                              <p:par>
                                <p:cTn id="88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2800"/>
                            </p:stCondLst>
                            <p:childTnLst>
                              <p:par>
                                <p:cTn id="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800"/>
                            </p:stCondLst>
                            <p:childTnLst>
                              <p:par>
                                <p:cTn id="9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3000"/>
                            </p:stCondLst>
                            <p:childTnLst>
                              <p:par>
                                <p:cTn id="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2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200"/>
                            </p:stCondLst>
                            <p:childTnLst>
                              <p:par>
                                <p:cTn id="10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340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3600"/>
                            </p:stCondLst>
                            <p:childTnLst>
                              <p:par>
                                <p:cTn id="1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3600"/>
                            </p:stCondLst>
                            <p:childTnLst>
                              <p:par>
                                <p:cTn id="11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800"/>
                            </p:stCondLst>
                            <p:childTnLst>
                              <p:par>
                                <p:cTn id="1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3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4200"/>
                            </p:stCondLst>
                            <p:childTnLst>
                              <p:par>
                                <p:cTn id="1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200"/>
                            </p:stCondLst>
                            <p:childTnLst>
                              <p:par>
                                <p:cTn id="1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4400"/>
                            </p:stCondLst>
                            <p:childTnLst>
                              <p:par>
                                <p:cTn id="1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4400"/>
                            </p:stCondLst>
                            <p:childTnLst>
                              <p:par>
                                <p:cTn id="14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600"/>
                            </p:stCondLst>
                            <p:childTnLst>
                              <p:par>
                                <p:cTn id="1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46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48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4800"/>
                            </p:stCondLst>
                            <p:childTnLst>
                              <p:par>
                                <p:cTn id="15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5000"/>
                            </p:stCondLst>
                            <p:childTnLst>
                              <p:par>
                                <p:cTn id="1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000"/>
                            </p:stCondLst>
                            <p:childTnLst>
                              <p:par>
                                <p:cTn id="1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200"/>
                            </p:stCondLst>
                            <p:childTnLst>
                              <p:par>
                                <p:cTn id="1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5200"/>
                            </p:stCondLst>
                            <p:childTnLst>
                              <p:par>
                                <p:cTn id="16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5400"/>
                            </p:stCondLst>
                            <p:childTnLst>
                              <p:par>
                                <p:cTn id="16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5400"/>
                            </p:stCondLst>
                            <p:childTnLst>
                              <p:par>
                                <p:cTn id="172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5600"/>
                            </p:stCondLst>
                            <p:childTnLst>
                              <p:par>
                                <p:cTn id="1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7" fill="hold">
                            <p:stCondLst>
                              <p:cond delay="5600"/>
                            </p:stCondLst>
                            <p:childTnLst>
                              <p:par>
                                <p:cTn id="17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800"/>
                            </p:stCondLst>
                            <p:childTnLst>
                              <p:par>
                                <p:cTn id="1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5800"/>
                            </p:stCondLst>
                            <p:childTnLst>
                              <p:par>
                                <p:cTn id="1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6000"/>
                            </p:stCondLst>
                            <p:childTnLst>
                              <p:par>
                                <p:cTn id="1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9" fill="hold">
                            <p:stCondLst>
                              <p:cond delay="6000"/>
                            </p:stCondLst>
                            <p:childTnLst>
                              <p:par>
                                <p:cTn id="19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6200"/>
                            </p:stCondLst>
                            <p:childTnLst>
                              <p:par>
                                <p:cTn id="1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6200"/>
                            </p:stCondLst>
                            <p:childTnLst>
                              <p:par>
                                <p:cTn id="19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6400"/>
                            </p:stCondLst>
                            <p:childTnLst>
                              <p:par>
                                <p:cTn id="1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1" fill="hold">
                            <p:stCondLst>
                              <p:cond delay="6400"/>
                            </p:stCondLst>
                            <p:childTnLst>
                              <p:par>
                                <p:cTn id="20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6600"/>
                            </p:stCondLst>
                            <p:childTnLst>
                              <p:par>
                                <p:cTn id="2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7" fill="hold">
                            <p:stCondLst>
                              <p:cond delay="6600"/>
                            </p:stCondLst>
                            <p:childTnLst>
                              <p:par>
                                <p:cTn id="2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6800"/>
                            </p:stCondLst>
                            <p:childTnLst>
                              <p:par>
                                <p:cTn id="2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6800"/>
                            </p:stCondLst>
                            <p:childTnLst>
                              <p:par>
                                <p:cTn id="21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6" fill="hold">
                            <p:stCondLst>
                              <p:cond delay="7000"/>
                            </p:stCondLst>
                            <p:childTnLst>
                              <p:par>
                                <p:cTn id="2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9" fill="hold">
                            <p:stCondLst>
                              <p:cond delay="7000"/>
                            </p:stCondLst>
                            <p:childTnLst>
                              <p:par>
                                <p:cTn id="2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2" fill="hold">
                            <p:stCondLst>
                              <p:cond delay="7200"/>
                            </p:stCondLst>
                            <p:childTnLst>
                              <p:par>
                                <p:cTn id="2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5" fill="hold">
                            <p:stCondLst>
                              <p:cond delay="7200"/>
                            </p:stCondLst>
                            <p:childTnLst>
                              <p:par>
                                <p:cTn id="22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8" fill="hold">
                            <p:stCondLst>
                              <p:cond delay="7400"/>
                            </p:stCondLst>
                            <p:childTnLst>
                              <p:par>
                                <p:cTn id="2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7400"/>
                            </p:stCondLst>
                            <p:childTnLst>
                              <p:par>
                                <p:cTn id="2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7600"/>
                            </p:stCondLst>
                            <p:childTnLst>
                              <p:par>
                                <p:cTn id="2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7" fill="hold">
                            <p:stCondLst>
                              <p:cond delay="7600"/>
                            </p:stCondLst>
                            <p:childTnLst>
                              <p:par>
                                <p:cTn id="23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0" fill="hold">
                            <p:stCondLst>
                              <p:cond delay="7800"/>
                            </p:stCondLst>
                            <p:childTnLst>
                              <p:par>
                                <p:cTn id="2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3" fill="hold">
                            <p:stCondLst>
                              <p:cond delay="7800"/>
                            </p:stCondLst>
                            <p:childTnLst>
                              <p:par>
                                <p:cTn id="24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6" fill="hold">
                            <p:stCondLst>
                              <p:cond delay="8000"/>
                            </p:stCondLst>
                            <p:childTnLst>
                              <p:par>
                                <p:cTn id="2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9" fill="hold">
                            <p:stCondLst>
                              <p:cond delay="8000"/>
                            </p:stCondLst>
                            <p:childTnLst>
                              <p:par>
                                <p:cTn id="25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2" fill="hold">
                            <p:stCondLst>
                              <p:cond delay="8200"/>
                            </p:stCondLst>
                            <p:childTnLst>
                              <p:par>
                                <p:cTn id="253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8200"/>
                            </p:stCondLst>
                            <p:childTnLst>
                              <p:par>
                                <p:cTn id="256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8" fill="hold">
                            <p:stCondLst>
                              <p:cond delay="8400"/>
                            </p:stCondLst>
                            <p:childTnLst>
                              <p:par>
                                <p:cTn id="2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1" fill="hold">
                            <p:stCondLst>
                              <p:cond delay="8400"/>
                            </p:stCondLst>
                            <p:childTnLst>
                              <p:par>
                                <p:cTn id="26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4" fill="hold">
                            <p:stCondLst>
                              <p:cond delay="8600"/>
                            </p:stCondLst>
                            <p:childTnLst>
                              <p:par>
                                <p:cTn id="2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8600"/>
                            </p:stCondLst>
                            <p:childTnLst>
                              <p:par>
                                <p:cTn id="2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0" fill="hold">
                            <p:stCondLst>
                              <p:cond delay="8800"/>
                            </p:stCondLst>
                            <p:childTnLst>
                              <p:par>
                                <p:cTn id="2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3" fill="hold">
                            <p:stCondLst>
                              <p:cond delay="8800"/>
                            </p:stCondLst>
                            <p:childTnLst>
                              <p:par>
                                <p:cTn id="27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6" fill="hold">
                            <p:stCondLst>
                              <p:cond delay="9000"/>
                            </p:stCondLst>
                            <p:childTnLst>
                              <p:par>
                                <p:cTn id="2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9" fill="hold">
                            <p:stCondLst>
                              <p:cond delay="9000"/>
                            </p:stCondLst>
                            <p:childTnLst>
                              <p:par>
                                <p:cTn id="28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2" fill="hold">
                            <p:stCondLst>
                              <p:cond delay="9200"/>
                            </p:stCondLst>
                            <p:childTnLst>
                              <p:par>
                                <p:cTn id="2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5" fill="hold">
                            <p:stCondLst>
                              <p:cond delay="9200"/>
                            </p:stCondLst>
                            <p:childTnLst>
                              <p:par>
                                <p:cTn id="28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8" fill="hold">
                            <p:stCondLst>
                              <p:cond delay="9400"/>
                            </p:stCondLst>
                            <p:childTnLst>
                              <p:par>
                                <p:cTn id="28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9400"/>
                            </p:stCondLst>
                            <p:childTnLst>
                              <p:par>
                                <p:cTn id="2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4" fill="hold">
                            <p:stCondLst>
                              <p:cond delay="9600"/>
                            </p:stCondLst>
                            <p:childTnLst>
                              <p:par>
                                <p:cTn id="2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7" fill="hold">
                            <p:stCondLst>
                              <p:cond delay="9600"/>
                            </p:stCondLst>
                            <p:childTnLst>
                              <p:par>
                                <p:cTn id="29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0" fill="hold">
                            <p:stCondLst>
                              <p:cond delay="9800"/>
                            </p:stCondLst>
                            <p:childTnLst>
                              <p:par>
                                <p:cTn id="3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9800"/>
                            </p:stCondLst>
                            <p:childTnLst>
                              <p:par>
                                <p:cTn id="30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6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2" fill="hold">
                            <p:stCondLst>
                              <p:cond delay="10200"/>
                            </p:stCondLst>
                            <p:childTnLst>
                              <p:par>
                                <p:cTn id="3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5" fill="hold">
                            <p:stCondLst>
                              <p:cond delay="10200"/>
                            </p:stCondLst>
                            <p:childTnLst>
                              <p:par>
                                <p:cTn id="3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8" fill="hold">
                            <p:stCondLst>
                              <p:cond delay="10400"/>
                            </p:stCondLst>
                            <p:childTnLst>
                              <p:par>
                                <p:cTn id="3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1" fill="hold">
                            <p:stCondLst>
                              <p:cond delay="10400"/>
                            </p:stCondLst>
                            <p:childTnLst>
                              <p:par>
                                <p:cTn id="3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4" fill="hold">
                            <p:stCondLst>
                              <p:cond delay="10600"/>
                            </p:stCondLst>
                            <p:childTnLst>
                              <p:par>
                                <p:cTn id="3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7" fill="hold">
                            <p:stCondLst>
                              <p:cond delay="10600"/>
                            </p:stCondLst>
                            <p:childTnLst>
                              <p:par>
                                <p:cTn id="3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0" fill="hold">
                            <p:stCondLst>
                              <p:cond delay="10800"/>
                            </p:stCondLst>
                            <p:childTnLst>
                              <p:par>
                                <p:cTn id="3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3" fill="hold">
                            <p:stCondLst>
                              <p:cond delay="10800"/>
                            </p:stCondLst>
                            <p:childTnLst>
                              <p:par>
                                <p:cTn id="3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6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7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9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0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2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5" fill="hold">
                            <p:stCondLst>
                              <p:cond delay="11200"/>
                            </p:stCondLst>
                            <p:childTnLst>
                              <p:par>
                                <p:cTn id="3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8" fill="hold">
                            <p:stCondLst>
                              <p:cond delay="11400"/>
                            </p:stCondLst>
                            <p:childTnLst>
                              <p:par>
                                <p:cTn id="3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1" fill="hold">
                            <p:stCondLst>
                              <p:cond delay="11400"/>
                            </p:stCondLst>
                            <p:childTnLst>
                              <p:par>
                                <p:cTn id="3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4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7" fill="hold">
                            <p:stCondLst>
                              <p:cond delay="11600"/>
                            </p:stCondLst>
                            <p:childTnLst>
                              <p:par>
                                <p:cTn id="35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0" fill="hold">
                            <p:stCondLst>
                              <p:cond delay="11800"/>
                            </p:stCondLst>
                            <p:childTnLst>
                              <p:par>
                                <p:cTn id="3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3" fill="hold">
                            <p:stCondLst>
                              <p:cond delay="11800"/>
                            </p:stCondLst>
                            <p:childTnLst>
                              <p:par>
                                <p:cTn id="36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6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9" fill="hold">
                            <p:stCondLst>
                              <p:cond delay="12000"/>
                            </p:stCondLst>
                            <p:childTnLst>
                              <p:par>
                                <p:cTn id="37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2" fill="hold">
                            <p:stCondLst>
                              <p:cond delay="12200"/>
                            </p:stCondLst>
                            <p:childTnLst>
                              <p:par>
                                <p:cTn id="3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5" fill="hold">
                            <p:stCondLst>
                              <p:cond delay="12200"/>
                            </p:stCondLst>
                            <p:childTnLst>
                              <p:par>
                                <p:cTn id="3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12400"/>
                            </p:stCondLst>
                            <p:childTnLst>
                              <p:par>
                                <p:cTn id="3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1" fill="hold">
                            <p:stCondLst>
                              <p:cond delay="12400"/>
                            </p:stCondLst>
                            <p:childTnLst>
                              <p:par>
                                <p:cTn id="38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4" fill="hold">
                            <p:stCondLst>
                              <p:cond delay="12600"/>
                            </p:stCondLst>
                            <p:childTnLst>
                              <p:par>
                                <p:cTn id="38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7" fill="hold">
                            <p:stCondLst>
                              <p:cond delay="12600"/>
                            </p:stCondLst>
                            <p:childTnLst>
                              <p:par>
                                <p:cTn id="38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0" fill="hold">
                            <p:stCondLst>
                              <p:cond delay="12800"/>
                            </p:stCondLst>
                            <p:childTnLst>
                              <p:par>
                                <p:cTn id="39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3" fill="hold">
                            <p:stCondLst>
                              <p:cond delay="12800"/>
                            </p:stCondLst>
                            <p:childTnLst>
                              <p:par>
                                <p:cTn id="39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9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9" fill="hold">
                            <p:stCondLst>
                              <p:cond delay="13000"/>
                            </p:stCondLst>
                            <p:childTnLst>
                              <p:par>
                                <p:cTn id="4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2" fill="hold">
                            <p:stCondLst>
                              <p:cond delay="13200"/>
                            </p:stCondLst>
                            <p:childTnLst>
                              <p:par>
                                <p:cTn id="4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5" fill="hold">
                            <p:stCondLst>
                              <p:cond delay="13200"/>
                            </p:stCondLst>
                            <p:childTnLst>
                              <p:par>
                                <p:cTn id="40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8" fill="hold">
                            <p:stCondLst>
                              <p:cond delay="13400"/>
                            </p:stCondLst>
                            <p:childTnLst>
                              <p:par>
                                <p:cTn id="4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1" fill="hold">
                            <p:stCondLst>
                              <p:cond delay="13400"/>
                            </p:stCondLst>
                            <p:childTnLst>
                              <p:par>
                                <p:cTn id="4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4" fill="hold">
                            <p:stCondLst>
                              <p:cond delay="13600"/>
                            </p:stCondLst>
                            <p:childTnLst>
                              <p:par>
                                <p:cTn id="4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7" fill="hold">
                            <p:stCondLst>
                              <p:cond delay="13600"/>
                            </p:stCondLst>
                            <p:childTnLst>
                              <p:par>
                                <p:cTn id="41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0" fill="hold">
                            <p:stCondLst>
                              <p:cond delay="13800"/>
                            </p:stCondLst>
                            <p:childTnLst>
                              <p:par>
                                <p:cTn id="421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3" fill="hold">
                            <p:stCondLst>
                              <p:cond delay="13800"/>
                            </p:stCondLst>
                            <p:childTnLst>
                              <p:par>
                                <p:cTn id="42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3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2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5" fill="hold">
                            <p:stCondLst>
                              <p:cond delay="14200"/>
                            </p:stCondLst>
                            <p:childTnLst>
                              <p:par>
                                <p:cTn id="4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8" fill="hold">
                            <p:stCondLst>
                              <p:cond delay="14400"/>
                            </p:stCondLst>
                            <p:childTnLst>
                              <p:par>
                                <p:cTn id="4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1" fill="hold">
                            <p:stCondLst>
                              <p:cond delay="14400"/>
                            </p:stCondLst>
                            <p:childTnLst>
                              <p:par>
                                <p:cTn id="44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4" fill="hold">
                            <p:stCondLst>
                              <p:cond delay="14600"/>
                            </p:stCondLst>
                            <p:childTnLst>
                              <p:par>
                                <p:cTn id="4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7" fill="hold">
                            <p:stCondLst>
                              <p:cond delay="14600"/>
                            </p:stCondLst>
                            <p:childTnLst>
                              <p:par>
                                <p:cTn id="4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4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3" fill="hold">
                            <p:stCondLst>
                              <p:cond delay="14800"/>
                            </p:stCondLst>
                            <p:childTnLst>
                              <p:par>
                                <p:cTn id="45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6" fill="hold">
                            <p:stCondLst>
                              <p:cond delay="15000"/>
                            </p:stCondLst>
                            <p:childTnLst>
                              <p:par>
                                <p:cTn id="4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9" fill="hold">
                            <p:stCondLst>
                              <p:cond delay="15000"/>
                            </p:stCondLst>
                            <p:childTnLst>
                              <p:par>
                                <p:cTn id="4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2" fill="hold">
                            <p:stCondLst>
                              <p:cond delay="15200"/>
                            </p:stCondLst>
                            <p:childTnLst>
                              <p:par>
                                <p:cTn id="4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5" fill="hold">
                            <p:stCondLst>
                              <p:cond delay="15200"/>
                            </p:stCondLst>
                            <p:childTnLst>
                              <p:par>
                                <p:cTn id="46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8" fill="hold">
                            <p:stCondLst>
                              <p:cond delay="15400"/>
                            </p:stCondLst>
                            <p:childTnLst>
                              <p:par>
                                <p:cTn id="46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1" fill="hold">
                            <p:stCondLst>
                              <p:cond delay="15400"/>
                            </p:stCondLst>
                            <p:childTnLst>
                              <p:par>
                                <p:cTn id="47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4" fill="hold">
                            <p:stCondLst>
                              <p:cond delay="15600"/>
                            </p:stCondLst>
                            <p:childTnLst>
                              <p:par>
                                <p:cTn id="47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7" fill="hold">
                            <p:stCondLst>
                              <p:cond delay="15600"/>
                            </p:stCondLst>
                            <p:childTnLst>
                              <p:par>
                                <p:cTn id="47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0" fill="hold">
                            <p:stCondLst>
                              <p:cond delay="15800"/>
                            </p:stCondLst>
                            <p:childTnLst>
                              <p:par>
                                <p:cTn id="4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3" fill="hold">
                            <p:stCondLst>
                              <p:cond delay="15800"/>
                            </p:stCondLst>
                            <p:childTnLst>
                              <p:par>
                                <p:cTn id="4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6" fill="hold">
                            <p:stCondLst>
                              <p:cond delay="16000"/>
                            </p:stCondLst>
                            <p:childTnLst>
                              <p:par>
                                <p:cTn id="4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9" fill="hold">
                            <p:stCondLst>
                              <p:cond delay="16000"/>
                            </p:stCondLst>
                            <p:childTnLst>
                              <p:par>
                                <p:cTn id="49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2" fill="hold">
                            <p:stCondLst>
                              <p:cond delay="16200"/>
                            </p:stCondLst>
                            <p:childTnLst>
                              <p:par>
                                <p:cTn id="49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5" fill="hold">
                            <p:stCondLst>
                              <p:cond delay="16200"/>
                            </p:stCondLst>
                            <p:childTnLst>
                              <p:par>
                                <p:cTn id="49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8" fill="hold">
                            <p:stCondLst>
                              <p:cond delay="16400"/>
                            </p:stCondLst>
                            <p:childTnLst>
                              <p:par>
                                <p:cTn id="49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1" fill="hold">
                            <p:stCondLst>
                              <p:cond delay="16400"/>
                            </p:stCondLst>
                            <p:childTnLst>
                              <p:par>
                                <p:cTn id="50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4" fill="hold">
                            <p:stCondLst>
                              <p:cond delay="16600"/>
                            </p:stCondLst>
                            <p:childTnLst>
                              <p:par>
                                <p:cTn id="505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7" fill="hold">
                            <p:stCondLst>
                              <p:cond delay="16600"/>
                            </p:stCondLst>
                            <p:childTnLst>
                              <p:par>
                                <p:cTn id="508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0" fill="hold">
                            <p:stCondLst>
                              <p:cond delay="16800"/>
                            </p:stCondLst>
                            <p:childTnLst>
                              <p:par>
                                <p:cTn id="5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3" fill="hold">
                            <p:stCondLst>
                              <p:cond delay="16800"/>
                            </p:stCondLst>
                            <p:childTnLst>
                              <p:par>
                                <p:cTn id="51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6" fill="hold">
                            <p:stCondLst>
                              <p:cond delay="17000"/>
                            </p:stCondLst>
                            <p:childTnLst>
                              <p:par>
                                <p:cTn id="5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9" fill="hold">
                            <p:stCondLst>
                              <p:cond delay="17000"/>
                            </p:stCondLst>
                            <p:childTnLst>
                              <p:par>
                                <p:cTn id="5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2" fill="hold">
                            <p:stCondLst>
                              <p:cond delay="17200"/>
                            </p:stCondLst>
                            <p:childTnLst>
                              <p:par>
                                <p:cTn id="5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5" fill="hold">
                            <p:stCondLst>
                              <p:cond delay="17200"/>
                            </p:stCondLst>
                            <p:childTnLst>
                              <p:par>
                                <p:cTn id="52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8" fill="hold">
                            <p:stCondLst>
                              <p:cond delay="17400"/>
                            </p:stCondLst>
                            <p:childTnLst>
                              <p:par>
                                <p:cTn id="5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1" fill="hold">
                            <p:stCondLst>
                              <p:cond delay="17400"/>
                            </p:stCondLst>
                            <p:childTnLst>
                              <p:par>
                                <p:cTn id="5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4" fill="hold">
                            <p:stCondLst>
                              <p:cond delay="17600"/>
                            </p:stCondLst>
                            <p:childTnLst>
                              <p:par>
                                <p:cTn id="5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7" fill="hold">
                            <p:stCondLst>
                              <p:cond delay="17600"/>
                            </p:stCondLst>
                            <p:childTnLst>
                              <p:par>
                                <p:cTn id="53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0" fill="hold">
                            <p:stCondLst>
                              <p:cond delay="17800"/>
                            </p:stCondLst>
                            <p:childTnLst>
                              <p:par>
                                <p:cTn id="5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3" fill="hold">
                            <p:stCondLst>
                              <p:cond delay="17800"/>
                            </p:stCondLst>
                            <p:childTnLst>
                              <p:par>
                                <p:cTn id="54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6" fill="hold">
                            <p:stCondLst>
                              <p:cond delay="18000"/>
                            </p:stCondLst>
                            <p:childTnLst>
                              <p:par>
                                <p:cTn id="5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2" fill="hold">
                            <p:stCondLst>
                              <p:cond delay="18200"/>
                            </p:stCondLst>
                            <p:childTnLst>
                              <p:par>
                                <p:cTn id="5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5" fill="hold">
                            <p:stCondLst>
                              <p:cond delay="18200"/>
                            </p:stCondLst>
                            <p:childTnLst>
                              <p:par>
                                <p:cTn id="55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8" fill="hold">
                            <p:stCondLst>
                              <p:cond delay="18400"/>
                            </p:stCondLst>
                            <p:childTnLst>
                              <p:par>
                                <p:cTn id="55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1" fill="hold">
                            <p:stCondLst>
                              <p:cond delay="18400"/>
                            </p:stCondLst>
                            <p:childTnLst>
                              <p:par>
                                <p:cTn id="56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4" fill="hold">
                            <p:stCondLst>
                              <p:cond delay="18600"/>
                            </p:stCondLst>
                            <p:childTnLst>
                              <p:par>
                                <p:cTn id="5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7" fill="hold">
                            <p:stCondLst>
                              <p:cond delay="18600"/>
                            </p:stCondLst>
                            <p:childTnLst>
                              <p:par>
                                <p:cTn id="5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0" fill="hold">
                            <p:stCondLst>
                              <p:cond delay="18800"/>
                            </p:stCondLst>
                            <p:childTnLst>
                              <p:par>
                                <p:cTn id="5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3" fill="hold">
                            <p:stCondLst>
                              <p:cond delay="18800"/>
                            </p:stCondLst>
                            <p:childTnLst>
                              <p:par>
                                <p:cTn id="57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6" fill="hold">
                            <p:stCondLst>
                              <p:cond delay="19000"/>
                            </p:stCondLst>
                            <p:childTnLst>
                              <p:par>
                                <p:cTn id="57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9" fill="hold">
                            <p:stCondLst>
                              <p:cond delay="19000"/>
                            </p:stCondLst>
                            <p:childTnLst>
                              <p:par>
                                <p:cTn id="58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2" fill="hold">
                            <p:stCondLst>
                              <p:cond delay="19200"/>
                            </p:stCondLst>
                            <p:childTnLst>
                              <p:par>
                                <p:cTn id="58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5" fill="hold">
                            <p:stCondLst>
                              <p:cond delay="19200"/>
                            </p:stCondLst>
                            <p:childTnLst>
                              <p:par>
                                <p:cTn id="58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8" fill="hold">
                            <p:stCondLst>
                              <p:cond delay="19400"/>
                            </p:stCondLst>
                            <p:childTnLst>
                              <p:par>
                                <p:cTn id="58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1" fill="hold">
                            <p:stCondLst>
                              <p:cond delay="19400"/>
                            </p:stCondLst>
                            <p:childTnLst>
                              <p:par>
                                <p:cTn id="592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4" fill="hold">
                            <p:stCondLst>
                              <p:cond delay="19600"/>
                            </p:stCondLst>
                            <p:childTnLst>
                              <p:par>
                                <p:cTn id="5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7" fill="hold">
                            <p:stCondLst>
                              <p:cond delay="19600"/>
                            </p:stCondLst>
                            <p:childTnLst>
                              <p:par>
                                <p:cTn id="59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0" fill="hold">
                            <p:stCondLst>
                              <p:cond delay="19800"/>
                            </p:stCondLst>
                            <p:childTnLst>
                              <p:par>
                                <p:cTn id="60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3" fill="hold">
                            <p:stCondLst>
                              <p:cond delay="19800"/>
                            </p:stCondLst>
                            <p:childTnLst>
                              <p:par>
                                <p:cTn id="60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6" fill="hold">
                            <p:stCondLst>
                              <p:cond delay="20000"/>
                            </p:stCondLst>
                            <p:childTnLst>
                              <p:par>
                                <p:cTn id="60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9" fill="hold">
                            <p:stCondLst>
                              <p:cond delay="20000"/>
                            </p:stCondLst>
                            <p:childTnLst>
                              <p:par>
                                <p:cTn id="61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2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5" fill="hold">
                            <p:stCondLst>
                              <p:cond delay="20200"/>
                            </p:stCondLst>
                            <p:childTnLst>
                              <p:par>
                                <p:cTn id="6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8" fill="hold">
                            <p:stCondLst>
                              <p:cond delay="20400"/>
                            </p:stCondLst>
                            <p:childTnLst>
                              <p:par>
                                <p:cTn id="6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1" fill="hold">
                            <p:stCondLst>
                              <p:cond delay="20400"/>
                            </p:stCondLst>
                            <p:childTnLst>
                              <p:par>
                                <p:cTn id="62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4" fill="hold">
                            <p:stCondLst>
                              <p:cond delay="20600"/>
                            </p:stCondLst>
                            <p:childTnLst>
                              <p:par>
                                <p:cTn id="6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7" fill="hold">
                            <p:stCondLst>
                              <p:cond delay="20600"/>
                            </p:stCondLst>
                            <p:childTnLst>
                              <p:par>
                                <p:cTn id="6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0" fill="hold">
                            <p:stCondLst>
                              <p:cond delay="20800"/>
                            </p:stCondLst>
                            <p:childTnLst>
                              <p:par>
                                <p:cTn id="6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3" fill="hold">
                            <p:stCondLst>
                              <p:cond delay="20800"/>
                            </p:stCondLst>
                            <p:childTnLst>
                              <p:par>
                                <p:cTn id="63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6" fill="hold">
                            <p:stCondLst>
                              <p:cond delay="21000"/>
                            </p:stCondLst>
                            <p:childTnLst>
                              <p:par>
                                <p:cTn id="6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6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2" fill="hold">
                            <p:stCondLst>
                              <p:cond delay="21200"/>
                            </p:stCondLst>
                            <p:childTnLst>
                              <p:par>
                                <p:cTn id="6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5" fill="hold">
                            <p:stCondLst>
                              <p:cond delay="21200"/>
                            </p:stCondLst>
                            <p:childTnLst>
                              <p:par>
                                <p:cTn id="64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8" fill="hold">
                            <p:stCondLst>
                              <p:cond delay="21400"/>
                            </p:stCondLst>
                            <p:childTnLst>
                              <p:par>
                                <p:cTn id="6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1" fill="hold">
                            <p:stCondLst>
                              <p:cond delay="21400"/>
                            </p:stCondLst>
                            <p:childTnLst>
                              <p:par>
                                <p:cTn id="6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4" fill="hold">
                            <p:stCondLst>
                              <p:cond delay="21600"/>
                            </p:stCondLst>
                            <p:childTnLst>
                              <p:par>
                                <p:cTn id="6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7" fill="hold">
                      <p:stCondLst>
                        <p:cond delay="indefinite"/>
                      </p:stCondLst>
                      <p:childTnLst>
                        <p:par>
                          <p:cTn id="658" fill="hold">
                            <p:stCondLst>
                              <p:cond delay="0"/>
                            </p:stCondLst>
                            <p:childTnLst>
                              <p:par>
                                <p:cTn id="6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7" fill="hold">
                      <p:stCondLst>
                        <p:cond delay="indefinite"/>
                      </p:stCondLst>
                      <p:childTnLst>
                        <p:par>
                          <p:cTn id="668" fill="hold">
                            <p:stCondLst>
                              <p:cond delay="0"/>
                            </p:stCondLst>
                            <p:childTnLst>
                              <p:par>
                                <p:cTn id="6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161" grpId="0" animBg="1"/>
      <p:bldP spid="161" grpId="1" animBg="1"/>
      <p:bldP spid="162" grpId="0" animBg="1"/>
      <p:bldP spid="162" grpId="1" animBg="1"/>
      <p:bldP spid="163" grpId="0" animBg="1"/>
      <p:bldP spid="163" grpId="1" animBg="1"/>
      <p:bldP spid="164" grpId="0" animBg="1"/>
      <p:bldP spid="164" grpId="1" animBg="1"/>
      <p:bldP spid="165" grpId="0" animBg="1"/>
      <p:bldP spid="165" grpId="1" animBg="1"/>
      <p:bldP spid="166" grpId="0" animBg="1"/>
      <p:bldP spid="166" grpId="1" animBg="1"/>
      <p:bldP spid="167" grpId="0" animBg="1"/>
      <p:bldP spid="167" grpId="1" animBg="1"/>
      <p:bldP spid="168" grpId="0" animBg="1"/>
      <p:bldP spid="168" grpId="1" animBg="1"/>
      <p:bldP spid="169" grpId="0" animBg="1"/>
      <p:bldP spid="169" grpId="1" animBg="1"/>
      <p:bldP spid="170" grpId="0" animBg="1"/>
      <p:bldP spid="170" grpId="1" animBg="1"/>
      <p:bldP spid="171" grpId="0" animBg="1"/>
      <p:bldP spid="171" grpId="1" animBg="1"/>
      <p:bldP spid="172" grpId="0" animBg="1"/>
      <p:bldP spid="172" grpId="1" animBg="1"/>
      <p:bldP spid="173" grpId="0" animBg="1"/>
      <p:bldP spid="173" grpId="1" animBg="1"/>
      <p:bldP spid="174" grpId="0" animBg="1"/>
      <p:bldP spid="174" grpId="1" animBg="1"/>
      <p:bldP spid="485" grpId="0" animBg="1"/>
      <p:bldP spid="485" grpId="1" animBg="1"/>
      <p:bldP spid="486" grpId="0" animBg="1"/>
      <p:bldP spid="486" grpId="1" animBg="1"/>
      <p:bldP spid="487" grpId="0" animBg="1"/>
      <p:bldP spid="487" grpId="1" animBg="1"/>
      <p:bldP spid="488" grpId="0" animBg="1"/>
      <p:bldP spid="488" grpId="1" animBg="1"/>
      <p:bldP spid="489" grpId="0" animBg="1"/>
      <p:bldP spid="489" grpId="1" animBg="1"/>
      <p:bldP spid="490" grpId="0" animBg="1"/>
      <p:bldP spid="490" grpId="1" animBg="1"/>
      <p:bldP spid="491" grpId="0" animBg="1"/>
      <p:bldP spid="491" grpId="1" animBg="1"/>
      <p:bldP spid="492" grpId="0" animBg="1"/>
      <p:bldP spid="492" grpId="1" animBg="1"/>
      <p:bldP spid="493" grpId="0" animBg="1"/>
      <p:bldP spid="493" grpId="1" animBg="1"/>
      <p:bldP spid="494" grpId="0" animBg="1"/>
      <p:bldP spid="494" grpId="1" animBg="1"/>
      <p:bldP spid="495" grpId="0" animBg="1"/>
      <p:bldP spid="495" grpId="1" animBg="1"/>
      <p:bldP spid="496" grpId="0" animBg="1"/>
      <p:bldP spid="496" grpId="1" animBg="1"/>
      <p:bldP spid="497" grpId="0" animBg="1"/>
      <p:bldP spid="497" grpId="1" animBg="1"/>
      <p:bldP spid="498" grpId="0" animBg="1"/>
      <p:bldP spid="498" grpId="1" animBg="1"/>
      <p:bldP spid="503" grpId="0" animBg="1"/>
      <p:bldP spid="503" grpId="1" animBg="1"/>
      <p:bldP spid="504" grpId="0" animBg="1"/>
      <p:bldP spid="504" grpId="1" animBg="1"/>
      <p:bldP spid="505" grpId="0" animBg="1"/>
      <p:bldP spid="505" grpId="1" animBg="1"/>
      <p:bldP spid="506" grpId="0" animBg="1"/>
      <p:bldP spid="506" grpId="1" animBg="1"/>
      <p:bldP spid="507" grpId="0" animBg="1"/>
      <p:bldP spid="507" grpId="1" animBg="1"/>
      <p:bldP spid="508" grpId="0" animBg="1"/>
      <p:bldP spid="508" grpId="1" animBg="1"/>
      <p:bldP spid="509" grpId="0" animBg="1"/>
      <p:bldP spid="509" grpId="1" animBg="1"/>
      <p:bldP spid="510" grpId="0" animBg="1"/>
      <p:bldP spid="510" grpId="1" animBg="1"/>
      <p:bldP spid="511" grpId="0" animBg="1"/>
      <p:bldP spid="511" grpId="1" animBg="1"/>
      <p:bldP spid="512" grpId="0" animBg="1"/>
      <p:bldP spid="512" grpId="1" animBg="1"/>
      <p:bldP spid="513" grpId="0" animBg="1"/>
      <p:bldP spid="513" grpId="1" animBg="1"/>
      <p:bldP spid="514" grpId="0" animBg="1"/>
      <p:bldP spid="514" grpId="1" animBg="1"/>
      <p:bldP spid="515" grpId="0" animBg="1"/>
      <p:bldP spid="515" grpId="1" animBg="1"/>
      <p:bldP spid="516" grpId="0" animBg="1"/>
      <p:bldP spid="516" grpId="1" animBg="1"/>
      <p:bldP spid="521" grpId="0" animBg="1"/>
      <p:bldP spid="521" grpId="1" animBg="1"/>
      <p:bldP spid="522" grpId="0" animBg="1"/>
      <p:bldP spid="522" grpId="1" animBg="1"/>
      <p:bldP spid="523" grpId="0" animBg="1"/>
      <p:bldP spid="523" grpId="1" animBg="1"/>
      <p:bldP spid="524" grpId="0" animBg="1"/>
      <p:bldP spid="524" grpId="1" animBg="1"/>
      <p:bldP spid="525" grpId="0" animBg="1"/>
      <p:bldP spid="525" grpId="1" animBg="1"/>
      <p:bldP spid="526" grpId="0" animBg="1"/>
      <p:bldP spid="526" grpId="1" animBg="1"/>
      <p:bldP spid="527" grpId="0" animBg="1"/>
      <p:bldP spid="527" grpId="1" animBg="1"/>
      <p:bldP spid="528" grpId="0" animBg="1"/>
      <p:bldP spid="528" grpId="1" animBg="1"/>
      <p:bldP spid="529" grpId="0" animBg="1"/>
      <p:bldP spid="529" grpId="1" animBg="1"/>
      <p:bldP spid="530" grpId="0" animBg="1"/>
      <p:bldP spid="530" grpId="1" animBg="1"/>
      <p:bldP spid="531" grpId="0" animBg="1"/>
      <p:bldP spid="531" grpId="1" animBg="1"/>
      <p:bldP spid="532" grpId="0" animBg="1"/>
      <p:bldP spid="532" grpId="1" animBg="1"/>
      <p:bldP spid="533" grpId="0" animBg="1"/>
      <p:bldP spid="533" grpId="1" animBg="1"/>
      <p:bldP spid="534" grpId="0" animBg="1"/>
      <p:bldP spid="534" grpId="1" animBg="1"/>
      <p:bldP spid="539" grpId="0" animBg="1"/>
      <p:bldP spid="539" grpId="1" animBg="1"/>
      <p:bldP spid="540" grpId="0" animBg="1"/>
      <p:bldP spid="540" grpId="1" animBg="1"/>
      <p:bldP spid="541" grpId="0" animBg="1"/>
      <p:bldP spid="541" grpId="1" animBg="1"/>
      <p:bldP spid="542" grpId="0" animBg="1"/>
      <p:bldP spid="542" grpId="1" animBg="1"/>
      <p:bldP spid="543" grpId="0" animBg="1"/>
      <p:bldP spid="543" grpId="1" animBg="1"/>
      <p:bldP spid="544" grpId="0" animBg="1"/>
      <p:bldP spid="544" grpId="1" animBg="1"/>
      <p:bldP spid="545" grpId="0" animBg="1"/>
      <p:bldP spid="545" grpId="1" animBg="1"/>
      <p:bldP spid="546" grpId="0" animBg="1"/>
      <p:bldP spid="546" grpId="1" animBg="1"/>
      <p:bldP spid="547" grpId="0" animBg="1"/>
      <p:bldP spid="547" grpId="1" animBg="1"/>
      <p:bldP spid="548" grpId="0" animBg="1"/>
      <p:bldP spid="548" grpId="1" animBg="1"/>
      <p:bldP spid="549" grpId="0" animBg="1"/>
      <p:bldP spid="549" grpId="1" animBg="1"/>
      <p:bldP spid="550" grpId="0" animBg="1"/>
      <p:bldP spid="550" grpId="1" animBg="1"/>
      <p:bldP spid="551" grpId="0" animBg="1"/>
      <p:bldP spid="551" grpId="1" animBg="1"/>
      <p:bldP spid="552" grpId="0" animBg="1"/>
      <p:bldP spid="552" grpId="1" animBg="1"/>
      <p:bldP spid="557" grpId="0" animBg="1"/>
      <p:bldP spid="557" grpId="1" animBg="1"/>
      <p:bldP spid="558" grpId="0" animBg="1"/>
      <p:bldP spid="558" grpId="1" animBg="1"/>
      <p:bldP spid="559" grpId="0" animBg="1"/>
      <p:bldP spid="559" grpId="1" animBg="1"/>
      <p:bldP spid="560" grpId="0" animBg="1"/>
      <p:bldP spid="560" grpId="1" animBg="1"/>
      <p:bldP spid="561" grpId="0" animBg="1"/>
      <p:bldP spid="561" grpId="1" animBg="1"/>
      <p:bldP spid="562" grpId="0" animBg="1"/>
      <p:bldP spid="562" grpId="1" animBg="1"/>
      <p:bldP spid="563" grpId="0" animBg="1"/>
      <p:bldP spid="563" grpId="1" animBg="1"/>
      <p:bldP spid="564" grpId="0" animBg="1"/>
      <p:bldP spid="564" grpId="1" animBg="1"/>
      <p:bldP spid="565" grpId="0" animBg="1"/>
      <p:bldP spid="565" grpId="1" animBg="1"/>
      <p:bldP spid="566" grpId="0" animBg="1"/>
      <p:bldP spid="566" grpId="1" animBg="1"/>
      <p:bldP spid="567" grpId="0" animBg="1"/>
      <p:bldP spid="567" grpId="1" animBg="1"/>
      <p:bldP spid="568" grpId="0" animBg="1"/>
      <p:bldP spid="568" grpId="1" animBg="1"/>
      <p:bldP spid="569" grpId="0" animBg="1"/>
      <p:bldP spid="569" grpId="1" animBg="1"/>
      <p:bldP spid="570" grpId="0" animBg="1"/>
      <p:bldP spid="570" grpId="1" animBg="1"/>
      <p:bldP spid="575" grpId="0" animBg="1"/>
      <p:bldP spid="575" grpId="1" animBg="1"/>
      <p:bldP spid="576" grpId="0" animBg="1"/>
      <p:bldP spid="576" grpId="1" animBg="1"/>
      <p:bldP spid="577" grpId="0" animBg="1"/>
      <p:bldP spid="577" grpId="1" animBg="1"/>
      <p:bldP spid="578" grpId="0" animBg="1"/>
      <p:bldP spid="578" grpId="1" animBg="1"/>
      <p:bldP spid="579" grpId="0" animBg="1"/>
      <p:bldP spid="579" grpId="1" animBg="1"/>
      <p:bldP spid="580" grpId="0" animBg="1"/>
      <p:bldP spid="580" grpId="1" animBg="1"/>
      <p:bldP spid="581" grpId="0" animBg="1"/>
      <p:bldP spid="581" grpId="1" animBg="1"/>
      <p:bldP spid="582" grpId="0" animBg="1"/>
      <p:bldP spid="582" grpId="1" animBg="1"/>
      <p:bldP spid="583" grpId="0" animBg="1"/>
      <p:bldP spid="583" grpId="1" animBg="1"/>
      <p:bldP spid="584" grpId="0" animBg="1"/>
      <p:bldP spid="584" grpId="1" animBg="1"/>
      <p:bldP spid="585" grpId="0" animBg="1"/>
      <p:bldP spid="585" grpId="1" animBg="1"/>
      <p:bldP spid="586" grpId="0" animBg="1"/>
      <p:bldP spid="238" grpId="0"/>
      <p:bldP spid="250" grpId="0" animBg="1"/>
      <p:bldP spid="175" grpId="0" animBg="1"/>
      <p:bldP spid="17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16</a:t>
            </a:fld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1479511" y="2771819"/>
                <a:ext cx="5501763" cy="66749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𝑎𝑐𝑐𝑢𝑟𝑎𝑐𝑦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𝑐𝑜𝑟𝑟𝑒𝑐𝑡𝑙𝑦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𝑐𝑙𝑎𝑠𝑠𝑖𝑓𝑖𝑒𝑑</m:t>
                          </m:r>
                          <m:r>
                            <a:rPr lang="en-US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𝑠𝑙𝑖𝑑𝑖𝑛𝑔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𝑤𝑖𝑛𝑑𝑜𝑤𝑠</m:t>
                          </m:r>
                        </m:num>
                        <m:den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𝑡𝑜𝑡𝑎𝑙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#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𝑠𝑙𝑖𝑑𝑖𝑛𝑔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𝑤𝑖𝑛𝑑𝑜𝑤𝑠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9511" y="2771819"/>
                <a:ext cx="5501763" cy="66749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/>
          <p:cNvSpPr txBox="1"/>
          <p:nvPr/>
        </p:nvSpPr>
        <p:spPr>
          <a:xfrm>
            <a:off x="628650" y="1568102"/>
            <a:ext cx="52478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Each sliding window is a sample.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479511" y="3930248"/>
            <a:ext cx="6184978" cy="2024826"/>
            <a:chOff x="2403223" y="3940058"/>
            <a:chExt cx="6184978" cy="2024826"/>
          </a:xfrm>
        </p:grpSpPr>
        <p:sp>
          <p:nvSpPr>
            <p:cNvPr id="12" name="TextBox 11"/>
            <p:cNvSpPr txBox="1"/>
            <p:nvPr/>
          </p:nvSpPr>
          <p:spPr>
            <a:xfrm>
              <a:off x="2403223" y="5441664"/>
              <a:ext cx="234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Ground Truth</a:t>
              </a:r>
            </a:p>
            <a:p>
              <a:pPr algn="ctr"/>
              <a:r>
                <a:rPr lang="en-US" sz="1400" dirty="0"/>
                <a:t>(from viewport analysis)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803608" y="5412860"/>
              <a:ext cx="27845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Prediction</a:t>
              </a:r>
            </a:p>
            <a:p>
              <a:pPr algn="ctr"/>
              <a:r>
                <a:rPr lang="en-US" sz="1400" dirty="0"/>
                <a:t>(from visual bag-of-words model)</a:t>
              </a: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86"/>
            <a:stretch/>
          </p:blipFill>
          <p:spPr>
            <a:xfrm>
              <a:off x="2405201" y="3940058"/>
              <a:ext cx="2339746" cy="146897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/>
            <a:srcRect r="172"/>
            <a:stretch/>
          </p:blipFill>
          <p:spPr>
            <a:xfrm>
              <a:off x="6026032" y="3940058"/>
              <a:ext cx="2339746" cy="147278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  <p:sp>
        <p:nvSpPr>
          <p:cNvPr id="6" name="Rectangle 5"/>
          <p:cNvSpPr/>
          <p:nvPr/>
        </p:nvSpPr>
        <p:spPr>
          <a:xfrm>
            <a:off x="628650" y="2062394"/>
            <a:ext cx="41429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Evaluation metric: Accuracy</a:t>
            </a:r>
          </a:p>
        </p:txBody>
      </p:sp>
    </p:spTree>
    <p:extLst>
      <p:ext uri="{BB962C8B-B14F-4D97-AF65-F5344CB8AC3E}">
        <p14:creationId xmlns:p14="http://schemas.microsoft.com/office/powerpoint/2010/main" val="1226266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49" y="1436749"/>
            <a:ext cx="3845679" cy="1180565"/>
          </a:xfrm>
        </p:spPr>
        <p:txBody>
          <a:bodyPr>
            <a:normAutofit/>
          </a:bodyPr>
          <a:lstStyle/>
          <a:p>
            <a:r>
              <a:rPr lang="en-US" sz="2400" dirty="0"/>
              <a:t>Dictionary size: </a:t>
            </a:r>
          </a:p>
          <a:p>
            <a:pPr lvl="1"/>
            <a:r>
              <a:rPr lang="en-US" sz="2000" dirty="0"/>
              <a:t>K = 200 ⟶ 5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17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8650" y="365126"/>
            <a:ext cx="7886700" cy="625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lang="en-US" sz="4000" kern="0" dirty="0">
                <a:solidFill>
                  <a:sysClr val="windowText" lastClr="000000"/>
                </a:solidFill>
                <a:latin typeface="+mj-lt"/>
              </a:rPr>
              <a:t>Experiments</a:t>
            </a:r>
          </a:p>
        </p:txBody>
      </p:sp>
      <p:grpSp>
        <p:nvGrpSpPr>
          <p:cNvPr id="73" name="Group 72"/>
          <p:cNvGrpSpPr>
            <a:grpSpLocks noChangeAspect="1"/>
          </p:cNvGrpSpPr>
          <p:nvPr/>
        </p:nvGrpSpPr>
        <p:grpSpPr>
          <a:xfrm>
            <a:off x="3777224" y="1567773"/>
            <a:ext cx="4528567" cy="706196"/>
            <a:chOff x="394163" y="3009169"/>
            <a:chExt cx="3650089" cy="56920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626517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94163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858871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2242694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1010340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5400000">
              <a:off x="3475049" y="3009169"/>
              <a:ext cx="569204" cy="56920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76" name="Group 75"/>
          <p:cNvGrpSpPr>
            <a:grpSpLocks noChangeAspect="1"/>
          </p:cNvGrpSpPr>
          <p:nvPr/>
        </p:nvGrpSpPr>
        <p:grpSpPr>
          <a:xfrm>
            <a:off x="3800431" y="2846464"/>
            <a:ext cx="4531421" cy="1024398"/>
            <a:chOff x="395394" y="4020834"/>
            <a:chExt cx="4044846" cy="914400"/>
          </a:xfrm>
        </p:grpSpPr>
        <p:grpSp>
          <p:nvGrpSpPr>
            <p:cNvPr id="31" name="Group 30"/>
            <p:cNvGrpSpPr>
              <a:grpSpLocks noChangeAspect="1"/>
            </p:cNvGrpSpPr>
            <p:nvPr/>
          </p:nvGrpSpPr>
          <p:grpSpPr>
            <a:xfrm rot="5400000">
              <a:off x="238791" y="4177437"/>
              <a:ext cx="914400" cy="601193"/>
              <a:chOff x="403688" y="301319"/>
              <a:chExt cx="2893610" cy="1902463"/>
            </a:xfrm>
          </p:grpSpPr>
          <p:pic>
            <p:nvPicPr>
              <p:cNvPr id="32" name="Picture 31"/>
              <p:cNvPicPr>
                <a:picLocks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3" name="Picture 32"/>
              <p:cNvPicPr>
                <a:picLocks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4" name="Picture 33"/>
              <p:cNvPicPr>
                <a:picLocks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1286515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5" name="Picture 34"/>
              <p:cNvPicPr>
                <a:picLocks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1286515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1289382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37" name="Picture 36"/>
              <p:cNvPicPr>
                <a:picLocks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01319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38" name="Group 37"/>
            <p:cNvGrpSpPr>
              <a:grpSpLocks noChangeAspect="1"/>
            </p:cNvGrpSpPr>
            <p:nvPr/>
          </p:nvGrpSpPr>
          <p:grpSpPr>
            <a:xfrm rot="5400000">
              <a:off x="1616707" y="4177891"/>
              <a:ext cx="914400" cy="600285"/>
              <a:chOff x="3853957" y="2752410"/>
              <a:chExt cx="2893610" cy="1899596"/>
            </a:xfrm>
          </p:grpSpPr>
          <p:pic>
            <p:nvPicPr>
              <p:cNvPr id="39" name="Picture 38"/>
              <p:cNvPicPr>
                <a:picLocks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957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0" name="Picture 39"/>
              <p:cNvPicPr>
                <a:picLocks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67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1" name="Picture 40"/>
              <p:cNvPicPr>
                <a:picLocks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14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2" name="Picture 41"/>
              <p:cNvPicPr>
                <a:picLocks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53957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3" name="Picture 42"/>
              <p:cNvPicPr>
                <a:picLocks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814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4" name="Picture 43"/>
              <p:cNvPicPr>
                <a:picLocks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33167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45" name="Group 44"/>
            <p:cNvGrpSpPr>
              <a:grpSpLocks noChangeAspect="1"/>
            </p:cNvGrpSpPr>
            <p:nvPr/>
          </p:nvGrpSpPr>
          <p:grpSpPr>
            <a:xfrm rot="5400000">
              <a:off x="2305438" y="4177891"/>
              <a:ext cx="914400" cy="600285"/>
              <a:chOff x="403688" y="2752410"/>
              <a:chExt cx="2893610" cy="1899596"/>
            </a:xfrm>
          </p:grpSpPr>
          <p:pic>
            <p:nvPicPr>
              <p:cNvPr id="46" name="Picture 45"/>
              <p:cNvPicPr>
                <a:picLocks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7" name="Picture 46"/>
              <p:cNvPicPr>
                <a:picLocks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8" name="Picture 47"/>
              <p:cNvPicPr>
                <a:picLocks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49" name="Picture 48"/>
              <p:cNvPicPr>
                <a:picLocks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0" name="Picture 49"/>
              <p:cNvPicPr>
                <a:picLocks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1" name="Picture 50"/>
              <p:cNvPicPr>
                <a:picLocks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52" name="Group 51"/>
            <p:cNvGrpSpPr>
              <a:grpSpLocks noChangeAspect="1"/>
            </p:cNvGrpSpPr>
            <p:nvPr/>
          </p:nvGrpSpPr>
          <p:grpSpPr>
            <a:xfrm rot="5400000">
              <a:off x="3682898" y="4177891"/>
              <a:ext cx="914400" cy="600285"/>
              <a:chOff x="403688" y="2752410"/>
              <a:chExt cx="2893610" cy="1899596"/>
            </a:xfrm>
          </p:grpSpPr>
          <p:pic>
            <p:nvPicPr>
              <p:cNvPr id="53" name="Picture 52"/>
              <p:cNvPicPr>
                <a:picLocks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4" name="Picture 53"/>
              <p:cNvPicPr>
                <a:picLocks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5" name="Picture 54"/>
              <p:cNvPicPr>
                <a:picLocks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6" name="Picture 55"/>
              <p:cNvPicPr>
                <a:picLocks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7" name="Picture 56"/>
              <p:cNvPicPr>
                <a:picLocks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58" name="Picture 57"/>
              <p:cNvPicPr>
                <a:picLocks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59" name="Group 58"/>
            <p:cNvGrpSpPr>
              <a:grpSpLocks noChangeAspect="1"/>
            </p:cNvGrpSpPr>
            <p:nvPr/>
          </p:nvGrpSpPr>
          <p:grpSpPr>
            <a:xfrm rot="5400000">
              <a:off x="927976" y="4177891"/>
              <a:ext cx="914400" cy="600285"/>
              <a:chOff x="403688" y="2752410"/>
              <a:chExt cx="2893610" cy="1899596"/>
            </a:xfrm>
          </p:grpSpPr>
          <p:pic>
            <p:nvPicPr>
              <p:cNvPr id="60" name="Picture 59"/>
              <p:cNvPicPr>
                <a:picLocks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1" name="Picture 60"/>
              <p:cNvPicPr>
                <a:picLocks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2" name="Picture 61"/>
              <p:cNvPicPr>
                <a:picLocks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3" name="Picture 62"/>
              <p:cNvPicPr>
                <a:picLocks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4" name="Picture 63"/>
              <p:cNvPicPr>
                <a:picLocks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5" name="Picture 64"/>
              <p:cNvPicPr>
                <a:picLocks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  <p:grpSp>
          <p:nvGrpSpPr>
            <p:cNvPr id="66" name="Group 65"/>
            <p:cNvGrpSpPr>
              <a:grpSpLocks noChangeAspect="1"/>
            </p:cNvGrpSpPr>
            <p:nvPr/>
          </p:nvGrpSpPr>
          <p:grpSpPr>
            <a:xfrm rot="5400000">
              <a:off x="2994169" y="4177891"/>
              <a:ext cx="914400" cy="600285"/>
              <a:chOff x="403688" y="2752410"/>
              <a:chExt cx="2893610" cy="1899596"/>
            </a:xfrm>
          </p:grpSpPr>
          <p:pic>
            <p:nvPicPr>
              <p:cNvPr id="67" name="Picture 66"/>
              <p:cNvPicPr>
                <a:picLocks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8" name="Picture 67"/>
              <p:cNvPicPr>
                <a:picLocks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69" name="Picture 68"/>
              <p:cNvPicPr>
                <a:picLocks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3737606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0" name="Picture 69"/>
              <p:cNvPicPr>
                <a:picLocks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368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1" name="Picture 70"/>
              <p:cNvPicPr>
                <a:picLocks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88545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  <p:pic>
            <p:nvPicPr>
              <p:cNvPr id="72" name="Picture 71"/>
              <p:cNvPicPr>
                <a:picLocks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2898" y="2752410"/>
                <a:ext cx="914400" cy="914400"/>
              </a:xfrm>
              <a:prstGeom prst="rect">
                <a:avLst/>
              </a:prstGeom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</p:pic>
        </p:grpSp>
      </p:grpSp>
      <p:cxnSp>
        <p:nvCxnSpPr>
          <p:cNvPr id="75" name="Straight Arrow Connector 74"/>
          <p:cNvCxnSpPr/>
          <p:nvPr/>
        </p:nvCxnSpPr>
        <p:spPr>
          <a:xfrm flipV="1">
            <a:off x="3777224" y="1387941"/>
            <a:ext cx="4596369" cy="957"/>
          </a:xfrm>
          <a:prstGeom prst="straightConnector1">
            <a:avLst/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5454242" y="1086856"/>
            <a:ext cx="13226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K = # words</a:t>
            </a:r>
          </a:p>
        </p:txBody>
      </p:sp>
      <p:cxnSp>
        <p:nvCxnSpPr>
          <p:cNvPr id="17" name="Connector: Curved 16"/>
          <p:cNvCxnSpPr/>
          <p:nvPr/>
        </p:nvCxnSpPr>
        <p:spPr>
          <a:xfrm>
            <a:off x="8364071" y="1804814"/>
            <a:ext cx="30566" cy="1742330"/>
          </a:xfrm>
          <a:prstGeom prst="curvedConnector3">
            <a:avLst>
              <a:gd name="adj1" fmla="val 1874403"/>
            </a:avLst>
          </a:prstGeom>
          <a:ln w="1905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/>
          <p:cNvSpPr txBox="1"/>
          <p:nvPr/>
        </p:nvSpPr>
        <p:spPr>
          <a:xfrm>
            <a:off x="5245528" y="3854276"/>
            <a:ext cx="18156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superpixel clusters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281450" y="2271243"/>
            <a:ext cx="14618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patch clusters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24963" y="2697331"/>
            <a:ext cx="314325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Visual</a:t>
            </a:r>
            <a:r>
              <a:rPr lang="en-US" sz="2000" dirty="0"/>
              <a:t> </a:t>
            </a:r>
            <a:r>
              <a:rPr lang="en-US" sz="2400" dirty="0"/>
              <a:t>words</a:t>
            </a:r>
            <a:r>
              <a:rPr lang="en-US" sz="2000" dirty="0"/>
              <a:t>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patches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superpixels</a:t>
            </a:r>
          </a:p>
        </p:txBody>
      </p:sp>
      <p:sp>
        <p:nvSpPr>
          <p:cNvPr id="74" name="Rectangle 7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  <p:sp>
        <p:nvSpPr>
          <p:cNvPr id="77" name="Rectangle 76"/>
          <p:cNvSpPr/>
          <p:nvPr/>
        </p:nvSpPr>
        <p:spPr>
          <a:xfrm>
            <a:off x="632690" y="5127929"/>
            <a:ext cx="769916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Dataset: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N=240 whole slide images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Expert viewport logs.</a:t>
            </a:r>
          </a:p>
        </p:txBody>
      </p:sp>
      <p:sp>
        <p:nvSpPr>
          <p:cNvPr id="78" name="Rectangle 77"/>
          <p:cNvSpPr/>
          <p:nvPr/>
        </p:nvSpPr>
        <p:spPr>
          <a:xfrm>
            <a:off x="628649" y="4202019"/>
            <a:ext cx="78867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ran 10-fold cross-validation experiments using Logistic Regression.</a:t>
            </a:r>
          </a:p>
        </p:txBody>
      </p:sp>
    </p:spTree>
    <p:extLst>
      <p:ext uri="{BB962C8B-B14F-4D97-AF65-F5344CB8AC3E}">
        <p14:creationId xmlns:p14="http://schemas.microsoft.com/office/powerpoint/2010/main" val="233695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29" grpId="0"/>
      <p:bldP spid="77" grpId="0"/>
      <p:bldP spid="7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Prediction Results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12" name="Chart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02413668"/>
              </p:ext>
            </p:extLst>
          </p:nvPr>
        </p:nvGraphicFramePr>
        <p:xfrm>
          <a:off x="771525" y="1408121"/>
          <a:ext cx="7886700" cy="478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70854343"/>
              </p:ext>
            </p:extLst>
          </p:nvPr>
        </p:nvGraphicFramePr>
        <p:xfrm>
          <a:off x="771525" y="1408121"/>
          <a:ext cx="7886700" cy="47894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5272087" y="2586844"/>
            <a:ext cx="514350" cy="18669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919568" y="2985025"/>
            <a:ext cx="33858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Superpixels are slightly better visual words than patches but the difference is not statistically significant.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867275" y="5467350"/>
            <a:ext cx="1323975" cy="3333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4631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1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006474"/>
          </a:xfrm>
        </p:spPr>
        <p:txBody>
          <a:bodyPr/>
          <a:lstStyle/>
          <a:p>
            <a:r>
              <a:rPr lang="en-US" dirty="0"/>
              <a:t>Dictionary Size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8565" b="6511"/>
          <a:stretch/>
        </p:blipFill>
        <p:spPr>
          <a:xfrm flipH="1">
            <a:off x="628650" y="1825625"/>
            <a:ext cx="2827092" cy="41751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04975" y="145629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40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7950" y="2008782"/>
            <a:ext cx="2447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Removing the visual words that describe the  </a:t>
            </a:r>
            <a:r>
              <a:rPr lang="en-US" sz="2400" b="1" dirty="0"/>
              <a:t>epithelium</a:t>
            </a:r>
            <a:r>
              <a:rPr lang="en-US" sz="2400" dirty="0"/>
              <a:t> reduces the accuracy significantly.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51468" b="6511"/>
          <a:stretch/>
        </p:blipFill>
        <p:spPr>
          <a:xfrm flipH="1">
            <a:off x="3457574" y="1825625"/>
            <a:ext cx="2667537" cy="41751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81500" y="246594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K = 30</a:t>
            </a:r>
          </a:p>
        </p:txBody>
      </p:sp>
      <p:sp>
        <p:nvSpPr>
          <p:cNvPr id="10" name="Rectangle 9"/>
          <p:cNvSpPr/>
          <p:nvPr/>
        </p:nvSpPr>
        <p:spPr>
          <a:xfrm>
            <a:off x="690562" y="1910317"/>
            <a:ext cx="2628901" cy="1051958"/>
          </a:xfrm>
          <a:prstGeom prst="rect">
            <a:avLst/>
          </a:pr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690562" y="1876425"/>
            <a:ext cx="1581151" cy="5476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11746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Our Aim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20800"/>
            <a:ext cx="7886700" cy="4856163"/>
          </a:xfrm>
        </p:spPr>
        <p:txBody>
          <a:bodyPr anchor="ctr"/>
          <a:lstStyle/>
          <a:p>
            <a:pPr marL="0" indent="0">
              <a:buNone/>
            </a:pPr>
            <a:r>
              <a:rPr lang="en-US" dirty="0"/>
              <a:t>We propose novel </a:t>
            </a:r>
            <a:r>
              <a:rPr lang="en-US" dirty="0">
                <a:solidFill>
                  <a:srgbClr val="FF0000"/>
                </a:solidFill>
              </a:rPr>
              <a:t>image features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viewing behavior analysis methods </a:t>
            </a:r>
            <a:r>
              <a:rPr lang="en-US" dirty="0"/>
              <a:t> </a:t>
            </a:r>
          </a:p>
          <a:p>
            <a:r>
              <a:rPr lang="en-US" dirty="0"/>
              <a:t>to investigate the causes of diagnostic errors and </a:t>
            </a:r>
          </a:p>
          <a:p>
            <a:r>
              <a:rPr lang="en-US" dirty="0"/>
              <a:t>to discover accurate and efficient interpretation strategies for pathologists.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71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Results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57003" y="1961914"/>
            <a:ext cx="1767844" cy="2188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90510" y="1961913"/>
            <a:ext cx="1767844" cy="21884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r="25372"/>
          <a:stretch/>
        </p:blipFill>
        <p:spPr>
          <a:xfrm>
            <a:off x="4880198" y="4167537"/>
            <a:ext cx="2188468" cy="18427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22"/>
          <a:stretch/>
        </p:blipFill>
        <p:spPr>
          <a:xfrm>
            <a:off x="2146690" y="4167537"/>
            <a:ext cx="2188468" cy="184395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145167" y="1542381"/>
            <a:ext cx="234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Ground Truth</a:t>
            </a:r>
          </a:p>
          <a:p>
            <a:pPr algn="ctr"/>
            <a:r>
              <a:rPr lang="en-US" sz="1400" dirty="0"/>
              <a:t>(from viewport analysis)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60902" y="1536799"/>
            <a:ext cx="24388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rgbClr val="FF0000"/>
                </a:solidFill>
              </a:rPr>
              <a:t>Prediction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6230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22213"/>
            <a:ext cx="7886700" cy="4351338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We presented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 novel </a:t>
            </a:r>
            <a:r>
              <a:rPr lang="en-US" sz="2000" dirty="0">
                <a:solidFill>
                  <a:srgbClr val="FF0000"/>
                </a:solidFill>
              </a:rPr>
              <a:t>viewport log analysis </a:t>
            </a:r>
            <a:r>
              <a:rPr lang="en-US" sz="2000" dirty="0"/>
              <a:t>to detect diagnostically relevant ROIs from </a:t>
            </a:r>
            <a:r>
              <a:rPr lang="en-US" sz="2000" dirty="0">
                <a:solidFill>
                  <a:srgbClr val="FF0000"/>
                </a:solidFill>
              </a:rPr>
              <a:t>pathologists’ actions</a:t>
            </a:r>
            <a:r>
              <a:rPr lang="en-US" sz="2000" dirty="0"/>
              <a:t>, and</a:t>
            </a:r>
          </a:p>
          <a:p>
            <a:pPr lvl="1">
              <a:spcAft>
                <a:spcPts val="1200"/>
              </a:spcAft>
            </a:pPr>
            <a:r>
              <a:rPr lang="en-US" sz="2000" dirty="0"/>
              <a:t>a visual </a:t>
            </a:r>
            <a:r>
              <a:rPr lang="en-US" sz="2000" dirty="0">
                <a:solidFill>
                  <a:srgbClr val="FF0000"/>
                </a:solidFill>
              </a:rPr>
              <a:t>bag-of-words model </a:t>
            </a:r>
            <a:r>
              <a:rPr lang="en-US" sz="2000" dirty="0"/>
              <a:t>based on </a:t>
            </a:r>
            <a:r>
              <a:rPr lang="en-US" sz="2000" dirty="0">
                <a:solidFill>
                  <a:srgbClr val="FF0000"/>
                </a:solidFill>
              </a:rPr>
              <a:t>color and texture </a:t>
            </a:r>
            <a:r>
              <a:rPr lang="en-US" sz="2000" dirty="0"/>
              <a:t>features to predict ROIs in unseen WSIs.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74% prediction accuracy in 240 WSIs.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9585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25499"/>
          </a:xfrm>
        </p:spPr>
        <p:txBody>
          <a:bodyPr/>
          <a:lstStyle/>
          <a:p>
            <a:r>
              <a:rPr lang="en-US" dirty="0"/>
              <a:t>Tissue Label Segmentation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52550"/>
            <a:ext cx="7886700" cy="48244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For an automated diagnosis system, we need to describe the </a:t>
            </a:r>
            <a:r>
              <a:rPr lang="en-US" sz="2400" dirty="0">
                <a:solidFill>
                  <a:srgbClr val="FF0000"/>
                </a:solidFill>
              </a:rPr>
              <a:t>structural changes </a:t>
            </a:r>
            <a:r>
              <a:rPr lang="en-US" sz="2400" dirty="0"/>
              <a:t>that lead to cancer. </a:t>
            </a:r>
          </a:p>
          <a:p>
            <a:endParaRPr lang="en-US" sz="2400" dirty="0"/>
          </a:p>
          <a:p>
            <a:r>
              <a:rPr lang="en-US" sz="2400" dirty="0"/>
              <a:t>Segmentation is a powerful that provides information about the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arrangement</a:t>
            </a:r>
            <a:r>
              <a:rPr lang="en-US" sz="2400" dirty="0"/>
              <a:t> of different tissue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22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S. Mehta, 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British Machine Vision Conference, 2017 (submitted).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0210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>
                <a:latin typeface="+mj-lt"/>
              </a:rPr>
              <a:t>23</a:t>
            </a:fld>
            <a:endParaRPr lang="en-US" dirty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816" y="1486385"/>
            <a:ext cx="2459435" cy="2455370"/>
          </a:xfrm>
          <a:prstGeom prst="rect">
            <a:avLst/>
          </a:prstGeom>
        </p:spPr>
      </p:pic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6511433" y="1423583"/>
            <a:ext cx="907767" cy="3840480"/>
            <a:chOff x="3656075" y="597432"/>
            <a:chExt cx="1296535" cy="548521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661104" y="3382870"/>
              <a:ext cx="1283902" cy="829734"/>
              <a:chOff x="4360003" y="2544860"/>
              <a:chExt cx="1448572" cy="936154"/>
            </a:xfrm>
          </p:grpSpPr>
          <p:pic>
            <p:nvPicPr>
              <p:cNvPr id="137" name="Content Placeholder 6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30238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254486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656075" y="4305429"/>
              <a:ext cx="1278596" cy="826461"/>
              <a:chOff x="3108335" y="2562839"/>
              <a:chExt cx="1442586" cy="932461"/>
            </a:xfrm>
          </p:grpSpPr>
          <p:pic>
            <p:nvPicPr>
              <p:cNvPr id="131" name="Picture 130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25632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1339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3721" y="256283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658990" y="1513700"/>
              <a:ext cx="1291776" cy="838330"/>
              <a:chOff x="3834717" y="2563910"/>
              <a:chExt cx="1457456" cy="945853"/>
            </a:xfrm>
          </p:grpSpPr>
          <p:pic>
            <p:nvPicPr>
              <p:cNvPr id="125" name="Picture 124"/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256391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3660834" y="2459144"/>
              <a:ext cx="1291776" cy="839561"/>
              <a:chOff x="5002944" y="2562521"/>
              <a:chExt cx="1457456" cy="947242"/>
            </a:xfrm>
          </p:grpSpPr>
          <p:pic>
            <p:nvPicPr>
              <p:cNvPr id="119" name="Picture 118"/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256252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3661731" y="597432"/>
              <a:ext cx="1272940" cy="838173"/>
              <a:chOff x="5728383" y="2987774"/>
              <a:chExt cx="1436204" cy="945676"/>
            </a:xfrm>
          </p:grpSpPr>
          <p:pic>
            <p:nvPicPr>
              <p:cNvPr id="113" name="Picture 112"/>
              <p:cNvPicPr>
                <a:picLocks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29894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299422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298777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656075" y="5245970"/>
              <a:ext cx="1291770" cy="836679"/>
              <a:chOff x="4593245" y="3821747"/>
              <a:chExt cx="1457449" cy="943990"/>
            </a:xfrm>
          </p:grpSpPr>
          <p:pic>
            <p:nvPicPr>
              <p:cNvPr id="107" name="Picture 106"/>
              <p:cNvPicPr>
                <a:picLocks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18" y="430853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245" y="430170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36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11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430170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144" name="Picture 143"/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1653930"/>
            <a:ext cx="457200" cy="457200"/>
          </a:xfrm>
          <a:prstGeom prst="rect">
            <a:avLst/>
          </a:prstGeom>
        </p:spPr>
      </p:pic>
      <p:pic>
        <p:nvPicPr>
          <p:cNvPr id="145" name="Picture 144"/>
          <p:cNvPicPr>
            <a:picLocks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3213140"/>
            <a:ext cx="457200" cy="457200"/>
          </a:xfrm>
          <a:prstGeom prst="rect">
            <a:avLst/>
          </a:prstGeom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172405"/>
            <a:ext cx="457200" cy="457200"/>
          </a:xfrm>
          <a:prstGeom prst="rect">
            <a:avLst/>
          </a:prstGeom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0984" y="2690124"/>
            <a:ext cx="457200" cy="457200"/>
          </a:xfrm>
          <a:prstGeom prst="rect">
            <a:avLst/>
          </a:prstGeom>
        </p:spPr>
      </p:pic>
      <p:sp>
        <p:nvSpPr>
          <p:cNvPr id="154" name="Right Arrow 153"/>
          <p:cNvSpPr/>
          <p:nvPr/>
        </p:nvSpPr>
        <p:spPr>
          <a:xfrm>
            <a:off x="2962821" y="2597515"/>
            <a:ext cx="820458" cy="2718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ight Arrow 154"/>
          <p:cNvSpPr/>
          <p:nvPr/>
        </p:nvSpPr>
        <p:spPr>
          <a:xfrm>
            <a:off x="4585644" y="2597515"/>
            <a:ext cx="1848367" cy="3091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4166646" y="2922490"/>
            <a:ext cx="26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color (L*a*b) and </a:t>
            </a:r>
          </a:p>
          <a:p>
            <a:pPr algn="ctr"/>
            <a:r>
              <a:rPr lang="en-US" i="1" dirty="0">
                <a:latin typeface="+mj-lt"/>
              </a:rPr>
              <a:t>texture (LBP) </a:t>
            </a:r>
          </a:p>
          <a:p>
            <a:pPr algn="ctr"/>
            <a:r>
              <a:rPr lang="en-US" i="1" dirty="0">
                <a:latin typeface="+mj-lt"/>
              </a:rPr>
              <a:t>histograms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5989369" y="5258386"/>
            <a:ext cx="199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superpixel clusters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334727" y="3919542"/>
            <a:ext cx="258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superpixel segmentation of an ROI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334727" y="4844646"/>
            <a:ext cx="57881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Each superpixel cluster can be identified as 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biologically meaningful building block </a:t>
            </a:r>
            <a:r>
              <a:rPr lang="en-US" sz="2000" dirty="0">
                <a:latin typeface="+mj-lt"/>
              </a:rPr>
              <a:t>of the tissue.</a:t>
            </a:r>
          </a:p>
        </p:txBody>
      </p:sp>
      <p:sp>
        <p:nvSpPr>
          <p:cNvPr id="64" name="TextBox 51"/>
          <p:cNvSpPr txBox="1"/>
          <p:nvPr/>
        </p:nvSpPr>
        <p:spPr>
          <a:xfrm>
            <a:off x="7363907" y="151750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empty space</a:t>
            </a:r>
          </a:p>
        </p:txBody>
      </p:sp>
      <p:sp>
        <p:nvSpPr>
          <p:cNvPr id="65" name="TextBox 52"/>
          <p:cNvSpPr txBox="1"/>
          <p:nvPr/>
        </p:nvSpPr>
        <p:spPr>
          <a:xfrm>
            <a:off x="7363907" y="282902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loose stroma</a:t>
            </a:r>
          </a:p>
        </p:txBody>
      </p:sp>
      <p:sp>
        <p:nvSpPr>
          <p:cNvPr id="66" name="TextBox 53"/>
          <p:cNvSpPr txBox="1"/>
          <p:nvPr/>
        </p:nvSpPr>
        <p:spPr>
          <a:xfrm>
            <a:off x="7363907" y="4796301"/>
            <a:ext cx="14573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abnormal nuclei</a:t>
            </a:r>
          </a:p>
        </p:txBody>
      </p:sp>
      <p:sp>
        <p:nvSpPr>
          <p:cNvPr id="67" name="TextBox 54"/>
          <p:cNvSpPr txBox="1"/>
          <p:nvPr/>
        </p:nvSpPr>
        <p:spPr>
          <a:xfrm>
            <a:off x="7363907" y="2173259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blood cells</a:t>
            </a:r>
          </a:p>
        </p:txBody>
      </p:sp>
      <p:sp>
        <p:nvSpPr>
          <p:cNvPr id="68" name="TextBox 55"/>
          <p:cNvSpPr txBox="1"/>
          <p:nvPr/>
        </p:nvSpPr>
        <p:spPr>
          <a:xfrm>
            <a:off x="7363906" y="3484779"/>
            <a:ext cx="1322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dense stroma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7363907" y="4140539"/>
            <a:ext cx="13228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normal nuclei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4508579" y="2024199"/>
            <a:ext cx="19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k-means</a:t>
            </a:r>
          </a:p>
          <a:p>
            <a:pPr algn="ctr"/>
            <a:r>
              <a:rPr lang="en-US" i="1" dirty="0">
                <a:latin typeface="+mj-lt"/>
              </a:rPr>
              <a:t>clustering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Superpixel Clustering 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78011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Superpixel 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5163671"/>
            <a:ext cx="7886700" cy="1013292"/>
          </a:xfrm>
        </p:spPr>
        <p:txBody>
          <a:bodyPr>
            <a:normAutofit/>
          </a:bodyPr>
          <a:lstStyle/>
          <a:p>
            <a:r>
              <a:rPr lang="en-US" sz="2400" dirty="0"/>
              <a:t>Patterns emerge when we label the superpixels in an </a:t>
            </a:r>
            <a:r>
              <a:rPr lang="en-US" sz="2400" dirty="0">
                <a:solidFill>
                  <a:srgbClr val="FF0000"/>
                </a:solidFill>
              </a:rPr>
              <a:t>unsupervised</a:t>
            </a:r>
            <a:r>
              <a:rPr lang="en-US" sz="2400" dirty="0"/>
              <a:t>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24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359572" y="1816287"/>
            <a:ext cx="6424856" cy="3076476"/>
            <a:chOff x="628650" y="1208089"/>
            <a:chExt cx="6424856" cy="3076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1208089"/>
              <a:ext cx="1375275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864" y="1208089"/>
              <a:ext cx="1795926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29" y="1208089"/>
              <a:ext cx="2127213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881" y="1208089"/>
              <a:ext cx="631625" cy="2743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33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benign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587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atypia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381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DCIS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14508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869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Supervised Tissue Label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7319" y="2082029"/>
            <a:ext cx="1667876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179" y="2082029"/>
            <a:ext cx="1667512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ross 6"/>
          <p:cNvSpPr/>
          <p:nvPr/>
        </p:nvSpPr>
        <p:spPr>
          <a:xfrm>
            <a:off x="2823173" y="2389600"/>
            <a:ext cx="646664" cy="665018"/>
          </a:xfrm>
          <a:prstGeom prst="plus">
            <a:avLst>
              <a:gd name="adj" fmla="val 42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Image result for sv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43054" y="2219950"/>
            <a:ext cx="1004318" cy="1004318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23"/>
          <p:cNvSpPr/>
          <p:nvPr/>
        </p:nvSpPr>
        <p:spPr>
          <a:xfrm>
            <a:off x="5316244" y="2389600"/>
            <a:ext cx="79057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010278" y="3516077"/>
            <a:ext cx="18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original image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275950" y="3362189"/>
            <a:ext cx="217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ground truth </a:t>
            </a:r>
          </a:p>
          <a:p>
            <a:pPr algn="ctr"/>
            <a:r>
              <a:rPr lang="en-US" sz="2000" dirty="0"/>
              <a:t>label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0077" y="4516702"/>
            <a:ext cx="710822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tested two models using a subset of ROIs (N=58):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Vector Machines (SVM)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Convolutional Neural Nets (CNN)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1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57" y="1076061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5868922" y="3362189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classifier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091813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612648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44200" y="6355080"/>
            <a:ext cx="2057400" cy="365125"/>
          </a:xfrm>
        </p:spPr>
        <p:txBody>
          <a:bodyPr/>
          <a:lstStyle/>
          <a:p>
            <a:fld id="{9388242B-305E-4F06-B4EF-654F06996E44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4487" y="4434932"/>
            <a:ext cx="2286000" cy="1661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5825" y="2086302"/>
            <a:ext cx="2286000" cy="1664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21720" y="1995893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18605" y="4344979"/>
            <a:ext cx="2286000" cy="1841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5535" y="2153514"/>
            <a:ext cx="2286000" cy="152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4040" y="4501780"/>
            <a:ext cx="2286000" cy="1522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475" y="4120186"/>
            <a:ext cx="237896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154" y="1772894"/>
            <a:ext cx="237877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380450" y="1140828"/>
            <a:ext cx="162549" cy="162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597718" y="1037436"/>
            <a:ext cx="13578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background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010245" y="1140828"/>
            <a:ext cx="162549" cy="162549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2227513" y="1037436"/>
            <a:ext cx="202972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benign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636690" y="1439696"/>
            <a:ext cx="162549" cy="162549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1858020" y="1336304"/>
            <a:ext cx="2348720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malignant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311955" y="1140828"/>
            <a:ext cx="162549" cy="162549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4529223" y="1037436"/>
            <a:ext cx="169770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normal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265521" y="1439696"/>
            <a:ext cx="162549" cy="162549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486851" y="1336304"/>
            <a:ext cx="228440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desmoplastic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6281651" y="1140828"/>
            <a:ext cx="162549" cy="162549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6498919" y="1037436"/>
            <a:ext cx="114627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secretion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830040" y="1439696"/>
            <a:ext cx="162549" cy="1625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7051369" y="1336304"/>
            <a:ext cx="7970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blood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7699914" y="1140828"/>
            <a:ext cx="162549" cy="1625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7917185" y="1037436"/>
            <a:ext cx="1054904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necrosis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244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38" grpId="0"/>
      <p:bldP spid="41" grpId="0" animBg="1"/>
      <p:bldP spid="42" grpId="0"/>
      <p:bldP spid="43" grpId="0" animBg="1"/>
      <p:bldP spid="4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44" y="2138923"/>
            <a:ext cx="2293337" cy="225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66823"/>
            <a:ext cx="7886700" cy="8098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Superpixel + </a:t>
            </a:r>
            <a:r>
              <a:rPr lang="en-US" dirty="0" smtClean="0"/>
              <a:t>feature-based Segmentation using SVM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27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2900" y="4958016"/>
            <a:ext cx="2483023" cy="348718"/>
            <a:chOff x="5717463" y="5268076"/>
            <a:chExt cx="2641149" cy="534518"/>
          </a:xfrm>
        </p:grpSpPr>
        <p:pic>
          <p:nvPicPr>
            <p:cNvPr id="18" name="Picture 17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63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46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229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/>
          <p:cNvCxnSpPr>
            <a:endCxn id="18" idx="0"/>
          </p:cNvCxnSpPr>
          <p:nvPr/>
        </p:nvCxnSpPr>
        <p:spPr>
          <a:xfrm flipH="1">
            <a:off x="576737" y="3266794"/>
            <a:ext cx="735023" cy="1691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9" idx="0"/>
          </p:cNvCxnSpPr>
          <p:nvPr/>
        </p:nvCxnSpPr>
        <p:spPr>
          <a:xfrm flipH="1">
            <a:off x="1404411" y="3551651"/>
            <a:ext cx="53124" cy="1406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0" idx="0"/>
          </p:cNvCxnSpPr>
          <p:nvPr/>
        </p:nvCxnSpPr>
        <p:spPr>
          <a:xfrm>
            <a:off x="1640321" y="3704870"/>
            <a:ext cx="591765" cy="1253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2900" y="5357618"/>
            <a:ext cx="24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and texture </a:t>
            </a:r>
          </a:p>
          <a:p>
            <a:pPr algn="ctr"/>
            <a:r>
              <a:rPr lang="en-US" dirty="0"/>
              <a:t>histograms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620498" y="4644934"/>
            <a:ext cx="102225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19888" y="4640661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29678" y="4628770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561364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62338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73586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498262" y="2040764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99236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10484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4391406" y="1633764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neighborhood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34356" y="1633764"/>
            <a:ext cx="14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neighborhood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52392" y="1633764"/>
            <a:ext cx="14793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neighborhoods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485339" y="6102787"/>
            <a:ext cx="5412933" cy="451435"/>
            <a:chOff x="3602194" y="1111792"/>
            <a:chExt cx="5412933" cy="451435"/>
          </a:xfrm>
        </p:grpSpPr>
        <p:sp>
          <p:nvSpPr>
            <p:cNvPr id="57" name="Rectangle 56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2870370" y="3390982"/>
            <a:ext cx="1141702" cy="1463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07085" y="2137650"/>
            <a:ext cx="1463040" cy="12679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43026" y="4860073"/>
            <a:ext cx="1463040" cy="1024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2822476" y="1633764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79" name="Rectangle 7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95151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7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28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628650" y="365127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</a:t>
            </a:r>
            <a:r>
              <a:rPr lang="en-US" dirty="0" smtClean="0"/>
              <a:t>Segmentation: </a:t>
            </a:r>
            <a:r>
              <a:rPr lang="en-US" dirty="0" err="1" smtClean="0"/>
              <a:t>ESPNet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10" y="5477247"/>
            <a:ext cx="697764" cy="697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28221" y="6200521"/>
            <a:ext cx="2065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joint work with </a:t>
            </a:r>
            <a:r>
              <a:rPr lang="en-US" sz="1200" i="1" dirty="0" err="1"/>
              <a:t>Sachin</a:t>
            </a:r>
            <a:r>
              <a:rPr lang="en-US" sz="1200" i="1" dirty="0"/>
              <a:t> Mehta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991708" y="4853166"/>
            <a:ext cx="720162" cy="73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1291" y="5616220"/>
            <a:ext cx="1340996" cy="57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20" name="Arrow: Right 19"/>
          <p:cNvSpPr/>
          <p:nvPr/>
        </p:nvSpPr>
        <p:spPr>
          <a:xfrm rot="5400000">
            <a:off x="1145513" y="4566414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84×384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2319" y="1089724"/>
                <a:ext cx="995598" cy="3040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256×256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755" y="1196067"/>
                <a:ext cx="995598" cy="30404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891221" y="5870969"/>
                <a:ext cx="921136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1221" y="5870969"/>
                <a:ext cx="921136" cy="304042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881223" y="971375"/>
            <a:ext cx="1223209" cy="337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2278589" y="4195029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460811" y="4213454"/>
            <a:ext cx="1781957" cy="3378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156649" y="2660096"/>
            <a:ext cx="1703827" cy="1429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499876" y="2667251"/>
            <a:ext cx="1703827" cy="142901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5400000">
            <a:off x="2953810" y="2372940"/>
            <a:ext cx="31030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 rot="5400000">
            <a:off x="1146733" y="2356962"/>
            <a:ext cx="398115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1918507" y="5434128"/>
            <a:ext cx="720162" cy="730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1608090" y="6197182"/>
            <a:ext cx="1340996" cy="574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68" name="Arrow: Right 67"/>
          <p:cNvSpPr/>
          <p:nvPr/>
        </p:nvSpPr>
        <p:spPr>
          <a:xfrm rot="5400000">
            <a:off x="2072312" y="5147376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/>
              <p:cNvSpPr txBox="1"/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 xmlns=""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020" y="6451931"/>
                <a:ext cx="921136" cy="304042"/>
              </a:xfrm>
              <a:prstGeom prst="rect">
                <a:avLst/>
              </a:prstGeom>
              <a:blipFill>
                <a:blip r:embed="rId7"/>
                <a:stretch>
                  <a:fillRect b="-6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1459479"/>
            <a:ext cx="1463040" cy="10583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1459479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2678160"/>
            <a:ext cx="1463040" cy="1065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68" y="3898258"/>
            <a:ext cx="1463040" cy="112361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408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3717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966" r="6832" b="6506"/>
          <a:stretch/>
        </p:blipFill>
        <p:spPr>
          <a:xfrm>
            <a:off x="1023618" y="1547211"/>
            <a:ext cx="644343" cy="653649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2656953" y="1390983"/>
            <a:ext cx="904013" cy="904013"/>
            <a:chOff x="2503123" y="1253611"/>
            <a:chExt cx="1265975" cy="126597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123" y="1253611"/>
              <a:ext cx="1265975" cy="1265975"/>
            </a:xfrm>
            <a:prstGeom prst="rect">
              <a:avLst/>
            </a:prstGeom>
          </p:spPr>
        </p:pic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694852" y="1440641"/>
              <a:ext cx="910287" cy="907413"/>
            </a:xfrm>
            <a:prstGeom prst="rect">
              <a:avLst/>
            </a:prstGeom>
            <a:noFill/>
            <a:ln w="44450">
              <a:solidFill>
                <a:srgbClr val="33A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cxnSp>
        <p:nvCxnSpPr>
          <p:cNvPr id="90" name="Connector: Elbow 89"/>
          <p:cNvCxnSpPr>
            <a:stCxn id="47" idx="2"/>
            <a:endCxn id="46" idx="2"/>
          </p:cNvCxnSpPr>
          <p:nvPr/>
        </p:nvCxnSpPr>
        <p:spPr>
          <a:xfrm rot="5400000" flipH="1" flipV="1">
            <a:off x="2251466" y="3633179"/>
            <a:ext cx="18425" cy="1817778"/>
          </a:xfrm>
          <a:prstGeom prst="bentConnector3">
            <a:avLst>
              <a:gd name="adj1" fmla="val -260549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6248830" y="1093726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Plain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4319758" y="1093726"/>
            <a:ext cx="1232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7324334" y="1093726"/>
            <a:ext cx="14702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Multi-Resolution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3723071" y="5064283"/>
            <a:ext cx="5412933" cy="451435"/>
            <a:chOff x="3602194" y="1111792"/>
            <a:chExt cx="5412933" cy="451435"/>
          </a:xfrm>
        </p:grpSpPr>
        <p:sp>
          <p:nvSpPr>
            <p:cNvPr id="42" name="Rectangle 41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47725" y="1111792"/>
              <a:ext cx="904415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82884" y="1111792"/>
              <a:ext cx="13099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48202" y="1301617"/>
              <a:ext cx="1505540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44808" y="1111792"/>
              <a:ext cx="110959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7895" y="1301617"/>
              <a:ext cx="1470274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661" y="1111792"/>
              <a:ext cx="718466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3741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/>
      <p:bldP spid="27" grpId="0"/>
      <p:bldP spid="46" grpId="0"/>
      <p:bldP spid="15" grpId="0" animBg="1"/>
      <p:bldP spid="67" grpId="0"/>
      <p:bldP spid="68" grpId="0" animBg="1"/>
      <p:bldP spid="69" grpId="0"/>
      <p:bldP spid="93" grpId="0"/>
      <p:bldP spid="94" grpId="0"/>
      <p:bldP spid="9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29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982" y="1265834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Content Placeholder 35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5464889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50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33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16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9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7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95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531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319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107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4895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682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6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64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32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300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99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9" name="Rectangle 78"/>
          <p:cNvSpPr>
            <a:spLocks noChangeAspect="1"/>
          </p:cNvSpPr>
          <p:nvPr/>
        </p:nvSpPr>
        <p:spPr>
          <a:xfrm>
            <a:off x="395987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832576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1269165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1705754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2142342" y="126583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395987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832576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1269165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1705754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2142342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395987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832576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1269165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1705754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2142342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395987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832576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1269165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1705754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2142342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1260070" y="3102558"/>
            <a:ext cx="548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598303" y="6075145"/>
            <a:ext cx="21986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Overlapping Patches</a:t>
            </a:r>
          </a:p>
          <a:p>
            <a:pPr algn="ctr"/>
            <a:r>
              <a:rPr lang="en-US" dirty="0"/>
              <a:t>256x256 pixel</a:t>
            </a: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3"/>
          <a:srcRect t="20162" b="14990"/>
          <a:stretch/>
        </p:blipFill>
        <p:spPr>
          <a:xfrm rot="16200000">
            <a:off x="3371170" y="3735182"/>
            <a:ext cx="2201098" cy="1882325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3869235" y="589047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5354848" y="3644604"/>
            <a:ext cx="2977714" cy="2367632"/>
            <a:chOff x="5354848" y="3644604"/>
            <a:chExt cx="2977714" cy="2367632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2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3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3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3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4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4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4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768" y="1265834"/>
            <a:ext cx="2287338" cy="1842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5885216" y="6067179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Patches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6111461" y="3163295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ROI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2937120" y="1754093"/>
            <a:ext cx="265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Training set: 38 ROIs </a:t>
            </a:r>
          </a:p>
          <a:p>
            <a:pPr algn="ctr"/>
            <a:r>
              <a:rPr lang="en-US" sz="2000" i="1" dirty="0"/>
              <a:t>Test set: 20 ROIs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628650" y="365127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993193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205" grpId="0"/>
      <p:bldP spid="78" grpId="0"/>
      <p:bldP spid="84" grpId="0"/>
      <p:bldP spid="8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6494" y="3776631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311303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975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3971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726108" y="2648607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484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5078891" y="2648605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3658977" y="196844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4939705" y="1966220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6527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4975230" y="549197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104611" y="5397640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4473686" y="3482405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32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Tissue Label Segmentation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628650" y="2016124"/>
            <a:ext cx="3886200" cy="2649679"/>
          </a:xfrm>
        </p:spPr>
        <p:txBody>
          <a:bodyPr>
            <a:normAutofit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superpixel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Two circular neighborhoods</a:t>
            </a:r>
          </a:p>
          <a:p>
            <a:r>
              <a:rPr lang="en-US" sz="2400" dirty="0"/>
              <a:t>Relatively </a:t>
            </a:r>
            <a:r>
              <a:rPr lang="en-US" sz="2400" dirty="0">
                <a:solidFill>
                  <a:srgbClr val="FF0000"/>
                </a:solidFill>
              </a:rPr>
              <a:t>simple model</a:t>
            </a:r>
          </a:p>
          <a:p>
            <a:r>
              <a:rPr lang="en-US" sz="2400" dirty="0">
                <a:solidFill>
                  <a:srgbClr val="FF0000"/>
                </a:solidFill>
              </a:rPr>
              <a:t>Faster to train </a:t>
            </a:r>
            <a:r>
              <a:rPr lang="en-US" sz="2400" dirty="0"/>
              <a:t>(~3 hours)</a:t>
            </a:r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4629150" y="2016124"/>
            <a:ext cx="3886200" cy="26496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256x256 and 384x384 pixel patches </a:t>
            </a:r>
          </a:p>
          <a:p>
            <a:r>
              <a:rPr lang="en-US" sz="2400" dirty="0"/>
              <a:t>More </a:t>
            </a:r>
            <a:r>
              <a:rPr lang="en-US" sz="2400" dirty="0">
                <a:solidFill>
                  <a:srgbClr val="FF0000"/>
                </a:solidFill>
              </a:rPr>
              <a:t>complex model</a:t>
            </a:r>
          </a:p>
          <a:p>
            <a:r>
              <a:rPr lang="en-US" sz="2400" dirty="0">
                <a:solidFill>
                  <a:srgbClr val="FF0000"/>
                </a:solidFill>
              </a:rPr>
              <a:t>~1 week to train </a:t>
            </a:r>
            <a:r>
              <a:rPr lang="en-US" sz="2400" dirty="0"/>
              <a:t>on special hardware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5080"/>
            <a:ext cx="2057400" cy="365125"/>
          </a:xfrm>
        </p:spPr>
        <p:txBody>
          <a:bodyPr/>
          <a:lstStyle/>
          <a:p>
            <a:fld id="{EFCB9DE9-A0AC-4790-8448-D703FAD45C04}" type="slidenum">
              <a:rPr lang="en-US" smtClean="0"/>
              <a:t>30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28650" y="138598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Superpixel + SVM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629150" y="139221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4863695" y="4665804"/>
            <a:ext cx="3417110" cy="1645920"/>
            <a:chOff x="4629152" y="3828039"/>
            <a:chExt cx="3417110" cy="1645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52" y="3828039"/>
              <a:ext cx="1678836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88" y="3828039"/>
              <a:ext cx="1623974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791870" y="4665804"/>
            <a:ext cx="3559759" cy="1645920"/>
            <a:chOff x="628650" y="3828039"/>
            <a:chExt cx="3559759" cy="1645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828039"/>
              <a:ext cx="1673351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01" y="3828039"/>
              <a:ext cx="1772108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769278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31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28650" y="2133600"/>
            <a:ext cx="1457325" cy="2581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2085975" y="2133600"/>
            <a:ext cx="1457325" cy="2581275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tial Circle 32"/>
          <p:cNvSpPr/>
          <p:nvPr/>
        </p:nvSpPr>
        <p:spPr>
          <a:xfrm rot="10800000"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rgbClr val="FF65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artial Circle 8"/>
          <p:cNvSpPr/>
          <p:nvPr/>
        </p:nvSpPr>
        <p:spPr>
          <a:xfrm>
            <a:off x="1263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69909" y="270821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631727" y="2860624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43629" y="342280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9473" y="4154566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28650" y="2969775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4861" y="3915450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704097" y="3617683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68282" y="2206149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556207" y="4284782"/>
            <a:ext cx="3209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333255" y="22061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333255" y="2869683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33660" y="26034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290671" y="3522026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599907" y="31457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037551" y="381662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171386" y="30543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78422" y="415777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171386" y="4254004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54889" y="340223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304593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positives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065638" y="3154441"/>
            <a:ext cx="863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</a:t>
            </a:r>
          </a:p>
          <a:p>
            <a:r>
              <a:rPr lang="en-US" sz="1400" dirty="0"/>
              <a:t>positives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28640" y="2145089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 </a:t>
            </a:r>
          </a:p>
          <a:p>
            <a:r>
              <a:rPr lang="en-US" sz="1400" dirty="0"/>
              <a:t>negatives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636257" y="2134077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negatives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074352" y="2133600"/>
            <a:ext cx="1096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precision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819051" y="2133600"/>
            <a:ext cx="727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recall</a:t>
            </a:r>
          </a:p>
        </p:txBody>
      </p:sp>
      <p:grpSp>
        <p:nvGrpSpPr>
          <p:cNvPr id="65" name="Group 64"/>
          <p:cNvGrpSpPr>
            <a:grpSpLocks noChangeAspect="1"/>
          </p:cNvGrpSpPr>
          <p:nvPr/>
        </p:nvGrpSpPr>
        <p:grpSpPr>
          <a:xfrm>
            <a:off x="5680077" y="2892223"/>
            <a:ext cx="1005840" cy="1365615"/>
            <a:chOff x="5422426" y="3229956"/>
            <a:chExt cx="1360227" cy="1846762"/>
          </a:xfrm>
        </p:grpSpPr>
        <p:grpSp>
          <p:nvGrpSpPr>
            <p:cNvPr id="41" name="Group 40"/>
            <p:cNvGrpSpPr/>
            <p:nvPr/>
          </p:nvGrpSpPr>
          <p:grpSpPr>
            <a:xfrm>
              <a:off x="5635329" y="4039057"/>
              <a:ext cx="934421" cy="1037661"/>
              <a:chOff x="5552540" y="3417063"/>
              <a:chExt cx="2280285" cy="2581275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5552540" y="3417063"/>
                <a:ext cx="1457324" cy="25812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Partial Circle 39"/>
              <p:cNvSpPr/>
              <p:nvPr/>
            </p:nvSpPr>
            <p:spPr>
              <a:xfrm>
                <a:off x="6186906" y="3884740"/>
                <a:ext cx="1645919" cy="1645919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2" name="Partial Circle 41"/>
            <p:cNvSpPr/>
            <p:nvPr/>
          </p:nvSpPr>
          <p:spPr>
            <a:xfrm>
              <a:off x="5765305" y="3229956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422426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4118799" y="2892404"/>
            <a:ext cx="1005840" cy="1230565"/>
            <a:chOff x="3862072" y="3229956"/>
            <a:chExt cx="1360227" cy="1664128"/>
          </a:xfrm>
        </p:grpSpPr>
        <p:grpSp>
          <p:nvGrpSpPr>
            <p:cNvPr id="48" name="Group 47"/>
            <p:cNvGrpSpPr>
              <a:grpSpLocks noChangeAspect="1"/>
            </p:cNvGrpSpPr>
            <p:nvPr/>
          </p:nvGrpSpPr>
          <p:grpSpPr>
            <a:xfrm>
              <a:off x="4222145" y="4254004"/>
              <a:ext cx="640080" cy="640080"/>
              <a:chOff x="3676208" y="3883215"/>
              <a:chExt cx="1645920" cy="1645920"/>
            </a:xfrm>
          </p:grpSpPr>
          <p:sp>
            <p:nvSpPr>
              <p:cNvPr id="46" name="Partial Circle 45"/>
              <p:cNvSpPr>
                <a:spLocks noChangeAspect="1"/>
              </p:cNvSpPr>
              <p:nvPr/>
            </p:nvSpPr>
            <p:spPr>
              <a:xfrm rot="10800000">
                <a:off x="3676208" y="3883215"/>
                <a:ext cx="1645920" cy="1645920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rgbClr val="FF6565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7" name="Partial Circle 46"/>
              <p:cNvSpPr>
                <a:spLocks noChangeAspect="1"/>
              </p:cNvSpPr>
              <p:nvPr/>
            </p:nvSpPr>
            <p:spPr>
              <a:xfrm>
                <a:off x="3676208" y="3883215"/>
                <a:ext cx="1645920" cy="1645920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49" name="Partial Circle 48"/>
            <p:cNvSpPr/>
            <p:nvPr/>
          </p:nvSpPr>
          <p:spPr>
            <a:xfrm>
              <a:off x="4204951" y="3229956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50" name="Straight Connector 49"/>
            <p:cNvCxnSpPr/>
            <p:nvPr/>
          </p:nvCxnSpPr>
          <p:spPr>
            <a:xfrm>
              <a:off x="3862072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/>
              <p:cNvSpPr txBox="1"/>
              <p:nvPr/>
            </p:nvSpPr>
            <p:spPr>
              <a:xfrm>
                <a:off x="3809946" y="5045923"/>
                <a:ext cx="3242106" cy="601318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𝑠𝑐𝑜𝑟𝑒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=2×</m:t>
                      </m:r>
                      <m:f>
                        <m:fPr>
                          <m:ctrlP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num>
                        <m:den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𝑝𝑟𝑒𝑐𝑖𝑠𝑖𝑜𝑛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16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𝑟𝑒𝑐𝑎𝑙𝑙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5" name="TextBox 5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09946" y="5045923"/>
                <a:ext cx="3242106" cy="60131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/>
              <p:cNvSpPr txBox="1"/>
              <p:nvPr/>
            </p:nvSpPr>
            <p:spPr>
              <a:xfrm>
                <a:off x="3989933" y="4405645"/>
                <a:ext cx="1244250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𝑓𝑝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7" name="TextBox 5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9933" y="4405645"/>
                <a:ext cx="1244250" cy="5965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TextBox 57"/>
              <p:cNvSpPr txBox="1"/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160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𝑓𝑛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58" name="TextBox 5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48171" y="4405645"/>
                <a:ext cx="1248482" cy="596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0" name="Rectangle 59"/>
          <p:cNvSpPr/>
          <p:nvPr/>
        </p:nvSpPr>
        <p:spPr>
          <a:xfrm>
            <a:off x="3852181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Rectangle 60"/>
          <p:cNvSpPr/>
          <p:nvPr/>
        </p:nvSpPr>
        <p:spPr>
          <a:xfrm>
            <a:off x="5412535" y="2133600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7" name="TextBox 66"/>
          <p:cNvSpPr txBox="1"/>
          <p:nvPr/>
        </p:nvSpPr>
        <p:spPr>
          <a:xfrm>
            <a:off x="587190" y="1444448"/>
            <a:ext cx="25396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Each pixel is a sample.</a:t>
            </a:r>
          </a:p>
        </p:txBody>
      </p:sp>
      <p:cxnSp>
        <p:nvCxnSpPr>
          <p:cNvPr id="69" name="Straight Arrow Connector 68"/>
          <p:cNvCxnSpPr>
            <a:stCxn id="9" idx="1"/>
          </p:cNvCxnSpPr>
          <p:nvPr/>
        </p:nvCxnSpPr>
        <p:spPr>
          <a:xfrm>
            <a:off x="2085975" y="4247197"/>
            <a:ext cx="763675" cy="11159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2484615" y="5329754"/>
            <a:ext cx="13033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predictions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2" name="TextBox 71"/>
              <p:cNvSpPr txBox="1"/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 smtClean="0">
                          <a:latin typeface="Cambria Math" panose="02040503050406030204" pitchFamily="18" charset="0"/>
                        </a:rPr>
                        <m:t>𝑡𝑝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b="0" i="1" smtClean="0">
                          <a:latin typeface="Cambria Math" panose="02040503050406030204" pitchFamily="18" charset="0"/>
                        </a:rPr>
                        <m:t>𝑛𝑒𝑔𝑎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𝑡𝑖𝑣𝑒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 xmlns="">
          <p:sp>
            <p:nvSpPr>
              <p:cNvPr id="72" name="TextBox 7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640" y="4937005"/>
                <a:ext cx="1743170" cy="830997"/>
              </a:xfrm>
              <a:prstGeom prst="rect">
                <a:avLst/>
              </a:prstGeom>
              <a:blipFill>
                <a:blip r:embed="rId5"/>
                <a:stretch>
                  <a:fillRect b="-1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4" name="Rectangle 7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197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55" grpId="0" animBg="1"/>
      <p:bldP spid="57" grpId="0"/>
      <p:bldP spid="58" grpId="0"/>
      <p:bldP spid="60" grpId="0" animBg="1"/>
      <p:bldP spid="61" grpId="0" animBg="1"/>
      <p:bldP spid="7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32</a:t>
            </a:fld>
            <a:endParaRPr lang="en-US"/>
          </a:p>
        </p:txBody>
      </p:sp>
      <p:graphicFrame>
        <p:nvGraphicFramePr>
          <p:cNvPr id="5" name="Chart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1691"/>
              </p:ext>
            </p:extLst>
          </p:nvPr>
        </p:nvGraphicFramePr>
        <p:xfrm>
          <a:off x="628650" y="2665412"/>
          <a:ext cx="3943350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93432"/>
              </p:ext>
            </p:extLst>
          </p:nvPr>
        </p:nvGraphicFramePr>
        <p:xfrm>
          <a:off x="4572000" y="2665412"/>
          <a:ext cx="3943350" cy="410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2499" y="2545077"/>
            <a:ext cx="2139002" cy="182880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7163"/>
              </p:ext>
            </p:extLst>
          </p:nvPr>
        </p:nvGraphicFramePr>
        <p:xfrm>
          <a:off x="1943100" y="1197291"/>
          <a:ext cx="5257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05481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712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 F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-score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5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SP+SVM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5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838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28650" y="374178"/>
            <a:ext cx="7886700" cy="664047"/>
          </a:xfrm>
        </p:spPr>
        <p:txBody>
          <a:bodyPr/>
          <a:lstStyle/>
          <a:p>
            <a:r>
              <a:rPr lang="en-US" dirty="0"/>
              <a:t>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2752164" y="3327400"/>
            <a:ext cx="435535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6695514" y="3327400"/>
            <a:ext cx="435536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21975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20724"/>
          </a:xfrm>
        </p:spPr>
        <p:txBody>
          <a:bodyPr/>
          <a:lstStyle/>
          <a:p>
            <a:pPr algn="ctr"/>
            <a:r>
              <a:rPr lang="en-US" dirty="0"/>
              <a:t>Segmentation Results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33</a:t>
            </a:fld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78283" y="1124471"/>
            <a:ext cx="1895564" cy="5352327"/>
            <a:chOff x="321108" y="1124471"/>
            <a:chExt cx="1895564" cy="535232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l="11925"/>
            <a:stretch/>
          </p:blipFill>
          <p:spPr>
            <a:xfrm rot="16200000">
              <a:off x="183140" y="1678287"/>
              <a:ext cx="2171500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0" name="TextBox 9"/>
            <p:cNvSpPr txBox="1"/>
            <p:nvPr/>
          </p:nvSpPr>
          <p:spPr>
            <a:xfrm>
              <a:off x="840473" y="1124471"/>
              <a:ext cx="85683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RGB</a:t>
              </a: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88" r="27785" b="30506"/>
            <a:stretch/>
          </p:blipFill>
          <p:spPr>
            <a:xfrm>
              <a:off x="321108" y="3878171"/>
              <a:ext cx="1895564" cy="25986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4019620" y="1124471"/>
            <a:ext cx="3291841" cy="5352330"/>
            <a:chOff x="4067245" y="1124471"/>
            <a:chExt cx="3291841" cy="535233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4"/>
            <a:srcRect l="11981"/>
            <a:stretch/>
          </p:blipFill>
          <p:spPr>
            <a:xfrm rot="16200000">
              <a:off x="4626509" y="1679194"/>
              <a:ext cx="2173313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2" name="TextBox 11"/>
            <p:cNvSpPr txBox="1"/>
            <p:nvPr/>
          </p:nvSpPr>
          <p:spPr>
            <a:xfrm>
              <a:off x="4067245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SVM Predictions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07" b="30506"/>
            <a:stretch/>
          </p:blipFill>
          <p:spPr>
            <a:xfrm>
              <a:off x="4765315" y="3878171"/>
              <a:ext cx="1895701" cy="25986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5" name="Group 4"/>
          <p:cNvGrpSpPr/>
          <p:nvPr/>
        </p:nvGrpSpPr>
        <p:grpSpPr>
          <a:xfrm>
            <a:off x="1886737" y="1124471"/>
            <a:ext cx="3291841" cy="5352327"/>
            <a:chOff x="1751454" y="1124471"/>
            <a:chExt cx="3291841" cy="53523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/>
            <a:srcRect l="11925"/>
            <a:stretch/>
          </p:blipFill>
          <p:spPr>
            <a:xfrm rot="16200000">
              <a:off x="2311626" y="1678288"/>
              <a:ext cx="2171498" cy="1893500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  <p:sp>
          <p:nvSpPr>
            <p:cNvPr id="11" name="TextBox 10"/>
            <p:cNvSpPr txBox="1"/>
            <p:nvPr/>
          </p:nvSpPr>
          <p:spPr>
            <a:xfrm>
              <a:off x="1751454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Ground Truth Labels</a:t>
              </a: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53" r="27922" b="30506"/>
            <a:stretch/>
          </p:blipFill>
          <p:spPr>
            <a:xfrm>
              <a:off x="2449592" y="3878171"/>
              <a:ext cx="1895564" cy="2598627"/>
            </a:xfrm>
            <a:prstGeom prst="rect">
              <a:avLst/>
            </a:prstGeom>
            <a:ln w="12700">
              <a:solidFill>
                <a:srgbClr val="FF0000"/>
              </a:solidFill>
            </a:ln>
          </p:spPr>
        </p:pic>
      </p:grpSp>
      <p:grpSp>
        <p:nvGrpSpPr>
          <p:cNvPr id="23" name="Group 22"/>
          <p:cNvGrpSpPr/>
          <p:nvPr/>
        </p:nvGrpSpPr>
        <p:grpSpPr>
          <a:xfrm>
            <a:off x="6011561" y="1124471"/>
            <a:ext cx="3291841" cy="5352333"/>
            <a:chOff x="6287786" y="1124471"/>
            <a:chExt cx="3291841" cy="535233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8"/>
            <a:srcRect l="12001"/>
            <a:stretch/>
          </p:blipFill>
          <p:spPr>
            <a:xfrm rot="16200000">
              <a:off x="6846724" y="1679519"/>
              <a:ext cx="2173964" cy="189350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3" name="TextBox 12"/>
            <p:cNvSpPr txBox="1"/>
            <p:nvPr/>
          </p:nvSpPr>
          <p:spPr>
            <a:xfrm>
              <a:off x="6287786" y="1124471"/>
              <a:ext cx="32918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CNN Predictions</a:t>
              </a:r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949" r="27922" b="30506"/>
            <a:stretch/>
          </p:blipFill>
          <p:spPr>
            <a:xfrm>
              <a:off x="6985856" y="3878171"/>
              <a:ext cx="1895700" cy="259863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78283" y="6589254"/>
            <a:ext cx="103242" cy="10324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 dirty="0"/>
          </a:p>
        </p:txBody>
      </p:sp>
      <p:sp>
        <p:nvSpPr>
          <p:cNvPr id="27" name="Rectangle 26"/>
          <p:cNvSpPr/>
          <p:nvPr/>
        </p:nvSpPr>
        <p:spPr>
          <a:xfrm>
            <a:off x="623814" y="6513311"/>
            <a:ext cx="904415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sz="1100" dirty="0">
                <a:cs typeface="Times New Roman" panose="02020603050405020304" pitchFamily="18" charset="0"/>
              </a:rPr>
              <a:t>background</a:t>
            </a:r>
            <a:endParaRPr lang="en-US" sz="1100" dirty="0"/>
          </a:p>
        </p:txBody>
      </p:sp>
      <p:sp>
        <p:nvSpPr>
          <p:cNvPr id="28" name="Rectangle 27"/>
          <p:cNvSpPr/>
          <p:nvPr/>
        </p:nvSpPr>
        <p:spPr>
          <a:xfrm>
            <a:off x="1613442" y="6589254"/>
            <a:ext cx="103242" cy="103242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29" name="Rectangle 28"/>
          <p:cNvSpPr/>
          <p:nvPr/>
        </p:nvSpPr>
        <p:spPr>
          <a:xfrm>
            <a:off x="1658973" y="6513311"/>
            <a:ext cx="841897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benign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5440388" y="6589254"/>
            <a:ext cx="103242" cy="103242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1" name="Rectangle 30"/>
          <p:cNvSpPr/>
          <p:nvPr/>
        </p:nvSpPr>
        <p:spPr>
          <a:xfrm>
            <a:off x="5488499" y="6513311"/>
            <a:ext cx="1037463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malignant epi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530625" y="6589254"/>
            <a:ext cx="103242" cy="103242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3" name="Rectangle 32"/>
          <p:cNvSpPr/>
          <p:nvPr/>
        </p:nvSpPr>
        <p:spPr>
          <a:xfrm>
            <a:off x="2576157" y="6513311"/>
            <a:ext cx="110959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normal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6612779" y="6589254"/>
            <a:ext cx="103242" cy="103242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5" name="Rectangle 34"/>
          <p:cNvSpPr/>
          <p:nvPr/>
        </p:nvSpPr>
        <p:spPr>
          <a:xfrm>
            <a:off x="6708323" y="6513311"/>
            <a:ext cx="1470274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desmoplastic stroma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3781671" y="6589254"/>
            <a:ext cx="103242" cy="103242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7" name="Rectangle 36"/>
          <p:cNvSpPr/>
          <p:nvPr/>
        </p:nvSpPr>
        <p:spPr>
          <a:xfrm>
            <a:off x="3827203" y="6513311"/>
            <a:ext cx="774571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secretion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144677" y="6589254"/>
            <a:ext cx="103242" cy="10324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39" name="Rectangle 38"/>
          <p:cNvSpPr/>
          <p:nvPr/>
        </p:nvSpPr>
        <p:spPr>
          <a:xfrm>
            <a:off x="8192787" y="6513311"/>
            <a:ext cx="559769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blood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682477" y="6589254"/>
            <a:ext cx="103242" cy="103242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00"/>
          </a:p>
        </p:txBody>
      </p:sp>
      <p:sp>
        <p:nvSpPr>
          <p:cNvPr id="41" name="Rectangle 40"/>
          <p:cNvSpPr/>
          <p:nvPr/>
        </p:nvSpPr>
        <p:spPr>
          <a:xfrm>
            <a:off x="4728010" y="6513311"/>
            <a:ext cx="718466" cy="26161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sz="1100" dirty="0">
                <a:cs typeface="Times New Roman" panose="02020603050405020304" pitchFamily="18" charset="0"/>
              </a:rPr>
              <a:t> necrosis</a:t>
            </a:r>
            <a:endParaRPr lang="en-US" sz="11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73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78778"/>
            <a:ext cx="7886700" cy="4351338"/>
          </a:xfrm>
        </p:spPr>
        <p:txBody>
          <a:bodyPr anchor="ctr">
            <a:normAutofit/>
          </a:bodyPr>
          <a:lstStyle/>
          <a:p>
            <a:pPr>
              <a:spcAft>
                <a:spcPts val="1200"/>
              </a:spcAft>
            </a:pPr>
            <a:r>
              <a:rPr lang="en-US" sz="2400" dirty="0"/>
              <a:t>Tissue-label segmentation is a useful abstraction.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developed a set of </a:t>
            </a:r>
            <a:r>
              <a:rPr lang="en-US" sz="2400" dirty="0">
                <a:solidFill>
                  <a:srgbClr val="FF0000"/>
                </a:solidFill>
              </a:rPr>
              <a:t>8 tissue labels </a:t>
            </a:r>
            <a:r>
              <a:rPr lang="en-US" sz="2400" dirty="0"/>
              <a:t>and collected pixel-label data from a pathologist on 58 ROIs.</a:t>
            </a:r>
          </a:p>
          <a:p>
            <a:pPr>
              <a:spcAft>
                <a:spcPts val="1200"/>
              </a:spcAft>
            </a:pPr>
            <a:r>
              <a:rPr lang="en-US" sz="2400" dirty="0"/>
              <a:t>We trained two models:  </a:t>
            </a:r>
            <a:r>
              <a:rPr lang="en-US" sz="2400" dirty="0">
                <a:solidFill>
                  <a:srgbClr val="FF0000"/>
                </a:solidFill>
              </a:rPr>
              <a:t>SVM</a:t>
            </a:r>
            <a:r>
              <a:rPr lang="en-US" sz="2400" dirty="0">
                <a:solidFill>
                  <a:srgbClr val="0707FF"/>
                </a:solidFill>
              </a:rPr>
              <a:t> </a:t>
            </a:r>
            <a:r>
              <a:rPr lang="en-US" sz="2400" dirty="0"/>
              <a:t>and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sz="2400" dirty="0">
                <a:solidFill>
                  <a:srgbClr val="FF0000"/>
                </a:solidFill>
              </a:rPr>
              <a:t>CNN</a:t>
            </a:r>
            <a:endParaRPr lang="en-US" sz="2400" dirty="0"/>
          </a:p>
          <a:p>
            <a:pPr>
              <a:spcAft>
                <a:spcPts val="1200"/>
              </a:spcAft>
            </a:pPr>
            <a:r>
              <a:rPr lang="en-US" sz="2400" dirty="0"/>
              <a:t>CNNs performed significantly better than SVMs both quantitatively and qualitatively.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34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15842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Diagnosis of ROIs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93931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Diagnostic errors are alarmingly high for pre-invasive lesions of the breast.</a:t>
            </a:r>
          </a:p>
          <a:p>
            <a:r>
              <a:rPr lang="en-US" sz="2400" dirty="0"/>
              <a:t>In the digiPATH study, the agreement between pathologists and experts for the </a:t>
            </a:r>
            <a:r>
              <a:rPr lang="en-US" sz="2400" dirty="0">
                <a:solidFill>
                  <a:srgbClr val="FF0000"/>
                </a:solidFill>
              </a:rPr>
              <a:t>atypia</a:t>
            </a:r>
            <a:r>
              <a:rPr lang="en-US" sz="2400" dirty="0"/>
              <a:t> cases is only </a:t>
            </a:r>
            <a:r>
              <a:rPr lang="en-US" sz="2400" dirty="0">
                <a:solidFill>
                  <a:srgbClr val="FF0000"/>
                </a:solidFill>
              </a:rPr>
              <a:t>48%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Novel image features for diagnosis can help</a:t>
            </a:r>
          </a:p>
          <a:p>
            <a:pPr lvl="1"/>
            <a:r>
              <a:rPr lang="en-US" sz="2000" dirty="0"/>
              <a:t>develop computer aided diagnosis systems, and</a:t>
            </a:r>
          </a:p>
          <a:p>
            <a:pPr lvl="1"/>
            <a:r>
              <a:rPr lang="en-US" sz="2000" dirty="0"/>
              <a:t>study the reasons for diagnostic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35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46716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079" y="365126"/>
            <a:ext cx="4847271" cy="1548833"/>
          </a:xfrm>
        </p:spPr>
        <p:txBody>
          <a:bodyPr>
            <a:noAutofit/>
          </a:bodyPr>
          <a:lstStyle/>
          <a:p>
            <a:r>
              <a:rPr lang="en-US" sz="2800" dirty="0" smtClean="0"/>
              <a:t>Feature 1: </a:t>
            </a:r>
            <a:r>
              <a:rPr lang="en-US" sz="2800" dirty="0" err="1" smtClean="0"/>
              <a:t>Superpixel</a:t>
            </a:r>
            <a:r>
              <a:rPr lang="en-US" sz="2800" dirty="0" smtClean="0"/>
              <a:t> </a:t>
            </a:r>
            <a:r>
              <a:rPr lang="en-US" sz="2800" dirty="0"/>
              <a:t>Label </a:t>
            </a:r>
            <a:br>
              <a:rPr lang="en-US" sz="2800" dirty="0"/>
            </a:br>
            <a:r>
              <a:rPr lang="en-US" sz="2800" dirty="0"/>
              <a:t>Frequency and Co-occurrence Histograms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36</a:t>
            </a:fld>
            <a:endParaRPr lang="en-US" dirty="0"/>
          </a:p>
        </p:txBody>
      </p:sp>
      <p:grpSp>
        <p:nvGrpSpPr>
          <p:cNvPr id="132" name="Group 131"/>
          <p:cNvGrpSpPr/>
          <p:nvPr/>
        </p:nvGrpSpPr>
        <p:grpSpPr>
          <a:xfrm>
            <a:off x="1087113" y="5257571"/>
            <a:ext cx="1490927" cy="210312"/>
            <a:chOff x="1087113" y="5638571"/>
            <a:chExt cx="1490927" cy="210312"/>
          </a:xfrm>
        </p:grpSpPr>
        <p:sp>
          <p:nvSpPr>
            <p:cNvPr id="65" name="Rectangle 64"/>
            <p:cNvSpPr/>
            <p:nvPr/>
          </p:nvSpPr>
          <p:spPr>
            <a:xfrm>
              <a:off x="1087113" y="5638571"/>
              <a:ext cx="210312" cy="21031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1727421" y="5638571"/>
              <a:ext cx="210312" cy="21031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1407267" y="5638571"/>
              <a:ext cx="210312" cy="210312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047575" y="5638571"/>
              <a:ext cx="210312" cy="21031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67728" y="5638571"/>
              <a:ext cx="210312" cy="21031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 dirty="0"/>
            </a:p>
          </p:txBody>
        </p:sp>
      </p:grpSp>
      <p:grpSp>
        <p:nvGrpSpPr>
          <p:cNvPr id="131" name="Group 130"/>
          <p:cNvGrpSpPr/>
          <p:nvPr/>
        </p:nvGrpSpPr>
        <p:grpSpPr>
          <a:xfrm>
            <a:off x="1037242" y="5425017"/>
            <a:ext cx="1595032" cy="1032655"/>
            <a:chOff x="1037242" y="5806017"/>
            <a:chExt cx="1595032" cy="1032655"/>
          </a:xfrm>
        </p:grpSpPr>
        <p:sp>
          <p:nvSpPr>
            <p:cNvPr id="70" name="Rectangle 69"/>
            <p:cNvSpPr/>
            <p:nvPr/>
          </p:nvSpPr>
          <p:spPr>
            <a:xfrm rot="16200000">
              <a:off x="674803" y="6168456"/>
              <a:ext cx="103265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background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 rot="16200000">
              <a:off x="1497968" y="5988920"/>
              <a:ext cx="673582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stroma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" name="Rectangle 71"/>
            <p:cNvSpPr/>
            <p:nvPr/>
          </p:nvSpPr>
          <p:spPr>
            <a:xfrm rot="16200000">
              <a:off x="2091100" y="6039415"/>
              <a:ext cx="774571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 rot="16200000">
              <a:off x="1036692" y="6128381"/>
              <a:ext cx="952505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epithelium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4" name="Rectangle 73"/>
            <p:cNvSpPr/>
            <p:nvPr/>
          </p:nvSpPr>
          <p:spPr>
            <a:xfrm rot="16200000">
              <a:off x="1739631" y="6069071"/>
              <a:ext cx="833883" cy="307777"/>
            </a:xfrm>
            <a:prstGeom prst="rect">
              <a:avLst/>
            </a:prstGeom>
          </p:spPr>
          <p:txBody>
            <a:bodyPr wrap="none" anchor="ctr">
              <a:spAutoFit/>
            </a:bodyPr>
            <a:lstStyle/>
            <a:p>
              <a:pPr algn="r" fontAlgn="b"/>
              <a:r>
                <a:rPr 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3313452" y="5206044"/>
            <a:ext cx="5272561" cy="1651956"/>
            <a:chOff x="1936719" y="4239878"/>
            <a:chExt cx="6075837" cy="1651956"/>
          </a:xfrm>
        </p:grpSpPr>
        <p:sp>
          <p:nvSpPr>
            <p:cNvPr id="98" name="Rectangle 97"/>
            <p:cNvSpPr/>
            <p:nvPr/>
          </p:nvSpPr>
          <p:spPr>
            <a:xfrm rot="16200000">
              <a:off x="1806116" y="4685247"/>
              <a:ext cx="615874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99" name="Rectangle 98"/>
            <p:cNvSpPr/>
            <p:nvPr/>
          </p:nvSpPr>
          <p:spPr>
            <a:xfrm rot="16200000">
              <a:off x="2189122" y="4705284"/>
              <a:ext cx="66717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epi-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 rot="16200000">
              <a:off x="2572129" y="4725322"/>
              <a:ext cx="718466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epi-epi</a:t>
              </a:r>
            </a:p>
          </p:txBody>
        </p:sp>
        <p:sp>
          <p:nvSpPr>
            <p:cNvPr id="101" name="Rectangle 100"/>
            <p:cNvSpPr/>
            <p:nvPr/>
          </p:nvSpPr>
          <p:spPr>
            <a:xfrm rot="16200000">
              <a:off x="2854660" y="4839937"/>
              <a:ext cx="97071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</a:t>
              </a:r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 rot="16200000">
              <a:off x="3237667" y="4859975"/>
              <a:ext cx="102201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stroma-epi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 rot="16200000">
              <a:off x="3330835" y="4889037"/>
              <a:ext cx="1651956" cy="353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fontAlgn="b"/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stroma-stroma</a:t>
              </a:r>
            </a:p>
          </p:txBody>
        </p:sp>
        <p:sp>
          <p:nvSpPr>
            <p:cNvPr id="104" name="Rectangle 103"/>
            <p:cNvSpPr/>
            <p:nvPr/>
          </p:nvSpPr>
          <p:spPr>
            <a:xfrm rot="16200000">
              <a:off x="4192321" y="4738755"/>
              <a:ext cx="747320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5" name="Rectangle 104"/>
            <p:cNvSpPr/>
            <p:nvPr/>
          </p:nvSpPr>
          <p:spPr>
            <a:xfrm rot="16200000">
              <a:off x="4575329" y="4758793"/>
              <a:ext cx="79861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</a:t>
              </a:r>
              <a:r>
                <a:rPr lang="en-US" sz="1400" dirty="0">
                  <a:latin typeface="+mj-lt"/>
                  <a:cs typeface="Times New Roman" panose="02020603050405020304" pitchFamily="18" charset="0"/>
                </a:rPr>
                <a:t>-epi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 rot="16200000">
              <a:off x="4996807" y="4738755"/>
              <a:ext cx="772969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secr-str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7" name="Rectangle 106"/>
            <p:cNvSpPr/>
            <p:nvPr/>
          </p:nvSpPr>
          <p:spPr>
            <a:xfrm rot="16200000">
              <a:off x="5352563" y="4794059"/>
              <a:ext cx="87876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secr-secr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8" name="Rectangle 107"/>
            <p:cNvSpPr/>
            <p:nvPr/>
          </p:nvSpPr>
          <p:spPr>
            <a:xfrm rot="16200000">
              <a:off x="5851788" y="4720513"/>
              <a:ext cx="697627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nec-bg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 rot="16200000">
              <a:off x="6234795" y="4740551"/>
              <a:ext cx="74892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</a:t>
              </a:r>
              <a:r>
                <a:rPr lang="en-US" sz="1400" dirty="0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-epi</a:t>
              </a:r>
            </a:p>
          </p:txBody>
        </p:sp>
        <p:sp>
          <p:nvSpPr>
            <p:cNvPr id="110" name="Rectangle 109"/>
            <p:cNvSpPr/>
            <p:nvPr/>
          </p:nvSpPr>
          <p:spPr>
            <a:xfrm rot="16200000">
              <a:off x="6656276" y="4720513"/>
              <a:ext cx="723275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nec-str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1" name="Rectangle 110"/>
            <p:cNvSpPr/>
            <p:nvPr/>
          </p:nvSpPr>
          <p:spPr>
            <a:xfrm rot="16200000">
              <a:off x="7012030" y="4775817"/>
              <a:ext cx="829073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latin typeface="+mj-lt"/>
                  <a:cs typeface="Times New Roman" panose="02020603050405020304" pitchFamily="18" charset="0"/>
                </a:rPr>
                <a:t>nec-secr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 rot="16200000">
              <a:off x="7445532" y="4755779"/>
              <a:ext cx="779381" cy="35466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b"/>
              <a:r>
                <a:rPr lang="en-US" sz="1400" dirty="0" err="1">
                  <a:solidFill>
                    <a:srgbClr val="000000"/>
                  </a:solidFill>
                  <a:latin typeface="+mj-lt"/>
                  <a:cs typeface="Times New Roman" panose="02020603050405020304" pitchFamily="18" charset="0"/>
                </a:rPr>
                <a:t>nec-nec</a:t>
              </a:r>
              <a:endParaRPr lang="en-US" sz="1400" dirty="0">
                <a:solidFill>
                  <a:srgbClr val="00000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3315399" y="5289604"/>
            <a:ext cx="5253006" cy="246888"/>
            <a:chOff x="3315399" y="5619804"/>
            <a:chExt cx="5253006" cy="246888"/>
          </a:xfrm>
        </p:grpSpPr>
        <p:sp>
          <p:nvSpPr>
            <p:cNvPr id="115" name="Rectangle 114"/>
            <p:cNvSpPr/>
            <p:nvPr/>
          </p:nvSpPr>
          <p:spPr>
            <a:xfrm rot="16200000">
              <a:off x="3315399" y="5619804"/>
              <a:ext cx="246888" cy="24688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ectangle 115"/>
            <p:cNvSpPr/>
            <p:nvPr/>
          </p:nvSpPr>
          <p:spPr>
            <a:xfrm rot="16200000">
              <a:off x="36729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ectangle 116"/>
            <p:cNvSpPr/>
            <p:nvPr/>
          </p:nvSpPr>
          <p:spPr>
            <a:xfrm rot="16200000">
              <a:off x="4030559" y="5619804"/>
              <a:ext cx="246888" cy="246888"/>
            </a:xfrm>
            <a:prstGeom prst="rect">
              <a:avLst/>
            </a:prstGeom>
            <a:solidFill>
              <a:srgbClr val="7030A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8" name="Rectangle 117"/>
            <p:cNvSpPr/>
            <p:nvPr/>
          </p:nvSpPr>
          <p:spPr>
            <a:xfrm rot="16200000">
              <a:off x="43881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9" name="Rectangle 118"/>
            <p:cNvSpPr/>
            <p:nvPr/>
          </p:nvSpPr>
          <p:spPr>
            <a:xfrm rot="16200000">
              <a:off x="474571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0" name="Rectangle 119"/>
            <p:cNvSpPr/>
            <p:nvPr/>
          </p:nvSpPr>
          <p:spPr>
            <a:xfrm rot="16200000">
              <a:off x="5103299" y="5619804"/>
              <a:ext cx="246888" cy="246888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Rectangle 120"/>
            <p:cNvSpPr/>
            <p:nvPr/>
          </p:nvSpPr>
          <p:spPr>
            <a:xfrm rot="16200000">
              <a:off x="5460879" y="5619804"/>
              <a:ext cx="246888" cy="246888"/>
            </a:xfrm>
            <a:prstGeom prst="rect">
              <a:avLst/>
            </a:prstGeom>
            <a:pattFill prst="wdUpDiag">
              <a:fgClr>
                <a:srgbClr val="00FF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2" name="Rectangle 121"/>
            <p:cNvSpPr/>
            <p:nvPr/>
          </p:nvSpPr>
          <p:spPr>
            <a:xfrm rot="16200000">
              <a:off x="581845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3" name="Rectangle 122"/>
            <p:cNvSpPr/>
            <p:nvPr/>
          </p:nvSpPr>
          <p:spPr>
            <a:xfrm rot="16200000">
              <a:off x="6176039" y="5619804"/>
              <a:ext cx="246888" cy="246888"/>
            </a:xfrm>
            <a:prstGeom prst="rect">
              <a:avLst/>
            </a:prstGeom>
            <a:pattFill prst="wdUpDiag">
              <a:fgClr>
                <a:srgbClr val="FF99FF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ectangle 123"/>
            <p:cNvSpPr/>
            <p:nvPr/>
          </p:nvSpPr>
          <p:spPr>
            <a:xfrm rot="16200000">
              <a:off x="6533619" y="5619804"/>
              <a:ext cx="246888" cy="246888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5" name="Rectangle 124"/>
            <p:cNvSpPr/>
            <p:nvPr/>
          </p:nvSpPr>
          <p:spPr>
            <a:xfrm rot="16200000">
              <a:off x="689119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chemeClr val="bg1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/>
            <p:cNvSpPr/>
            <p:nvPr/>
          </p:nvSpPr>
          <p:spPr>
            <a:xfrm rot="16200000">
              <a:off x="7248779" y="5619804"/>
              <a:ext cx="246888" cy="246888"/>
            </a:xfrm>
            <a:prstGeom prst="rect">
              <a:avLst/>
            </a:prstGeom>
            <a:pattFill prst="wdUpDiag">
              <a:fgClr>
                <a:srgbClr val="7030A0"/>
              </a:fgClr>
              <a:bgClr>
                <a:srgbClr val="FF00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7" name="Rectangle 126"/>
            <p:cNvSpPr/>
            <p:nvPr/>
          </p:nvSpPr>
          <p:spPr>
            <a:xfrm rot="16200000">
              <a:off x="760635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FF99FF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ectangle 127"/>
            <p:cNvSpPr/>
            <p:nvPr/>
          </p:nvSpPr>
          <p:spPr>
            <a:xfrm rot="16200000">
              <a:off x="7963939" y="5619804"/>
              <a:ext cx="246888" cy="246888"/>
            </a:xfrm>
            <a:prstGeom prst="rect">
              <a:avLst/>
            </a:prstGeom>
            <a:pattFill prst="wdUpDiag">
              <a:fgClr>
                <a:srgbClr val="FF0000"/>
              </a:fgClr>
              <a:bgClr>
                <a:srgbClr val="00FF00"/>
              </a:bgClr>
            </a:patt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9" name="Rectangle 128"/>
            <p:cNvSpPr/>
            <p:nvPr/>
          </p:nvSpPr>
          <p:spPr>
            <a:xfrm rot="16200000">
              <a:off x="8321517" y="5619804"/>
              <a:ext cx="246888" cy="246888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1" name="Picture 50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49" y="483995"/>
            <a:ext cx="2823362" cy="244697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52" name="Chart 5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24293643"/>
              </p:ext>
            </p:extLst>
          </p:nvPr>
        </p:nvGraphicFramePr>
        <p:xfrm>
          <a:off x="571500" y="3260274"/>
          <a:ext cx="2208189" cy="210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3" name="Chart 5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2986611"/>
              </p:ext>
            </p:extLst>
          </p:nvPr>
        </p:nvGraphicFramePr>
        <p:xfrm>
          <a:off x="2822920" y="3294200"/>
          <a:ext cx="5939858" cy="20547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4" name="Rectangle 5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959" y="2989566"/>
            <a:ext cx="2304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Frequency Histogram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4635027" y="2995682"/>
            <a:ext cx="2690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Co-occurrence Histogram</a:t>
            </a:r>
          </a:p>
        </p:txBody>
      </p:sp>
    </p:spTree>
    <p:extLst>
      <p:ext uri="{BB962C8B-B14F-4D97-AF65-F5344CB8AC3E}">
        <p14:creationId xmlns:p14="http://schemas.microsoft.com/office/powerpoint/2010/main" val="280517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2" grpId="0">
        <p:bldAsOne/>
      </p:bldGraphic>
      <p:bldGraphic spid="53" grpId="0">
        <p:bldAsOne/>
      </p:bldGraphic>
      <p:bldP spid="3" grpId="0"/>
      <p:bldP spid="5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2" b="33941"/>
          <a:stretch/>
        </p:blipFill>
        <p:spPr>
          <a:xfrm>
            <a:off x="833385" y="2873998"/>
            <a:ext cx="2347650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7" b="33941"/>
          <a:stretch/>
        </p:blipFill>
        <p:spPr>
          <a:xfrm>
            <a:off x="3265542" y="2873998"/>
            <a:ext cx="2345337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Feature 2: Structure </a:t>
            </a:r>
            <a:r>
              <a:rPr lang="en-US" dirty="0"/>
              <a:t>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87" r="-198" b="33855"/>
          <a:stretch/>
        </p:blipFill>
        <p:spPr>
          <a:xfrm>
            <a:off x="3265542" y="2873998"/>
            <a:ext cx="2350008" cy="2020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160086"/>
              </p:ext>
            </p:extLst>
          </p:nvPr>
        </p:nvGraphicFramePr>
        <p:xfrm>
          <a:off x="5624954" y="2874495"/>
          <a:ext cx="3098492" cy="202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5822596" y="4818852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6876611" y="4818852"/>
            <a:ext cx="2286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6171299" y="4818852"/>
            <a:ext cx="227802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/>
          <p:cNvSpPr/>
          <p:nvPr/>
        </p:nvSpPr>
        <p:spPr>
          <a:xfrm>
            <a:off x="7576282" y="4818852"/>
            <a:ext cx="2286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8272018" y="4818852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ectangle 21"/>
          <p:cNvSpPr/>
          <p:nvPr/>
        </p:nvSpPr>
        <p:spPr>
          <a:xfrm>
            <a:off x="6523556" y="4818852"/>
            <a:ext cx="2286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7229228" y="4818852"/>
            <a:ext cx="2286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7923336" y="4818852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6410893" y="4382439"/>
            <a:ext cx="1446230" cy="2711708"/>
            <a:chOff x="3127251" y="3769982"/>
            <a:chExt cx="1446230" cy="3337834"/>
          </a:xfrm>
        </p:grpSpPr>
        <p:sp>
          <p:nvSpPr>
            <p:cNvPr id="25" name="Rectangle 24"/>
            <p:cNvSpPr/>
            <p:nvPr/>
          </p:nvSpPr>
          <p:spPr>
            <a:xfrm>
              <a:off x="3477475" y="3769982"/>
              <a:ext cx="1096006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cs typeface="Times New Roman" panose="02020603050405020304" pitchFamily="18" charset="0"/>
                </a:rPr>
                <a:t>background</a:t>
              </a:r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585710" y="4202847"/>
              <a:ext cx="98777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benign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37245" y="4635712"/>
              <a:ext cx="1236236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malignant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53311" y="5068577"/>
              <a:ext cx="132017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normal stroma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27251" y="5501442"/>
              <a:ext cx="144623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desmoplastic </a:t>
              </a:r>
              <a:r>
                <a:rPr lang="en-US" sz="1400" dirty="0" err="1">
                  <a:cs typeface="Times New Roman" panose="02020603050405020304" pitchFamily="18" charset="0"/>
                </a:rPr>
                <a:t>str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79710" y="5934307"/>
              <a:ext cx="893771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54401" y="6367172"/>
              <a:ext cx="619080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blood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51846" y="6800039"/>
              <a:ext cx="821635" cy="307777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20171"/>
          <a:stretch/>
        </p:blipFill>
        <p:spPr>
          <a:xfrm>
            <a:off x="2420663" y="1412469"/>
            <a:ext cx="4302673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2354523" y="24521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390709" y="24521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264181" y="2452198"/>
            <a:ext cx="153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(DCIS)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92782" y="2452198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56640" y="4984254"/>
            <a:ext cx="1163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duct layer</a:t>
            </a:r>
          </a:p>
        </p:txBody>
      </p:sp>
    </p:spTree>
    <p:extLst>
      <p:ext uri="{BB962C8B-B14F-4D97-AF65-F5344CB8AC3E}">
        <p14:creationId xmlns:p14="http://schemas.microsoft.com/office/powerpoint/2010/main" val="2520666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87" r="-2" b="33854"/>
          <a:stretch/>
        </p:blipFill>
        <p:spPr>
          <a:xfrm>
            <a:off x="438150" y="749935"/>
            <a:ext cx="1910126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0" t="42" r="27" b="33900"/>
          <a:stretch/>
        </p:blipFill>
        <p:spPr>
          <a:xfrm>
            <a:off x="440604" y="2501740"/>
            <a:ext cx="191022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440717" y="4250825"/>
            <a:ext cx="1910128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Chart 10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92104"/>
              </p:ext>
            </p:extLst>
          </p:nvPr>
        </p:nvGraphicFramePr>
        <p:xfrm>
          <a:off x="2454394" y="65985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80596"/>
              </p:ext>
            </p:extLst>
          </p:nvPr>
        </p:nvGraphicFramePr>
        <p:xfrm>
          <a:off x="2452298" y="2410300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164911"/>
              </p:ext>
            </p:extLst>
          </p:nvPr>
        </p:nvGraphicFramePr>
        <p:xfrm>
          <a:off x="2454394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4656588" y="75714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4656588" y="425218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4656588" y="250466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Chart 1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34262"/>
              </p:ext>
            </p:extLst>
          </p:nvPr>
        </p:nvGraphicFramePr>
        <p:xfrm>
          <a:off x="6668268" y="66570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535657"/>
              </p:ext>
            </p:extLst>
          </p:nvPr>
        </p:nvGraphicFramePr>
        <p:xfrm>
          <a:off x="6668268" y="241322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236602"/>
              </p:ext>
            </p:extLst>
          </p:nvPr>
        </p:nvGraphicFramePr>
        <p:xfrm>
          <a:off x="6668268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38150" y="288835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Inner Layers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660140" y="288835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Layers</a:t>
            </a:r>
          </a:p>
        </p:txBody>
      </p:sp>
      <p:sp>
        <p:nvSpPr>
          <p:cNvPr id="22" name="Rectangle 21"/>
          <p:cNvSpPr/>
          <p:nvPr/>
        </p:nvSpPr>
        <p:spPr>
          <a:xfrm rot="5400000">
            <a:off x="622060" y="6039520"/>
            <a:ext cx="1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/>
          <p:cNvSpPr/>
          <p:nvPr/>
        </p:nvSpPr>
        <p:spPr>
          <a:xfrm rot="5400000">
            <a:off x="2647154" y="6281349"/>
            <a:ext cx="1572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 rot="5400000">
            <a:off x="622335" y="6281349"/>
            <a:ext cx="156651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 rot="5400000">
            <a:off x="4830773" y="6281349"/>
            <a:ext cx="1572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 rot="5400000">
            <a:off x="7010619" y="6281349"/>
            <a:ext cx="1572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/>
          <p:cNvSpPr/>
          <p:nvPr/>
        </p:nvSpPr>
        <p:spPr>
          <a:xfrm rot="5400000">
            <a:off x="2647154" y="6039520"/>
            <a:ext cx="1572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5400000">
            <a:off x="4830773" y="6039520"/>
            <a:ext cx="1572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 rot="5400000">
            <a:off x="7010619" y="6039520"/>
            <a:ext cx="1572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776045" y="5999932"/>
            <a:ext cx="1096006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400" dirty="0">
                <a:cs typeface="Times New Roman" panose="02020603050405020304" pitchFamily="18" charset="0"/>
              </a:rPr>
              <a:t>background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776045" y="6241761"/>
            <a:ext cx="1582486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benign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2806675" y="5999932"/>
            <a:ext cx="1830950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malignant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806675" y="6241761"/>
            <a:ext cx="132016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normal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995022" y="5999932"/>
            <a:ext cx="177542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desmoplastic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995022" y="6241761"/>
            <a:ext cx="893771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secretion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7176155" y="5999932"/>
            <a:ext cx="61907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blood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7176155" y="6241761"/>
            <a:ext cx="821635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necrosis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2621615" y="2372904"/>
            <a:ext cx="1858946" cy="70006"/>
            <a:chOff x="3070432" y="5898714"/>
            <a:chExt cx="2678022" cy="228600"/>
          </a:xfrm>
        </p:grpSpPr>
        <p:sp>
          <p:nvSpPr>
            <p:cNvPr id="42" name="Rectangle 41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2621615" y="4158458"/>
            <a:ext cx="1858946" cy="70006"/>
            <a:chOff x="3070432" y="5898714"/>
            <a:chExt cx="2678022" cy="228600"/>
          </a:xfrm>
        </p:grpSpPr>
        <p:sp>
          <p:nvSpPr>
            <p:cNvPr id="51" name="Rectangle 50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2623499" y="5880300"/>
            <a:ext cx="1858946" cy="70006"/>
            <a:chOff x="3070432" y="5898714"/>
            <a:chExt cx="2678022" cy="228600"/>
          </a:xfrm>
        </p:grpSpPr>
        <p:sp>
          <p:nvSpPr>
            <p:cNvPr id="60" name="Rectangle 59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6836075" y="2392544"/>
            <a:ext cx="1858946" cy="70006"/>
            <a:chOff x="3070432" y="5898714"/>
            <a:chExt cx="2678022" cy="228600"/>
          </a:xfrm>
        </p:grpSpPr>
        <p:sp>
          <p:nvSpPr>
            <p:cNvPr id="69" name="Rectangle 68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6836075" y="4131289"/>
            <a:ext cx="1858946" cy="70006"/>
            <a:chOff x="3070432" y="5898714"/>
            <a:chExt cx="2678022" cy="228600"/>
          </a:xfrm>
        </p:grpSpPr>
        <p:sp>
          <p:nvSpPr>
            <p:cNvPr id="78" name="Rectangle 77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6836075" y="5878809"/>
            <a:ext cx="1858946" cy="70006"/>
            <a:chOff x="3070432" y="5898714"/>
            <a:chExt cx="2678022" cy="228600"/>
          </a:xfrm>
        </p:grpSpPr>
        <p:sp>
          <p:nvSpPr>
            <p:cNvPr id="87" name="Rectangle 86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6014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Graphic spid="20" grpId="0">
        <p:bldAsOne/>
      </p:bldGraphic>
      <p:bldP spid="2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9171" y="2861222"/>
            <a:ext cx="2197394" cy="263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89876" y="1199807"/>
            <a:ext cx="2353635" cy="15680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64608"/>
              </p:ext>
            </p:extLst>
          </p:nvPr>
        </p:nvGraphicFramePr>
        <p:xfrm>
          <a:off x="1469171" y="5775716"/>
          <a:ext cx="2197392" cy="896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4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96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background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secretion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2705"/>
              </p:ext>
            </p:extLst>
          </p:nvPr>
        </p:nvGraphicFramePr>
        <p:xfrm>
          <a:off x="554779" y="2861228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6605"/>
              </p:ext>
            </p:extLst>
          </p:nvPr>
        </p:nvGraphicFramePr>
        <p:xfrm>
          <a:off x="1469179" y="2861224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35" b="40654"/>
          <a:stretch/>
        </p:blipFill>
        <p:spPr>
          <a:xfrm>
            <a:off x="5934525" y="1204563"/>
            <a:ext cx="1936487" cy="1563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7401" y="2861223"/>
            <a:ext cx="2200243" cy="262915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75500"/>
              </p:ext>
            </p:extLst>
          </p:nvPr>
        </p:nvGraphicFramePr>
        <p:xfrm>
          <a:off x="5867401" y="5793285"/>
          <a:ext cx="2197384" cy="878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78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background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secretion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04752"/>
              </p:ext>
            </p:extLst>
          </p:nvPr>
        </p:nvGraphicFramePr>
        <p:xfrm>
          <a:off x="4953001" y="2857984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54161"/>
              </p:ext>
            </p:extLst>
          </p:nvPr>
        </p:nvGraphicFramePr>
        <p:xfrm>
          <a:off x="5867401" y="2857980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628650" y="50166"/>
            <a:ext cx="7886700" cy="1325563"/>
          </a:xfrm>
        </p:spPr>
        <p:txBody>
          <a:bodyPr/>
          <a:lstStyle/>
          <a:p>
            <a:r>
              <a:rPr lang="en-US" dirty="0"/>
              <a:t>Structure Feature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1525408" y="5510038"/>
            <a:ext cx="2103547" cy="179562"/>
            <a:chOff x="3070432" y="5898714"/>
            <a:chExt cx="2678022" cy="228600"/>
          </a:xfrm>
        </p:grpSpPr>
        <p:sp>
          <p:nvSpPr>
            <p:cNvPr id="45" name="Rectangle 4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5909876" y="5510038"/>
            <a:ext cx="2103547" cy="179562"/>
            <a:chOff x="3070432" y="5898714"/>
            <a:chExt cx="2678022" cy="228600"/>
          </a:xfrm>
        </p:grpSpPr>
        <p:sp>
          <p:nvSpPr>
            <p:cNvPr id="55" name="Rectangle 5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17134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Histopathology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628650" y="1900920"/>
            <a:ext cx="3751344" cy="2780292"/>
            <a:chOff x="5079713" y="1160213"/>
            <a:chExt cx="3751344" cy="2780292"/>
          </a:xfrm>
        </p:grpSpPr>
        <p:sp>
          <p:nvSpPr>
            <p:cNvPr id="22" name="TextBox 21"/>
            <p:cNvSpPr txBox="1"/>
            <p:nvPr/>
          </p:nvSpPr>
          <p:spPr>
            <a:xfrm>
              <a:off x="5874101" y="3571173"/>
              <a:ext cx="161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female breast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0858" y="1160213"/>
              <a:ext cx="1034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terminal 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44680" y="1570434"/>
              <a:ext cx="88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ductules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713" y="1453396"/>
              <a:ext cx="1025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segmental ducts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742" y="1268193"/>
              <a:ext cx="3063466" cy="24876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4897887" y="2618918"/>
            <a:ext cx="3844852" cy="2054292"/>
            <a:chOff x="5717508" y="4577446"/>
            <a:chExt cx="3844852" cy="2054292"/>
          </a:xfrm>
        </p:grpSpPr>
        <p:grpSp>
          <p:nvGrpSpPr>
            <p:cNvPr id="28" name="Group 27"/>
            <p:cNvGrpSpPr/>
            <p:nvPr/>
          </p:nvGrpSpPr>
          <p:grpSpPr>
            <a:xfrm>
              <a:off x="5717508" y="4577446"/>
              <a:ext cx="2042984" cy="2054292"/>
              <a:chOff x="4062536" y="1233831"/>
              <a:chExt cx="2042984" cy="205429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9217" y="1233831"/>
                <a:ext cx="1969575" cy="164280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062536" y="2918791"/>
                <a:ext cx="2042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duct</a:t>
                </a:r>
                <a:endParaRPr lang="en-US" b="1" i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7339985" y="5410553"/>
              <a:ext cx="645426" cy="145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85411" y="6173874"/>
              <a:ext cx="854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lumen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39016" y="5335455"/>
              <a:ext cx="1623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stroma</a:t>
              </a:r>
            </a:p>
            <a:p>
              <a:r>
                <a:rPr lang="en-US" sz="1400" dirty="0"/>
                <a:t>(connective tissue)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707883" y="5304592"/>
              <a:ext cx="1325994" cy="98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097287" y="4965180"/>
              <a:ext cx="854158" cy="265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50967" y="4790404"/>
              <a:ext cx="1348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duct</a:t>
              </a:r>
            </a:p>
            <a:p>
              <a:r>
                <a:rPr lang="en-US" sz="1400" dirty="0"/>
                <a:t>(epithelium)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891545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40</a:t>
            </a:fld>
            <a:endParaRPr lang="en-US" dirty="0"/>
          </a:p>
        </p:txBody>
      </p:sp>
      <p:sp>
        <p:nvSpPr>
          <p:cNvPr id="41" name="Rounded Rectangle 3"/>
          <p:cNvSpPr>
            <a:spLocks noChangeAspect="1"/>
          </p:cNvSpPr>
          <p:nvPr/>
        </p:nvSpPr>
        <p:spPr>
          <a:xfrm>
            <a:off x="1714635" y="2848849"/>
            <a:ext cx="964976" cy="458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42" name="Rounded Rectangle 5"/>
          <p:cNvSpPr>
            <a:spLocks noChangeAspect="1"/>
          </p:cNvSpPr>
          <p:nvPr/>
        </p:nvSpPr>
        <p:spPr>
          <a:xfrm>
            <a:off x="3174732" y="2848849"/>
            <a:ext cx="1386460" cy="7838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3" name="Rounded Rectangle 6"/>
          <p:cNvSpPr>
            <a:spLocks noChangeAspect="1"/>
          </p:cNvSpPr>
          <p:nvPr/>
        </p:nvSpPr>
        <p:spPr>
          <a:xfrm>
            <a:off x="2108391" y="4007930"/>
            <a:ext cx="1386460" cy="6211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4" name="Rounded Rectangle 7"/>
          <p:cNvSpPr>
            <a:spLocks noChangeAspect="1"/>
          </p:cNvSpPr>
          <p:nvPr/>
        </p:nvSpPr>
        <p:spPr>
          <a:xfrm>
            <a:off x="4294067" y="4007930"/>
            <a:ext cx="957583" cy="443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sp>
        <p:nvSpPr>
          <p:cNvPr id="45" name="Rounded Rectangle 8"/>
          <p:cNvSpPr>
            <a:spLocks noChangeAspect="1"/>
          </p:cNvSpPr>
          <p:nvPr/>
        </p:nvSpPr>
        <p:spPr>
          <a:xfrm>
            <a:off x="2889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sp>
        <p:nvSpPr>
          <p:cNvPr id="46" name="Rounded Rectangle 9"/>
          <p:cNvSpPr>
            <a:spLocks noChangeAspect="1"/>
          </p:cNvSpPr>
          <p:nvPr/>
        </p:nvSpPr>
        <p:spPr>
          <a:xfrm>
            <a:off x="1388850" y="5300052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cxnSp>
        <p:nvCxnSpPr>
          <p:cNvPr id="47" name="Straight Arrow Connector 46"/>
          <p:cNvCxnSpPr>
            <a:cxnSpLocks noChangeAspect="1"/>
            <a:stCxn id="84" idx="2"/>
            <a:endCxn id="41" idx="0"/>
          </p:cNvCxnSpPr>
          <p:nvPr/>
        </p:nvCxnSpPr>
        <p:spPr>
          <a:xfrm flipH="1">
            <a:off x="2197123" y="2398228"/>
            <a:ext cx="796387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  <a:stCxn id="84" idx="2"/>
            <a:endCxn id="42" idx="0"/>
          </p:cNvCxnSpPr>
          <p:nvPr/>
        </p:nvCxnSpPr>
        <p:spPr>
          <a:xfrm>
            <a:off x="2993510" y="2398228"/>
            <a:ext cx="874452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  <a:stCxn id="42" idx="2"/>
            <a:endCxn id="43" idx="0"/>
          </p:cNvCxnSpPr>
          <p:nvPr/>
        </p:nvCxnSpPr>
        <p:spPr>
          <a:xfrm flipH="1">
            <a:off x="2801621" y="3632662"/>
            <a:ext cx="1066341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42" idx="2"/>
            <a:endCxn id="44" idx="0"/>
          </p:cNvCxnSpPr>
          <p:nvPr/>
        </p:nvCxnSpPr>
        <p:spPr>
          <a:xfrm>
            <a:off x="3867962" y="3632662"/>
            <a:ext cx="904897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3" idx="2"/>
            <a:endCxn id="45" idx="0"/>
          </p:cNvCxnSpPr>
          <p:nvPr/>
        </p:nvCxnSpPr>
        <p:spPr>
          <a:xfrm>
            <a:off x="2801621" y="4629065"/>
            <a:ext cx="659449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6" idx="0"/>
          </p:cNvCxnSpPr>
          <p:nvPr/>
        </p:nvCxnSpPr>
        <p:spPr>
          <a:xfrm flipH="1">
            <a:off x="1960070" y="4629065"/>
            <a:ext cx="841551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4593036" y="3088436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N=392</a:t>
            </a:r>
          </a:p>
        </p:txBody>
      </p: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1855856" y="3314348"/>
            <a:ext cx="5397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3461070" y="4164591"/>
            <a:ext cx="623031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N=290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4431591" y="4476745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3118442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1622308" y="5773297"/>
            <a:ext cx="624353" cy="2792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628650" y="365126"/>
            <a:ext cx="7886700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Classification</a:t>
            </a:r>
          </a:p>
        </p:txBody>
      </p:sp>
      <p:sp>
        <p:nvSpPr>
          <p:cNvPr id="84" name="Rounded Rectangle 2"/>
          <p:cNvSpPr>
            <a:spLocks noChangeAspect="1"/>
          </p:cNvSpPr>
          <p:nvPr/>
        </p:nvSpPr>
        <p:spPr>
          <a:xfrm>
            <a:off x="2197123" y="1254125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85" name="TextBox 84"/>
          <p:cNvSpPr txBox="1">
            <a:spLocks noChangeAspect="1"/>
          </p:cNvSpPr>
          <p:nvPr/>
        </p:nvSpPr>
        <p:spPr>
          <a:xfrm>
            <a:off x="3789896" y="1651340"/>
            <a:ext cx="630053" cy="28240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3036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40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Content Placeholder 9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9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394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5251650" y="4826866"/>
            <a:ext cx="3263700" cy="135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1-diagnosis-at-a-time</a:t>
            </a:r>
          </a:p>
          <a:p>
            <a:pPr marL="0" indent="0" algn="ctr">
              <a:buNone/>
            </a:pPr>
            <a:r>
              <a:rPr lang="en-US" sz="2400" i="1" dirty="0"/>
              <a:t>mimicking pathologists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942408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4895 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9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472 0.18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9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3559 0.1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3298 0.1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8472 L -0.23663 0.36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8495 L -0.60469 0.3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88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0.18495 L -0.61736 0.36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6 0.36227 L -0.61111 0.5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71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69 0.3625 L -0.30747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6517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09689"/>
            <a:ext cx="7886700" cy="3231582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subsampled the training data for a uniform distribution of all classes.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trained SVMs with different features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ran 10-fold cross-validation experiments for the 4 classification tasks:</a:t>
            </a:r>
            <a:endParaRPr lang="en-US" sz="20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41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646231" y="4662333"/>
            <a:ext cx="1825038" cy="1509144"/>
            <a:chOff x="1454617" y="1580196"/>
            <a:chExt cx="2507616" cy="2073574"/>
          </a:xfrm>
          <a:noFill/>
        </p:grpSpPr>
        <p:sp>
          <p:nvSpPr>
            <p:cNvPr id="7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8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9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0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1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3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4" name="Straight Arrow Connector 13"/>
            <p:cNvCxnSpPr>
              <a:cxnSpLocks noChangeAspect="1"/>
              <a:stCxn id="20" idx="2"/>
              <a:endCxn id="7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  <a:stCxn id="20" idx="2"/>
              <a:endCxn id="8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8" idx="2"/>
              <a:endCxn id="9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8" idx="2"/>
              <a:endCxn id="10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9" idx="2"/>
              <a:endCxn id="11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9" idx="2"/>
              <a:endCxn id="13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4816228" y="4667819"/>
            <a:ext cx="1825038" cy="1509144"/>
            <a:chOff x="1454617" y="1580196"/>
            <a:chExt cx="2507616" cy="2073574"/>
          </a:xfrm>
        </p:grpSpPr>
        <p:sp>
          <p:nvSpPr>
            <p:cNvPr id="22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23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24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25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6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7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8" name="Straight Arrow Connector 27"/>
            <p:cNvCxnSpPr>
              <a:cxnSpLocks noChangeAspect="1"/>
              <a:stCxn id="34" idx="2"/>
              <a:endCxn id="22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  <a:stCxn id="34" idx="2"/>
              <a:endCxn id="23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  <a:stCxn id="23" idx="2"/>
              <a:endCxn id="24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  <a:stCxn id="23" idx="2"/>
              <a:endCxn id="25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 noChangeAspect="1"/>
              <a:stCxn id="24" idx="2"/>
              <a:endCxn id="26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 noChangeAspect="1"/>
              <a:stCxn id="24" idx="2"/>
              <a:endCxn id="27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6986225" y="4662333"/>
            <a:ext cx="1825038" cy="1509144"/>
            <a:chOff x="1454617" y="1580196"/>
            <a:chExt cx="2507616" cy="2073574"/>
          </a:xfrm>
        </p:grpSpPr>
        <p:sp>
          <p:nvSpPr>
            <p:cNvPr id="36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37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38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39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40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41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42" name="Straight Arrow Connector 41"/>
            <p:cNvCxnSpPr>
              <a:cxnSpLocks noChangeAspect="1"/>
              <a:stCxn id="48" idx="2"/>
              <a:endCxn id="3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 noChangeAspect="1"/>
              <a:stCxn id="48" idx="2"/>
              <a:endCxn id="3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 noChangeAspect="1"/>
              <a:stCxn id="37" idx="2"/>
              <a:endCxn id="3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 noChangeAspect="1"/>
              <a:stCxn id="37" idx="2"/>
              <a:endCxn id="3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 noChangeAspect="1"/>
              <a:stCxn id="38" idx="2"/>
              <a:endCxn id="4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cxnSpLocks noChangeAspect="1"/>
              <a:stCxn id="38" idx="2"/>
              <a:endCxn id="4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381140" y="4662331"/>
            <a:ext cx="1920132" cy="958787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8672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42</a:t>
            </a:fld>
            <a:endParaRPr lang="en-US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2B407A6-AEEC-4649-BA61-6252823FBCA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174440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Content Placeholder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11100858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" name="Content Placeholder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7388007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8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9" name="Rectangle 8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0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697858" y="571918"/>
            <a:ext cx="1920132" cy="958787"/>
            <a:chOff x="1323956" y="1580196"/>
            <a:chExt cx="2638276" cy="1317381"/>
          </a:xfrm>
          <a:noFill/>
        </p:grpSpPr>
        <p:sp>
          <p:nvSpPr>
            <p:cNvPr id="17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18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9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0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21" name="Straight Arrow Connector 20"/>
            <p:cNvCxnSpPr>
              <a:cxnSpLocks noChangeAspect="1"/>
              <a:stCxn id="25" idx="2"/>
              <a:endCxn id="17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Aspect="1"/>
              <a:stCxn id="25" idx="2"/>
              <a:endCxn id="18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>
              <a:cxnSpLocks noChangeAspect="1"/>
              <a:stCxn id="25" idx="2"/>
              <a:endCxn id="19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cxnSpLocks noChangeAspect="1"/>
              <a:stCxn id="25" idx="2"/>
              <a:endCxn id="20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3136350" y="383721"/>
            <a:ext cx="28713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4-class </a:t>
            </a:r>
            <a:r>
              <a:rPr lang="en-US" sz="2400" dirty="0"/>
              <a:t>classification</a:t>
            </a:r>
          </a:p>
        </p:txBody>
      </p:sp>
      <p:sp>
        <p:nvSpPr>
          <p:cNvPr id="29" name="TextBox 1"/>
          <p:cNvSpPr txBox="1"/>
          <p:nvPr/>
        </p:nvSpPr>
        <p:spPr>
          <a:xfrm>
            <a:off x="6848688" y="1931911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.56</a:t>
            </a:r>
          </a:p>
        </p:txBody>
      </p:sp>
    </p:spTree>
    <p:extLst>
      <p:ext uri="{BB962C8B-B14F-4D97-AF65-F5344CB8AC3E}">
        <p14:creationId xmlns:p14="http://schemas.microsoft.com/office/powerpoint/2010/main" val="2168380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Graphic spid="14" grpId="0">
        <p:bldAsOne/>
      </p:bldGraphic>
      <p:bldP spid="7" grpId="0" animBg="1"/>
      <p:bldP spid="8" grpId="0"/>
      <p:bldP spid="9" grpId="0" animBg="1"/>
      <p:bldP spid="10" grpId="0"/>
      <p:bldP spid="11" grpId="0" animBg="1"/>
      <p:bldP spid="12" grpId="0" animBg="1"/>
      <p:bldP spid="2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43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154960" y="383721"/>
            <a:ext cx="48340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invasive</a:t>
            </a:r>
            <a:r>
              <a:rPr lang="en-US" sz="2400" dirty="0"/>
              <a:t> vs. benign &amp; atypia &amp; DCIS </a:t>
            </a:r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  <a:noFill/>
        </p:grpSpPr>
        <p:sp>
          <p:nvSpPr>
            <p:cNvPr id="11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2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3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4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5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6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7" name="Straight Arrow Connector 16"/>
            <p:cNvCxnSpPr>
              <a:cxnSpLocks noChangeAspect="1"/>
              <a:stCxn id="23" idx="2"/>
              <a:endCxn id="11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23" idx="2"/>
              <a:endCxn id="12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2" idx="2"/>
              <a:endCxn id="13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2" idx="2"/>
              <a:endCxn id="14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 noChangeAspect="1"/>
              <a:stCxn id="13" idx="2"/>
              <a:endCxn id="15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>
              <a:cxnSpLocks noChangeAspect="1"/>
              <a:stCxn id="13" idx="2"/>
              <a:endCxn id="16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DC0CF36-DB5B-4980-908C-0074B848ED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16250093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97725252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7348689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9" name="Rectangle 38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0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41" name="Rectangle 40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2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43" name="Rectangle 42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5447447" y="2039841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.94</a:t>
            </a:r>
          </a:p>
        </p:txBody>
      </p:sp>
    </p:spTree>
    <p:extLst>
      <p:ext uri="{BB962C8B-B14F-4D97-AF65-F5344CB8AC3E}">
        <p14:creationId xmlns:p14="http://schemas.microsoft.com/office/powerpoint/2010/main" val="2273393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  <p:bldP spid="39" grpId="0" animBg="1"/>
      <p:bldP spid="40" grpId="0"/>
      <p:bldP spid="41" grpId="0" animBg="1"/>
      <p:bldP spid="42" grpId="0"/>
      <p:bldP spid="43" grpId="0" animBg="1"/>
      <p:bldP spid="44" grpId="0" animBg="1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44</a:t>
            </a:fld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2892759" y="373995"/>
            <a:ext cx="335848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atypia &amp; DCIS </a:t>
            </a:r>
            <a:r>
              <a:rPr lang="en-US" sz="2400" dirty="0"/>
              <a:t>vs. benign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7225440B-02B9-4E5B-8ECC-F980741950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267229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2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2422703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3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08699965"/>
              </p:ext>
            </p:extLst>
          </p:nvPr>
        </p:nvGraphicFramePr>
        <p:xfrm>
          <a:off x="658265" y="1825308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6" name="Rectangle 45"/>
          <p:cNvSpPr/>
          <p:nvPr/>
        </p:nvSpPr>
        <p:spPr>
          <a:xfrm>
            <a:off x="1552805" y="2122868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7" name="TextBox 2"/>
          <p:cNvSpPr txBox="1"/>
          <p:nvPr/>
        </p:nvSpPr>
        <p:spPr>
          <a:xfrm>
            <a:off x="1938635" y="2091388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48" name="Rectangle 47"/>
          <p:cNvSpPr/>
          <p:nvPr/>
        </p:nvSpPr>
        <p:spPr>
          <a:xfrm>
            <a:off x="1552805" y="2396106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9" name="TextBox 1"/>
          <p:cNvSpPr txBox="1"/>
          <p:nvPr/>
        </p:nvSpPr>
        <p:spPr>
          <a:xfrm>
            <a:off x="1938635" y="2364626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1313880" y="2396106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51" name="Rectangle 50"/>
          <p:cNvSpPr/>
          <p:nvPr/>
        </p:nvSpPr>
        <p:spPr>
          <a:xfrm>
            <a:off x="1313880" y="2122868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0" name="TextBox 1"/>
          <p:cNvSpPr txBox="1"/>
          <p:nvPr/>
        </p:nvSpPr>
        <p:spPr>
          <a:xfrm>
            <a:off x="5037543" y="2105229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.70</a:t>
            </a:r>
          </a:p>
        </p:txBody>
      </p:sp>
      <p:sp>
        <p:nvSpPr>
          <p:cNvPr id="31" name="TextBox 1"/>
          <p:cNvSpPr txBox="1"/>
          <p:nvPr/>
        </p:nvSpPr>
        <p:spPr>
          <a:xfrm>
            <a:off x="7231757" y="2093352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.70</a:t>
            </a:r>
          </a:p>
        </p:txBody>
      </p:sp>
    </p:spTree>
    <p:extLst>
      <p:ext uri="{BB962C8B-B14F-4D97-AF65-F5344CB8AC3E}">
        <p14:creationId xmlns:p14="http://schemas.microsoft.com/office/powerpoint/2010/main" val="27820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2" grpId="0">
        <p:bldAsOne/>
      </p:bldGraphic>
      <p:bldGraphic spid="33" grpId="0">
        <p:bldAsOne/>
      </p:bldGraphic>
      <p:bldP spid="46" grpId="0" animBg="1"/>
      <p:bldP spid="47" grpId="0"/>
      <p:bldP spid="48" grpId="0" animBg="1"/>
      <p:bldP spid="49" grpId="0"/>
      <p:bldP spid="50" grpId="0" animBg="1"/>
      <p:bldP spid="51" grpId="0" animBg="1"/>
      <p:bldP spid="30" grpId="0"/>
      <p:bldP spid="3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45</a:t>
            </a:fld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7031334" y="380121"/>
            <a:ext cx="1825038" cy="1509144"/>
            <a:chOff x="1454617" y="1580196"/>
            <a:chExt cx="2507616" cy="2073574"/>
          </a:xfrm>
        </p:grpSpPr>
        <p:sp>
          <p:nvSpPr>
            <p:cNvPr id="9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10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11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2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3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4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5" name="Straight Arrow Connector 14"/>
            <p:cNvCxnSpPr>
              <a:cxnSpLocks noChangeAspect="1"/>
              <a:stCxn id="21" idx="2"/>
              <a:endCxn id="9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21" idx="2"/>
              <a:endCxn id="10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10" idx="2"/>
              <a:endCxn id="11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10" idx="2"/>
              <a:endCxn id="12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11" idx="2"/>
              <a:endCxn id="13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cxnSpLocks noChangeAspect="1"/>
              <a:stCxn id="11" idx="2"/>
              <a:endCxn id="14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aphicFrame>
        <p:nvGraphicFramePr>
          <p:cNvPr id="29" name="Content Placeholder 28">
            <a:extLst>
              <a:ext uri="{FF2B5EF4-FFF2-40B4-BE49-F238E27FC236}">
                <a16:creationId xmlns:a16="http://schemas.microsoft.com/office/drawing/2014/main" id="{DA28EF2C-6F44-41E3-BCEB-968CA0F0CAA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58978384"/>
              </p:ext>
            </p:extLst>
          </p:nvPr>
        </p:nvGraphicFramePr>
        <p:xfrm>
          <a:off x="628650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30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44142151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Content Placeholder 2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4004509"/>
              </p:ext>
            </p:extLst>
          </p:nvPr>
        </p:nvGraphicFramePr>
        <p:xfrm>
          <a:off x="658265" y="1825625"/>
          <a:ext cx="78867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3549926" y="383721"/>
            <a:ext cx="20441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Accuracy for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DCIS</a:t>
            </a:r>
            <a:r>
              <a:rPr lang="en-US" sz="2400" dirty="0"/>
              <a:t> &amp; atypia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534876" y="2207979"/>
            <a:ext cx="224118" cy="224118"/>
          </a:xfrm>
          <a:prstGeom prst="rect">
            <a:avLst/>
          </a:prstGeom>
          <a:pattFill prst="wdDnDiag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5" name="TextBox 2"/>
          <p:cNvSpPr txBox="1"/>
          <p:nvPr/>
        </p:nvSpPr>
        <p:spPr>
          <a:xfrm>
            <a:off x="1920706" y="2176499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534876" y="2481217"/>
            <a:ext cx="224118" cy="224118"/>
          </a:xfrm>
          <a:prstGeom prst="rect">
            <a:avLst/>
          </a:prstGeom>
          <a:pattFill prst="pct60">
            <a:fgClr>
              <a:schemeClr val="accent2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7" name="TextBox 1"/>
          <p:cNvSpPr txBox="1"/>
          <p:nvPr/>
        </p:nvSpPr>
        <p:spPr>
          <a:xfrm>
            <a:off x="1920706" y="2449737"/>
            <a:ext cx="1265274" cy="28707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No background and stroma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295951" y="2481217"/>
            <a:ext cx="224118" cy="224118"/>
          </a:xfrm>
          <a:prstGeom prst="rect">
            <a:avLst/>
          </a:prstGeom>
          <a:pattFill prst="pct60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1295951" y="2207979"/>
            <a:ext cx="224118" cy="224118"/>
          </a:xfrm>
          <a:prstGeom prst="rect">
            <a:avLst/>
          </a:prstGeom>
          <a:pattFill prst="wdDnDiag">
            <a:fgClr>
              <a:schemeClr val="accent1"/>
            </a:fgClr>
            <a:bgClr>
              <a:schemeClr val="bg1"/>
            </a:bgClr>
          </a:patt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8" name="TextBox 1"/>
          <p:cNvSpPr txBox="1"/>
          <p:nvPr/>
        </p:nvSpPr>
        <p:spPr>
          <a:xfrm>
            <a:off x="7255741" y="2044054"/>
            <a:ext cx="461818" cy="27323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600" dirty="0"/>
              <a:t>.85</a:t>
            </a:r>
          </a:p>
        </p:txBody>
      </p:sp>
    </p:spTree>
    <p:extLst>
      <p:ext uri="{BB962C8B-B14F-4D97-AF65-F5344CB8AC3E}">
        <p14:creationId xmlns:p14="http://schemas.microsoft.com/office/powerpoint/2010/main" val="12573473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0" grpId="0">
        <p:bldAsOne/>
      </p:bldGraphic>
      <p:bldGraphic spid="31" grpId="0">
        <p:bldAsOne/>
      </p:bldGraphic>
      <p:bldP spid="33" grpId="0" animBg="1"/>
      <p:bldP spid="35" grpId="0"/>
      <p:bldP spid="36" grpId="0" animBg="1"/>
      <p:bldP spid="37" grpId="0"/>
      <p:bldP spid="38" grpId="0" animBg="1"/>
      <p:bldP spid="39" grpId="0" animBg="1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Accuracies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6873659"/>
              </p:ext>
            </p:extLst>
          </p:nvPr>
        </p:nvGraphicFramePr>
        <p:xfrm>
          <a:off x="628650" y="1162049"/>
          <a:ext cx="7863840" cy="484441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05647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112226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7431901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677165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39155092"/>
                    </a:ext>
                  </a:extLst>
                </a:gridCol>
              </a:tblGrid>
              <a:tr h="4296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Average Accuracy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83465"/>
                  </a:ext>
                </a:extLst>
              </a:tr>
              <a:tr h="600402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Invasive vs.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Non-invasive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Atypia &amp; 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Benign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Atypia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4-class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548226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96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Participant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Pathologists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82058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711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Freq. and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</a:rPr>
                        <a:t>Cooc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. Hist.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5376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54259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Structure Feature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.85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.56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5805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46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3743035" y="3518241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745894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90137" y="3508947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</a:t>
            </a:r>
            <a:r>
              <a:rPr lang="en-US" sz="1400" i="1" dirty="0"/>
              <a:t>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0136" y="2217050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037780" y="219236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.62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329667" y="2192366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37780" y="350013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.83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490136" y="4753058"/>
            <a:ext cx="1831976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 smtClean="0">
                <a:solidFill>
                  <a:srgbClr val="0707FF"/>
                </a:solidFill>
              </a:rPr>
              <a:t>Sensitivity              </a:t>
            </a:r>
            <a:r>
              <a:rPr lang="en-US" sz="1600" dirty="0" smtClean="0">
                <a:solidFill>
                  <a:srgbClr val="0707FF"/>
                </a:solidFill>
              </a:rPr>
              <a:t>.49 </a:t>
            </a:r>
            <a:endParaRPr lang="en-US" sz="1600" dirty="0">
              <a:solidFill>
                <a:srgbClr val="0707FF"/>
              </a:solidFill>
            </a:endParaRPr>
          </a:p>
          <a:p>
            <a:pPr>
              <a:lnSpc>
                <a:spcPts val="1800"/>
              </a:lnSpc>
            </a:pPr>
            <a:r>
              <a:rPr lang="en-US" sz="1400" i="1" dirty="0" smtClean="0">
                <a:solidFill>
                  <a:srgbClr val="FF0000"/>
                </a:solidFill>
              </a:rPr>
              <a:t>Specificity               </a:t>
            </a:r>
            <a:r>
              <a:rPr lang="en-US" sz="1600" dirty="0" smtClean="0">
                <a:solidFill>
                  <a:srgbClr val="FF0000"/>
                </a:solidFill>
              </a:rPr>
              <a:t>.96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037779" y="474424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29666" y="474424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.89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628650" y="3408218"/>
            <a:ext cx="78638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3743035" y="3408218"/>
            <a:ext cx="521727" cy="1344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03900" y="4657219"/>
            <a:ext cx="521727" cy="1344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295787" y="4707584"/>
            <a:ext cx="521727" cy="134484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68224" y="498754"/>
            <a:ext cx="1487424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sensitivity = TP/(TP+FN)</a:t>
            </a:r>
          </a:p>
          <a:p>
            <a:r>
              <a:rPr lang="en-US" dirty="0">
                <a:solidFill>
                  <a:srgbClr val="0070C0"/>
                </a:solidFill>
              </a:rPr>
              <a:t>s</a:t>
            </a:r>
            <a:r>
              <a:rPr lang="en-US" dirty="0" smtClean="0">
                <a:solidFill>
                  <a:srgbClr val="0070C0"/>
                </a:solidFill>
              </a:rPr>
              <a:t>pecificity =</a:t>
            </a:r>
          </a:p>
          <a:p>
            <a:r>
              <a:rPr lang="en-US" dirty="0" smtClean="0">
                <a:solidFill>
                  <a:srgbClr val="0070C0"/>
                </a:solidFill>
              </a:rPr>
              <a:t>TN/(TN+FP)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72273" y="3484292"/>
            <a:ext cx="5135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</a:t>
            </a:r>
            <a:r>
              <a:rPr lang="en-US" dirty="0" smtClean="0">
                <a:solidFill>
                  <a:srgbClr val="0707FF"/>
                </a:solidFill>
              </a:rPr>
              <a:t>88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.78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24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744538"/>
          </a:xfrm>
        </p:spPr>
        <p:txBody>
          <a:bodyPr>
            <a:normAutofit/>
          </a:bodyPr>
          <a:lstStyle/>
          <a:p>
            <a:r>
              <a:rPr lang="en-US" dirty="0"/>
              <a:t>Structure Feature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47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340300" y="2736936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atypia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15295" y="4081652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DCIS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3824" b="8908"/>
          <a:stretch/>
        </p:blipFill>
        <p:spPr>
          <a:xfrm>
            <a:off x="628650" y="2590799"/>
            <a:ext cx="7736655" cy="27679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0800000">
            <a:off x="228540" y="3398284"/>
            <a:ext cx="400110" cy="934645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400" dirty="0"/>
              <a:t>ROIs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8515350" y="2590799"/>
            <a:ext cx="31" cy="280989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423910" y="2590799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515350" y="3826908"/>
            <a:ext cx="0" cy="506021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23910" y="3826908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8515350" y="3465875"/>
            <a:ext cx="31" cy="361032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8423910" y="5348767"/>
            <a:ext cx="18288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8515350" y="4773999"/>
            <a:ext cx="4026" cy="574768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428594" y="2590799"/>
            <a:ext cx="0" cy="959884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428594" y="4171478"/>
            <a:ext cx="0" cy="1177289"/>
          </a:xfrm>
          <a:prstGeom prst="straightConnector1">
            <a:avLst/>
          </a:prstGeom>
          <a:ln w="127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28650" y="3826907"/>
            <a:ext cx="797814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282022" y="1759774"/>
            <a:ext cx="1779654" cy="338554"/>
          </a:xfrm>
          <a:prstGeom prst="rect">
            <a:avLst/>
          </a:prstGeom>
          <a:noFill/>
          <a:ln w="19050">
            <a:solidFill>
              <a:srgbClr val="954ECA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benign epithelium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3352800" y="1759774"/>
            <a:ext cx="2066591" cy="338554"/>
          </a:xfrm>
          <a:prstGeom prst="rect">
            <a:avLst/>
          </a:prstGeom>
          <a:noFill/>
          <a:ln w="19050">
            <a:solidFill>
              <a:srgbClr val="0000A8"/>
            </a:solidFill>
            <a:prstDash val="sysDot"/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malignant epithelium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001639" y="1759774"/>
            <a:ext cx="912622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dirty="0"/>
              <a:t>necrosis</a:t>
            </a:r>
          </a:p>
        </p:txBody>
      </p:sp>
      <p:cxnSp>
        <p:nvCxnSpPr>
          <p:cNvPr id="78" name="Straight Arrow Connector 77"/>
          <p:cNvCxnSpPr/>
          <p:nvPr/>
        </p:nvCxnSpPr>
        <p:spPr>
          <a:xfrm>
            <a:off x="70866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>
            <a:off x="140208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Arrow Connector 79"/>
          <p:cNvCxnSpPr/>
          <p:nvPr/>
        </p:nvCxnSpPr>
        <p:spPr>
          <a:xfrm>
            <a:off x="211836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/>
          <p:nvPr/>
        </p:nvCxnSpPr>
        <p:spPr>
          <a:xfrm>
            <a:off x="281178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350520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Arrow Connector 82"/>
          <p:cNvCxnSpPr/>
          <p:nvPr/>
        </p:nvCxnSpPr>
        <p:spPr>
          <a:xfrm>
            <a:off x="419862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Arrow Connector 83"/>
          <p:cNvCxnSpPr/>
          <p:nvPr/>
        </p:nvCxnSpPr>
        <p:spPr>
          <a:xfrm>
            <a:off x="492633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/>
          <p:cNvCxnSpPr/>
          <p:nvPr/>
        </p:nvCxnSpPr>
        <p:spPr>
          <a:xfrm>
            <a:off x="561975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Arrow Connector 85"/>
          <p:cNvCxnSpPr/>
          <p:nvPr/>
        </p:nvCxnSpPr>
        <p:spPr>
          <a:xfrm>
            <a:off x="633603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Arrow Connector 86"/>
          <p:cNvCxnSpPr/>
          <p:nvPr/>
        </p:nvCxnSpPr>
        <p:spPr>
          <a:xfrm>
            <a:off x="702945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/>
          <p:nvPr/>
        </p:nvCxnSpPr>
        <p:spPr>
          <a:xfrm>
            <a:off x="7722870" y="2209800"/>
            <a:ext cx="0" cy="365760"/>
          </a:xfrm>
          <a:prstGeom prst="straightConnector1">
            <a:avLst/>
          </a:prstGeom>
          <a:ln w="19050">
            <a:solidFill>
              <a:srgbClr val="954EC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Arrow Connector 89"/>
          <p:cNvCxnSpPr/>
          <p:nvPr/>
        </p:nvCxnSpPr>
        <p:spPr>
          <a:xfrm>
            <a:off x="83517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>
            <a:off x="152859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224487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93829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>
            <a:off x="363171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>
            <a:off x="432513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>
            <a:off x="505284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Arrow Connector 96"/>
          <p:cNvCxnSpPr/>
          <p:nvPr/>
        </p:nvCxnSpPr>
        <p:spPr>
          <a:xfrm>
            <a:off x="574626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Arrow Connector 97"/>
          <p:cNvCxnSpPr/>
          <p:nvPr/>
        </p:nvCxnSpPr>
        <p:spPr>
          <a:xfrm>
            <a:off x="646254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Arrow Connector 98"/>
          <p:cNvCxnSpPr/>
          <p:nvPr/>
        </p:nvCxnSpPr>
        <p:spPr>
          <a:xfrm>
            <a:off x="715596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Arrow Connector 99"/>
          <p:cNvCxnSpPr/>
          <p:nvPr/>
        </p:nvCxnSpPr>
        <p:spPr>
          <a:xfrm>
            <a:off x="7849385" y="2209800"/>
            <a:ext cx="0" cy="365760"/>
          </a:xfrm>
          <a:prstGeom prst="straightConnector1">
            <a:avLst/>
          </a:prstGeom>
          <a:ln w="19050">
            <a:solidFill>
              <a:srgbClr val="0000A8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Arrow Connector 100"/>
          <p:cNvCxnSpPr/>
          <p:nvPr/>
        </p:nvCxnSpPr>
        <p:spPr>
          <a:xfrm>
            <a:off x="126375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Arrow Connector 101"/>
          <p:cNvCxnSpPr/>
          <p:nvPr/>
        </p:nvCxnSpPr>
        <p:spPr>
          <a:xfrm>
            <a:off x="195717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Arrow Connector 102"/>
          <p:cNvCxnSpPr/>
          <p:nvPr/>
        </p:nvCxnSpPr>
        <p:spPr>
          <a:xfrm>
            <a:off x="267345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Straight Arrow Connector 103"/>
          <p:cNvCxnSpPr/>
          <p:nvPr/>
        </p:nvCxnSpPr>
        <p:spPr>
          <a:xfrm>
            <a:off x="336687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Arrow Connector 104"/>
          <p:cNvCxnSpPr/>
          <p:nvPr/>
        </p:nvCxnSpPr>
        <p:spPr>
          <a:xfrm>
            <a:off x="406029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Straight Arrow Connector 105"/>
          <p:cNvCxnSpPr/>
          <p:nvPr/>
        </p:nvCxnSpPr>
        <p:spPr>
          <a:xfrm>
            <a:off x="475371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Straight Arrow Connector 106"/>
          <p:cNvCxnSpPr/>
          <p:nvPr/>
        </p:nvCxnSpPr>
        <p:spPr>
          <a:xfrm>
            <a:off x="548142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/>
          <p:cNvCxnSpPr/>
          <p:nvPr/>
        </p:nvCxnSpPr>
        <p:spPr>
          <a:xfrm>
            <a:off x="617484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>
            <a:off x="689112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>
            <a:off x="758454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Straight Arrow Connector 110"/>
          <p:cNvCxnSpPr/>
          <p:nvPr/>
        </p:nvCxnSpPr>
        <p:spPr>
          <a:xfrm>
            <a:off x="8277967" y="2209800"/>
            <a:ext cx="0" cy="365760"/>
          </a:xfrm>
          <a:prstGeom prst="straightConnector1">
            <a:avLst/>
          </a:prstGeom>
          <a:ln w="19050">
            <a:solidFill>
              <a:srgbClr val="FF0000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/>
          <p:cNvCxnSpPr/>
          <p:nvPr/>
        </p:nvCxnSpPr>
        <p:spPr>
          <a:xfrm>
            <a:off x="133536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Straight Connector 113"/>
          <p:cNvCxnSpPr/>
          <p:nvPr/>
        </p:nvCxnSpPr>
        <p:spPr>
          <a:xfrm>
            <a:off x="204402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Straight Connector 114"/>
          <p:cNvCxnSpPr/>
          <p:nvPr/>
        </p:nvCxnSpPr>
        <p:spPr>
          <a:xfrm>
            <a:off x="273930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344610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7" name="Straight Connector 116"/>
          <p:cNvCxnSpPr/>
          <p:nvPr/>
        </p:nvCxnSpPr>
        <p:spPr>
          <a:xfrm>
            <a:off x="4154762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/>
          <p:cNvCxnSpPr/>
          <p:nvPr/>
        </p:nvCxnSpPr>
        <p:spPr>
          <a:xfrm>
            <a:off x="485004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/>
          <p:cNvCxnSpPr/>
          <p:nvPr/>
        </p:nvCxnSpPr>
        <p:spPr>
          <a:xfrm>
            <a:off x="553965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/>
          <p:nvPr/>
        </p:nvCxnSpPr>
        <p:spPr>
          <a:xfrm>
            <a:off x="6248314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1" name="Straight Connector 120"/>
          <p:cNvCxnSpPr/>
          <p:nvPr/>
        </p:nvCxnSpPr>
        <p:spPr>
          <a:xfrm>
            <a:off x="6943596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/>
          <p:cNvCxnSpPr/>
          <p:nvPr/>
        </p:nvCxnSpPr>
        <p:spPr>
          <a:xfrm>
            <a:off x="7648446" y="2590799"/>
            <a:ext cx="0" cy="2757968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TextBox 129"/>
          <p:cNvSpPr txBox="1"/>
          <p:nvPr/>
        </p:nvSpPr>
        <p:spPr>
          <a:xfrm rot="16200000">
            <a:off x="804178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duct</a:t>
            </a:r>
          </a:p>
        </p:txBody>
      </p:sp>
      <p:cxnSp>
        <p:nvCxnSpPr>
          <p:cNvPr id="131" name="Straight Connector 130"/>
          <p:cNvCxnSpPr/>
          <p:nvPr/>
        </p:nvCxnSpPr>
        <p:spPr>
          <a:xfrm rot="16200000">
            <a:off x="697216" y="5503400"/>
            <a:ext cx="31" cy="1371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 rot="16200000">
            <a:off x="445771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 rot="16200000">
            <a:off x="1261512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8" name="Straight Connector 137"/>
          <p:cNvCxnSpPr/>
          <p:nvPr/>
        </p:nvCxnSpPr>
        <p:spPr>
          <a:xfrm rot="16200000">
            <a:off x="1138195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9" name="Straight Connector 138"/>
          <p:cNvCxnSpPr/>
          <p:nvPr/>
        </p:nvCxnSpPr>
        <p:spPr>
          <a:xfrm rot="16200000">
            <a:off x="1861142" y="5571980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0" name="Straight Connector 139"/>
          <p:cNvCxnSpPr/>
          <p:nvPr/>
        </p:nvCxnSpPr>
        <p:spPr>
          <a:xfrm rot="16200000">
            <a:off x="2556424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1" name="Straight Connector 140"/>
          <p:cNvCxnSpPr/>
          <p:nvPr/>
        </p:nvCxnSpPr>
        <p:spPr>
          <a:xfrm rot="16200000">
            <a:off x="3271795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2" name="Straight Connector 141"/>
          <p:cNvCxnSpPr/>
          <p:nvPr/>
        </p:nvCxnSpPr>
        <p:spPr>
          <a:xfrm rot="16200000">
            <a:off x="3964219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3" name="Straight Connector 142"/>
          <p:cNvCxnSpPr/>
          <p:nvPr/>
        </p:nvCxnSpPr>
        <p:spPr>
          <a:xfrm rot="16200000">
            <a:off x="4687166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4" name="Straight Connector 143"/>
          <p:cNvCxnSpPr/>
          <p:nvPr/>
        </p:nvCxnSpPr>
        <p:spPr>
          <a:xfrm rot="16200000">
            <a:off x="5382448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5" name="Straight Connector 144"/>
          <p:cNvCxnSpPr/>
          <p:nvPr/>
        </p:nvCxnSpPr>
        <p:spPr>
          <a:xfrm rot="16200000">
            <a:off x="6059677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6" name="Straight Connector 145"/>
          <p:cNvCxnSpPr/>
          <p:nvPr/>
        </p:nvCxnSpPr>
        <p:spPr>
          <a:xfrm rot="16200000">
            <a:off x="6752101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7" name="Straight Connector 146"/>
          <p:cNvCxnSpPr/>
          <p:nvPr/>
        </p:nvCxnSpPr>
        <p:spPr>
          <a:xfrm rot="16200000">
            <a:off x="7475048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8" name="Straight Connector 147"/>
          <p:cNvCxnSpPr/>
          <p:nvPr/>
        </p:nvCxnSpPr>
        <p:spPr>
          <a:xfrm rot="16200000">
            <a:off x="8170330" y="5571981"/>
            <a:ext cx="36576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9" name="TextBox 148"/>
          <p:cNvSpPr txBox="1"/>
          <p:nvPr/>
        </p:nvSpPr>
        <p:spPr>
          <a:xfrm rot="16200000">
            <a:off x="1507377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1</a:t>
            </a:r>
          </a:p>
        </p:txBody>
      </p:sp>
      <p:sp>
        <p:nvSpPr>
          <p:cNvPr id="150" name="TextBox 149"/>
          <p:cNvSpPr txBox="1"/>
          <p:nvPr/>
        </p:nvSpPr>
        <p:spPr>
          <a:xfrm rot="16200000">
            <a:off x="2210576" y="5258335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2</a:t>
            </a:r>
          </a:p>
        </p:txBody>
      </p:sp>
      <p:sp>
        <p:nvSpPr>
          <p:cNvPr id="151" name="TextBox 150"/>
          <p:cNvSpPr txBox="1"/>
          <p:nvPr/>
        </p:nvSpPr>
        <p:spPr>
          <a:xfrm rot="16200000">
            <a:off x="2913775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3</a:t>
            </a:r>
          </a:p>
        </p:txBody>
      </p:sp>
      <p:sp>
        <p:nvSpPr>
          <p:cNvPr id="152" name="TextBox 151"/>
          <p:cNvSpPr txBox="1"/>
          <p:nvPr/>
        </p:nvSpPr>
        <p:spPr>
          <a:xfrm rot="16200000">
            <a:off x="3616974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4</a:t>
            </a:r>
          </a:p>
        </p:txBody>
      </p:sp>
      <p:sp>
        <p:nvSpPr>
          <p:cNvPr id="153" name="TextBox 152"/>
          <p:cNvSpPr txBox="1"/>
          <p:nvPr/>
        </p:nvSpPr>
        <p:spPr>
          <a:xfrm rot="16200000">
            <a:off x="4320173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inner 5</a:t>
            </a:r>
          </a:p>
        </p:txBody>
      </p:sp>
      <p:sp>
        <p:nvSpPr>
          <p:cNvPr id="156" name="TextBox 155"/>
          <p:cNvSpPr txBox="1"/>
          <p:nvPr/>
        </p:nvSpPr>
        <p:spPr>
          <a:xfrm rot="16200000">
            <a:off x="5023372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1</a:t>
            </a:r>
          </a:p>
        </p:txBody>
      </p:sp>
      <p:sp>
        <p:nvSpPr>
          <p:cNvPr id="157" name="TextBox 156"/>
          <p:cNvSpPr txBox="1"/>
          <p:nvPr/>
        </p:nvSpPr>
        <p:spPr>
          <a:xfrm rot="16200000">
            <a:off x="5726571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2</a:t>
            </a:r>
          </a:p>
        </p:txBody>
      </p:sp>
      <p:sp>
        <p:nvSpPr>
          <p:cNvPr id="158" name="TextBox 157"/>
          <p:cNvSpPr txBox="1"/>
          <p:nvPr/>
        </p:nvSpPr>
        <p:spPr>
          <a:xfrm rot="16200000">
            <a:off x="6429770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3</a:t>
            </a:r>
          </a:p>
        </p:txBody>
      </p:sp>
      <p:sp>
        <p:nvSpPr>
          <p:cNvPr id="159" name="TextBox 158"/>
          <p:cNvSpPr txBox="1"/>
          <p:nvPr/>
        </p:nvSpPr>
        <p:spPr>
          <a:xfrm rot="16200000">
            <a:off x="7132969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4</a:t>
            </a:r>
          </a:p>
        </p:txBody>
      </p:sp>
      <p:sp>
        <p:nvSpPr>
          <p:cNvPr id="160" name="TextBox 159"/>
          <p:cNvSpPr txBox="1"/>
          <p:nvPr/>
        </p:nvSpPr>
        <p:spPr>
          <a:xfrm rot="16200000">
            <a:off x="7836169" y="5258336"/>
            <a:ext cx="338554" cy="6272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pPr algn="ctr"/>
            <a:r>
              <a:rPr lang="en-US" sz="1000" dirty="0"/>
              <a:t>outer 5</a:t>
            </a:r>
          </a:p>
        </p:txBody>
      </p:sp>
      <p:cxnSp>
        <p:nvCxnSpPr>
          <p:cNvPr id="161" name="Straight Connector 160"/>
          <p:cNvCxnSpPr/>
          <p:nvPr/>
        </p:nvCxnSpPr>
        <p:spPr>
          <a:xfrm rot="16200000">
            <a:off x="204199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2" name="Straight Connector 161"/>
          <p:cNvCxnSpPr/>
          <p:nvPr/>
        </p:nvCxnSpPr>
        <p:spPr>
          <a:xfrm rot="16200000">
            <a:off x="272735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Straight Connector 162"/>
          <p:cNvCxnSpPr/>
          <p:nvPr/>
        </p:nvCxnSpPr>
        <p:spPr>
          <a:xfrm rot="16200000">
            <a:off x="344511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Straight Connector 163"/>
          <p:cNvCxnSpPr/>
          <p:nvPr/>
        </p:nvCxnSpPr>
        <p:spPr>
          <a:xfrm rot="16200000">
            <a:off x="414414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5" name="Straight Connector 164"/>
          <p:cNvCxnSpPr/>
          <p:nvPr/>
        </p:nvCxnSpPr>
        <p:spPr>
          <a:xfrm rot="16200000">
            <a:off x="4829505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6" name="Straight Connector 165"/>
          <p:cNvCxnSpPr/>
          <p:nvPr/>
        </p:nvCxnSpPr>
        <p:spPr>
          <a:xfrm rot="16200000">
            <a:off x="554726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7" name="Straight Connector 166"/>
          <p:cNvCxnSpPr/>
          <p:nvPr/>
        </p:nvCxnSpPr>
        <p:spPr>
          <a:xfrm rot="16200000">
            <a:off x="625822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8" name="Straight Connector 167"/>
          <p:cNvCxnSpPr/>
          <p:nvPr/>
        </p:nvCxnSpPr>
        <p:spPr>
          <a:xfrm rot="16200000">
            <a:off x="6943581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9" name="Straight Connector 168"/>
          <p:cNvCxnSpPr/>
          <p:nvPr/>
        </p:nvCxnSpPr>
        <p:spPr>
          <a:xfrm rot="16200000">
            <a:off x="7661337" y="5434820"/>
            <a:ext cx="31" cy="27432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0" name="Straight Connector 169"/>
          <p:cNvCxnSpPr/>
          <p:nvPr/>
        </p:nvCxnSpPr>
        <p:spPr>
          <a:xfrm rot="16200000">
            <a:off x="8289090" y="5503400"/>
            <a:ext cx="31" cy="13716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178" name="Group 177"/>
          <p:cNvGrpSpPr/>
          <p:nvPr/>
        </p:nvGrpSpPr>
        <p:grpSpPr>
          <a:xfrm>
            <a:off x="512414" y="5676249"/>
            <a:ext cx="909134" cy="936475"/>
            <a:chOff x="612338" y="5721969"/>
            <a:chExt cx="719783" cy="936475"/>
          </a:xfrm>
        </p:grpSpPr>
        <p:sp>
          <p:nvSpPr>
            <p:cNvPr id="171" name="Rectangle 170"/>
            <p:cNvSpPr/>
            <p:nvPr/>
          </p:nvSpPr>
          <p:spPr>
            <a:xfrm rot="16200000">
              <a:off x="346399" y="5987908"/>
              <a:ext cx="785793" cy="253916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benign epi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2" name="Rectangle 171"/>
            <p:cNvSpPr/>
            <p:nvPr/>
          </p:nvSpPr>
          <p:spPr>
            <a:xfrm rot="16200000">
              <a:off x="387524" y="6067096"/>
              <a:ext cx="936475" cy="246221"/>
            </a:xfrm>
            <a:prstGeom prst="rect">
              <a:avLst/>
            </a:prstGeom>
            <a:ln>
              <a:noFill/>
            </a:ln>
          </p:spPr>
          <p:txBody>
            <a:bodyPr wrap="non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malignant epi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 rot="16200000">
              <a:off x="606143" y="5961097"/>
              <a:ext cx="732171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secretion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4" name="Rectangle 173"/>
            <p:cNvSpPr/>
            <p:nvPr/>
          </p:nvSpPr>
          <p:spPr>
            <a:xfrm rot="16200000">
              <a:off x="689492" y="5994214"/>
              <a:ext cx="798405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blood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 rot="16200000">
              <a:off x="839077" y="5961097"/>
              <a:ext cx="732171" cy="253916"/>
            </a:xfrm>
            <a:prstGeom prst="rect">
              <a:avLst/>
            </a:prstGeom>
            <a:ln>
              <a:noFill/>
            </a:ln>
          </p:spPr>
          <p:txBody>
            <a:bodyPr wrap="square" anchor="ctr">
              <a:spAutoFit/>
            </a:bodyPr>
            <a:lstStyle/>
            <a:p>
              <a:pPr lvl="0" algn="r" fontAlgn="b"/>
              <a:r>
                <a:rPr lang="en-US" sz="1000" dirty="0">
                  <a:cs typeface="Times New Roman" panose="02020603050405020304" pitchFamily="18" charset="0"/>
                </a:rPr>
                <a:t>necrosis</a:t>
              </a:r>
              <a:endParaRPr lang="en-US" sz="10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sp>
        <p:nvSpPr>
          <p:cNvPr id="112" name="Rectangle 11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83794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2" grpId="0"/>
      <p:bldP spid="37" grpId="0" animBg="1"/>
      <p:bldP spid="38" grpId="0" animBg="1"/>
      <p:bldP spid="39" grpId="0" animBg="1"/>
      <p:bldP spid="130" grpId="0"/>
      <p:bldP spid="149" grpId="0"/>
      <p:bldP spid="150" grpId="0"/>
      <p:bldP spid="151" grpId="0"/>
      <p:bldP spid="152" grpId="0"/>
      <p:bldP spid="153" grpId="0"/>
      <p:bldP spid="156" grpId="0"/>
      <p:bldP spid="157" grpId="0"/>
      <p:bldP spid="158" grpId="0"/>
      <p:bldP spid="159" grpId="0"/>
      <p:bldP spid="16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04284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Image features to describe the diagnostically important visual characteristics:</a:t>
            </a:r>
          </a:p>
          <a:p>
            <a:pPr lvl="1"/>
            <a:r>
              <a:rPr lang="en-US" sz="2000" dirty="0"/>
              <a:t>superpixel label frequency and co-occurrence histograms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structure feature</a:t>
            </a:r>
          </a:p>
          <a:p>
            <a:pPr>
              <a:lnSpc>
                <a:spcPct val="200000"/>
              </a:lnSpc>
            </a:pPr>
            <a:r>
              <a:rPr lang="en-US" sz="2400" dirty="0"/>
              <a:t>Different features are informative for different diagnoses:</a:t>
            </a:r>
          </a:p>
          <a:p>
            <a:pPr lvl="1"/>
            <a:r>
              <a:rPr lang="en-US" sz="2000" dirty="0"/>
              <a:t>Superpixel label frequency and co-occurrence histograms for invasive cancer (</a:t>
            </a:r>
            <a:r>
              <a:rPr lang="en-US" sz="2000" dirty="0">
                <a:solidFill>
                  <a:srgbClr val="FF0000"/>
                </a:solidFill>
              </a:rPr>
              <a:t>0.94</a:t>
            </a:r>
            <a:r>
              <a:rPr lang="en-US" sz="2000" dirty="0"/>
              <a:t> accuracy).</a:t>
            </a:r>
          </a:p>
          <a:p>
            <a:pPr lvl="1"/>
            <a:r>
              <a:rPr lang="en-US" sz="2000" dirty="0"/>
              <a:t>Structure features </a:t>
            </a:r>
            <a:r>
              <a:rPr lang="en-US" sz="2000" dirty="0" smtClean="0"/>
              <a:t>atypia vs </a:t>
            </a:r>
            <a:r>
              <a:rPr lang="en-US" sz="2000" dirty="0"/>
              <a:t>DCIS </a:t>
            </a:r>
            <a:r>
              <a:rPr lang="en-US" sz="2000" dirty="0" smtClean="0"/>
              <a:t>(</a:t>
            </a:r>
            <a:r>
              <a:rPr lang="en-US" sz="2000" dirty="0" smtClean="0">
                <a:solidFill>
                  <a:srgbClr val="FF0000"/>
                </a:solidFill>
              </a:rPr>
              <a:t>0.85</a:t>
            </a:r>
            <a:r>
              <a:rPr lang="en-US" sz="2000" dirty="0" smtClean="0"/>
              <a:t> accuracy, higher than pathologists).</a:t>
            </a:r>
          </a:p>
          <a:p>
            <a:pPr lvl="1"/>
            <a:r>
              <a:rPr lang="en-US" sz="2000" dirty="0" smtClean="0"/>
              <a:t>Either for benign vs. atypia/DCIS (</a:t>
            </a:r>
            <a:r>
              <a:rPr lang="en-US" sz="2000" dirty="0" smtClean="0">
                <a:solidFill>
                  <a:srgbClr val="FF0000"/>
                </a:solidFill>
              </a:rPr>
              <a:t>0. 70 </a:t>
            </a:r>
            <a:r>
              <a:rPr lang="en-US" sz="2000" dirty="0" smtClean="0"/>
              <a:t>accuracy) needs improvement.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48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32010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/>
              <a:t>Diagnostic Search Patterns:</a:t>
            </a:r>
            <a:br>
              <a:rPr lang="en-US" sz="3600" dirty="0"/>
            </a:br>
            <a:r>
              <a:rPr lang="en-US" sz="3600" dirty="0"/>
              <a:t>Scanners and Drillers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Histopathological diagnosis is a </a:t>
            </a:r>
            <a:r>
              <a:rPr lang="en-US" dirty="0">
                <a:solidFill>
                  <a:srgbClr val="FF0000"/>
                </a:solidFill>
              </a:rPr>
              <a:t>visual search</a:t>
            </a:r>
            <a:r>
              <a:rPr lang="en-US" dirty="0"/>
              <a:t>.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dirty="0"/>
              <a:t>Prior work in radiology showed that physicians tend to adopt </a:t>
            </a:r>
            <a:r>
              <a:rPr lang="en-US" u="sng" dirty="0"/>
              <a:t>different search strategies</a:t>
            </a:r>
            <a:r>
              <a:rPr lang="en-US" dirty="0"/>
              <a:t>.</a:t>
            </a:r>
          </a:p>
          <a:p>
            <a:r>
              <a:rPr lang="en-US" dirty="0"/>
              <a:t>Our aim is:</a:t>
            </a:r>
          </a:p>
          <a:p>
            <a:pPr lvl="1"/>
            <a:r>
              <a:rPr lang="en-US" dirty="0"/>
              <a:t>To find </a:t>
            </a:r>
            <a:r>
              <a:rPr lang="en-US" dirty="0">
                <a:solidFill>
                  <a:srgbClr val="FF0000"/>
                </a:solidFill>
              </a:rPr>
              <a:t>efficient</a:t>
            </a:r>
            <a:r>
              <a:rPr lang="en-US" dirty="0"/>
              <a:t> and </a:t>
            </a:r>
            <a:r>
              <a:rPr lang="en-US" dirty="0">
                <a:solidFill>
                  <a:srgbClr val="FF0000"/>
                </a:solidFill>
              </a:rPr>
              <a:t>accurate</a:t>
            </a:r>
            <a:r>
              <a:rPr lang="en-US" dirty="0"/>
              <a:t> visual search strategies for diagnosis.</a:t>
            </a:r>
          </a:p>
          <a:p>
            <a:pPr lvl="1"/>
            <a:r>
              <a:rPr lang="en-US" dirty="0"/>
              <a:t>To understand the factors affecting visual search patterns.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49</a:t>
            </a:fld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Journal of Digital Imaging, 2017 (accepted).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255907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5849" y="1857778"/>
            <a:ext cx="6812302" cy="173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10729" y="3176783"/>
            <a:ext cx="12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epithelial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31822" y="3182266"/>
            <a:ext cx="63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10729" y="1377524"/>
            <a:ext cx="89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normal duct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68728" y="1487498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8931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Diagnostic Categories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973162" y="1483172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70838" y="1375926"/>
            <a:ext cx="153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ductal carcinoma in situ (DCIS)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636822" y="1483172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860473" y="3877498"/>
            <a:ext cx="5423054" cy="2241290"/>
            <a:chOff x="1013056" y="4200206"/>
            <a:chExt cx="5423054" cy="22412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6" y="4200206"/>
              <a:ext cx="1719648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758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461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3057" y="6164497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columnar cell change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4757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usual ductal hyperplasia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462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intraductal papilloma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2512541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66404" y="1897513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5203000" y="1897507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3536648" y="3875022"/>
            <a:ext cx="2133600" cy="2243766"/>
            <a:chOff x="3723503" y="4192632"/>
            <a:chExt cx="2133600" cy="224376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3190" y="4192632"/>
              <a:ext cx="1730417" cy="1977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723503" y="6159399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ductal carcinoma in situ (DCIS)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556863" y="190074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3525139" y="3862633"/>
            <a:ext cx="2133600" cy="2240419"/>
            <a:chOff x="3701663" y="4192632"/>
            <a:chExt cx="2133600" cy="224041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817" y="4192632"/>
              <a:ext cx="1729019" cy="1976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3701663" y="6156052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invasive carcinoma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1881636" y="3865797"/>
            <a:ext cx="5430155" cy="2239027"/>
            <a:chOff x="-1862462" y="5844055"/>
            <a:chExt cx="5430155" cy="22390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2462" y="5845502"/>
              <a:ext cx="1711367" cy="1955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-1862462" y="780608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papilloma w/atypia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62" y="5845503"/>
              <a:ext cx="1719653" cy="196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20974" y="7801349"/>
              <a:ext cx="1960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atypical ductal hyperplasia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776" y="5844055"/>
              <a:ext cx="1720917" cy="196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846776" y="779990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flat epithelial atypia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1529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825"/>
          </a:xfrm>
        </p:spPr>
        <p:txBody>
          <a:bodyPr/>
          <a:lstStyle/>
          <a:p>
            <a:r>
              <a:rPr lang="en-US" dirty="0"/>
              <a:t>Scanners and Drillers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50</a:t>
            </a:fld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143" y="1580958"/>
            <a:ext cx="5314950" cy="1905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1580182"/>
            <a:ext cx="2610793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Rectangle 16"/>
          <p:cNvSpPr/>
          <p:nvPr/>
        </p:nvSpPr>
        <p:spPr>
          <a:xfrm>
            <a:off x="5836618" y="1580181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3166547" y="1572560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357114" y="115726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Scanner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21896" y="3492800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53974" y="349280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64" y="3492800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sp>
        <p:nvSpPr>
          <p:cNvPr id="14" name="Rectangle 1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027641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59825"/>
          </a:xfrm>
        </p:spPr>
        <p:txBody>
          <a:bodyPr/>
          <a:lstStyle/>
          <a:p>
            <a:r>
              <a:rPr lang="en-US" dirty="0"/>
              <a:t>Scanners and Drillers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51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4374458"/>
            <a:ext cx="5314950" cy="1905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2" y="4372906"/>
            <a:ext cx="2597004" cy="19057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089" y="4373683"/>
            <a:ext cx="5317261" cy="190577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57114" y="1157266"/>
            <a:ext cx="12442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Scanner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7113" y="3942371"/>
            <a:ext cx="10438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/>
              <a:t>Driller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5868149" y="4368117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3191733" y="4370949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6021896" y="3492800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53974" y="3492800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86064" y="3492800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021896" y="6318212"/>
            <a:ext cx="21532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Pathologist’s Screen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053974" y="6318212"/>
            <a:ext cx="115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6064" y="6318212"/>
            <a:ext cx="17116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/>
              <a:t>Viewport Graph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04" y="1580182"/>
            <a:ext cx="2610793" cy="1905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968" y="1581912"/>
            <a:ext cx="5317261" cy="1905776"/>
          </a:xfrm>
          <a:prstGeom prst="rect">
            <a:avLst/>
          </a:prstGeom>
        </p:spPr>
      </p:pic>
      <p:sp>
        <p:nvSpPr>
          <p:cNvPr id="34" name="Rectangle 33"/>
          <p:cNvSpPr/>
          <p:nvPr/>
        </p:nvSpPr>
        <p:spPr>
          <a:xfrm>
            <a:off x="5836618" y="1580181"/>
            <a:ext cx="2678732" cy="1905001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/>
          <p:cNvSpPr/>
          <p:nvPr/>
        </p:nvSpPr>
        <p:spPr>
          <a:xfrm>
            <a:off x="3166547" y="1572560"/>
            <a:ext cx="2676422" cy="192024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2839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344706"/>
            <a:ext cx="7886700" cy="4832257"/>
          </a:xfrm>
        </p:spPr>
        <p:txBody>
          <a:bodyPr anchor="ctr">
            <a:noAutofit/>
          </a:bodyPr>
          <a:lstStyle/>
          <a:p>
            <a:r>
              <a:rPr lang="en-US" sz="2400" dirty="0"/>
              <a:t>Pathologists exhibit two viewing patterns: </a:t>
            </a:r>
          </a:p>
          <a:p>
            <a:pPr lvl="1"/>
            <a:r>
              <a:rPr lang="en-US" sz="2000" dirty="0">
                <a:solidFill>
                  <a:srgbClr val="FF0000"/>
                </a:solidFill>
              </a:rPr>
              <a:t>scanning </a:t>
            </a:r>
            <a:r>
              <a:rPr lang="en-US" sz="2000" dirty="0"/>
              <a:t>and</a:t>
            </a:r>
            <a:r>
              <a:rPr lang="en-US" sz="2000" dirty="0">
                <a:solidFill>
                  <a:srgbClr val="FF0000"/>
                </a:solidFill>
              </a:rPr>
              <a:t> drilling</a:t>
            </a:r>
          </a:p>
          <a:p>
            <a:pPr>
              <a:spcAft>
                <a:spcPts val="600"/>
              </a:spcAft>
            </a:pPr>
            <a:endParaRPr lang="en-US" sz="2400" dirty="0"/>
          </a:p>
          <a:p>
            <a:pPr>
              <a:spcAft>
                <a:spcPts val="600"/>
              </a:spcAft>
            </a:pPr>
            <a:r>
              <a:rPr lang="en-US" sz="2400" dirty="0"/>
              <a:t>We developed four objective measures to quantify the viewing behavior:</a:t>
            </a:r>
          </a:p>
          <a:p>
            <a:pPr lvl="1"/>
            <a:r>
              <a:rPr lang="en-US" sz="2000" dirty="0"/>
              <a:t>maximum zoom level</a:t>
            </a:r>
          </a:p>
          <a:p>
            <a:pPr lvl="1"/>
            <a:r>
              <a:rPr lang="en-US" sz="2000" dirty="0"/>
              <a:t>average zoom level</a:t>
            </a:r>
          </a:p>
          <a:p>
            <a:pPr lvl="1"/>
            <a:r>
              <a:rPr lang="en-US" sz="2000" dirty="0"/>
              <a:t>zoom level variance</a:t>
            </a:r>
          </a:p>
          <a:p>
            <a:pPr lvl="1"/>
            <a:r>
              <a:rPr lang="en-US" sz="2000" dirty="0"/>
              <a:t>scanning percentage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52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44542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sz="2400" dirty="0"/>
              <a:t>Scanning is correlated with </a:t>
            </a:r>
          </a:p>
          <a:p>
            <a:pPr lvl="1">
              <a:spcAft>
                <a:spcPts val="600"/>
              </a:spcAft>
            </a:pPr>
            <a:r>
              <a:rPr lang="en-US" sz="2000" dirty="0"/>
              <a:t>sex </a:t>
            </a:r>
            <a:r>
              <a:rPr lang="en-US" sz="2000" i="1" dirty="0"/>
              <a:t>(females &gt; males)</a:t>
            </a:r>
            <a:r>
              <a:rPr lang="en-US" sz="2000" dirty="0"/>
              <a:t>, age </a:t>
            </a:r>
            <a:r>
              <a:rPr lang="en-US" sz="2000" i="1" dirty="0">
                <a:solidFill>
                  <a:srgbClr val="0707FF"/>
                </a:solidFill>
              </a:rPr>
              <a:t>(+)</a:t>
            </a:r>
            <a:r>
              <a:rPr lang="en-US" sz="2000" dirty="0"/>
              <a:t> , facility size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, experience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 and confidence </a:t>
            </a:r>
            <a:r>
              <a:rPr lang="en-US" sz="2000" i="1" dirty="0">
                <a:solidFill>
                  <a:srgbClr val="92D050"/>
                </a:solidFill>
              </a:rPr>
              <a:t>(-)</a:t>
            </a:r>
            <a:r>
              <a:rPr lang="en-US" sz="2000" dirty="0"/>
              <a:t>. 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Pathologists </a:t>
            </a:r>
            <a:r>
              <a:rPr lang="en-US" sz="2400" dirty="0">
                <a:solidFill>
                  <a:srgbClr val="FF0000"/>
                </a:solidFill>
              </a:rPr>
              <a:t>learn to drill </a:t>
            </a:r>
            <a:r>
              <a:rPr lang="en-US" sz="2400" dirty="0"/>
              <a:t>in the course of 60 cases.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Scanning is not predictive of diagnostic accuracy but it is </a:t>
            </a:r>
            <a:r>
              <a:rPr lang="en-US" sz="2400" dirty="0">
                <a:solidFill>
                  <a:srgbClr val="FF0000"/>
                </a:solidFill>
              </a:rPr>
              <a:t>inefficient</a:t>
            </a:r>
            <a:r>
              <a:rPr lang="en-US" sz="2400" dirty="0"/>
              <a:t> in terms of time.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Increasing average and maximum zoom levels, and variance correlates with </a:t>
            </a:r>
            <a:r>
              <a:rPr lang="en-US" sz="2400" dirty="0">
                <a:solidFill>
                  <a:srgbClr val="FF0000"/>
                </a:solidFill>
              </a:rPr>
              <a:t>over-interpretation</a:t>
            </a:r>
            <a:r>
              <a:rPr lang="en-US" sz="2400" dirty="0"/>
              <a:t>.</a:t>
            </a:r>
          </a:p>
          <a:p>
            <a:pPr>
              <a:spcAft>
                <a:spcPts val="600"/>
              </a:spcAft>
            </a:pP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53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2. ROI Localization     3. Tissue Segmentation     4. Automated Diagnosis    </a:t>
            </a:r>
            <a:r>
              <a:rPr lang="en-US" sz="1200" b="1" dirty="0"/>
              <a:t>5.Viewing Behavior Analysis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091272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719445"/>
          </a:xfrm>
        </p:spPr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54</a:t>
            </a:fld>
            <a:endParaRPr lang="en-US" dirty="0"/>
          </a:p>
        </p:txBody>
      </p:sp>
      <p:pic>
        <p:nvPicPr>
          <p:cNvPr id="18" name="Content Placeholder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4558" b="10188"/>
          <a:stretch/>
        </p:blipFill>
        <p:spPr>
          <a:xfrm>
            <a:off x="3528286" y="1297995"/>
            <a:ext cx="1019549" cy="1266100"/>
          </a:xfrm>
          <a:prstGeom prst="rect">
            <a:avLst/>
          </a:prstGeom>
        </p:spPr>
      </p:pic>
      <p:pic>
        <p:nvPicPr>
          <p:cNvPr id="24" name="Content Placeholder 2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5647" b="6476"/>
          <a:stretch/>
        </p:blipFill>
        <p:spPr>
          <a:xfrm>
            <a:off x="5920693" y="1297995"/>
            <a:ext cx="984614" cy="1162031"/>
          </a:xfrm>
        </p:spPr>
      </p:pic>
      <p:pic>
        <p:nvPicPr>
          <p:cNvPr id="23" name="Content Placeholder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27"/>
          <a:stretch/>
        </p:blipFill>
        <p:spPr>
          <a:xfrm>
            <a:off x="4891570" y="1297995"/>
            <a:ext cx="943487" cy="116203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53"/>
          <a:stretch/>
        </p:blipFill>
        <p:spPr>
          <a:xfrm>
            <a:off x="6990944" y="1297994"/>
            <a:ext cx="982792" cy="1162031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90027" y="2556021"/>
            <a:ext cx="14192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*</a:t>
            </a:r>
            <a:r>
              <a:rPr lang="en-US" sz="1600" dirty="0" err="1" smtClean="0">
                <a:solidFill>
                  <a:srgbClr val="FF0000"/>
                </a:solidFill>
              </a:rPr>
              <a:t>Ezgi</a:t>
            </a:r>
            <a:r>
              <a:rPr lang="en-US" sz="1600" dirty="0" smtClean="0">
                <a:solidFill>
                  <a:srgbClr val="FF0000"/>
                </a:solidFill>
              </a:rPr>
              <a:t> </a:t>
            </a:r>
            <a:r>
              <a:rPr lang="en-US" sz="1600" dirty="0" err="1" smtClean="0">
                <a:solidFill>
                  <a:srgbClr val="FF0000"/>
                </a:solidFill>
              </a:rPr>
              <a:t>Mercan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76925" y="2556021"/>
            <a:ext cx="12174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Su-In Lee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26832" y="2556021"/>
            <a:ext cx="14239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Joann Elmore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750791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Don Weaver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5804298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Tad Brunye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873638" y="2507349"/>
            <a:ext cx="12174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Selim Aksoy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115902" y="3072348"/>
            <a:ext cx="146304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Bilge Soran </a:t>
            </a:r>
          </a:p>
          <a:p>
            <a:r>
              <a:rPr lang="en-US" sz="1200" dirty="0"/>
              <a:t>Sara Rolfe</a:t>
            </a:r>
          </a:p>
          <a:p>
            <a:r>
              <a:rPr lang="en-US" sz="1200" dirty="0"/>
              <a:t>Shu Liang</a:t>
            </a:r>
          </a:p>
          <a:p>
            <a:r>
              <a:rPr lang="en-US" sz="1200" dirty="0"/>
              <a:t>Deepali Aneja</a:t>
            </a:r>
          </a:p>
          <a:p>
            <a:r>
              <a:rPr lang="en-US" sz="1200" dirty="0"/>
              <a:t>Yao Lu</a:t>
            </a:r>
          </a:p>
          <a:p>
            <a:r>
              <a:rPr lang="en-US" sz="1200" dirty="0"/>
              <a:t>Yuguang Lee</a:t>
            </a:r>
          </a:p>
          <a:p>
            <a:r>
              <a:rPr lang="en-US" sz="1200" dirty="0" err="1"/>
              <a:t>Sachin</a:t>
            </a:r>
            <a:r>
              <a:rPr lang="en-US" sz="1200" dirty="0"/>
              <a:t> Mehta</a:t>
            </a:r>
          </a:p>
          <a:p>
            <a:r>
              <a:rPr lang="en-US" sz="1200" dirty="0" err="1"/>
              <a:t>Shima</a:t>
            </a:r>
            <a:r>
              <a:rPr lang="en-US" sz="1200" dirty="0"/>
              <a:t> </a:t>
            </a:r>
            <a:r>
              <a:rPr lang="en-US" sz="1200" dirty="0" err="1"/>
              <a:t>Nofallah</a:t>
            </a:r>
            <a:endParaRPr lang="en-US" sz="1200" dirty="0"/>
          </a:p>
          <a:p>
            <a:r>
              <a:rPr lang="en-US" sz="1200" dirty="0"/>
              <a:t>Sean Yang</a:t>
            </a:r>
          </a:p>
          <a:p>
            <a:r>
              <a:rPr lang="en-US" sz="1200" dirty="0" err="1"/>
              <a:t>Bindita</a:t>
            </a:r>
            <a:r>
              <a:rPr lang="en-US" sz="1200" dirty="0"/>
              <a:t> Chaudhuri</a:t>
            </a:r>
          </a:p>
          <a:p>
            <a:r>
              <a:rPr lang="en-US" sz="1200" dirty="0"/>
              <a:t>Nathan Sjoquist</a:t>
            </a:r>
          </a:p>
          <a:p>
            <a:r>
              <a:rPr lang="en-US" sz="1200" dirty="0"/>
              <a:t>Shenqi Tang</a:t>
            </a:r>
          </a:p>
          <a:p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3907694" y="3072348"/>
            <a:ext cx="146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Safiye Celik</a:t>
            </a:r>
          </a:p>
          <a:p>
            <a:r>
              <a:rPr lang="en-US" sz="1200" dirty="0"/>
              <a:t>Scott Lundberg</a:t>
            </a:r>
          </a:p>
          <a:p>
            <a:r>
              <a:rPr lang="en-US" sz="1200" dirty="0"/>
              <a:t>Nao </a:t>
            </a:r>
            <a:r>
              <a:rPr lang="en-US" sz="1200" dirty="0" err="1"/>
              <a:t>Hiranuma</a:t>
            </a:r>
            <a:endParaRPr lang="en-US" sz="1200" dirty="0"/>
          </a:p>
          <a:p>
            <a:r>
              <a:rPr lang="en-US" sz="1200" dirty="0" err="1"/>
              <a:t>Javad</a:t>
            </a:r>
            <a:r>
              <a:rPr lang="en-US" sz="1200" dirty="0"/>
              <a:t> Hosseini</a:t>
            </a:r>
          </a:p>
          <a:p>
            <a:r>
              <a:rPr lang="en-US" sz="1200" dirty="0"/>
              <a:t>Gabriel </a:t>
            </a:r>
            <a:r>
              <a:rPr lang="en-US" sz="1200" dirty="0" err="1"/>
              <a:t>Schubiner</a:t>
            </a:r>
            <a:endParaRPr lang="en-US" sz="1200" dirty="0"/>
          </a:p>
          <a:p>
            <a:r>
              <a:rPr lang="en-US" sz="1200" dirty="0"/>
              <a:t>Hugh Chen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99487" y="3072348"/>
            <a:ext cx="1463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Parmita Mehta</a:t>
            </a:r>
          </a:p>
          <a:p>
            <a:r>
              <a:rPr lang="en-US" sz="1200" dirty="0"/>
              <a:t>Mike Chung</a:t>
            </a:r>
          </a:p>
          <a:p>
            <a:r>
              <a:rPr lang="en-US" sz="1200" dirty="0"/>
              <a:t>Robert Gens</a:t>
            </a:r>
          </a:p>
          <a:p>
            <a:r>
              <a:rPr lang="en-US" sz="1200" dirty="0"/>
              <a:t>Kivanc Muslu</a:t>
            </a:r>
          </a:p>
          <a:p>
            <a:r>
              <a:rPr lang="en-US" sz="1200" dirty="0"/>
              <a:t>Paul Pham</a:t>
            </a:r>
          </a:p>
          <a:p>
            <a:r>
              <a:rPr lang="en-US" sz="1200" dirty="0"/>
              <a:t>Jinna Lei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303590" y="3072348"/>
            <a:ext cx="12692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Mara Rendi</a:t>
            </a:r>
          </a:p>
          <a:p>
            <a:r>
              <a:rPr lang="en-US" sz="1200" dirty="0" err="1"/>
              <a:t>Jamen</a:t>
            </a:r>
            <a:r>
              <a:rPr lang="en-US" sz="1200" dirty="0"/>
              <a:t> Bartlett</a:t>
            </a:r>
          </a:p>
          <a:p>
            <a:r>
              <a:rPr lang="en-US" sz="1200" dirty="0"/>
              <a:t>Dilip </a:t>
            </a:r>
            <a:r>
              <a:rPr lang="en-US" sz="1200" dirty="0" err="1"/>
              <a:t>Nagarkar</a:t>
            </a:r>
            <a:endParaRPr lang="en-US" sz="1200" dirty="0"/>
          </a:p>
          <a:p>
            <a:r>
              <a:rPr lang="en-US" sz="1200" dirty="0"/>
              <a:t>Tom Morgan</a:t>
            </a:r>
          </a:p>
          <a:p>
            <a:r>
              <a:rPr lang="en-US" sz="1200" dirty="0"/>
              <a:t>Paul Frederick</a:t>
            </a:r>
          </a:p>
          <a:p>
            <a:r>
              <a:rPr lang="en-US" sz="1200" dirty="0"/>
              <a:t>Andrea Radick</a:t>
            </a:r>
          </a:p>
          <a:p>
            <a:r>
              <a:rPr lang="en-US" sz="1200" dirty="0"/>
              <a:t>Ross Lambert</a:t>
            </a:r>
          </a:p>
          <a:p>
            <a:r>
              <a:rPr lang="en-US" sz="1200" dirty="0"/>
              <a:t>Natalia Oster</a:t>
            </a:r>
          </a:p>
          <a:p>
            <a:r>
              <a:rPr lang="en-US" sz="1200" dirty="0"/>
              <a:t>Hannah </a:t>
            </a:r>
            <a:r>
              <a:rPr lang="en-US" sz="1200" dirty="0" err="1"/>
              <a:t>Shucard</a:t>
            </a:r>
            <a:endParaRPr lang="en-US" sz="1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1248" y="4933638"/>
            <a:ext cx="737420" cy="457200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146" y="4833799"/>
            <a:ext cx="965415" cy="72406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56112" y="5519639"/>
            <a:ext cx="2571120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800" dirty="0">
                <a:solidFill>
                  <a:srgbClr val="131413"/>
                </a:solidFill>
              </a:rPr>
              <a:t>R01 CA172343, R01 CA140560, and KO5 </a:t>
            </a:r>
            <a:r>
              <a:rPr lang="en-US" sz="800" dirty="0">
                <a:solidFill>
                  <a:srgbClr val="131413"/>
                </a:solidFill>
              </a:rPr>
              <a:t>CA104699</a:t>
            </a:r>
            <a:endParaRPr lang="en-US" sz="800" dirty="0"/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8514" y="5869921"/>
            <a:ext cx="3526972" cy="4572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726" y="5915641"/>
            <a:ext cx="1391788" cy="36576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639" y="5824201"/>
            <a:ext cx="1022310" cy="548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2511798" y="3072348"/>
            <a:ext cx="146304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Irma Lam</a:t>
            </a:r>
          </a:p>
          <a:p>
            <a:r>
              <a:rPr lang="en-US" sz="1200" dirty="0"/>
              <a:t>Mabel Raza </a:t>
            </a:r>
          </a:p>
          <a:p>
            <a:r>
              <a:rPr lang="en-US" sz="1200" dirty="0"/>
              <a:t>Nicola Dell</a:t>
            </a:r>
          </a:p>
          <a:p>
            <a:r>
              <a:rPr lang="en-US" sz="1200" dirty="0"/>
              <a:t>Raven Travillian</a:t>
            </a:r>
          </a:p>
          <a:p>
            <a:r>
              <a:rPr lang="en-US" sz="1200" dirty="0"/>
              <a:t>Jia Wu</a:t>
            </a:r>
          </a:p>
          <a:p>
            <a:r>
              <a:rPr lang="en-US" sz="1200" dirty="0"/>
              <a:t>Shulin Yang</a:t>
            </a:r>
          </a:p>
          <a:p>
            <a:r>
              <a:rPr lang="en-US" sz="1200" dirty="0"/>
              <a:t>Alfred </a:t>
            </a:r>
            <a:r>
              <a:rPr lang="en-US" sz="1200" dirty="0" err="1"/>
              <a:t>Gui</a:t>
            </a:r>
            <a:endParaRPr lang="en-US" sz="1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50545" y="1297994"/>
            <a:ext cx="973005" cy="12448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51196" y="1320410"/>
            <a:ext cx="1097718" cy="122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02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4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Technology for Cancer Research (ITCR)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NIH/NCI program for creating tools that can be used by cancer researchers and eventually by clinicians.</a:t>
            </a:r>
          </a:p>
          <a:p>
            <a:r>
              <a:rPr lang="en-US" dirty="0" smtClean="0">
                <a:solidFill>
                  <a:srgbClr val="0000A8"/>
                </a:solidFill>
              </a:rPr>
              <a:t>Our breast cancer work is being converted to a software package called MLCD: Machine Learning for Cancer Diagnosis</a:t>
            </a:r>
          </a:p>
          <a:p>
            <a:r>
              <a:rPr lang="en-US" dirty="0" smtClean="0"/>
              <a:t>It has modules corresponding to the major methodologies developed by Dr. </a:t>
            </a:r>
            <a:r>
              <a:rPr lang="en-US" dirty="0" err="1" smtClean="0"/>
              <a:t>Mercan</a:t>
            </a:r>
            <a:r>
              <a:rPr lang="en-US" dirty="0" smtClean="0"/>
              <a:t> for her dissertation work.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674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 Current ITCR Work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8585" r="9652"/>
          <a:stretch/>
        </p:blipFill>
        <p:spPr>
          <a:xfrm>
            <a:off x="1235189" y="1276985"/>
            <a:ext cx="6251461" cy="5444491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9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371" y="240125"/>
            <a:ext cx="6362291" cy="6481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1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512" y="390525"/>
            <a:ext cx="7800975" cy="607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0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59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215" y="1118780"/>
            <a:ext cx="4210050" cy="43243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6107" y="1880780"/>
            <a:ext cx="4210050" cy="356235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123406" y="5347063"/>
            <a:ext cx="1001485" cy="209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6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287487"/>
            <a:ext cx="7886700" cy="7947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Expert Consensus </a:t>
            </a:r>
            <a:r>
              <a:rPr lang="en-US"/>
              <a:t>Data Collection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0171"/>
          <a:stretch/>
        </p:blipFill>
        <p:spPr>
          <a:xfrm>
            <a:off x="4481921" y="1416197"/>
            <a:ext cx="4077960" cy="12999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74406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benign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410592" y="2541478"/>
            <a:ext cx="11976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atypia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84064" y="2541478"/>
            <a:ext cx="1537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(DCIS)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312665" y="2541478"/>
            <a:ext cx="143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invasive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69834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60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806020" y="3097790"/>
            <a:ext cx="4411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80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849310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78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24532" y="3097790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22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374497" y="3097790"/>
            <a:ext cx="931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# Cases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705714" y="3498339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102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41900" y="3502876"/>
            <a:ext cx="56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128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785190" y="3502876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162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824532" y="350287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36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57823" y="3446477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Consensus </a:t>
            </a:r>
          </a:p>
          <a:p>
            <a:pPr algn="ctr"/>
            <a:r>
              <a:rPr lang="en-US" dirty="0"/>
              <a:t>ROIs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67426" y="3663779"/>
            <a:ext cx="1566036" cy="2529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t="46792"/>
          <a:stretch/>
        </p:blipFill>
        <p:spPr>
          <a:xfrm>
            <a:off x="3157823" y="4145669"/>
            <a:ext cx="2648197" cy="156603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15" y="378375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05" y="250359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780" y="1339864"/>
            <a:ext cx="571501" cy="128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1630183" y="2957366"/>
            <a:ext cx="762555" cy="479173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28" name="Straight Arrow Connector 27"/>
          <p:cNvCxnSpPr/>
          <p:nvPr/>
        </p:nvCxnSpPr>
        <p:spPr>
          <a:xfrm flipV="1">
            <a:off x="1721495" y="3641736"/>
            <a:ext cx="252496" cy="50393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1052206" y="3195683"/>
            <a:ext cx="669289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1660616" y="2247900"/>
            <a:ext cx="313375" cy="508619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>
            <a:stCxn id="26" idx="2"/>
            <a:endCxn id="20" idx="1"/>
          </p:cNvCxnSpPr>
          <p:nvPr/>
        </p:nvCxnSpPr>
        <p:spPr>
          <a:xfrm>
            <a:off x="2251047" y="3196952"/>
            <a:ext cx="906776" cy="57269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26" idx="2"/>
            <a:endCxn id="43" idx="1"/>
          </p:cNvCxnSpPr>
          <p:nvPr/>
        </p:nvCxnSpPr>
        <p:spPr>
          <a:xfrm flipV="1">
            <a:off x="2251047" y="2698238"/>
            <a:ext cx="903620" cy="49871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154667" y="2375072"/>
            <a:ext cx="12827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Consensus </a:t>
            </a:r>
          </a:p>
          <a:p>
            <a:r>
              <a:rPr lang="en-US" dirty="0"/>
              <a:t>Diagnosis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518856" y="5173818"/>
            <a:ext cx="1735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 world experts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1854048" y="2163232"/>
            <a:ext cx="8082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digital</a:t>
            </a:r>
          </a:p>
          <a:p>
            <a:pPr algn="ctr"/>
            <a:r>
              <a:rPr lang="en-US" dirty="0"/>
              <a:t>WSI</a:t>
            </a:r>
          </a:p>
        </p:txBody>
      </p:sp>
      <p:sp>
        <p:nvSpPr>
          <p:cNvPr id="35" name="Rectangle 3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767877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2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4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92" y="2392682"/>
            <a:ext cx="8022336" cy="288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3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9184" y="365126"/>
            <a:ext cx="8631936" cy="1325563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Our Current Melanoma Work</a:t>
            </a:r>
            <a:r>
              <a:rPr lang="en-US" sz="3200" dirty="0"/>
              <a:t>:</a:t>
            </a:r>
            <a:br>
              <a:rPr lang="en-US" sz="3200" dirty="0"/>
            </a:br>
            <a:r>
              <a:rPr lang="en-US" sz="3200" dirty="0"/>
              <a:t>IMPROVING MELANOMA PATHOLOGY ACCURACY THROUGH COMPUTER VISION TECHNIQUES 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>
                <a:solidFill>
                  <a:srgbClr val="0000A8"/>
                </a:solidFill>
              </a:rPr>
              <a:t>the IMPACT Grant (PI: Joann Elmore, UCLA)</a:t>
            </a:r>
            <a:endParaRPr lang="en-US" sz="3200" dirty="0">
              <a:solidFill>
                <a:srgbClr val="0000A8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61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8708" y="2389631"/>
            <a:ext cx="3432888" cy="354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000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5454" y="1715589"/>
            <a:ext cx="8999900" cy="48320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800" dirty="0" smtClean="0"/>
              <a:t>To detect </a:t>
            </a:r>
            <a:r>
              <a:rPr lang="en-US" sz="2800" dirty="0" smtClean="0">
                <a:solidFill>
                  <a:srgbClr val="FF0000"/>
                </a:solidFill>
              </a:rPr>
              <a:t>cellular-level entities </a:t>
            </a:r>
            <a:r>
              <a:rPr lang="en-US" sz="2800" dirty="0" smtClean="0"/>
              <a:t>in digitized whole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slide images of  melanocytic skin lesions.</a:t>
            </a:r>
          </a:p>
          <a:p>
            <a:endParaRPr lang="en-US" sz="2800" dirty="0" smtClean="0"/>
          </a:p>
          <a:p>
            <a:pPr marL="342900" indent="-342900">
              <a:buAutoNum type="arabicPeriod" startAt="2"/>
            </a:pPr>
            <a:r>
              <a:rPr lang="en-US" sz="2800" dirty="0" smtClean="0"/>
              <a:t>To detect </a:t>
            </a:r>
            <a:r>
              <a:rPr lang="en-US" sz="2800" dirty="0" smtClean="0">
                <a:solidFill>
                  <a:srgbClr val="FF0000"/>
                </a:solidFill>
              </a:rPr>
              <a:t>structural (architectural) entities </a:t>
            </a:r>
            <a:r>
              <a:rPr lang="en-US" sz="2800" dirty="0" smtClean="0"/>
              <a:t>in digitized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whole slide images of melanocytic skin lesions.</a:t>
            </a:r>
          </a:p>
          <a:p>
            <a:endParaRPr lang="en-US" sz="2800" dirty="0" smtClean="0"/>
          </a:p>
          <a:p>
            <a:pPr marL="514350" indent="-514350">
              <a:buAutoNum type="arabicPeriod" startAt="3"/>
            </a:pPr>
            <a:r>
              <a:rPr lang="en-US" sz="2800" dirty="0" smtClean="0"/>
              <a:t>To develop an </a:t>
            </a:r>
            <a:r>
              <a:rPr lang="en-US" sz="2800" dirty="0" smtClean="0">
                <a:solidFill>
                  <a:srgbClr val="FF0000"/>
                </a:solidFill>
              </a:rPr>
              <a:t>automated diagnosis </a:t>
            </a:r>
            <a:r>
              <a:rPr lang="en-US" sz="2800" dirty="0" smtClean="0"/>
              <a:t>system that can </a:t>
            </a:r>
            <a:endParaRPr lang="en-US" sz="2800" dirty="0"/>
          </a:p>
          <a:p>
            <a:r>
              <a:rPr lang="en-US" sz="2800" dirty="0" smtClean="0"/>
              <a:t>       classify digitized slide images into one of five possible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diagnostic classes: benign; atypical lesions;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melanoma in situ; invasive melanoma state Ta1; 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   and invasive melanoma stage ≥ T1b.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876281" y="592183"/>
            <a:ext cx="12266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AIMS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3069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Nuclei and Mitosis Detection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465" y="1793286"/>
            <a:ext cx="8102372" cy="4363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28650" y="2816352"/>
            <a:ext cx="14439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</a:t>
            </a:r>
            <a:r>
              <a:rPr lang="en-US" dirty="0" smtClean="0"/>
              <a:t>itoses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n</a:t>
            </a:r>
            <a:r>
              <a:rPr lang="en-US" dirty="0" smtClean="0"/>
              <a:t>on-mitoses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60832" y="6473952"/>
            <a:ext cx="7607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Submitted to </a:t>
            </a:r>
            <a:r>
              <a:rPr lang="en-US" i="1" dirty="0" smtClean="0"/>
              <a:t>Computerized Medical Imaging and Graphics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790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CNN-Based Mitosis Detection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7275" y="1383982"/>
            <a:ext cx="7029450" cy="55530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50720" y="1364219"/>
            <a:ext cx="71079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ESPNet</a:t>
            </a:r>
            <a:r>
              <a:rPr lang="en-US" dirty="0" smtClean="0"/>
              <a:t> : Efficient Spatial Pyramid      </a:t>
            </a:r>
            <a:r>
              <a:rPr lang="en-US" dirty="0" err="1" smtClean="0"/>
              <a:t>DenseNet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1778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240" y="1341120"/>
            <a:ext cx="6798106" cy="574873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4194048" y="4645152"/>
            <a:ext cx="524256" cy="256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33694" y="4645152"/>
            <a:ext cx="524256" cy="25603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8490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66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167337" y="0"/>
            <a:ext cx="10935222" cy="683451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1376" y="987552"/>
            <a:ext cx="3755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Melanoma Diagnostic Classes:</a:t>
            </a:r>
          </a:p>
          <a:p>
            <a:r>
              <a:rPr lang="en-US" dirty="0" smtClean="0"/>
              <a:t>Class 1: Benign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3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4281"/>
          <a:stretch/>
        </p:blipFill>
        <p:spPr>
          <a:xfrm>
            <a:off x="1280159" y="0"/>
            <a:ext cx="11928943" cy="86977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3723862" y="1523499"/>
            <a:ext cx="4613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2: Atypia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2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68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572000" y="-2286000"/>
            <a:ext cx="18288000" cy="11430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flipH="1">
            <a:off x="1323374" y="212942"/>
            <a:ext cx="433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Class 4: Invasive </a:t>
            </a:r>
          </a:p>
          <a:p>
            <a:r>
              <a:rPr lang="en-US" dirty="0" smtClean="0"/>
              <a:t>Melanoma Type 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123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707FF"/>
                </a:solidFill>
              </a:rPr>
              <a:t>Where are we going?</a:t>
            </a:r>
            <a:endParaRPr lang="en-US" dirty="0">
              <a:solidFill>
                <a:srgbClr val="0707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Starting a new machine learning attempt with these partially labeled ROI images</a:t>
            </a:r>
          </a:p>
          <a:p>
            <a:r>
              <a:rPr lang="en-US" dirty="0" smtClean="0"/>
              <a:t>Weakly-supervised learning</a:t>
            </a:r>
          </a:p>
          <a:p>
            <a:r>
              <a:rPr lang="en-US" dirty="0" smtClean="0"/>
              <a:t>Learn the labels of what you have and the program will ask for more help from the pathologists</a:t>
            </a:r>
          </a:p>
          <a:p>
            <a:endParaRPr lang="en-US" dirty="0"/>
          </a:p>
          <a:p>
            <a:r>
              <a:rPr lang="en-US" dirty="0" smtClean="0"/>
              <a:t>Also trying a pure deep-learning approach to discriminate between the classes using low-resolution versions of the images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3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287487"/>
            <a:ext cx="7886700" cy="79473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digiPATH Dataset</a:t>
            </a:r>
          </a:p>
        </p:txBody>
      </p:sp>
      <p:pic>
        <p:nvPicPr>
          <p:cNvPr id="1028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4901" y="1718591"/>
            <a:ext cx="817117" cy="183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3504" y="2472498"/>
            <a:ext cx="1642624" cy="3366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2619" y="3486072"/>
            <a:ext cx="27184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age</a:t>
            </a:r>
          </a:p>
          <a:p>
            <a:pPr algn="ctr"/>
            <a:r>
              <a:rPr lang="en-US" sz="1400" dirty="0"/>
              <a:t>years in practice</a:t>
            </a:r>
          </a:p>
          <a:p>
            <a:pPr algn="ctr"/>
            <a:r>
              <a:rPr lang="en-US" sz="1400" dirty="0"/>
              <a:t># cases per week</a:t>
            </a:r>
          </a:p>
          <a:p>
            <a:pPr algn="ctr"/>
            <a:r>
              <a:rPr lang="en-US" sz="1400" dirty="0"/>
              <a:t>affiliation</a:t>
            </a:r>
          </a:p>
          <a:p>
            <a:pPr algn="ctr"/>
            <a:r>
              <a:rPr lang="en-US" sz="1400" dirty="0"/>
              <a:t>lab size</a:t>
            </a:r>
          </a:p>
          <a:p>
            <a:pPr algn="ctr"/>
            <a:r>
              <a:rPr lang="en-US" sz="1400" dirty="0"/>
              <a:t>education</a:t>
            </a:r>
          </a:p>
          <a:p>
            <a:pPr algn="ctr"/>
            <a:r>
              <a:rPr lang="en-US" sz="1400" dirty="0"/>
              <a:t>pathology perception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212756" y="3428657"/>
            <a:ext cx="271848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participant ROI*</a:t>
            </a:r>
          </a:p>
          <a:p>
            <a:pPr algn="ctr"/>
            <a:r>
              <a:rPr lang="en-US" dirty="0"/>
              <a:t>participant diagnosis</a:t>
            </a:r>
          </a:p>
          <a:p>
            <a:pPr algn="ctr"/>
            <a:r>
              <a:rPr lang="en-US" dirty="0"/>
              <a:t>viewport log</a:t>
            </a:r>
          </a:p>
          <a:p>
            <a:pPr algn="ctr"/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304325" y="3428657"/>
            <a:ext cx="22209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digital WSI</a:t>
            </a:r>
          </a:p>
          <a:p>
            <a:pPr algn="ctr"/>
            <a:r>
              <a:rPr lang="en-US" dirty="0"/>
              <a:t>consensus ROI</a:t>
            </a:r>
          </a:p>
          <a:p>
            <a:pPr algn="ctr"/>
            <a:r>
              <a:rPr lang="en-US" dirty="0"/>
              <a:t>consensus diagnosis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28583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pathologist</a:t>
            </a:r>
            <a:endParaRPr lang="tr-TR" i="1" dirty="0"/>
          </a:p>
          <a:p>
            <a:pPr algn="ctr"/>
            <a:r>
              <a:rPr lang="en-US" i="1" dirty="0"/>
              <a:t>(n=87)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875901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assessment</a:t>
            </a:r>
          </a:p>
          <a:p>
            <a:pPr algn="ctr"/>
            <a:r>
              <a:rPr lang="en-US" i="1" dirty="0"/>
              <a:t>(n=5,220)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718718" y="1108526"/>
            <a:ext cx="1392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case</a:t>
            </a:r>
          </a:p>
          <a:p>
            <a:pPr algn="ctr"/>
            <a:r>
              <a:rPr lang="en-US" i="1" dirty="0"/>
              <a:t>(n=240)</a:t>
            </a:r>
          </a:p>
        </p:txBody>
      </p:sp>
      <p:sp>
        <p:nvSpPr>
          <p:cNvPr id="3" name="Right Arrow 2"/>
          <p:cNvSpPr/>
          <p:nvPr/>
        </p:nvSpPr>
        <p:spPr>
          <a:xfrm>
            <a:off x="2682114" y="2633406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440061" y="5517512"/>
            <a:ext cx="239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diagnostic outcome</a:t>
            </a:r>
          </a:p>
        </p:txBody>
      </p:sp>
      <p:sp>
        <p:nvSpPr>
          <p:cNvPr id="17" name="Right Arrow 2"/>
          <p:cNvSpPr/>
          <p:nvPr/>
        </p:nvSpPr>
        <p:spPr>
          <a:xfrm rot="10800000">
            <a:off x="5874439" y="2584032"/>
            <a:ext cx="553467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Arrow 2"/>
          <p:cNvSpPr/>
          <p:nvPr/>
        </p:nvSpPr>
        <p:spPr>
          <a:xfrm rot="5400000">
            <a:off x="4458542" y="5183558"/>
            <a:ext cx="333823" cy="284124"/>
          </a:xfrm>
          <a:prstGeom prst="rightArrow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502538" y="4378495"/>
            <a:ext cx="216927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confidence score</a:t>
            </a:r>
          </a:p>
          <a:p>
            <a:pPr algn="ctr"/>
            <a:r>
              <a:rPr lang="en-US" sz="1400" dirty="0"/>
              <a:t>difficulty score</a:t>
            </a:r>
          </a:p>
          <a:p>
            <a:pPr algn="ctr"/>
            <a:r>
              <a:rPr lang="en-US" sz="1400" dirty="0"/>
              <a:t>borderline diagnoses</a:t>
            </a:r>
          </a:p>
        </p:txBody>
      </p:sp>
      <p:sp>
        <p:nvSpPr>
          <p:cNvPr id="19" name="Rectangle 18"/>
          <p:cNvSpPr/>
          <p:nvPr/>
        </p:nvSpPr>
        <p:spPr>
          <a:xfrm>
            <a:off x="6339549" y="4305820"/>
            <a:ext cx="21439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biopsy type</a:t>
            </a:r>
          </a:p>
          <a:p>
            <a:pPr algn="ctr"/>
            <a:r>
              <a:rPr lang="en-US" sz="1400" dirty="0"/>
              <a:t>breast density</a:t>
            </a:r>
          </a:p>
          <a:p>
            <a:pPr algn="ctr"/>
            <a:r>
              <a:rPr lang="en-US" sz="1400" dirty="0"/>
              <a:t>patient age</a:t>
            </a:r>
          </a:p>
        </p:txBody>
      </p:sp>
      <p:pic>
        <p:nvPicPr>
          <p:cNvPr id="22" name="Picture 8" descr="http://www.clker.com/cliparts/T/0/v/Q/t/x/monitor-md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081" y="2084434"/>
            <a:ext cx="1636010" cy="1308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72" b="41970"/>
          <a:stretch/>
        </p:blipFill>
        <p:spPr>
          <a:xfrm>
            <a:off x="3875901" y="2130813"/>
            <a:ext cx="1516308" cy="902822"/>
          </a:xfrm>
        </p:spPr>
      </p:pic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3634853" y="5886844"/>
            <a:ext cx="19812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ROI identification*</a:t>
            </a:r>
          </a:p>
          <a:p>
            <a:pPr algn="ctr"/>
            <a:r>
              <a:rPr lang="en-US" sz="1400" dirty="0"/>
              <a:t>diagnostic agreement</a:t>
            </a:r>
          </a:p>
          <a:p>
            <a:pPr algn="ctr"/>
            <a:r>
              <a:rPr lang="en-US" sz="1400" dirty="0"/>
              <a:t>efficiency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94062" y="3497212"/>
            <a:ext cx="5037387" cy="166149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341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Contributions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89462"/>
            <a:ext cx="7886700" cy="4868116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Novel analysis methods for the </a:t>
            </a:r>
            <a:r>
              <a:rPr lang="en-US" sz="2400" dirty="0">
                <a:solidFill>
                  <a:srgbClr val="FF0000"/>
                </a:solidFill>
              </a:rPr>
              <a:t>viewing behavior</a:t>
            </a:r>
            <a:r>
              <a:rPr lang="en-US" sz="2400" dirty="0"/>
              <a:t>: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Analysis methods for the tracking logs to detect diagnostically relevant regions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000" dirty="0"/>
              <a:t>Objective measures to quantify the interpretation patterns</a:t>
            </a:r>
          </a:p>
          <a:p>
            <a:pPr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</a:pPr>
            <a:r>
              <a:rPr lang="en-US" sz="2400" dirty="0"/>
              <a:t>Novel </a:t>
            </a:r>
            <a:r>
              <a:rPr lang="en-US" sz="2400" dirty="0">
                <a:solidFill>
                  <a:srgbClr val="FF0000"/>
                </a:solidFill>
              </a:rPr>
              <a:t>image features </a:t>
            </a:r>
            <a:r>
              <a:rPr lang="en-US" sz="2400" dirty="0"/>
              <a:t>for the pre-invasive and invasive lesions of the breast: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An 8-label supervised segmentation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sz="2000" dirty="0"/>
              <a:t>Structure feature to describe the changes associated with pre-invasive </a:t>
            </a:r>
            <a:r>
              <a:rPr lang="en-US" sz="2000" dirty="0" smtClean="0"/>
              <a:t>lesions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0707FF"/>
                </a:solidFill>
              </a:rPr>
              <a:t>New work </a:t>
            </a:r>
            <a:r>
              <a:rPr lang="en-US" sz="2400" dirty="0" smtClean="0"/>
              <a:t>on melanoma pathology images, initially on low-level cellular features, and now on segmentation and structure.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70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 3. Tissue Segmentation      4. Automated Diagnosis    5.Viewing Behavior Analysis    </a:t>
            </a:r>
            <a:r>
              <a:rPr lang="en-US" sz="1200" b="1" dirty="0"/>
              <a:t>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05320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kern="0" dirty="0">
                <a:solidFill>
                  <a:sysClr val="windowText" lastClr="000000"/>
                </a:solidFill>
              </a:rPr>
              <a:t>Localization of Diagnostically Relevant Regions of Interest in Whole Slide Images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41928"/>
            <a:ext cx="7886700" cy="4141975"/>
          </a:xfrm>
        </p:spPr>
        <p:txBody>
          <a:bodyPr anchor="ctr">
            <a:normAutofit/>
          </a:bodyPr>
          <a:lstStyle/>
          <a:p>
            <a:r>
              <a:rPr lang="en-US" sz="2000" dirty="0"/>
              <a:t>Whole slide images are big (50,000 x 20,000 pixels).</a:t>
            </a:r>
          </a:p>
          <a:p>
            <a:r>
              <a:rPr lang="en-US" sz="2000" dirty="0"/>
              <a:t>The diagnostic decision making is a complex cognitive process that includes </a:t>
            </a:r>
            <a:r>
              <a:rPr lang="en-US" sz="2000" dirty="0">
                <a:solidFill>
                  <a:srgbClr val="FF0000"/>
                </a:solidFill>
              </a:rPr>
              <a:t>visual search </a:t>
            </a:r>
            <a:r>
              <a:rPr lang="en-US" sz="2000" dirty="0"/>
              <a:t>and interpretation tasks.</a:t>
            </a:r>
          </a:p>
          <a:p>
            <a:r>
              <a:rPr lang="en-US" sz="2000" b="1" dirty="0"/>
              <a:t>Region of Interest (ROI):</a:t>
            </a:r>
            <a:r>
              <a:rPr lang="en-US" sz="2000" dirty="0"/>
              <a:t> Parts of the whole slide to which the pathologists paid attention.</a:t>
            </a:r>
          </a:p>
          <a:p>
            <a:endParaRPr lang="en-US" sz="2000" dirty="0"/>
          </a:p>
          <a:p>
            <a:r>
              <a:rPr lang="en-US" sz="2000" dirty="0"/>
              <a:t>Our aims are:</a:t>
            </a:r>
          </a:p>
          <a:p>
            <a:pPr lvl="1"/>
            <a:r>
              <a:rPr lang="en-US" sz="1800" dirty="0"/>
              <a:t>To understand what attracts’ pathologists attention, and</a:t>
            </a:r>
          </a:p>
          <a:p>
            <a:pPr lvl="1"/>
            <a:r>
              <a:rPr lang="en-US" sz="1800" dirty="0"/>
              <a:t>To model diagnostically relevant regions computationally using image features.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6427113"/>
            <a:ext cx="78867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International Conference on Pattern Recognition, 2014.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Journal of Digital Imaging, 2016. </a:t>
            </a:r>
            <a:endParaRPr lang="en-US" altLang="en-US" sz="11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8036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625671"/>
          </a:xfrm>
        </p:spPr>
        <p:txBody>
          <a:bodyPr>
            <a:noAutofit/>
          </a:bodyPr>
          <a:lstStyle/>
          <a:p>
            <a:pPr lvl="1" algn="ctr" defTabSz="685800" rtl="0">
              <a:lnSpc>
                <a:spcPct val="90000"/>
              </a:lnSpc>
              <a:spcBef>
                <a:spcPct val="0"/>
              </a:spcBef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+mj-lt"/>
              </a:rPr>
              <a:t>ROI Localization in WSIs</a:t>
            </a:r>
            <a:endParaRPr lang="en-US" sz="4000" dirty="0"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144141"/>
            <a:ext cx="7886700" cy="4960824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Tracking Data Analysis to </a:t>
            </a:r>
            <a:r>
              <a:rPr lang="en-US" sz="2000" dirty="0">
                <a:solidFill>
                  <a:srgbClr val="FF0000"/>
                </a:solidFill>
              </a:rPr>
              <a:t>Discover ROIs</a:t>
            </a: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pPr>
              <a:spcBef>
                <a:spcPts val="0"/>
              </a:spcBef>
              <a:spcAft>
                <a:spcPts val="1200"/>
              </a:spcAft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endParaRPr lang="en-US" sz="2000" dirty="0"/>
          </a:p>
          <a:p>
            <a:pPr marL="0" indent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lang="en-US" sz="2000" dirty="0"/>
              <a:t>A Model based on Color and Texture to </a:t>
            </a:r>
            <a:r>
              <a:rPr lang="en-US" sz="2000" dirty="0">
                <a:solidFill>
                  <a:srgbClr val="FF0000"/>
                </a:solidFill>
              </a:rPr>
              <a:t>Predict ROIs </a:t>
            </a:r>
            <a:br>
              <a:rPr lang="en-US" sz="2000" dirty="0">
                <a:solidFill>
                  <a:srgbClr val="FF0000"/>
                </a:solidFill>
              </a:rPr>
            </a:br>
            <a:endParaRPr lang="en-US" sz="2000" dirty="0"/>
          </a:p>
          <a:p>
            <a:pPr lvl="1">
              <a:spcBef>
                <a:spcPts val="0"/>
              </a:spcBef>
              <a:spcAft>
                <a:spcPts val="1200"/>
              </a:spcAft>
            </a:pPr>
            <a:endParaRPr lang="en-US" sz="18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34" name="Group 33"/>
          <p:cNvGrpSpPr/>
          <p:nvPr/>
        </p:nvGrpSpPr>
        <p:grpSpPr>
          <a:xfrm>
            <a:off x="1175633" y="1971003"/>
            <a:ext cx="6792734" cy="1485817"/>
            <a:chOff x="1099115" y="4422830"/>
            <a:chExt cx="6792734" cy="1485817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31211" y="4446130"/>
              <a:ext cx="1276284" cy="1023794"/>
            </a:xfrm>
            <a:prstGeom prst="rect">
              <a:avLst/>
            </a:prstGeom>
          </p:spPr>
        </p:pic>
        <p:pic>
          <p:nvPicPr>
            <p:cNvPr id="36" name="Content Placeholder 7"/>
            <p:cNvPicPr>
              <a:picLocks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486177" y="4434480"/>
              <a:ext cx="1481612" cy="88907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02353" y="4422830"/>
              <a:ext cx="1437268" cy="90072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1099115" y="5523927"/>
              <a:ext cx="15404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tracking data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456745" y="5385427"/>
              <a:ext cx="154047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viewport analysis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550125" y="5385427"/>
              <a:ext cx="23417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ROIs to which pathologist </a:t>
              </a:r>
            </a:p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actually</a:t>
              </a:r>
              <a:r>
                <a:rPr lang="en-US" sz="1400" dirty="0"/>
                <a:t> paid attention</a:t>
              </a:r>
            </a:p>
          </p:txBody>
        </p:sp>
        <p:sp>
          <p:nvSpPr>
            <p:cNvPr id="41" name="Right Arrow 40"/>
            <p:cNvSpPr/>
            <p:nvPr/>
          </p:nvSpPr>
          <p:spPr>
            <a:xfrm>
              <a:off x="2762008" y="4737265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ight Arrow 41"/>
            <p:cNvSpPr/>
            <p:nvPr/>
          </p:nvSpPr>
          <p:spPr>
            <a:xfrm>
              <a:off x="5212794" y="4741528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245281" y="4555344"/>
            <a:ext cx="6528407" cy="1413775"/>
            <a:chOff x="1245281" y="5225024"/>
            <a:chExt cx="6528407" cy="1413775"/>
          </a:xfrm>
        </p:grpSpPr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45281" y="5254770"/>
              <a:ext cx="1338732" cy="84123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5" name="TextBox 44"/>
            <p:cNvSpPr txBox="1"/>
            <p:nvPr/>
          </p:nvSpPr>
          <p:spPr>
            <a:xfrm>
              <a:off x="3214166" y="6115579"/>
              <a:ext cx="2286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>
                  <a:solidFill>
                    <a:srgbClr val="FF0000"/>
                  </a:solidFill>
                </a:rPr>
                <a:t>our computational model based on color and texture</a:t>
              </a:r>
            </a:p>
          </p:txBody>
        </p:sp>
        <p:grpSp>
          <p:nvGrpSpPr>
            <p:cNvPr id="46" name="Group 45"/>
            <p:cNvGrpSpPr>
              <a:grpSpLocks noChangeAspect="1"/>
            </p:cNvGrpSpPr>
            <p:nvPr/>
          </p:nvGrpSpPr>
          <p:grpSpPr>
            <a:xfrm rot="5400000">
              <a:off x="3938099" y="5124528"/>
              <a:ext cx="730795" cy="1101714"/>
              <a:chOff x="4754366" y="3363852"/>
              <a:chExt cx="1920719" cy="2895600"/>
            </a:xfrm>
          </p:grpSpPr>
          <p:pic>
            <p:nvPicPr>
              <p:cNvPr id="52" name="Picture 5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3" name="Picture 52"/>
              <p:cNvPicPr>
                <a:picLocks noChangeAspect="1"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4" name="Picture 53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5" name="Picture 5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53450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54366" y="43544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60685" y="3363852"/>
                <a:ext cx="914400" cy="91440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sp>
          <p:nvSpPr>
            <p:cNvPr id="47" name="TextBox 46"/>
            <p:cNvSpPr txBox="1"/>
            <p:nvPr/>
          </p:nvSpPr>
          <p:spPr>
            <a:xfrm>
              <a:off x="1245281" y="6223300"/>
              <a:ext cx="13387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an unseen WSI</a:t>
              </a:r>
            </a:p>
          </p:txBody>
        </p:sp>
        <p:sp>
          <p:nvSpPr>
            <p:cNvPr id="48" name="Right Arrow 47"/>
            <p:cNvSpPr/>
            <p:nvPr/>
          </p:nvSpPr>
          <p:spPr>
            <a:xfrm>
              <a:off x="2890701" y="5539460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ight Arrow 48"/>
            <p:cNvSpPr/>
            <p:nvPr/>
          </p:nvSpPr>
          <p:spPr>
            <a:xfrm>
              <a:off x="5208631" y="5543749"/>
              <a:ext cx="466075" cy="2718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0" name="Picture 49"/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78871" y="5225024"/>
              <a:ext cx="1437268" cy="900719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51" name="TextBox 50"/>
            <p:cNvSpPr txBox="1"/>
            <p:nvPr/>
          </p:nvSpPr>
          <p:spPr>
            <a:xfrm>
              <a:off x="5821321" y="6167454"/>
              <a:ext cx="195236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our </a:t>
              </a:r>
              <a:r>
                <a:rPr lang="en-US" sz="1400" dirty="0">
                  <a:solidFill>
                    <a:srgbClr val="FF0000"/>
                  </a:solidFill>
                </a:rPr>
                <a:t>predicted</a:t>
              </a:r>
              <a:r>
                <a:rPr lang="en-US" sz="1400" dirty="0"/>
                <a:t> ROIs </a:t>
              </a:r>
            </a:p>
          </p:txBody>
        </p:sp>
      </p:grpSp>
      <p:sp>
        <p:nvSpPr>
          <p:cNvPr id="58" name="Rectangle 57"/>
          <p:cNvSpPr/>
          <p:nvPr/>
        </p:nvSpPr>
        <p:spPr>
          <a:xfrm>
            <a:off x="1095631" y="1448476"/>
            <a:ext cx="6872735" cy="206381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9</a:t>
            </a:fld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0" y="0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</a:t>
            </a:r>
            <a:r>
              <a:rPr lang="en-US" sz="1200" b="1" dirty="0"/>
              <a:t>2. ROI Localization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80584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11286</TotalTime>
  <Words>3812</Words>
  <Application>Microsoft Office PowerPoint</Application>
  <PresentationFormat>On-screen Show (4:3)</PresentationFormat>
  <Paragraphs>903</Paragraphs>
  <Slides>70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70</vt:i4>
      </vt:variant>
    </vt:vector>
  </HeadingPairs>
  <TitlesOfParts>
    <vt:vector size="76" baseType="lpstr">
      <vt:lpstr>Arial</vt:lpstr>
      <vt:lpstr>Calibri</vt:lpstr>
      <vt:lpstr>Cambria</vt:lpstr>
      <vt:lpstr>Cambria Math</vt:lpstr>
      <vt:lpstr>Times New Roman</vt:lpstr>
      <vt:lpstr>Office Theme</vt:lpstr>
      <vt:lpstr>Digital Pathology: Studies on Breast Cancer Data* and Continuing Work on Melanoma Data</vt:lpstr>
      <vt:lpstr>Our Aim</vt:lpstr>
      <vt:lpstr>Medical Diagnosis of Cancer</vt:lpstr>
      <vt:lpstr>Breast Histopathology</vt:lpstr>
      <vt:lpstr>Diagnostic Categories</vt:lpstr>
      <vt:lpstr>PowerPoint Presentation</vt:lpstr>
      <vt:lpstr>digiPATH Dataset</vt:lpstr>
      <vt:lpstr>Localization of Diagnostically Relevant Regions of Interest in Whole Slide Images</vt:lpstr>
      <vt:lpstr>ROI Localization in WSIs</vt:lpstr>
      <vt:lpstr>Viewport Log Analysis</vt:lpstr>
      <vt:lpstr>Zoom Level - The value of the magnification per each log entry. The higher the zoom, the smaller the rectangle.</vt:lpstr>
      <vt:lpstr>PowerPoint Presentation</vt:lpstr>
      <vt:lpstr>PowerPoint Presentation</vt:lpstr>
      <vt:lpstr>Learning Visual Dictionary</vt:lpstr>
      <vt:lpstr>PowerPoint Presentation</vt:lpstr>
      <vt:lpstr>Evaluation</vt:lpstr>
      <vt:lpstr>PowerPoint Presentation</vt:lpstr>
      <vt:lpstr>Prediction Results </vt:lpstr>
      <vt:lpstr>Dictionary Size</vt:lpstr>
      <vt:lpstr>Sample Results</vt:lpstr>
      <vt:lpstr>Summary</vt:lpstr>
      <vt:lpstr>Tissue Label Segmentation </vt:lpstr>
      <vt:lpstr>PowerPoint Presentation</vt:lpstr>
      <vt:lpstr>Superpixel Clustering </vt:lpstr>
      <vt:lpstr>Supervised Tissue Label Segmentation</vt:lpstr>
      <vt:lpstr>Training Labels</vt:lpstr>
      <vt:lpstr>Superpixel + feature-based Segmentation using SVM</vt:lpstr>
      <vt:lpstr>PowerPoint Presentation</vt:lpstr>
      <vt:lpstr>PowerPoint Presentation</vt:lpstr>
      <vt:lpstr>Supervised Tissue Label Segmentation</vt:lpstr>
      <vt:lpstr>Evaluation</vt:lpstr>
      <vt:lpstr>Results</vt:lpstr>
      <vt:lpstr>Segmentation Results</vt:lpstr>
      <vt:lpstr>Summary</vt:lpstr>
      <vt:lpstr>Automated Diagnosis of ROIs</vt:lpstr>
      <vt:lpstr>Feature 1: Superpixel Label  Frequency and Co-occurrence Histograms</vt:lpstr>
      <vt:lpstr>Feature 2: Structure Feature</vt:lpstr>
      <vt:lpstr>PowerPoint Presentation</vt:lpstr>
      <vt:lpstr>Structure Feature</vt:lpstr>
      <vt:lpstr>PowerPoint Presentation</vt:lpstr>
      <vt:lpstr>Experiments</vt:lpstr>
      <vt:lpstr>PowerPoint Presentation</vt:lpstr>
      <vt:lpstr>PowerPoint Presentation</vt:lpstr>
      <vt:lpstr>PowerPoint Presentation</vt:lpstr>
      <vt:lpstr>PowerPoint Presentation</vt:lpstr>
      <vt:lpstr>Results – Accuracies </vt:lpstr>
      <vt:lpstr>Structure Feature </vt:lpstr>
      <vt:lpstr>Summary</vt:lpstr>
      <vt:lpstr>Diagnostic Search Patterns: Scanners and Drillers</vt:lpstr>
      <vt:lpstr>Scanners and Drillers</vt:lpstr>
      <vt:lpstr>Scanners and Drillers</vt:lpstr>
      <vt:lpstr>Summary</vt:lpstr>
      <vt:lpstr>Summary</vt:lpstr>
      <vt:lpstr>Acknowledgments</vt:lpstr>
      <vt:lpstr>Information Technology for Cancer Research (ITCR)</vt:lpstr>
      <vt:lpstr>Our  Current ITCR Work </vt:lpstr>
      <vt:lpstr>PowerPoint Presentation</vt:lpstr>
      <vt:lpstr>PowerPoint Presentation</vt:lpstr>
      <vt:lpstr>PowerPoint Presentation</vt:lpstr>
      <vt:lpstr>PowerPoint Presentation</vt:lpstr>
      <vt:lpstr>Our Current Melanoma Work: IMPROVING MELANOMA PATHOLOGY ACCURACY THROUGH COMPUTER VISION TECHNIQUES  the IMPACT Grant (PI: Joann Elmore, UCLA)</vt:lpstr>
      <vt:lpstr>PowerPoint Presentation</vt:lpstr>
      <vt:lpstr>Nuclei and Mitosis Detection</vt:lpstr>
      <vt:lpstr>CNN-Based Mitosis Detection </vt:lpstr>
      <vt:lpstr>Results</vt:lpstr>
      <vt:lpstr>PowerPoint Presentation</vt:lpstr>
      <vt:lpstr>PowerPoint Presentation</vt:lpstr>
      <vt:lpstr>PowerPoint Presentation</vt:lpstr>
      <vt:lpstr>Where are we going?</vt:lpstr>
      <vt:lpstr>Contributions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Ezgi Mercan</dc:creator>
  <cp:lastModifiedBy>Linda Shapiro</cp:lastModifiedBy>
  <cp:revision>343</cp:revision>
  <cp:lastPrinted>2017-05-24T19:34:53Z</cp:lastPrinted>
  <dcterms:created xsi:type="dcterms:W3CDTF">2017-05-15T16:03:13Z</dcterms:created>
  <dcterms:modified xsi:type="dcterms:W3CDTF">2020-03-02T22:10:48Z</dcterms:modified>
</cp:coreProperties>
</file>