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7" r:id="rId2"/>
    <p:sldId id="651" r:id="rId3"/>
    <p:sldId id="652" r:id="rId4"/>
    <p:sldId id="625" r:id="rId5"/>
    <p:sldId id="609" r:id="rId6"/>
    <p:sldId id="630" r:id="rId7"/>
    <p:sldId id="610" r:id="rId8"/>
    <p:sldId id="639" r:id="rId9"/>
    <p:sldId id="611" r:id="rId10"/>
    <p:sldId id="616" r:id="rId11"/>
    <p:sldId id="638" r:id="rId12"/>
    <p:sldId id="655" r:id="rId13"/>
    <p:sldId id="649" r:id="rId14"/>
    <p:sldId id="612" r:id="rId15"/>
    <p:sldId id="656" r:id="rId16"/>
    <p:sldId id="617" r:id="rId17"/>
    <p:sldId id="613" r:id="rId18"/>
    <p:sldId id="620" r:id="rId19"/>
    <p:sldId id="640" r:id="rId20"/>
    <p:sldId id="622" r:id="rId21"/>
    <p:sldId id="623" r:id="rId22"/>
    <p:sldId id="621" r:id="rId23"/>
    <p:sldId id="597" r:id="rId24"/>
    <p:sldId id="624" r:id="rId25"/>
    <p:sldId id="654" r:id="rId26"/>
    <p:sldId id="648" r:id="rId27"/>
    <p:sldId id="565" r:id="rId28"/>
    <p:sldId id="641" r:id="rId29"/>
    <p:sldId id="634" r:id="rId30"/>
    <p:sldId id="604" r:id="rId31"/>
    <p:sldId id="603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4A6"/>
    <a:srgbClr val="C0524F"/>
    <a:srgbClr val="C80000"/>
    <a:srgbClr val="4B89D0"/>
    <a:srgbClr val="00B050"/>
    <a:srgbClr val="7884FF"/>
    <a:srgbClr val="D0D034"/>
    <a:srgbClr val="FAC090"/>
    <a:srgbClr val="2D2D2D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6" autoAdjust="0"/>
    <p:restoredTop sz="80179" autoAdjust="0"/>
  </p:normalViewPr>
  <p:slideViewPr>
    <p:cSldViewPr snapToObjects="1">
      <p:cViewPr>
        <p:scale>
          <a:sx n="100" d="100"/>
          <a:sy n="100" d="100"/>
        </p:scale>
        <p:origin x="-3968" y="-576"/>
      </p:cViewPr>
      <p:guideLst>
        <p:guide orient="horz" pos="2208"/>
        <p:guide pos="1392"/>
      </p:guideLst>
    </p:cSldViewPr>
  </p:slideViewPr>
  <p:outlineViewPr>
    <p:cViewPr>
      <p:scale>
        <a:sx n="33" d="100"/>
        <a:sy n="33" d="100"/>
      </p:scale>
      <p:origin x="0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22CDFF1B-E91B-4B26-A4BA-B818BDFEA178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265170AD-A352-4AA5-8DF1-7367070277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r>
              <a:rPr lang="en-US" baseline="0" dirty="0" smtClean="0"/>
              <a:t> going to talk about new analysis of spectral graph algorithm using higher eigenvalues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70AD-A352-4AA5-8DF1-7367070277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8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next 5-10 minutes I give</a:t>
            </a:r>
            <a:r>
              <a:rPr lang="en-US" baseline="0" dirty="0" smtClean="0"/>
              <a:t> you an overview of the proof ideas. If you don’t want to get into the details of the proof you may rest here and get back in afterwards.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to our work, for many years people expected that recent developments in spectral </a:t>
            </a:r>
            <a:r>
              <a:rPr lang="en-US" baseline="0" dirty="0" err="1" smtClean="0"/>
              <a:t>sparsifiers</a:t>
            </a:r>
            <a:r>
              <a:rPr lang="en-US" baseline="0" dirty="0" smtClean="0"/>
              <a:t> can be used to find thin trees.</a:t>
            </a:r>
          </a:p>
          <a:p>
            <a:r>
              <a:rPr lang="en-US" baseline="0" dirty="0" smtClean="0"/>
              <a:t>But because of the above barriers it was not clear how this connection can be made precise. So, in a sense our work is the first one that solves a cut-</a:t>
            </a:r>
            <a:r>
              <a:rPr lang="en-US" baseline="0" dirty="0" err="1" smtClean="0"/>
              <a:t>sparsification</a:t>
            </a:r>
            <a:r>
              <a:rPr lang="en-US" baseline="0" dirty="0" smtClean="0"/>
              <a:t> problem by reducing to an analogous spectral </a:t>
            </a:r>
            <a:r>
              <a:rPr lang="en-US" baseline="0" dirty="0" err="1" smtClean="0"/>
              <a:t>sparsificatuion</a:t>
            </a:r>
            <a:r>
              <a:rPr lang="en-US" baseline="0" smtClean="0"/>
              <a:t> problem.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next 5-10 minutes I give</a:t>
            </a:r>
            <a:r>
              <a:rPr lang="en-US" baseline="0" dirty="0" smtClean="0"/>
              <a:t> you an overview of the proof ideas. If you don’t want to get into the details of the proof you may rest here and get back in afterwards. 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AGMOS is based</a:t>
            </a:r>
            <a:r>
              <a:rPr lang="en-US" baseline="0" dirty="0" smtClean="0"/>
              <a:t> on the randomized rounding technique.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4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77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4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35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76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1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2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69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4/15/2015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8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2.png"/><Relationship Id="rId4" Type="http://schemas.openxmlformats.org/officeDocument/2006/relationships/image" Target="../media/image1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happyschool.com.au/?attachment_id%3D2120&amp;ei=MsRhVMbeKMXWas6jgrAE&amp;bvm=bv.79189006,d.d2s&amp;psig=AFQjCNF2T6PBok9EHiabLrfQSCX6lI6RNg&amp;ust=141577975449283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unikahypolite.wordpress.com/tag/emergent-approach/&amp;ei=mw-KVLqCII6zoQSXiILwBg&amp;bvm=bv.81456516,d.cGU&amp;psig=AFQjCNGUIxnYKKKRS_CUIIYTV84jJDcDGA&amp;ust=141842044800510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600200"/>
            <a:ext cx="9144000" cy="1295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Effective-Resistance-Reducing Flows,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Spectrally Thin Trees, and ATSP</a:t>
            </a:r>
            <a:endParaRPr lang="en-US" sz="3600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985" y="4114800"/>
            <a:ext cx="2130015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6559" y="4267200"/>
            <a:ext cx="1687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Nima</a:t>
            </a:r>
            <a:r>
              <a:rPr lang="en-US" sz="2400" dirty="0" smtClean="0"/>
              <a:t> </a:t>
            </a:r>
            <a:r>
              <a:rPr lang="en-US" sz="2400" dirty="0" err="1" smtClean="0"/>
              <a:t>Anari</a:t>
            </a:r>
            <a:endParaRPr lang="en-US" sz="2400" dirty="0" smtClean="0"/>
          </a:p>
          <a:p>
            <a:r>
              <a:rPr lang="en-US" sz="2400" dirty="0" smtClean="0"/>
              <a:t>UC Berkeley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267200"/>
            <a:ext cx="2809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Shayan</a:t>
            </a:r>
            <a:r>
              <a:rPr lang="en-US" sz="2400" dirty="0" smtClean="0"/>
              <a:t> </a:t>
            </a:r>
            <a:r>
              <a:rPr lang="en-US" sz="2400" dirty="0" err="1" smtClean="0"/>
              <a:t>Oveis</a:t>
            </a:r>
            <a:r>
              <a:rPr lang="en-US" sz="2400" dirty="0" smtClean="0"/>
              <a:t> </a:t>
            </a:r>
            <a:r>
              <a:rPr lang="en-US" sz="2400" dirty="0" err="1" smtClean="0"/>
              <a:t>Gharan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Univ</a:t>
            </a:r>
            <a:r>
              <a:rPr lang="en-US" sz="2400" dirty="0" smtClean="0"/>
              <a:t> of Washington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110990"/>
      </p:ext>
    </p:extLst>
  </p:cSld>
  <p:clrMapOvr>
    <a:masterClrMapping/>
  </p:clrMapOvr>
  <p:transition advTm="1586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Result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20000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-edge-connected graph has an </a:t>
                </a:r>
                <a:endParaRPr lang="en-US" sz="28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>
                  <a:buSzPct val="120000"/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i="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polylog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-thin tree.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4559" y="4495800"/>
            <a:ext cx="7959841" cy="12192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buSzPct val="120000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 any cost function, the integrality gap of the LP Relaxation is </a:t>
            </a:r>
            <a:r>
              <a:rPr lang="en-US" sz="2800" dirty="0" err="1" smtClean="0">
                <a:solidFill>
                  <a:srgbClr val="000000"/>
                </a:solidFill>
              </a:rPr>
              <a:t>polyloglog</a:t>
            </a:r>
            <a:r>
              <a:rPr lang="en-US" sz="2800" dirty="0" smtClean="0">
                <a:solidFill>
                  <a:srgbClr val="000000"/>
                </a:solidFill>
              </a:rPr>
              <a:t>(n).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059922" y="336040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docoart.com/media/catalog/product/cache/4/image/500x500/9df78eab33525d08d6e5fb8d27136e95/T/r/Tree-Paintin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762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8467" y="3048000"/>
            <a:ext cx="9144000" cy="4572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0090"/>
                </a:solidFill>
              </a:rPr>
              <a:t>In Pursuit of Thin Trees</a:t>
            </a:r>
            <a:br>
              <a:rPr lang="en-US" sz="3400" b="1" dirty="0" smtClean="0">
                <a:solidFill>
                  <a:srgbClr val="000090"/>
                </a:solidFill>
              </a:rPr>
            </a:br>
            <a:r>
              <a:rPr lang="en-US" sz="3400" b="1" dirty="0" smtClean="0">
                <a:solidFill>
                  <a:srgbClr val="000090"/>
                </a:solidFill>
              </a:rPr>
              <a:t>Beyond Randomized Rounding</a:t>
            </a:r>
            <a:endParaRPr lang="en-US" sz="3400" b="1" dirty="0">
              <a:solidFill>
                <a:srgbClr val="000090"/>
              </a:solidFill>
            </a:endParaRPr>
          </a:p>
        </p:txBody>
      </p:sp>
      <p:pic>
        <p:nvPicPr>
          <p:cNvPr id="1028" name="Picture 4" descr="http://www.cl.cam.ac.uk/research/security/dendros/img/tree-woody-thin-tiny-leaves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-240343"/>
            <a:ext cx="2993143" cy="28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Graph Laplacian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1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Laplacian Quadratic Form: </a:t>
                </a:r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endParaRPr lang="en-US" sz="2800" b="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r>
                  <a:rPr lang="en-US" sz="1400" b="0" dirty="0" smtClean="0"/>
                  <a:t> </a:t>
                </a:r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Oval 4"/>
          <p:cNvSpPr>
            <a:spLocks noChangeAspect="1" noChangeArrowheads="1"/>
          </p:cNvSpPr>
          <p:nvPr/>
        </p:nvSpPr>
        <p:spPr bwMode="auto">
          <a:xfrm>
            <a:off x="2082843" y="25517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cxnSp>
        <p:nvCxnSpPr>
          <p:cNvPr id="6" name="Straight Connector 5"/>
          <p:cNvCxnSpPr>
            <a:stCxn id="10" idx="7"/>
            <a:endCxn id="5" idx="3"/>
          </p:cNvCxnSpPr>
          <p:nvPr/>
        </p:nvCxnSpPr>
        <p:spPr>
          <a:xfrm flipV="1">
            <a:off x="1795322" y="2746886"/>
            <a:ext cx="320999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2514600" y="30851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2078736" y="36185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1600200" y="30851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cxnSp>
        <p:nvCxnSpPr>
          <p:cNvPr id="11" name="Straight Connector 10"/>
          <p:cNvCxnSpPr>
            <a:stCxn id="9" idx="1"/>
            <a:endCxn id="10" idx="5"/>
          </p:cNvCxnSpPr>
          <p:nvPr/>
        </p:nvCxnSpPr>
        <p:spPr>
          <a:xfrm flipH="1" flipV="1">
            <a:off x="1795322" y="3280286"/>
            <a:ext cx="316892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9" idx="7"/>
          </p:cNvCxnSpPr>
          <p:nvPr/>
        </p:nvCxnSpPr>
        <p:spPr>
          <a:xfrm flipH="1">
            <a:off x="2273858" y="3280286"/>
            <a:ext cx="274220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5" idx="5"/>
          </p:cNvCxnSpPr>
          <p:nvPr/>
        </p:nvCxnSpPr>
        <p:spPr>
          <a:xfrm flipH="1" flipV="1">
            <a:off x="2277965" y="2746886"/>
            <a:ext cx="270113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0" y="2472209"/>
                <a:ext cx="4067331" cy="156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472209"/>
                <a:ext cx="4067331" cy="15663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3734" y="5420380"/>
            <a:ext cx="804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8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Spectrally Thin Spanning Trees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Def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A spanning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-spectrally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thin </a:t>
                </a:r>
                <a:r>
                  <a:rPr lang="en-US" sz="2800" dirty="0">
                    <a:solidFill>
                      <a:prstClr val="black"/>
                    </a:solidFill>
                  </a:rPr>
                  <a:t>w.r.t. G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if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   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Why?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4B89D0"/>
                  </a:buClr>
                  <a:buSzPct val="100000"/>
                </a:pPr>
                <a:r>
                  <a:rPr lang="en-US" sz="2800" dirty="0" smtClean="0"/>
                  <a:t>Generalizes (combinatorial) thinness.</a:t>
                </a:r>
              </a:p>
              <a:p>
                <a:pPr lvl="1">
                  <a:buClr>
                    <a:srgbClr val="4B89D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-spectral thinness implies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-combinatorial thinness</a:t>
                </a:r>
                <a:endParaRPr lang="en-US" sz="2400" b="0" i="1" dirty="0" smtClean="0">
                  <a:latin typeface="Cambria Math"/>
                </a:endParaRPr>
              </a:p>
              <a:p>
                <a:pPr marL="457200" lvl="1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∀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/>
                        </a:rPr>
                        <m:t>⊆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lvl="1">
                  <a:buClr>
                    <a:srgbClr val="4B89D0"/>
                  </a:buClr>
                  <a:buSzPct val="100000"/>
                </a:pPr>
                <a:endParaRPr lang="en-US" sz="2400" dirty="0" smtClean="0"/>
              </a:p>
              <a:p>
                <a:pPr>
                  <a:buClr>
                    <a:srgbClr val="4B89D0"/>
                  </a:buClr>
                  <a:buSzPct val="100000"/>
                </a:pPr>
                <a:r>
                  <a:rPr lang="en-US" sz="2800" dirty="0" smtClean="0"/>
                  <a:t>Testable in polynomial time.</a:t>
                </a:r>
              </a:p>
              <a:p>
                <a:pPr lvl="1">
                  <a:buClr>
                    <a:srgbClr val="4B89D0"/>
                  </a:buClr>
                  <a:buSzPct val="100000"/>
                </a:pPr>
                <a:r>
                  <a:rPr lang="en-US" sz="2400" dirty="0" smtClean="0"/>
                  <a:t>Compute max eigenvalue of</a:t>
                </a:r>
              </a:p>
              <a:p>
                <a:pPr marL="0" lvl="1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−1/2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−1/2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Lem</a:t>
                </a:r>
                <a:r>
                  <a:rPr lang="en-US" sz="2800" dirty="0" smtClean="0"/>
                  <a:t>: The spectral thinness of any T is at least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Pf</a:t>
                </a:r>
                <a:r>
                  <a:rPr lang="en-US" sz="2800" dirty="0" smtClean="0"/>
                  <a:t>. If 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-spectrally thin, then any subgraph of 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spectrally thin, so</a:t>
                </a: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≼</m:t>
                      </m:r>
                      <m:r>
                        <a:rPr lang="en-US" sz="2800" b="0" i="1" smtClean="0"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Reff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</a:rPr>
                  <a:t>is the spectral thinness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={</m:t>
                    </m:r>
                    <m:r>
                      <a:rPr lang="en-US" sz="2800" i="1" dirty="0" err="1" smtClean="0">
                        <a:solidFill>
                          <a:prstClr val="black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 dirty="0" err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</a:rPr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38400" y="2590800"/>
                <a:ext cx="3886128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Reff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90800"/>
                <a:ext cx="3886128" cy="10611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Necessary Condition for Spectral Thinness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8388105" y="6096000"/>
            <a:ext cx="164592" cy="164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72380"/>
            <a:ext cx="110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k-con Graph with no Spectrally Thin Tree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For any spanning tree, T,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≈1−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762000" y="517713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1676400" y="517713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9" name="Straight Connector 8"/>
          <p:cNvCxnSpPr>
            <a:stCxn id="7" idx="2"/>
            <a:endCxn id="6" idx="6"/>
          </p:cNvCxnSpPr>
          <p:nvPr/>
        </p:nvCxnSpPr>
        <p:spPr>
          <a:xfrm flipH="1">
            <a:off x="990600" y="529143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/>
          <p:cNvCxnSpPr>
            <a:stCxn id="7" idx="1"/>
            <a:endCxn id="6" idx="7"/>
          </p:cNvCxnSpPr>
          <p:nvPr/>
        </p:nvCxnSpPr>
        <p:spPr>
          <a:xfrm rot="16200000" flipV="1">
            <a:off x="1333500" y="483423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/>
          <p:cNvCxnSpPr>
            <a:stCxn id="7" idx="3"/>
            <a:endCxn id="6" idx="5"/>
          </p:cNvCxnSpPr>
          <p:nvPr/>
        </p:nvCxnSpPr>
        <p:spPr>
          <a:xfrm rot="5400000">
            <a:off x="1333500" y="499587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>
            <a:stCxn id="7" idx="4"/>
            <a:endCxn id="6" idx="4"/>
          </p:cNvCxnSpPr>
          <p:nvPr/>
        </p:nvCxnSpPr>
        <p:spPr>
          <a:xfrm rot="5400000">
            <a:off x="1333500" y="4948535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>
            <a:stCxn id="7" idx="0"/>
            <a:endCxn id="6" idx="0"/>
          </p:cNvCxnSpPr>
          <p:nvPr/>
        </p:nvCxnSpPr>
        <p:spPr>
          <a:xfrm rot="16200000" flipV="1">
            <a:off x="1333500" y="471993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6934200" y="518348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7848600" y="518348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6" name="Straight Connector 15"/>
          <p:cNvCxnSpPr>
            <a:stCxn id="15" idx="2"/>
            <a:endCxn id="14" idx="6"/>
          </p:cNvCxnSpPr>
          <p:nvPr/>
        </p:nvCxnSpPr>
        <p:spPr>
          <a:xfrm flipH="1">
            <a:off x="7162800" y="529778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9"/>
          <p:cNvCxnSpPr>
            <a:stCxn id="15" idx="1"/>
            <a:endCxn id="14" idx="7"/>
          </p:cNvCxnSpPr>
          <p:nvPr/>
        </p:nvCxnSpPr>
        <p:spPr>
          <a:xfrm rot="16200000" flipV="1">
            <a:off x="7505700" y="484058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/>
          <p:cNvCxnSpPr>
            <a:stCxn id="15" idx="3"/>
            <a:endCxn id="14" idx="5"/>
          </p:cNvCxnSpPr>
          <p:nvPr/>
        </p:nvCxnSpPr>
        <p:spPr>
          <a:xfrm rot="5400000">
            <a:off x="7505700" y="500223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/>
          <p:cNvCxnSpPr>
            <a:stCxn id="15" idx="4"/>
            <a:endCxn id="14" idx="4"/>
          </p:cNvCxnSpPr>
          <p:nvPr/>
        </p:nvCxnSpPr>
        <p:spPr>
          <a:xfrm rot="5400000">
            <a:off x="7505700" y="49548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4" idx="0"/>
          </p:cNvCxnSpPr>
          <p:nvPr/>
        </p:nvCxnSpPr>
        <p:spPr>
          <a:xfrm rot="16200000" flipV="1">
            <a:off x="7505700" y="47262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2590800" y="518348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22" name="Straight Connector 21"/>
          <p:cNvCxnSpPr>
            <a:endCxn id="21" idx="6"/>
          </p:cNvCxnSpPr>
          <p:nvPr/>
        </p:nvCxnSpPr>
        <p:spPr>
          <a:xfrm flipH="1">
            <a:off x="2819400" y="529778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>
            <a:endCxn id="21" idx="7"/>
          </p:cNvCxnSpPr>
          <p:nvPr/>
        </p:nvCxnSpPr>
        <p:spPr>
          <a:xfrm rot="16200000" flipV="1">
            <a:off x="3162300" y="484058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/>
          <p:cNvCxnSpPr>
            <a:endCxn id="21" idx="5"/>
          </p:cNvCxnSpPr>
          <p:nvPr/>
        </p:nvCxnSpPr>
        <p:spPr>
          <a:xfrm rot="5400000">
            <a:off x="3162300" y="500222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>
            <a:endCxn id="21" idx="4"/>
          </p:cNvCxnSpPr>
          <p:nvPr/>
        </p:nvCxnSpPr>
        <p:spPr>
          <a:xfrm rot="5400000">
            <a:off x="3162300" y="495488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/>
          <p:cNvCxnSpPr>
            <a:endCxn id="21" idx="0"/>
          </p:cNvCxnSpPr>
          <p:nvPr/>
        </p:nvCxnSpPr>
        <p:spPr>
          <a:xfrm rot="16200000" flipV="1">
            <a:off x="3162300" y="472628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2"/>
            <a:endCxn id="7" idx="6"/>
          </p:cNvCxnSpPr>
          <p:nvPr/>
        </p:nvCxnSpPr>
        <p:spPr>
          <a:xfrm flipH="1" flipV="1">
            <a:off x="1905000" y="5291435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/>
          <p:cNvCxnSpPr>
            <a:stCxn id="21" idx="1"/>
            <a:endCxn id="7" idx="7"/>
          </p:cNvCxnSpPr>
          <p:nvPr/>
        </p:nvCxnSpPr>
        <p:spPr>
          <a:xfrm rot="16200000" flipV="1">
            <a:off x="2244725" y="4837410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21" idx="3"/>
            <a:endCxn id="7" idx="5"/>
          </p:cNvCxnSpPr>
          <p:nvPr/>
        </p:nvCxnSpPr>
        <p:spPr>
          <a:xfrm rot="5400000" flipH="1">
            <a:off x="2244725" y="4999054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9"/>
          <p:cNvCxnSpPr>
            <a:stCxn id="21" idx="0"/>
            <a:endCxn id="7" idx="0"/>
          </p:cNvCxnSpPr>
          <p:nvPr/>
        </p:nvCxnSpPr>
        <p:spPr>
          <a:xfrm rot="16200000" flipV="1">
            <a:off x="2244725" y="4723110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9"/>
          <p:cNvCxnSpPr>
            <a:stCxn id="21" idx="4"/>
            <a:endCxn id="7" idx="4"/>
          </p:cNvCxnSpPr>
          <p:nvPr/>
        </p:nvCxnSpPr>
        <p:spPr>
          <a:xfrm rot="5400000" flipH="1">
            <a:off x="2244725" y="4951710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19800" y="529905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79950" y="529778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/>
          <p:cNvCxnSpPr/>
          <p:nvPr/>
        </p:nvCxnSpPr>
        <p:spPr>
          <a:xfrm rot="16200000" flipV="1">
            <a:off x="5027472" y="484058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9"/>
          <p:cNvCxnSpPr/>
          <p:nvPr/>
        </p:nvCxnSpPr>
        <p:spPr>
          <a:xfrm rot="5400000">
            <a:off x="5022850" y="500223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/>
          <p:cNvCxnSpPr/>
          <p:nvPr/>
        </p:nvCxnSpPr>
        <p:spPr>
          <a:xfrm rot="5400000">
            <a:off x="5022850" y="49548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 rot="16200000" flipV="1">
            <a:off x="5022850" y="47262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0" idx="4"/>
            <a:endCxn id="6" idx="0"/>
          </p:cNvCxnSpPr>
          <p:nvPr/>
        </p:nvCxnSpPr>
        <p:spPr>
          <a:xfrm>
            <a:off x="876300" y="3272390"/>
            <a:ext cx="0" cy="19047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8" idx="4"/>
            <a:endCxn id="15" idx="0"/>
          </p:cNvCxnSpPr>
          <p:nvPr/>
        </p:nvCxnSpPr>
        <p:spPr>
          <a:xfrm>
            <a:off x="7962900" y="3278741"/>
            <a:ext cx="0" cy="19047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2" idx="4"/>
            <a:endCxn id="43" idx="0"/>
          </p:cNvCxnSpPr>
          <p:nvPr/>
        </p:nvCxnSpPr>
        <p:spPr>
          <a:xfrm>
            <a:off x="5524500" y="3272390"/>
            <a:ext cx="0" cy="19047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33800" y="529905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5410200" y="517713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248400" y="4176906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26315" y="5943600"/>
            <a:ext cx="164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n/k vertices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19400" y="3962400"/>
                <a:ext cx="2395528" cy="59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Reff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≈1−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962400"/>
                <a:ext cx="2395528" cy="595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H="1">
            <a:off x="685800" y="4038600"/>
            <a:ext cx="7467600" cy="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27850" y="5746656"/>
            <a:ext cx="11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 edges</a:t>
            </a:r>
            <a:endParaRPr lang="en-US" sz="2400" dirty="0"/>
          </a:p>
        </p:txBody>
      </p:sp>
      <p:sp>
        <p:nvSpPr>
          <p:cNvPr id="49" name="Right Brace 48"/>
          <p:cNvSpPr>
            <a:spLocks noChangeAspect="1"/>
          </p:cNvSpPr>
          <p:nvPr/>
        </p:nvSpPr>
        <p:spPr>
          <a:xfrm>
            <a:off x="3029112" y="3435096"/>
            <a:ext cx="323688" cy="4718304"/>
          </a:xfrm>
          <a:prstGeom prst="rightBrace">
            <a:avLst>
              <a:gd name="adj1" fmla="val 127101"/>
              <a:gd name="adj2" fmla="val 49830"/>
            </a:avLst>
          </a:prstGeom>
          <a:ln w="15875">
            <a:solidFill>
              <a:schemeClr val="tx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>
            <a:off x="762000" y="304379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1" name="Oval 50"/>
          <p:cNvSpPr>
            <a:spLocks noChangeAspect="1" noChangeArrowheads="1"/>
          </p:cNvSpPr>
          <p:nvPr/>
        </p:nvSpPr>
        <p:spPr bwMode="auto">
          <a:xfrm>
            <a:off x="1676400" y="304379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2" name="Straight Connector 51"/>
          <p:cNvCxnSpPr>
            <a:stCxn id="51" idx="2"/>
            <a:endCxn id="50" idx="6"/>
          </p:cNvCxnSpPr>
          <p:nvPr/>
        </p:nvCxnSpPr>
        <p:spPr>
          <a:xfrm flipH="1">
            <a:off x="990600" y="315809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/>
          <p:cNvCxnSpPr>
            <a:stCxn id="51" idx="1"/>
            <a:endCxn id="50" idx="7"/>
          </p:cNvCxnSpPr>
          <p:nvPr/>
        </p:nvCxnSpPr>
        <p:spPr>
          <a:xfrm rot="16200000" flipV="1">
            <a:off x="1333500" y="270089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/>
          <p:cNvCxnSpPr>
            <a:stCxn id="51" idx="3"/>
            <a:endCxn id="50" idx="5"/>
          </p:cNvCxnSpPr>
          <p:nvPr/>
        </p:nvCxnSpPr>
        <p:spPr>
          <a:xfrm rot="5400000">
            <a:off x="1333500" y="286253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/>
          <p:cNvCxnSpPr>
            <a:stCxn id="51" idx="4"/>
            <a:endCxn id="50" idx="4"/>
          </p:cNvCxnSpPr>
          <p:nvPr/>
        </p:nvCxnSpPr>
        <p:spPr>
          <a:xfrm rot="5400000">
            <a:off x="1333500" y="2815190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/>
          <p:cNvCxnSpPr>
            <a:stCxn id="51" idx="0"/>
            <a:endCxn id="50" idx="0"/>
          </p:cNvCxnSpPr>
          <p:nvPr/>
        </p:nvCxnSpPr>
        <p:spPr>
          <a:xfrm rot="16200000" flipV="1">
            <a:off x="1333500" y="258659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6934200" y="305014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8" name="Oval 57"/>
          <p:cNvSpPr>
            <a:spLocks noChangeAspect="1" noChangeArrowheads="1"/>
          </p:cNvSpPr>
          <p:nvPr/>
        </p:nvSpPr>
        <p:spPr bwMode="auto">
          <a:xfrm>
            <a:off x="7848600" y="305014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9" name="Straight Connector 58"/>
          <p:cNvCxnSpPr>
            <a:stCxn id="58" idx="2"/>
            <a:endCxn id="57" idx="6"/>
          </p:cNvCxnSpPr>
          <p:nvPr/>
        </p:nvCxnSpPr>
        <p:spPr>
          <a:xfrm flipH="1">
            <a:off x="7162800" y="316444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9"/>
          <p:cNvCxnSpPr>
            <a:stCxn id="58" idx="1"/>
            <a:endCxn id="57" idx="7"/>
          </p:cNvCxnSpPr>
          <p:nvPr/>
        </p:nvCxnSpPr>
        <p:spPr>
          <a:xfrm rot="16200000" flipV="1">
            <a:off x="7505700" y="270724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9"/>
          <p:cNvCxnSpPr>
            <a:stCxn id="58" idx="3"/>
            <a:endCxn id="57" idx="5"/>
          </p:cNvCxnSpPr>
          <p:nvPr/>
        </p:nvCxnSpPr>
        <p:spPr>
          <a:xfrm rot="5400000">
            <a:off x="7505700" y="286888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9"/>
          <p:cNvCxnSpPr>
            <a:stCxn id="58" idx="4"/>
            <a:endCxn id="57" idx="4"/>
          </p:cNvCxnSpPr>
          <p:nvPr/>
        </p:nvCxnSpPr>
        <p:spPr>
          <a:xfrm rot="5400000">
            <a:off x="7505700" y="28215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9"/>
          <p:cNvCxnSpPr>
            <a:stCxn id="58" idx="0"/>
            <a:endCxn id="57" idx="0"/>
          </p:cNvCxnSpPr>
          <p:nvPr/>
        </p:nvCxnSpPr>
        <p:spPr>
          <a:xfrm rot="16200000" flipV="1">
            <a:off x="7505700" y="25929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 noChangeArrowheads="1"/>
          </p:cNvSpPr>
          <p:nvPr/>
        </p:nvSpPr>
        <p:spPr bwMode="auto">
          <a:xfrm>
            <a:off x="2590800" y="305014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65" name="Straight Connector 64"/>
          <p:cNvCxnSpPr>
            <a:endCxn id="64" idx="6"/>
          </p:cNvCxnSpPr>
          <p:nvPr/>
        </p:nvCxnSpPr>
        <p:spPr>
          <a:xfrm flipH="1">
            <a:off x="2819400" y="316444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9"/>
          <p:cNvCxnSpPr>
            <a:endCxn id="64" idx="7"/>
          </p:cNvCxnSpPr>
          <p:nvPr/>
        </p:nvCxnSpPr>
        <p:spPr>
          <a:xfrm rot="16200000" flipV="1">
            <a:off x="3162300" y="270724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9"/>
          <p:cNvCxnSpPr>
            <a:endCxn id="64" idx="5"/>
          </p:cNvCxnSpPr>
          <p:nvPr/>
        </p:nvCxnSpPr>
        <p:spPr>
          <a:xfrm rot="5400000">
            <a:off x="3162300" y="286888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9"/>
          <p:cNvCxnSpPr>
            <a:endCxn id="64" idx="4"/>
          </p:cNvCxnSpPr>
          <p:nvPr/>
        </p:nvCxnSpPr>
        <p:spPr>
          <a:xfrm rot="5400000">
            <a:off x="3162300" y="282154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9"/>
          <p:cNvCxnSpPr>
            <a:endCxn id="64" idx="0"/>
          </p:cNvCxnSpPr>
          <p:nvPr/>
        </p:nvCxnSpPr>
        <p:spPr>
          <a:xfrm rot="16200000" flipV="1">
            <a:off x="3162300" y="259294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4" idx="2"/>
            <a:endCxn id="51" idx="6"/>
          </p:cNvCxnSpPr>
          <p:nvPr/>
        </p:nvCxnSpPr>
        <p:spPr>
          <a:xfrm flipH="1" flipV="1">
            <a:off x="1905000" y="3158090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9"/>
          <p:cNvCxnSpPr>
            <a:stCxn id="64" idx="1"/>
            <a:endCxn id="51" idx="7"/>
          </p:cNvCxnSpPr>
          <p:nvPr/>
        </p:nvCxnSpPr>
        <p:spPr>
          <a:xfrm rot="16200000" flipV="1">
            <a:off x="2244725" y="2704065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9"/>
          <p:cNvCxnSpPr>
            <a:stCxn id="64" idx="3"/>
            <a:endCxn id="51" idx="5"/>
          </p:cNvCxnSpPr>
          <p:nvPr/>
        </p:nvCxnSpPr>
        <p:spPr>
          <a:xfrm rot="5400000" flipH="1">
            <a:off x="2244725" y="2865709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9"/>
          <p:cNvCxnSpPr>
            <a:stCxn id="64" idx="0"/>
            <a:endCxn id="51" idx="0"/>
          </p:cNvCxnSpPr>
          <p:nvPr/>
        </p:nvCxnSpPr>
        <p:spPr>
          <a:xfrm rot="16200000" flipV="1">
            <a:off x="2244725" y="2589765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9"/>
          <p:cNvCxnSpPr>
            <a:stCxn id="64" idx="4"/>
            <a:endCxn id="51" idx="4"/>
          </p:cNvCxnSpPr>
          <p:nvPr/>
        </p:nvCxnSpPr>
        <p:spPr>
          <a:xfrm rot="5400000" flipH="1">
            <a:off x="2244725" y="2818365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019800" y="316571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79950" y="316444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9"/>
          <p:cNvCxnSpPr/>
          <p:nvPr/>
        </p:nvCxnSpPr>
        <p:spPr>
          <a:xfrm rot="16200000" flipV="1">
            <a:off x="5027472" y="270724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9"/>
          <p:cNvCxnSpPr/>
          <p:nvPr/>
        </p:nvCxnSpPr>
        <p:spPr>
          <a:xfrm rot="5400000">
            <a:off x="5022850" y="286888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9"/>
          <p:cNvCxnSpPr/>
          <p:nvPr/>
        </p:nvCxnSpPr>
        <p:spPr>
          <a:xfrm rot="5400000">
            <a:off x="5022850" y="28215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9"/>
          <p:cNvCxnSpPr/>
          <p:nvPr/>
        </p:nvCxnSpPr>
        <p:spPr>
          <a:xfrm rot="16200000" flipV="1">
            <a:off x="5022850" y="25929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733800" y="316571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 noChangeAspect="1" noChangeArrowheads="1"/>
          </p:cNvSpPr>
          <p:nvPr/>
        </p:nvSpPr>
        <p:spPr bwMode="auto">
          <a:xfrm>
            <a:off x="5410200" y="304379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7512050" y="4768269"/>
            <a:ext cx="0" cy="1025979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29000" y="3576935"/>
            <a:ext cx="11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 edges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9399826" y="3339068"/>
            <a:ext cx="8049974" cy="1766332"/>
            <a:chOff x="208262" y="3339068"/>
            <a:chExt cx="8049974" cy="1766332"/>
          </a:xfrm>
        </p:grpSpPr>
        <p:sp>
          <p:nvSpPr>
            <p:cNvPr id="2" name="TextBox 1"/>
            <p:cNvSpPr txBox="1"/>
            <p:nvPr/>
          </p:nvSpPr>
          <p:spPr>
            <a:xfrm>
              <a:off x="612714" y="473606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24000" y="4724400"/>
              <a:ext cx="5004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71342" y="4736068"/>
              <a:ext cx="6174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78523" y="4736068"/>
              <a:ext cx="508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86400" y="3364468"/>
              <a:ext cx="508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24000" y="3364468"/>
              <a:ext cx="688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1-k/n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359991" y="3352800"/>
              <a:ext cx="805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1-2k/n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61114" y="333906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956550" y="334541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4800" y="472440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61114" y="472440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208262" y="3352800"/>
                  <a:ext cx="7569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62" y="3352800"/>
                  <a:ext cx="75693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6452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/>
              <p:cNvSpPr/>
              <p:nvPr/>
            </p:nvSpPr>
            <p:spPr>
              <a:xfrm>
                <a:off x="9296400" y="914400"/>
                <a:ext cx="4572000" cy="968394"/>
              </a:xfrm>
              <a:prstGeom prst="roundRect">
                <a:avLst/>
              </a:prstGeom>
              <a:noFill/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4B89D0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chemeClr val="tx1"/>
                        </a:solidFill>
                        <a:latin typeface="Cambria Math"/>
                      </a:rPr>
                      <m:t>Reff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small if there are many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short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parallel paths from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to j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ounded 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914400"/>
                <a:ext cx="4572000" cy="968394"/>
              </a:xfrm>
              <a:prstGeom prst="roundRect">
                <a:avLst/>
              </a:prstGeom>
              <a:blipFill rotWithShape="1">
                <a:blip r:embed="rId6"/>
                <a:stretch>
                  <a:fillRect l="-796" r="-1724" b="-5521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6744" name="Group 756743"/>
          <p:cNvGrpSpPr/>
          <p:nvPr/>
        </p:nvGrpSpPr>
        <p:grpSpPr>
          <a:xfrm>
            <a:off x="304800" y="2769513"/>
            <a:ext cx="533400" cy="2521922"/>
            <a:chOff x="304800" y="2769513"/>
            <a:chExt cx="533400" cy="2521922"/>
          </a:xfrm>
        </p:grpSpPr>
        <p:cxnSp>
          <p:nvCxnSpPr>
            <p:cNvPr id="5" name="Straight Arrow Connector 4"/>
            <p:cNvCxnSpPr>
              <a:stCxn id="1026" idx="2"/>
              <a:endCxn id="6" idx="2"/>
            </p:cNvCxnSpPr>
            <p:nvPr/>
          </p:nvCxnSpPr>
          <p:spPr>
            <a:xfrm rot="16200000" flipH="1">
              <a:off x="248775" y="4778210"/>
              <a:ext cx="664240" cy="362210"/>
            </a:xfrm>
            <a:prstGeom prst="bentConnector2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6740" name="TextBox 756739"/>
            <p:cNvSpPr txBox="1"/>
            <p:nvPr/>
          </p:nvSpPr>
          <p:spPr>
            <a:xfrm>
              <a:off x="347360" y="4826913"/>
              <a:ext cx="4908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1A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50" idx="2"/>
              <a:endCxn id="1026" idx="0"/>
            </p:cNvCxnSpPr>
            <p:nvPr/>
          </p:nvCxnSpPr>
          <p:spPr>
            <a:xfrm rot="10800000" flipV="1">
              <a:off x="399790" y="3158090"/>
              <a:ext cx="362210" cy="636034"/>
            </a:xfrm>
            <a:prstGeom prst="bentConnector2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04800" y="2769513"/>
              <a:ext cx="4908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1A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C:\Users\Shayan\Downloads\batte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" y="3794124"/>
            <a:ext cx="482081" cy="8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Sufficient Condition for Spectral Thinness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[Marcus-Spielman-Srivastava’13,Harvey-Olver’14]: </a:t>
                </a:r>
                <a:r>
                  <a:rPr lang="en-US" sz="2800" dirty="0" smtClean="0"/>
                  <a:t>Any G has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Reff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800" dirty="0" smtClean="0"/>
                  <a:t>-spectrally thin tree.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0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0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0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So, </a:t>
                </a:r>
                <a:r>
                  <a:rPr lang="en-US" sz="2800" dirty="0"/>
                  <a:t>a</a:t>
                </a:r>
                <a:r>
                  <a:rPr lang="en-US" sz="2800" dirty="0" smtClean="0"/>
                  <a:t>ny edge-transitive k-connected graph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) has an O(1/k)-(spectrally) thin tree.</a:t>
                </a: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47800" y="2590800"/>
            <a:ext cx="1314450" cy="1844802"/>
            <a:chOff x="-19050" y="2590800"/>
            <a:chExt cx="1314450" cy="1844802"/>
          </a:xfrm>
        </p:grpSpPr>
        <p:pic>
          <p:nvPicPr>
            <p:cNvPr id="15" name="Picture 2" descr="https://encrypted-tbn0.gstatic.com/images?q=tbn:ANd9GcSfHSBO6n32AtYsKe8tsQVQHgYzHbbwppeYz8404M2lTQA11E-_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2590800"/>
              <a:ext cx="131445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rved Right Arrow 17"/>
            <p:cNvSpPr/>
            <p:nvPr/>
          </p:nvSpPr>
          <p:spPr>
            <a:xfrm>
              <a:off x="533400" y="3219450"/>
              <a:ext cx="731520" cy="1216152"/>
            </a:xfrm>
            <a:prstGeom prst="curved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Spectrally Thin Trees (Summary)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133600"/>
            <a:ext cx="2667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k-edge </a:t>
            </a:r>
          </a:p>
          <a:p>
            <a:pPr lvl="0" algn="ctr"/>
            <a:r>
              <a:rPr lang="en-US" sz="2800" dirty="0">
                <a:solidFill>
                  <a:prstClr val="black"/>
                </a:solidFill>
              </a:rPr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0600" y="4419600"/>
                <a:ext cx="2667000" cy="990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Reff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≤1/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8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2800" dirty="0">
                    <a:solidFill>
                      <a:prstClr val="black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19600"/>
                <a:ext cx="2667000" cy="9906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953000" y="2133600"/>
            <a:ext cx="3352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O(1/k)-combinatorial thin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4419600"/>
            <a:ext cx="3352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O(1/k)-spectrally thin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33800" y="4405884"/>
            <a:ext cx="1219200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[MSS13]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6103606" y="329477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6200000">
            <a:off x="2293605" y="3331478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810000" y="2133600"/>
            <a:ext cx="1037872" cy="928116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998206" y="3331478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429000"/>
            <a:ext cx="762000" cy="68580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43000" y="3429000"/>
            <a:ext cx="762000" cy="68580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8467" y="3048000"/>
            <a:ext cx="9144000" cy="4572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0090"/>
                </a:solidFill>
              </a:rPr>
              <a:t>Our Approach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6" name="Picture 2" descr="https://encrypted-tbn3.gstatic.com/images?q=tbn:ANd9GcT0yRf03PDE7LGP0Imo6GC-hf-U-MA8QJM4_PiAhavmO9db59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1" y="-6830"/>
            <a:ext cx="2228850" cy="22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Idea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81200" y="2895600"/>
            <a:ext cx="5181600" cy="1447800"/>
          </a:xfrm>
          <a:prstGeom prst="round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B89D0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</a:rPr>
              <a:t>Symmetrize L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structure of G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while preserving </a:t>
            </a:r>
            <a:r>
              <a:rPr lang="en-US" sz="2800" dirty="0">
                <a:solidFill>
                  <a:schemeClr val="tx1"/>
                </a:solidFill>
              </a:rPr>
              <a:t>its L</a:t>
            </a:r>
            <a:r>
              <a:rPr lang="en-US" sz="2800" baseline="-250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384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Asymmetric TSP (ATSP)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/>
                  <a:t>Given a list of cities and their pairwise “distances”, satisfying the triangle inequality,</a:t>
                </a:r>
                <a:endParaRPr lang="en-US" sz="2800" dirty="0"/>
              </a:p>
              <a:p>
                <a:pPr marL="0" indent="0" algn="ctr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𝑖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𝑗</m:t>
                      </m:r>
                      <m:r>
                        <a:rPr lang="en-US" sz="2800" i="1" dirty="0" smtClean="0">
                          <a:latin typeface="Cambria Math"/>
                        </a:rPr>
                        <m:t>) ≤ </m:t>
                      </m:r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𝑖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800" i="1" dirty="0" smtClean="0">
                          <a:latin typeface="Cambria Math"/>
                        </a:rPr>
                        <m:t>) + </m:t>
                      </m:r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𝑗</m:t>
                      </m:r>
                      <m:r>
                        <a:rPr lang="en-US" sz="2800" i="1" dirty="0" smtClean="0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/>
                  <a:t>Find </a:t>
                </a:r>
                <a:r>
                  <a:rPr lang="en-US" sz="2800" dirty="0"/>
                  <a:t>the shortest tour </a:t>
                </a:r>
                <a:r>
                  <a:rPr lang="en-US" sz="2800" dirty="0" smtClean="0"/>
                  <a:t>t</a:t>
                </a:r>
                <a:r>
                  <a:rPr lang="en-US" sz="2800" dirty="0"/>
                  <a:t>hat </a:t>
                </a:r>
                <a:endParaRPr lang="en-US" sz="2800" dirty="0" smtClean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/>
                  <a:t>visits </a:t>
                </a:r>
                <a:r>
                  <a:rPr lang="en-US" sz="2800" dirty="0"/>
                  <a:t>all </a:t>
                </a:r>
                <a:r>
                  <a:rPr lang="en-US" sz="2800" dirty="0" smtClean="0"/>
                  <a:t>cities exactly once.</a:t>
                </a:r>
                <a:endParaRPr lang="en-US" sz="2800" dirty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  <a:latin typeface="Calibri" charset="0"/>
                    <a:ea typeface="ＭＳ Ｐゴシック" charset="0"/>
                    <a:cs typeface="Times New Roman" charset="0"/>
                  </a:rPr>
                  <a:t>Asymmetric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𝑐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  <m:t>,</m:t>
                        </m:r>
                        <m: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≠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𝑐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𝑗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).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6305" y="3581400"/>
            <a:ext cx="21942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1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An Example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762000" y="434949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1676400" y="434949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9" name="Straight Connector 8"/>
          <p:cNvCxnSpPr>
            <a:stCxn id="7" idx="2"/>
            <a:endCxn id="6" idx="6"/>
          </p:cNvCxnSpPr>
          <p:nvPr/>
        </p:nvCxnSpPr>
        <p:spPr>
          <a:xfrm flipH="1">
            <a:off x="990600" y="446379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/>
          <p:cNvCxnSpPr>
            <a:stCxn id="7" idx="1"/>
            <a:endCxn id="6" idx="7"/>
          </p:cNvCxnSpPr>
          <p:nvPr/>
        </p:nvCxnSpPr>
        <p:spPr>
          <a:xfrm rot="16200000" flipV="1">
            <a:off x="1333500" y="400659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/>
          <p:cNvCxnSpPr>
            <a:stCxn id="7" idx="3"/>
            <a:endCxn id="6" idx="5"/>
          </p:cNvCxnSpPr>
          <p:nvPr/>
        </p:nvCxnSpPr>
        <p:spPr>
          <a:xfrm rot="5400000">
            <a:off x="1333500" y="416823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>
            <a:stCxn id="7" idx="4"/>
            <a:endCxn id="6" idx="4"/>
          </p:cNvCxnSpPr>
          <p:nvPr/>
        </p:nvCxnSpPr>
        <p:spPr>
          <a:xfrm rot="5400000">
            <a:off x="1333500" y="4120895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>
            <a:stCxn id="7" idx="0"/>
            <a:endCxn id="6" idx="0"/>
          </p:cNvCxnSpPr>
          <p:nvPr/>
        </p:nvCxnSpPr>
        <p:spPr>
          <a:xfrm rot="16200000" flipV="1">
            <a:off x="1333500" y="389229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6934200" y="435584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7848600" y="435584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6" name="Straight Connector 15"/>
          <p:cNvCxnSpPr>
            <a:stCxn id="15" idx="2"/>
            <a:endCxn id="14" idx="6"/>
          </p:cNvCxnSpPr>
          <p:nvPr/>
        </p:nvCxnSpPr>
        <p:spPr>
          <a:xfrm flipH="1">
            <a:off x="7162800" y="447014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9"/>
          <p:cNvCxnSpPr>
            <a:stCxn id="15" idx="1"/>
            <a:endCxn id="14" idx="7"/>
          </p:cNvCxnSpPr>
          <p:nvPr/>
        </p:nvCxnSpPr>
        <p:spPr>
          <a:xfrm rot="16200000" flipV="1">
            <a:off x="7505700" y="401294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/>
          <p:cNvCxnSpPr>
            <a:stCxn id="15" idx="3"/>
            <a:endCxn id="14" idx="5"/>
          </p:cNvCxnSpPr>
          <p:nvPr/>
        </p:nvCxnSpPr>
        <p:spPr>
          <a:xfrm rot="5400000">
            <a:off x="7505700" y="417459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/>
          <p:cNvCxnSpPr>
            <a:stCxn id="15" idx="4"/>
            <a:endCxn id="14" idx="4"/>
          </p:cNvCxnSpPr>
          <p:nvPr/>
        </p:nvCxnSpPr>
        <p:spPr>
          <a:xfrm rot="5400000">
            <a:off x="7505700" y="41272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4" idx="0"/>
          </p:cNvCxnSpPr>
          <p:nvPr/>
        </p:nvCxnSpPr>
        <p:spPr>
          <a:xfrm rot="16200000" flipV="1">
            <a:off x="7505700" y="38986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2590800" y="435584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22" name="Straight Connector 21"/>
          <p:cNvCxnSpPr>
            <a:endCxn id="21" idx="6"/>
          </p:cNvCxnSpPr>
          <p:nvPr/>
        </p:nvCxnSpPr>
        <p:spPr>
          <a:xfrm flipH="1">
            <a:off x="2819400" y="447014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>
            <a:endCxn id="21" idx="7"/>
          </p:cNvCxnSpPr>
          <p:nvPr/>
        </p:nvCxnSpPr>
        <p:spPr>
          <a:xfrm rot="16200000" flipV="1">
            <a:off x="3162300" y="401294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/>
          <p:cNvCxnSpPr>
            <a:endCxn id="21" idx="5"/>
          </p:cNvCxnSpPr>
          <p:nvPr/>
        </p:nvCxnSpPr>
        <p:spPr>
          <a:xfrm rot="5400000">
            <a:off x="3162300" y="417458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>
            <a:endCxn id="21" idx="4"/>
          </p:cNvCxnSpPr>
          <p:nvPr/>
        </p:nvCxnSpPr>
        <p:spPr>
          <a:xfrm rot="5400000">
            <a:off x="3162300" y="412724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/>
          <p:cNvCxnSpPr>
            <a:endCxn id="21" idx="0"/>
          </p:cNvCxnSpPr>
          <p:nvPr/>
        </p:nvCxnSpPr>
        <p:spPr>
          <a:xfrm rot="16200000" flipV="1">
            <a:off x="3162300" y="389864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2"/>
            <a:endCxn id="7" idx="6"/>
          </p:cNvCxnSpPr>
          <p:nvPr/>
        </p:nvCxnSpPr>
        <p:spPr>
          <a:xfrm flipH="1" flipV="1">
            <a:off x="1905000" y="4463795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/>
          <p:cNvCxnSpPr>
            <a:stCxn id="21" idx="1"/>
            <a:endCxn id="7" idx="7"/>
          </p:cNvCxnSpPr>
          <p:nvPr/>
        </p:nvCxnSpPr>
        <p:spPr>
          <a:xfrm rot="16200000" flipV="1">
            <a:off x="2244725" y="4009770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21" idx="3"/>
            <a:endCxn id="7" idx="5"/>
          </p:cNvCxnSpPr>
          <p:nvPr/>
        </p:nvCxnSpPr>
        <p:spPr>
          <a:xfrm rot="5400000" flipH="1">
            <a:off x="2244725" y="4171414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9"/>
          <p:cNvCxnSpPr>
            <a:stCxn id="21" idx="0"/>
            <a:endCxn id="7" idx="0"/>
          </p:cNvCxnSpPr>
          <p:nvPr/>
        </p:nvCxnSpPr>
        <p:spPr>
          <a:xfrm rot="16200000" flipV="1">
            <a:off x="2244725" y="3895470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9"/>
          <p:cNvCxnSpPr>
            <a:stCxn id="21" idx="4"/>
            <a:endCxn id="7" idx="4"/>
          </p:cNvCxnSpPr>
          <p:nvPr/>
        </p:nvCxnSpPr>
        <p:spPr>
          <a:xfrm rot="5400000" flipH="1">
            <a:off x="2244725" y="4124070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19800" y="447141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79950" y="447014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/>
          <p:cNvCxnSpPr/>
          <p:nvPr/>
        </p:nvCxnSpPr>
        <p:spPr>
          <a:xfrm rot="16200000" flipV="1">
            <a:off x="5027472" y="401294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9"/>
          <p:cNvCxnSpPr/>
          <p:nvPr/>
        </p:nvCxnSpPr>
        <p:spPr>
          <a:xfrm rot="5400000">
            <a:off x="5022850" y="417459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/>
          <p:cNvCxnSpPr/>
          <p:nvPr/>
        </p:nvCxnSpPr>
        <p:spPr>
          <a:xfrm rot="5400000">
            <a:off x="5022850" y="41272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 rot="16200000" flipV="1">
            <a:off x="5022850" y="38986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33800" y="447141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5410200" y="434949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6315" y="5115960"/>
            <a:ext cx="164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n/k vertices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057400" y="6019800"/>
                <a:ext cx="5030223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Reff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≲</m:t>
                    </m:r>
                    <m:r>
                      <a:rPr lang="en-US" sz="2400" b="0" i="1" smtClean="0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400" dirty="0" smtClean="0"/>
                  <a:t> for all black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19800"/>
                <a:ext cx="5030223" cy="500137"/>
              </a:xfrm>
              <a:prstGeom prst="rect">
                <a:avLst/>
              </a:prstGeom>
              <a:blipFill rotWithShape="1">
                <a:blip r:embed="rId3"/>
                <a:stretch>
                  <a:fillRect t="-2439" r="-970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Brace 48"/>
          <p:cNvSpPr>
            <a:spLocks noChangeAspect="1"/>
          </p:cNvSpPr>
          <p:nvPr/>
        </p:nvSpPr>
        <p:spPr>
          <a:xfrm>
            <a:off x="3029112" y="2607456"/>
            <a:ext cx="323688" cy="4718304"/>
          </a:xfrm>
          <a:prstGeom prst="rightBrace">
            <a:avLst>
              <a:gd name="adj1" fmla="val 127101"/>
              <a:gd name="adj2" fmla="val 49830"/>
            </a:avLst>
          </a:prstGeom>
          <a:ln w="15875">
            <a:solidFill>
              <a:schemeClr val="tx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>
            <a:off x="762000" y="22161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1" name="Oval 50"/>
          <p:cNvSpPr>
            <a:spLocks noChangeAspect="1" noChangeArrowheads="1"/>
          </p:cNvSpPr>
          <p:nvPr/>
        </p:nvSpPr>
        <p:spPr bwMode="auto">
          <a:xfrm>
            <a:off x="1676400" y="22161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2" name="Straight Connector 51"/>
          <p:cNvCxnSpPr>
            <a:stCxn id="51" idx="2"/>
            <a:endCxn id="50" idx="6"/>
          </p:cNvCxnSpPr>
          <p:nvPr/>
        </p:nvCxnSpPr>
        <p:spPr>
          <a:xfrm flipH="1">
            <a:off x="990600" y="233045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/>
          <p:cNvCxnSpPr>
            <a:stCxn id="51" idx="1"/>
            <a:endCxn id="50" idx="7"/>
          </p:cNvCxnSpPr>
          <p:nvPr/>
        </p:nvCxnSpPr>
        <p:spPr>
          <a:xfrm rot="16200000" flipV="1">
            <a:off x="1333500" y="187325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/>
          <p:cNvCxnSpPr>
            <a:stCxn id="51" idx="3"/>
            <a:endCxn id="50" idx="5"/>
          </p:cNvCxnSpPr>
          <p:nvPr/>
        </p:nvCxnSpPr>
        <p:spPr>
          <a:xfrm rot="5400000">
            <a:off x="1333500" y="203489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/>
          <p:cNvCxnSpPr>
            <a:stCxn id="51" idx="4"/>
            <a:endCxn id="50" idx="4"/>
          </p:cNvCxnSpPr>
          <p:nvPr/>
        </p:nvCxnSpPr>
        <p:spPr>
          <a:xfrm rot="5400000">
            <a:off x="1333500" y="1987550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/>
          <p:cNvCxnSpPr>
            <a:stCxn id="51" idx="0"/>
            <a:endCxn id="50" idx="0"/>
          </p:cNvCxnSpPr>
          <p:nvPr/>
        </p:nvCxnSpPr>
        <p:spPr>
          <a:xfrm rot="16200000" flipV="1">
            <a:off x="1333500" y="175895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6934200" y="222250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8" name="Oval 57"/>
          <p:cNvSpPr>
            <a:spLocks noChangeAspect="1" noChangeArrowheads="1"/>
          </p:cNvSpPr>
          <p:nvPr/>
        </p:nvSpPr>
        <p:spPr bwMode="auto">
          <a:xfrm>
            <a:off x="7848600" y="222250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9" name="Straight Connector 58"/>
          <p:cNvCxnSpPr>
            <a:stCxn id="58" idx="2"/>
            <a:endCxn id="57" idx="6"/>
          </p:cNvCxnSpPr>
          <p:nvPr/>
        </p:nvCxnSpPr>
        <p:spPr>
          <a:xfrm flipH="1">
            <a:off x="7162800" y="233680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9"/>
          <p:cNvCxnSpPr>
            <a:stCxn id="58" idx="1"/>
            <a:endCxn id="57" idx="7"/>
          </p:cNvCxnSpPr>
          <p:nvPr/>
        </p:nvCxnSpPr>
        <p:spPr>
          <a:xfrm rot="16200000" flipV="1">
            <a:off x="7505700" y="187960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9"/>
          <p:cNvCxnSpPr>
            <a:stCxn id="58" idx="3"/>
            <a:endCxn id="57" idx="5"/>
          </p:cNvCxnSpPr>
          <p:nvPr/>
        </p:nvCxnSpPr>
        <p:spPr>
          <a:xfrm rot="5400000">
            <a:off x="7505700" y="204124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9"/>
          <p:cNvCxnSpPr>
            <a:stCxn id="58" idx="4"/>
            <a:endCxn id="57" idx="4"/>
          </p:cNvCxnSpPr>
          <p:nvPr/>
        </p:nvCxnSpPr>
        <p:spPr>
          <a:xfrm rot="5400000">
            <a:off x="7505700" y="19939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9"/>
          <p:cNvCxnSpPr>
            <a:stCxn id="58" idx="0"/>
            <a:endCxn id="57" idx="0"/>
          </p:cNvCxnSpPr>
          <p:nvPr/>
        </p:nvCxnSpPr>
        <p:spPr>
          <a:xfrm rot="16200000" flipV="1">
            <a:off x="7505700" y="17653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 noChangeArrowheads="1"/>
          </p:cNvSpPr>
          <p:nvPr/>
        </p:nvSpPr>
        <p:spPr bwMode="auto">
          <a:xfrm>
            <a:off x="2590800" y="22225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65" name="Straight Connector 64"/>
          <p:cNvCxnSpPr>
            <a:endCxn id="64" idx="6"/>
          </p:cNvCxnSpPr>
          <p:nvPr/>
        </p:nvCxnSpPr>
        <p:spPr>
          <a:xfrm flipH="1">
            <a:off x="2819400" y="233680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9"/>
          <p:cNvCxnSpPr>
            <a:endCxn id="64" idx="7"/>
          </p:cNvCxnSpPr>
          <p:nvPr/>
        </p:nvCxnSpPr>
        <p:spPr>
          <a:xfrm rot="16200000" flipV="1">
            <a:off x="3162300" y="187960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9"/>
          <p:cNvCxnSpPr>
            <a:endCxn id="64" idx="5"/>
          </p:cNvCxnSpPr>
          <p:nvPr/>
        </p:nvCxnSpPr>
        <p:spPr>
          <a:xfrm rot="5400000">
            <a:off x="3162300" y="204124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9"/>
          <p:cNvCxnSpPr>
            <a:endCxn id="64" idx="4"/>
          </p:cNvCxnSpPr>
          <p:nvPr/>
        </p:nvCxnSpPr>
        <p:spPr>
          <a:xfrm rot="5400000">
            <a:off x="3162300" y="199390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9"/>
          <p:cNvCxnSpPr>
            <a:endCxn id="64" idx="0"/>
          </p:cNvCxnSpPr>
          <p:nvPr/>
        </p:nvCxnSpPr>
        <p:spPr>
          <a:xfrm rot="16200000" flipV="1">
            <a:off x="3162300" y="176530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4" idx="2"/>
            <a:endCxn id="51" idx="6"/>
          </p:cNvCxnSpPr>
          <p:nvPr/>
        </p:nvCxnSpPr>
        <p:spPr>
          <a:xfrm flipH="1" flipV="1">
            <a:off x="1905000" y="2330450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9"/>
          <p:cNvCxnSpPr>
            <a:stCxn id="64" idx="1"/>
            <a:endCxn id="51" idx="7"/>
          </p:cNvCxnSpPr>
          <p:nvPr/>
        </p:nvCxnSpPr>
        <p:spPr>
          <a:xfrm rot="16200000" flipV="1">
            <a:off x="2244725" y="1876425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9"/>
          <p:cNvCxnSpPr>
            <a:stCxn id="64" idx="3"/>
            <a:endCxn id="51" idx="5"/>
          </p:cNvCxnSpPr>
          <p:nvPr/>
        </p:nvCxnSpPr>
        <p:spPr>
          <a:xfrm rot="5400000" flipH="1">
            <a:off x="2244725" y="2038069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9"/>
          <p:cNvCxnSpPr>
            <a:stCxn id="64" idx="0"/>
            <a:endCxn id="51" idx="0"/>
          </p:cNvCxnSpPr>
          <p:nvPr/>
        </p:nvCxnSpPr>
        <p:spPr>
          <a:xfrm rot="16200000" flipV="1">
            <a:off x="2244725" y="1762125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9"/>
          <p:cNvCxnSpPr>
            <a:stCxn id="64" idx="4"/>
            <a:endCxn id="51" idx="4"/>
          </p:cNvCxnSpPr>
          <p:nvPr/>
        </p:nvCxnSpPr>
        <p:spPr>
          <a:xfrm rot="5400000" flipH="1">
            <a:off x="2244725" y="1990725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019800" y="233807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79950" y="233680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9"/>
          <p:cNvCxnSpPr/>
          <p:nvPr/>
        </p:nvCxnSpPr>
        <p:spPr>
          <a:xfrm rot="16200000" flipV="1">
            <a:off x="5027472" y="187960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9"/>
          <p:cNvCxnSpPr/>
          <p:nvPr/>
        </p:nvCxnSpPr>
        <p:spPr>
          <a:xfrm rot="5400000">
            <a:off x="5022850" y="204124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9"/>
          <p:cNvCxnSpPr/>
          <p:nvPr/>
        </p:nvCxnSpPr>
        <p:spPr>
          <a:xfrm rot="5400000">
            <a:off x="5022850" y="19939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9"/>
          <p:cNvCxnSpPr/>
          <p:nvPr/>
        </p:nvCxnSpPr>
        <p:spPr>
          <a:xfrm rot="16200000" flipV="1">
            <a:off x="5022850" y="17653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733800" y="233807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 noChangeAspect="1" noChangeArrowheads="1"/>
          </p:cNvSpPr>
          <p:nvPr/>
        </p:nvSpPr>
        <p:spPr bwMode="auto">
          <a:xfrm>
            <a:off x="5410200" y="22161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90" name="Oval 89"/>
          <p:cNvSpPr>
            <a:spLocks noChangeAspect="1" noChangeArrowheads="1"/>
          </p:cNvSpPr>
          <p:nvPr/>
        </p:nvSpPr>
        <p:spPr bwMode="auto">
          <a:xfrm>
            <a:off x="6248400" y="43539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91" name="Oval 90"/>
          <p:cNvSpPr>
            <a:spLocks noChangeAspect="1" noChangeArrowheads="1"/>
          </p:cNvSpPr>
          <p:nvPr/>
        </p:nvSpPr>
        <p:spPr bwMode="auto">
          <a:xfrm>
            <a:off x="6400800" y="43539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01" name="Oval 100"/>
          <p:cNvSpPr>
            <a:spLocks noChangeAspect="1" noChangeArrowheads="1"/>
          </p:cNvSpPr>
          <p:nvPr/>
        </p:nvSpPr>
        <p:spPr bwMode="auto">
          <a:xfrm>
            <a:off x="6248400" y="22203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02" name="Oval 101"/>
          <p:cNvSpPr>
            <a:spLocks noChangeAspect="1" noChangeArrowheads="1"/>
          </p:cNvSpPr>
          <p:nvPr/>
        </p:nvSpPr>
        <p:spPr bwMode="auto">
          <a:xfrm>
            <a:off x="6400800" y="22203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grpSp>
        <p:nvGrpSpPr>
          <p:cNvPr id="756789" name="Group 756788"/>
          <p:cNvGrpSpPr/>
          <p:nvPr/>
        </p:nvGrpSpPr>
        <p:grpSpPr>
          <a:xfrm>
            <a:off x="876300" y="2438400"/>
            <a:ext cx="7086601" cy="1917446"/>
            <a:chOff x="876300" y="2438400"/>
            <a:chExt cx="7086601" cy="1917446"/>
          </a:xfrm>
        </p:grpSpPr>
        <p:cxnSp>
          <p:nvCxnSpPr>
            <p:cNvPr id="39" name="Straight Connector 38"/>
            <p:cNvCxnSpPr>
              <a:stCxn id="50" idx="4"/>
              <a:endCxn id="6" idx="0"/>
            </p:cNvCxnSpPr>
            <p:nvPr/>
          </p:nvCxnSpPr>
          <p:spPr>
            <a:xfrm>
              <a:off x="876300" y="2444750"/>
              <a:ext cx="0" cy="1904745"/>
            </a:xfrm>
            <a:prstGeom prst="line">
              <a:avLst/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8" idx="4"/>
              <a:endCxn id="15" idx="0"/>
            </p:cNvCxnSpPr>
            <p:nvPr/>
          </p:nvCxnSpPr>
          <p:spPr>
            <a:xfrm>
              <a:off x="7962900" y="2451101"/>
              <a:ext cx="0" cy="1904745"/>
            </a:xfrm>
            <a:prstGeom prst="line">
              <a:avLst/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82" idx="4"/>
              <a:endCxn id="43" idx="0"/>
            </p:cNvCxnSpPr>
            <p:nvPr/>
          </p:nvCxnSpPr>
          <p:spPr>
            <a:xfrm>
              <a:off x="5524500" y="2444750"/>
              <a:ext cx="0" cy="1904745"/>
            </a:xfrm>
            <a:prstGeom prst="line">
              <a:avLst/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48400" y="3349266"/>
              <a:ext cx="6858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332408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4"/>
            <p:cNvCxnSpPr>
              <a:stCxn id="43" idx="0"/>
              <a:endCxn id="90" idx="0"/>
            </p:cNvCxnSpPr>
            <p:nvPr/>
          </p:nvCxnSpPr>
          <p:spPr>
            <a:xfrm rot="16200000" flipH="1">
              <a:off x="5941367" y="3932627"/>
              <a:ext cx="4465" cy="838200"/>
            </a:xfrm>
            <a:prstGeom prst="curvedConnector3">
              <a:avLst>
                <a:gd name="adj1" fmla="val -5119821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4"/>
            <p:cNvCxnSpPr>
              <a:stCxn id="91" idx="0"/>
              <a:endCxn id="15" idx="0"/>
            </p:cNvCxnSpPr>
            <p:nvPr/>
          </p:nvCxnSpPr>
          <p:spPr>
            <a:xfrm rot="16200000" flipH="1">
              <a:off x="7238057" y="3631003"/>
              <a:ext cx="1886" cy="1447800"/>
            </a:xfrm>
            <a:prstGeom prst="curvedConnector3">
              <a:avLst>
                <a:gd name="adj1" fmla="val -12120891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3586858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5529929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3582952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39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46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4"/>
            <p:cNvCxnSpPr>
              <a:stCxn id="43" idx="0"/>
              <a:endCxn id="90" idx="0"/>
            </p:cNvCxnSpPr>
            <p:nvPr/>
          </p:nvCxnSpPr>
          <p:spPr>
            <a:xfrm rot="16200000" flipH="1">
              <a:off x="5941367" y="3932627"/>
              <a:ext cx="4465" cy="838200"/>
            </a:xfrm>
            <a:prstGeom prst="curvedConnector3">
              <a:avLst>
                <a:gd name="adj1" fmla="val -6541993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4"/>
            <p:cNvCxnSpPr>
              <a:stCxn id="43" idx="0"/>
              <a:endCxn id="90" idx="0"/>
            </p:cNvCxnSpPr>
            <p:nvPr/>
          </p:nvCxnSpPr>
          <p:spPr>
            <a:xfrm rot="16200000" flipH="1">
              <a:off x="5941367" y="3932627"/>
              <a:ext cx="4465" cy="838200"/>
            </a:xfrm>
            <a:prstGeom prst="curvedConnector3">
              <a:avLst>
                <a:gd name="adj1" fmla="val -839081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"/>
            <p:cNvCxnSpPr>
              <a:stCxn id="91" idx="0"/>
              <a:endCxn id="15" idx="0"/>
            </p:cNvCxnSpPr>
            <p:nvPr/>
          </p:nvCxnSpPr>
          <p:spPr>
            <a:xfrm rot="16200000" flipH="1">
              <a:off x="7238057" y="3631003"/>
              <a:ext cx="1886" cy="1447800"/>
            </a:xfrm>
            <a:prstGeom prst="curvedConnector3">
              <a:avLst>
                <a:gd name="adj1" fmla="val -16161188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4"/>
            <p:cNvCxnSpPr>
              <a:stCxn id="91" idx="0"/>
              <a:endCxn id="15" idx="0"/>
            </p:cNvCxnSpPr>
            <p:nvPr/>
          </p:nvCxnSpPr>
          <p:spPr>
            <a:xfrm rot="16200000" flipH="1">
              <a:off x="7238057" y="3631003"/>
              <a:ext cx="1886" cy="1447800"/>
            </a:xfrm>
            <a:prstGeom prst="curvedConnector3">
              <a:avLst>
                <a:gd name="adj1" fmla="val -2087486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415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48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7339905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9451544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6709061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9971555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265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4"/>
            <p:cNvCxnSpPr>
              <a:stCxn id="90" idx="0"/>
              <a:endCxn id="43" idx="0"/>
            </p:cNvCxnSpPr>
            <p:nvPr/>
          </p:nvCxnSpPr>
          <p:spPr>
            <a:xfrm rot="16200000" flipV="1">
              <a:off x="5941368" y="3932628"/>
              <a:ext cx="4465" cy="838200"/>
            </a:xfrm>
            <a:prstGeom prst="curvedConnector3">
              <a:avLst>
                <a:gd name="adj1" fmla="val 3513169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4"/>
            <p:cNvCxnSpPr>
              <a:stCxn id="15" idx="0"/>
              <a:endCxn id="91" idx="0"/>
            </p:cNvCxnSpPr>
            <p:nvPr/>
          </p:nvCxnSpPr>
          <p:spPr>
            <a:xfrm rot="16200000" flipV="1">
              <a:off x="7238057" y="3631003"/>
              <a:ext cx="1886" cy="1447800"/>
            </a:xfrm>
            <a:prstGeom prst="curvedConnector3">
              <a:avLst>
                <a:gd name="adj1" fmla="val 885397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0777254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3719952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30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4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An Observation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An Application of [MSS’13]: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If </a:t>
                </a:r>
                <a:r>
                  <a:rPr lang="en-US" sz="2800" dirty="0"/>
                  <a:t>for any cut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avg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∈(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/>
                                </a:rPr>
                                <m:t>)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8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/>
                  <a:t>Then G has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 smtClean="0"/>
                  <a:t>-spectrally </a:t>
                </a:r>
                <a:r>
                  <a:rPr lang="en-US" sz="2800" dirty="0"/>
                  <a:t>thin tree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Idea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>
              <a:xfrm>
                <a:off x="685800" y="1600200"/>
                <a:ext cx="7772400" cy="1752600"/>
              </a:xfrm>
              <a:prstGeom prst="roundRect">
                <a:avLst/>
              </a:prstGeom>
              <a:noFill/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Find a ``graph’’ 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Reff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and</a:t>
                </a:r>
              </a:p>
              <a:p>
                <a:pPr algn="ctr"/>
                <a:endParaRPr lang="en-US" sz="2800" b="0" i="0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  i.e.,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7772400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 b="-4811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762000" y="4572000"/>
            <a:ext cx="7620000" cy="1209675"/>
          </a:xfrm>
          <a:prstGeom prst="round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D+G </a:t>
            </a:r>
            <a:r>
              <a:rPr lang="en-US" sz="2800" dirty="0">
                <a:solidFill>
                  <a:schemeClr val="tx1"/>
                </a:solidFill>
              </a:rPr>
              <a:t>has </a:t>
            </a:r>
            <a:r>
              <a:rPr lang="en-US" sz="2800" dirty="0" smtClean="0">
                <a:solidFill>
                  <a:schemeClr val="tx1"/>
                </a:solidFill>
              </a:rPr>
              <a:t>a spectrally </a:t>
            </a:r>
            <a:r>
              <a:rPr lang="en-US" sz="2800" dirty="0">
                <a:solidFill>
                  <a:schemeClr val="tx1"/>
                </a:solidFill>
              </a:rPr>
              <a:t>thin </a:t>
            </a:r>
            <a:r>
              <a:rPr lang="en-US" sz="2800" dirty="0" smtClean="0">
                <a:solidFill>
                  <a:schemeClr val="tx1"/>
                </a:solidFill>
              </a:rPr>
              <a:t>tree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any spectrally thin tree of G+D is (comb) thin in 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059922" y="3483878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362837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Bypasses Spectral Thinness Barrier.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0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An Impossibility Theorem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There is a k-connected graph G,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, for any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≺</m:t>
                    </m:r>
                    <m:r>
                      <a:rPr lang="en-US" sz="2800" b="0" i="1" smtClean="0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800" b="0" dirty="0" smtClean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304800" y="524509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1143000" y="524509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2" name="Straight Connector 11"/>
          <p:cNvCxnSpPr>
            <a:stCxn id="11" idx="2"/>
            <a:endCxn id="10" idx="6"/>
          </p:cNvCxnSpPr>
          <p:nvPr/>
        </p:nvCxnSpPr>
        <p:spPr>
          <a:xfrm flipH="1">
            <a:off x="533400" y="5359399"/>
            <a:ext cx="6096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>
            <a:stCxn id="11" idx="1"/>
            <a:endCxn id="10" idx="7"/>
          </p:cNvCxnSpPr>
          <p:nvPr/>
        </p:nvCxnSpPr>
        <p:spPr>
          <a:xfrm rot="16200000" flipV="1">
            <a:off x="838200" y="4940299"/>
            <a:ext cx="12700" cy="676556"/>
          </a:xfrm>
          <a:prstGeom prst="curvedConnector3">
            <a:avLst>
              <a:gd name="adj1" fmla="val 80229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/>
          <p:cNvCxnSpPr>
            <a:stCxn id="11" idx="3"/>
            <a:endCxn id="10" idx="5"/>
          </p:cNvCxnSpPr>
          <p:nvPr/>
        </p:nvCxnSpPr>
        <p:spPr>
          <a:xfrm rot="5400000">
            <a:off x="838200" y="5101943"/>
            <a:ext cx="12700" cy="676556"/>
          </a:xfrm>
          <a:prstGeom prst="curvedConnector3">
            <a:avLst>
              <a:gd name="adj1" fmla="val 43440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/>
          <p:cNvCxnSpPr>
            <a:stCxn id="11" idx="4"/>
            <a:endCxn id="10" idx="4"/>
          </p:cNvCxnSpPr>
          <p:nvPr/>
        </p:nvCxnSpPr>
        <p:spPr>
          <a:xfrm rot="5400000">
            <a:off x="838200" y="5054599"/>
            <a:ext cx="12700" cy="838200"/>
          </a:xfrm>
          <a:prstGeom prst="curvedConnector3">
            <a:avLst>
              <a:gd name="adj1" fmla="val 1116787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9"/>
          <p:cNvCxnSpPr>
            <a:stCxn id="11" idx="0"/>
            <a:endCxn id="10" idx="0"/>
          </p:cNvCxnSpPr>
          <p:nvPr/>
        </p:nvCxnSpPr>
        <p:spPr>
          <a:xfrm rot="16200000" flipV="1">
            <a:off x="838200" y="4825999"/>
            <a:ext cx="12700" cy="8382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7772400" y="52514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8686800" y="52514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9" name="Straight Connector 18"/>
          <p:cNvCxnSpPr>
            <a:stCxn id="18" idx="2"/>
            <a:endCxn id="17" idx="6"/>
          </p:cNvCxnSpPr>
          <p:nvPr/>
        </p:nvCxnSpPr>
        <p:spPr>
          <a:xfrm flipH="1">
            <a:off x="8001000" y="536575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1"/>
            <a:endCxn id="17" idx="7"/>
          </p:cNvCxnSpPr>
          <p:nvPr/>
        </p:nvCxnSpPr>
        <p:spPr>
          <a:xfrm rot="16200000" flipV="1">
            <a:off x="8343900" y="490855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9"/>
          <p:cNvCxnSpPr>
            <a:stCxn id="18" idx="3"/>
            <a:endCxn id="17" idx="5"/>
          </p:cNvCxnSpPr>
          <p:nvPr/>
        </p:nvCxnSpPr>
        <p:spPr>
          <a:xfrm rot="5400000">
            <a:off x="8343900" y="507019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/>
          <p:cNvCxnSpPr>
            <a:stCxn id="18" idx="4"/>
            <a:endCxn id="17" idx="4"/>
          </p:cNvCxnSpPr>
          <p:nvPr/>
        </p:nvCxnSpPr>
        <p:spPr>
          <a:xfrm rot="5400000">
            <a:off x="8343900" y="502285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>
            <a:stCxn id="18" idx="0"/>
            <a:endCxn id="17" idx="0"/>
          </p:cNvCxnSpPr>
          <p:nvPr/>
        </p:nvCxnSpPr>
        <p:spPr>
          <a:xfrm rot="16200000" flipV="1">
            <a:off x="8343900" y="479425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1905000" y="525144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25" name="Straight Connector 24"/>
          <p:cNvCxnSpPr>
            <a:stCxn id="60" idx="2"/>
            <a:endCxn id="24" idx="6"/>
          </p:cNvCxnSpPr>
          <p:nvPr/>
        </p:nvCxnSpPr>
        <p:spPr>
          <a:xfrm flipH="1">
            <a:off x="2133600" y="5353304"/>
            <a:ext cx="609600" cy="124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/>
          <p:cNvCxnSpPr>
            <a:stCxn id="60" idx="1"/>
            <a:endCxn id="24" idx="7"/>
          </p:cNvCxnSpPr>
          <p:nvPr/>
        </p:nvCxnSpPr>
        <p:spPr>
          <a:xfrm rot="16200000" flipH="1" flipV="1">
            <a:off x="2432177" y="4940426"/>
            <a:ext cx="12445" cy="676556"/>
          </a:xfrm>
          <a:prstGeom prst="curvedConnector3">
            <a:avLst>
              <a:gd name="adj1" fmla="val -550575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9"/>
          <p:cNvCxnSpPr>
            <a:stCxn id="60" idx="3"/>
            <a:endCxn id="24" idx="5"/>
          </p:cNvCxnSpPr>
          <p:nvPr/>
        </p:nvCxnSpPr>
        <p:spPr>
          <a:xfrm rot="5400000">
            <a:off x="2432178" y="5102070"/>
            <a:ext cx="12445" cy="676556"/>
          </a:xfrm>
          <a:prstGeom prst="curvedConnector3">
            <a:avLst>
              <a:gd name="adj1" fmla="val 70420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/>
          <p:cNvCxnSpPr>
            <a:stCxn id="60" idx="4"/>
            <a:endCxn id="24" idx="4"/>
          </p:cNvCxnSpPr>
          <p:nvPr/>
        </p:nvCxnSpPr>
        <p:spPr>
          <a:xfrm rot="5400000">
            <a:off x="2432178" y="5054726"/>
            <a:ext cx="12445" cy="838200"/>
          </a:xfrm>
          <a:prstGeom prst="curvedConnector3">
            <a:avLst>
              <a:gd name="adj1" fmla="val 140057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60" idx="0"/>
            <a:endCxn id="24" idx="0"/>
          </p:cNvCxnSpPr>
          <p:nvPr/>
        </p:nvCxnSpPr>
        <p:spPr>
          <a:xfrm rot="16200000" flipH="1" flipV="1">
            <a:off x="2432177" y="4826126"/>
            <a:ext cx="12445" cy="838200"/>
          </a:xfrm>
          <a:prstGeom prst="curvedConnector3">
            <a:avLst>
              <a:gd name="adj1" fmla="val -119330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2"/>
            <a:endCxn id="11" idx="6"/>
          </p:cNvCxnSpPr>
          <p:nvPr/>
        </p:nvCxnSpPr>
        <p:spPr>
          <a:xfrm flipH="1" flipV="1">
            <a:off x="1371600" y="5359399"/>
            <a:ext cx="5334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9"/>
          <p:cNvCxnSpPr>
            <a:stCxn id="24" idx="1"/>
            <a:endCxn id="11" idx="7"/>
          </p:cNvCxnSpPr>
          <p:nvPr/>
        </p:nvCxnSpPr>
        <p:spPr>
          <a:xfrm rot="16200000" flipV="1">
            <a:off x="1635125" y="4981574"/>
            <a:ext cx="6350" cy="600356"/>
          </a:xfrm>
          <a:prstGeom prst="curvedConnector3">
            <a:avLst>
              <a:gd name="adj1" fmla="val 117903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9"/>
          <p:cNvCxnSpPr>
            <a:stCxn id="24" idx="3"/>
            <a:endCxn id="11" idx="5"/>
          </p:cNvCxnSpPr>
          <p:nvPr/>
        </p:nvCxnSpPr>
        <p:spPr>
          <a:xfrm rot="5400000" flipH="1">
            <a:off x="1635125" y="5143218"/>
            <a:ext cx="6350" cy="600356"/>
          </a:xfrm>
          <a:prstGeom prst="curvedConnector3">
            <a:avLst>
              <a:gd name="adj1" fmla="val -107903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9"/>
          <p:cNvCxnSpPr>
            <a:stCxn id="24" idx="0"/>
            <a:endCxn id="11" idx="0"/>
          </p:cNvCxnSpPr>
          <p:nvPr/>
        </p:nvCxnSpPr>
        <p:spPr>
          <a:xfrm rot="16200000" flipV="1">
            <a:off x="1635125" y="4867274"/>
            <a:ext cx="6350" cy="762000"/>
          </a:xfrm>
          <a:prstGeom prst="curvedConnector3">
            <a:avLst>
              <a:gd name="adj1" fmla="val 296422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/>
          <p:cNvCxnSpPr>
            <a:stCxn id="24" idx="4"/>
            <a:endCxn id="11" idx="4"/>
          </p:cNvCxnSpPr>
          <p:nvPr/>
        </p:nvCxnSpPr>
        <p:spPr>
          <a:xfrm rot="5400000" flipH="1">
            <a:off x="1635125" y="5095874"/>
            <a:ext cx="6350" cy="762000"/>
          </a:xfrm>
          <a:prstGeom prst="curvedConnector3">
            <a:avLst>
              <a:gd name="adj1" fmla="val -2443795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34200" y="5367019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2" idx="2"/>
            <a:endCxn id="46" idx="6"/>
          </p:cNvCxnSpPr>
          <p:nvPr/>
        </p:nvCxnSpPr>
        <p:spPr>
          <a:xfrm flipH="1" flipV="1">
            <a:off x="3810000" y="5353304"/>
            <a:ext cx="609600" cy="609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>
            <a:stCxn id="42" idx="1"/>
            <a:endCxn id="46" idx="7"/>
          </p:cNvCxnSpPr>
          <p:nvPr/>
        </p:nvCxnSpPr>
        <p:spPr>
          <a:xfrm rot="16200000" flipV="1">
            <a:off x="4111753" y="4937252"/>
            <a:ext cx="6095" cy="676556"/>
          </a:xfrm>
          <a:prstGeom prst="curvedConnector3">
            <a:avLst>
              <a:gd name="adj1" fmla="val 1552666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9"/>
          <p:cNvCxnSpPr>
            <a:stCxn id="42" idx="3"/>
            <a:endCxn id="46" idx="5"/>
          </p:cNvCxnSpPr>
          <p:nvPr/>
        </p:nvCxnSpPr>
        <p:spPr>
          <a:xfrm rot="5400000" flipH="1">
            <a:off x="4111752" y="5098896"/>
            <a:ext cx="6095" cy="676556"/>
          </a:xfrm>
          <a:prstGeom prst="curvedConnector3">
            <a:avLst>
              <a:gd name="adj1" fmla="val -1671715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9"/>
          <p:cNvCxnSpPr>
            <a:stCxn id="42" idx="4"/>
            <a:endCxn id="46" idx="4"/>
          </p:cNvCxnSpPr>
          <p:nvPr/>
        </p:nvCxnSpPr>
        <p:spPr>
          <a:xfrm rot="5400000" flipH="1">
            <a:off x="4111752" y="5051552"/>
            <a:ext cx="6095" cy="838200"/>
          </a:xfrm>
          <a:prstGeom prst="curvedConnector3">
            <a:avLst>
              <a:gd name="adj1" fmla="val -34221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9"/>
          <p:cNvCxnSpPr>
            <a:stCxn id="42" idx="0"/>
            <a:endCxn id="46" idx="0"/>
          </p:cNvCxnSpPr>
          <p:nvPr/>
        </p:nvCxnSpPr>
        <p:spPr>
          <a:xfrm rot="16200000" flipV="1">
            <a:off x="4111753" y="4822952"/>
            <a:ext cx="6095" cy="838200"/>
          </a:xfrm>
          <a:prstGeom prst="curvedConnector3">
            <a:avLst>
              <a:gd name="adj1" fmla="val 275552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4419600" y="524509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4" name="Oval 43"/>
          <p:cNvSpPr>
            <a:spLocks noChangeAspect="1" noChangeArrowheads="1"/>
          </p:cNvSpPr>
          <p:nvPr/>
        </p:nvSpPr>
        <p:spPr bwMode="auto">
          <a:xfrm>
            <a:off x="5715000" y="5249564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5" name="Oval 44"/>
          <p:cNvSpPr>
            <a:spLocks noChangeAspect="1" noChangeArrowheads="1"/>
          </p:cNvSpPr>
          <p:nvPr/>
        </p:nvSpPr>
        <p:spPr bwMode="auto">
          <a:xfrm>
            <a:off x="7162800" y="5249564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6" name="Oval 45"/>
          <p:cNvSpPr>
            <a:spLocks noChangeAspect="1" noChangeArrowheads="1"/>
          </p:cNvSpPr>
          <p:nvPr/>
        </p:nvSpPr>
        <p:spPr bwMode="auto">
          <a:xfrm>
            <a:off x="3581400" y="5239004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60" name="Oval 59"/>
          <p:cNvSpPr>
            <a:spLocks noChangeAspect="1" noChangeArrowheads="1"/>
          </p:cNvSpPr>
          <p:nvPr/>
        </p:nvSpPr>
        <p:spPr bwMode="auto">
          <a:xfrm>
            <a:off x="2743200" y="5239004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75" name="Straight Connector 19"/>
          <p:cNvCxnSpPr>
            <a:stCxn id="46" idx="0"/>
            <a:endCxn id="60" idx="0"/>
          </p:cNvCxnSpPr>
          <p:nvPr/>
        </p:nvCxnSpPr>
        <p:spPr>
          <a:xfrm rot="16200000" flipV="1">
            <a:off x="3276600" y="4819904"/>
            <a:ext cx="12700" cy="838200"/>
          </a:xfrm>
          <a:prstGeom prst="curvedConnector3">
            <a:avLst>
              <a:gd name="adj1" fmla="val 158978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9"/>
          <p:cNvCxnSpPr>
            <a:stCxn id="46" idx="4"/>
            <a:endCxn id="60" idx="4"/>
          </p:cNvCxnSpPr>
          <p:nvPr/>
        </p:nvCxnSpPr>
        <p:spPr>
          <a:xfrm rot="5400000">
            <a:off x="3276600" y="5048504"/>
            <a:ext cx="12700" cy="838200"/>
          </a:xfrm>
          <a:prstGeom prst="curvedConnector3">
            <a:avLst>
              <a:gd name="adj1" fmla="val 148467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6" idx="2"/>
            <a:endCxn id="60" idx="6"/>
          </p:cNvCxnSpPr>
          <p:nvPr/>
        </p:nvCxnSpPr>
        <p:spPr>
          <a:xfrm flipH="1">
            <a:off x="2971800" y="5353304"/>
            <a:ext cx="6096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9"/>
          <p:cNvCxnSpPr>
            <a:stCxn id="46" idx="1"/>
            <a:endCxn id="60" idx="7"/>
          </p:cNvCxnSpPr>
          <p:nvPr/>
        </p:nvCxnSpPr>
        <p:spPr>
          <a:xfrm rot="16200000" flipV="1">
            <a:off x="3276600" y="4934204"/>
            <a:ext cx="12700" cy="676556"/>
          </a:xfrm>
          <a:prstGeom prst="curvedConnector3">
            <a:avLst>
              <a:gd name="adj1" fmla="val 90740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9"/>
          <p:cNvCxnSpPr>
            <a:stCxn id="46" idx="3"/>
            <a:endCxn id="60" idx="5"/>
          </p:cNvCxnSpPr>
          <p:nvPr/>
        </p:nvCxnSpPr>
        <p:spPr>
          <a:xfrm rot="5400000">
            <a:off x="3276600" y="5095848"/>
            <a:ext cx="12700" cy="676556"/>
          </a:xfrm>
          <a:prstGeom prst="curvedConnector3">
            <a:avLst>
              <a:gd name="adj1" fmla="val 74974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>
            <a:spLocks noChangeAspect="1" noChangeArrowheads="1"/>
          </p:cNvSpPr>
          <p:nvPr/>
        </p:nvSpPr>
        <p:spPr bwMode="auto">
          <a:xfrm>
            <a:off x="5754491" y="5258448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12" name="Straight Connector 19"/>
          <p:cNvCxnSpPr>
            <a:stCxn id="10" idx="0"/>
            <a:endCxn id="18" idx="0"/>
          </p:cNvCxnSpPr>
          <p:nvPr/>
        </p:nvCxnSpPr>
        <p:spPr>
          <a:xfrm rot="16200000" flipH="1">
            <a:off x="4606924" y="1057274"/>
            <a:ext cx="6351" cy="8382000"/>
          </a:xfrm>
          <a:prstGeom prst="curvedConnector3">
            <a:avLst>
              <a:gd name="adj1" fmla="val -2556386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>
            <a:spLocks noChangeAspect="1" noChangeArrowheads="1"/>
          </p:cNvSpPr>
          <p:nvPr/>
        </p:nvSpPr>
        <p:spPr bwMode="auto">
          <a:xfrm>
            <a:off x="6019800" y="525780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45" name="Oval 144"/>
          <p:cNvSpPr>
            <a:spLocks noChangeAspect="1" noChangeArrowheads="1"/>
          </p:cNvSpPr>
          <p:nvPr/>
        </p:nvSpPr>
        <p:spPr bwMode="auto">
          <a:xfrm>
            <a:off x="5791200" y="52578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46" name="Oval 145"/>
          <p:cNvSpPr>
            <a:spLocks noChangeAspect="1" noChangeArrowheads="1"/>
          </p:cNvSpPr>
          <p:nvPr/>
        </p:nvSpPr>
        <p:spPr bwMode="auto">
          <a:xfrm>
            <a:off x="6477000" y="52578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51" name="Oval 150"/>
          <p:cNvSpPr>
            <a:spLocks noChangeAspect="1" noChangeArrowheads="1"/>
          </p:cNvSpPr>
          <p:nvPr/>
        </p:nvSpPr>
        <p:spPr bwMode="auto">
          <a:xfrm>
            <a:off x="5105400" y="52578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19100" y="5239004"/>
            <a:ext cx="8382000" cy="25146"/>
            <a:chOff x="419100" y="5239004"/>
            <a:chExt cx="8382000" cy="25146"/>
          </a:xfrm>
        </p:grpSpPr>
        <p:cxnSp>
          <p:nvCxnSpPr>
            <p:cNvPr id="93" name="Straight Connector 19"/>
            <p:cNvCxnSpPr>
              <a:stCxn id="24" idx="0"/>
              <a:endCxn id="10" idx="0"/>
            </p:cNvCxnSpPr>
            <p:nvPr/>
          </p:nvCxnSpPr>
          <p:spPr>
            <a:xfrm rot="16200000" flipV="1">
              <a:off x="1216025" y="4448174"/>
              <a:ext cx="6350" cy="1600200"/>
            </a:xfrm>
            <a:prstGeom prst="curvedConnector3">
              <a:avLst>
                <a:gd name="adj1" fmla="val 706349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9"/>
            <p:cNvCxnSpPr>
              <a:stCxn id="24" idx="0"/>
              <a:endCxn id="46" idx="0"/>
            </p:cNvCxnSpPr>
            <p:nvPr/>
          </p:nvCxnSpPr>
          <p:spPr>
            <a:xfrm rot="5400000" flipH="1" flipV="1">
              <a:off x="2851278" y="4407027"/>
              <a:ext cx="12445" cy="1676400"/>
            </a:xfrm>
            <a:prstGeom prst="curvedConnector3">
              <a:avLst>
                <a:gd name="adj1" fmla="val 354582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9"/>
            <p:cNvCxnSpPr>
              <a:stCxn id="46" idx="0"/>
              <a:endCxn id="151" idx="0"/>
            </p:cNvCxnSpPr>
            <p:nvPr/>
          </p:nvCxnSpPr>
          <p:spPr>
            <a:xfrm rot="16200000" flipH="1">
              <a:off x="4448302" y="4486402"/>
              <a:ext cx="18796" cy="1524000"/>
            </a:xfrm>
            <a:prstGeom prst="curvedConnector3">
              <a:avLst>
                <a:gd name="adj1" fmla="val -213947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9"/>
            <p:cNvCxnSpPr>
              <a:stCxn id="45" idx="0"/>
              <a:endCxn id="18" idx="0"/>
            </p:cNvCxnSpPr>
            <p:nvPr/>
          </p:nvCxnSpPr>
          <p:spPr>
            <a:xfrm rot="16200000" flipH="1">
              <a:off x="8038157" y="4488507"/>
              <a:ext cx="1886" cy="1524000"/>
            </a:xfrm>
            <a:prstGeom prst="curvedConnector3">
              <a:avLst>
                <a:gd name="adj1" fmla="val -19198780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9"/>
            <p:cNvCxnSpPr>
              <a:stCxn id="151" idx="0"/>
              <a:endCxn id="146" idx="0"/>
            </p:cNvCxnSpPr>
            <p:nvPr/>
          </p:nvCxnSpPr>
          <p:spPr>
            <a:xfrm rot="5400000" flipH="1" flipV="1">
              <a:off x="5905500" y="4572000"/>
              <a:ext cx="12700" cy="1371600"/>
            </a:xfrm>
            <a:prstGeom prst="curvedConnector3">
              <a:avLst>
                <a:gd name="adj1" fmla="val 337664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Connector 186"/>
          <p:cNvCxnSpPr>
            <a:stCxn id="151" idx="2"/>
            <a:endCxn id="42" idx="6"/>
          </p:cNvCxnSpPr>
          <p:nvPr/>
        </p:nvCxnSpPr>
        <p:spPr>
          <a:xfrm flipH="1" flipV="1">
            <a:off x="4648200" y="5359399"/>
            <a:ext cx="457200" cy="12701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45" idx="2"/>
            <a:endCxn id="151" idx="6"/>
          </p:cNvCxnSpPr>
          <p:nvPr/>
        </p:nvCxnSpPr>
        <p:spPr>
          <a:xfrm flipH="1">
            <a:off x="5334000" y="53721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6" idx="2"/>
            <a:endCxn id="145" idx="6"/>
          </p:cNvCxnSpPr>
          <p:nvPr/>
        </p:nvCxnSpPr>
        <p:spPr>
          <a:xfrm flipH="1">
            <a:off x="6019800" y="53721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"/>
          <p:cNvCxnSpPr>
            <a:stCxn id="151" idx="1"/>
            <a:endCxn id="42" idx="7"/>
          </p:cNvCxnSpPr>
          <p:nvPr/>
        </p:nvCxnSpPr>
        <p:spPr>
          <a:xfrm rot="16200000" flipV="1">
            <a:off x="4870450" y="5022850"/>
            <a:ext cx="12701" cy="524156"/>
          </a:xfrm>
          <a:prstGeom prst="curvedConnector3">
            <a:avLst>
              <a:gd name="adj1" fmla="val 69200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19"/>
          <p:cNvCxnSpPr>
            <a:stCxn id="145" idx="1"/>
            <a:endCxn id="151" idx="7"/>
          </p:cNvCxnSpPr>
          <p:nvPr/>
        </p:nvCxnSpPr>
        <p:spPr>
          <a:xfrm rot="16200000" flipV="1">
            <a:off x="5562600" y="5029200"/>
            <a:ext cx="12700" cy="524156"/>
          </a:xfrm>
          <a:prstGeom prst="curvedConnector3">
            <a:avLst>
              <a:gd name="adj1" fmla="val 48696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19"/>
          <p:cNvCxnSpPr>
            <a:stCxn id="145" idx="3"/>
            <a:endCxn id="151" idx="5"/>
          </p:cNvCxnSpPr>
          <p:nvPr/>
        </p:nvCxnSpPr>
        <p:spPr>
          <a:xfrm rot="5400000">
            <a:off x="5562600" y="5190844"/>
            <a:ext cx="12700" cy="524156"/>
          </a:xfrm>
          <a:prstGeom prst="curvedConnector3">
            <a:avLst>
              <a:gd name="adj1" fmla="val 381858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9"/>
          <p:cNvCxnSpPr>
            <a:stCxn id="146" idx="3"/>
            <a:endCxn id="145" idx="5"/>
          </p:cNvCxnSpPr>
          <p:nvPr/>
        </p:nvCxnSpPr>
        <p:spPr>
          <a:xfrm rot="5400000">
            <a:off x="6248400" y="5190844"/>
            <a:ext cx="12700" cy="524156"/>
          </a:xfrm>
          <a:prstGeom prst="curvedConnector3">
            <a:avLst>
              <a:gd name="adj1" fmla="val 43440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19"/>
          <p:cNvCxnSpPr>
            <a:stCxn id="146" idx="4"/>
            <a:endCxn id="145" idx="4"/>
          </p:cNvCxnSpPr>
          <p:nvPr/>
        </p:nvCxnSpPr>
        <p:spPr>
          <a:xfrm rot="5400000">
            <a:off x="6248400" y="5143500"/>
            <a:ext cx="12700" cy="685800"/>
          </a:xfrm>
          <a:prstGeom prst="curvedConnector3">
            <a:avLst>
              <a:gd name="adj1" fmla="val 959126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19"/>
          <p:cNvCxnSpPr>
            <a:stCxn id="103" idx="4"/>
            <a:endCxn id="151" idx="4"/>
          </p:cNvCxnSpPr>
          <p:nvPr/>
        </p:nvCxnSpPr>
        <p:spPr>
          <a:xfrm rot="5400000" flipH="1">
            <a:off x="5543922" y="5162179"/>
            <a:ext cx="648" cy="649091"/>
          </a:xfrm>
          <a:prstGeom prst="curvedConnector3">
            <a:avLst>
              <a:gd name="adj1" fmla="val -1673765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19"/>
          <p:cNvCxnSpPr>
            <a:stCxn id="151" idx="3"/>
            <a:endCxn id="42" idx="5"/>
          </p:cNvCxnSpPr>
          <p:nvPr/>
        </p:nvCxnSpPr>
        <p:spPr>
          <a:xfrm rot="5400000" flipH="1">
            <a:off x="4870449" y="5184494"/>
            <a:ext cx="12701" cy="524156"/>
          </a:xfrm>
          <a:prstGeom prst="curvedConnector3">
            <a:avLst>
              <a:gd name="adj1" fmla="val -22417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19"/>
          <p:cNvCxnSpPr>
            <a:stCxn id="151" idx="4"/>
            <a:endCxn id="42" idx="4"/>
          </p:cNvCxnSpPr>
          <p:nvPr/>
        </p:nvCxnSpPr>
        <p:spPr>
          <a:xfrm rot="5400000" flipH="1">
            <a:off x="4870449" y="5137150"/>
            <a:ext cx="12701" cy="685800"/>
          </a:xfrm>
          <a:prstGeom prst="curvedConnector3">
            <a:avLst>
              <a:gd name="adj1" fmla="val -74884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19"/>
          <p:cNvCxnSpPr>
            <a:stCxn id="146" idx="1"/>
            <a:endCxn id="145" idx="7"/>
          </p:cNvCxnSpPr>
          <p:nvPr/>
        </p:nvCxnSpPr>
        <p:spPr>
          <a:xfrm rot="16200000" flipV="1">
            <a:off x="6248400" y="5029200"/>
            <a:ext cx="12700" cy="524156"/>
          </a:xfrm>
          <a:prstGeom prst="curvedConnector3">
            <a:avLst>
              <a:gd name="adj1" fmla="val 64463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19"/>
          <p:cNvCxnSpPr>
            <a:stCxn id="145" idx="0"/>
            <a:endCxn id="151" idx="0"/>
          </p:cNvCxnSpPr>
          <p:nvPr/>
        </p:nvCxnSpPr>
        <p:spPr>
          <a:xfrm rot="16200000" flipV="1">
            <a:off x="5562600" y="4914900"/>
            <a:ext cx="12700" cy="685800"/>
          </a:xfrm>
          <a:prstGeom prst="curvedConnector3">
            <a:avLst>
              <a:gd name="adj1" fmla="val 959118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9"/>
          <p:cNvCxnSpPr>
            <a:stCxn id="151" idx="0"/>
            <a:endCxn id="42" idx="0"/>
          </p:cNvCxnSpPr>
          <p:nvPr/>
        </p:nvCxnSpPr>
        <p:spPr>
          <a:xfrm rot="16200000" flipV="1">
            <a:off x="4870450" y="4908550"/>
            <a:ext cx="12701" cy="685800"/>
          </a:xfrm>
          <a:prstGeom prst="curvedConnector3">
            <a:avLst>
              <a:gd name="adj1" fmla="val 111158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19"/>
          <p:cNvCxnSpPr>
            <a:stCxn id="146" idx="0"/>
            <a:endCxn id="145" idx="0"/>
          </p:cNvCxnSpPr>
          <p:nvPr/>
        </p:nvCxnSpPr>
        <p:spPr>
          <a:xfrm rot="16200000" flipV="1">
            <a:off x="6248400" y="4914900"/>
            <a:ext cx="12700" cy="685800"/>
          </a:xfrm>
          <a:prstGeom prst="curvedConnector3">
            <a:avLst>
              <a:gd name="adj1" fmla="val 116933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419100" y="5239004"/>
            <a:ext cx="8382000" cy="18796"/>
            <a:chOff x="419100" y="5239004"/>
            <a:chExt cx="8382000" cy="18796"/>
          </a:xfrm>
        </p:grpSpPr>
        <p:cxnSp>
          <p:nvCxnSpPr>
            <p:cNvPr id="107" name="Straight Connector 19"/>
            <p:cNvCxnSpPr>
              <a:stCxn id="10" idx="0"/>
              <a:endCxn id="46" idx="0"/>
            </p:cNvCxnSpPr>
            <p:nvPr/>
          </p:nvCxnSpPr>
          <p:spPr>
            <a:xfrm rot="5400000" flipH="1" flipV="1">
              <a:off x="2054353" y="3603753"/>
              <a:ext cx="6094" cy="3276600"/>
            </a:xfrm>
            <a:prstGeom prst="curvedConnector3">
              <a:avLst>
                <a:gd name="adj1" fmla="val 13269757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9"/>
            <p:cNvCxnSpPr>
              <a:stCxn id="46" idx="0"/>
              <a:endCxn id="146" idx="0"/>
            </p:cNvCxnSpPr>
            <p:nvPr/>
          </p:nvCxnSpPr>
          <p:spPr>
            <a:xfrm rot="16200000" flipH="1">
              <a:off x="5134102" y="3800602"/>
              <a:ext cx="18796" cy="2895600"/>
            </a:xfrm>
            <a:prstGeom prst="curvedConnector3">
              <a:avLst>
                <a:gd name="adj1" fmla="val -4518642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19"/>
            <p:cNvCxnSpPr>
              <a:stCxn id="256" idx="0"/>
              <a:endCxn id="18" idx="0"/>
            </p:cNvCxnSpPr>
            <p:nvPr/>
          </p:nvCxnSpPr>
          <p:spPr>
            <a:xfrm rot="5400000" flipH="1" flipV="1">
              <a:off x="7883525" y="4340225"/>
              <a:ext cx="6350" cy="1828800"/>
            </a:xfrm>
            <a:prstGeom prst="curvedConnector3">
              <a:avLst>
                <a:gd name="adj1" fmla="val 10847449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Oval 255"/>
          <p:cNvSpPr>
            <a:spLocks noChangeAspect="1" noChangeArrowheads="1"/>
          </p:cNvSpPr>
          <p:nvPr/>
        </p:nvSpPr>
        <p:spPr bwMode="auto">
          <a:xfrm>
            <a:off x="6858000" y="525780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Proof Overview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k-connected graph 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≳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∃0≺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F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-connected,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G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-comb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 rot="16200000">
            <a:off x="6655357" y="3008328"/>
            <a:ext cx="1153570" cy="12329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4267200"/>
            <a:ext cx="1905000" cy="1676400"/>
            <a:chOff x="4343400" y="4343400"/>
            <a:chExt cx="1905000" cy="1676400"/>
          </a:xfrm>
        </p:grpSpPr>
        <p:sp>
          <p:nvSpPr>
            <p:cNvPr id="3" name="Right Arrow 2"/>
            <p:cNvSpPr/>
            <p:nvPr/>
          </p:nvSpPr>
          <p:spPr>
            <a:xfrm>
              <a:off x="4343400" y="4343400"/>
              <a:ext cx="1447800" cy="1676400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3400" y="48006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 General. </a:t>
              </a:r>
            </a:p>
            <a:p>
              <a:r>
                <a:rPr lang="en-US" sz="2000" dirty="0"/>
                <a:t>o</a:t>
              </a:r>
              <a:r>
                <a:rPr lang="en-US" sz="2000" dirty="0" smtClean="0"/>
                <a:t>f [MSS’13]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2971802"/>
            <a:ext cx="1399410" cy="1205482"/>
            <a:chOff x="1524000" y="2971802"/>
            <a:chExt cx="1399410" cy="1205482"/>
          </a:xfrm>
        </p:grpSpPr>
        <p:sp>
          <p:nvSpPr>
            <p:cNvPr id="17" name="Right Arrow 16"/>
            <p:cNvSpPr/>
            <p:nvPr/>
          </p:nvSpPr>
          <p:spPr>
            <a:xfrm rot="5400000">
              <a:off x="1613917" y="2881885"/>
              <a:ext cx="1205482" cy="1385316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200400"/>
              <a:ext cx="13232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Main </a:t>
              </a:r>
            </a:p>
            <a:p>
              <a:r>
                <a:rPr lang="en-US" sz="2000" dirty="0" smtClean="0"/>
                <a:t>Tech</a:t>
              </a:r>
              <a:r>
                <a:rPr lang="en-US" sz="2000" dirty="0"/>
                <a:t> </a:t>
              </a:r>
              <a:r>
                <a:rPr lang="en-US" sz="2000" dirty="0" err="1" smtClean="0"/>
                <a:t>Thm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-spectrally 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3046984" y="3124200"/>
                <a:ext cx="2820416" cy="887343"/>
              </a:xfrm>
              <a:prstGeom prst="wedgeRectCallout">
                <a:avLst>
                  <a:gd name="adj1" fmla="val -37437"/>
                  <a:gd name="adj2" fmla="val 80236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Note we may have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≪|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984" y="3124200"/>
                <a:ext cx="2820416" cy="887343"/>
              </a:xfrm>
              <a:prstGeom prst="wedgeRectCallout">
                <a:avLst>
                  <a:gd name="adj1" fmla="val -37437"/>
                  <a:gd name="adj2" fmla="val 80236"/>
                </a:avLst>
              </a:prstGeom>
              <a:blipFill rotWithShape="1">
                <a:blip r:embed="rId7"/>
                <a:stretch>
                  <a:fillRect t="-518" r="-4925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114800" y="4201571"/>
            <a:ext cx="1524000" cy="1818229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381000" y="3511897"/>
            <a:ext cx="1219200" cy="755303"/>
          </a:xfrm>
          <a:prstGeom prst="wedgeRectCallout">
            <a:avLst>
              <a:gd name="adj1" fmla="val 41587"/>
              <a:gd name="adj2" fmla="val 79438"/>
            </a:avLst>
          </a:prstGeom>
          <a:solidFill>
            <a:schemeClr val="bg1"/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 is not  a graph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Given a set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s.t.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≼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,   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lim>
                      </m:limLow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If						     		     then there is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>
                  <a:buClr>
                    <a:srgbClr val="4B89D0"/>
                  </a:buClr>
                  <a:buSzPct val="100000"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455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62000" y="2818140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…………………………......…,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140" y="2854980"/>
                <a:ext cx="3881191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there are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disjoint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bases,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40" y="2854980"/>
                <a:ext cx="3881191" cy="566758"/>
              </a:xfrm>
              <a:prstGeom prst="rect">
                <a:avLst/>
              </a:prstGeom>
              <a:blipFill rotWithShape="1">
                <a:blip r:embed="rId4"/>
                <a:stretch>
                  <a:fillRect l="-3302" t="-9677" r="-2201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Thin Basis Problem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38800" y="3962400"/>
            <a:ext cx="24384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1"/>
            <a:endCxn id="28" idx="3"/>
          </p:cNvCxnSpPr>
          <p:nvPr/>
        </p:nvCxnSpPr>
        <p:spPr>
          <a:xfrm>
            <a:off x="5638800" y="4886325"/>
            <a:ext cx="2438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28" idx="0"/>
          </p:cNvCxnSpPr>
          <p:nvPr/>
        </p:nvCxnSpPr>
        <p:spPr>
          <a:xfrm flipV="1">
            <a:off x="6858000" y="3962400"/>
            <a:ext cx="0" cy="1847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746621" y="4876800"/>
            <a:ext cx="132461" cy="3238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746622" y="4457700"/>
            <a:ext cx="132460" cy="4191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65620" y="4876800"/>
            <a:ext cx="270637" cy="2730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614160" y="4876800"/>
            <a:ext cx="264922" cy="26794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79082" y="4686300"/>
            <a:ext cx="514350" cy="1905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59982" y="4876800"/>
            <a:ext cx="419100" cy="133971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879082" y="4457700"/>
            <a:ext cx="152400" cy="4191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062" y="4191000"/>
                <a:ext cx="3664914" cy="105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2" y="4191000"/>
                <a:ext cx="3664914" cy="10509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6459982" y="4572000"/>
            <a:ext cx="398018" cy="3048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5638800" y="3511897"/>
            <a:ext cx="3124200" cy="755303"/>
          </a:xfrm>
          <a:prstGeom prst="wedgeRectCallout">
            <a:avLst>
              <a:gd name="adj1" fmla="val -7596"/>
              <a:gd name="adj2" fmla="val -74414"/>
            </a:avLst>
          </a:prstGeom>
          <a:solidFill>
            <a:schemeClr val="bg1"/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 </a:t>
            </a:r>
            <a:r>
              <a:rPr lang="en-US" sz="2400" dirty="0" smtClean="0">
                <a:solidFill>
                  <a:schemeClr val="tx1"/>
                </a:solidFill>
              </a:rPr>
              <a:t>Linearly </a:t>
            </a:r>
            <a:r>
              <a:rPr lang="en-US" sz="2400" dirty="0" smtClean="0">
                <a:solidFill>
                  <a:schemeClr val="tx1"/>
                </a:solidFill>
              </a:rPr>
              <a:t>independent set of vectors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3527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3527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BB5D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BB5D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53E7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53E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Proof Overview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k-connected graph 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≳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∃0≺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F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-connected,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G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-comb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 rot="16200000">
            <a:off x="6655357" y="3008328"/>
            <a:ext cx="1153570" cy="12329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4267200"/>
            <a:ext cx="1905000" cy="1676400"/>
            <a:chOff x="4343400" y="4343400"/>
            <a:chExt cx="1905000" cy="1676400"/>
          </a:xfrm>
        </p:grpSpPr>
        <p:sp>
          <p:nvSpPr>
            <p:cNvPr id="3" name="Right Arrow 2"/>
            <p:cNvSpPr/>
            <p:nvPr/>
          </p:nvSpPr>
          <p:spPr>
            <a:xfrm>
              <a:off x="4343400" y="4343400"/>
              <a:ext cx="1447800" cy="1676400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3400" y="48006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 General. </a:t>
              </a:r>
            </a:p>
            <a:p>
              <a:r>
                <a:rPr lang="en-US" sz="2000" dirty="0"/>
                <a:t>o</a:t>
              </a:r>
              <a:r>
                <a:rPr lang="en-US" sz="2000" dirty="0" smtClean="0"/>
                <a:t>f [MSS’13]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2971802"/>
            <a:ext cx="1399410" cy="1205482"/>
            <a:chOff x="1524000" y="2971802"/>
            <a:chExt cx="1399410" cy="1205482"/>
          </a:xfrm>
        </p:grpSpPr>
        <p:sp>
          <p:nvSpPr>
            <p:cNvPr id="17" name="Right Arrow 16"/>
            <p:cNvSpPr/>
            <p:nvPr/>
          </p:nvSpPr>
          <p:spPr>
            <a:xfrm rot="5400000">
              <a:off x="1613917" y="2881885"/>
              <a:ext cx="1205482" cy="1385316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200400"/>
              <a:ext cx="13232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Main </a:t>
              </a:r>
            </a:p>
            <a:p>
              <a:r>
                <a:rPr lang="en-US" sz="2000" dirty="0" smtClean="0"/>
                <a:t>Tech</a:t>
              </a:r>
              <a:r>
                <a:rPr lang="en-US" sz="2000" dirty="0"/>
                <a:t> </a:t>
              </a:r>
              <a:r>
                <a:rPr lang="en-US" sz="2000" dirty="0" err="1" smtClean="0"/>
                <a:t>Thm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-spectrally 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381000" y="1828799"/>
            <a:ext cx="3657600" cy="434340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Weaker Goal: Satisfying Degree Cuts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Given </a:t>
                </a:r>
                <a:r>
                  <a:rPr lang="en-US" sz="2800" dirty="0">
                    <a:solidFill>
                      <a:srgbClr val="000000"/>
                    </a:solidFill>
                  </a:rPr>
                  <a:t>a k-connected graph,</a:t>
                </a:r>
                <a:r>
                  <a:rPr lang="en-US" sz="28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∃0≺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2800" dirty="0">
                    <a:solidFill>
                      <a:prstClr val="black"/>
                    </a:solidFill>
                  </a:rPr>
                  <a:t>all v,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</m:sSub>
                        </m:fName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≤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Ref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≤2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then by Markov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Ineq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,</a:t>
                </a: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b="0" dirty="0">
                    <a:solidFill>
                      <a:srgbClr val="000000"/>
                    </a:solidFill>
                  </a:rPr>
                  <a:t>	</a:t>
                </a:r>
                <a:r>
                  <a:rPr lang="en-US" sz="2800" b="0" dirty="0" smtClean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, for all v. </a:t>
                </a:r>
              </a:p>
            </p:txBody>
          </p:sp>
        </mc:Choice>
        <mc:Fallback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926" y="5697787"/>
                <a:ext cx="8173328" cy="70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By [MSS13] implies existence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-thin edge covers.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26" y="5697787"/>
                <a:ext cx="8173328" cy="703013"/>
              </a:xfrm>
              <a:prstGeom prst="rect">
                <a:avLst/>
              </a:prstGeom>
              <a:blipFill rotWithShape="1">
                <a:blip r:embed="rId4"/>
                <a:stretch>
                  <a:fillRect l="-1566" r="-597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1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Convex Program for Optimum D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0352" y="1905000"/>
                <a:ext cx="4688848" cy="250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0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𝑖𝑛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000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000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∼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  <m:d>
                                      <m:dPr>
                                        <m:ctrlPr>
                                          <a:rPr lang="en-US" sz="3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000">
                                        <a:latin typeface="Cambria Math"/>
                                      </a:rPr>
                                      <m:t>Reff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/>
                          <m:e/>
                        </m:mr>
                        <m:m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en-US" sz="3000" i="1" smtClean="0">
                                <a:latin typeface="Cambria Math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≼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</m:mr>
                        <m:mr>
                          <m:e/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≻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2" y="1905000"/>
                <a:ext cx="4688848" cy="2505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4191000" y="2819400"/>
                <a:ext cx="3581400" cy="914400"/>
              </a:xfrm>
              <a:prstGeom prst="wedgeRectCallout">
                <a:avLst>
                  <a:gd name="adj1" fmla="val -57200"/>
                  <a:gd name="adj2" fmla="val -13397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Has exp. many constraints: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19400"/>
                <a:ext cx="3581400" cy="914400"/>
              </a:xfrm>
              <a:prstGeom prst="wedgeRectCallout">
                <a:avLst>
                  <a:gd name="adj1" fmla="val -57200"/>
                  <a:gd name="adj2" fmla="val -13397"/>
                </a:avLst>
              </a:prstGeom>
              <a:blipFill rotWithShape="1">
                <a:blip r:embed="rId4"/>
                <a:stretch>
                  <a:fillRect r="-789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4953000" y="1524000"/>
                <a:ext cx="3962400" cy="1219200"/>
              </a:xfrm>
              <a:prstGeom prst="wedgeRectCallout">
                <a:avLst>
                  <a:gd name="adj1" fmla="val -54328"/>
                  <a:gd name="adj2" fmla="val -14642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Recall convexity of matrix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inv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≼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24000"/>
                <a:ext cx="3962400" cy="1219200"/>
              </a:xfrm>
              <a:prstGeom prst="wedgeRectCallout">
                <a:avLst>
                  <a:gd name="adj1" fmla="val -54328"/>
                  <a:gd name="adj2" fmla="val -14642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3886200" y="3810000"/>
                <a:ext cx="3581400" cy="914400"/>
              </a:xfrm>
              <a:prstGeom prst="wedgeRectCallout">
                <a:avLst>
                  <a:gd name="adj1" fmla="val -72722"/>
                  <a:gd name="adj2" fmla="val -71847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If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≼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hen optimum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10000"/>
                <a:ext cx="3581400" cy="914400"/>
              </a:xfrm>
              <a:prstGeom prst="wedgeRectCallout">
                <a:avLst>
                  <a:gd name="adj1" fmla="val -72722"/>
                  <a:gd name="adj2" fmla="val -71847"/>
                </a:avLst>
              </a:prstGeom>
              <a:blipFill rotWithShape="1">
                <a:blip r:embed="rId6"/>
                <a:stretch>
                  <a:fillRect b="-6952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5181600"/>
                <a:ext cx="8686800" cy="124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457200">
                  <a:lnSpc>
                    <a:spcPct val="120000"/>
                  </a:lnSpc>
                  <a:spcBef>
                    <a:spcPct val="20000"/>
                  </a:spcBef>
                  <a:buClr>
                    <a:srgbClr val="4B89D0"/>
                  </a:buClr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For any k-connected graph, the optimum is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 defTabSz="457200">
                  <a:lnSpc>
                    <a:spcPct val="120000"/>
                  </a:lnSpc>
                  <a:spcBef>
                    <a:spcPct val="20000"/>
                  </a:spcBef>
                  <a:buClr>
                    <a:srgbClr val="4B89D0"/>
                  </a:buClr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Proof Idea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The dual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81600"/>
                <a:ext cx="8686800" cy="1240019"/>
              </a:xfrm>
              <a:prstGeom prst="rect">
                <a:avLst/>
              </a:prstGeom>
              <a:blipFill rotWithShape="1">
                <a:blip r:embed="rId7"/>
                <a:stretch>
                  <a:fillRect l="-140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Result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20000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-edge-connected graph has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i="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polylog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)/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k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-thin tree.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4559" y="4495800"/>
            <a:ext cx="7959841" cy="12192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buSzPct val="120000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 any cost function, the integrality gap of the LP Relaxation is </a:t>
            </a:r>
            <a:r>
              <a:rPr lang="en-US" sz="2800" dirty="0" err="1" smtClean="0">
                <a:solidFill>
                  <a:srgbClr val="000000"/>
                </a:solidFill>
              </a:rPr>
              <a:t>polyloglog</a:t>
            </a:r>
            <a:r>
              <a:rPr lang="en-US" sz="2800" dirty="0" smtClean="0">
                <a:solidFill>
                  <a:srgbClr val="000000"/>
                </a:solidFill>
              </a:rPr>
              <a:t>(n).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059922" y="336040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Linear Programming Relaxation </a:t>
            </a:r>
            <a:r>
              <a:rPr lang="en-US" sz="3000" b="1" dirty="0" smtClean="0">
                <a:solidFill>
                  <a:srgbClr val="000090"/>
                </a:solidFill>
              </a:rPr>
              <a:t>[Held-Karp’72]</a:t>
            </a:r>
            <a:endParaRPr lang="en-US" sz="30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600" dirty="0" smtClean="0"/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(.,.)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OPT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tour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OPT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LP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a typeface="ＭＳ Ｐゴシック" charset="0"/>
                  <a:cs typeface="Corbel"/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1524000"/>
                <a:ext cx="5562600" cy="325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𝑖𝑛</m:t>
                            </m:r>
                          </m: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  <m:e/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∀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𝑉</m:t>
                            </m:r>
                          </m:e>
                        </m:mr>
                        <m:mr>
                          <m:e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∉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≥1</m:t>
                                </m:r>
                              </m:e>
                            </m:nary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∀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⊂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𝑉</m:t>
                            </m:r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0≤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  <m:e/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524000"/>
                <a:ext cx="5562600" cy="32543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93250" y="5410200"/>
            <a:ext cx="2422330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lnSpc>
                <a:spcPct val="120000"/>
              </a:lnSpc>
              <a:spcBef>
                <a:spcPct val="20000"/>
              </a:spcBef>
              <a:buClr>
                <a:srgbClr val="4B89D0"/>
              </a:buClr>
            </a:pPr>
            <a:r>
              <a:rPr lang="en-US" sz="2800" dirty="0">
                <a:solidFill>
                  <a:srgbClr val="0070C0"/>
                </a:solidFill>
              </a:rPr>
              <a:t>Integrality </a:t>
            </a:r>
            <a:r>
              <a:rPr lang="en-US" sz="2800" dirty="0" smtClean="0">
                <a:solidFill>
                  <a:srgbClr val="0070C0"/>
                </a:solidFill>
              </a:rPr>
              <a:t>Gap: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Conclusion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r>
              <a:rPr lang="en-US" sz="2800" dirty="0" smtClean="0"/>
              <a:t>Main Idea: 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Symmetrize 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structure of </a:t>
            </a:r>
            <a:r>
              <a:rPr lang="en-US" sz="2800" dirty="0" smtClean="0"/>
              <a:t>G while preserving its L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structure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r>
              <a:rPr lang="en-US" sz="2800" dirty="0" smtClean="0"/>
              <a:t>Tools:</a:t>
            </a:r>
            <a:endParaRPr lang="en-US" sz="2800" dirty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Interlacing polynomials/Real Stable polynomials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Convex </a:t>
            </a:r>
            <a:r>
              <a:rPr lang="en-US" sz="2800" dirty="0"/>
              <a:t>o</a:t>
            </a:r>
            <a:r>
              <a:rPr lang="en-US" sz="2800" dirty="0" smtClean="0"/>
              <a:t>ptimization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Graph partitioning</a:t>
            </a:r>
            <a:endParaRPr lang="en-US" sz="2800" dirty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High dimensional geometry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Future Works/Open Problems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Algorithmic proof of [MSS’13] and our extension.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Existence of C/k thin trees and constant factor approximation algorithms for ATSP.</a:t>
            </a:r>
            <a:endParaRPr lang="en-US" sz="2400" dirty="0" smtClean="0"/>
          </a:p>
          <a:p>
            <a:pPr lvl="1">
              <a:buClr>
                <a:srgbClr val="4B89D0"/>
              </a:buClr>
              <a:buSzPct val="100000"/>
            </a:pPr>
            <a:endParaRPr lang="en-US" sz="2400" dirty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Subsequent work: </a:t>
            </a:r>
            <a:r>
              <a:rPr lang="en-US" sz="2800" dirty="0" err="1" smtClean="0"/>
              <a:t>Svensson</a:t>
            </a:r>
            <a:r>
              <a:rPr lang="en-US" sz="2800" dirty="0" smtClean="0"/>
              <a:t> designed a 27-app algorithm for ATSP when c(.,.) is a graph metric.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/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Previous Works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0070C0"/>
              </a:buClr>
              <a:buNone/>
            </a:pPr>
            <a:r>
              <a:rPr lang="en-US" sz="2800" dirty="0" smtClean="0">
                <a:latin typeface="Calibri" charset="0"/>
                <a:ea typeface="Times New Roman" charset="0"/>
                <a:cs typeface="Times New Roman" charset="0"/>
              </a:rPr>
              <a:t>Approximation Algorithms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log(n)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[Frieze-Galbiati-Maffioli’82]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.999 log(n) </a:t>
            </a:r>
            <a:r>
              <a:rPr lang="en-US" sz="2000" dirty="0" smtClean="0">
                <a:latin typeface="+mj-lt"/>
                <a:ea typeface="Times New Roman" charset="0"/>
                <a:cs typeface="Times New Roman" charset="0"/>
              </a:rPr>
              <a:t>[Bläser’02]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0.842 log(n)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[Kaplan-Lewenstein-Shafrir-Sviridenko’05]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0.666 log(n)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[Feige-Singh’07]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O(</a:t>
            </a:r>
            <a:r>
              <a:rPr lang="en-US" sz="2400" dirty="0" err="1" smtClean="0">
                <a:latin typeface="Calibri" charset="0"/>
                <a:ea typeface="Times New Roman" charset="0"/>
                <a:cs typeface="Times New Roman" charset="0"/>
              </a:rPr>
              <a:t>logn</a:t>
            </a: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/</a:t>
            </a:r>
            <a:r>
              <a:rPr lang="en-US" sz="2400" dirty="0" err="1" smtClean="0">
                <a:latin typeface="Calibri" charset="0"/>
                <a:ea typeface="Times New Roman" charset="0"/>
                <a:cs typeface="Times New Roman" charset="0"/>
              </a:rPr>
              <a:t>loglogn</a:t>
            </a: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[Asadpour-Goemans-Madry-O-Saberi’09]</a:t>
            </a: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O(1) (planar/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bd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 genus)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[O-Saberi’10,Erickson-Sidiropoulos’13]</a:t>
            </a:r>
          </a:p>
          <a:p>
            <a:pPr marL="0" indent="0">
              <a:lnSpc>
                <a:spcPct val="110000"/>
              </a:lnSpc>
              <a:buClr>
                <a:srgbClr val="0070C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Integrality Gap 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≥ 2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[Charikar-Goemans-Karloff’06]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≤ O(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logn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loglogn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[AGMOS’09]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.</a:t>
            </a:r>
            <a:endParaRPr lang="en-US" sz="2400" dirty="0" smtClean="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Result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743200"/>
            <a:ext cx="7772400" cy="1524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buSzPct val="120000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 any cost function, the integrality gap of the LP relaxation is </a:t>
            </a:r>
            <a:r>
              <a:rPr lang="en-US" sz="2800" dirty="0" err="1" smtClean="0">
                <a:solidFill>
                  <a:srgbClr val="000000"/>
                </a:solidFill>
              </a:rPr>
              <a:t>polyloglog</a:t>
            </a:r>
            <a:r>
              <a:rPr lang="en-US" sz="2800" dirty="0" smtClean="0">
                <a:solidFill>
                  <a:srgbClr val="000000"/>
                </a:solidFill>
              </a:rPr>
              <a:t>(n).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Plan of the Talk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7750" y="1828800"/>
            <a:ext cx="2286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ATSP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1752600"/>
            <a:ext cx="2514600" cy="933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Thin Spanning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4038600"/>
            <a:ext cx="2590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Spectrally Thin Spanning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91328" y="1752600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6345922" y="290320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0600" y="4038600"/>
            <a:ext cx="2590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 Max Effective Resistance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3874784" y="4038600"/>
            <a:ext cx="1306816" cy="838200"/>
          </a:xfrm>
          <a:prstGeom prst="leftRightArrow">
            <a:avLst/>
          </a:prstGeom>
          <a:gradFill>
            <a:gsLst>
              <a:gs pos="0">
                <a:srgbClr val="00B050">
                  <a:alpha val="38000"/>
                </a:srgbClr>
              </a:gs>
              <a:gs pos="100000">
                <a:srgbClr val="A6D4A6"/>
              </a:gs>
            </a:gsLst>
            <a:lin ang="16200000" scaled="0"/>
          </a:gradFill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00400" y="5410200"/>
            <a:ext cx="2743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Our Contribution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Thin Spanning Trees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058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Def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Given a k-edge-connected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=(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A spanning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thin w.r.t. G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if</a:t>
                </a:r>
                <a:endParaRPr lang="en-US" sz="28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5800" cy="5060950"/>
              </a:xfrm>
              <a:blipFill rotWithShape="1">
                <a:blip r:embed="rId3"/>
                <a:stretch>
                  <a:fillRect l="-1467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3276600"/>
            <a:ext cx="1905000" cy="1828800"/>
            <a:chOff x="1676400" y="1676400"/>
            <a:chExt cx="1905000" cy="1828800"/>
          </a:xfrm>
        </p:grpSpPr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3048000" y="1676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7" name="Oval 6"/>
            <p:cNvSpPr>
              <a:spLocks noChangeAspect="1" noChangeArrowheads="1"/>
            </p:cNvSpPr>
            <p:nvPr/>
          </p:nvSpPr>
          <p:spPr bwMode="auto">
            <a:xfrm>
              <a:off x="2057400" y="1676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1676400" y="2438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2057400" y="3276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3048000" y="3276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3352800" y="2438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cxnSp>
          <p:nvCxnSpPr>
            <p:cNvPr id="13" name="Straight Connector 12"/>
            <p:cNvCxnSpPr>
              <a:stCxn id="7" idx="7"/>
              <a:endCxn id="6" idx="1"/>
            </p:cNvCxnSpPr>
            <p:nvPr/>
          </p:nvCxnSpPr>
          <p:spPr>
            <a:xfrm>
              <a:off x="2252522" y="1709878"/>
              <a:ext cx="8289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0"/>
              <a:endCxn id="7" idx="3"/>
            </p:cNvCxnSpPr>
            <p:nvPr/>
          </p:nvCxnSpPr>
          <p:spPr>
            <a:xfrm flipV="1">
              <a:off x="1790700" y="1871522"/>
              <a:ext cx="3001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5"/>
              <a:endCxn id="11" idx="3"/>
            </p:cNvCxnSpPr>
            <p:nvPr/>
          </p:nvCxnSpPr>
          <p:spPr>
            <a:xfrm>
              <a:off x="2252522" y="3471722"/>
              <a:ext cx="8289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4"/>
              <a:endCxn id="11" idx="7"/>
            </p:cNvCxnSpPr>
            <p:nvPr/>
          </p:nvCxnSpPr>
          <p:spPr>
            <a:xfrm flipH="1">
              <a:off x="3243122" y="2667000"/>
              <a:ext cx="2239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1790700" y="2667000"/>
              <a:ext cx="3001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12" idx="0"/>
            </p:cNvCxnSpPr>
            <p:nvPr/>
          </p:nvCxnSpPr>
          <p:spPr>
            <a:xfrm>
              <a:off x="3243122" y="1871522"/>
              <a:ext cx="2239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3"/>
              <a:endCxn id="10" idx="7"/>
            </p:cNvCxnSpPr>
            <p:nvPr/>
          </p:nvCxnSpPr>
          <p:spPr>
            <a:xfrm flipH="1">
              <a:off x="2252522" y="1871522"/>
              <a:ext cx="828956" cy="14385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3"/>
              <a:endCxn id="10" idx="6"/>
            </p:cNvCxnSpPr>
            <p:nvPr/>
          </p:nvCxnSpPr>
          <p:spPr>
            <a:xfrm flipH="1">
              <a:off x="2286000" y="2633522"/>
              <a:ext cx="1100278" cy="7573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4"/>
              <a:endCxn id="10" idx="0"/>
            </p:cNvCxnSpPr>
            <p:nvPr/>
          </p:nvCxnSpPr>
          <p:spPr>
            <a:xfrm>
              <a:off x="2171700" y="1905000"/>
              <a:ext cx="0" cy="1371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9" idx="6"/>
            </p:cNvCxnSpPr>
            <p:nvPr/>
          </p:nvCxnSpPr>
          <p:spPr>
            <a:xfrm flipH="1">
              <a:off x="1905000" y="2552700"/>
              <a:ext cx="1447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1"/>
              <a:endCxn id="7" idx="5"/>
            </p:cNvCxnSpPr>
            <p:nvPr/>
          </p:nvCxnSpPr>
          <p:spPr>
            <a:xfrm flipH="1" flipV="1">
              <a:off x="2252522" y="1871522"/>
              <a:ext cx="828956" cy="14385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0"/>
              <a:endCxn id="6" idx="4"/>
            </p:cNvCxnSpPr>
            <p:nvPr/>
          </p:nvCxnSpPr>
          <p:spPr>
            <a:xfrm flipV="1">
              <a:off x="3162300" y="1905000"/>
              <a:ext cx="0" cy="1371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9" idx="7"/>
            </p:cNvCxnSpPr>
            <p:nvPr/>
          </p:nvCxnSpPr>
          <p:spPr>
            <a:xfrm flipH="1">
              <a:off x="1871522" y="1790700"/>
              <a:ext cx="1176478" cy="6811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1" idx="2"/>
            </p:cNvCxnSpPr>
            <p:nvPr/>
          </p:nvCxnSpPr>
          <p:spPr>
            <a:xfrm>
              <a:off x="1871522" y="2633522"/>
              <a:ext cx="1176478" cy="7573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7" idx="6"/>
              <a:endCxn id="12" idx="1"/>
            </p:cNvCxnSpPr>
            <p:nvPr/>
          </p:nvCxnSpPr>
          <p:spPr>
            <a:xfrm>
              <a:off x="2286000" y="1790700"/>
              <a:ext cx="1100278" cy="6811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444150" y="3276600"/>
            <a:ext cx="1905000" cy="1828800"/>
            <a:chOff x="4572000" y="3200400"/>
            <a:chExt cx="1905000" cy="1828800"/>
          </a:xfrm>
        </p:grpSpPr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5943600" y="3200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4953000" y="3200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4572000" y="3962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>
              <a:off x="4953000" y="4800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5943600" y="4800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>
              <a:off x="6248400" y="3962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cxnSp>
          <p:nvCxnSpPr>
            <p:cNvPr id="35" name="Straight Connector 34"/>
            <p:cNvCxnSpPr>
              <a:stCxn id="30" idx="7"/>
              <a:endCxn id="29" idx="1"/>
            </p:cNvCxnSpPr>
            <p:nvPr/>
          </p:nvCxnSpPr>
          <p:spPr>
            <a:xfrm>
              <a:off x="5148122" y="3233878"/>
              <a:ext cx="8289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0"/>
              <a:endCxn id="30" idx="3"/>
            </p:cNvCxnSpPr>
            <p:nvPr/>
          </p:nvCxnSpPr>
          <p:spPr>
            <a:xfrm flipV="1">
              <a:off x="4686300" y="3395522"/>
              <a:ext cx="3001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4"/>
              <a:endCxn id="33" idx="7"/>
            </p:cNvCxnSpPr>
            <p:nvPr/>
          </p:nvCxnSpPr>
          <p:spPr>
            <a:xfrm flipH="1">
              <a:off x="6138722" y="4191000"/>
              <a:ext cx="2239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4"/>
              <a:endCxn id="32" idx="1"/>
            </p:cNvCxnSpPr>
            <p:nvPr/>
          </p:nvCxnSpPr>
          <p:spPr>
            <a:xfrm>
              <a:off x="4686300" y="4191000"/>
              <a:ext cx="3001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5"/>
              <a:endCxn id="34" idx="0"/>
            </p:cNvCxnSpPr>
            <p:nvPr/>
          </p:nvCxnSpPr>
          <p:spPr>
            <a:xfrm>
              <a:off x="6138722" y="3395522"/>
              <a:ext cx="2239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514600" y="5029200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596550" y="5029200"/>
            <a:ext cx="179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2/n-thin tree</a:t>
            </a:r>
            <a:endParaRPr lang="en-US" sz="2400" dirty="0"/>
          </a:p>
        </p:txBody>
      </p:sp>
      <p:sp>
        <p:nvSpPr>
          <p:cNvPr id="41" name="Right Arrow 40"/>
          <p:cNvSpPr/>
          <p:nvPr/>
        </p:nvSpPr>
        <p:spPr>
          <a:xfrm>
            <a:off x="4191000" y="3810000"/>
            <a:ext cx="733072" cy="685800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ular Callout 41"/>
              <p:cNvSpPr/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-24183"/>
                  <a:gd name="adj2" fmla="val -75979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One-sided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unweighted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cut-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sparsifier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No lower-bound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-24183"/>
                  <a:gd name="adj2" fmla="val -75979"/>
                </a:avLst>
              </a:prstGeom>
              <a:blipFill rotWithShape="1">
                <a:blip r:embed="rId4"/>
                <a:stretch>
                  <a:fillRect b="-6736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1699" y="2438400"/>
                <a:ext cx="5865901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⋅|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|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99" y="2438400"/>
                <a:ext cx="5865901" cy="5241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984" y="5725180"/>
                <a:ext cx="8302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:r>
                  <a:rPr lang="en-US" sz="2800" dirty="0">
                    <a:solidFill>
                      <a:srgbClr val="0070C0"/>
                    </a:solidFill>
                  </a:rPr>
                  <a:t>Exercise</a:t>
                </a:r>
                <a:r>
                  <a:rPr lang="en-US" sz="2800" dirty="0">
                    <a:solidFill>
                      <a:prstClr val="black"/>
                    </a:solidFill>
                  </a:rPr>
                  <a:t>: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(k-dim cube) has O(1/k) thin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tree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84" y="5725180"/>
                <a:ext cx="830201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542" t="-10465" r="-3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1485900" y="3105150"/>
            <a:ext cx="2442428" cy="1308100"/>
            <a:chOff x="1485900" y="3105150"/>
            <a:chExt cx="2442428" cy="1308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752600" y="3352800"/>
                  <a:ext cx="423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352800"/>
                  <a:ext cx="42312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505200" y="3347566"/>
                  <a:ext cx="423128" cy="462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347566"/>
                  <a:ext cx="423128" cy="46243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Freeform 48"/>
            <p:cNvSpPr/>
            <p:nvPr/>
          </p:nvSpPr>
          <p:spPr>
            <a:xfrm>
              <a:off x="1485900" y="3105150"/>
              <a:ext cx="2425700" cy="1308100"/>
            </a:xfrm>
            <a:custGeom>
              <a:avLst/>
              <a:gdLst>
                <a:gd name="connsiteX0" fmla="*/ 311150 w 2425700"/>
                <a:gd name="connsiteY0" fmla="*/ 1282700 h 1308100"/>
                <a:gd name="connsiteX1" fmla="*/ 387350 w 2425700"/>
                <a:gd name="connsiteY1" fmla="*/ 1244600 h 1308100"/>
                <a:gd name="connsiteX2" fmla="*/ 431800 w 2425700"/>
                <a:gd name="connsiteY2" fmla="*/ 1250950 h 1308100"/>
                <a:gd name="connsiteX3" fmla="*/ 469900 w 2425700"/>
                <a:gd name="connsiteY3" fmla="*/ 1263650 h 1308100"/>
                <a:gd name="connsiteX4" fmla="*/ 488950 w 2425700"/>
                <a:gd name="connsiteY4" fmla="*/ 1270000 h 1308100"/>
                <a:gd name="connsiteX5" fmla="*/ 514350 w 2425700"/>
                <a:gd name="connsiteY5" fmla="*/ 1282700 h 1308100"/>
                <a:gd name="connsiteX6" fmla="*/ 533400 w 2425700"/>
                <a:gd name="connsiteY6" fmla="*/ 1289050 h 1308100"/>
                <a:gd name="connsiteX7" fmla="*/ 552450 w 2425700"/>
                <a:gd name="connsiteY7" fmla="*/ 1301750 h 1308100"/>
                <a:gd name="connsiteX8" fmla="*/ 615950 w 2425700"/>
                <a:gd name="connsiteY8" fmla="*/ 1308100 h 1308100"/>
                <a:gd name="connsiteX9" fmla="*/ 844550 w 2425700"/>
                <a:gd name="connsiteY9" fmla="*/ 1308100 h 1308100"/>
                <a:gd name="connsiteX10" fmla="*/ 977900 w 2425700"/>
                <a:gd name="connsiteY10" fmla="*/ 1295400 h 1308100"/>
                <a:gd name="connsiteX11" fmla="*/ 1022350 w 2425700"/>
                <a:gd name="connsiteY11" fmla="*/ 1289050 h 1308100"/>
                <a:gd name="connsiteX12" fmla="*/ 1117600 w 2425700"/>
                <a:gd name="connsiteY12" fmla="*/ 1282700 h 1308100"/>
                <a:gd name="connsiteX13" fmla="*/ 1282700 w 2425700"/>
                <a:gd name="connsiteY13" fmla="*/ 1270000 h 1308100"/>
                <a:gd name="connsiteX14" fmla="*/ 1466850 w 2425700"/>
                <a:gd name="connsiteY14" fmla="*/ 1270000 h 1308100"/>
                <a:gd name="connsiteX15" fmla="*/ 1695450 w 2425700"/>
                <a:gd name="connsiteY15" fmla="*/ 1276350 h 1308100"/>
                <a:gd name="connsiteX16" fmla="*/ 1790700 w 2425700"/>
                <a:gd name="connsiteY16" fmla="*/ 1289050 h 1308100"/>
                <a:gd name="connsiteX17" fmla="*/ 1911350 w 2425700"/>
                <a:gd name="connsiteY17" fmla="*/ 1308100 h 1308100"/>
                <a:gd name="connsiteX18" fmla="*/ 2012950 w 2425700"/>
                <a:gd name="connsiteY18" fmla="*/ 1308100 h 1308100"/>
                <a:gd name="connsiteX19" fmla="*/ 2197100 w 2425700"/>
                <a:gd name="connsiteY19" fmla="*/ 1301750 h 1308100"/>
                <a:gd name="connsiteX20" fmla="*/ 2241550 w 2425700"/>
                <a:gd name="connsiteY20" fmla="*/ 1289050 h 1308100"/>
                <a:gd name="connsiteX21" fmla="*/ 2286000 w 2425700"/>
                <a:gd name="connsiteY21" fmla="*/ 1276350 h 1308100"/>
                <a:gd name="connsiteX22" fmla="*/ 2324100 w 2425700"/>
                <a:gd name="connsiteY22" fmla="*/ 1250950 h 1308100"/>
                <a:gd name="connsiteX23" fmla="*/ 2355850 w 2425700"/>
                <a:gd name="connsiteY23" fmla="*/ 1212850 h 1308100"/>
                <a:gd name="connsiteX24" fmla="*/ 2374900 w 2425700"/>
                <a:gd name="connsiteY24" fmla="*/ 1187450 h 1308100"/>
                <a:gd name="connsiteX25" fmla="*/ 2387600 w 2425700"/>
                <a:gd name="connsiteY25" fmla="*/ 1168400 h 1308100"/>
                <a:gd name="connsiteX26" fmla="*/ 2406650 w 2425700"/>
                <a:gd name="connsiteY26" fmla="*/ 1149350 h 1308100"/>
                <a:gd name="connsiteX27" fmla="*/ 2419350 w 2425700"/>
                <a:gd name="connsiteY27" fmla="*/ 1111250 h 1308100"/>
                <a:gd name="connsiteX28" fmla="*/ 2425700 w 2425700"/>
                <a:gd name="connsiteY28" fmla="*/ 1092200 h 1308100"/>
                <a:gd name="connsiteX29" fmla="*/ 2413000 w 2425700"/>
                <a:gd name="connsiteY29" fmla="*/ 1035050 h 1308100"/>
                <a:gd name="connsiteX30" fmla="*/ 2406650 w 2425700"/>
                <a:gd name="connsiteY30" fmla="*/ 1003300 h 1308100"/>
                <a:gd name="connsiteX31" fmla="*/ 2393950 w 2425700"/>
                <a:gd name="connsiteY31" fmla="*/ 984250 h 1308100"/>
                <a:gd name="connsiteX32" fmla="*/ 2381250 w 2425700"/>
                <a:gd name="connsiteY32" fmla="*/ 946150 h 1308100"/>
                <a:gd name="connsiteX33" fmla="*/ 2355850 w 2425700"/>
                <a:gd name="connsiteY33" fmla="*/ 908050 h 1308100"/>
                <a:gd name="connsiteX34" fmla="*/ 2292350 w 2425700"/>
                <a:gd name="connsiteY34" fmla="*/ 869950 h 1308100"/>
                <a:gd name="connsiteX35" fmla="*/ 2273300 w 2425700"/>
                <a:gd name="connsiteY35" fmla="*/ 857250 h 1308100"/>
                <a:gd name="connsiteX36" fmla="*/ 2254250 w 2425700"/>
                <a:gd name="connsiteY36" fmla="*/ 850900 h 1308100"/>
                <a:gd name="connsiteX37" fmla="*/ 2190750 w 2425700"/>
                <a:gd name="connsiteY37" fmla="*/ 825500 h 1308100"/>
                <a:gd name="connsiteX38" fmla="*/ 2152650 w 2425700"/>
                <a:gd name="connsiteY38" fmla="*/ 819150 h 1308100"/>
                <a:gd name="connsiteX39" fmla="*/ 1892300 w 2425700"/>
                <a:gd name="connsiteY39" fmla="*/ 831850 h 1308100"/>
                <a:gd name="connsiteX40" fmla="*/ 1657350 w 2425700"/>
                <a:gd name="connsiteY40" fmla="*/ 844550 h 1308100"/>
                <a:gd name="connsiteX41" fmla="*/ 1422400 w 2425700"/>
                <a:gd name="connsiteY41" fmla="*/ 831850 h 1308100"/>
                <a:gd name="connsiteX42" fmla="*/ 1371600 w 2425700"/>
                <a:gd name="connsiteY42" fmla="*/ 819150 h 1308100"/>
                <a:gd name="connsiteX43" fmla="*/ 1346200 w 2425700"/>
                <a:gd name="connsiteY43" fmla="*/ 812800 h 1308100"/>
                <a:gd name="connsiteX44" fmla="*/ 1282700 w 2425700"/>
                <a:gd name="connsiteY44" fmla="*/ 774700 h 1308100"/>
                <a:gd name="connsiteX45" fmla="*/ 1244600 w 2425700"/>
                <a:gd name="connsiteY45" fmla="*/ 736600 h 1308100"/>
                <a:gd name="connsiteX46" fmla="*/ 1219200 w 2425700"/>
                <a:gd name="connsiteY46" fmla="*/ 692150 h 1308100"/>
                <a:gd name="connsiteX47" fmla="*/ 1193800 w 2425700"/>
                <a:gd name="connsiteY47" fmla="*/ 673100 h 1308100"/>
                <a:gd name="connsiteX48" fmla="*/ 1181100 w 2425700"/>
                <a:gd name="connsiteY48" fmla="*/ 654050 h 1308100"/>
                <a:gd name="connsiteX49" fmla="*/ 1155700 w 2425700"/>
                <a:gd name="connsiteY49" fmla="*/ 628650 h 1308100"/>
                <a:gd name="connsiteX50" fmla="*/ 1130300 w 2425700"/>
                <a:gd name="connsiteY50" fmla="*/ 590550 h 1308100"/>
                <a:gd name="connsiteX51" fmla="*/ 1111250 w 2425700"/>
                <a:gd name="connsiteY51" fmla="*/ 552450 h 1308100"/>
                <a:gd name="connsiteX52" fmla="*/ 1111250 w 2425700"/>
                <a:gd name="connsiteY52" fmla="*/ 412750 h 1308100"/>
                <a:gd name="connsiteX53" fmla="*/ 1098550 w 2425700"/>
                <a:gd name="connsiteY53" fmla="*/ 215900 h 1308100"/>
                <a:gd name="connsiteX54" fmla="*/ 1079500 w 2425700"/>
                <a:gd name="connsiteY54" fmla="*/ 139700 h 1308100"/>
                <a:gd name="connsiteX55" fmla="*/ 1066800 w 2425700"/>
                <a:gd name="connsiteY55" fmla="*/ 120650 h 1308100"/>
                <a:gd name="connsiteX56" fmla="*/ 1060450 w 2425700"/>
                <a:gd name="connsiteY56" fmla="*/ 101600 h 1308100"/>
                <a:gd name="connsiteX57" fmla="*/ 1041400 w 2425700"/>
                <a:gd name="connsiteY57" fmla="*/ 88900 h 1308100"/>
                <a:gd name="connsiteX58" fmla="*/ 1003300 w 2425700"/>
                <a:gd name="connsiteY58" fmla="*/ 57150 h 1308100"/>
                <a:gd name="connsiteX59" fmla="*/ 984250 w 2425700"/>
                <a:gd name="connsiteY59" fmla="*/ 50800 h 1308100"/>
                <a:gd name="connsiteX60" fmla="*/ 946150 w 2425700"/>
                <a:gd name="connsiteY60" fmla="*/ 25400 h 1308100"/>
                <a:gd name="connsiteX61" fmla="*/ 889000 w 2425700"/>
                <a:gd name="connsiteY61" fmla="*/ 6350 h 1308100"/>
                <a:gd name="connsiteX62" fmla="*/ 869950 w 2425700"/>
                <a:gd name="connsiteY62" fmla="*/ 0 h 1308100"/>
                <a:gd name="connsiteX63" fmla="*/ 781050 w 2425700"/>
                <a:gd name="connsiteY63" fmla="*/ 12700 h 1308100"/>
                <a:gd name="connsiteX64" fmla="*/ 762000 w 2425700"/>
                <a:gd name="connsiteY64" fmla="*/ 25400 h 1308100"/>
                <a:gd name="connsiteX65" fmla="*/ 736600 w 2425700"/>
                <a:gd name="connsiteY65" fmla="*/ 38100 h 1308100"/>
                <a:gd name="connsiteX66" fmla="*/ 717550 w 2425700"/>
                <a:gd name="connsiteY66" fmla="*/ 50800 h 1308100"/>
                <a:gd name="connsiteX67" fmla="*/ 698500 w 2425700"/>
                <a:gd name="connsiteY67" fmla="*/ 57150 h 1308100"/>
                <a:gd name="connsiteX68" fmla="*/ 679450 w 2425700"/>
                <a:gd name="connsiteY68" fmla="*/ 69850 h 1308100"/>
                <a:gd name="connsiteX69" fmla="*/ 660400 w 2425700"/>
                <a:gd name="connsiteY69" fmla="*/ 76200 h 1308100"/>
                <a:gd name="connsiteX70" fmla="*/ 641350 w 2425700"/>
                <a:gd name="connsiteY70" fmla="*/ 88900 h 1308100"/>
                <a:gd name="connsiteX71" fmla="*/ 622300 w 2425700"/>
                <a:gd name="connsiteY71" fmla="*/ 95250 h 1308100"/>
                <a:gd name="connsiteX72" fmla="*/ 603250 w 2425700"/>
                <a:gd name="connsiteY72" fmla="*/ 107950 h 1308100"/>
                <a:gd name="connsiteX73" fmla="*/ 558800 w 2425700"/>
                <a:gd name="connsiteY73" fmla="*/ 127000 h 1308100"/>
                <a:gd name="connsiteX74" fmla="*/ 495300 w 2425700"/>
                <a:gd name="connsiteY74" fmla="*/ 171450 h 1308100"/>
                <a:gd name="connsiteX75" fmla="*/ 463550 w 2425700"/>
                <a:gd name="connsiteY75" fmla="*/ 209550 h 1308100"/>
                <a:gd name="connsiteX76" fmla="*/ 444500 w 2425700"/>
                <a:gd name="connsiteY76" fmla="*/ 222250 h 1308100"/>
                <a:gd name="connsiteX77" fmla="*/ 419100 w 2425700"/>
                <a:gd name="connsiteY77" fmla="*/ 241300 h 1308100"/>
                <a:gd name="connsiteX78" fmla="*/ 406400 w 2425700"/>
                <a:gd name="connsiteY78" fmla="*/ 260350 h 1308100"/>
                <a:gd name="connsiteX79" fmla="*/ 387350 w 2425700"/>
                <a:gd name="connsiteY79" fmla="*/ 285750 h 1308100"/>
                <a:gd name="connsiteX80" fmla="*/ 368300 w 2425700"/>
                <a:gd name="connsiteY80" fmla="*/ 304800 h 1308100"/>
                <a:gd name="connsiteX81" fmla="*/ 349250 w 2425700"/>
                <a:gd name="connsiteY81" fmla="*/ 330200 h 1308100"/>
                <a:gd name="connsiteX82" fmla="*/ 304800 w 2425700"/>
                <a:gd name="connsiteY82" fmla="*/ 368300 h 1308100"/>
                <a:gd name="connsiteX83" fmla="*/ 285750 w 2425700"/>
                <a:gd name="connsiteY83" fmla="*/ 387350 h 1308100"/>
                <a:gd name="connsiteX84" fmla="*/ 266700 w 2425700"/>
                <a:gd name="connsiteY84" fmla="*/ 412750 h 1308100"/>
                <a:gd name="connsiteX85" fmla="*/ 247650 w 2425700"/>
                <a:gd name="connsiteY85" fmla="*/ 431800 h 1308100"/>
                <a:gd name="connsiteX86" fmla="*/ 234950 w 2425700"/>
                <a:gd name="connsiteY86" fmla="*/ 450850 h 1308100"/>
                <a:gd name="connsiteX87" fmla="*/ 215900 w 2425700"/>
                <a:gd name="connsiteY87" fmla="*/ 476250 h 1308100"/>
                <a:gd name="connsiteX88" fmla="*/ 196850 w 2425700"/>
                <a:gd name="connsiteY88" fmla="*/ 495300 h 1308100"/>
                <a:gd name="connsiteX89" fmla="*/ 190500 w 2425700"/>
                <a:gd name="connsiteY89" fmla="*/ 514350 h 1308100"/>
                <a:gd name="connsiteX90" fmla="*/ 165100 w 2425700"/>
                <a:gd name="connsiteY90" fmla="*/ 552450 h 1308100"/>
                <a:gd name="connsiteX91" fmla="*/ 158750 w 2425700"/>
                <a:gd name="connsiteY91" fmla="*/ 571500 h 1308100"/>
                <a:gd name="connsiteX92" fmla="*/ 133350 w 2425700"/>
                <a:gd name="connsiteY92" fmla="*/ 622300 h 1308100"/>
                <a:gd name="connsiteX93" fmla="*/ 107950 w 2425700"/>
                <a:gd name="connsiteY93" fmla="*/ 679450 h 1308100"/>
                <a:gd name="connsiteX94" fmla="*/ 95250 w 2425700"/>
                <a:gd name="connsiteY94" fmla="*/ 698500 h 1308100"/>
                <a:gd name="connsiteX95" fmla="*/ 76200 w 2425700"/>
                <a:gd name="connsiteY95" fmla="*/ 742950 h 1308100"/>
                <a:gd name="connsiteX96" fmla="*/ 50800 w 2425700"/>
                <a:gd name="connsiteY96" fmla="*/ 793750 h 1308100"/>
                <a:gd name="connsiteX97" fmla="*/ 44450 w 2425700"/>
                <a:gd name="connsiteY97" fmla="*/ 819150 h 1308100"/>
                <a:gd name="connsiteX98" fmla="*/ 31750 w 2425700"/>
                <a:gd name="connsiteY98" fmla="*/ 838200 h 1308100"/>
                <a:gd name="connsiteX99" fmla="*/ 19050 w 2425700"/>
                <a:gd name="connsiteY99" fmla="*/ 876300 h 1308100"/>
                <a:gd name="connsiteX100" fmla="*/ 12700 w 2425700"/>
                <a:gd name="connsiteY100" fmla="*/ 895350 h 1308100"/>
                <a:gd name="connsiteX101" fmla="*/ 6350 w 2425700"/>
                <a:gd name="connsiteY101" fmla="*/ 914400 h 1308100"/>
                <a:gd name="connsiteX102" fmla="*/ 0 w 2425700"/>
                <a:gd name="connsiteY102" fmla="*/ 939800 h 1308100"/>
                <a:gd name="connsiteX103" fmla="*/ 12700 w 2425700"/>
                <a:gd name="connsiteY103" fmla="*/ 1054100 h 1308100"/>
                <a:gd name="connsiteX104" fmla="*/ 19050 w 2425700"/>
                <a:gd name="connsiteY104" fmla="*/ 1085850 h 1308100"/>
                <a:gd name="connsiteX105" fmla="*/ 50800 w 2425700"/>
                <a:gd name="connsiteY105" fmla="*/ 1117600 h 1308100"/>
                <a:gd name="connsiteX106" fmla="*/ 69850 w 2425700"/>
                <a:gd name="connsiteY106" fmla="*/ 1136650 h 1308100"/>
                <a:gd name="connsiteX107" fmla="*/ 88900 w 2425700"/>
                <a:gd name="connsiteY107" fmla="*/ 1143000 h 1308100"/>
                <a:gd name="connsiteX108" fmla="*/ 107950 w 2425700"/>
                <a:gd name="connsiteY108" fmla="*/ 1155700 h 1308100"/>
                <a:gd name="connsiteX109" fmla="*/ 127000 w 2425700"/>
                <a:gd name="connsiteY109" fmla="*/ 1174750 h 1308100"/>
                <a:gd name="connsiteX110" fmla="*/ 190500 w 2425700"/>
                <a:gd name="connsiteY110" fmla="*/ 1193800 h 1308100"/>
                <a:gd name="connsiteX111" fmla="*/ 228600 w 2425700"/>
                <a:gd name="connsiteY111" fmla="*/ 1219200 h 1308100"/>
                <a:gd name="connsiteX112" fmla="*/ 247650 w 2425700"/>
                <a:gd name="connsiteY112" fmla="*/ 1231900 h 1308100"/>
                <a:gd name="connsiteX113" fmla="*/ 304800 w 2425700"/>
                <a:gd name="connsiteY113" fmla="*/ 1257300 h 1308100"/>
                <a:gd name="connsiteX114" fmla="*/ 342900 w 2425700"/>
                <a:gd name="connsiteY114" fmla="*/ 1231900 h 1308100"/>
                <a:gd name="connsiteX115" fmla="*/ 374650 w 2425700"/>
                <a:gd name="connsiteY115" fmla="*/ 1225550 h 1308100"/>
                <a:gd name="connsiteX116" fmla="*/ 374650 w 2425700"/>
                <a:gd name="connsiteY116" fmla="*/ 120015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425700" h="1308100">
                  <a:moveTo>
                    <a:pt x="311150" y="1282700"/>
                  </a:moveTo>
                  <a:cubicBezTo>
                    <a:pt x="336550" y="1270000"/>
                    <a:pt x="359887" y="1251827"/>
                    <a:pt x="387350" y="1244600"/>
                  </a:cubicBezTo>
                  <a:cubicBezTo>
                    <a:pt x="401824" y="1240791"/>
                    <a:pt x="417216" y="1247585"/>
                    <a:pt x="431800" y="1250950"/>
                  </a:cubicBezTo>
                  <a:cubicBezTo>
                    <a:pt x="444844" y="1253960"/>
                    <a:pt x="457200" y="1259417"/>
                    <a:pt x="469900" y="1263650"/>
                  </a:cubicBezTo>
                  <a:cubicBezTo>
                    <a:pt x="476250" y="1265767"/>
                    <a:pt x="482963" y="1267007"/>
                    <a:pt x="488950" y="1270000"/>
                  </a:cubicBezTo>
                  <a:cubicBezTo>
                    <a:pt x="497417" y="1274233"/>
                    <a:pt x="505649" y="1278971"/>
                    <a:pt x="514350" y="1282700"/>
                  </a:cubicBezTo>
                  <a:cubicBezTo>
                    <a:pt x="520502" y="1285337"/>
                    <a:pt x="527413" y="1286057"/>
                    <a:pt x="533400" y="1289050"/>
                  </a:cubicBezTo>
                  <a:cubicBezTo>
                    <a:pt x="540226" y="1292463"/>
                    <a:pt x="545014" y="1300034"/>
                    <a:pt x="552450" y="1301750"/>
                  </a:cubicBezTo>
                  <a:cubicBezTo>
                    <a:pt x="573177" y="1306533"/>
                    <a:pt x="594783" y="1305983"/>
                    <a:pt x="615950" y="1308100"/>
                  </a:cubicBezTo>
                  <a:cubicBezTo>
                    <a:pt x="957595" y="1290119"/>
                    <a:pt x="530815" y="1308100"/>
                    <a:pt x="844550" y="1308100"/>
                  </a:cubicBezTo>
                  <a:cubicBezTo>
                    <a:pt x="864130" y="1308100"/>
                    <a:pt x="952361" y="1298592"/>
                    <a:pt x="977900" y="1295400"/>
                  </a:cubicBezTo>
                  <a:cubicBezTo>
                    <a:pt x="992752" y="1293544"/>
                    <a:pt x="1007444" y="1290405"/>
                    <a:pt x="1022350" y="1289050"/>
                  </a:cubicBezTo>
                  <a:cubicBezTo>
                    <a:pt x="1054040" y="1286169"/>
                    <a:pt x="1085864" y="1285022"/>
                    <a:pt x="1117600" y="1282700"/>
                  </a:cubicBezTo>
                  <a:lnTo>
                    <a:pt x="1282700" y="1270000"/>
                  </a:lnTo>
                  <a:cubicBezTo>
                    <a:pt x="1389096" y="1285199"/>
                    <a:pt x="1262991" y="1270000"/>
                    <a:pt x="1466850" y="1270000"/>
                  </a:cubicBezTo>
                  <a:cubicBezTo>
                    <a:pt x="1543079" y="1270000"/>
                    <a:pt x="1619250" y="1274233"/>
                    <a:pt x="1695450" y="1276350"/>
                  </a:cubicBezTo>
                  <a:cubicBezTo>
                    <a:pt x="1729128" y="1280560"/>
                    <a:pt x="1757399" y="1283792"/>
                    <a:pt x="1790700" y="1289050"/>
                  </a:cubicBezTo>
                  <a:cubicBezTo>
                    <a:pt x="1934725" y="1311791"/>
                    <a:pt x="1810567" y="1293702"/>
                    <a:pt x="1911350" y="1308100"/>
                  </a:cubicBezTo>
                  <a:cubicBezTo>
                    <a:pt x="1982938" y="1293782"/>
                    <a:pt x="1895716" y="1308100"/>
                    <a:pt x="2012950" y="1308100"/>
                  </a:cubicBezTo>
                  <a:cubicBezTo>
                    <a:pt x="2074370" y="1308100"/>
                    <a:pt x="2135717" y="1303867"/>
                    <a:pt x="2197100" y="1301750"/>
                  </a:cubicBezTo>
                  <a:cubicBezTo>
                    <a:pt x="2276505" y="1281899"/>
                    <a:pt x="2177781" y="1307270"/>
                    <a:pt x="2241550" y="1289050"/>
                  </a:cubicBezTo>
                  <a:cubicBezTo>
                    <a:pt x="2248320" y="1287116"/>
                    <a:pt x="2277940" y="1280828"/>
                    <a:pt x="2286000" y="1276350"/>
                  </a:cubicBezTo>
                  <a:cubicBezTo>
                    <a:pt x="2299343" y="1268937"/>
                    <a:pt x="2324100" y="1250950"/>
                    <a:pt x="2324100" y="1250950"/>
                  </a:cubicBezTo>
                  <a:cubicBezTo>
                    <a:pt x="2352169" y="1208846"/>
                    <a:pt x="2319180" y="1255631"/>
                    <a:pt x="2355850" y="1212850"/>
                  </a:cubicBezTo>
                  <a:cubicBezTo>
                    <a:pt x="2362738" y="1204815"/>
                    <a:pt x="2368749" y="1196062"/>
                    <a:pt x="2374900" y="1187450"/>
                  </a:cubicBezTo>
                  <a:cubicBezTo>
                    <a:pt x="2379336" y="1181240"/>
                    <a:pt x="2382714" y="1174263"/>
                    <a:pt x="2387600" y="1168400"/>
                  </a:cubicBezTo>
                  <a:cubicBezTo>
                    <a:pt x="2393349" y="1161501"/>
                    <a:pt x="2400300" y="1155700"/>
                    <a:pt x="2406650" y="1149350"/>
                  </a:cubicBezTo>
                  <a:lnTo>
                    <a:pt x="2419350" y="1111250"/>
                  </a:lnTo>
                  <a:lnTo>
                    <a:pt x="2425700" y="1092200"/>
                  </a:lnTo>
                  <a:cubicBezTo>
                    <a:pt x="2414504" y="1058612"/>
                    <a:pt x="2421940" y="1084223"/>
                    <a:pt x="2413000" y="1035050"/>
                  </a:cubicBezTo>
                  <a:cubicBezTo>
                    <a:pt x="2411069" y="1024431"/>
                    <a:pt x="2410440" y="1013406"/>
                    <a:pt x="2406650" y="1003300"/>
                  </a:cubicBezTo>
                  <a:cubicBezTo>
                    <a:pt x="2403970" y="996154"/>
                    <a:pt x="2397050" y="991224"/>
                    <a:pt x="2393950" y="984250"/>
                  </a:cubicBezTo>
                  <a:cubicBezTo>
                    <a:pt x="2388513" y="972017"/>
                    <a:pt x="2388676" y="957289"/>
                    <a:pt x="2381250" y="946150"/>
                  </a:cubicBezTo>
                  <a:cubicBezTo>
                    <a:pt x="2372783" y="933450"/>
                    <a:pt x="2368550" y="916517"/>
                    <a:pt x="2355850" y="908050"/>
                  </a:cubicBezTo>
                  <a:cubicBezTo>
                    <a:pt x="2262647" y="845914"/>
                    <a:pt x="2360691" y="909002"/>
                    <a:pt x="2292350" y="869950"/>
                  </a:cubicBezTo>
                  <a:cubicBezTo>
                    <a:pt x="2285724" y="866164"/>
                    <a:pt x="2280126" y="860663"/>
                    <a:pt x="2273300" y="857250"/>
                  </a:cubicBezTo>
                  <a:cubicBezTo>
                    <a:pt x="2267313" y="854257"/>
                    <a:pt x="2260402" y="853537"/>
                    <a:pt x="2254250" y="850900"/>
                  </a:cubicBezTo>
                  <a:cubicBezTo>
                    <a:pt x="2227869" y="839594"/>
                    <a:pt x="2222285" y="830756"/>
                    <a:pt x="2190750" y="825500"/>
                  </a:cubicBezTo>
                  <a:lnTo>
                    <a:pt x="2152650" y="819150"/>
                  </a:lnTo>
                  <a:cubicBezTo>
                    <a:pt x="1941323" y="830890"/>
                    <a:pt x="2138245" y="820411"/>
                    <a:pt x="1892300" y="831850"/>
                  </a:cubicBezTo>
                  <a:lnTo>
                    <a:pt x="1657350" y="844550"/>
                  </a:lnTo>
                  <a:cubicBezTo>
                    <a:pt x="1631118" y="843578"/>
                    <a:pt x="1480883" y="841597"/>
                    <a:pt x="1422400" y="831850"/>
                  </a:cubicBezTo>
                  <a:cubicBezTo>
                    <a:pt x="1405183" y="828981"/>
                    <a:pt x="1388533" y="823383"/>
                    <a:pt x="1371600" y="819150"/>
                  </a:cubicBezTo>
                  <a:cubicBezTo>
                    <a:pt x="1363133" y="817033"/>
                    <a:pt x="1354006" y="816703"/>
                    <a:pt x="1346200" y="812800"/>
                  </a:cubicBezTo>
                  <a:cubicBezTo>
                    <a:pt x="1326157" y="802778"/>
                    <a:pt x="1298025" y="790025"/>
                    <a:pt x="1282700" y="774700"/>
                  </a:cubicBezTo>
                  <a:lnTo>
                    <a:pt x="1244600" y="736600"/>
                  </a:lnTo>
                  <a:cubicBezTo>
                    <a:pt x="1237335" y="714804"/>
                    <a:pt x="1238422" y="711372"/>
                    <a:pt x="1219200" y="692150"/>
                  </a:cubicBezTo>
                  <a:cubicBezTo>
                    <a:pt x="1211716" y="684666"/>
                    <a:pt x="1201284" y="680584"/>
                    <a:pt x="1193800" y="673100"/>
                  </a:cubicBezTo>
                  <a:cubicBezTo>
                    <a:pt x="1188404" y="667704"/>
                    <a:pt x="1186067" y="659844"/>
                    <a:pt x="1181100" y="654050"/>
                  </a:cubicBezTo>
                  <a:cubicBezTo>
                    <a:pt x="1173308" y="644959"/>
                    <a:pt x="1163180" y="638000"/>
                    <a:pt x="1155700" y="628650"/>
                  </a:cubicBezTo>
                  <a:cubicBezTo>
                    <a:pt x="1146165" y="616731"/>
                    <a:pt x="1135127" y="605030"/>
                    <a:pt x="1130300" y="590550"/>
                  </a:cubicBezTo>
                  <a:cubicBezTo>
                    <a:pt x="1121537" y="564260"/>
                    <a:pt x="1127663" y="577069"/>
                    <a:pt x="1111250" y="552450"/>
                  </a:cubicBezTo>
                  <a:cubicBezTo>
                    <a:pt x="1094082" y="483778"/>
                    <a:pt x="1111250" y="563100"/>
                    <a:pt x="1111250" y="412750"/>
                  </a:cubicBezTo>
                  <a:cubicBezTo>
                    <a:pt x="1111250" y="230313"/>
                    <a:pt x="1114375" y="302939"/>
                    <a:pt x="1098550" y="215900"/>
                  </a:cubicBezTo>
                  <a:cubicBezTo>
                    <a:pt x="1094979" y="196261"/>
                    <a:pt x="1091094" y="157090"/>
                    <a:pt x="1079500" y="139700"/>
                  </a:cubicBezTo>
                  <a:cubicBezTo>
                    <a:pt x="1075267" y="133350"/>
                    <a:pt x="1070213" y="127476"/>
                    <a:pt x="1066800" y="120650"/>
                  </a:cubicBezTo>
                  <a:cubicBezTo>
                    <a:pt x="1063807" y="114663"/>
                    <a:pt x="1064631" y="106827"/>
                    <a:pt x="1060450" y="101600"/>
                  </a:cubicBezTo>
                  <a:cubicBezTo>
                    <a:pt x="1055682" y="95641"/>
                    <a:pt x="1047263" y="93786"/>
                    <a:pt x="1041400" y="88900"/>
                  </a:cubicBezTo>
                  <a:cubicBezTo>
                    <a:pt x="1020334" y="71345"/>
                    <a:pt x="1026949" y="68974"/>
                    <a:pt x="1003300" y="57150"/>
                  </a:cubicBezTo>
                  <a:cubicBezTo>
                    <a:pt x="997313" y="54157"/>
                    <a:pt x="990101" y="54051"/>
                    <a:pt x="984250" y="50800"/>
                  </a:cubicBezTo>
                  <a:cubicBezTo>
                    <a:pt x="970907" y="43387"/>
                    <a:pt x="960630" y="30227"/>
                    <a:pt x="946150" y="25400"/>
                  </a:cubicBezTo>
                  <a:lnTo>
                    <a:pt x="889000" y="6350"/>
                  </a:lnTo>
                  <a:lnTo>
                    <a:pt x="869950" y="0"/>
                  </a:lnTo>
                  <a:cubicBezTo>
                    <a:pt x="858752" y="1120"/>
                    <a:pt x="802067" y="3693"/>
                    <a:pt x="781050" y="12700"/>
                  </a:cubicBezTo>
                  <a:cubicBezTo>
                    <a:pt x="774035" y="15706"/>
                    <a:pt x="768626" y="21614"/>
                    <a:pt x="762000" y="25400"/>
                  </a:cubicBezTo>
                  <a:cubicBezTo>
                    <a:pt x="753781" y="30096"/>
                    <a:pt x="744819" y="33404"/>
                    <a:pt x="736600" y="38100"/>
                  </a:cubicBezTo>
                  <a:cubicBezTo>
                    <a:pt x="729974" y="41886"/>
                    <a:pt x="724376" y="47387"/>
                    <a:pt x="717550" y="50800"/>
                  </a:cubicBezTo>
                  <a:cubicBezTo>
                    <a:pt x="711563" y="53793"/>
                    <a:pt x="704487" y="54157"/>
                    <a:pt x="698500" y="57150"/>
                  </a:cubicBezTo>
                  <a:cubicBezTo>
                    <a:pt x="691674" y="60563"/>
                    <a:pt x="686276" y="66437"/>
                    <a:pt x="679450" y="69850"/>
                  </a:cubicBezTo>
                  <a:cubicBezTo>
                    <a:pt x="673463" y="72843"/>
                    <a:pt x="666387" y="73207"/>
                    <a:pt x="660400" y="76200"/>
                  </a:cubicBezTo>
                  <a:cubicBezTo>
                    <a:pt x="653574" y="79613"/>
                    <a:pt x="648176" y="85487"/>
                    <a:pt x="641350" y="88900"/>
                  </a:cubicBezTo>
                  <a:cubicBezTo>
                    <a:pt x="635363" y="91893"/>
                    <a:pt x="628287" y="92257"/>
                    <a:pt x="622300" y="95250"/>
                  </a:cubicBezTo>
                  <a:cubicBezTo>
                    <a:pt x="615474" y="98663"/>
                    <a:pt x="610076" y="104537"/>
                    <a:pt x="603250" y="107950"/>
                  </a:cubicBezTo>
                  <a:cubicBezTo>
                    <a:pt x="550696" y="134227"/>
                    <a:pt x="624868" y="87359"/>
                    <a:pt x="558800" y="127000"/>
                  </a:cubicBezTo>
                  <a:cubicBezTo>
                    <a:pt x="546656" y="134286"/>
                    <a:pt x="508808" y="159872"/>
                    <a:pt x="495300" y="171450"/>
                  </a:cubicBezTo>
                  <a:cubicBezTo>
                    <a:pt x="422480" y="233867"/>
                    <a:pt x="522341" y="150759"/>
                    <a:pt x="463550" y="209550"/>
                  </a:cubicBezTo>
                  <a:cubicBezTo>
                    <a:pt x="458154" y="214946"/>
                    <a:pt x="450710" y="217814"/>
                    <a:pt x="444500" y="222250"/>
                  </a:cubicBezTo>
                  <a:cubicBezTo>
                    <a:pt x="435888" y="228401"/>
                    <a:pt x="426584" y="233816"/>
                    <a:pt x="419100" y="241300"/>
                  </a:cubicBezTo>
                  <a:cubicBezTo>
                    <a:pt x="413704" y="246696"/>
                    <a:pt x="410836" y="254140"/>
                    <a:pt x="406400" y="260350"/>
                  </a:cubicBezTo>
                  <a:cubicBezTo>
                    <a:pt x="400249" y="268962"/>
                    <a:pt x="394238" y="277715"/>
                    <a:pt x="387350" y="285750"/>
                  </a:cubicBezTo>
                  <a:cubicBezTo>
                    <a:pt x="381506" y="292568"/>
                    <a:pt x="374144" y="297982"/>
                    <a:pt x="368300" y="304800"/>
                  </a:cubicBezTo>
                  <a:cubicBezTo>
                    <a:pt x="361412" y="312835"/>
                    <a:pt x="356138" y="322165"/>
                    <a:pt x="349250" y="330200"/>
                  </a:cubicBezTo>
                  <a:cubicBezTo>
                    <a:pt x="327433" y="355653"/>
                    <a:pt x="331826" y="345135"/>
                    <a:pt x="304800" y="368300"/>
                  </a:cubicBezTo>
                  <a:cubicBezTo>
                    <a:pt x="297982" y="374144"/>
                    <a:pt x="291594" y="380532"/>
                    <a:pt x="285750" y="387350"/>
                  </a:cubicBezTo>
                  <a:cubicBezTo>
                    <a:pt x="278862" y="395385"/>
                    <a:pt x="273588" y="404715"/>
                    <a:pt x="266700" y="412750"/>
                  </a:cubicBezTo>
                  <a:cubicBezTo>
                    <a:pt x="260856" y="419568"/>
                    <a:pt x="253399" y="424901"/>
                    <a:pt x="247650" y="431800"/>
                  </a:cubicBezTo>
                  <a:cubicBezTo>
                    <a:pt x="242764" y="437663"/>
                    <a:pt x="239386" y="444640"/>
                    <a:pt x="234950" y="450850"/>
                  </a:cubicBezTo>
                  <a:cubicBezTo>
                    <a:pt x="228799" y="459462"/>
                    <a:pt x="222788" y="468215"/>
                    <a:pt x="215900" y="476250"/>
                  </a:cubicBezTo>
                  <a:cubicBezTo>
                    <a:pt x="210056" y="483068"/>
                    <a:pt x="203200" y="488950"/>
                    <a:pt x="196850" y="495300"/>
                  </a:cubicBezTo>
                  <a:cubicBezTo>
                    <a:pt x="194733" y="501650"/>
                    <a:pt x="193751" y="508499"/>
                    <a:pt x="190500" y="514350"/>
                  </a:cubicBezTo>
                  <a:cubicBezTo>
                    <a:pt x="183087" y="527693"/>
                    <a:pt x="169927" y="537970"/>
                    <a:pt x="165100" y="552450"/>
                  </a:cubicBezTo>
                  <a:cubicBezTo>
                    <a:pt x="162983" y="558800"/>
                    <a:pt x="161520" y="565406"/>
                    <a:pt x="158750" y="571500"/>
                  </a:cubicBezTo>
                  <a:cubicBezTo>
                    <a:pt x="150916" y="588735"/>
                    <a:pt x="140381" y="604722"/>
                    <a:pt x="133350" y="622300"/>
                  </a:cubicBezTo>
                  <a:cubicBezTo>
                    <a:pt x="124278" y="644980"/>
                    <a:pt x="119815" y="658686"/>
                    <a:pt x="107950" y="679450"/>
                  </a:cubicBezTo>
                  <a:cubicBezTo>
                    <a:pt x="104164" y="686076"/>
                    <a:pt x="99036" y="691874"/>
                    <a:pt x="95250" y="698500"/>
                  </a:cubicBezTo>
                  <a:cubicBezTo>
                    <a:pt x="64784" y="751815"/>
                    <a:pt x="95989" y="699414"/>
                    <a:pt x="76200" y="742950"/>
                  </a:cubicBezTo>
                  <a:cubicBezTo>
                    <a:pt x="68366" y="760185"/>
                    <a:pt x="55392" y="775383"/>
                    <a:pt x="50800" y="793750"/>
                  </a:cubicBezTo>
                  <a:cubicBezTo>
                    <a:pt x="48683" y="802217"/>
                    <a:pt x="47888" y="811128"/>
                    <a:pt x="44450" y="819150"/>
                  </a:cubicBezTo>
                  <a:cubicBezTo>
                    <a:pt x="41444" y="826165"/>
                    <a:pt x="34850" y="831226"/>
                    <a:pt x="31750" y="838200"/>
                  </a:cubicBezTo>
                  <a:cubicBezTo>
                    <a:pt x="26313" y="850433"/>
                    <a:pt x="23283" y="863600"/>
                    <a:pt x="19050" y="876300"/>
                  </a:cubicBezTo>
                  <a:lnTo>
                    <a:pt x="12700" y="895350"/>
                  </a:lnTo>
                  <a:cubicBezTo>
                    <a:pt x="10583" y="901700"/>
                    <a:pt x="7973" y="907906"/>
                    <a:pt x="6350" y="914400"/>
                  </a:cubicBezTo>
                  <a:lnTo>
                    <a:pt x="0" y="939800"/>
                  </a:lnTo>
                  <a:cubicBezTo>
                    <a:pt x="4233" y="977900"/>
                    <a:pt x="5182" y="1016510"/>
                    <a:pt x="12700" y="1054100"/>
                  </a:cubicBezTo>
                  <a:cubicBezTo>
                    <a:pt x="14817" y="1064683"/>
                    <a:pt x="15260" y="1075744"/>
                    <a:pt x="19050" y="1085850"/>
                  </a:cubicBezTo>
                  <a:cubicBezTo>
                    <a:pt x="27517" y="1108428"/>
                    <a:pt x="33867" y="1103489"/>
                    <a:pt x="50800" y="1117600"/>
                  </a:cubicBezTo>
                  <a:cubicBezTo>
                    <a:pt x="57699" y="1123349"/>
                    <a:pt x="62378" y="1131669"/>
                    <a:pt x="69850" y="1136650"/>
                  </a:cubicBezTo>
                  <a:cubicBezTo>
                    <a:pt x="75419" y="1140363"/>
                    <a:pt x="82913" y="1140007"/>
                    <a:pt x="88900" y="1143000"/>
                  </a:cubicBezTo>
                  <a:cubicBezTo>
                    <a:pt x="95726" y="1146413"/>
                    <a:pt x="102087" y="1150814"/>
                    <a:pt x="107950" y="1155700"/>
                  </a:cubicBezTo>
                  <a:cubicBezTo>
                    <a:pt x="114849" y="1161449"/>
                    <a:pt x="119150" y="1170389"/>
                    <a:pt x="127000" y="1174750"/>
                  </a:cubicBezTo>
                  <a:cubicBezTo>
                    <a:pt x="139649" y="1181777"/>
                    <a:pt x="174102" y="1189701"/>
                    <a:pt x="190500" y="1193800"/>
                  </a:cubicBezTo>
                  <a:lnTo>
                    <a:pt x="228600" y="1219200"/>
                  </a:lnTo>
                  <a:cubicBezTo>
                    <a:pt x="234950" y="1223433"/>
                    <a:pt x="240410" y="1229487"/>
                    <a:pt x="247650" y="1231900"/>
                  </a:cubicBezTo>
                  <a:cubicBezTo>
                    <a:pt x="292990" y="1247013"/>
                    <a:pt x="274611" y="1237174"/>
                    <a:pt x="304800" y="1257300"/>
                  </a:cubicBezTo>
                  <a:cubicBezTo>
                    <a:pt x="317500" y="1248833"/>
                    <a:pt x="327933" y="1234893"/>
                    <a:pt x="342900" y="1231900"/>
                  </a:cubicBezTo>
                  <a:cubicBezTo>
                    <a:pt x="353483" y="1229783"/>
                    <a:pt x="367018" y="1233182"/>
                    <a:pt x="374650" y="1225550"/>
                  </a:cubicBezTo>
                  <a:lnTo>
                    <a:pt x="374650" y="1200150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05400" y="3111500"/>
            <a:ext cx="2438400" cy="1308100"/>
            <a:chOff x="5105400" y="3111500"/>
            <a:chExt cx="2438400" cy="1308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368072" y="3358034"/>
                  <a:ext cx="423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072" y="3358034"/>
                  <a:ext cx="42312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120672" y="3352800"/>
                  <a:ext cx="423128" cy="462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672" y="3352800"/>
                  <a:ext cx="423128" cy="46243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59"/>
            <p:cNvSpPr/>
            <p:nvPr/>
          </p:nvSpPr>
          <p:spPr>
            <a:xfrm>
              <a:off x="5105400" y="3111500"/>
              <a:ext cx="2425700" cy="1308100"/>
            </a:xfrm>
            <a:custGeom>
              <a:avLst/>
              <a:gdLst>
                <a:gd name="connsiteX0" fmla="*/ 311150 w 2425700"/>
                <a:gd name="connsiteY0" fmla="*/ 1282700 h 1308100"/>
                <a:gd name="connsiteX1" fmla="*/ 387350 w 2425700"/>
                <a:gd name="connsiteY1" fmla="*/ 1244600 h 1308100"/>
                <a:gd name="connsiteX2" fmla="*/ 431800 w 2425700"/>
                <a:gd name="connsiteY2" fmla="*/ 1250950 h 1308100"/>
                <a:gd name="connsiteX3" fmla="*/ 469900 w 2425700"/>
                <a:gd name="connsiteY3" fmla="*/ 1263650 h 1308100"/>
                <a:gd name="connsiteX4" fmla="*/ 488950 w 2425700"/>
                <a:gd name="connsiteY4" fmla="*/ 1270000 h 1308100"/>
                <a:gd name="connsiteX5" fmla="*/ 514350 w 2425700"/>
                <a:gd name="connsiteY5" fmla="*/ 1282700 h 1308100"/>
                <a:gd name="connsiteX6" fmla="*/ 533400 w 2425700"/>
                <a:gd name="connsiteY6" fmla="*/ 1289050 h 1308100"/>
                <a:gd name="connsiteX7" fmla="*/ 552450 w 2425700"/>
                <a:gd name="connsiteY7" fmla="*/ 1301750 h 1308100"/>
                <a:gd name="connsiteX8" fmla="*/ 615950 w 2425700"/>
                <a:gd name="connsiteY8" fmla="*/ 1308100 h 1308100"/>
                <a:gd name="connsiteX9" fmla="*/ 844550 w 2425700"/>
                <a:gd name="connsiteY9" fmla="*/ 1308100 h 1308100"/>
                <a:gd name="connsiteX10" fmla="*/ 977900 w 2425700"/>
                <a:gd name="connsiteY10" fmla="*/ 1295400 h 1308100"/>
                <a:gd name="connsiteX11" fmla="*/ 1022350 w 2425700"/>
                <a:gd name="connsiteY11" fmla="*/ 1289050 h 1308100"/>
                <a:gd name="connsiteX12" fmla="*/ 1117600 w 2425700"/>
                <a:gd name="connsiteY12" fmla="*/ 1282700 h 1308100"/>
                <a:gd name="connsiteX13" fmla="*/ 1282700 w 2425700"/>
                <a:gd name="connsiteY13" fmla="*/ 1270000 h 1308100"/>
                <a:gd name="connsiteX14" fmla="*/ 1466850 w 2425700"/>
                <a:gd name="connsiteY14" fmla="*/ 1270000 h 1308100"/>
                <a:gd name="connsiteX15" fmla="*/ 1695450 w 2425700"/>
                <a:gd name="connsiteY15" fmla="*/ 1276350 h 1308100"/>
                <a:gd name="connsiteX16" fmla="*/ 1790700 w 2425700"/>
                <a:gd name="connsiteY16" fmla="*/ 1289050 h 1308100"/>
                <a:gd name="connsiteX17" fmla="*/ 1911350 w 2425700"/>
                <a:gd name="connsiteY17" fmla="*/ 1308100 h 1308100"/>
                <a:gd name="connsiteX18" fmla="*/ 2012950 w 2425700"/>
                <a:gd name="connsiteY18" fmla="*/ 1308100 h 1308100"/>
                <a:gd name="connsiteX19" fmla="*/ 2197100 w 2425700"/>
                <a:gd name="connsiteY19" fmla="*/ 1301750 h 1308100"/>
                <a:gd name="connsiteX20" fmla="*/ 2241550 w 2425700"/>
                <a:gd name="connsiteY20" fmla="*/ 1289050 h 1308100"/>
                <a:gd name="connsiteX21" fmla="*/ 2286000 w 2425700"/>
                <a:gd name="connsiteY21" fmla="*/ 1276350 h 1308100"/>
                <a:gd name="connsiteX22" fmla="*/ 2324100 w 2425700"/>
                <a:gd name="connsiteY22" fmla="*/ 1250950 h 1308100"/>
                <a:gd name="connsiteX23" fmla="*/ 2355850 w 2425700"/>
                <a:gd name="connsiteY23" fmla="*/ 1212850 h 1308100"/>
                <a:gd name="connsiteX24" fmla="*/ 2374900 w 2425700"/>
                <a:gd name="connsiteY24" fmla="*/ 1187450 h 1308100"/>
                <a:gd name="connsiteX25" fmla="*/ 2387600 w 2425700"/>
                <a:gd name="connsiteY25" fmla="*/ 1168400 h 1308100"/>
                <a:gd name="connsiteX26" fmla="*/ 2406650 w 2425700"/>
                <a:gd name="connsiteY26" fmla="*/ 1149350 h 1308100"/>
                <a:gd name="connsiteX27" fmla="*/ 2419350 w 2425700"/>
                <a:gd name="connsiteY27" fmla="*/ 1111250 h 1308100"/>
                <a:gd name="connsiteX28" fmla="*/ 2425700 w 2425700"/>
                <a:gd name="connsiteY28" fmla="*/ 1092200 h 1308100"/>
                <a:gd name="connsiteX29" fmla="*/ 2413000 w 2425700"/>
                <a:gd name="connsiteY29" fmla="*/ 1035050 h 1308100"/>
                <a:gd name="connsiteX30" fmla="*/ 2406650 w 2425700"/>
                <a:gd name="connsiteY30" fmla="*/ 1003300 h 1308100"/>
                <a:gd name="connsiteX31" fmla="*/ 2393950 w 2425700"/>
                <a:gd name="connsiteY31" fmla="*/ 984250 h 1308100"/>
                <a:gd name="connsiteX32" fmla="*/ 2381250 w 2425700"/>
                <a:gd name="connsiteY32" fmla="*/ 946150 h 1308100"/>
                <a:gd name="connsiteX33" fmla="*/ 2355850 w 2425700"/>
                <a:gd name="connsiteY33" fmla="*/ 908050 h 1308100"/>
                <a:gd name="connsiteX34" fmla="*/ 2292350 w 2425700"/>
                <a:gd name="connsiteY34" fmla="*/ 869950 h 1308100"/>
                <a:gd name="connsiteX35" fmla="*/ 2273300 w 2425700"/>
                <a:gd name="connsiteY35" fmla="*/ 857250 h 1308100"/>
                <a:gd name="connsiteX36" fmla="*/ 2254250 w 2425700"/>
                <a:gd name="connsiteY36" fmla="*/ 850900 h 1308100"/>
                <a:gd name="connsiteX37" fmla="*/ 2190750 w 2425700"/>
                <a:gd name="connsiteY37" fmla="*/ 825500 h 1308100"/>
                <a:gd name="connsiteX38" fmla="*/ 2152650 w 2425700"/>
                <a:gd name="connsiteY38" fmla="*/ 819150 h 1308100"/>
                <a:gd name="connsiteX39" fmla="*/ 1892300 w 2425700"/>
                <a:gd name="connsiteY39" fmla="*/ 831850 h 1308100"/>
                <a:gd name="connsiteX40" fmla="*/ 1657350 w 2425700"/>
                <a:gd name="connsiteY40" fmla="*/ 844550 h 1308100"/>
                <a:gd name="connsiteX41" fmla="*/ 1422400 w 2425700"/>
                <a:gd name="connsiteY41" fmla="*/ 831850 h 1308100"/>
                <a:gd name="connsiteX42" fmla="*/ 1371600 w 2425700"/>
                <a:gd name="connsiteY42" fmla="*/ 819150 h 1308100"/>
                <a:gd name="connsiteX43" fmla="*/ 1346200 w 2425700"/>
                <a:gd name="connsiteY43" fmla="*/ 812800 h 1308100"/>
                <a:gd name="connsiteX44" fmla="*/ 1282700 w 2425700"/>
                <a:gd name="connsiteY44" fmla="*/ 774700 h 1308100"/>
                <a:gd name="connsiteX45" fmla="*/ 1244600 w 2425700"/>
                <a:gd name="connsiteY45" fmla="*/ 736600 h 1308100"/>
                <a:gd name="connsiteX46" fmla="*/ 1219200 w 2425700"/>
                <a:gd name="connsiteY46" fmla="*/ 692150 h 1308100"/>
                <a:gd name="connsiteX47" fmla="*/ 1193800 w 2425700"/>
                <a:gd name="connsiteY47" fmla="*/ 673100 h 1308100"/>
                <a:gd name="connsiteX48" fmla="*/ 1181100 w 2425700"/>
                <a:gd name="connsiteY48" fmla="*/ 654050 h 1308100"/>
                <a:gd name="connsiteX49" fmla="*/ 1155700 w 2425700"/>
                <a:gd name="connsiteY49" fmla="*/ 628650 h 1308100"/>
                <a:gd name="connsiteX50" fmla="*/ 1130300 w 2425700"/>
                <a:gd name="connsiteY50" fmla="*/ 590550 h 1308100"/>
                <a:gd name="connsiteX51" fmla="*/ 1111250 w 2425700"/>
                <a:gd name="connsiteY51" fmla="*/ 552450 h 1308100"/>
                <a:gd name="connsiteX52" fmla="*/ 1111250 w 2425700"/>
                <a:gd name="connsiteY52" fmla="*/ 412750 h 1308100"/>
                <a:gd name="connsiteX53" fmla="*/ 1098550 w 2425700"/>
                <a:gd name="connsiteY53" fmla="*/ 215900 h 1308100"/>
                <a:gd name="connsiteX54" fmla="*/ 1079500 w 2425700"/>
                <a:gd name="connsiteY54" fmla="*/ 139700 h 1308100"/>
                <a:gd name="connsiteX55" fmla="*/ 1066800 w 2425700"/>
                <a:gd name="connsiteY55" fmla="*/ 120650 h 1308100"/>
                <a:gd name="connsiteX56" fmla="*/ 1060450 w 2425700"/>
                <a:gd name="connsiteY56" fmla="*/ 101600 h 1308100"/>
                <a:gd name="connsiteX57" fmla="*/ 1041400 w 2425700"/>
                <a:gd name="connsiteY57" fmla="*/ 88900 h 1308100"/>
                <a:gd name="connsiteX58" fmla="*/ 1003300 w 2425700"/>
                <a:gd name="connsiteY58" fmla="*/ 57150 h 1308100"/>
                <a:gd name="connsiteX59" fmla="*/ 984250 w 2425700"/>
                <a:gd name="connsiteY59" fmla="*/ 50800 h 1308100"/>
                <a:gd name="connsiteX60" fmla="*/ 946150 w 2425700"/>
                <a:gd name="connsiteY60" fmla="*/ 25400 h 1308100"/>
                <a:gd name="connsiteX61" fmla="*/ 889000 w 2425700"/>
                <a:gd name="connsiteY61" fmla="*/ 6350 h 1308100"/>
                <a:gd name="connsiteX62" fmla="*/ 869950 w 2425700"/>
                <a:gd name="connsiteY62" fmla="*/ 0 h 1308100"/>
                <a:gd name="connsiteX63" fmla="*/ 781050 w 2425700"/>
                <a:gd name="connsiteY63" fmla="*/ 12700 h 1308100"/>
                <a:gd name="connsiteX64" fmla="*/ 762000 w 2425700"/>
                <a:gd name="connsiteY64" fmla="*/ 25400 h 1308100"/>
                <a:gd name="connsiteX65" fmla="*/ 736600 w 2425700"/>
                <a:gd name="connsiteY65" fmla="*/ 38100 h 1308100"/>
                <a:gd name="connsiteX66" fmla="*/ 717550 w 2425700"/>
                <a:gd name="connsiteY66" fmla="*/ 50800 h 1308100"/>
                <a:gd name="connsiteX67" fmla="*/ 698500 w 2425700"/>
                <a:gd name="connsiteY67" fmla="*/ 57150 h 1308100"/>
                <a:gd name="connsiteX68" fmla="*/ 679450 w 2425700"/>
                <a:gd name="connsiteY68" fmla="*/ 69850 h 1308100"/>
                <a:gd name="connsiteX69" fmla="*/ 660400 w 2425700"/>
                <a:gd name="connsiteY69" fmla="*/ 76200 h 1308100"/>
                <a:gd name="connsiteX70" fmla="*/ 641350 w 2425700"/>
                <a:gd name="connsiteY70" fmla="*/ 88900 h 1308100"/>
                <a:gd name="connsiteX71" fmla="*/ 622300 w 2425700"/>
                <a:gd name="connsiteY71" fmla="*/ 95250 h 1308100"/>
                <a:gd name="connsiteX72" fmla="*/ 603250 w 2425700"/>
                <a:gd name="connsiteY72" fmla="*/ 107950 h 1308100"/>
                <a:gd name="connsiteX73" fmla="*/ 558800 w 2425700"/>
                <a:gd name="connsiteY73" fmla="*/ 127000 h 1308100"/>
                <a:gd name="connsiteX74" fmla="*/ 495300 w 2425700"/>
                <a:gd name="connsiteY74" fmla="*/ 171450 h 1308100"/>
                <a:gd name="connsiteX75" fmla="*/ 463550 w 2425700"/>
                <a:gd name="connsiteY75" fmla="*/ 209550 h 1308100"/>
                <a:gd name="connsiteX76" fmla="*/ 444500 w 2425700"/>
                <a:gd name="connsiteY76" fmla="*/ 222250 h 1308100"/>
                <a:gd name="connsiteX77" fmla="*/ 419100 w 2425700"/>
                <a:gd name="connsiteY77" fmla="*/ 241300 h 1308100"/>
                <a:gd name="connsiteX78" fmla="*/ 406400 w 2425700"/>
                <a:gd name="connsiteY78" fmla="*/ 260350 h 1308100"/>
                <a:gd name="connsiteX79" fmla="*/ 387350 w 2425700"/>
                <a:gd name="connsiteY79" fmla="*/ 285750 h 1308100"/>
                <a:gd name="connsiteX80" fmla="*/ 368300 w 2425700"/>
                <a:gd name="connsiteY80" fmla="*/ 304800 h 1308100"/>
                <a:gd name="connsiteX81" fmla="*/ 349250 w 2425700"/>
                <a:gd name="connsiteY81" fmla="*/ 330200 h 1308100"/>
                <a:gd name="connsiteX82" fmla="*/ 304800 w 2425700"/>
                <a:gd name="connsiteY82" fmla="*/ 368300 h 1308100"/>
                <a:gd name="connsiteX83" fmla="*/ 285750 w 2425700"/>
                <a:gd name="connsiteY83" fmla="*/ 387350 h 1308100"/>
                <a:gd name="connsiteX84" fmla="*/ 266700 w 2425700"/>
                <a:gd name="connsiteY84" fmla="*/ 412750 h 1308100"/>
                <a:gd name="connsiteX85" fmla="*/ 247650 w 2425700"/>
                <a:gd name="connsiteY85" fmla="*/ 431800 h 1308100"/>
                <a:gd name="connsiteX86" fmla="*/ 234950 w 2425700"/>
                <a:gd name="connsiteY86" fmla="*/ 450850 h 1308100"/>
                <a:gd name="connsiteX87" fmla="*/ 215900 w 2425700"/>
                <a:gd name="connsiteY87" fmla="*/ 476250 h 1308100"/>
                <a:gd name="connsiteX88" fmla="*/ 196850 w 2425700"/>
                <a:gd name="connsiteY88" fmla="*/ 495300 h 1308100"/>
                <a:gd name="connsiteX89" fmla="*/ 190500 w 2425700"/>
                <a:gd name="connsiteY89" fmla="*/ 514350 h 1308100"/>
                <a:gd name="connsiteX90" fmla="*/ 165100 w 2425700"/>
                <a:gd name="connsiteY90" fmla="*/ 552450 h 1308100"/>
                <a:gd name="connsiteX91" fmla="*/ 158750 w 2425700"/>
                <a:gd name="connsiteY91" fmla="*/ 571500 h 1308100"/>
                <a:gd name="connsiteX92" fmla="*/ 133350 w 2425700"/>
                <a:gd name="connsiteY92" fmla="*/ 622300 h 1308100"/>
                <a:gd name="connsiteX93" fmla="*/ 107950 w 2425700"/>
                <a:gd name="connsiteY93" fmla="*/ 679450 h 1308100"/>
                <a:gd name="connsiteX94" fmla="*/ 95250 w 2425700"/>
                <a:gd name="connsiteY94" fmla="*/ 698500 h 1308100"/>
                <a:gd name="connsiteX95" fmla="*/ 76200 w 2425700"/>
                <a:gd name="connsiteY95" fmla="*/ 742950 h 1308100"/>
                <a:gd name="connsiteX96" fmla="*/ 50800 w 2425700"/>
                <a:gd name="connsiteY96" fmla="*/ 793750 h 1308100"/>
                <a:gd name="connsiteX97" fmla="*/ 44450 w 2425700"/>
                <a:gd name="connsiteY97" fmla="*/ 819150 h 1308100"/>
                <a:gd name="connsiteX98" fmla="*/ 31750 w 2425700"/>
                <a:gd name="connsiteY98" fmla="*/ 838200 h 1308100"/>
                <a:gd name="connsiteX99" fmla="*/ 19050 w 2425700"/>
                <a:gd name="connsiteY99" fmla="*/ 876300 h 1308100"/>
                <a:gd name="connsiteX100" fmla="*/ 12700 w 2425700"/>
                <a:gd name="connsiteY100" fmla="*/ 895350 h 1308100"/>
                <a:gd name="connsiteX101" fmla="*/ 6350 w 2425700"/>
                <a:gd name="connsiteY101" fmla="*/ 914400 h 1308100"/>
                <a:gd name="connsiteX102" fmla="*/ 0 w 2425700"/>
                <a:gd name="connsiteY102" fmla="*/ 939800 h 1308100"/>
                <a:gd name="connsiteX103" fmla="*/ 12700 w 2425700"/>
                <a:gd name="connsiteY103" fmla="*/ 1054100 h 1308100"/>
                <a:gd name="connsiteX104" fmla="*/ 19050 w 2425700"/>
                <a:gd name="connsiteY104" fmla="*/ 1085850 h 1308100"/>
                <a:gd name="connsiteX105" fmla="*/ 50800 w 2425700"/>
                <a:gd name="connsiteY105" fmla="*/ 1117600 h 1308100"/>
                <a:gd name="connsiteX106" fmla="*/ 69850 w 2425700"/>
                <a:gd name="connsiteY106" fmla="*/ 1136650 h 1308100"/>
                <a:gd name="connsiteX107" fmla="*/ 88900 w 2425700"/>
                <a:gd name="connsiteY107" fmla="*/ 1143000 h 1308100"/>
                <a:gd name="connsiteX108" fmla="*/ 107950 w 2425700"/>
                <a:gd name="connsiteY108" fmla="*/ 1155700 h 1308100"/>
                <a:gd name="connsiteX109" fmla="*/ 127000 w 2425700"/>
                <a:gd name="connsiteY109" fmla="*/ 1174750 h 1308100"/>
                <a:gd name="connsiteX110" fmla="*/ 190500 w 2425700"/>
                <a:gd name="connsiteY110" fmla="*/ 1193800 h 1308100"/>
                <a:gd name="connsiteX111" fmla="*/ 228600 w 2425700"/>
                <a:gd name="connsiteY111" fmla="*/ 1219200 h 1308100"/>
                <a:gd name="connsiteX112" fmla="*/ 247650 w 2425700"/>
                <a:gd name="connsiteY112" fmla="*/ 1231900 h 1308100"/>
                <a:gd name="connsiteX113" fmla="*/ 304800 w 2425700"/>
                <a:gd name="connsiteY113" fmla="*/ 1257300 h 1308100"/>
                <a:gd name="connsiteX114" fmla="*/ 342900 w 2425700"/>
                <a:gd name="connsiteY114" fmla="*/ 1231900 h 1308100"/>
                <a:gd name="connsiteX115" fmla="*/ 374650 w 2425700"/>
                <a:gd name="connsiteY115" fmla="*/ 1225550 h 1308100"/>
                <a:gd name="connsiteX116" fmla="*/ 374650 w 2425700"/>
                <a:gd name="connsiteY116" fmla="*/ 120015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425700" h="1308100">
                  <a:moveTo>
                    <a:pt x="311150" y="1282700"/>
                  </a:moveTo>
                  <a:cubicBezTo>
                    <a:pt x="336550" y="1270000"/>
                    <a:pt x="359887" y="1251827"/>
                    <a:pt x="387350" y="1244600"/>
                  </a:cubicBezTo>
                  <a:cubicBezTo>
                    <a:pt x="401824" y="1240791"/>
                    <a:pt x="417216" y="1247585"/>
                    <a:pt x="431800" y="1250950"/>
                  </a:cubicBezTo>
                  <a:cubicBezTo>
                    <a:pt x="444844" y="1253960"/>
                    <a:pt x="457200" y="1259417"/>
                    <a:pt x="469900" y="1263650"/>
                  </a:cubicBezTo>
                  <a:cubicBezTo>
                    <a:pt x="476250" y="1265767"/>
                    <a:pt x="482963" y="1267007"/>
                    <a:pt x="488950" y="1270000"/>
                  </a:cubicBezTo>
                  <a:cubicBezTo>
                    <a:pt x="497417" y="1274233"/>
                    <a:pt x="505649" y="1278971"/>
                    <a:pt x="514350" y="1282700"/>
                  </a:cubicBezTo>
                  <a:cubicBezTo>
                    <a:pt x="520502" y="1285337"/>
                    <a:pt x="527413" y="1286057"/>
                    <a:pt x="533400" y="1289050"/>
                  </a:cubicBezTo>
                  <a:cubicBezTo>
                    <a:pt x="540226" y="1292463"/>
                    <a:pt x="545014" y="1300034"/>
                    <a:pt x="552450" y="1301750"/>
                  </a:cubicBezTo>
                  <a:cubicBezTo>
                    <a:pt x="573177" y="1306533"/>
                    <a:pt x="594783" y="1305983"/>
                    <a:pt x="615950" y="1308100"/>
                  </a:cubicBezTo>
                  <a:cubicBezTo>
                    <a:pt x="957595" y="1290119"/>
                    <a:pt x="530815" y="1308100"/>
                    <a:pt x="844550" y="1308100"/>
                  </a:cubicBezTo>
                  <a:cubicBezTo>
                    <a:pt x="864130" y="1308100"/>
                    <a:pt x="952361" y="1298592"/>
                    <a:pt x="977900" y="1295400"/>
                  </a:cubicBezTo>
                  <a:cubicBezTo>
                    <a:pt x="992752" y="1293544"/>
                    <a:pt x="1007444" y="1290405"/>
                    <a:pt x="1022350" y="1289050"/>
                  </a:cubicBezTo>
                  <a:cubicBezTo>
                    <a:pt x="1054040" y="1286169"/>
                    <a:pt x="1085864" y="1285022"/>
                    <a:pt x="1117600" y="1282700"/>
                  </a:cubicBezTo>
                  <a:lnTo>
                    <a:pt x="1282700" y="1270000"/>
                  </a:lnTo>
                  <a:cubicBezTo>
                    <a:pt x="1389096" y="1285199"/>
                    <a:pt x="1262991" y="1270000"/>
                    <a:pt x="1466850" y="1270000"/>
                  </a:cubicBezTo>
                  <a:cubicBezTo>
                    <a:pt x="1543079" y="1270000"/>
                    <a:pt x="1619250" y="1274233"/>
                    <a:pt x="1695450" y="1276350"/>
                  </a:cubicBezTo>
                  <a:cubicBezTo>
                    <a:pt x="1729128" y="1280560"/>
                    <a:pt x="1757399" y="1283792"/>
                    <a:pt x="1790700" y="1289050"/>
                  </a:cubicBezTo>
                  <a:cubicBezTo>
                    <a:pt x="1934725" y="1311791"/>
                    <a:pt x="1810567" y="1293702"/>
                    <a:pt x="1911350" y="1308100"/>
                  </a:cubicBezTo>
                  <a:cubicBezTo>
                    <a:pt x="1982938" y="1293782"/>
                    <a:pt x="1895716" y="1308100"/>
                    <a:pt x="2012950" y="1308100"/>
                  </a:cubicBezTo>
                  <a:cubicBezTo>
                    <a:pt x="2074370" y="1308100"/>
                    <a:pt x="2135717" y="1303867"/>
                    <a:pt x="2197100" y="1301750"/>
                  </a:cubicBezTo>
                  <a:cubicBezTo>
                    <a:pt x="2276505" y="1281899"/>
                    <a:pt x="2177781" y="1307270"/>
                    <a:pt x="2241550" y="1289050"/>
                  </a:cubicBezTo>
                  <a:cubicBezTo>
                    <a:pt x="2248320" y="1287116"/>
                    <a:pt x="2277940" y="1280828"/>
                    <a:pt x="2286000" y="1276350"/>
                  </a:cubicBezTo>
                  <a:cubicBezTo>
                    <a:pt x="2299343" y="1268937"/>
                    <a:pt x="2324100" y="1250950"/>
                    <a:pt x="2324100" y="1250950"/>
                  </a:cubicBezTo>
                  <a:cubicBezTo>
                    <a:pt x="2352169" y="1208846"/>
                    <a:pt x="2319180" y="1255631"/>
                    <a:pt x="2355850" y="1212850"/>
                  </a:cubicBezTo>
                  <a:cubicBezTo>
                    <a:pt x="2362738" y="1204815"/>
                    <a:pt x="2368749" y="1196062"/>
                    <a:pt x="2374900" y="1187450"/>
                  </a:cubicBezTo>
                  <a:cubicBezTo>
                    <a:pt x="2379336" y="1181240"/>
                    <a:pt x="2382714" y="1174263"/>
                    <a:pt x="2387600" y="1168400"/>
                  </a:cubicBezTo>
                  <a:cubicBezTo>
                    <a:pt x="2393349" y="1161501"/>
                    <a:pt x="2400300" y="1155700"/>
                    <a:pt x="2406650" y="1149350"/>
                  </a:cubicBezTo>
                  <a:lnTo>
                    <a:pt x="2419350" y="1111250"/>
                  </a:lnTo>
                  <a:lnTo>
                    <a:pt x="2425700" y="1092200"/>
                  </a:lnTo>
                  <a:cubicBezTo>
                    <a:pt x="2414504" y="1058612"/>
                    <a:pt x="2421940" y="1084223"/>
                    <a:pt x="2413000" y="1035050"/>
                  </a:cubicBezTo>
                  <a:cubicBezTo>
                    <a:pt x="2411069" y="1024431"/>
                    <a:pt x="2410440" y="1013406"/>
                    <a:pt x="2406650" y="1003300"/>
                  </a:cubicBezTo>
                  <a:cubicBezTo>
                    <a:pt x="2403970" y="996154"/>
                    <a:pt x="2397050" y="991224"/>
                    <a:pt x="2393950" y="984250"/>
                  </a:cubicBezTo>
                  <a:cubicBezTo>
                    <a:pt x="2388513" y="972017"/>
                    <a:pt x="2388676" y="957289"/>
                    <a:pt x="2381250" y="946150"/>
                  </a:cubicBezTo>
                  <a:cubicBezTo>
                    <a:pt x="2372783" y="933450"/>
                    <a:pt x="2368550" y="916517"/>
                    <a:pt x="2355850" y="908050"/>
                  </a:cubicBezTo>
                  <a:cubicBezTo>
                    <a:pt x="2262647" y="845914"/>
                    <a:pt x="2360691" y="909002"/>
                    <a:pt x="2292350" y="869950"/>
                  </a:cubicBezTo>
                  <a:cubicBezTo>
                    <a:pt x="2285724" y="866164"/>
                    <a:pt x="2280126" y="860663"/>
                    <a:pt x="2273300" y="857250"/>
                  </a:cubicBezTo>
                  <a:cubicBezTo>
                    <a:pt x="2267313" y="854257"/>
                    <a:pt x="2260402" y="853537"/>
                    <a:pt x="2254250" y="850900"/>
                  </a:cubicBezTo>
                  <a:cubicBezTo>
                    <a:pt x="2227869" y="839594"/>
                    <a:pt x="2222285" y="830756"/>
                    <a:pt x="2190750" y="825500"/>
                  </a:cubicBezTo>
                  <a:lnTo>
                    <a:pt x="2152650" y="819150"/>
                  </a:lnTo>
                  <a:cubicBezTo>
                    <a:pt x="1941323" y="830890"/>
                    <a:pt x="2138245" y="820411"/>
                    <a:pt x="1892300" y="831850"/>
                  </a:cubicBezTo>
                  <a:lnTo>
                    <a:pt x="1657350" y="844550"/>
                  </a:lnTo>
                  <a:cubicBezTo>
                    <a:pt x="1631118" y="843578"/>
                    <a:pt x="1480883" y="841597"/>
                    <a:pt x="1422400" y="831850"/>
                  </a:cubicBezTo>
                  <a:cubicBezTo>
                    <a:pt x="1405183" y="828981"/>
                    <a:pt x="1388533" y="823383"/>
                    <a:pt x="1371600" y="819150"/>
                  </a:cubicBezTo>
                  <a:cubicBezTo>
                    <a:pt x="1363133" y="817033"/>
                    <a:pt x="1354006" y="816703"/>
                    <a:pt x="1346200" y="812800"/>
                  </a:cubicBezTo>
                  <a:cubicBezTo>
                    <a:pt x="1326157" y="802778"/>
                    <a:pt x="1298025" y="790025"/>
                    <a:pt x="1282700" y="774700"/>
                  </a:cubicBezTo>
                  <a:lnTo>
                    <a:pt x="1244600" y="736600"/>
                  </a:lnTo>
                  <a:cubicBezTo>
                    <a:pt x="1237335" y="714804"/>
                    <a:pt x="1238422" y="711372"/>
                    <a:pt x="1219200" y="692150"/>
                  </a:cubicBezTo>
                  <a:cubicBezTo>
                    <a:pt x="1211716" y="684666"/>
                    <a:pt x="1201284" y="680584"/>
                    <a:pt x="1193800" y="673100"/>
                  </a:cubicBezTo>
                  <a:cubicBezTo>
                    <a:pt x="1188404" y="667704"/>
                    <a:pt x="1186067" y="659844"/>
                    <a:pt x="1181100" y="654050"/>
                  </a:cubicBezTo>
                  <a:cubicBezTo>
                    <a:pt x="1173308" y="644959"/>
                    <a:pt x="1163180" y="638000"/>
                    <a:pt x="1155700" y="628650"/>
                  </a:cubicBezTo>
                  <a:cubicBezTo>
                    <a:pt x="1146165" y="616731"/>
                    <a:pt x="1135127" y="605030"/>
                    <a:pt x="1130300" y="590550"/>
                  </a:cubicBezTo>
                  <a:cubicBezTo>
                    <a:pt x="1121537" y="564260"/>
                    <a:pt x="1127663" y="577069"/>
                    <a:pt x="1111250" y="552450"/>
                  </a:cubicBezTo>
                  <a:cubicBezTo>
                    <a:pt x="1094082" y="483778"/>
                    <a:pt x="1111250" y="563100"/>
                    <a:pt x="1111250" y="412750"/>
                  </a:cubicBezTo>
                  <a:cubicBezTo>
                    <a:pt x="1111250" y="230313"/>
                    <a:pt x="1114375" y="302939"/>
                    <a:pt x="1098550" y="215900"/>
                  </a:cubicBezTo>
                  <a:cubicBezTo>
                    <a:pt x="1094979" y="196261"/>
                    <a:pt x="1091094" y="157090"/>
                    <a:pt x="1079500" y="139700"/>
                  </a:cubicBezTo>
                  <a:cubicBezTo>
                    <a:pt x="1075267" y="133350"/>
                    <a:pt x="1070213" y="127476"/>
                    <a:pt x="1066800" y="120650"/>
                  </a:cubicBezTo>
                  <a:cubicBezTo>
                    <a:pt x="1063807" y="114663"/>
                    <a:pt x="1064631" y="106827"/>
                    <a:pt x="1060450" y="101600"/>
                  </a:cubicBezTo>
                  <a:cubicBezTo>
                    <a:pt x="1055682" y="95641"/>
                    <a:pt x="1047263" y="93786"/>
                    <a:pt x="1041400" y="88900"/>
                  </a:cubicBezTo>
                  <a:cubicBezTo>
                    <a:pt x="1020334" y="71345"/>
                    <a:pt x="1026949" y="68974"/>
                    <a:pt x="1003300" y="57150"/>
                  </a:cubicBezTo>
                  <a:cubicBezTo>
                    <a:pt x="997313" y="54157"/>
                    <a:pt x="990101" y="54051"/>
                    <a:pt x="984250" y="50800"/>
                  </a:cubicBezTo>
                  <a:cubicBezTo>
                    <a:pt x="970907" y="43387"/>
                    <a:pt x="960630" y="30227"/>
                    <a:pt x="946150" y="25400"/>
                  </a:cubicBezTo>
                  <a:lnTo>
                    <a:pt x="889000" y="6350"/>
                  </a:lnTo>
                  <a:lnTo>
                    <a:pt x="869950" y="0"/>
                  </a:lnTo>
                  <a:cubicBezTo>
                    <a:pt x="858752" y="1120"/>
                    <a:pt x="802067" y="3693"/>
                    <a:pt x="781050" y="12700"/>
                  </a:cubicBezTo>
                  <a:cubicBezTo>
                    <a:pt x="774035" y="15706"/>
                    <a:pt x="768626" y="21614"/>
                    <a:pt x="762000" y="25400"/>
                  </a:cubicBezTo>
                  <a:cubicBezTo>
                    <a:pt x="753781" y="30096"/>
                    <a:pt x="744819" y="33404"/>
                    <a:pt x="736600" y="38100"/>
                  </a:cubicBezTo>
                  <a:cubicBezTo>
                    <a:pt x="729974" y="41886"/>
                    <a:pt x="724376" y="47387"/>
                    <a:pt x="717550" y="50800"/>
                  </a:cubicBezTo>
                  <a:cubicBezTo>
                    <a:pt x="711563" y="53793"/>
                    <a:pt x="704487" y="54157"/>
                    <a:pt x="698500" y="57150"/>
                  </a:cubicBezTo>
                  <a:cubicBezTo>
                    <a:pt x="691674" y="60563"/>
                    <a:pt x="686276" y="66437"/>
                    <a:pt x="679450" y="69850"/>
                  </a:cubicBezTo>
                  <a:cubicBezTo>
                    <a:pt x="673463" y="72843"/>
                    <a:pt x="666387" y="73207"/>
                    <a:pt x="660400" y="76200"/>
                  </a:cubicBezTo>
                  <a:cubicBezTo>
                    <a:pt x="653574" y="79613"/>
                    <a:pt x="648176" y="85487"/>
                    <a:pt x="641350" y="88900"/>
                  </a:cubicBezTo>
                  <a:cubicBezTo>
                    <a:pt x="635363" y="91893"/>
                    <a:pt x="628287" y="92257"/>
                    <a:pt x="622300" y="95250"/>
                  </a:cubicBezTo>
                  <a:cubicBezTo>
                    <a:pt x="615474" y="98663"/>
                    <a:pt x="610076" y="104537"/>
                    <a:pt x="603250" y="107950"/>
                  </a:cubicBezTo>
                  <a:cubicBezTo>
                    <a:pt x="550696" y="134227"/>
                    <a:pt x="624868" y="87359"/>
                    <a:pt x="558800" y="127000"/>
                  </a:cubicBezTo>
                  <a:cubicBezTo>
                    <a:pt x="546656" y="134286"/>
                    <a:pt x="508808" y="159872"/>
                    <a:pt x="495300" y="171450"/>
                  </a:cubicBezTo>
                  <a:cubicBezTo>
                    <a:pt x="422480" y="233867"/>
                    <a:pt x="522341" y="150759"/>
                    <a:pt x="463550" y="209550"/>
                  </a:cubicBezTo>
                  <a:cubicBezTo>
                    <a:pt x="458154" y="214946"/>
                    <a:pt x="450710" y="217814"/>
                    <a:pt x="444500" y="222250"/>
                  </a:cubicBezTo>
                  <a:cubicBezTo>
                    <a:pt x="435888" y="228401"/>
                    <a:pt x="426584" y="233816"/>
                    <a:pt x="419100" y="241300"/>
                  </a:cubicBezTo>
                  <a:cubicBezTo>
                    <a:pt x="413704" y="246696"/>
                    <a:pt x="410836" y="254140"/>
                    <a:pt x="406400" y="260350"/>
                  </a:cubicBezTo>
                  <a:cubicBezTo>
                    <a:pt x="400249" y="268962"/>
                    <a:pt x="394238" y="277715"/>
                    <a:pt x="387350" y="285750"/>
                  </a:cubicBezTo>
                  <a:cubicBezTo>
                    <a:pt x="381506" y="292568"/>
                    <a:pt x="374144" y="297982"/>
                    <a:pt x="368300" y="304800"/>
                  </a:cubicBezTo>
                  <a:cubicBezTo>
                    <a:pt x="361412" y="312835"/>
                    <a:pt x="356138" y="322165"/>
                    <a:pt x="349250" y="330200"/>
                  </a:cubicBezTo>
                  <a:cubicBezTo>
                    <a:pt x="327433" y="355653"/>
                    <a:pt x="331826" y="345135"/>
                    <a:pt x="304800" y="368300"/>
                  </a:cubicBezTo>
                  <a:cubicBezTo>
                    <a:pt x="297982" y="374144"/>
                    <a:pt x="291594" y="380532"/>
                    <a:pt x="285750" y="387350"/>
                  </a:cubicBezTo>
                  <a:cubicBezTo>
                    <a:pt x="278862" y="395385"/>
                    <a:pt x="273588" y="404715"/>
                    <a:pt x="266700" y="412750"/>
                  </a:cubicBezTo>
                  <a:cubicBezTo>
                    <a:pt x="260856" y="419568"/>
                    <a:pt x="253399" y="424901"/>
                    <a:pt x="247650" y="431800"/>
                  </a:cubicBezTo>
                  <a:cubicBezTo>
                    <a:pt x="242764" y="437663"/>
                    <a:pt x="239386" y="444640"/>
                    <a:pt x="234950" y="450850"/>
                  </a:cubicBezTo>
                  <a:cubicBezTo>
                    <a:pt x="228799" y="459462"/>
                    <a:pt x="222788" y="468215"/>
                    <a:pt x="215900" y="476250"/>
                  </a:cubicBezTo>
                  <a:cubicBezTo>
                    <a:pt x="210056" y="483068"/>
                    <a:pt x="203200" y="488950"/>
                    <a:pt x="196850" y="495300"/>
                  </a:cubicBezTo>
                  <a:cubicBezTo>
                    <a:pt x="194733" y="501650"/>
                    <a:pt x="193751" y="508499"/>
                    <a:pt x="190500" y="514350"/>
                  </a:cubicBezTo>
                  <a:cubicBezTo>
                    <a:pt x="183087" y="527693"/>
                    <a:pt x="169927" y="537970"/>
                    <a:pt x="165100" y="552450"/>
                  </a:cubicBezTo>
                  <a:cubicBezTo>
                    <a:pt x="162983" y="558800"/>
                    <a:pt x="161520" y="565406"/>
                    <a:pt x="158750" y="571500"/>
                  </a:cubicBezTo>
                  <a:cubicBezTo>
                    <a:pt x="150916" y="588735"/>
                    <a:pt x="140381" y="604722"/>
                    <a:pt x="133350" y="622300"/>
                  </a:cubicBezTo>
                  <a:cubicBezTo>
                    <a:pt x="124278" y="644980"/>
                    <a:pt x="119815" y="658686"/>
                    <a:pt x="107950" y="679450"/>
                  </a:cubicBezTo>
                  <a:cubicBezTo>
                    <a:pt x="104164" y="686076"/>
                    <a:pt x="99036" y="691874"/>
                    <a:pt x="95250" y="698500"/>
                  </a:cubicBezTo>
                  <a:cubicBezTo>
                    <a:pt x="64784" y="751815"/>
                    <a:pt x="95989" y="699414"/>
                    <a:pt x="76200" y="742950"/>
                  </a:cubicBezTo>
                  <a:cubicBezTo>
                    <a:pt x="68366" y="760185"/>
                    <a:pt x="55392" y="775383"/>
                    <a:pt x="50800" y="793750"/>
                  </a:cubicBezTo>
                  <a:cubicBezTo>
                    <a:pt x="48683" y="802217"/>
                    <a:pt x="47888" y="811128"/>
                    <a:pt x="44450" y="819150"/>
                  </a:cubicBezTo>
                  <a:cubicBezTo>
                    <a:pt x="41444" y="826165"/>
                    <a:pt x="34850" y="831226"/>
                    <a:pt x="31750" y="838200"/>
                  </a:cubicBezTo>
                  <a:cubicBezTo>
                    <a:pt x="26313" y="850433"/>
                    <a:pt x="23283" y="863600"/>
                    <a:pt x="19050" y="876300"/>
                  </a:cubicBezTo>
                  <a:lnTo>
                    <a:pt x="12700" y="895350"/>
                  </a:lnTo>
                  <a:cubicBezTo>
                    <a:pt x="10583" y="901700"/>
                    <a:pt x="7973" y="907906"/>
                    <a:pt x="6350" y="914400"/>
                  </a:cubicBezTo>
                  <a:lnTo>
                    <a:pt x="0" y="939800"/>
                  </a:lnTo>
                  <a:cubicBezTo>
                    <a:pt x="4233" y="977900"/>
                    <a:pt x="5182" y="1016510"/>
                    <a:pt x="12700" y="1054100"/>
                  </a:cubicBezTo>
                  <a:cubicBezTo>
                    <a:pt x="14817" y="1064683"/>
                    <a:pt x="15260" y="1075744"/>
                    <a:pt x="19050" y="1085850"/>
                  </a:cubicBezTo>
                  <a:cubicBezTo>
                    <a:pt x="27517" y="1108428"/>
                    <a:pt x="33867" y="1103489"/>
                    <a:pt x="50800" y="1117600"/>
                  </a:cubicBezTo>
                  <a:cubicBezTo>
                    <a:pt x="57699" y="1123349"/>
                    <a:pt x="62378" y="1131669"/>
                    <a:pt x="69850" y="1136650"/>
                  </a:cubicBezTo>
                  <a:cubicBezTo>
                    <a:pt x="75419" y="1140363"/>
                    <a:pt x="82913" y="1140007"/>
                    <a:pt x="88900" y="1143000"/>
                  </a:cubicBezTo>
                  <a:cubicBezTo>
                    <a:pt x="95726" y="1146413"/>
                    <a:pt x="102087" y="1150814"/>
                    <a:pt x="107950" y="1155700"/>
                  </a:cubicBezTo>
                  <a:cubicBezTo>
                    <a:pt x="114849" y="1161449"/>
                    <a:pt x="119150" y="1170389"/>
                    <a:pt x="127000" y="1174750"/>
                  </a:cubicBezTo>
                  <a:cubicBezTo>
                    <a:pt x="139649" y="1181777"/>
                    <a:pt x="174102" y="1189701"/>
                    <a:pt x="190500" y="1193800"/>
                  </a:cubicBezTo>
                  <a:lnTo>
                    <a:pt x="228600" y="1219200"/>
                  </a:lnTo>
                  <a:cubicBezTo>
                    <a:pt x="234950" y="1223433"/>
                    <a:pt x="240410" y="1229487"/>
                    <a:pt x="247650" y="1231900"/>
                  </a:cubicBezTo>
                  <a:cubicBezTo>
                    <a:pt x="292990" y="1247013"/>
                    <a:pt x="274611" y="1237174"/>
                    <a:pt x="304800" y="1257300"/>
                  </a:cubicBezTo>
                  <a:cubicBezTo>
                    <a:pt x="317500" y="1248833"/>
                    <a:pt x="327933" y="1234893"/>
                    <a:pt x="342900" y="1231900"/>
                  </a:cubicBezTo>
                  <a:cubicBezTo>
                    <a:pt x="353483" y="1229783"/>
                    <a:pt x="367018" y="1233182"/>
                    <a:pt x="374650" y="1225550"/>
                  </a:cubicBezTo>
                  <a:lnTo>
                    <a:pt x="374650" y="1200150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ular Callout 52"/>
              <p:cNvSpPr/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18861"/>
                  <a:gd name="adj2" fmla="val -69729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Ideally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ant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But even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&lt;0.99 is interesting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ular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18861"/>
                  <a:gd name="adj2" fmla="val -69729"/>
                </a:avLst>
              </a:prstGeom>
              <a:blipFill rotWithShape="1">
                <a:blip r:embed="rId11"/>
                <a:stretch>
                  <a:fillRect t="-29891" b="-41304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From Thin Trees to ATSP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 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[AGMOS’09]: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/>
                  <a:t>If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latin typeface="Cambria Math"/>
                      </a:rPr>
                      <m:t>⁡(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connected graph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box>
                      <m:box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r>
                  <a:rPr lang="en-US" sz="2800" dirty="0" smtClean="0"/>
                  <a:t>, then the integrality gap of LP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/>
                        <a:ea typeface="Cambria Math"/>
                      </a:rPr>
                      <m:t>O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Furthermore, finding the tree algorithmically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/>
                      </a:rPr>
                      <m:t>O</m:t>
                    </m:r>
                    <m:r>
                      <a:rPr lang="en-US" sz="2800" b="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-approximation algorithm for ATSP.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Proof Idea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Max-flow/Min-cut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thm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455" r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Previous Works: Randomized Rounding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Any k-connected graph G has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≲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thin tree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Pf</a:t>
                </a:r>
                <a:r>
                  <a:rPr lang="en-US" sz="2800" dirty="0" smtClean="0"/>
                  <a:t>. Sample each edge of G, </a:t>
                </a:r>
                <a:r>
                  <a:rPr lang="en-US" sz="2800" dirty="0" err="1" smtClean="0"/>
                  <a:t>indep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By </a:t>
                </a:r>
                <a:r>
                  <a:rPr lang="en-US" sz="2800" dirty="0" err="1" smtClean="0"/>
                  <a:t>Karger’s</a:t>
                </a:r>
                <a:r>
                  <a:rPr lang="en-US" sz="2800" dirty="0" smtClean="0"/>
                  <a:t> cut counting argument, the sampled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O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-thin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.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800" dirty="0">
                    <a:solidFill>
                      <a:srgbClr val="0070C0"/>
                    </a:solidFill>
                  </a:rPr>
                  <a:t>AGMOS’09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Improved the above bound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⁡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by sampling random spanning trees.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455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HAYAN@W88454R81B0T3PP7" val="4256"/>
</p:tagLst>
</file>

<file path=ppt/theme/theme1.xml><?xml version="1.0" encoding="utf-8"?>
<a:theme xmlns:a="http://schemas.openxmlformats.org/drawingml/2006/main" name="job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jobtalk</Template>
  <TotalTime>26467</TotalTime>
  <Words>5920</Words>
  <Application>Microsoft Office PowerPoint</Application>
  <PresentationFormat>On-screen Show (4:3)</PresentationFormat>
  <Paragraphs>391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jobtalk</vt:lpstr>
      <vt:lpstr>Effective-Resistance-Reducing Flows, Spectrally Thin Trees, and ATSP</vt:lpstr>
      <vt:lpstr>Asymmetric TSP (ATSP)</vt:lpstr>
      <vt:lpstr>Linear Programming Relaxation [Held-Karp’72]</vt:lpstr>
      <vt:lpstr>Previous Works</vt:lpstr>
      <vt:lpstr>Main Result</vt:lpstr>
      <vt:lpstr>Plan of the Talk</vt:lpstr>
      <vt:lpstr>Thin Spanning Trees</vt:lpstr>
      <vt:lpstr>From Thin Trees to ATSP</vt:lpstr>
      <vt:lpstr>Previous Works: Randomized Rounding</vt:lpstr>
      <vt:lpstr>Main Result</vt:lpstr>
      <vt:lpstr>In Pursuit of Thin Trees Beyond Randomized Rounding</vt:lpstr>
      <vt:lpstr>Graph Laplacian</vt:lpstr>
      <vt:lpstr>Spectrally Thin Spanning Trees</vt:lpstr>
      <vt:lpstr>A Necessary Condition for Spectral Thinness</vt:lpstr>
      <vt:lpstr>A k-con Graph with no Spectrally Thin Tree</vt:lpstr>
      <vt:lpstr>A Sufficient Condition for Spectral Thinness</vt:lpstr>
      <vt:lpstr>Spectrally Thin Trees (Summary)</vt:lpstr>
      <vt:lpstr>Our Approach</vt:lpstr>
      <vt:lpstr>Main Idea</vt:lpstr>
      <vt:lpstr>An Example</vt:lpstr>
      <vt:lpstr>An Observation</vt:lpstr>
      <vt:lpstr>Main Idea</vt:lpstr>
      <vt:lpstr>An Impossibility Theorem</vt:lpstr>
      <vt:lpstr>Proof Overview</vt:lpstr>
      <vt:lpstr>Thin Basis Problem</vt:lpstr>
      <vt:lpstr>Proof Overview</vt:lpstr>
      <vt:lpstr>A Weaker Goal: Satisfying Degree Cuts</vt:lpstr>
      <vt:lpstr>A Convex Program for Optimum D</vt:lpstr>
      <vt:lpstr>Main Result</vt:lpstr>
      <vt:lpstr>Conclusion</vt:lpstr>
      <vt:lpstr>Future Works/Open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Kadison-Singer Conjecture and Connections to ATSP</dc:title>
  <dc:creator>Shayan Oveis Gharan</dc:creator>
  <cp:lastModifiedBy>shayan</cp:lastModifiedBy>
  <cp:revision>360</cp:revision>
  <dcterms:created xsi:type="dcterms:W3CDTF">2014-11-08T08:14:42Z</dcterms:created>
  <dcterms:modified xsi:type="dcterms:W3CDTF">2015-04-15T21:31:11Z</dcterms:modified>
</cp:coreProperties>
</file>