
<file path=[Content_Types].xml><?xml version="1.0" encoding="utf-8"?>
<Types xmlns="http://schemas.openxmlformats.org/package/2006/content-types">
  <Default Extension="bin" ContentType="application/vnd.openxmlformats-officedocument.presentationml.printerSettings"/>
  <Default Extension="rels" ContentType="application/vnd.openxmlformats-package.relationships+xml"/>
  <Override PartName="/ppt/slides/slide14.xml" ContentType="application/vnd.openxmlformats-officedocument.presentationml.slide+xml"/>
  <Override PartName="/ppt/notesSlides/notesSlide16.xml" ContentType="application/vnd.openxmlformats-officedocument.presentationml.notesSlide+xml"/>
  <Default Extension="xml" ContentType="application/xml"/>
  <Override PartName="/ppt/slides/slide45.xml" ContentType="application/vnd.openxmlformats-officedocument.presentationml.slide+xml"/>
  <Override PartName="/ppt/tableStyles.xml" ContentType="application/vnd.openxmlformats-officedocument.presentationml.tableStyles+xml"/>
  <Override PartName="/ppt/notesSlides/notesSlide1.xml" ContentType="application/vnd.openxmlformats-officedocument.presentationml.notesSlide+xml"/>
  <Override PartName="/ppt/slides/slide28.xml" ContentType="application/vnd.openxmlformats-officedocument.presentationml.slide+xml"/>
  <Override PartName="/ppt/slides/slide54.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slides/slide5.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notesSlides/notesSlide9.xml" ContentType="application/vnd.openxmlformats-officedocument.presentationml.notes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slides/slide44.xml" ContentType="application/vnd.openxmlformats-officedocument.presentationml.slide+xml"/>
  <Override PartName="/ppt/handoutMasters/handoutMaster1.xml" ContentType="application/vnd.openxmlformats-officedocument.presentationml.handoutMaster+xml"/>
  <Override PartName="/ppt/slides/slide27.xml" ContentType="application/vnd.openxmlformats-officedocument.presentationml.slide+xml"/>
  <Override PartName="/ppt/slides/slide53.xml" ContentType="application/vnd.openxmlformats-officedocument.presentationml.slide+xml"/>
  <Override PartName="/ppt/slides/slide20.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19.xml" ContentType="application/vnd.openxmlformats-officedocument.presentationml.slide+xml"/>
  <Override PartName="/ppt/slideLayouts/slideLayout4.xml" ContentType="application/vnd.openxmlformats-officedocument.presentationml.slideLayout+xml"/>
  <Default Extension="png" ContentType="image/png"/>
  <Override PartName="/ppt/notesSlides/notesSlide8.xml" ContentType="application/vnd.openxmlformats-officedocument.presentationml.notesSlide+xml"/>
  <Override PartName="/ppt/slides/slide12.xml" ContentType="application/vnd.openxmlformats-officedocument.presentationml.slide+xml"/>
  <Override PartName="/ppt/notesSlides/notesSlide14.xml" ContentType="application/vnd.openxmlformats-officedocument.presentationml.notesSlide+xml"/>
  <Override PartName="/ppt/slides/slide60.xml" ContentType="application/vnd.openxmlformats-officedocument.presentationml.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43.xml" ContentType="application/vnd.openxmlformats-officedocument.presentationml.slide+xml"/>
  <Override PartName="/ppt/slides/slide59.xml" ContentType="application/vnd.openxmlformats-officedocument.presentationml.slide+xml"/>
  <Override PartName="/ppt/slides/slide26.xml" ContentType="application/vnd.openxmlformats-officedocument.presentationml.slide+xml"/>
  <Override PartName="/ppt/slides/slide52.xml" ContentType="application/vnd.openxmlformats-officedocument.presentationml.slide+xml"/>
  <Override PartName="/ppt/slides/slide35.xml" ContentType="application/vnd.openxmlformats-officedocument.presentationml.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slides/slide49.xml" ContentType="application/vnd.openxmlformats-officedocument.presentationml.slide+xml"/>
  <Override PartName="/ppt/notesSlides/notesSlide5.xml" ContentType="application/vnd.openxmlformats-officedocument.presentationml.notesSlide+xml"/>
  <Override PartName="/ppt/slides/slide42.xml" ContentType="application/vnd.openxmlformats-officedocument.presentationml.slide+xml"/>
  <Override PartName="/ppt/slides/slide58.xml" ContentType="application/vnd.openxmlformats-officedocument.presentationml.slide+xml"/>
  <Override PartName="/ppt/slides/slide25.xml" ContentType="application/vnd.openxmlformats-officedocument.presentationml.slide+xml"/>
  <Override PartName="/ppt/slides/slide51.xml" ContentType="application/vnd.openxmlformats-officedocument.presentationml.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slides/slide48.xml" ContentType="application/vnd.openxmlformats-officedocument.presentationml.slide+xml"/>
  <Override PartName="/ppt/notesSlides/notesSlide4.xml" ContentType="application/vnd.openxmlformats-officedocument.presentationml.notesSlide+xml"/>
  <Override PartName="/ppt/slides/slide41.xml" ContentType="application/vnd.openxmlformats-officedocument.presentationml.slide+xml"/>
  <Override PartName="/ppt/theme/theme3.xml" ContentType="application/vnd.openxmlformats-officedocument.theme+xml"/>
  <Override PartName="/ppt/slides/slide57.xml" ContentType="application/vnd.openxmlformats-officedocument.presentationml.slide+xml"/>
  <Override PartName="/ppt/slides/slide24.xml" ContentType="application/vnd.openxmlformats-officedocument.presentationml.slide+xml"/>
  <Override PartName="/ppt/notesSlides/notesSlide10.xml" ContentType="application/vnd.openxmlformats-officedocument.presentationml.notesSlide+xml"/>
  <Override PartName="/ppt/slides/slide50.xml" ContentType="application/vnd.openxmlformats-officedocument.presentationml.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viewProps.xml" ContentType="application/vnd.openxmlformats-officedocument.presentationml.viewProps+xml"/>
  <Default Extension="jpeg" ContentType="image/jpeg"/>
  <Override PartName="/ppt/notesSlides/notesSlide11.xml" ContentType="application/vnd.openxmlformats-officedocument.presentationml.notesSlide+xml"/>
  <Override PartName="/ppt/slides/slide47.xml" ContentType="application/vnd.openxmlformats-officedocument.presentationml.slide+xml"/>
  <Override PartName="/ppt/notesSlides/notesSlide3.xml" ContentType="application/vnd.openxmlformats-officedocument.presentationml.notesSlide+xml"/>
  <Override PartName="/ppt/slides/slide40.xml" ContentType="application/vnd.openxmlformats-officedocument.presentationml.slide+xml"/>
  <Override PartName="/ppt/theme/theme2.xml" ContentType="application/vnd.openxmlformats-officedocument.theme+xml"/>
  <Override PartName="/ppt/slides/slide56.xml" ContentType="application/vnd.openxmlformats-officedocument.presentationml.slide+xml"/>
  <Override PartName="/ppt/slideLayouts/slideLayout11.xml" ContentType="application/vnd.openxmlformats-officedocument.presentationml.slideLayout+xml"/>
  <Override PartName="/ppt/slides/slide39.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slides/slide46.xml" ContentType="application/vnd.openxmlformats-officedocument.presentationml.slide+xml"/>
  <Override PartName="/ppt/notesSlides/notesSlide2.xml" ContentType="application/vnd.openxmlformats-officedocument.presentationml.notesSlide+xml"/>
  <Override PartName="/ppt/slides/slide29.xml" ContentType="application/vnd.openxmlformats-officedocument.presentationml.slide+xml"/>
  <Override PartName="/ppt/slides/slide55.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s/slide31.xml" ContentType="application/vnd.openxmlformats-officedocument.presentationml.slide+xml"/>
  <Default Extension="pdf" ContentType="application/pd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62"/>
  </p:notesMasterIdLst>
  <p:handoutMasterIdLst>
    <p:handoutMasterId r:id="rId63"/>
  </p:handoutMasterIdLst>
  <p:sldIdLst>
    <p:sldId id="256" r:id="rId2"/>
    <p:sldId id="286" r:id="rId3"/>
    <p:sldId id="377" r:id="rId4"/>
    <p:sldId id="312" r:id="rId5"/>
    <p:sldId id="310" r:id="rId6"/>
    <p:sldId id="393" r:id="rId7"/>
    <p:sldId id="395" r:id="rId8"/>
    <p:sldId id="378" r:id="rId9"/>
    <p:sldId id="391" r:id="rId10"/>
    <p:sldId id="314" r:id="rId11"/>
    <p:sldId id="315" r:id="rId12"/>
    <p:sldId id="316" r:id="rId13"/>
    <p:sldId id="320" r:id="rId14"/>
    <p:sldId id="392" r:id="rId15"/>
    <p:sldId id="322" r:id="rId16"/>
    <p:sldId id="318" r:id="rId17"/>
    <p:sldId id="323" r:id="rId18"/>
    <p:sldId id="337" r:id="rId19"/>
    <p:sldId id="338" r:id="rId20"/>
    <p:sldId id="381" r:id="rId21"/>
    <p:sldId id="324" r:id="rId22"/>
    <p:sldId id="325" r:id="rId23"/>
    <p:sldId id="341" r:id="rId24"/>
    <p:sldId id="342" r:id="rId25"/>
    <p:sldId id="343" r:id="rId26"/>
    <p:sldId id="344" r:id="rId27"/>
    <p:sldId id="345" r:id="rId28"/>
    <p:sldId id="346" r:id="rId29"/>
    <p:sldId id="383" r:id="rId30"/>
    <p:sldId id="397" r:id="rId31"/>
    <p:sldId id="348" r:id="rId32"/>
    <p:sldId id="396" r:id="rId33"/>
    <p:sldId id="349" r:id="rId34"/>
    <p:sldId id="350" r:id="rId35"/>
    <p:sldId id="351" r:id="rId36"/>
    <p:sldId id="353" r:id="rId37"/>
    <p:sldId id="385" r:id="rId38"/>
    <p:sldId id="384" r:id="rId39"/>
    <p:sldId id="355" r:id="rId40"/>
    <p:sldId id="398" r:id="rId41"/>
    <p:sldId id="400" r:id="rId42"/>
    <p:sldId id="401" r:id="rId43"/>
    <p:sldId id="399" r:id="rId44"/>
    <p:sldId id="374" r:id="rId45"/>
    <p:sldId id="402" r:id="rId46"/>
    <p:sldId id="364" r:id="rId47"/>
    <p:sldId id="373" r:id="rId48"/>
    <p:sldId id="357" r:id="rId49"/>
    <p:sldId id="358" r:id="rId50"/>
    <p:sldId id="386" r:id="rId51"/>
    <p:sldId id="361" r:id="rId52"/>
    <p:sldId id="362" r:id="rId53"/>
    <p:sldId id="359" r:id="rId54"/>
    <p:sldId id="360" r:id="rId55"/>
    <p:sldId id="403" r:id="rId56"/>
    <p:sldId id="371" r:id="rId57"/>
    <p:sldId id="376" r:id="rId58"/>
    <p:sldId id="388" r:id="rId59"/>
    <p:sldId id="389" r:id="rId60"/>
    <p:sldId id="390" r:id="rId6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34606" autoAdjust="0"/>
    <p:restoredTop sz="84290" autoAdjust="0"/>
  </p:normalViewPr>
  <p:slideViewPr>
    <p:cSldViewPr snapToGrid="0" snapToObjects="1">
      <p:cViewPr varScale="1">
        <p:scale>
          <a:sx n="98" d="100"/>
          <a:sy n="98" d="100"/>
        </p:scale>
        <p:origin x="-568" y="-120"/>
      </p:cViewPr>
      <p:guideLst>
        <p:guide orient="horz" pos="2160"/>
        <p:guide pos="2880"/>
      </p:guideLst>
    </p:cSldViewPr>
  </p:slideViewPr>
  <p:outlineViewPr>
    <p:cViewPr>
      <p:scale>
        <a:sx n="33" d="100"/>
        <a:sy n="33" d="100"/>
      </p:scale>
      <p:origin x="0" y="26672"/>
    </p:cViewPr>
  </p:outlineViewPr>
  <p:notesTextViewPr>
    <p:cViewPr>
      <p:scale>
        <a:sx n="100" d="100"/>
        <a:sy n="100" d="100"/>
      </p:scale>
      <p:origin x="0" y="0"/>
    </p:cViewPr>
  </p:notesTextViewPr>
  <p:sorterViewPr>
    <p:cViewPr>
      <p:scale>
        <a:sx n="100" d="100"/>
        <a:sy n="100" d="100"/>
      </p:scale>
      <p:origin x="0" y="11632"/>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handoutMaster" Target="handoutMasters/handoutMaster1.xml"/><Relationship Id="rId64" Type="http://schemas.openxmlformats.org/officeDocument/2006/relationships/printerSettings" Target="printerSettings/printerSettings1.bin"/><Relationship Id="rId65" Type="http://schemas.openxmlformats.org/officeDocument/2006/relationships/presProps" Target="presProps.xml"/><Relationship Id="rId66" Type="http://schemas.openxmlformats.org/officeDocument/2006/relationships/viewProps" Target="viewProps.xml"/><Relationship Id="rId67" Type="http://schemas.openxmlformats.org/officeDocument/2006/relationships/theme" Target="theme/theme1.xml"/><Relationship Id="rId68"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164801D-7B6B-5F4A-8968-09970CCB169C}" type="datetimeFigureOut">
              <a:rPr lang="en-US" smtClean="0"/>
              <a:pPr/>
              <a:t>10/30/14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8EEC0CD-F1DA-FC46-B0C6-E241E5C04A8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BC2D66-7F57-E94D-93F5-2C545036412A}" type="datetimeFigureOut">
              <a:rPr lang="en-US" smtClean="0"/>
              <a:pPr/>
              <a:t>10/30/14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D3955F-9E14-2048-A3C7-B473A3FD983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Suppose page size is 4 bytes</a:t>
            </a:r>
          </a:p>
          <a:p>
            <a:endParaRPr lang="en-US" dirty="0" smtClean="0"/>
          </a:p>
          <a:p>
            <a:r>
              <a:rPr lang="en-US" dirty="0" smtClean="0"/>
              <a:t>Where is virtual address 6?  9?</a:t>
            </a:r>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22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latin typeface="+mn-lt"/>
                <a:ea typeface="+mn-ea"/>
                <a:cs typeface="+mn-cs"/>
              </a:rPr>
              <a:t>Means lots of space taken up with page table entries.</a:t>
            </a:r>
          </a:p>
          <a:p>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23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 windows, the compiler reorganizes where</a:t>
            </a:r>
            <a:r>
              <a:rPr lang="en-US" baseline="0" dirty="0" smtClean="0"/>
              <a:t> procedures are in the executable, to put the initialization code in a few pages right at the beginning</a:t>
            </a:r>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25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latin typeface="+mn-lt"/>
                <a:ea typeface="+mn-ea"/>
                <a:cs typeface="+mn-cs"/>
              </a:rPr>
              <a:t>Is there a solution that allows simple memory allocation, easy to share memory, </a:t>
            </a:r>
            <a:r>
              <a:rPr lang="en-US" sz="1200" b="1" i="1" kern="1200" dirty="0" smtClean="0">
                <a:solidFill>
                  <a:schemeClr val="tx1"/>
                </a:solidFill>
                <a:latin typeface="+mn-lt"/>
                <a:ea typeface="+mn-ea"/>
                <a:cs typeface="+mn-cs"/>
              </a:rPr>
              <a:t>and</a:t>
            </a:r>
            <a:r>
              <a:rPr lang="en-US" sz="1200" i="1" kern="1200" dirty="0" smtClean="0">
                <a:solidFill>
                  <a:schemeClr val="tx1"/>
                </a:solidFill>
                <a:latin typeface="+mn-lt"/>
                <a:ea typeface="+mn-ea"/>
                <a:cs typeface="+mn-cs"/>
              </a:rPr>
              <a:t> is efficient for sparse address spaces?</a:t>
            </a:r>
          </a:p>
          <a:p>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26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35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Anecdote:</a:t>
            </a:r>
            <a:r>
              <a:rPr lang="en-US" baseline="0" dirty="0" smtClean="0"/>
              <a:t> the system that I used for building my first OS, would fit in today’s 1</a:t>
            </a:r>
            <a:r>
              <a:rPr lang="en-US" baseline="30000" dirty="0" smtClean="0"/>
              <a:t>st</a:t>
            </a:r>
            <a:r>
              <a:rPr lang="en-US" baseline="0" dirty="0" smtClean="0"/>
              <a:t> level </a:t>
            </a:r>
            <a:r>
              <a:rPr lang="en-US" baseline="0" dirty="0" smtClean="0"/>
              <a:t>cache</a:t>
            </a:r>
          </a:p>
          <a:p>
            <a:endParaRPr lang="en-US" baseline="0" dirty="0" smtClean="0"/>
          </a:p>
          <a:p>
            <a:r>
              <a:rPr lang="en-US" baseline="0" dirty="0" smtClean="0"/>
              <a:t>Implication is that TLB miss will be like a first level cache miss – so second level TLB can be pretty big.  Even then, second level miss is likely to have a bunch of the page table entries in the 3</a:t>
            </a:r>
            <a:r>
              <a:rPr lang="en-US" baseline="30000" dirty="0" smtClean="0"/>
              <a:t>rd</a:t>
            </a:r>
            <a:r>
              <a:rPr lang="en-US" baseline="0" dirty="0" smtClean="0"/>
              <a:t> level cache.</a:t>
            </a:r>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43</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that the TLB</a:t>
            </a:r>
            <a:r>
              <a:rPr lang="en-US" baseline="0" dirty="0" smtClean="0"/>
              <a:t> miss walks the page table in the physical cache, so you may not even need to go to physical memory on a TLB miss</a:t>
            </a:r>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47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Need to invalidate the cache, or tag the cache with process</a:t>
            </a:r>
            <a:r>
              <a:rPr lang="en-US" baseline="0" dirty="0" smtClean="0"/>
              <a:t> </a:t>
            </a:r>
            <a:r>
              <a:rPr lang="en-US" baseline="0" dirty="0" err="1" smtClean="0"/>
              <a:t>ID’s</a:t>
            </a:r>
            <a:endParaRPr lang="en-US" baseline="0" dirty="0" smtClean="0"/>
          </a:p>
          <a:p>
            <a:endParaRPr lang="en-US" baseline="0" dirty="0" smtClean="0"/>
          </a:p>
          <a:p>
            <a:r>
              <a:rPr lang="en-US" baseline="0" dirty="0" smtClean="0"/>
              <a:t>If tagged, and the virtual cache is &gt; page size, means that it is possible to have multiple cache blocks that have different contents</a:t>
            </a:r>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55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assignment 2, TLB is setup for you – physical</a:t>
            </a:r>
            <a:r>
              <a:rPr lang="en-US" baseline="0" dirty="0" smtClean="0"/>
              <a:t> memory for a process is contiguously allocated, and limited size, so it fits entirely in the </a:t>
            </a:r>
            <a:r>
              <a:rPr lang="en-US" baseline="0" smtClean="0"/>
              <a:t>TLB.</a:t>
            </a:r>
          </a:p>
        </p:txBody>
      </p:sp>
      <p:sp>
        <p:nvSpPr>
          <p:cNvPr id="4" name="Slide Number Placeholder 3"/>
          <p:cNvSpPr>
            <a:spLocks noGrp="1"/>
          </p:cNvSpPr>
          <p:nvPr>
            <p:ph type="sldNum" sz="quarter" idx="10"/>
          </p:nvPr>
        </p:nvSpPr>
        <p:spPr/>
        <p:txBody>
          <a:bodyPr/>
          <a:lstStyle/>
          <a:p>
            <a:fld id="{87D3955F-9E14-2048-A3C7-B473A3FD9833}" type="slidenum">
              <a:rPr lang="en-US" smtClean="0"/>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i="1"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7D3955F-9E14-2048-A3C7-B473A3FD9833}" type="slidenum">
              <a:rPr lang="en-US" smtClean="0"/>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Only the OS gets to change the base and bounds!  Clearly, user program can't, or else lose protection.</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With </a:t>
            </a:r>
            <a:r>
              <a:rPr lang="en-US" sz="1200" kern="1200" dirty="0" err="1" smtClean="0">
                <a:solidFill>
                  <a:schemeClr val="tx1"/>
                </a:solidFill>
                <a:latin typeface="+mn-lt"/>
                <a:ea typeface="+mn-ea"/>
                <a:cs typeface="+mn-cs"/>
              </a:rPr>
              <a:t>base&amp;bounds</a:t>
            </a:r>
            <a:r>
              <a:rPr lang="en-US" sz="1200" kern="1200" dirty="0" smtClean="0">
                <a:solidFill>
                  <a:schemeClr val="tx1"/>
                </a:solidFill>
                <a:latin typeface="+mn-lt"/>
                <a:ea typeface="+mn-ea"/>
                <a:cs typeface="+mn-cs"/>
              </a:rPr>
              <a:t> system, what gets saved/restored on a context switch?</a:t>
            </a:r>
          </a:p>
          <a:p>
            <a:r>
              <a:rPr lang="en-US" sz="1200" i="1" kern="1200" dirty="0" smtClean="0">
                <a:solidFill>
                  <a:schemeClr val="tx1"/>
                </a:solidFill>
                <a:latin typeface="+mn-lt"/>
                <a:ea typeface="+mn-ea"/>
                <a:cs typeface="+mn-cs"/>
              </a:rPr>
              <a:t>contents of base and bounds register; or maybe even contents of memory</a:t>
            </a:r>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200" i="1" kern="1200" dirty="0" smtClean="0">
                <a:solidFill>
                  <a:schemeClr val="tx1"/>
                </a:solidFill>
                <a:latin typeface="+mn-lt"/>
                <a:ea typeface="+mn-ea"/>
                <a:cs typeface="+mn-cs"/>
              </a:rPr>
              <a:t>Provides level of indirection: OS can move bits around behind the program's back, for instance, if program needs to grow beyond its bounds, or if need to coalesce fragments of memory.  Stop program, copy bits, change base and bounds registers, restart.</a:t>
            </a:r>
          </a:p>
          <a:p>
            <a:r>
              <a:rPr lang="en-US" sz="1200" kern="1200" dirty="0" smtClean="0">
                <a:solidFill>
                  <a:schemeClr val="tx1"/>
                </a:solidFill>
                <a:latin typeface="+mn-lt"/>
                <a:ea typeface="+mn-ea"/>
                <a:cs typeface="+mn-cs"/>
              </a:rPr>
              <a:t> </a:t>
            </a:r>
          </a:p>
          <a:p>
            <a:r>
              <a:rPr lang="en-US" sz="1200" i="1" kern="1200" dirty="0" smtClean="0">
                <a:solidFill>
                  <a:schemeClr val="tx1"/>
                </a:solidFill>
                <a:latin typeface="+mn-lt"/>
                <a:ea typeface="+mn-ea"/>
                <a:cs typeface="+mn-cs"/>
              </a:rPr>
              <a:t>Because OS manages the translation, we control the vertical, we control the horizontal.</a:t>
            </a:r>
          </a:p>
          <a:p>
            <a:r>
              <a:rPr lang="en-US" sz="1200" i="1"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Hardware cost:</a:t>
            </a:r>
          </a:p>
          <a:p>
            <a:r>
              <a:rPr lang="en-US" sz="1200" kern="1200" dirty="0" smtClean="0">
                <a:solidFill>
                  <a:schemeClr val="tx1"/>
                </a:solidFill>
                <a:latin typeface="+mn-lt"/>
                <a:ea typeface="+mn-ea"/>
                <a:cs typeface="+mn-cs"/>
              </a:rPr>
              <a:t>	2 registers</a:t>
            </a:r>
          </a:p>
          <a:p>
            <a:r>
              <a:rPr lang="en-US" sz="1200" kern="1200" dirty="0" smtClean="0">
                <a:solidFill>
                  <a:schemeClr val="tx1"/>
                </a:solidFill>
                <a:latin typeface="+mn-lt"/>
                <a:ea typeface="+mn-ea"/>
                <a:cs typeface="+mn-cs"/>
              </a:rPr>
              <a:t>       	adder, comparator</a:t>
            </a:r>
          </a:p>
          <a:p>
            <a:r>
              <a:rPr lang="en-US" sz="1200" kern="1200" dirty="0" smtClean="0">
                <a:solidFill>
                  <a:schemeClr val="tx1"/>
                </a:solidFill>
                <a:latin typeface="+mn-lt"/>
                <a:ea typeface="+mn-ea"/>
                <a:cs typeface="+mn-cs"/>
              </a:rPr>
              <a:t>Plus, slows down hardware because need to take time to do add/compare on every memory reference.</a:t>
            </a:r>
          </a:p>
          <a:p>
            <a:r>
              <a:rPr lang="en-US" sz="1200" kern="1200" dirty="0" smtClean="0">
                <a:solidFill>
                  <a:schemeClr val="tx1"/>
                </a:solidFill>
                <a:latin typeface="+mn-lt"/>
                <a:ea typeface="+mn-ea"/>
                <a:cs typeface="+mn-cs"/>
              </a:rPr>
              <a:t> </a:t>
            </a:r>
          </a:p>
          <a:p>
            <a:r>
              <a:rPr lang="en-US" sz="1200" i="1" kern="1200" dirty="0" smtClean="0">
                <a:solidFill>
                  <a:schemeClr val="tx1"/>
                </a:solidFill>
                <a:latin typeface="+mn-lt"/>
                <a:ea typeface="+mn-ea"/>
                <a:cs typeface="+mn-cs"/>
              </a:rPr>
              <a:t>In 60's, thought to be too expensive!</a:t>
            </a:r>
          </a:p>
          <a:p>
            <a:r>
              <a:rPr lang="en-US" sz="1200" i="1" kern="1200" dirty="0" smtClean="0">
                <a:solidFill>
                  <a:schemeClr val="tx1"/>
                </a:solidFill>
                <a:latin typeface="+mn-lt"/>
                <a:ea typeface="+mn-ea"/>
                <a:cs typeface="+mn-cs"/>
              </a:rPr>
              <a:t> </a:t>
            </a:r>
          </a:p>
          <a:p>
            <a:r>
              <a:rPr lang="en-US" sz="1200" i="1" kern="1200" dirty="0" smtClean="0">
                <a:solidFill>
                  <a:schemeClr val="tx1"/>
                </a:solidFill>
                <a:latin typeface="+mn-lt"/>
                <a:ea typeface="+mn-ea"/>
                <a:cs typeface="+mn-cs"/>
              </a:rPr>
              <a:t>But get better use of memory, and you get protection.  These are really important.  CPU speed (especially now) is the easy part.</a:t>
            </a:r>
          </a:p>
          <a:p>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10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This should seem a bit strange: the virtual address space has gaps in it!  Each segment gets mapped to contiguous locations in physical memory, but may be gaps between segments.</a:t>
            </a:r>
          </a:p>
          <a:p>
            <a:r>
              <a:rPr lang="en-US" sz="1200" kern="1200" dirty="0" smtClean="0">
                <a:solidFill>
                  <a:schemeClr val="tx1"/>
                </a:solidFill>
                <a:latin typeface="+mn-lt"/>
                <a:ea typeface="+mn-ea"/>
                <a:cs typeface="+mn-cs"/>
              </a:rPr>
              <a:t> </a:t>
            </a:r>
          </a:p>
          <a:p>
            <a:r>
              <a:rPr lang="en-US" sz="1200" i="1" kern="1200" dirty="0" smtClean="0">
                <a:solidFill>
                  <a:schemeClr val="tx1"/>
                </a:solidFill>
                <a:latin typeface="+mn-lt"/>
                <a:ea typeface="+mn-ea"/>
                <a:cs typeface="+mn-cs"/>
              </a:rPr>
              <a:t>This is a little like walking around in the dark, and there are huge pits in the ground where you die if you step in the pit.</a:t>
            </a:r>
          </a:p>
          <a:p>
            <a:r>
              <a:rPr lang="en-US" sz="1200" i="1" kern="1200" dirty="0" smtClean="0">
                <a:solidFill>
                  <a:schemeClr val="tx1"/>
                </a:solidFill>
                <a:latin typeface="+mn-lt"/>
                <a:ea typeface="+mn-ea"/>
                <a:cs typeface="+mn-cs"/>
              </a:rPr>
              <a:t> </a:t>
            </a:r>
          </a:p>
          <a:p>
            <a:r>
              <a:rPr lang="en-US" sz="1200" i="1" kern="1200" dirty="0" smtClean="0">
                <a:solidFill>
                  <a:schemeClr val="tx1"/>
                </a:solidFill>
                <a:latin typeface="+mn-lt"/>
                <a:ea typeface="+mn-ea"/>
                <a:cs typeface="+mn-cs"/>
              </a:rPr>
              <a:t>But! of course, a correct program will never step off into a pit, so ok.</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A correct program will never address gaps; if it does, trap to kernel and then core dump. Minor exception: stack, heap can grow.  In UNIX, </a:t>
            </a:r>
            <a:r>
              <a:rPr lang="en-US" sz="1200" kern="1200" dirty="0" err="1" smtClean="0">
                <a:solidFill>
                  <a:schemeClr val="tx1"/>
                </a:solidFill>
                <a:latin typeface="+mn-lt"/>
                <a:ea typeface="+mn-ea"/>
                <a:cs typeface="+mn-cs"/>
              </a:rPr>
              <a:t>sbrk</a:t>
            </a:r>
            <a:r>
              <a:rPr lang="en-US" sz="1200" kern="1200" dirty="0" smtClean="0">
                <a:solidFill>
                  <a:schemeClr val="tx1"/>
                </a:solidFill>
                <a:latin typeface="+mn-lt"/>
                <a:ea typeface="+mn-ea"/>
                <a:cs typeface="+mn-cs"/>
              </a:rPr>
              <a:t>() increases size of heap segment.  For stack, just take fault, system automatically increases size of stack.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Detail: Protection mode in segmentation table entries.  For example, code segment would be read-only (only execution and loads are allowed).  Data and stack segment would be read-write (stores allowed).</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What must be saved/restored on context switch?  Typically, segment table stored in CPU, not in memory, because it’s small.</a:t>
            </a:r>
          </a:p>
          <a:p>
            <a:r>
              <a:rPr lang="en-US" sz="1200" i="1" kern="1200" dirty="0" smtClean="0">
                <a:solidFill>
                  <a:schemeClr val="tx1"/>
                </a:solidFill>
                <a:latin typeface="+mn-lt"/>
                <a:ea typeface="+mn-ea"/>
                <a:cs typeface="+mn-cs"/>
              </a:rPr>
              <a:t>Contents must be saved/restored.</a:t>
            </a:r>
            <a:endParaRPr lang="en-US" sz="1200" i="1"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7D3955F-9E14-2048-A3C7-B473A3FD9833}" type="slidenum">
              <a:rPr lang="en-US" smtClean="0"/>
              <a:pPr/>
              <a:t>12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200" kern="1200" dirty="0" smtClean="0">
                <a:solidFill>
                  <a:schemeClr val="tx1"/>
                </a:solidFill>
                <a:latin typeface="+mn-lt"/>
                <a:ea typeface="+mn-ea"/>
                <a:cs typeface="+mn-cs"/>
              </a:rPr>
              <a:t>Initially, pc = 240.</a:t>
            </a:r>
          </a:p>
          <a:p>
            <a:r>
              <a:rPr lang="en-US" sz="1200" kern="1200" dirty="0" smtClean="0">
                <a:solidFill>
                  <a:schemeClr val="tx1"/>
                </a:solidFill>
                <a:latin typeface="+mn-lt"/>
                <a:ea typeface="+mn-ea"/>
                <a:cs typeface="+mn-cs"/>
              </a:rPr>
              <a:t> </a:t>
            </a:r>
          </a:p>
          <a:p>
            <a:r>
              <a:rPr lang="en-US" sz="1200" i="1" kern="1200" dirty="0" smtClean="0">
                <a:solidFill>
                  <a:schemeClr val="tx1"/>
                </a:solidFill>
                <a:latin typeface="+mn-lt"/>
                <a:ea typeface="+mn-ea"/>
                <a:cs typeface="+mn-cs"/>
              </a:rPr>
              <a:t>What happens first?  Simulate machine, building up physical memory contents as we go.</a:t>
            </a:r>
          </a:p>
          <a:p>
            <a:r>
              <a:rPr lang="en-US" sz="1200" i="1" kern="1200" dirty="0" smtClean="0">
                <a:solidFill>
                  <a:schemeClr val="tx1"/>
                </a:solidFill>
                <a:latin typeface="+mn-lt"/>
                <a:ea typeface="+mn-ea"/>
                <a:cs typeface="+mn-cs"/>
              </a:rPr>
              <a:t> </a:t>
            </a:r>
          </a:p>
          <a:p>
            <a:r>
              <a:rPr lang="en-US" sz="1200" i="1" kern="1200" dirty="0" smtClean="0">
                <a:solidFill>
                  <a:schemeClr val="tx1"/>
                </a:solidFill>
                <a:latin typeface="+mn-lt"/>
                <a:ea typeface="+mn-ea"/>
                <a:cs typeface="+mn-cs"/>
              </a:rPr>
              <a:t>1. fetch 240?  virtual segment #?  0;  offset  ?  240.   Physical address: 4240 from base = 4000 + offset = 240.  Fetch value at 4240.  Store address of </a:t>
            </a:r>
            <a:r>
              <a:rPr lang="en-US" sz="1200" i="1" kern="1200" dirty="0" err="1" smtClean="0">
                <a:solidFill>
                  <a:schemeClr val="tx1"/>
                </a:solidFill>
                <a:latin typeface="+mn-lt"/>
                <a:ea typeface="+mn-ea"/>
                <a:cs typeface="+mn-cs"/>
              </a:rPr>
              <a:t>x</a:t>
            </a:r>
            <a:r>
              <a:rPr lang="en-US" sz="1200" i="1" kern="1200" dirty="0" smtClean="0">
                <a:solidFill>
                  <a:schemeClr val="tx1"/>
                </a:solidFill>
                <a:latin typeface="+mn-lt"/>
                <a:ea typeface="+mn-ea"/>
                <a:cs typeface="+mn-cs"/>
              </a:rPr>
              <a:t> into r2 (first argument to procedure).</a:t>
            </a:r>
          </a:p>
          <a:p>
            <a:r>
              <a:rPr lang="en-US" sz="1200" i="1" kern="1200" dirty="0" smtClean="0">
                <a:solidFill>
                  <a:schemeClr val="tx1"/>
                </a:solidFill>
                <a:latin typeface="+mn-lt"/>
                <a:ea typeface="+mn-ea"/>
                <a:cs typeface="+mn-cs"/>
              </a:rPr>
              <a:t> </a:t>
            </a:r>
          </a:p>
          <a:p>
            <a:r>
              <a:rPr lang="en-US" sz="1200" i="1" kern="1200" dirty="0" smtClean="0">
                <a:solidFill>
                  <a:schemeClr val="tx1"/>
                </a:solidFill>
                <a:latin typeface="+mn-lt"/>
                <a:ea typeface="+mn-ea"/>
                <a:cs typeface="+mn-cs"/>
              </a:rPr>
              <a:t>2. fetch 244?  virtual segment #? 0; offset ? 244.  Physical address: 4244.  Fetch value at 4244.  Instruction to Store PC + 8 into r31 (return value).</a:t>
            </a:r>
          </a:p>
          <a:p>
            <a:r>
              <a:rPr lang="en-US" sz="1200" i="1" kern="1200" dirty="0" smtClean="0">
                <a:solidFill>
                  <a:schemeClr val="tx1"/>
                </a:solidFill>
                <a:latin typeface="+mn-lt"/>
                <a:ea typeface="+mn-ea"/>
                <a:cs typeface="+mn-cs"/>
              </a:rPr>
              <a:t> </a:t>
            </a:r>
          </a:p>
          <a:p>
            <a:r>
              <a:rPr lang="en-US" sz="1200" i="1" kern="1200" dirty="0" smtClean="0">
                <a:solidFill>
                  <a:schemeClr val="tx1"/>
                </a:solidFill>
                <a:latin typeface="+mn-lt"/>
                <a:ea typeface="+mn-ea"/>
                <a:cs typeface="+mn-cs"/>
              </a:rPr>
              <a:t>5. What is PC?  (Note PC is </a:t>
            </a:r>
            <a:r>
              <a:rPr lang="en-US" sz="1200" i="1" kern="1200" dirty="0" err="1" smtClean="0">
                <a:solidFill>
                  <a:schemeClr val="tx1"/>
                </a:solidFill>
                <a:latin typeface="+mn-lt"/>
                <a:ea typeface="+mn-ea"/>
                <a:cs typeface="+mn-cs"/>
              </a:rPr>
              <a:t>untranslated</a:t>
            </a:r>
            <a:r>
              <a:rPr lang="en-US" sz="1200" i="1" kern="1200" dirty="0" smtClean="0">
                <a:solidFill>
                  <a:schemeClr val="tx1"/>
                </a:solidFill>
                <a:latin typeface="+mn-lt"/>
                <a:ea typeface="+mn-ea"/>
                <a:cs typeface="+mn-cs"/>
              </a:rPr>
              <a:t>!)  244 +8 = 24c  Instruction to execute after return.</a:t>
            </a:r>
          </a:p>
          <a:p>
            <a:r>
              <a:rPr lang="en-US" sz="1200" i="1" kern="1200" dirty="0" smtClean="0">
                <a:solidFill>
                  <a:schemeClr val="tx1"/>
                </a:solidFill>
                <a:latin typeface="+mn-lt"/>
                <a:ea typeface="+mn-ea"/>
                <a:cs typeface="+mn-cs"/>
              </a:rPr>
              <a:t> </a:t>
            </a:r>
          </a:p>
          <a:p>
            <a:r>
              <a:rPr lang="en-US" sz="1200" i="1" kern="1200" dirty="0" smtClean="0">
                <a:solidFill>
                  <a:schemeClr val="tx1"/>
                </a:solidFill>
                <a:latin typeface="+mn-lt"/>
                <a:ea typeface="+mn-ea"/>
                <a:cs typeface="+mn-cs"/>
              </a:rPr>
              <a:t>6. Fetch 248?  Physical address 4248.  Fetch instruction: jump 360.</a:t>
            </a:r>
          </a:p>
          <a:p>
            <a:r>
              <a:rPr lang="en-US" sz="1200" i="1" kern="1200" dirty="0" smtClean="0">
                <a:solidFill>
                  <a:schemeClr val="tx1"/>
                </a:solidFill>
                <a:latin typeface="+mn-lt"/>
                <a:ea typeface="+mn-ea"/>
                <a:cs typeface="+mn-cs"/>
              </a:rPr>
              <a:t> </a:t>
            </a:r>
          </a:p>
          <a:p>
            <a:r>
              <a:rPr lang="en-US" sz="1200" i="1" kern="1200" dirty="0" smtClean="0">
                <a:solidFill>
                  <a:schemeClr val="tx1"/>
                </a:solidFill>
                <a:latin typeface="+mn-lt"/>
                <a:ea typeface="+mn-ea"/>
                <a:cs typeface="+mn-cs"/>
              </a:rPr>
              <a:t>7. Fetch 360?  </a:t>
            </a:r>
            <a:r>
              <a:rPr lang="en-US" sz="1200" i="1" kern="1200" dirty="0" err="1" smtClean="0">
                <a:solidFill>
                  <a:schemeClr val="tx1"/>
                </a:solidFill>
                <a:latin typeface="+mn-lt"/>
                <a:ea typeface="+mn-ea"/>
                <a:cs typeface="+mn-cs"/>
              </a:rPr>
              <a:t>Physaddr</a:t>
            </a:r>
            <a:r>
              <a:rPr lang="en-US" sz="1200" i="1" kern="1200" dirty="0" smtClean="0">
                <a:solidFill>
                  <a:schemeClr val="tx1"/>
                </a:solidFill>
                <a:latin typeface="+mn-lt"/>
                <a:ea typeface="+mn-ea"/>
                <a:cs typeface="+mn-cs"/>
              </a:rPr>
              <a:t> 4360.  Fetch instruction: load (r2) into r3.  Contents of r2?  1108. </a:t>
            </a:r>
          </a:p>
          <a:p>
            <a:r>
              <a:rPr lang="en-US" sz="1200" i="1" kern="1200" dirty="0" smtClean="0">
                <a:solidFill>
                  <a:schemeClr val="tx1"/>
                </a:solidFill>
                <a:latin typeface="+mn-lt"/>
                <a:ea typeface="+mn-ea"/>
                <a:cs typeface="+mn-cs"/>
              </a:rPr>
              <a:t> </a:t>
            </a:r>
          </a:p>
          <a:p>
            <a:r>
              <a:rPr lang="en-US" sz="1200" i="1" kern="1200" dirty="0" smtClean="0">
                <a:solidFill>
                  <a:schemeClr val="tx1"/>
                </a:solidFill>
                <a:latin typeface="+mn-lt"/>
                <a:ea typeface="+mn-ea"/>
                <a:cs typeface="+mn-cs"/>
              </a:rPr>
              <a:t>8. r2 is used as a pointer.  Contents of r2 is a virtual address.  Therefore, need to translate it! </a:t>
            </a:r>
            <a:r>
              <a:rPr lang="en-US" sz="1200" i="1" kern="1200" dirty="0" err="1" smtClean="0">
                <a:solidFill>
                  <a:schemeClr val="tx1"/>
                </a:solidFill>
                <a:latin typeface="+mn-lt"/>
                <a:ea typeface="+mn-ea"/>
                <a:cs typeface="+mn-cs"/>
              </a:rPr>
              <a:t>Seg</a:t>
            </a:r>
            <a:r>
              <a:rPr lang="en-US" sz="1200" i="1" kern="1200" dirty="0" smtClean="0">
                <a:solidFill>
                  <a:schemeClr val="tx1"/>
                </a:solidFill>
                <a:latin typeface="+mn-lt"/>
                <a:ea typeface="+mn-ea"/>
                <a:cs typeface="+mn-cs"/>
              </a:rPr>
              <a:t> # ? 1  offset ? 108.  </a:t>
            </a:r>
            <a:r>
              <a:rPr lang="en-US" sz="1200" i="1" kern="1200" dirty="0" err="1" smtClean="0">
                <a:solidFill>
                  <a:schemeClr val="tx1"/>
                </a:solidFill>
                <a:latin typeface="+mn-lt"/>
                <a:ea typeface="+mn-ea"/>
                <a:cs typeface="+mn-cs"/>
              </a:rPr>
              <a:t>Physaddr</a:t>
            </a:r>
            <a:r>
              <a:rPr lang="en-US" sz="1200" i="1" kern="1200" dirty="0" smtClean="0">
                <a:solidFill>
                  <a:schemeClr val="tx1"/>
                </a:solidFill>
                <a:latin typeface="+mn-lt"/>
                <a:ea typeface="+mn-ea"/>
                <a:cs typeface="+mn-cs"/>
              </a:rPr>
              <a:t>: 108.  Fetch value a.  Do remainder of </a:t>
            </a:r>
            <a:r>
              <a:rPr lang="en-US" sz="1200" i="1" kern="1200" dirty="0" err="1" smtClean="0">
                <a:solidFill>
                  <a:schemeClr val="tx1"/>
                </a:solidFill>
                <a:latin typeface="+mn-lt"/>
                <a:ea typeface="+mn-ea"/>
                <a:cs typeface="+mn-cs"/>
              </a:rPr>
              <a:t>strlen</a:t>
            </a:r>
            <a:r>
              <a:rPr lang="en-US" sz="1200" i="1" kern="1200" dirty="0" smtClean="0">
                <a:solidFill>
                  <a:schemeClr val="tx1"/>
                </a:solidFill>
                <a:latin typeface="+mn-lt"/>
                <a:ea typeface="+mn-ea"/>
                <a:cs typeface="+mn-cs"/>
              </a:rPr>
              <a:t>.  </a:t>
            </a:r>
          </a:p>
          <a:p>
            <a:r>
              <a:rPr lang="en-US" sz="1200" i="1" kern="1200" dirty="0" smtClean="0">
                <a:solidFill>
                  <a:schemeClr val="tx1"/>
                </a:solidFill>
                <a:latin typeface="+mn-lt"/>
                <a:ea typeface="+mn-ea"/>
                <a:cs typeface="+mn-cs"/>
              </a:rPr>
              <a:t> </a:t>
            </a:r>
          </a:p>
          <a:p>
            <a:r>
              <a:rPr lang="en-US" sz="1200" i="1" kern="1200" dirty="0" smtClean="0">
                <a:solidFill>
                  <a:schemeClr val="tx1"/>
                </a:solidFill>
                <a:latin typeface="+mn-lt"/>
                <a:ea typeface="+mn-ea"/>
                <a:cs typeface="+mn-cs"/>
              </a:rPr>
              <a:t>9.  On return, jump to (r31) -- this holds return PC in *virtual space*  -- 24c</a:t>
            </a:r>
          </a:p>
          <a:p>
            <a:r>
              <a:rPr lang="en-US" sz="1200" b="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13</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Only the OS gets to change the base and bounds!  Clearly, user program can't, or else lose protection.</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With </a:t>
            </a:r>
            <a:r>
              <a:rPr lang="en-US" sz="1200" kern="1200" dirty="0" err="1" smtClean="0">
                <a:solidFill>
                  <a:schemeClr val="tx1"/>
                </a:solidFill>
                <a:latin typeface="+mn-lt"/>
                <a:ea typeface="+mn-ea"/>
                <a:cs typeface="+mn-cs"/>
              </a:rPr>
              <a:t>base&amp;bounds</a:t>
            </a:r>
            <a:r>
              <a:rPr lang="en-US" sz="1200" kern="1200" dirty="0" smtClean="0">
                <a:solidFill>
                  <a:schemeClr val="tx1"/>
                </a:solidFill>
                <a:latin typeface="+mn-lt"/>
                <a:ea typeface="+mn-ea"/>
                <a:cs typeface="+mn-cs"/>
              </a:rPr>
              <a:t> system, what gets saved/restored on a context switch?</a:t>
            </a:r>
          </a:p>
          <a:p>
            <a:r>
              <a:rPr lang="en-US" sz="1200" i="1" kern="1200" dirty="0" smtClean="0">
                <a:solidFill>
                  <a:schemeClr val="tx1"/>
                </a:solidFill>
                <a:latin typeface="+mn-lt"/>
                <a:ea typeface="+mn-ea"/>
                <a:cs typeface="+mn-cs"/>
              </a:rPr>
              <a:t>contents of base and bounds register; or maybe even contents of memory</a:t>
            </a:r>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14</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Simpler, because allows use of a bitmap.  What's a bitmap?</a:t>
            </a:r>
          </a:p>
          <a:p>
            <a:r>
              <a:rPr lang="en-US" sz="1200" i="1" kern="1200" dirty="0" smtClean="0">
                <a:solidFill>
                  <a:schemeClr val="tx1"/>
                </a:solidFill>
                <a:latin typeface="+mn-lt"/>
                <a:ea typeface="+mn-ea"/>
                <a:cs typeface="+mn-cs"/>
              </a:rPr>
              <a:t>       001111100000001100</a:t>
            </a:r>
          </a:p>
          <a:p>
            <a:r>
              <a:rPr lang="en-US" sz="1200" i="1" kern="1200" dirty="0" smtClean="0">
                <a:solidFill>
                  <a:schemeClr val="tx1"/>
                </a:solidFill>
                <a:latin typeface="+mn-lt"/>
                <a:ea typeface="+mn-ea"/>
                <a:cs typeface="+mn-cs"/>
              </a:rPr>
              <a:t>Each bit represents one page of physical memory -- 1 means allocated, 0 means unallocated.  Lots simpler than </a:t>
            </a:r>
            <a:r>
              <a:rPr lang="en-US" sz="1200" i="1" kern="1200" dirty="0" err="1" smtClean="0">
                <a:solidFill>
                  <a:schemeClr val="tx1"/>
                </a:solidFill>
                <a:latin typeface="+mn-lt"/>
                <a:ea typeface="+mn-ea"/>
                <a:cs typeface="+mn-cs"/>
              </a:rPr>
              <a:t>base&amp;bounds</a:t>
            </a:r>
            <a:r>
              <a:rPr lang="en-US" sz="1200" i="1" kern="1200" dirty="0" smtClean="0">
                <a:solidFill>
                  <a:schemeClr val="tx1"/>
                </a:solidFill>
                <a:latin typeface="+mn-lt"/>
                <a:ea typeface="+mn-ea"/>
                <a:cs typeface="+mn-cs"/>
              </a:rPr>
              <a:t> or segmentation</a:t>
            </a:r>
          </a:p>
          <a:p>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D09FA4-D782-704D-BA4F-C6B6CE6C5758}" type="datetimeFigureOut">
              <a:rPr lang="en-US" smtClean="0"/>
              <a:pPr/>
              <a:t>10/30/14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5E6C75-BD49-9148-AF50-F8E61D68AE6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D09FA4-D782-704D-BA4F-C6B6CE6C5758}" type="datetimeFigureOut">
              <a:rPr lang="en-US" smtClean="0"/>
              <a:pPr/>
              <a:t>10/30/14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5E6C75-BD49-9148-AF50-F8E61D68AE6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D09FA4-D782-704D-BA4F-C6B6CE6C5758}" type="datetimeFigureOut">
              <a:rPr lang="en-US" smtClean="0"/>
              <a:pPr/>
              <a:t>10/30/14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5E6C75-BD49-9148-AF50-F8E61D68AE6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D09FA4-D782-704D-BA4F-C6B6CE6C5758}" type="datetimeFigureOut">
              <a:rPr lang="en-US" smtClean="0"/>
              <a:pPr/>
              <a:t>10/30/14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5E6C75-BD49-9148-AF50-F8E61D68AE6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D09FA4-D782-704D-BA4F-C6B6CE6C5758}" type="datetimeFigureOut">
              <a:rPr lang="en-US" smtClean="0"/>
              <a:pPr/>
              <a:t>10/30/14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5E6C75-BD49-9148-AF50-F8E61D68AE6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D09FA4-D782-704D-BA4F-C6B6CE6C5758}" type="datetimeFigureOut">
              <a:rPr lang="en-US" smtClean="0"/>
              <a:pPr/>
              <a:t>10/30/14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5E6C75-BD49-9148-AF50-F8E61D68AE6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D09FA4-D782-704D-BA4F-C6B6CE6C5758}" type="datetimeFigureOut">
              <a:rPr lang="en-US" smtClean="0"/>
              <a:pPr/>
              <a:t>10/30/14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5E6C75-BD49-9148-AF50-F8E61D68AE6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D09FA4-D782-704D-BA4F-C6B6CE6C5758}" type="datetimeFigureOut">
              <a:rPr lang="en-US" smtClean="0"/>
              <a:pPr/>
              <a:t>10/30/14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5E6C75-BD49-9148-AF50-F8E61D68AE6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D09FA4-D782-704D-BA4F-C6B6CE6C5758}" type="datetimeFigureOut">
              <a:rPr lang="en-US" smtClean="0"/>
              <a:pPr/>
              <a:t>10/30/14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5E6C75-BD49-9148-AF50-F8E61D68AE6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D09FA4-D782-704D-BA4F-C6B6CE6C5758}" type="datetimeFigureOut">
              <a:rPr lang="en-US" smtClean="0"/>
              <a:pPr/>
              <a:t>10/30/14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5E6C75-BD49-9148-AF50-F8E61D68AE6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D09FA4-D782-704D-BA4F-C6B6CE6C5758}" type="datetimeFigureOut">
              <a:rPr lang="en-US" smtClean="0"/>
              <a:pPr/>
              <a:t>10/30/14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5E6C75-BD49-9148-AF50-F8E61D68AE6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D09FA4-D782-704D-BA4F-C6B6CE6C5758}" type="datetimeFigureOut">
              <a:rPr lang="en-US" smtClean="0"/>
              <a:pPr/>
              <a:t>10/30/14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5E6C75-BD49-9148-AF50-F8E61D68AE6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df"/><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df"/><Relationship Id="rId3" Type="http://schemas.openxmlformats.org/officeDocument/2006/relationships/image" Target="../media/image10.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df"/><Relationship Id="rId3" Type="http://schemas.openxmlformats.org/officeDocument/2006/relationships/image" Target="../media/image1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df"/><Relationship Id="rId3" Type="http://schemas.openxmlformats.org/officeDocument/2006/relationships/image" Target="../media/image14.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df"/><Relationship Id="rId3" Type="http://schemas.openxmlformats.org/officeDocument/2006/relationships/image" Target="../media/image1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df"/><Relationship Id="rId3"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pdf"/><Relationship Id="rId3" Type="http://schemas.openxmlformats.org/officeDocument/2006/relationships/image" Target="../media/image18.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9.pdf"/><Relationship Id="rId3" Type="http://schemas.openxmlformats.org/officeDocument/2006/relationships/image" Target="../media/image20.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df"/><Relationship Id="rId3" Type="http://schemas.openxmlformats.org/officeDocument/2006/relationships/image" Target="../media/image4.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1.jpe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22.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3.pdf"/><Relationship Id="rId3" Type="http://schemas.openxmlformats.org/officeDocument/2006/relationships/image" Target="../media/image24.png"/></Relationships>
</file>

<file path=ppt/slides/_rels/slide47.xml.rels><?xml version="1.0" encoding="UTF-8" standalone="yes"?>
<Relationships xmlns="http://schemas.openxmlformats.org/package/2006/relationships"><Relationship Id="rId3" Type="http://schemas.openxmlformats.org/officeDocument/2006/relationships/image" Target="../media/image25.pdf"/><Relationship Id="rId4" Type="http://schemas.openxmlformats.org/officeDocument/2006/relationships/image" Target="../media/image26.png"/><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7.pdf"/><Relationship Id="rId3" Type="http://schemas.openxmlformats.org/officeDocument/2006/relationships/image" Target="../media/image28.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9.pdf"/><Relationship Id="rId3" Type="http://schemas.openxmlformats.org/officeDocument/2006/relationships/image" Target="../media/image30.pn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1.pdf"/><Relationship Id="rId3" Type="http://schemas.openxmlformats.org/officeDocument/2006/relationships/image" Target="../media/image32.pn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3.pdf"/><Relationship Id="rId3" Type="http://schemas.openxmlformats.org/officeDocument/2006/relationships/image" Target="../media/image34.png"/></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df"/><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3" Type="http://schemas.openxmlformats.org/officeDocument/2006/relationships/image" Target="../media/image5.pdf"/><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Address Translation</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Virtually Addressed Base and Bounds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Pros?</a:t>
            </a:r>
          </a:p>
          <a:p>
            <a:pPr lvl="1"/>
            <a:r>
              <a:rPr lang="en-US" dirty="0" smtClean="0"/>
              <a:t>Simple</a:t>
            </a:r>
          </a:p>
          <a:p>
            <a:pPr lvl="1"/>
            <a:r>
              <a:rPr lang="en-US" dirty="0" smtClean="0"/>
              <a:t>Fast (2 registers, adder, comparator)</a:t>
            </a:r>
          </a:p>
          <a:p>
            <a:pPr lvl="1"/>
            <a:r>
              <a:rPr lang="en-US" dirty="0" smtClean="0"/>
              <a:t>Safe</a:t>
            </a:r>
          </a:p>
          <a:p>
            <a:pPr lvl="1"/>
            <a:r>
              <a:rPr lang="en-US" dirty="0" smtClean="0"/>
              <a:t>Can relocate in physical memory without changing process</a:t>
            </a:r>
          </a:p>
          <a:p>
            <a:r>
              <a:rPr lang="en-US" dirty="0" smtClean="0"/>
              <a:t>Cons?</a:t>
            </a:r>
          </a:p>
          <a:p>
            <a:pPr lvl="1"/>
            <a:r>
              <a:rPr lang="en-US" dirty="0" smtClean="0"/>
              <a:t>Can’t keep program from accidentally overwriting its own code</a:t>
            </a:r>
          </a:p>
          <a:p>
            <a:pPr lvl="1"/>
            <a:r>
              <a:rPr lang="en-US" dirty="0" smtClean="0"/>
              <a:t>Can’t share code/data with other processes</a:t>
            </a:r>
          </a:p>
          <a:p>
            <a:pPr lvl="1"/>
            <a:r>
              <a:rPr lang="en-US" dirty="0" smtClean="0"/>
              <a:t>Can’t grow stack/heap as needed</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Segmentation</a:t>
            </a:r>
            <a:endParaRPr lang="en-US" dirty="0"/>
          </a:p>
        </p:txBody>
      </p:sp>
      <p:sp>
        <p:nvSpPr>
          <p:cNvPr id="5" name="Content Placeholder 4"/>
          <p:cNvSpPr>
            <a:spLocks noGrp="1"/>
          </p:cNvSpPr>
          <p:nvPr>
            <p:ph idx="1"/>
          </p:nvPr>
        </p:nvSpPr>
        <p:spPr/>
        <p:txBody>
          <a:bodyPr>
            <a:normAutofit fontScale="92500"/>
          </a:bodyPr>
          <a:lstStyle/>
          <a:p>
            <a:r>
              <a:rPr lang="en-US" dirty="0" smtClean="0"/>
              <a:t>Segment is a contiguous region of </a:t>
            </a:r>
            <a:r>
              <a:rPr lang="en-US" i="1" dirty="0" smtClean="0"/>
              <a:t>virtual</a:t>
            </a:r>
            <a:r>
              <a:rPr lang="en-US" dirty="0" smtClean="0"/>
              <a:t> memory</a:t>
            </a:r>
          </a:p>
          <a:p>
            <a:r>
              <a:rPr lang="en-US" dirty="0" smtClean="0"/>
              <a:t>Each process has a segment table (in hardware)</a:t>
            </a:r>
          </a:p>
          <a:p>
            <a:pPr lvl="1"/>
            <a:r>
              <a:rPr lang="en-US" dirty="0" smtClean="0"/>
              <a:t>Entry in table = segment</a:t>
            </a:r>
          </a:p>
          <a:p>
            <a:r>
              <a:rPr lang="en-US" dirty="0" smtClean="0"/>
              <a:t>Segment can be located anywhere in physical memory</a:t>
            </a:r>
          </a:p>
          <a:p>
            <a:pPr lvl="1"/>
            <a:r>
              <a:rPr lang="en-US" dirty="0" smtClean="0"/>
              <a:t>Each segment has: start, length, access permission</a:t>
            </a:r>
          </a:p>
          <a:p>
            <a:r>
              <a:rPr lang="en-US" dirty="0" smtClean="0"/>
              <a:t>Processes can share segments</a:t>
            </a:r>
          </a:p>
          <a:p>
            <a:pPr lvl="1"/>
            <a:r>
              <a:rPr lang="en-US" dirty="0" smtClean="0"/>
              <a:t>Same start, length, same/different access permissions</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Segmentation</a:t>
            </a:r>
            <a:endParaRPr lang="en-US" dirty="0"/>
          </a:p>
        </p:txBody>
      </p:sp>
      <p:pic>
        <p:nvPicPr>
          <p:cNvPr id="5" name="Content Placeholder 4" descr="ch8-03_segment.pdf"/>
          <p:cNvPicPr>
            <a:picLocks noGrp="1" noChangeAspect="1"/>
          </p:cNvPicPr>
          <p:nvPr>
            <p:ph idx="1"/>
          </p:nvPr>
        </p:nvPicPr>
        <mc:AlternateContent>
          <mc:Choice xmlns:ma="http://schemas.microsoft.com/office/mac/drawingml/2008/main" Requires="ma">
            <p:blipFill>
              <a:blip r:embed="rId3"/>
              <a:srcRect l="-3530" r="-3530"/>
              <a:stretch>
                <a:fillRect/>
              </a:stretch>
            </p:blipFill>
          </mc:Choice>
          <mc:Fallback>
            <p:blipFill>
              <a:blip r:embed="rId4"/>
              <a:srcRect l="-3530" r="-3530"/>
              <a:stretch>
                <a:fillRect/>
              </a:stretch>
            </p:blipFill>
          </mc:Fallback>
        </mc:AlternateContent>
        <p:spPr>
          <a:xfrm>
            <a:off x="-577889" y="1030942"/>
            <a:ext cx="10215046" cy="5617882"/>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nvPr>
        </p:nvGraphicFramePr>
        <p:xfrm>
          <a:off x="457200" y="2507260"/>
          <a:ext cx="4038600" cy="4358640"/>
        </p:xfrm>
        <a:graphic>
          <a:graphicData uri="http://schemas.openxmlformats.org/drawingml/2006/table">
            <a:tbl>
              <a:tblPr>
                <a:tableStyleId>{B301B821-A1FF-4177-AEE7-76D212191A09}</a:tableStyleId>
              </a:tblPr>
              <a:tblGrid>
                <a:gridCol w="2019300"/>
                <a:gridCol w="2019300"/>
              </a:tblGrid>
              <a:tr h="370840">
                <a:tc>
                  <a:txBody>
                    <a:bodyPr/>
                    <a:lstStyle/>
                    <a:p>
                      <a:r>
                        <a:rPr lang="en-US" sz="2000" dirty="0" smtClean="0"/>
                        <a:t>main: 240</a:t>
                      </a:r>
                      <a:endParaRPr lang="en-US" sz="2000" dirty="0"/>
                    </a:p>
                  </a:txBody>
                  <a:tcPr/>
                </a:tc>
                <a:tc>
                  <a:txBody>
                    <a:bodyPr/>
                    <a:lstStyle/>
                    <a:p>
                      <a:r>
                        <a:rPr lang="en-US" sz="2000" dirty="0" smtClean="0"/>
                        <a:t>store</a:t>
                      </a:r>
                      <a:r>
                        <a:rPr lang="en-US" sz="2000" baseline="0" dirty="0" smtClean="0"/>
                        <a:t> #1108, r2</a:t>
                      </a:r>
                      <a:endParaRPr lang="en-US" sz="2000" dirty="0"/>
                    </a:p>
                  </a:txBody>
                  <a:tcPr/>
                </a:tc>
              </a:tr>
              <a:tr h="370840">
                <a:tc>
                  <a:txBody>
                    <a:bodyPr/>
                    <a:lstStyle/>
                    <a:p>
                      <a:r>
                        <a:rPr lang="en-US" sz="2000" dirty="0" smtClean="0"/>
                        <a:t>244</a:t>
                      </a:r>
                      <a:endParaRPr lang="en-US" sz="2000" dirty="0"/>
                    </a:p>
                  </a:txBody>
                  <a:tcPr/>
                </a:tc>
                <a:tc>
                  <a:txBody>
                    <a:bodyPr/>
                    <a:lstStyle/>
                    <a:p>
                      <a:r>
                        <a:rPr lang="en-US" sz="2000" dirty="0" smtClean="0"/>
                        <a:t>store pc+8, r31</a:t>
                      </a:r>
                      <a:endParaRPr lang="en-US" sz="2000" dirty="0"/>
                    </a:p>
                  </a:txBody>
                  <a:tcPr/>
                </a:tc>
              </a:tr>
              <a:tr h="370840">
                <a:tc>
                  <a:txBody>
                    <a:bodyPr/>
                    <a:lstStyle/>
                    <a:p>
                      <a:r>
                        <a:rPr lang="en-US" sz="2000" dirty="0" smtClean="0"/>
                        <a:t>248</a:t>
                      </a:r>
                      <a:endParaRPr lang="en-US" sz="2000" dirty="0"/>
                    </a:p>
                  </a:txBody>
                  <a:tcPr/>
                </a:tc>
                <a:tc>
                  <a:txBody>
                    <a:bodyPr/>
                    <a:lstStyle/>
                    <a:p>
                      <a:r>
                        <a:rPr lang="en-US" sz="2000" dirty="0" smtClean="0"/>
                        <a:t>jump 360</a:t>
                      </a:r>
                      <a:endParaRPr lang="en-US" sz="2000" dirty="0"/>
                    </a:p>
                  </a:txBody>
                  <a:tcPr/>
                </a:tc>
              </a:tr>
              <a:tr h="370840">
                <a:tc>
                  <a:txBody>
                    <a:bodyPr/>
                    <a:lstStyle/>
                    <a:p>
                      <a:r>
                        <a:rPr lang="en-US" sz="2000" dirty="0" smtClean="0"/>
                        <a:t>24c</a:t>
                      </a:r>
                      <a:endParaRPr lang="en-US" sz="2000" dirty="0"/>
                    </a:p>
                  </a:txBody>
                  <a:tcPr/>
                </a:tc>
                <a:tc>
                  <a:txBody>
                    <a:bodyPr/>
                    <a:lstStyle/>
                    <a:p>
                      <a:endParaRPr lang="en-US" sz="2000" dirty="0"/>
                    </a:p>
                  </a:txBody>
                  <a:tcPr/>
                </a:tc>
              </a:tr>
              <a:tr h="370840">
                <a:tc>
                  <a:txBody>
                    <a:bodyPr/>
                    <a:lstStyle/>
                    <a:p>
                      <a:r>
                        <a:rPr lang="en-US" sz="2000" dirty="0" smtClean="0"/>
                        <a:t>…</a:t>
                      </a:r>
                      <a:endParaRPr lang="en-US" sz="2000" dirty="0"/>
                    </a:p>
                  </a:txBody>
                  <a:tcPr/>
                </a:tc>
                <a:tc>
                  <a:txBody>
                    <a:bodyPr/>
                    <a:lstStyle/>
                    <a:p>
                      <a:endParaRPr lang="en-US" sz="2000" dirty="0"/>
                    </a:p>
                  </a:txBody>
                  <a:tcPr/>
                </a:tc>
              </a:tr>
              <a:tr h="370840">
                <a:tc>
                  <a:txBody>
                    <a:bodyPr/>
                    <a:lstStyle/>
                    <a:p>
                      <a:r>
                        <a:rPr lang="en-US" sz="2000" dirty="0" err="1" smtClean="0"/>
                        <a:t>strlen</a:t>
                      </a:r>
                      <a:r>
                        <a:rPr lang="en-US" sz="2000" dirty="0" smtClean="0"/>
                        <a:t>: 360</a:t>
                      </a:r>
                    </a:p>
                  </a:txBody>
                  <a:tcPr/>
                </a:tc>
                <a:tc>
                  <a:txBody>
                    <a:bodyPr/>
                    <a:lstStyle/>
                    <a:p>
                      <a:r>
                        <a:rPr lang="en-US" sz="2000" dirty="0" err="1" smtClean="0"/>
                        <a:t>loadbyte</a:t>
                      </a:r>
                      <a:r>
                        <a:rPr lang="en-US" sz="2000" baseline="0" dirty="0" smtClean="0"/>
                        <a:t> (r2), r3</a:t>
                      </a:r>
                      <a:endParaRPr lang="en-US" sz="2000" dirty="0"/>
                    </a:p>
                  </a:txBody>
                  <a:tcPr/>
                </a:tc>
              </a:tr>
              <a:tr h="370840">
                <a:tc>
                  <a:txBody>
                    <a:bodyPr/>
                    <a:lstStyle/>
                    <a:p>
                      <a:r>
                        <a:rPr lang="en-US" sz="2000" dirty="0" smtClean="0"/>
                        <a:t>…</a:t>
                      </a:r>
                      <a:endParaRPr lang="en-US" sz="2000" dirty="0"/>
                    </a:p>
                  </a:txBody>
                  <a:tcPr/>
                </a:tc>
                <a:tc>
                  <a:txBody>
                    <a:bodyPr/>
                    <a:lstStyle/>
                    <a:p>
                      <a:r>
                        <a:rPr lang="en-US" sz="2000" dirty="0" smtClean="0"/>
                        <a:t>…</a:t>
                      </a:r>
                      <a:endParaRPr lang="en-US" sz="2000" dirty="0"/>
                    </a:p>
                  </a:txBody>
                  <a:tcPr/>
                </a:tc>
              </a:tr>
              <a:tr h="370840">
                <a:tc>
                  <a:txBody>
                    <a:bodyPr/>
                    <a:lstStyle/>
                    <a:p>
                      <a:r>
                        <a:rPr lang="en-US" sz="2000" dirty="0" smtClean="0"/>
                        <a:t>420</a:t>
                      </a:r>
                      <a:endParaRPr lang="en-US" sz="2000" dirty="0"/>
                    </a:p>
                  </a:txBody>
                  <a:tcPr/>
                </a:tc>
                <a:tc>
                  <a:txBody>
                    <a:bodyPr/>
                    <a:lstStyle/>
                    <a:p>
                      <a:r>
                        <a:rPr lang="en-US" sz="2000" dirty="0" smtClean="0"/>
                        <a:t>jump (r31)</a:t>
                      </a:r>
                      <a:endParaRPr lang="en-US" sz="2000" dirty="0"/>
                    </a:p>
                  </a:txBody>
                  <a:tcPr/>
                </a:tc>
              </a:tr>
              <a:tr h="370840">
                <a:tc>
                  <a:txBody>
                    <a:bodyPr/>
                    <a:lstStyle/>
                    <a:p>
                      <a:r>
                        <a:rPr lang="en-US" sz="2000" dirty="0" smtClean="0"/>
                        <a:t>…</a:t>
                      </a:r>
                      <a:endParaRPr lang="en-US" sz="2000" dirty="0"/>
                    </a:p>
                  </a:txBody>
                  <a:tcPr/>
                </a:tc>
                <a:tc>
                  <a:txBody>
                    <a:bodyPr/>
                    <a:lstStyle/>
                    <a:p>
                      <a:endParaRPr lang="en-US" sz="2000" dirty="0"/>
                    </a:p>
                  </a:txBody>
                  <a:tcPr/>
                </a:tc>
              </a:tr>
              <a:tr h="370840">
                <a:tc>
                  <a:txBody>
                    <a:bodyPr/>
                    <a:lstStyle/>
                    <a:p>
                      <a:r>
                        <a:rPr lang="en-US" sz="2000" dirty="0" smtClean="0"/>
                        <a:t>x: 1108</a:t>
                      </a:r>
                      <a:endParaRPr lang="en-US" sz="2000" dirty="0"/>
                    </a:p>
                  </a:txBody>
                  <a:tcPr/>
                </a:tc>
                <a:tc>
                  <a:txBody>
                    <a:bodyPr/>
                    <a:lstStyle/>
                    <a:p>
                      <a:r>
                        <a:rPr lang="en-US" sz="2000" dirty="0" smtClean="0"/>
                        <a:t>a </a:t>
                      </a:r>
                      <a:r>
                        <a:rPr lang="en-US" sz="2000" dirty="0" err="1" smtClean="0"/>
                        <a:t>b</a:t>
                      </a:r>
                      <a:r>
                        <a:rPr lang="en-US" sz="2000" dirty="0" smtClean="0"/>
                        <a:t> </a:t>
                      </a:r>
                      <a:r>
                        <a:rPr lang="en-US" sz="2000" dirty="0" err="1" smtClean="0"/>
                        <a:t>c</a:t>
                      </a:r>
                      <a:r>
                        <a:rPr lang="en-US" sz="2000" dirty="0" smtClean="0"/>
                        <a:t> \0</a:t>
                      </a:r>
                      <a:endParaRPr lang="en-US" sz="2000" dirty="0"/>
                    </a:p>
                  </a:txBody>
                  <a:tcPr/>
                </a:tc>
              </a:tr>
              <a:tr h="370840">
                <a:tc>
                  <a:txBody>
                    <a:bodyPr/>
                    <a:lstStyle/>
                    <a:p>
                      <a:r>
                        <a:rPr lang="en-US" sz="2000" dirty="0" smtClean="0"/>
                        <a:t>…</a:t>
                      </a:r>
                      <a:endParaRPr lang="en-US" sz="2000" dirty="0"/>
                    </a:p>
                  </a:txBody>
                  <a:tcPr/>
                </a:tc>
                <a:tc>
                  <a:txBody>
                    <a:bodyPr/>
                    <a:lstStyle/>
                    <a:p>
                      <a:endParaRPr lang="en-US" sz="2000" dirty="0"/>
                    </a:p>
                  </a:txBody>
                  <a:tcPr/>
                </a:tc>
              </a:tr>
            </a:tbl>
          </a:graphicData>
        </a:graphic>
      </p:graphicFrame>
      <p:graphicFrame>
        <p:nvGraphicFramePr>
          <p:cNvPr id="6" name="Content Placeholder 4"/>
          <p:cNvGraphicFramePr>
            <a:graphicFrameLocks/>
          </p:cNvGraphicFramePr>
          <p:nvPr/>
        </p:nvGraphicFramePr>
        <p:xfrm>
          <a:off x="4648200" y="2507260"/>
          <a:ext cx="4038600" cy="4358640"/>
        </p:xfrm>
        <a:graphic>
          <a:graphicData uri="http://schemas.openxmlformats.org/drawingml/2006/table">
            <a:tbl>
              <a:tblPr>
                <a:tableStyleId>{B301B821-A1FF-4177-AEE7-76D212191A09}</a:tableStyleId>
              </a:tblPr>
              <a:tblGrid>
                <a:gridCol w="2019300"/>
                <a:gridCol w="2019300"/>
              </a:tblGrid>
              <a:tr h="370840">
                <a:tc>
                  <a:txBody>
                    <a:bodyPr/>
                    <a:lstStyle/>
                    <a:p>
                      <a:r>
                        <a:rPr lang="en-US" sz="2000" dirty="0" smtClean="0"/>
                        <a:t>x: 108</a:t>
                      </a:r>
                      <a:endParaRPr lang="en-US" sz="2000" dirty="0"/>
                    </a:p>
                  </a:txBody>
                  <a:tcPr/>
                </a:tc>
                <a:tc>
                  <a:txBody>
                    <a:bodyPr/>
                    <a:lstStyle/>
                    <a:p>
                      <a:r>
                        <a:rPr lang="en-US" sz="2000" dirty="0" smtClean="0"/>
                        <a:t>a </a:t>
                      </a:r>
                      <a:r>
                        <a:rPr lang="en-US" sz="2000" dirty="0" err="1" smtClean="0"/>
                        <a:t>b</a:t>
                      </a:r>
                      <a:r>
                        <a:rPr lang="en-US" sz="2000" dirty="0" smtClean="0"/>
                        <a:t> </a:t>
                      </a:r>
                      <a:r>
                        <a:rPr lang="en-US" sz="2000" dirty="0" err="1" smtClean="0"/>
                        <a:t>c</a:t>
                      </a:r>
                      <a:r>
                        <a:rPr lang="en-US" sz="2000" dirty="0" smtClean="0"/>
                        <a:t> \0</a:t>
                      </a:r>
                      <a:endParaRPr lang="en-US" sz="2000" dirty="0"/>
                    </a:p>
                  </a:txBody>
                  <a:tcPr/>
                </a:tc>
              </a:tr>
              <a:tr h="370840">
                <a:tc>
                  <a:txBody>
                    <a:bodyPr/>
                    <a:lstStyle/>
                    <a:p>
                      <a:r>
                        <a:rPr lang="en-US" sz="2000" dirty="0" smtClean="0"/>
                        <a:t>…</a:t>
                      </a:r>
                      <a:endParaRPr lang="en-US" sz="2000" dirty="0"/>
                    </a:p>
                  </a:txBody>
                  <a:tcPr/>
                </a:tc>
                <a:tc>
                  <a:txBody>
                    <a:bodyPr/>
                    <a:lstStyle/>
                    <a:p>
                      <a:endParaRPr lang="en-US" sz="2000" dirty="0"/>
                    </a:p>
                  </a:txBody>
                  <a:tcPr/>
                </a:tc>
              </a:tr>
              <a:tr h="370840">
                <a:tc>
                  <a:txBody>
                    <a:bodyPr/>
                    <a:lstStyle/>
                    <a:p>
                      <a:r>
                        <a:rPr lang="en-US" sz="2000" dirty="0" smtClean="0"/>
                        <a:t>main: 4240</a:t>
                      </a:r>
                      <a:endParaRPr lang="en-US" sz="2000" dirty="0"/>
                    </a:p>
                  </a:txBody>
                  <a:tcPr/>
                </a:tc>
                <a:tc>
                  <a:txBody>
                    <a:bodyPr/>
                    <a:lstStyle/>
                    <a:p>
                      <a:r>
                        <a:rPr lang="en-US" sz="2000" dirty="0" smtClean="0"/>
                        <a:t>store</a:t>
                      </a:r>
                      <a:r>
                        <a:rPr lang="en-US" sz="2000" baseline="0" dirty="0" smtClean="0"/>
                        <a:t> #1108, r2</a:t>
                      </a:r>
                      <a:endParaRPr lang="en-US" sz="2000" dirty="0"/>
                    </a:p>
                  </a:txBody>
                  <a:tcPr/>
                </a:tc>
              </a:tr>
              <a:tr h="370840">
                <a:tc>
                  <a:txBody>
                    <a:bodyPr/>
                    <a:lstStyle/>
                    <a:p>
                      <a:r>
                        <a:rPr lang="en-US" sz="2000" dirty="0" smtClean="0"/>
                        <a:t>4244</a:t>
                      </a:r>
                      <a:endParaRPr lang="en-US" sz="2000" dirty="0"/>
                    </a:p>
                  </a:txBody>
                  <a:tcPr/>
                </a:tc>
                <a:tc>
                  <a:txBody>
                    <a:bodyPr/>
                    <a:lstStyle/>
                    <a:p>
                      <a:r>
                        <a:rPr lang="en-US" sz="2000" dirty="0" smtClean="0"/>
                        <a:t>store pc+8, r31</a:t>
                      </a:r>
                      <a:endParaRPr lang="en-US" sz="2000" dirty="0"/>
                    </a:p>
                  </a:txBody>
                  <a:tcPr/>
                </a:tc>
              </a:tr>
              <a:tr h="370840">
                <a:tc>
                  <a:txBody>
                    <a:bodyPr/>
                    <a:lstStyle/>
                    <a:p>
                      <a:r>
                        <a:rPr lang="en-US" sz="2000" dirty="0" smtClean="0"/>
                        <a:t>4248</a:t>
                      </a:r>
                      <a:endParaRPr lang="en-US" sz="2000" dirty="0"/>
                    </a:p>
                  </a:txBody>
                  <a:tcPr/>
                </a:tc>
                <a:tc>
                  <a:txBody>
                    <a:bodyPr/>
                    <a:lstStyle/>
                    <a:p>
                      <a:r>
                        <a:rPr lang="en-US" sz="2000" dirty="0" smtClean="0"/>
                        <a:t>jump</a:t>
                      </a:r>
                      <a:r>
                        <a:rPr lang="en-US" sz="2000" baseline="0" dirty="0" smtClean="0"/>
                        <a:t> </a:t>
                      </a:r>
                      <a:r>
                        <a:rPr lang="en-US" sz="2000" dirty="0" smtClean="0"/>
                        <a:t>360</a:t>
                      </a:r>
                      <a:endParaRPr lang="en-US" sz="2000" dirty="0"/>
                    </a:p>
                  </a:txBody>
                  <a:tcPr/>
                </a:tc>
              </a:tr>
              <a:tr h="370840">
                <a:tc>
                  <a:txBody>
                    <a:bodyPr/>
                    <a:lstStyle/>
                    <a:p>
                      <a:r>
                        <a:rPr lang="en-US" sz="2000" dirty="0" smtClean="0"/>
                        <a:t>424c</a:t>
                      </a:r>
                      <a:endParaRPr lang="en-US" sz="2000" dirty="0"/>
                    </a:p>
                  </a:txBody>
                  <a:tcPr/>
                </a:tc>
                <a:tc>
                  <a:txBody>
                    <a:bodyPr/>
                    <a:lstStyle/>
                    <a:p>
                      <a:endParaRPr lang="en-US" sz="2000" dirty="0"/>
                    </a:p>
                  </a:txBody>
                  <a:tcPr/>
                </a:tc>
              </a:tr>
              <a:tr h="370840">
                <a:tc>
                  <a:txBody>
                    <a:bodyPr/>
                    <a:lstStyle/>
                    <a:p>
                      <a:r>
                        <a:rPr lang="en-US" sz="2000" dirty="0" smtClean="0"/>
                        <a:t>…</a:t>
                      </a:r>
                      <a:endParaRPr lang="en-US" sz="2000" dirty="0"/>
                    </a:p>
                  </a:txBody>
                  <a:tcPr/>
                </a:tc>
                <a:tc>
                  <a:txBody>
                    <a:bodyPr/>
                    <a:lstStyle/>
                    <a:p>
                      <a:r>
                        <a:rPr lang="en-US" sz="2000" dirty="0" smtClean="0"/>
                        <a:t>…</a:t>
                      </a:r>
                      <a:endParaRPr lang="en-US" sz="2000" dirty="0"/>
                    </a:p>
                  </a:txBody>
                  <a:tcPr/>
                </a:tc>
              </a:tr>
              <a:tr h="370840">
                <a:tc>
                  <a:txBody>
                    <a:bodyPr/>
                    <a:lstStyle/>
                    <a:p>
                      <a:r>
                        <a:rPr lang="en-US" sz="2000" dirty="0" err="1" smtClean="0"/>
                        <a:t>strlen</a:t>
                      </a:r>
                      <a:r>
                        <a:rPr lang="en-US" sz="2000" dirty="0" smtClean="0"/>
                        <a:t>: 4360</a:t>
                      </a:r>
                      <a:endParaRPr lang="en-US" sz="2000" dirty="0"/>
                    </a:p>
                  </a:txBody>
                  <a:tcPr/>
                </a:tc>
                <a:tc>
                  <a:txBody>
                    <a:bodyPr/>
                    <a:lstStyle/>
                    <a:p>
                      <a:r>
                        <a:rPr lang="en-US" sz="2000" dirty="0" err="1" smtClean="0"/>
                        <a:t>loadbyte</a:t>
                      </a:r>
                      <a:r>
                        <a:rPr lang="en-US" sz="2000" dirty="0" smtClean="0"/>
                        <a:t> (r2),r3</a:t>
                      </a:r>
                      <a:endParaRPr lang="en-US" sz="2000" dirty="0"/>
                    </a:p>
                  </a:txBody>
                  <a:tcPr/>
                </a:tc>
              </a:tr>
              <a:tr h="370840">
                <a:tc>
                  <a:txBody>
                    <a:bodyPr/>
                    <a:lstStyle/>
                    <a:p>
                      <a:r>
                        <a:rPr lang="en-US" sz="2000" dirty="0" smtClean="0"/>
                        <a:t>…</a:t>
                      </a:r>
                      <a:endParaRPr lang="en-US" sz="2000" dirty="0"/>
                    </a:p>
                  </a:txBody>
                  <a:tcPr/>
                </a:tc>
                <a:tc>
                  <a:txBody>
                    <a:bodyPr/>
                    <a:lstStyle/>
                    <a:p>
                      <a:endParaRPr lang="en-US" sz="2000" dirty="0"/>
                    </a:p>
                  </a:txBody>
                  <a:tcPr/>
                </a:tc>
              </a:tr>
              <a:tr h="370840">
                <a:tc>
                  <a:txBody>
                    <a:bodyPr/>
                    <a:lstStyle/>
                    <a:p>
                      <a:r>
                        <a:rPr lang="en-US" sz="2000" smtClean="0"/>
                        <a:t>4420</a:t>
                      </a:r>
                      <a:endParaRPr lang="en-US" sz="2000" dirty="0"/>
                    </a:p>
                  </a:txBody>
                  <a:tcPr/>
                </a:tc>
                <a:tc>
                  <a:txBody>
                    <a:bodyPr/>
                    <a:lstStyle/>
                    <a:p>
                      <a:r>
                        <a:rPr lang="en-US" sz="2000" smtClean="0"/>
                        <a:t>jump</a:t>
                      </a:r>
                      <a:r>
                        <a:rPr lang="en-US" sz="2000" baseline="0" smtClean="0"/>
                        <a:t> (r31)</a:t>
                      </a:r>
                      <a:endParaRPr lang="en-US" sz="2000" dirty="0"/>
                    </a:p>
                  </a:txBody>
                  <a:tcPr/>
                </a:tc>
              </a:tr>
              <a:tr h="370840">
                <a:tc>
                  <a:txBody>
                    <a:bodyPr/>
                    <a:lstStyle/>
                    <a:p>
                      <a:r>
                        <a:rPr lang="en-US" sz="2000" dirty="0" smtClean="0"/>
                        <a:t>…</a:t>
                      </a:r>
                      <a:endParaRPr lang="en-US" sz="2000" dirty="0"/>
                    </a:p>
                  </a:txBody>
                  <a:tcPr/>
                </a:tc>
                <a:tc>
                  <a:txBody>
                    <a:bodyPr/>
                    <a:lstStyle/>
                    <a:p>
                      <a:endParaRPr lang="en-US" sz="2000" dirty="0"/>
                    </a:p>
                  </a:txBody>
                  <a:tcPr/>
                </a:tc>
              </a:tr>
            </a:tbl>
          </a:graphicData>
        </a:graphic>
      </p:graphicFrame>
      <p:graphicFrame>
        <p:nvGraphicFramePr>
          <p:cNvPr id="7" name="Content Placeholder 9"/>
          <p:cNvGraphicFramePr>
            <a:graphicFrameLocks/>
          </p:cNvGraphicFramePr>
          <p:nvPr/>
        </p:nvGraphicFramePr>
        <p:xfrm>
          <a:off x="2595435" y="330316"/>
          <a:ext cx="4038600" cy="1981200"/>
        </p:xfrm>
        <a:graphic>
          <a:graphicData uri="http://schemas.openxmlformats.org/drawingml/2006/table">
            <a:tbl>
              <a:tblPr firstRow="1">
                <a:tableStyleId>{3B4B98B0-60AC-42C2-AFA5-B58CD77FA1E5}</a:tableStyleId>
              </a:tblPr>
              <a:tblGrid>
                <a:gridCol w="904550"/>
                <a:gridCol w="1787850"/>
                <a:gridCol w="1346200"/>
              </a:tblGrid>
              <a:tr h="370840">
                <a:tc>
                  <a:txBody>
                    <a:bodyPr/>
                    <a:lstStyle/>
                    <a:p>
                      <a:endParaRPr lang="en-US" sz="2000" dirty="0"/>
                    </a:p>
                  </a:txBody>
                  <a:tcPr/>
                </a:tc>
                <a:tc>
                  <a:txBody>
                    <a:bodyPr/>
                    <a:lstStyle/>
                    <a:p>
                      <a:r>
                        <a:rPr lang="en-US" sz="2000" dirty="0" smtClean="0"/>
                        <a:t>Segment</a:t>
                      </a:r>
                      <a:r>
                        <a:rPr lang="en-US" sz="2000" baseline="0" dirty="0" smtClean="0"/>
                        <a:t> start</a:t>
                      </a:r>
                      <a:endParaRPr lang="en-US" sz="2000" dirty="0"/>
                    </a:p>
                  </a:txBody>
                  <a:tcPr/>
                </a:tc>
                <a:tc>
                  <a:txBody>
                    <a:bodyPr/>
                    <a:lstStyle/>
                    <a:p>
                      <a:r>
                        <a:rPr lang="en-US" sz="2000" dirty="0" smtClean="0"/>
                        <a:t>length</a:t>
                      </a:r>
                      <a:endParaRPr lang="en-US" sz="2000" dirty="0"/>
                    </a:p>
                  </a:txBody>
                  <a:tcPr/>
                </a:tc>
              </a:tr>
              <a:tr h="370840">
                <a:tc>
                  <a:txBody>
                    <a:bodyPr/>
                    <a:lstStyle/>
                    <a:p>
                      <a:r>
                        <a:rPr lang="en-US" sz="2000" dirty="0" smtClean="0"/>
                        <a:t>code</a:t>
                      </a:r>
                      <a:endParaRPr lang="en-US" sz="2000" dirty="0"/>
                    </a:p>
                  </a:txBody>
                  <a:tcPr/>
                </a:tc>
                <a:tc>
                  <a:txBody>
                    <a:bodyPr/>
                    <a:lstStyle/>
                    <a:p>
                      <a:r>
                        <a:rPr lang="en-US" sz="2000" dirty="0" smtClean="0"/>
                        <a:t>0x4000</a:t>
                      </a:r>
                      <a:endParaRPr lang="en-US" sz="2000" dirty="0"/>
                    </a:p>
                  </a:txBody>
                  <a:tcPr/>
                </a:tc>
                <a:tc>
                  <a:txBody>
                    <a:bodyPr/>
                    <a:lstStyle/>
                    <a:p>
                      <a:r>
                        <a:rPr lang="en-US" sz="2000" dirty="0" smtClean="0"/>
                        <a:t>0x700</a:t>
                      </a:r>
                      <a:endParaRPr lang="en-US" sz="2000" dirty="0"/>
                    </a:p>
                  </a:txBody>
                  <a:tcPr/>
                </a:tc>
              </a:tr>
              <a:tr h="370840">
                <a:tc>
                  <a:txBody>
                    <a:bodyPr/>
                    <a:lstStyle/>
                    <a:p>
                      <a:r>
                        <a:rPr lang="en-US" sz="2000" dirty="0" smtClean="0"/>
                        <a:t>data</a:t>
                      </a:r>
                      <a:endParaRPr lang="en-US" sz="2000" dirty="0"/>
                    </a:p>
                  </a:txBody>
                  <a:tcPr/>
                </a:tc>
                <a:tc>
                  <a:txBody>
                    <a:bodyPr/>
                    <a:lstStyle/>
                    <a:p>
                      <a:r>
                        <a:rPr lang="en-US" sz="2000" dirty="0" smtClean="0"/>
                        <a:t>0</a:t>
                      </a:r>
                      <a:endParaRPr lang="en-US" sz="2000" dirty="0"/>
                    </a:p>
                  </a:txBody>
                  <a:tcPr/>
                </a:tc>
                <a:tc>
                  <a:txBody>
                    <a:bodyPr/>
                    <a:lstStyle/>
                    <a:p>
                      <a:r>
                        <a:rPr lang="en-US" sz="2000" dirty="0" smtClean="0"/>
                        <a:t>0x500</a:t>
                      </a:r>
                      <a:endParaRPr lang="en-US" sz="2000" dirty="0"/>
                    </a:p>
                  </a:txBody>
                  <a:tcPr/>
                </a:tc>
              </a:tr>
              <a:tr h="370840">
                <a:tc>
                  <a:txBody>
                    <a:bodyPr/>
                    <a:lstStyle/>
                    <a:p>
                      <a:r>
                        <a:rPr lang="en-US" sz="2000" dirty="0" smtClean="0"/>
                        <a:t>heap</a:t>
                      </a:r>
                      <a:endParaRPr lang="en-US" sz="2000" dirty="0"/>
                    </a:p>
                  </a:txBody>
                  <a:tcPr/>
                </a:tc>
                <a:tc>
                  <a:txBody>
                    <a:bodyPr/>
                    <a:lstStyle/>
                    <a:p>
                      <a:r>
                        <a:rPr lang="en-US" sz="2000" dirty="0" smtClean="0"/>
                        <a:t>-</a:t>
                      </a:r>
                      <a:endParaRPr lang="en-US" sz="2000" dirty="0"/>
                    </a:p>
                  </a:txBody>
                  <a:tcPr/>
                </a:tc>
                <a:tc>
                  <a:txBody>
                    <a:bodyPr/>
                    <a:lstStyle/>
                    <a:p>
                      <a:r>
                        <a:rPr lang="en-US" sz="2000" dirty="0" smtClean="0"/>
                        <a:t>-</a:t>
                      </a:r>
                      <a:endParaRPr lang="en-US" sz="2000" dirty="0"/>
                    </a:p>
                  </a:txBody>
                  <a:tcPr/>
                </a:tc>
              </a:tr>
              <a:tr h="370840">
                <a:tc>
                  <a:txBody>
                    <a:bodyPr/>
                    <a:lstStyle/>
                    <a:p>
                      <a:r>
                        <a:rPr lang="en-US" sz="2000" dirty="0" smtClean="0"/>
                        <a:t>stack</a:t>
                      </a:r>
                      <a:endParaRPr lang="en-US" sz="2000" dirty="0"/>
                    </a:p>
                  </a:txBody>
                  <a:tcPr/>
                </a:tc>
                <a:tc>
                  <a:txBody>
                    <a:bodyPr/>
                    <a:lstStyle/>
                    <a:p>
                      <a:r>
                        <a:rPr lang="en-US" sz="2000" dirty="0" smtClean="0"/>
                        <a:t>0x2000</a:t>
                      </a:r>
                      <a:endParaRPr lang="en-US" sz="2000" dirty="0"/>
                    </a:p>
                  </a:txBody>
                  <a:tcPr/>
                </a:tc>
                <a:tc>
                  <a:txBody>
                    <a:bodyPr/>
                    <a:lstStyle/>
                    <a:p>
                      <a:r>
                        <a:rPr lang="en-US" sz="2000" dirty="0" smtClean="0"/>
                        <a:t>0x1000</a:t>
                      </a:r>
                      <a:endParaRPr lang="en-US" sz="2000" dirty="0"/>
                    </a:p>
                  </a:txBody>
                  <a:tcPr/>
                </a:tc>
              </a:tr>
            </a:tbl>
          </a:graphicData>
        </a:graphic>
      </p:graphicFrame>
      <p:sp>
        <p:nvSpPr>
          <p:cNvPr id="8" name="TextBox 7"/>
          <p:cNvSpPr txBox="1"/>
          <p:nvPr/>
        </p:nvSpPr>
        <p:spPr>
          <a:xfrm>
            <a:off x="457200" y="2052556"/>
            <a:ext cx="1832628" cy="400110"/>
          </a:xfrm>
          <a:prstGeom prst="rect">
            <a:avLst/>
          </a:prstGeom>
          <a:noFill/>
        </p:spPr>
        <p:txBody>
          <a:bodyPr wrap="none" rtlCol="0">
            <a:spAutoFit/>
          </a:bodyPr>
          <a:lstStyle/>
          <a:p>
            <a:r>
              <a:rPr lang="en-US" sz="2000" dirty="0" smtClean="0"/>
              <a:t>Virtual Memory</a:t>
            </a:r>
            <a:endParaRPr lang="en-US" sz="2000" dirty="0"/>
          </a:p>
        </p:txBody>
      </p:sp>
      <p:sp>
        <p:nvSpPr>
          <p:cNvPr id="9" name="Rectangle 8"/>
          <p:cNvSpPr/>
          <p:nvPr/>
        </p:nvSpPr>
        <p:spPr>
          <a:xfrm>
            <a:off x="7014547" y="1985702"/>
            <a:ext cx="1959866" cy="400110"/>
          </a:xfrm>
          <a:prstGeom prst="rect">
            <a:avLst/>
          </a:prstGeom>
        </p:spPr>
        <p:txBody>
          <a:bodyPr wrap="none">
            <a:spAutoFit/>
          </a:bodyPr>
          <a:lstStyle/>
          <a:p>
            <a:r>
              <a:rPr lang="en-US" sz="2000" dirty="0" smtClean="0"/>
              <a:t>Physical Memory</a:t>
            </a:r>
            <a:endParaRPr lang="en-US" sz="2000" dirty="0"/>
          </a:p>
        </p:txBody>
      </p:sp>
      <p:sp>
        <p:nvSpPr>
          <p:cNvPr id="10" name="TextBox 9"/>
          <p:cNvSpPr txBox="1"/>
          <p:nvPr/>
        </p:nvSpPr>
        <p:spPr>
          <a:xfrm>
            <a:off x="457200" y="808279"/>
            <a:ext cx="1800493" cy="707886"/>
          </a:xfrm>
          <a:prstGeom prst="rect">
            <a:avLst/>
          </a:prstGeom>
          <a:noFill/>
        </p:spPr>
        <p:txBody>
          <a:bodyPr wrap="none" rtlCol="0">
            <a:spAutoFit/>
          </a:bodyPr>
          <a:lstStyle/>
          <a:p>
            <a:r>
              <a:rPr lang="en-US" sz="2000" dirty="0" smtClean="0"/>
              <a:t>2 bit segment #</a:t>
            </a:r>
          </a:p>
          <a:p>
            <a:r>
              <a:rPr lang="en-US" sz="2000" dirty="0" smtClean="0"/>
              <a:t>12 bit offset</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r>
              <a:rPr lang="en-US" dirty="0" smtClean="0"/>
              <a:t>With segmentation, what is saved/restored on a process context switch?</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UNIX fork and Copy on Write</a:t>
            </a:r>
            <a:endParaRPr lang="en-US" dirty="0"/>
          </a:p>
        </p:txBody>
      </p:sp>
      <p:sp>
        <p:nvSpPr>
          <p:cNvPr id="6" name="Content Placeholder 5"/>
          <p:cNvSpPr>
            <a:spLocks noGrp="1"/>
          </p:cNvSpPr>
          <p:nvPr>
            <p:ph idx="1"/>
          </p:nvPr>
        </p:nvSpPr>
        <p:spPr>
          <a:xfrm>
            <a:off x="457200" y="1600200"/>
            <a:ext cx="8686800" cy="4525963"/>
          </a:xfrm>
        </p:spPr>
        <p:txBody>
          <a:bodyPr>
            <a:normAutofit lnSpcReduction="10000"/>
          </a:bodyPr>
          <a:lstStyle/>
          <a:p>
            <a:r>
              <a:rPr lang="en-US" dirty="0" smtClean="0"/>
              <a:t>UNIX fork</a:t>
            </a:r>
          </a:p>
          <a:p>
            <a:pPr lvl="1"/>
            <a:r>
              <a:rPr lang="en-US" dirty="0" smtClean="0"/>
              <a:t>Makes a complete copy of a process</a:t>
            </a:r>
          </a:p>
          <a:p>
            <a:r>
              <a:rPr lang="en-US" dirty="0" smtClean="0"/>
              <a:t>Segments allow a more efficient implementation</a:t>
            </a:r>
          </a:p>
          <a:p>
            <a:pPr lvl="1"/>
            <a:r>
              <a:rPr lang="en-US" dirty="0" smtClean="0"/>
              <a:t>Copy segment table into child</a:t>
            </a:r>
          </a:p>
          <a:p>
            <a:pPr lvl="1"/>
            <a:r>
              <a:rPr lang="en-US" dirty="0" smtClean="0"/>
              <a:t>Mark parent and child segments read-only</a:t>
            </a:r>
          </a:p>
          <a:p>
            <a:pPr lvl="1"/>
            <a:r>
              <a:rPr lang="en-US" dirty="0" smtClean="0"/>
              <a:t>Start child process; return to parent</a:t>
            </a:r>
          </a:p>
          <a:p>
            <a:pPr lvl="1"/>
            <a:r>
              <a:rPr lang="en-US" dirty="0" smtClean="0"/>
              <a:t>If child or parent writes to a segment (ex: stack, heap)</a:t>
            </a:r>
          </a:p>
          <a:p>
            <a:pPr lvl="2"/>
            <a:r>
              <a:rPr lang="en-US" dirty="0" smtClean="0"/>
              <a:t>trap into kernel</a:t>
            </a:r>
          </a:p>
          <a:p>
            <a:pPr lvl="2"/>
            <a:r>
              <a:rPr lang="en-US" dirty="0" smtClean="0"/>
              <a:t>make a copy of the segment and resume</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 name="Content Placeholder 4" descr="ch8-04_segmentShared.pdf"/>
          <p:cNvPicPr>
            <a:picLocks noGrp="1" noChangeAspect="1"/>
          </p:cNvPicPr>
          <p:nvPr>
            <p:ph idx="1"/>
          </p:nvPr>
        </p:nvPicPr>
        <mc:AlternateContent>
          <mc:Choice xmlns:ma="http://schemas.microsoft.com/office/mac/drawingml/2008/main" Requires="ma">
            <p:blipFill>
              <a:blip r:embed="rId2"/>
              <a:srcRect l="-26471" r="-26471"/>
              <a:stretch>
                <a:fillRect/>
              </a:stretch>
            </p:blipFill>
          </mc:Choice>
          <mc:Fallback>
            <p:blipFill>
              <a:blip r:embed="rId3"/>
              <a:srcRect l="-26471" r="-26471"/>
              <a:stretch>
                <a:fillRect/>
              </a:stretch>
            </p:blipFill>
          </mc:Fallback>
        </mc:AlternateContent>
        <p:spPr>
          <a:xfrm>
            <a:off x="-1613842" y="-95988"/>
            <a:ext cx="13212819" cy="7266542"/>
          </a:xfrm>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Zero-on-Reference</a:t>
            </a:r>
            <a:endParaRPr lang="en-US" dirty="0"/>
          </a:p>
        </p:txBody>
      </p:sp>
      <p:sp>
        <p:nvSpPr>
          <p:cNvPr id="3" name="Content Placeholder 2"/>
          <p:cNvSpPr>
            <a:spLocks noGrp="1"/>
          </p:cNvSpPr>
          <p:nvPr>
            <p:ph idx="1"/>
          </p:nvPr>
        </p:nvSpPr>
        <p:spPr>
          <a:xfrm>
            <a:off x="457200" y="1418755"/>
            <a:ext cx="8229600" cy="5257800"/>
          </a:xfrm>
        </p:spPr>
        <p:txBody>
          <a:bodyPr>
            <a:normAutofit fontScale="92500"/>
          </a:bodyPr>
          <a:lstStyle/>
          <a:p>
            <a:r>
              <a:rPr lang="en-US" dirty="0" smtClean="0"/>
              <a:t>How much physical memory is needed for the stack or heap?</a:t>
            </a:r>
          </a:p>
          <a:p>
            <a:pPr lvl="1"/>
            <a:r>
              <a:rPr lang="en-US" dirty="0" smtClean="0"/>
              <a:t>Only what is currently in use</a:t>
            </a:r>
          </a:p>
          <a:p>
            <a:r>
              <a:rPr lang="en-US" dirty="0" smtClean="0"/>
              <a:t>When program uses memory beyond end of stack</a:t>
            </a:r>
          </a:p>
          <a:p>
            <a:pPr lvl="1"/>
            <a:r>
              <a:rPr lang="en-US" dirty="0" smtClean="0"/>
              <a:t>Segmentation fault into OS kernel</a:t>
            </a:r>
          </a:p>
          <a:p>
            <a:pPr lvl="1"/>
            <a:r>
              <a:rPr lang="en-US" dirty="0" smtClean="0"/>
              <a:t>Kernel allocates some memory</a:t>
            </a:r>
          </a:p>
          <a:p>
            <a:pPr lvl="2"/>
            <a:r>
              <a:rPr lang="en-US" dirty="0" smtClean="0"/>
              <a:t>How much?</a:t>
            </a:r>
          </a:p>
          <a:p>
            <a:pPr lvl="1"/>
            <a:r>
              <a:rPr lang="en-US" dirty="0" smtClean="0"/>
              <a:t>Zeros the memory</a:t>
            </a:r>
          </a:p>
          <a:p>
            <a:pPr lvl="2"/>
            <a:r>
              <a:rPr lang="en-US" dirty="0" smtClean="0"/>
              <a:t>avoid accidentally leaking information!</a:t>
            </a:r>
          </a:p>
          <a:p>
            <a:pPr lvl="1"/>
            <a:r>
              <a:rPr lang="en-US" dirty="0" smtClean="0"/>
              <a:t>Modify segment table</a:t>
            </a:r>
          </a:p>
          <a:p>
            <a:pPr lvl="1"/>
            <a:r>
              <a:rPr lang="en-US" dirty="0" smtClean="0"/>
              <a:t>Resume process</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Segmentation</a:t>
            </a:r>
            <a:endParaRPr lang="en-US" dirty="0"/>
          </a:p>
        </p:txBody>
      </p:sp>
      <p:sp>
        <p:nvSpPr>
          <p:cNvPr id="3" name="Content Placeholder 2"/>
          <p:cNvSpPr>
            <a:spLocks noGrp="1"/>
          </p:cNvSpPr>
          <p:nvPr>
            <p:ph idx="1"/>
          </p:nvPr>
        </p:nvSpPr>
        <p:spPr>
          <a:xfrm>
            <a:off x="457199" y="1600200"/>
            <a:ext cx="8433201" cy="4801032"/>
          </a:xfrm>
        </p:spPr>
        <p:txBody>
          <a:bodyPr>
            <a:normAutofit fontScale="92500" lnSpcReduction="10000"/>
          </a:bodyPr>
          <a:lstStyle/>
          <a:p>
            <a:r>
              <a:rPr lang="en-US" dirty="0" smtClean="0"/>
              <a:t>Pros?</a:t>
            </a:r>
          </a:p>
          <a:p>
            <a:pPr lvl="1"/>
            <a:r>
              <a:rPr lang="en-US" dirty="0" smtClean="0"/>
              <a:t>Can share code/data segments between processes</a:t>
            </a:r>
          </a:p>
          <a:p>
            <a:pPr lvl="1"/>
            <a:r>
              <a:rPr lang="en-US" dirty="0" smtClean="0"/>
              <a:t>Can protect code segment from being overwritten</a:t>
            </a:r>
          </a:p>
          <a:p>
            <a:pPr lvl="1"/>
            <a:r>
              <a:rPr lang="en-US" dirty="0" smtClean="0"/>
              <a:t>Can transparently grow stack/heap as needed</a:t>
            </a:r>
          </a:p>
          <a:p>
            <a:pPr lvl="1"/>
            <a:r>
              <a:rPr lang="en-US" dirty="0" smtClean="0"/>
              <a:t>Can detect if need to copy-on-write</a:t>
            </a:r>
          </a:p>
          <a:p>
            <a:r>
              <a:rPr lang="en-US" dirty="0" smtClean="0"/>
              <a:t>Cons?</a:t>
            </a:r>
          </a:p>
          <a:p>
            <a:pPr lvl="1"/>
            <a:r>
              <a:rPr lang="en-US" dirty="0" smtClean="0"/>
              <a:t>Complex memory management</a:t>
            </a:r>
          </a:p>
          <a:p>
            <a:pPr lvl="2"/>
            <a:r>
              <a:rPr lang="en-US" dirty="0" smtClean="0"/>
              <a:t>Need to find chunk of a particular size</a:t>
            </a:r>
          </a:p>
          <a:p>
            <a:pPr lvl="1"/>
            <a:r>
              <a:rPr lang="en-US" dirty="0" smtClean="0"/>
              <a:t>May need to rearrange memory from time to time to make room for new segment or growing segment</a:t>
            </a:r>
          </a:p>
          <a:p>
            <a:pPr lvl="2"/>
            <a:r>
              <a:rPr lang="en-US" dirty="0" smtClean="0"/>
              <a:t>External fragmentation: wasted space between chunks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Paged Translation</a:t>
            </a:r>
            <a:endParaRPr lang="en-US" dirty="0"/>
          </a:p>
        </p:txBody>
      </p:sp>
      <p:sp>
        <p:nvSpPr>
          <p:cNvPr id="3" name="Content Placeholder 2"/>
          <p:cNvSpPr>
            <a:spLocks noGrp="1"/>
          </p:cNvSpPr>
          <p:nvPr>
            <p:ph idx="1"/>
          </p:nvPr>
        </p:nvSpPr>
        <p:spPr/>
        <p:txBody>
          <a:bodyPr>
            <a:normAutofit lnSpcReduction="10000"/>
          </a:bodyPr>
          <a:lstStyle/>
          <a:p>
            <a:r>
              <a:rPr lang="en-US" dirty="0" smtClean="0"/>
              <a:t>Manage memory in fixed size units, or pages</a:t>
            </a:r>
          </a:p>
          <a:p>
            <a:r>
              <a:rPr lang="en-US" dirty="0" smtClean="0"/>
              <a:t>Finding a free page is easy</a:t>
            </a:r>
          </a:p>
          <a:p>
            <a:pPr lvl="1"/>
            <a:r>
              <a:rPr lang="en-US" dirty="0" smtClean="0"/>
              <a:t>Bitmap allocation: 0011111100000001100</a:t>
            </a:r>
          </a:p>
          <a:p>
            <a:pPr lvl="1"/>
            <a:r>
              <a:rPr lang="en-US" dirty="0" smtClean="0"/>
              <a:t>Each bit represents one physical page frame</a:t>
            </a:r>
          </a:p>
          <a:p>
            <a:r>
              <a:rPr lang="en-US" dirty="0" smtClean="0"/>
              <a:t>Each process has its own page table</a:t>
            </a:r>
          </a:p>
          <a:p>
            <a:pPr lvl="1"/>
            <a:r>
              <a:rPr lang="en-US" dirty="0" smtClean="0"/>
              <a:t>Stored in physical memory</a:t>
            </a:r>
          </a:p>
          <a:p>
            <a:pPr lvl="1"/>
            <a:r>
              <a:rPr lang="en-US" dirty="0" smtClean="0"/>
              <a:t>Hardware registers</a:t>
            </a:r>
          </a:p>
          <a:p>
            <a:pPr lvl="2"/>
            <a:r>
              <a:rPr lang="en-US" dirty="0" smtClean="0"/>
              <a:t>pointer to page table start</a:t>
            </a:r>
          </a:p>
          <a:p>
            <a:pPr lvl="2"/>
            <a:r>
              <a:rPr lang="en-US" dirty="0" smtClean="0"/>
              <a:t>page table length</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Points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Address Translation Concept</a:t>
            </a:r>
          </a:p>
          <a:p>
            <a:pPr lvl="1"/>
            <a:r>
              <a:rPr lang="en-US" dirty="0" smtClean="0"/>
              <a:t>How do we convert a virtual address to a physical address?</a:t>
            </a:r>
          </a:p>
          <a:p>
            <a:r>
              <a:rPr lang="en-US" dirty="0" smtClean="0"/>
              <a:t>Flexible Address Translation</a:t>
            </a:r>
          </a:p>
          <a:p>
            <a:pPr lvl="1"/>
            <a:r>
              <a:rPr lang="en-US" dirty="0" smtClean="0"/>
              <a:t>Base and bound</a:t>
            </a:r>
          </a:p>
          <a:p>
            <a:pPr lvl="1"/>
            <a:r>
              <a:rPr lang="en-US" dirty="0" smtClean="0"/>
              <a:t>Segmentation</a:t>
            </a:r>
          </a:p>
          <a:p>
            <a:pPr lvl="1"/>
            <a:r>
              <a:rPr lang="en-US" dirty="0" smtClean="0"/>
              <a:t>Paging</a:t>
            </a:r>
          </a:p>
          <a:p>
            <a:pPr lvl="1"/>
            <a:r>
              <a:rPr lang="en-US" dirty="0" smtClean="0"/>
              <a:t>Multilevel translation</a:t>
            </a:r>
          </a:p>
          <a:p>
            <a:r>
              <a:rPr lang="en-US" dirty="0" smtClean="0"/>
              <a:t>Efficient Address Translation</a:t>
            </a:r>
          </a:p>
          <a:p>
            <a:pPr lvl="1"/>
            <a:r>
              <a:rPr lang="en-US" dirty="0" smtClean="0"/>
              <a:t>Translation </a:t>
            </a:r>
            <a:r>
              <a:rPr lang="en-US" dirty="0" err="1" smtClean="0"/>
              <a:t>Lookaside</a:t>
            </a:r>
            <a:r>
              <a:rPr lang="en-US" dirty="0" smtClean="0"/>
              <a:t> Buffers</a:t>
            </a:r>
          </a:p>
          <a:p>
            <a:pPr lvl="1"/>
            <a:r>
              <a:rPr lang="en-US" dirty="0" smtClean="0"/>
              <a:t>Virtually and physically addressed caches</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Paged Translation (Abstract)</a:t>
            </a:r>
            <a:endParaRPr lang="en-US" dirty="0"/>
          </a:p>
        </p:txBody>
      </p:sp>
      <p:pic>
        <p:nvPicPr>
          <p:cNvPr id="6" name="Content Placeholder 5" descr="ch8-06_pagedSegment.pdf"/>
          <p:cNvPicPr>
            <a:picLocks noGrp="1" noChangeAspect="1"/>
          </p:cNvPicPr>
          <p:nvPr>
            <p:ph idx="1"/>
          </p:nvPr>
        </p:nvPicPr>
        <mc:AlternateContent>
          <mc:Choice xmlns:ma="http://schemas.microsoft.com/office/mac/drawingml/2008/main" Requires="ma">
            <p:blipFill>
              <a:blip r:embed="rId2"/>
              <a:srcRect l="-12941" r="-12941"/>
              <a:stretch>
                <a:fillRect/>
              </a:stretch>
            </p:blipFill>
          </mc:Choice>
          <mc:Fallback>
            <p:blipFill>
              <a:blip r:embed="rId3"/>
              <a:srcRect l="-12941" r="-12941"/>
              <a:stretch>
                <a:fillRect/>
              </a:stretch>
            </p:blipFill>
          </mc:Fallback>
        </mc:AlternateContent>
        <p:spPr>
          <a:xfrm>
            <a:off x="-614655" y="1010721"/>
            <a:ext cx="10084352" cy="5546005"/>
          </a:xfrm>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790476" y="143320"/>
            <a:ext cx="7629112" cy="707886"/>
          </a:xfrm>
          <a:prstGeom prst="rect">
            <a:avLst/>
          </a:prstGeom>
          <a:noFill/>
        </p:spPr>
        <p:txBody>
          <a:bodyPr wrap="none" rtlCol="0">
            <a:spAutoFit/>
          </a:bodyPr>
          <a:lstStyle/>
          <a:p>
            <a:r>
              <a:rPr lang="en-US" sz="4000" dirty="0" smtClean="0"/>
              <a:t>Paged Translation (Implementation)</a:t>
            </a:r>
            <a:endParaRPr lang="en-US" sz="4000" dirty="0"/>
          </a:p>
        </p:txBody>
      </p:sp>
      <p:pic>
        <p:nvPicPr>
          <p:cNvPr id="7" name="Content Placeholder 6" descr="ch8-05_paged.pdf"/>
          <p:cNvPicPr>
            <a:picLocks noGrp="1" noChangeAspect="1"/>
          </p:cNvPicPr>
          <p:nvPr>
            <p:ph idx="1"/>
          </p:nvPr>
        </p:nvPicPr>
        <mc:AlternateContent>
          <mc:Choice xmlns:ma="http://schemas.microsoft.com/office/mac/drawingml/2008/main" Requires="ma">
            <p:blipFill>
              <a:blip r:embed="rId2"/>
              <a:srcRect l="-27466" r="-27466"/>
              <a:stretch>
                <a:fillRect/>
              </a:stretch>
            </p:blipFill>
          </mc:Choice>
          <mc:Fallback>
            <p:blipFill>
              <a:blip r:embed="rId3"/>
              <a:srcRect l="-27466" r="-27466"/>
              <a:stretch>
                <a:fillRect/>
              </a:stretch>
            </p:blipFill>
          </mc:Fallback>
        </mc:AlternateContent>
        <p:spPr>
          <a:xfrm>
            <a:off x="-1314685" y="555654"/>
            <a:ext cx="11676120" cy="6421416"/>
          </a:xfrm>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sz="half" idx="1"/>
          </p:nvPr>
        </p:nvGraphicFramePr>
        <p:xfrm>
          <a:off x="754092" y="857925"/>
          <a:ext cx="796363" cy="4663440"/>
        </p:xfrm>
        <a:graphic>
          <a:graphicData uri="http://schemas.openxmlformats.org/drawingml/2006/table">
            <a:tbl>
              <a:tblPr>
                <a:tableStyleId>{793D81CF-94F2-401A-BA57-92F5A7B2D0C5}</a:tableStyleId>
              </a:tblPr>
              <a:tblGrid>
                <a:gridCol w="796363"/>
              </a:tblGrid>
              <a:tr h="370840">
                <a:tc>
                  <a:txBody>
                    <a:bodyPr/>
                    <a:lstStyle/>
                    <a:p>
                      <a:r>
                        <a:rPr lang="en-US" sz="2400" dirty="0" smtClean="0"/>
                        <a:t>A</a:t>
                      </a:r>
                    </a:p>
                    <a:p>
                      <a:r>
                        <a:rPr lang="en-US" sz="2400" dirty="0" smtClean="0"/>
                        <a:t>B</a:t>
                      </a:r>
                    </a:p>
                    <a:p>
                      <a:r>
                        <a:rPr lang="en-US" sz="2400" dirty="0" smtClean="0"/>
                        <a:t>C</a:t>
                      </a:r>
                    </a:p>
                    <a:p>
                      <a:r>
                        <a:rPr lang="en-US" sz="2400" dirty="0" smtClean="0"/>
                        <a:t>D</a:t>
                      </a:r>
                    </a:p>
                  </a:txBody>
                  <a:tcPr/>
                </a:tc>
              </a:tr>
              <a:tr h="370840">
                <a:tc>
                  <a:txBody>
                    <a:bodyPr/>
                    <a:lstStyle/>
                    <a:p>
                      <a:r>
                        <a:rPr lang="en-US" sz="2400" dirty="0" smtClean="0"/>
                        <a:t>E</a:t>
                      </a:r>
                    </a:p>
                    <a:p>
                      <a:r>
                        <a:rPr lang="en-US" sz="2400" dirty="0" smtClean="0"/>
                        <a:t>F</a:t>
                      </a:r>
                    </a:p>
                    <a:p>
                      <a:r>
                        <a:rPr lang="en-US" sz="2400" dirty="0" smtClean="0"/>
                        <a:t>G</a:t>
                      </a:r>
                    </a:p>
                    <a:p>
                      <a:r>
                        <a:rPr lang="en-US" sz="2400" dirty="0" smtClean="0"/>
                        <a:t>H</a:t>
                      </a:r>
                    </a:p>
                  </a:txBody>
                  <a:tcPr/>
                </a:tc>
              </a:tr>
              <a:tr h="370840">
                <a:tc>
                  <a:txBody>
                    <a:bodyPr/>
                    <a:lstStyle/>
                    <a:p>
                      <a:r>
                        <a:rPr lang="en-US" sz="2400" dirty="0" smtClean="0"/>
                        <a:t>I</a:t>
                      </a:r>
                    </a:p>
                    <a:p>
                      <a:r>
                        <a:rPr lang="en-US" sz="2400" dirty="0" smtClean="0"/>
                        <a:t>J</a:t>
                      </a:r>
                    </a:p>
                    <a:p>
                      <a:r>
                        <a:rPr lang="en-US" sz="2400" dirty="0" smtClean="0"/>
                        <a:t>K</a:t>
                      </a:r>
                    </a:p>
                    <a:p>
                      <a:r>
                        <a:rPr lang="en-US" sz="2400" dirty="0" smtClean="0"/>
                        <a:t>L</a:t>
                      </a:r>
                      <a:endParaRPr lang="en-US" sz="2400" dirty="0"/>
                    </a:p>
                  </a:txBody>
                  <a:tcPr/>
                </a:tc>
              </a:tr>
            </a:tbl>
          </a:graphicData>
        </a:graphic>
      </p:graphicFrame>
      <p:graphicFrame>
        <p:nvGraphicFramePr>
          <p:cNvPr id="8" name="Content Placeholder 7"/>
          <p:cNvGraphicFramePr>
            <a:graphicFrameLocks noGrp="1"/>
          </p:cNvGraphicFramePr>
          <p:nvPr>
            <p:ph sz="half" idx="2"/>
          </p:nvPr>
        </p:nvGraphicFramePr>
        <p:xfrm>
          <a:off x="6792452" y="82509"/>
          <a:ext cx="860880" cy="6766560"/>
        </p:xfrm>
        <a:graphic>
          <a:graphicData uri="http://schemas.openxmlformats.org/drawingml/2006/table">
            <a:tbl>
              <a:tblPr>
                <a:tableStyleId>{793D81CF-94F2-401A-BA57-92F5A7B2D0C5}</a:tableStyleId>
              </a:tblPr>
              <a:tblGrid>
                <a:gridCol w="860880"/>
              </a:tblGrid>
              <a:tr h="370840">
                <a:tc>
                  <a:txBody>
                    <a:bodyPr/>
                    <a:lstStyle/>
                    <a:p>
                      <a:endParaRPr lang="en-US" sz="2300" dirty="0" smtClean="0"/>
                    </a:p>
                    <a:p>
                      <a:endParaRPr lang="en-US" sz="2300" dirty="0" smtClean="0"/>
                    </a:p>
                    <a:p>
                      <a:endParaRPr lang="en-US" sz="2300" dirty="0" smtClean="0"/>
                    </a:p>
                  </a:txBody>
                  <a:tcPr/>
                </a:tc>
              </a:tr>
              <a:tr h="370840">
                <a:tc>
                  <a:txBody>
                    <a:bodyPr/>
                    <a:lstStyle/>
                    <a:p>
                      <a:r>
                        <a:rPr lang="en-US" sz="2300" dirty="0" smtClean="0"/>
                        <a:t>I</a:t>
                      </a:r>
                    </a:p>
                    <a:p>
                      <a:r>
                        <a:rPr lang="en-US" sz="2300" dirty="0" smtClean="0"/>
                        <a:t>J</a:t>
                      </a:r>
                    </a:p>
                    <a:p>
                      <a:r>
                        <a:rPr lang="en-US" sz="2300" dirty="0" smtClean="0"/>
                        <a:t>K</a:t>
                      </a:r>
                    </a:p>
                    <a:p>
                      <a:r>
                        <a:rPr lang="en-US" sz="2300" dirty="0" err="1" smtClean="0"/>
                        <a:t>L</a:t>
                      </a:r>
                      <a:endParaRPr lang="en-US" sz="2300" dirty="0"/>
                    </a:p>
                  </a:txBody>
                  <a:tcPr/>
                </a:tc>
              </a:tr>
              <a:tr h="370840">
                <a:tc>
                  <a:txBody>
                    <a:bodyPr/>
                    <a:lstStyle/>
                    <a:p>
                      <a:endParaRPr lang="en-US" sz="2300" dirty="0" smtClean="0"/>
                    </a:p>
                    <a:p>
                      <a:endParaRPr lang="en-US" sz="2300" dirty="0" smtClean="0"/>
                    </a:p>
                    <a:p>
                      <a:endParaRPr lang="en-US" sz="2300" dirty="0" smtClean="0"/>
                    </a:p>
                  </a:txBody>
                  <a:tcPr/>
                </a:tc>
              </a:tr>
              <a:tr h="370840">
                <a:tc>
                  <a:txBody>
                    <a:bodyPr/>
                    <a:lstStyle/>
                    <a:p>
                      <a:r>
                        <a:rPr lang="en-US" sz="2300" dirty="0" smtClean="0"/>
                        <a:t>E</a:t>
                      </a:r>
                    </a:p>
                    <a:p>
                      <a:r>
                        <a:rPr lang="en-US" sz="2300" dirty="0" smtClean="0"/>
                        <a:t>F</a:t>
                      </a:r>
                    </a:p>
                    <a:p>
                      <a:r>
                        <a:rPr lang="en-US" sz="2300" dirty="0" smtClean="0"/>
                        <a:t>G</a:t>
                      </a:r>
                    </a:p>
                    <a:p>
                      <a:r>
                        <a:rPr lang="en-US" sz="2300" dirty="0" err="1" smtClean="0"/>
                        <a:t>H</a:t>
                      </a:r>
                      <a:endParaRPr lang="en-US" sz="2300" dirty="0"/>
                    </a:p>
                  </a:txBody>
                  <a:tcPr/>
                </a:tc>
              </a:tr>
              <a:tr h="370840">
                <a:tc>
                  <a:txBody>
                    <a:bodyPr/>
                    <a:lstStyle/>
                    <a:p>
                      <a:r>
                        <a:rPr lang="en-US" sz="2300" dirty="0" smtClean="0"/>
                        <a:t>A</a:t>
                      </a:r>
                    </a:p>
                    <a:p>
                      <a:r>
                        <a:rPr lang="en-US" sz="2300" dirty="0" smtClean="0"/>
                        <a:t>B</a:t>
                      </a:r>
                    </a:p>
                    <a:p>
                      <a:r>
                        <a:rPr lang="en-US" sz="2300" dirty="0" smtClean="0"/>
                        <a:t>C</a:t>
                      </a:r>
                    </a:p>
                    <a:p>
                      <a:r>
                        <a:rPr lang="en-US" sz="2300" dirty="0" smtClean="0"/>
                        <a:t>D</a:t>
                      </a:r>
                      <a:endParaRPr lang="en-US" sz="2300" dirty="0"/>
                    </a:p>
                  </a:txBody>
                  <a:tcPr/>
                </a:tc>
              </a:tr>
            </a:tbl>
          </a:graphicData>
        </a:graphic>
      </p:graphicFrame>
      <p:graphicFrame>
        <p:nvGraphicFramePr>
          <p:cNvPr id="9" name="Table 8"/>
          <p:cNvGraphicFramePr>
            <a:graphicFrameLocks noGrp="1"/>
          </p:cNvGraphicFramePr>
          <p:nvPr/>
        </p:nvGraphicFramePr>
        <p:xfrm>
          <a:off x="3536291" y="2657975"/>
          <a:ext cx="900655" cy="1371600"/>
        </p:xfrm>
        <a:graphic>
          <a:graphicData uri="http://schemas.openxmlformats.org/drawingml/2006/table">
            <a:tbl>
              <a:tblPr>
                <a:tableStyleId>{793D81CF-94F2-401A-BA57-92F5A7B2D0C5}</a:tableStyleId>
              </a:tblPr>
              <a:tblGrid>
                <a:gridCol w="900655"/>
              </a:tblGrid>
              <a:tr h="370840">
                <a:tc>
                  <a:txBody>
                    <a:bodyPr/>
                    <a:lstStyle/>
                    <a:p>
                      <a:r>
                        <a:rPr lang="en-US" sz="2400" dirty="0" smtClean="0"/>
                        <a:t>4</a:t>
                      </a:r>
                      <a:endParaRPr lang="en-US" sz="2400" dirty="0"/>
                    </a:p>
                  </a:txBody>
                  <a:tcPr/>
                </a:tc>
              </a:tr>
              <a:tr h="370840">
                <a:tc>
                  <a:txBody>
                    <a:bodyPr/>
                    <a:lstStyle/>
                    <a:p>
                      <a:r>
                        <a:rPr lang="en-US" sz="2400" dirty="0" smtClean="0"/>
                        <a:t>3</a:t>
                      </a:r>
                      <a:endParaRPr lang="en-US" sz="2400" dirty="0"/>
                    </a:p>
                  </a:txBody>
                  <a:tcPr/>
                </a:tc>
              </a:tr>
              <a:tr h="370840">
                <a:tc>
                  <a:txBody>
                    <a:bodyPr/>
                    <a:lstStyle/>
                    <a:p>
                      <a:r>
                        <a:rPr lang="en-US" sz="2400" dirty="0" smtClean="0"/>
                        <a:t>1</a:t>
                      </a:r>
                      <a:endParaRPr lang="en-US" sz="2400" dirty="0"/>
                    </a:p>
                  </a:txBody>
                  <a:tcPr/>
                </a:tc>
              </a:tr>
            </a:tbl>
          </a:graphicData>
        </a:graphic>
      </p:graphicFrame>
      <p:sp>
        <p:nvSpPr>
          <p:cNvPr id="10" name="TextBox 9"/>
          <p:cNvSpPr txBox="1"/>
          <p:nvPr/>
        </p:nvSpPr>
        <p:spPr>
          <a:xfrm>
            <a:off x="3315344" y="2094927"/>
            <a:ext cx="1508346" cy="461665"/>
          </a:xfrm>
          <a:prstGeom prst="rect">
            <a:avLst/>
          </a:prstGeom>
          <a:noFill/>
        </p:spPr>
        <p:txBody>
          <a:bodyPr wrap="none" rtlCol="0">
            <a:spAutoFit/>
          </a:bodyPr>
          <a:lstStyle/>
          <a:p>
            <a:r>
              <a:rPr lang="en-US" sz="2400" dirty="0" smtClean="0"/>
              <a:t>Page Table</a:t>
            </a:r>
            <a:endParaRPr lang="en-US" sz="2400" dirty="0"/>
          </a:p>
        </p:txBody>
      </p:sp>
      <p:sp>
        <p:nvSpPr>
          <p:cNvPr id="11" name="Rectangle 10"/>
          <p:cNvSpPr/>
          <p:nvPr/>
        </p:nvSpPr>
        <p:spPr>
          <a:xfrm>
            <a:off x="457200" y="313439"/>
            <a:ext cx="1818827" cy="461665"/>
          </a:xfrm>
          <a:prstGeom prst="rect">
            <a:avLst/>
          </a:prstGeom>
        </p:spPr>
        <p:txBody>
          <a:bodyPr wrap="none">
            <a:spAutoFit/>
          </a:bodyPr>
          <a:lstStyle/>
          <a:p>
            <a:r>
              <a:rPr lang="en-US" sz="2400" dirty="0" smtClean="0"/>
              <a:t>Process View</a:t>
            </a:r>
            <a:endParaRPr lang="en-US" sz="2400" dirty="0"/>
          </a:p>
        </p:txBody>
      </p:sp>
      <p:sp>
        <p:nvSpPr>
          <p:cNvPr id="12" name="Rectangle 11"/>
          <p:cNvSpPr/>
          <p:nvPr/>
        </p:nvSpPr>
        <p:spPr>
          <a:xfrm>
            <a:off x="4493810" y="396260"/>
            <a:ext cx="2314907" cy="461665"/>
          </a:xfrm>
          <a:prstGeom prst="rect">
            <a:avLst/>
          </a:prstGeom>
        </p:spPr>
        <p:txBody>
          <a:bodyPr wrap="none">
            <a:spAutoFit/>
          </a:bodyPr>
          <a:lstStyle/>
          <a:p>
            <a:r>
              <a:rPr lang="en-US" sz="2400" dirty="0" smtClean="0"/>
              <a:t>Physical Memory</a:t>
            </a:r>
            <a:endParaRPr lang="en-US" sz="2400" dirty="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Paging Questions</a:t>
            </a:r>
            <a:endParaRPr lang="en-US" dirty="0"/>
          </a:p>
        </p:txBody>
      </p:sp>
      <p:sp>
        <p:nvSpPr>
          <p:cNvPr id="6" name="Content Placeholder 5"/>
          <p:cNvSpPr>
            <a:spLocks noGrp="1"/>
          </p:cNvSpPr>
          <p:nvPr>
            <p:ph idx="1"/>
          </p:nvPr>
        </p:nvSpPr>
        <p:spPr/>
        <p:txBody>
          <a:bodyPr>
            <a:normAutofit/>
          </a:bodyPr>
          <a:lstStyle/>
          <a:p>
            <a:r>
              <a:rPr lang="en-US" dirty="0" smtClean="0"/>
              <a:t>With paging, what is saved/restored on a process context switch?</a:t>
            </a:r>
          </a:p>
          <a:p>
            <a:pPr lvl="1"/>
            <a:r>
              <a:rPr lang="en-US" dirty="0" smtClean="0"/>
              <a:t>Pointer to page table, size of page table</a:t>
            </a:r>
          </a:p>
          <a:p>
            <a:pPr lvl="1"/>
            <a:r>
              <a:rPr lang="en-US" dirty="0" smtClean="0"/>
              <a:t>Page table itself is in main memory</a:t>
            </a:r>
          </a:p>
          <a:p>
            <a:pPr lvl="0"/>
            <a:r>
              <a:rPr lang="en-US" dirty="0" smtClean="0"/>
              <a:t>What if page size is very small?</a:t>
            </a:r>
          </a:p>
          <a:p>
            <a:r>
              <a:rPr lang="en-US" dirty="0" smtClean="0"/>
              <a:t>What if page size is very large?</a:t>
            </a:r>
          </a:p>
          <a:p>
            <a:pPr lvl="1"/>
            <a:r>
              <a:rPr lang="en-US" dirty="0" smtClean="0"/>
              <a:t>Internal fragmentation: if we don’t need all of the space inside a fixed size chunk</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Paging and Copy on Write</a:t>
            </a:r>
            <a:endParaRPr lang="en-US" dirty="0"/>
          </a:p>
        </p:txBody>
      </p:sp>
      <p:sp>
        <p:nvSpPr>
          <p:cNvPr id="3" name="Content Placeholder 2"/>
          <p:cNvSpPr>
            <a:spLocks noGrp="1"/>
          </p:cNvSpPr>
          <p:nvPr>
            <p:ph idx="1"/>
          </p:nvPr>
        </p:nvSpPr>
        <p:spPr>
          <a:xfrm>
            <a:off x="457200" y="1600200"/>
            <a:ext cx="8484320" cy="4525963"/>
          </a:xfrm>
        </p:spPr>
        <p:txBody>
          <a:bodyPr>
            <a:normAutofit fontScale="85000" lnSpcReduction="10000"/>
          </a:bodyPr>
          <a:lstStyle/>
          <a:p>
            <a:pPr lvl="0"/>
            <a:r>
              <a:rPr lang="en-US" dirty="0" smtClean="0"/>
              <a:t>Can we share memory between processes?</a:t>
            </a:r>
          </a:p>
          <a:p>
            <a:pPr lvl="1"/>
            <a:r>
              <a:rPr lang="en-US" dirty="0" smtClean="0"/>
              <a:t>Set entries in both page tables to point to same page frames</a:t>
            </a:r>
          </a:p>
          <a:p>
            <a:pPr lvl="1"/>
            <a:r>
              <a:rPr lang="en-US" dirty="0" smtClean="0"/>
              <a:t>Need </a:t>
            </a:r>
            <a:r>
              <a:rPr lang="en-US" i="1" dirty="0" smtClean="0"/>
              <a:t>core map </a:t>
            </a:r>
            <a:r>
              <a:rPr lang="en-US" dirty="0" smtClean="0"/>
              <a:t>of page frames to track which processes are pointing to which page frames (e.g., reference count)</a:t>
            </a:r>
          </a:p>
          <a:p>
            <a:r>
              <a:rPr lang="en-US" dirty="0" smtClean="0"/>
              <a:t>UNIX fork with copy on write</a:t>
            </a:r>
          </a:p>
          <a:p>
            <a:pPr lvl="1"/>
            <a:r>
              <a:rPr lang="en-US" dirty="0" smtClean="0"/>
              <a:t>Copy page table of parent into child process</a:t>
            </a:r>
          </a:p>
          <a:p>
            <a:pPr lvl="1"/>
            <a:r>
              <a:rPr lang="en-US" dirty="0" smtClean="0"/>
              <a:t>Mark all pages (in new and old page tables) as read-only</a:t>
            </a:r>
          </a:p>
          <a:p>
            <a:pPr lvl="1"/>
            <a:r>
              <a:rPr lang="en-US" dirty="0" smtClean="0"/>
              <a:t>Trap into kernel on write (in child or parent)</a:t>
            </a:r>
          </a:p>
          <a:p>
            <a:pPr lvl="1"/>
            <a:r>
              <a:rPr lang="en-US" dirty="0" smtClean="0"/>
              <a:t>Copy page</a:t>
            </a:r>
          </a:p>
          <a:p>
            <a:pPr lvl="1"/>
            <a:r>
              <a:rPr lang="en-US" dirty="0" smtClean="0"/>
              <a:t>Mark both as writeable</a:t>
            </a:r>
          </a:p>
          <a:p>
            <a:pPr lvl="1"/>
            <a:r>
              <a:rPr lang="en-US" dirty="0" smtClean="0"/>
              <a:t>Resume execution</a:t>
            </a:r>
          </a:p>
          <a:p>
            <a:pPr lvl="1"/>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Fill On Demand</a:t>
            </a:r>
            <a:endParaRPr lang="en-US" dirty="0"/>
          </a:p>
        </p:txBody>
      </p:sp>
      <p:sp>
        <p:nvSpPr>
          <p:cNvPr id="3" name="Content Placeholder 2"/>
          <p:cNvSpPr>
            <a:spLocks noGrp="1"/>
          </p:cNvSpPr>
          <p:nvPr>
            <p:ph idx="1"/>
          </p:nvPr>
        </p:nvSpPr>
        <p:spPr>
          <a:xfrm>
            <a:off x="457200" y="1600200"/>
            <a:ext cx="8686800" cy="4525963"/>
          </a:xfrm>
        </p:spPr>
        <p:txBody>
          <a:bodyPr>
            <a:normAutofit/>
          </a:bodyPr>
          <a:lstStyle/>
          <a:p>
            <a:r>
              <a:rPr lang="en-US" dirty="0" smtClean="0"/>
              <a:t>Can I start running a program before its code is in physical memory?</a:t>
            </a:r>
          </a:p>
          <a:p>
            <a:pPr lvl="1"/>
            <a:r>
              <a:rPr lang="en-US" dirty="0" smtClean="0"/>
              <a:t>Set all page table entries to invalid</a:t>
            </a:r>
          </a:p>
          <a:p>
            <a:pPr lvl="1"/>
            <a:r>
              <a:rPr lang="en-US" dirty="0" smtClean="0"/>
              <a:t>When a page is referenced for first time, kernel trap</a:t>
            </a:r>
          </a:p>
          <a:p>
            <a:pPr lvl="1"/>
            <a:r>
              <a:rPr lang="en-US" dirty="0" smtClean="0"/>
              <a:t>Kernel brings page in from disk</a:t>
            </a:r>
          </a:p>
          <a:p>
            <a:pPr lvl="1"/>
            <a:r>
              <a:rPr lang="en-US" dirty="0" smtClean="0"/>
              <a:t>Resume execution</a:t>
            </a:r>
          </a:p>
          <a:p>
            <a:pPr lvl="1"/>
            <a:r>
              <a:rPr lang="en-US" dirty="0" smtClean="0"/>
              <a:t>Remaining pages can be transferred in the background while program is running</a:t>
            </a: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Sparse Address Spaces</a:t>
            </a:r>
            <a:endParaRPr lang="en-US" dirty="0"/>
          </a:p>
        </p:txBody>
      </p:sp>
      <p:sp>
        <p:nvSpPr>
          <p:cNvPr id="3" name="Content Placeholder 2"/>
          <p:cNvSpPr>
            <a:spLocks noGrp="1"/>
          </p:cNvSpPr>
          <p:nvPr>
            <p:ph idx="1"/>
          </p:nvPr>
        </p:nvSpPr>
        <p:spPr>
          <a:xfrm>
            <a:off x="457200" y="1600200"/>
            <a:ext cx="8056682" cy="4525963"/>
          </a:xfrm>
        </p:spPr>
        <p:txBody>
          <a:bodyPr>
            <a:normAutofit lnSpcReduction="10000"/>
          </a:bodyPr>
          <a:lstStyle/>
          <a:p>
            <a:r>
              <a:rPr lang="en-US" dirty="0" smtClean="0"/>
              <a:t>Might want many separate dynamic segments</a:t>
            </a:r>
          </a:p>
          <a:p>
            <a:pPr lvl="1"/>
            <a:r>
              <a:rPr lang="en-US" dirty="0" smtClean="0"/>
              <a:t>Per-processor heaps</a:t>
            </a:r>
          </a:p>
          <a:p>
            <a:pPr lvl="1"/>
            <a:r>
              <a:rPr lang="en-US" dirty="0" smtClean="0"/>
              <a:t>Per-thread stacks</a:t>
            </a:r>
          </a:p>
          <a:p>
            <a:pPr lvl="1"/>
            <a:r>
              <a:rPr lang="en-US" dirty="0" smtClean="0"/>
              <a:t>Memory-mapped files</a:t>
            </a:r>
          </a:p>
          <a:p>
            <a:pPr lvl="1"/>
            <a:r>
              <a:rPr lang="en-US" dirty="0" smtClean="0"/>
              <a:t>Dynamically linked libraries</a:t>
            </a:r>
          </a:p>
          <a:p>
            <a:r>
              <a:rPr lang="en-US" dirty="0" smtClean="0"/>
              <a:t>What if virtual address space is large?</a:t>
            </a:r>
          </a:p>
          <a:p>
            <a:pPr lvl="1"/>
            <a:r>
              <a:rPr lang="en-US" dirty="0" smtClean="0"/>
              <a:t>32-bits, 4KB pages =&gt; 500K page table entries</a:t>
            </a:r>
          </a:p>
          <a:p>
            <a:pPr lvl="1"/>
            <a:r>
              <a:rPr lang="en-US" dirty="0" smtClean="0"/>
              <a:t>64-bits =&gt; 4 quadrillion page table entries</a:t>
            </a: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Multi-level Translation</a:t>
            </a:r>
            <a:endParaRPr lang="en-US" dirty="0"/>
          </a:p>
        </p:txBody>
      </p:sp>
      <p:sp>
        <p:nvSpPr>
          <p:cNvPr id="3" name="Content Placeholder 2"/>
          <p:cNvSpPr>
            <a:spLocks noGrp="1"/>
          </p:cNvSpPr>
          <p:nvPr>
            <p:ph idx="1"/>
          </p:nvPr>
        </p:nvSpPr>
        <p:spPr>
          <a:xfrm>
            <a:off x="457200" y="1600200"/>
            <a:ext cx="8432485" cy="4525963"/>
          </a:xfrm>
        </p:spPr>
        <p:txBody>
          <a:bodyPr>
            <a:normAutofit fontScale="85000" lnSpcReduction="20000"/>
          </a:bodyPr>
          <a:lstStyle/>
          <a:p>
            <a:r>
              <a:rPr lang="en-US" dirty="0" smtClean="0"/>
              <a:t>Tree of translation tables</a:t>
            </a:r>
          </a:p>
          <a:p>
            <a:pPr lvl="1"/>
            <a:r>
              <a:rPr lang="en-US" dirty="0" smtClean="0"/>
              <a:t>Paged segmentation </a:t>
            </a:r>
          </a:p>
          <a:p>
            <a:pPr lvl="1"/>
            <a:r>
              <a:rPr lang="en-US" dirty="0" smtClean="0"/>
              <a:t>Multi-level page tables</a:t>
            </a:r>
          </a:p>
          <a:p>
            <a:pPr lvl="1"/>
            <a:r>
              <a:rPr lang="en-US" dirty="0" smtClean="0"/>
              <a:t>Multi-level paged segmentation</a:t>
            </a:r>
          </a:p>
          <a:p>
            <a:r>
              <a:rPr lang="en-US" dirty="0" smtClean="0"/>
              <a:t>Fixed-size page as lowest level unit of allocation</a:t>
            </a:r>
          </a:p>
          <a:p>
            <a:pPr lvl="1"/>
            <a:r>
              <a:rPr lang="en-US" dirty="0" smtClean="0"/>
              <a:t>Efficient memory </a:t>
            </a:r>
            <a:r>
              <a:rPr lang="en-US" dirty="0" smtClean="0"/>
              <a:t>allocation (compared to segments)</a:t>
            </a:r>
          </a:p>
          <a:p>
            <a:pPr lvl="1"/>
            <a:r>
              <a:rPr lang="en-US" dirty="0" smtClean="0"/>
              <a:t>Efficient for sparse addresses (compared to paging)</a:t>
            </a:r>
            <a:endParaRPr lang="en-US" dirty="0" smtClean="0"/>
          </a:p>
          <a:p>
            <a:pPr lvl="1"/>
            <a:r>
              <a:rPr lang="en-US" dirty="0" smtClean="0"/>
              <a:t>Efficient disk </a:t>
            </a:r>
            <a:r>
              <a:rPr lang="en-US" dirty="0" smtClean="0"/>
              <a:t>transfers (fixed size units)</a:t>
            </a:r>
          </a:p>
          <a:p>
            <a:pPr lvl="1"/>
            <a:r>
              <a:rPr lang="en-US" dirty="0" smtClean="0"/>
              <a:t>Easier to build translation </a:t>
            </a:r>
            <a:r>
              <a:rPr lang="en-US" dirty="0" err="1" smtClean="0"/>
              <a:t>lookaside</a:t>
            </a:r>
            <a:r>
              <a:rPr lang="en-US" dirty="0" smtClean="0"/>
              <a:t> </a:t>
            </a:r>
            <a:r>
              <a:rPr lang="en-US" dirty="0" smtClean="0"/>
              <a:t>buffers</a:t>
            </a:r>
          </a:p>
          <a:p>
            <a:pPr lvl="1"/>
            <a:r>
              <a:rPr lang="en-US" dirty="0" smtClean="0"/>
              <a:t>Efficient reverse lookup (from physical -&gt; virtual)</a:t>
            </a:r>
            <a:endParaRPr lang="en-US" dirty="0" smtClean="0"/>
          </a:p>
          <a:p>
            <a:pPr lvl="1"/>
            <a:r>
              <a:rPr lang="en-US" dirty="0" smtClean="0"/>
              <a:t>Variable granularity </a:t>
            </a:r>
            <a:r>
              <a:rPr lang="en-US" dirty="0" smtClean="0"/>
              <a:t>for protection/sharing</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Paged Segmentation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Process memory is segmented</a:t>
            </a:r>
          </a:p>
          <a:p>
            <a:r>
              <a:rPr lang="en-US" dirty="0" smtClean="0"/>
              <a:t>Segment table entry:</a:t>
            </a:r>
          </a:p>
          <a:p>
            <a:pPr lvl="1"/>
            <a:r>
              <a:rPr lang="en-US" dirty="0" smtClean="0"/>
              <a:t>Pointer to page table</a:t>
            </a:r>
          </a:p>
          <a:p>
            <a:pPr lvl="1"/>
            <a:r>
              <a:rPr lang="en-US" dirty="0" smtClean="0"/>
              <a:t>Page table length (# of pages in segment)</a:t>
            </a:r>
          </a:p>
          <a:p>
            <a:pPr lvl="1"/>
            <a:r>
              <a:rPr lang="en-US" dirty="0" smtClean="0"/>
              <a:t>Access permissions</a:t>
            </a:r>
          </a:p>
          <a:p>
            <a:r>
              <a:rPr lang="en-US" dirty="0" smtClean="0"/>
              <a:t>Page table entry:</a:t>
            </a:r>
          </a:p>
          <a:p>
            <a:pPr lvl="1"/>
            <a:r>
              <a:rPr lang="en-US" dirty="0" smtClean="0"/>
              <a:t>Page frame</a:t>
            </a:r>
          </a:p>
          <a:p>
            <a:pPr lvl="1"/>
            <a:r>
              <a:rPr lang="en-US" dirty="0" smtClean="0"/>
              <a:t>Access permissions</a:t>
            </a:r>
          </a:p>
          <a:p>
            <a:r>
              <a:rPr lang="en-US" dirty="0" smtClean="0"/>
              <a:t>Share/protection at either page or segment-level</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652"/>
            <a:ext cx="8229600" cy="1143000"/>
          </a:xfrm>
        </p:spPr>
        <p:txBody>
          <a:bodyPr>
            <a:normAutofit fontScale="90000"/>
          </a:bodyPr>
          <a:lstStyle/>
          <a:p>
            <a:r>
              <a:rPr lang="en-US" dirty="0" smtClean="0"/>
              <a:t>Paged Segmentation (Implementation)</a:t>
            </a:r>
            <a:endParaRPr lang="en-US" dirty="0"/>
          </a:p>
        </p:txBody>
      </p:sp>
      <p:pic>
        <p:nvPicPr>
          <p:cNvPr id="4" name="Content Placeholder 3" descr="ch8-07_pagedSegment2.pdf"/>
          <p:cNvPicPr>
            <a:picLocks noGrp="1" noChangeAspect="1"/>
          </p:cNvPicPr>
          <p:nvPr>
            <p:ph idx="1"/>
          </p:nvPr>
        </p:nvPicPr>
        <mc:AlternateContent>
          <mc:Choice xmlns:ma="http://schemas.microsoft.com/office/mac/drawingml/2008/main" Requires="ma">
            <p:blipFill>
              <a:blip r:embed="rId2"/>
              <a:srcRect l="-27466" r="-27466"/>
              <a:stretch>
                <a:fillRect/>
              </a:stretch>
            </p:blipFill>
          </mc:Choice>
          <mc:Fallback>
            <p:blipFill>
              <a:blip r:embed="rId3"/>
              <a:srcRect l="-27466" r="-27466"/>
              <a:stretch>
                <a:fillRect/>
              </a:stretch>
            </p:blipFill>
          </mc:Fallback>
        </mc:AlternateContent>
        <p:spPr>
          <a:xfrm>
            <a:off x="-1350202" y="595005"/>
            <a:ext cx="11787378" cy="6482604"/>
          </a:xfr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 Translation Concept</a:t>
            </a:r>
            <a:endParaRPr lang="en-US" dirty="0"/>
          </a:p>
        </p:txBody>
      </p:sp>
      <p:pic>
        <p:nvPicPr>
          <p:cNvPr id="4" name="Content Placeholder 3" descr="ch8-01_abstract.pdf"/>
          <p:cNvPicPr>
            <a:picLocks noGrp="1" noChangeAspect="1"/>
          </p:cNvPicPr>
          <p:nvPr>
            <p:ph idx="1"/>
          </p:nvPr>
        </p:nvPicPr>
        <mc:AlternateContent>
          <mc:Choice xmlns:ma="http://schemas.microsoft.com/office/mac/drawingml/2008/main" Requires="ma">
            <p:blipFill>
              <a:blip r:embed="rId2"/>
              <a:srcRect l="-3258" r="-3258"/>
              <a:stretch>
                <a:fillRect/>
              </a:stretch>
            </p:blipFill>
          </mc:Choice>
          <mc:Fallback>
            <p:blipFill>
              <a:blip r:embed="rId3"/>
              <a:srcRect l="-3258" r="-3258"/>
              <a:stretch>
                <a:fillRect/>
              </a:stretch>
            </p:blipFill>
          </mc:Fallback>
        </mc:AlternateContent>
        <p:spPr/>
      </p:pic>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r>
              <a:rPr lang="en-US" dirty="0" smtClean="0"/>
              <a:t>With paged segmentation, what must be saved/restored across a process context switch?</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Multilevel Paging</a:t>
            </a:r>
            <a:endParaRPr lang="en-US" dirty="0"/>
          </a:p>
        </p:txBody>
      </p:sp>
      <p:pic>
        <p:nvPicPr>
          <p:cNvPr id="6" name="Content Placeholder 5" descr="ch8-08_pageLevels.pdf"/>
          <p:cNvPicPr>
            <a:picLocks noGrp="1" noChangeAspect="1"/>
          </p:cNvPicPr>
          <p:nvPr>
            <p:ph idx="1"/>
          </p:nvPr>
        </p:nvPicPr>
        <mc:AlternateContent>
          <mc:Choice xmlns:ma="http://schemas.microsoft.com/office/mac/drawingml/2008/main" Requires="ma">
            <p:blipFill>
              <a:blip r:embed="rId2"/>
              <a:srcRect l="-27466" r="-27466"/>
              <a:stretch>
                <a:fillRect/>
              </a:stretch>
            </p:blipFill>
          </mc:Choice>
          <mc:Fallback>
            <p:blipFill>
              <a:blip r:embed="rId3"/>
              <a:srcRect l="-27466" r="-27466"/>
              <a:stretch>
                <a:fillRect/>
              </a:stretch>
            </p:blipFill>
          </mc:Fallback>
        </mc:AlternateContent>
        <p:spPr>
          <a:xfrm>
            <a:off x="-830228" y="885110"/>
            <a:ext cx="11029428" cy="6065760"/>
          </a:xfrm>
        </p:spPr>
      </p:pic>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r>
              <a:rPr lang="en-US" dirty="0" smtClean="0"/>
              <a:t>Write pseudo-code for translating a virtual address to a physical address for a system using 3-level paging. </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x86 Multilevel Paged Segmentation</a:t>
            </a:r>
            <a:endParaRPr lang="en-US" dirty="0"/>
          </a:p>
        </p:txBody>
      </p:sp>
      <p:sp>
        <p:nvSpPr>
          <p:cNvPr id="3" name="Content Placeholder 2"/>
          <p:cNvSpPr>
            <a:spLocks noGrp="1"/>
          </p:cNvSpPr>
          <p:nvPr>
            <p:ph idx="1"/>
          </p:nvPr>
        </p:nvSpPr>
        <p:spPr>
          <a:xfrm>
            <a:off x="457200" y="1600200"/>
            <a:ext cx="8229600" cy="4749487"/>
          </a:xfrm>
        </p:spPr>
        <p:txBody>
          <a:bodyPr>
            <a:normAutofit fontScale="92500" lnSpcReduction="20000"/>
          </a:bodyPr>
          <a:lstStyle/>
          <a:p>
            <a:r>
              <a:rPr lang="en-US" dirty="0" smtClean="0"/>
              <a:t>Global Descriptor Table (segment table)</a:t>
            </a:r>
          </a:p>
          <a:p>
            <a:pPr lvl="1"/>
            <a:r>
              <a:rPr lang="en-US" dirty="0" smtClean="0"/>
              <a:t>Pointer to page table for each segment</a:t>
            </a:r>
          </a:p>
          <a:p>
            <a:pPr lvl="1"/>
            <a:r>
              <a:rPr lang="en-US" dirty="0" smtClean="0"/>
              <a:t>Segment length</a:t>
            </a:r>
          </a:p>
          <a:p>
            <a:pPr lvl="1"/>
            <a:r>
              <a:rPr lang="en-US" dirty="0" smtClean="0"/>
              <a:t>Segment access permissions</a:t>
            </a:r>
          </a:p>
          <a:p>
            <a:pPr lvl="1"/>
            <a:r>
              <a:rPr lang="en-US" dirty="0" smtClean="0"/>
              <a:t>Context switch: change global descriptor table register (GDTR, pointer to global descriptor table)</a:t>
            </a:r>
          </a:p>
          <a:p>
            <a:r>
              <a:rPr lang="en-US" dirty="0" smtClean="0"/>
              <a:t>Multilevel page table</a:t>
            </a:r>
          </a:p>
          <a:p>
            <a:pPr lvl="1"/>
            <a:r>
              <a:rPr lang="en-US" dirty="0" smtClean="0"/>
              <a:t>4KB pages; each level of page table fits in one page</a:t>
            </a:r>
          </a:p>
          <a:p>
            <a:pPr lvl="1"/>
            <a:r>
              <a:rPr lang="en-US" dirty="0" smtClean="0"/>
              <a:t>32-bit: two level page table (per segment)</a:t>
            </a:r>
          </a:p>
          <a:p>
            <a:pPr lvl="1"/>
            <a:r>
              <a:rPr lang="en-US" dirty="0" smtClean="0"/>
              <a:t>64-bit: four level page table (per segment)</a:t>
            </a:r>
          </a:p>
          <a:p>
            <a:pPr lvl="1"/>
            <a:r>
              <a:rPr lang="en-US" dirty="0" smtClean="0"/>
              <a:t>Omit sub-tree if no valid addresses</a:t>
            </a: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Multilevel Translation</a:t>
            </a:r>
            <a:endParaRPr lang="en-US" dirty="0"/>
          </a:p>
        </p:txBody>
      </p:sp>
      <p:sp>
        <p:nvSpPr>
          <p:cNvPr id="3" name="Content Placeholder 2"/>
          <p:cNvSpPr>
            <a:spLocks noGrp="1"/>
          </p:cNvSpPr>
          <p:nvPr>
            <p:ph idx="1"/>
          </p:nvPr>
        </p:nvSpPr>
        <p:spPr/>
        <p:txBody>
          <a:bodyPr>
            <a:normAutofit/>
          </a:bodyPr>
          <a:lstStyle/>
          <a:p>
            <a:r>
              <a:rPr lang="en-US" dirty="0" smtClean="0"/>
              <a:t>Pros:</a:t>
            </a:r>
          </a:p>
          <a:p>
            <a:pPr lvl="1"/>
            <a:r>
              <a:rPr lang="en-US" dirty="0" smtClean="0"/>
              <a:t>Allocate/fill only page table entries that are in use</a:t>
            </a:r>
          </a:p>
          <a:p>
            <a:pPr lvl="1"/>
            <a:r>
              <a:rPr lang="en-US" dirty="0" smtClean="0"/>
              <a:t>Simple memory allocation</a:t>
            </a:r>
          </a:p>
          <a:p>
            <a:pPr lvl="1"/>
            <a:r>
              <a:rPr lang="en-US" dirty="0" smtClean="0"/>
              <a:t>Share at segment or page level</a:t>
            </a:r>
          </a:p>
          <a:p>
            <a:r>
              <a:rPr lang="en-US" dirty="0" smtClean="0"/>
              <a:t>Cons:</a:t>
            </a:r>
          </a:p>
          <a:p>
            <a:pPr lvl="1"/>
            <a:r>
              <a:rPr lang="en-US" dirty="0" smtClean="0"/>
              <a:t>Space overhead: one pointer per virtual page</a:t>
            </a:r>
          </a:p>
          <a:p>
            <a:pPr lvl="1"/>
            <a:r>
              <a:rPr lang="en-US" dirty="0" smtClean="0"/>
              <a:t>Two (or more) lookups per memory reference</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Portability</a:t>
            </a:r>
            <a:endParaRPr lang="en-US" dirty="0"/>
          </a:p>
        </p:txBody>
      </p:sp>
      <p:sp>
        <p:nvSpPr>
          <p:cNvPr id="3" name="Content Placeholder 2"/>
          <p:cNvSpPr>
            <a:spLocks noGrp="1"/>
          </p:cNvSpPr>
          <p:nvPr>
            <p:ph idx="1"/>
          </p:nvPr>
        </p:nvSpPr>
        <p:spPr/>
        <p:txBody>
          <a:bodyPr>
            <a:normAutofit/>
          </a:bodyPr>
          <a:lstStyle/>
          <a:p>
            <a:r>
              <a:rPr lang="en-US" dirty="0" smtClean="0"/>
              <a:t>Many operating systems keep their own memory translation data structures</a:t>
            </a:r>
          </a:p>
          <a:p>
            <a:pPr lvl="1"/>
            <a:r>
              <a:rPr lang="en-US" dirty="0" smtClean="0"/>
              <a:t>List of memory objects (segments)</a:t>
            </a:r>
          </a:p>
          <a:p>
            <a:pPr lvl="1"/>
            <a:r>
              <a:rPr lang="en-US" dirty="0" smtClean="0"/>
              <a:t>Virtual page -&gt; physical page frame</a:t>
            </a:r>
          </a:p>
          <a:p>
            <a:pPr lvl="1"/>
            <a:r>
              <a:rPr lang="en-US" dirty="0" smtClean="0"/>
              <a:t>Physical page frame -&gt; set of virtual pages</a:t>
            </a:r>
          </a:p>
          <a:p>
            <a:r>
              <a:rPr lang="en-US" dirty="0" smtClean="0"/>
              <a:t>One approach: Inverted page table</a:t>
            </a:r>
          </a:p>
          <a:p>
            <a:pPr lvl="1"/>
            <a:r>
              <a:rPr lang="en-US" dirty="0" smtClean="0"/>
              <a:t>Hash from virtual page -&gt; physical page</a:t>
            </a:r>
          </a:p>
          <a:p>
            <a:pPr lvl="1"/>
            <a:r>
              <a:rPr lang="en-US" dirty="0" smtClean="0"/>
              <a:t>Space proportional to # of physical pages</a:t>
            </a:r>
          </a:p>
          <a:p>
            <a:pPr lvl="1"/>
            <a:endParaRPr lang="en-US"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Efficient Address Translation</a:t>
            </a:r>
            <a:endParaRPr lang="en-US" dirty="0"/>
          </a:p>
        </p:txBody>
      </p:sp>
      <p:sp>
        <p:nvSpPr>
          <p:cNvPr id="3" name="Content Placeholder 2"/>
          <p:cNvSpPr>
            <a:spLocks noGrp="1"/>
          </p:cNvSpPr>
          <p:nvPr>
            <p:ph idx="1"/>
          </p:nvPr>
        </p:nvSpPr>
        <p:spPr/>
        <p:txBody>
          <a:bodyPr/>
          <a:lstStyle/>
          <a:p>
            <a:r>
              <a:rPr lang="en-US" dirty="0" smtClean="0"/>
              <a:t>Translation </a:t>
            </a:r>
            <a:r>
              <a:rPr lang="en-US" dirty="0" err="1" smtClean="0"/>
              <a:t>lookaside</a:t>
            </a:r>
            <a:r>
              <a:rPr lang="en-US" dirty="0" smtClean="0"/>
              <a:t> buffer (TLB)</a:t>
            </a:r>
          </a:p>
          <a:p>
            <a:pPr lvl="1"/>
            <a:r>
              <a:rPr lang="en-US" dirty="0" smtClean="0"/>
              <a:t>Cache of recent virtual page -&gt; physical page translations</a:t>
            </a:r>
          </a:p>
          <a:p>
            <a:pPr lvl="1"/>
            <a:r>
              <a:rPr lang="en-US" dirty="0" smtClean="0"/>
              <a:t>If cache hit, use translation</a:t>
            </a:r>
          </a:p>
          <a:p>
            <a:pPr lvl="1"/>
            <a:r>
              <a:rPr lang="en-US" dirty="0" smtClean="0"/>
              <a:t>If cache miss, walk multi-level page table</a:t>
            </a:r>
          </a:p>
          <a:p>
            <a:r>
              <a:rPr lang="en-US" dirty="0" smtClean="0"/>
              <a:t>Cost of translation =</a:t>
            </a:r>
          </a:p>
          <a:p>
            <a:pPr lvl="1">
              <a:buNone/>
            </a:pPr>
            <a:r>
              <a:rPr lang="en-US" dirty="0" smtClean="0"/>
              <a:t>Cost of TLB lookup +</a:t>
            </a:r>
          </a:p>
          <a:p>
            <a:pPr lvl="1">
              <a:buNone/>
            </a:pPr>
            <a:r>
              <a:rPr lang="en-US" dirty="0" err="1" smtClean="0"/>
              <a:t>Prob(TLB</a:t>
            </a:r>
            <a:r>
              <a:rPr lang="en-US" dirty="0" smtClean="0"/>
              <a:t> miss) * cost of page table lookup</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TLB and Page Table Translation</a:t>
            </a:r>
            <a:endParaRPr lang="en-US" dirty="0"/>
          </a:p>
        </p:txBody>
      </p:sp>
      <p:pic>
        <p:nvPicPr>
          <p:cNvPr id="4" name="Content Placeholder 3" descr="ch8-11_tlbBox.pdf"/>
          <p:cNvPicPr>
            <a:picLocks noGrp="1" noChangeAspect="1"/>
          </p:cNvPicPr>
          <p:nvPr>
            <p:ph idx="1"/>
          </p:nvPr>
        </p:nvPicPr>
        <mc:AlternateContent>
          <mc:Choice xmlns:ma="http://schemas.microsoft.com/office/mac/drawingml/2008/main" Requires="ma">
            <p:blipFill>
              <a:blip r:embed="rId2"/>
              <a:srcRect l="-12941" r="-12941"/>
              <a:stretch>
                <a:fillRect/>
              </a:stretch>
            </p:blipFill>
          </mc:Choice>
          <mc:Fallback>
            <p:blipFill>
              <a:blip r:embed="rId3"/>
              <a:srcRect l="-12941" r="-12941"/>
              <a:stretch>
                <a:fillRect/>
              </a:stretch>
            </p:blipFill>
          </mc:Fallback>
        </mc:AlternateContent>
        <p:spPr>
          <a:xfrm>
            <a:off x="-577534" y="1031136"/>
            <a:ext cx="10060572" cy="5532927"/>
          </a:xfrm>
        </p:spPr>
      </p:pic>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TLB Lookup</a:t>
            </a:r>
            <a:endParaRPr lang="en-US" dirty="0"/>
          </a:p>
        </p:txBody>
      </p:sp>
      <p:pic>
        <p:nvPicPr>
          <p:cNvPr id="5" name="Content Placeholder 4" descr="ch8-10_tlbLookup.pdf"/>
          <p:cNvPicPr>
            <a:picLocks noGrp="1" noChangeAspect="1"/>
          </p:cNvPicPr>
          <p:nvPr>
            <p:ph idx="1"/>
          </p:nvPr>
        </p:nvPicPr>
        <mc:AlternateContent>
          <mc:Choice xmlns:ma="http://schemas.microsoft.com/office/mac/drawingml/2008/main" Requires="ma">
            <p:blipFill>
              <a:blip r:embed="rId2"/>
              <a:srcRect l="-27466" r="-27466"/>
              <a:stretch>
                <a:fillRect/>
              </a:stretch>
            </p:blipFill>
          </mc:Choice>
          <mc:Fallback>
            <p:blipFill>
              <a:blip r:embed="rId3"/>
              <a:srcRect l="-27466" r="-27466"/>
              <a:stretch>
                <a:fillRect/>
              </a:stretch>
            </p:blipFill>
          </mc:Fallback>
        </mc:AlternateContent>
        <p:spPr>
          <a:xfrm>
            <a:off x="-1159401" y="274638"/>
            <a:ext cx="11970588" cy="6583362"/>
          </a:xfrm>
        </p:spPr>
      </p:pic>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MIPS Software </a:t>
            </a:r>
            <a:r>
              <a:rPr lang="en-US" dirty="0" smtClean="0"/>
              <a:t>Loaded TLB</a:t>
            </a:r>
            <a:endParaRPr lang="en-US" dirty="0"/>
          </a:p>
        </p:txBody>
      </p:sp>
      <p:sp>
        <p:nvSpPr>
          <p:cNvPr id="3" name="Content Placeholder 2"/>
          <p:cNvSpPr>
            <a:spLocks noGrp="1"/>
          </p:cNvSpPr>
          <p:nvPr>
            <p:ph idx="1"/>
          </p:nvPr>
        </p:nvSpPr>
        <p:spPr/>
        <p:txBody>
          <a:bodyPr/>
          <a:lstStyle/>
          <a:p>
            <a:r>
              <a:rPr lang="en-US" dirty="0" smtClean="0"/>
              <a:t>Software defined translation tables</a:t>
            </a:r>
          </a:p>
          <a:p>
            <a:pPr lvl="1"/>
            <a:r>
              <a:rPr lang="en-US" dirty="0" smtClean="0"/>
              <a:t>If </a:t>
            </a:r>
            <a:r>
              <a:rPr lang="en-US" dirty="0" smtClean="0"/>
              <a:t>translation is in TLB, ok</a:t>
            </a:r>
          </a:p>
          <a:p>
            <a:pPr lvl="1"/>
            <a:r>
              <a:rPr lang="en-US" dirty="0" smtClean="0"/>
              <a:t>If translation is not in TLB, trap to kernel</a:t>
            </a:r>
          </a:p>
          <a:p>
            <a:pPr lvl="1"/>
            <a:r>
              <a:rPr lang="en-US" dirty="0" smtClean="0"/>
              <a:t>Kernel computes translation and loads TLB</a:t>
            </a:r>
          </a:p>
          <a:p>
            <a:pPr lvl="1"/>
            <a:r>
              <a:rPr lang="en-US" dirty="0" smtClean="0"/>
              <a:t>Kernel can use whatever data structures it wants</a:t>
            </a:r>
          </a:p>
          <a:p>
            <a:r>
              <a:rPr lang="en-US" dirty="0" smtClean="0"/>
              <a:t>Pros/cons?</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 Translation Goals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Memory protection</a:t>
            </a:r>
          </a:p>
          <a:p>
            <a:r>
              <a:rPr lang="en-US" dirty="0" smtClean="0"/>
              <a:t>Memory sharing</a:t>
            </a:r>
          </a:p>
          <a:p>
            <a:pPr lvl="1"/>
            <a:r>
              <a:rPr lang="en-US" dirty="0" smtClean="0"/>
              <a:t>Shared libraries, </a:t>
            </a:r>
            <a:r>
              <a:rPr lang="en-US" dirty="0" err="1" smtClean="0"/>
              <a:t>interprocess</a:t>
            </a:r>
            <a:r>
              <a:rPr lang="en-US" dirty="0" smtClean="0"/>
              <a:t> communication</a:t>
            </a:r>
          </a:p>
          <a:p>
            <a:r>
              <a:rPr lang="en-US" dirty="0" smtClean="0"/>
              <a:t>Sparse addresses</a:t>
            </a:r>
          </a:p>
          <a:p>
            <a:pPr lvl="1"/>
            <a:r>
              <a:rPr lang="en-US" dirty="0" smtClean="0"/>
              <a:t>Multiple regions of dynamic allocation (heaps/stacks)</a:t>
            </a:r>
          </a:p>
          <a:p>
            <a:r>
              <a:rPr lang="en-US" dirty="0" smtClean="0"/>
              <a:t>Efficiency</a:t>
            </a:r>
          </a:p>
          <a:p>
            <a:pPr lvl="1"/>
            <a:r>
              <a:rPr lang="en-US" dirty="0" smtClean="0"/>
              <a:t>Memory placement</a:t>
            </a:r>
          </a:p>
          <a:p>
            <a:pPr lvl="1"/>
            <a:r>
              <a:rPr lang="en-US" dirty="0" smtClean="0"/>
              <a:t>Runtime lookup</a:t>
            </a:r>
          </a:p>
          <a:p>
            <a:pPr lvl="1"/>
            <a:r>
              <a:rPr lang="en-US" dirty="0" smtClean="0"/>
              <a:t>Compact translation tables</a:t>
            </a:r>
          </a:p>
          <a:p>
            <a:r>
              <a:rPr lang="en-US" dirty="0" smtClean="0"/>
              <a:t>Portability</a:t>
            </a: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r>
              <a:rPr lang="en-US" dirty="0" smtClean="0"/>
              <a:t>What is the cost of a TLB miss on a modern processor?</a:t>
            </a:r>
          </a:p>
          <a:p>
            <a:pPr lvl="1"/>
            <a:r>
              <a:rPr lang="en-US" dirty="0" smtClean="0"/>
              <a:t>Cost of multi-level page table walk</a:t>
            </a:r>
          </a:p>
          <a:p>
            <a:pPr lvl="1"/>
            <a:r>
              <a:rPr lang="en-US" dirty="0" smtClean="0"/>
              <a:t>MIPS: plus cost of trap handler entry/</a:t>
            </a:r>
            <a:r>
              <a:rPr lang="en-US" dirty="0" smtClean="0"/>
              <a:t>exit</a:t>
            </a: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Hardware Design Principle</a:t>
            </a:r>
            <a:endParaRPr lang="en-US" dirty="0"/>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buNone/>
            </a:pPr>
            <a:r>
              <a:rPr lang="en-US" dirty="0" smtClean="0"/>
              <a:t>The bigger the memory, the slower the memory</a:t>
            </a: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Intel i7</a:t>
            </a:r>
            <a:endParaRPr lang="en-US" dirty="0"/>
          </a:p>
        </p:txBody>
      </p:sp>
      <p:pic>
        <p:nvPicPr>
          <p:cNvPr id="4" name="Content Placeholder 3" descr="Nehalem multicore chip photo.jpg"/>
          <p:cNvPicPr>
            <a:picLocks noGrp="1" noChangeAspect="1"/>
          </p:cNvPicPr>
          <p:nvPr>
            <p:ph idx="1"/>
          </p:nvPr>
        </p:nvPicPr>
        <p:blipFill>
          <a:blip r:embed="rId2"/>
          <a:srcRect l="-12742" r="-12742"/>
          <a:stretch>
            <a:fillRect/>
          </a:stretch>
        </p:blipFill>
        <p:spPr/>
      </p:pic>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 Hierarchy</a:t>
            </a:r>
            <a:endParaRPr lang="en-US" dirty="0"/>
          </a:p>
        </p:txBody>
      </p:sp>
      <p:pic>
        <p:nvPicPr>
          <p:cNvPr id="4" name="Content Placeholder 3" descr="Screen Shot 2012-10-30 at 10.40.02 PM.png"/>
          <p:cNvPicPr>
            <a:picLocks noGrp="1" noChangeAspect="1"/>
          </p:cNvPicPr>
          <p:nvPr>
            <p:ph idx="1"/>
          </p:nvPr>
        </p:nvPicPr>
        <p:blipFill>
          <a:blip r:embed="rId3"/>
          <a:srcRect l="-3468" r="-3468"/>
          <a:stretch>
            <a:fillRect/>
          </a:stretch>
        </p:blipFill>
        <p:spPr/>
      </p:pic>
      <p:sp>
        <p:nvSpPr>
          <p:cNvPr id="5" name="TextBox 4"/>
          <p:cNvSpPr txBox="1"/>
          <p:nvPr/>
        </p:nvSpPr>
        <p:spPr>
          <a:xfrm>
            <a:off x="457200" y="6174241"/>
            <a:ext cx="8012881" cy="461665"/>
          </a:xfrm>
          <a:prstGeom prst="rect">
            <a:avLst/>
          </a:prstGeom>
          <a:noFill/>
        </p:spPr>
        <p:txBody>
          <a:bodyPr wrap="none" rtlCol="0">
            <a:spAutoFit/>
          </a:bodyPr>
          <a:lstStyle/>
          <a:p>
            <a:r>
              <a:rPr lang="en-US" sz="2400" dirty="0" smtClean="0"/>
              <a:t>i7 has 8MB as shared 3</a:t>
            </a:r>
            <a:r>
              <a:rPr lang="en-US" sz="2400" baseline="30000" dirty="0" smtClean="0"/>
              <a:t>rd</a:t>
            </a:r>
            <a:r>
              <a:rPr lang="en-US" sz="2400" dirty="0" smtClean="0"/>
              <a:t> level cache; 2</a:t>
            </a:r>
            <a:r>
              <a:rPr lang="en-US" sz="2400" baseline="30000" dirty="0" smtClean="0"/>
              <a:t>nd</a:t>
            </a:r>
            <a:r>
              <a:rPr lang="en-US" sz="2400" dirty="0" smtClean="0"/>
              <a:t> level cache is per-core</a:t>
            </a:r>
            <a:endParaRPr lang="en-US" sz="2400" dirty="0"/>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r>
              <a:rPr lang="en-US" dirty="0" smtClean="0"/>
              <a:t>What is the cost of a first level TLB miss?</a:t>
            </a:r>
          </a:p>
          <a:p>
            <a:pPr lvl="1"/>
            <a:r>
              <a:rPr lang="en-US" dirty="0" smtClean="0"/>
              <a:t>Second level TLB lookup</a:t>
            </a:r>
          </a:p>
          <a:p>
            <a:r>
              <a:rPr lang="en-US" dirty="0" smtClean="0"/>
              <a:t>What is the cost of a second level TLB miss?</a:t>
            </a:r>
          </a:p>
          <a:p>
            <a:pPr lvl="1"/>
            <a:r>
              <a:rPr lang="en-US" dirty="0" smtClean="0"/>
              <a:t>x86: 2-4 level page table walk</a:t>
            </a:r>
          </a:p>
          <a:p>
            <a:r>
              <a:rPr lang="en-US" dirty="0" smtClean="0"/>
              <a:t>How expensive is a 4-level page table walk on a modern processor?</a:t>
            </a: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Virtually Addressed vs. Physically Addressed Caches</a:t>
            </a:r>
            <a:endParaRPr lang="en-US" dirty="0"/>
          </a:p>
        </p:txBody>
      </p:sp>
      <p:sp>
        <p:nvSpPr>
          <p:cNvPr id="3" name="Content Placeholder 2"/>
          <p:cNvSpPr>
            <a:spLocks noGrp="1"/>
          </p:cNvSpPr>
          <p:nvPr>
            <p:ph idx="1"/>
          </p:nvPr>
        </p:nvSpPr>
        <p:spPr/>
        <p:txBody>
          <a:bodyPr/>
          <a:lstStyle/>
          <a:p>
            <a:r>
              <a:rPr lang="en-US" dirty="0" smtClean="0"/>
              <a:t>Too slow to first access TLB to find physical address, then look up address in the cache</a:t>
            </a:r>
          </a:p>
          <a:p>
            <a:r>
              <a:rPr lang="en-US" dirty="0" smtClean="0"/>
              <a:t>Instead, first level cache is virtually addressed</a:t>
            </a:r>
          </a:p>
          <a:p>
            <a:r>
              <a:rPr lang="en-US" dirty="0" smtClean="0"/>
              <a:t>In parallel, access TLB to generate physical address in case of a cache miss</a:t>
            </a: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Virtually Addressed Caches</a:t>
            </a:r>
            <a:endParaRPr lang="en-US" dirty="0"/>
          </a:p>
        </p:txBody>
      </p:sp>
      <p:pic>
        <p:nvPicPr>
          <p:cNvPr id="6" name="Content Placeholder 5" descr="ch8-16_vcache.pdf"/>
          <p:cNvPicPr>
            <a:picLocks noGrp="1" noChangeAspect="1"/>
          </p:cNvPicPr>
          <p:nvPr>
            <p:ph idx="1"/>
          </p:nvPr>
        </p:nvPicPr>
        <mc:AlternateContent>
          <mc:Choice xmlns:ma="http://schemas.microsoft.com/office/mac/drawingml/2008/main" Requires="ma">
            <p:blipFill>
              <a:blip r:embed="rId2"/>
              <a:srcRect t="-296" b="-296"/>
              <a:stretch>
                <a:fillRect/>
              </a:stretch>
            </p:blipFill>
          </mc:Choice>
          <mc:Fallback>
            <p:blipFill>
              <a:blip r:embed="rId3"/>
              <a:srcRect t="-296" b="-296"/>
              <a:stretch>
                <a:fillRect/>
              </a:stretch>
            </p:blipFill>
          </mc:Fallback>
        </mc:AlternateContent>
        <p:spPr>
          <a:xfrm>
            <a:off x="-508939" y="1068862"/>
            <a:ext cx="10526443" cy="5789138"/>
          </a:xfrm>
        </p:spPr>
      </p:pic>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Physically Addressed Cache</a:t>
            </a:r>
            <a:endParaRPr lang="en-US" dirty="0"/>
          </a:p>
        </p:txBody>
      </p:sp>
      <p:pic>
        <p:nvPicPr>
          <p:cNvPr id="6" name="Content Placeholder 5" descr="ch8-17_pcache.pdf"/>
          <p:cNvPicPr>
            <a:picLocks noGrp="1" noChangeAspect="1"/>
          </p:cNvPicPr>
          <p:nvPr>
            <p:ph idx="1"/>
          </p:nvPr>
        </p:nvPicPr>
        <mc:AlternateContent>
          <mc:Choice xmlns:ma="http://schemas.microsoft.com/office/mac/drawingml/2008/main" Requires="ma">
            <p:blipFill>
              <a:blip r:embed="rId3"/>
              <a:srcRect t="-296" b="-296"/>
              <a:stretch>
                <a:fillRect/>
              </a:stretch>
            </p:blipFill>
          </mc:Choice>
          <mc:Fallback>
            <p:blipFill>
              <a:blip r:embed="rId4"/>
              <a:srcRect t="-296" b="-296"/>
              <a:stretch>
                <a:fillRect/>
              </a:stretch>
            </p:blipFill>
          </mc:Fallback>
        </mc:AlternateContent>
        <p:spPr>
          <a:xfrm>
            <a:off x="-280290" y="1194609"/>
            <a:ext cx="9763326" cy="5369453"/>
          </a:xfrm>
        </p:spPr>
      </p:pic>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Do </a:t>
            </a:r>
            <a:r>
              <a:rPr lang="en-US" dirty="0" err="1" smtClean="0"/>
              <a:t>TLBs</a:t>
            </a:r>
            <a:r>
              <a:rPr lang="en-US" dirty="0" smtClean="0"/>
              <a:t> Work/Not Work?</a:t>
            </a:r>
            <a:endParaRPr lang="en-US" dirty="0"/>
          </a:p>
        </p:txBody>
      </p:sp>
      <p:sp>
        <p:nvSpPr>
          <p:cNvPr id="3" name="Content Placeholder 2"/>
          <p:cNvSpPr>
            <a:spLocks noGrp="1"/>
          </p:cNvSpPr>
          <p:nvPr>
            <p:ph idx="1"/>
          </p:nvPr>
        </p:nvSpPr>
        <p:spPr>
          <a:xfrm>
            <a:off x="457199" y="1600200"/>
            <a:ext cx="2976209" cy="4525963"/>
          </a:xfrm>
        </p:spPr>
        <p:txBody>
          <a:bodyPr/>
          <a:lstStyle/>
          <a:p>
            <a:r>
              <a:rPr lang="en-US" dirty="0" smtClean="0"/>
              <a:t>Video Frame Buffer: 32 bits </a:t>
            </a:r>
            <a:r>
              <a:rPr lang="en-US" dirty="0" err="1" smtClean="0"/>
              <a:t>x</a:t>
            </a:r>
            <a:r>
              <a:rPr lang="en-US" dirty="0" smtClean="0"/>
              <a:t> 1K </a:t>
            </a:r>
            <a:r>
              <a:rPr lang="en-US" dirty="0" err="1" smtClean="0"/>
              <a:t>x</a:t>
            </a:r>
            <a:r>
              <a:rPr lang="en-US" dirty="0" smtClean="0"/>
              <a:t> 1K = 4MB</a:t>
            </a:r>
            <a:endParaRPr lang="en-US" dirty="0"/>
          </a:p>
        </p:txBody>
      </p:sp>
      <p:pic>
        <p:nvPicPr>
          <p:cNvPr id="5" name="Content Placeholder 3" descr="ch8-13_framebuffer.pdf"/>
          <p:cNvPicPr>
            <a:picLocks noChangeAspect="1"/>
          </p:cNvPicPr>
          <p:nvPr/>
        </p:nvPicPr>
        <mc:AlternateContent>
          <mc:Choice xmlns:ma="http://schemas.microsoft.com/office/mac/drawingml/2008/main" Requires="ma">
            <p:blipFill>
              <a:blip r:embed="rId2"/>
              <a:srcRect l="-3258" r="-3258"/>
              <a:stretch>
                <a:fillRect/>
              </a:stretch>
            </p:blipFill>
          </mc:Choice>
          <mc:Fallback>
            <p:blipFill>
              <a:blip r:embed="rId3"/>
              <a:srcRect l="-3258" r="-3258"/>
              <a:stretch>
                <a:fillRect/>
              </a:stretch>
            </p:blipFill>
          </mc:Fallback>
        </mc:AlternateContent>
        <p:spPr>
          <a:xfrm>
            <a:off x="1455043" y="1159628"/>
            <a:ext cx="9560306" cy="5257800"/>
          </a:xfrm>
          <a:prstGeom prst="rect">
            <a:avLst/>
          </a:prstGeom>
        </p:spPr>
      </p:pic>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Superpages</a:t>
            </a:r>
            <a:endParaRPr lang="en-US" dirty="0"/>
          </a:p>
        </p:txBody>
      </p:sp>
      <p:sp>
        <p:nvSpPr>
          <p:cNvPr id="3" name="Content Placeholder 2"/>
          <p:cNvSpPr>
            <a:spLocks noGrp="1"/>
          </p:cNvSpPr>
          <p:nvPr>
            <p:ph idx="1"/>
          </p:nvPr>
        </p:nvSpPr>
        <p:spPr>
          <a:xfrm>
            <a:off x="457199" y="1600200"/>
            <a:ext cx="8432189" cy="4525963"/>
          </a:xfrm>
        </p:spPr>
        <p:txBody>
          <a:bodyPr/>
          <a:lstStyle/>
          <a:p>
            <a:r>
              <a:rPr lang="en-US" dirty="0" smtClean="0"/>
              <a:t>On many systems, TLB entry can be</a:t>
            </a:r>
          </a:p>
          <a:p>
            <a:pPr lvl="1"/>
            <a:r>
              <a:rPr lang="en-US" dirty="0" smtClean="0"/>
              <a:t>A page</a:t>
            </a:r>
          </a:p>
          <a:p>
            <a:pPr lvl="1"/>
            <a:r>
              <a:rPr lang="en-US" dirty="0" smtClean="0"/>
              <a:t>A </a:t>
            </a:r>
            <a:r>
              <a:rPr lang="en-US" dirty="0" err="1" smtClean="0"/>
              <a:t>superpage</a:t>
            </a:r>
            <a:r>
              <a:rPr lang="en-US" dirty="0" smtClean="0"/>
              <a:t>: a set of contiguous pages</a:t>
            </a:r>
          </a:p>
          <a:p>
            <a:r>
              <a:rPr lang="en-US" dirty="0" smtClean="0"/>
              <a:t>x86: </a:t>
            </a:r>
            <a:r>
              <a:rPr lang="en-US" dirty="0" err="1" smtClean="0"/>
              <a:t>superpage</a:t>
            </a:r>
            <a:r>
              <a:rPr lang="en-US" dirty="0" smtClean="0"/>
              <a:t> is set of pages in one page table</a:t>
            </a:r>
          </a:p>
          <a:p>
            <a:pPr lvl="1"/>
            <a:r>
              <a:rPr lang="en-US" dirty="0" smtClean="0"/>
              <a:t>x86 TLB entries</a:t>
            </a:r>
          </a:p>
          <a:p>
            <a:pPr lvl="2"/>
            <a:r>
              <a:rPr lang="en-US" dirty="0" smtClean="0"/>
              <a:t>4KB</a:t>
            </a:r>
          </a:p>
          <a:p>
            <a:pPr lvl="2"/>
            <a:r>
              <a:rPr lang="en-US" dirty="0" smtClean="0"/>
              <a:t>2MB</a:t>
            </a:r>
          </a:p>
          <a:p>
            <a:pPr lvl="2"/>
            <a:r>
              <a:rPr lang="en-US" dirty="0" smtClean="0"/>
              <a:t>1GB</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Bonus Feature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What can you do if you can (selectively) gain control whenever a program reads or writes a particular virtual memory location?</a:t>
            </a:r>
          </a:p>
          <a:p>
            <a:r>
              <a:rPr lang="en-US" dirty="0" smtClean="0"/>
              <a:t>Examples:</a:t>
            </a:r>
          </a:p>
          <a:p>
            <a:pPr lvl="1"/>
            <a:r>
              <a:rPr lang="en-US" dirty="0" smtClean="0"/>
              <a:t>Copy on write</a:t>
            </a:r>
          </a:p>
          <a:p>
            <a:pPr lvl="1"/>
            <a:r>
              <a:rPr lang="en-US" dirty="0" smtClean="0"/>
              <a:t>Zero on reference</a:t>
            </a:r>
          </a:p>
          <a:p>
            <a:pPr lvl="1"/>
            <a:r>
              <a:rPr lang="en-US" dirty="0" smtClean="0"/>
              <a:t>Fill on demand</a:t>
            </a:r>
          </a:p>
          <a:p>
            <a:pPr lvl="1"/>
            <a:r>
              <a:rPr lang="en-US" dirty="0" smtClean="0"/>
              <a:t>Demand paging</a:t>
            </a:r>
          </a:p>
          <a:p>
            <a:pPr lvl="1"/>
            <a:r>
              <a:rPr lang="en-US" dirty="0" smtClean="0"/>
              <a:t>Memory mapped files</a:t>
            </a:r>
          </a:p>
          <a:p>
            <a:pPr lvl="1"/>
            <a:r>
              <a:rPr lang="en-US" dirty="0" smtClean="0"/>
              <a:t>…</a:t>
            </a:r>
          </a:p>
          <a:p>
            <a:pPr>
              <a:buNone/>
            </a:pP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Superpages</a:t>
            </a:r>
            <a:endParaRPr lang="en-US" dirty="0"/>
          </a:p>
        </p:txBody>
      </p:sp>
      <p:pic>
        <p:nvPicPr>
          <p:cNvPr id="4" name="Content Placeholder 3" descr="ch8-12_superpage.pdf"/>
          <p:cNvPicPr>
            <a:picLocks noGrp="1" noChangeAspect="1"/>
          </p:cNvPicPr>
          <p:nvPr>
            <p:ph idx="1"/>
          </p:nvPr>
        </p:nvPicPr>
        <mc:AlternateContent>
          <mc:Choice xmlns:ma="http://schemas.microsoft.com/office/mac/drawingml/2008/main" Requires="ma">
            <p:blipFill>
              <a:blip r:embed="rId2"/>
              <a:srcRect l="-27466" r="-27466"/>
              <a:stretch>
                <a:fillRect/>
              </a:stretch>
            </p:blipFill>
          </mc:Choice>
          <mc:Fallback>
            <p:blipFill>
              <a:blip r:embed="rId3"/>
              <a:srcRect l="-27466" r="-27466"/>
              <a:stretch>
                <a:fillRect/>
              </a:stretch>
            </p:blipFill>
          </mc:Fallback>
        </mc:AlternateContent>
        <p:spPr>
          <a:xfrm>
            <a:off x="-1038071" y="582112"/>
            <a:ext cx="11531786" cy="6342038"/>
          </a:xfrm>
        </p:spPr>
      </p:pic>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Do </a:t>
            </a:r>
            <a:r>
              <a:rPr lang="en-US" dirty="0" err="1" smtClean="0"/>
              <a:t>TLBs</a:t>
            </a:r>
            <a:r>
              <a:rPr lang="en-US" dirty="0" smtClean="0"/>
              <a:t> Work/Not Work, part</a:t>
            </a:r>
            <a:r>
              <a:rPr lang="en-US" dirty="0" smtClean="0"/>
              <a:t> 2</a:t>
            </a:r>
            <a:endParaRPr lang="en-US" dirty="0"/>
          </a:p>
        </p:txBody>
      </p:sp>
      <p:sp>
        <p:nvSpPr>
          <p:cNvPr id="3" name="Content Placeholder 2"/>
          <p:cNvSpPr>
            <a:spLocks noGrp="1"/>
          </p:cNvSpPr>
          <p:nvPr>
            <p:ph idx="1"/>
          </p:nvPr>
        </p:nvSpPr>
        <p:spPr/>
        <p:txBody>
          <a:bodyPr>
            <a:normAutofit/>
          </a:bodyPr>
          <a:lstStyle/>
          <a:p>
            <a:r>
              <a:rPr lang="en-US" dirty="0" smtClean="0"/>
              <a:t>What happens when the OS changes the permissions on a page?</a:t>
            </a:r>
          </a:p>
          <a:p>
            <a:pPr lvl="1"/>
            <a:r>
              <a:rPr lang="en-US" dirty="0" smtClean="0"/>
              <a:t>For demand paging, copy on write, zero on reference, …</a:t>
            </a:r>
          </a:p>
          <a:p>
            <a:r>
              <a:rPr lang="en-US" dirty="0" smtClean="0"/>
              <a:t>TLB may contain old translation</a:t>
            </a:r>
          </a:p>
          <a:p>
            <a:pPr lvl="1"/>
            <a:r>
              <a:rPr lang="en-US" dirty="0" smtClean="0"/>
              <a:t>OS must ask hardware to purge TLB entry</a:t>
            </a:r>
          </a:p>
          <a:p>
            <a:r>
              <a:rPr lang="en-US" dirty="0" smtClean="0"/>
              <a:t>On a </a:t>
            </a:r>
            <a:r>
              <a:rPr lang="en-US" dirty="0" err="1" smtClean="0"/>
              <a:t>multicore</a:t>
            </a:r>
            <a:r>
              <a:rPr lang="en-US" dirty="0" smtClean="0"/>
              <a:t>: TLB </a:t>
            </a:r>
            <a:r>
              <a:rPr lang="en-US" dirty="0" err="1" smtClean="0"/>
              <a:t>shootdown</a:t>
            </a:r>
            <a:endParaRPr lang="en-US" dirty="0" smtClean="0"/>
          </a:p>
          <a:p>
            <a:pPr lvl="1"/>
            <a:r>
              <a:rPr lang="en-US" dirty="0" smtClean="0"/>
              <a:t>OS must ask each CPU to purge TLB entry</a:t>
            </a:r>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TLB </a:t>
            </a:r>
            <a:r>
              <a:rPr lang="en-US" dirty="0" err="1" smtClean="0"/>
              <a:t>Shootdown</a:t>
            </a:r>
            <a:endParaRPr lang="en-US" dirty="0"/>
          </a:p>
        </p:txBody>
      </p:sp>
      <p:pic>
        <p:nvPicPr>
          <p:cNvPr id="5" name="Content Placeholder 4" descr="ch8-15_tlbShootdown.pdf"/>
          <p:cNvPicPr>
            <a:picLocks noGrp="1" noChangeAspect="1"/>
          </p:cNvPicPr>
          <p:nvPr>
            <p:ph idx="1"/>
          </p:nvPr>
        </p:nvPicPr>
        <mc:AlternateContent>
          <mc:Choice xmlns:ma="http://schemas.microsoft.com/office/mac/drawingml/2008/main" Requires="ma">
            <p:blipFill>
              <a:blip r:embed="rId2"/>
              <a:srcRect t="-14544" b="-14544"/>
              <a:stretch>
                <a:fillRect/>
              </a:stretch>
            </p:blipFill>
          </mc:Choice>
          <mc:Fallback>
            <p:blipFill>
              <a:blip r:embed="rId3"/>
              <a:srcRect t="-14544" b="-14544"/>
              <a:stretch>
                <a:fillRect/>
              </a:stretch>
            </p:blipFill>
          </mc:Fallback>
        </mc:AlternateContent>
        <p:spPr>
          <a:xfrm>
            <a:off x="-496847" y="1075511"/>
            <a:ext cx="10155037" cy="5584879"/>
          </a:xfrm>
        </p:spPr>
      </p:pic>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Do </a:t>
            </a:r>
            <a:r>
              <a:rPr lang="en-US" dirty="0" err="1" smtClean="0"/>
              <a:t>TLBs</a:t>
            </a:r>
            <a:r>
              <a:rPr lang="en-US" dirty="0" smtClean="0"/>
              <a:t> Work/Not Work, part</a:t>
            </a:r>
            <a:r>
              <a:rPr lang="en-US" dirty="0" smtClean="0"/>
              <a:t> 3</a:t>
            </a:r>
            <a:endParaRPr lang="en-US" dirty="0"/>
          </a:p>
        </p:txBody>
      </p:sp>
      <p:sp>
        <p:nvSpPr>
          <p:cNvPr id="3" name="Content Placeholder 2"/>
          <p:cNvSpPr>
            <a:spLocks noGrp="1"/>
          </p:cNvSpPr>
          <p:nvPr>
            <p:ph idx="1"/>
          </p:nvPr>
        </p:nvSpPr>
        <p:spPr/>
        <p:txBody>
          <a:bodyPr/>
          <a:lstStyle/>
          <a:p>
            <a:r>
              <a:rPr lang="en-US" dirty="0" smtClean="0"/>
              <a:t>What happens on a context switch?</a:t>
            </a:r>
          </a:p>
          <a:p>
            <a:pPr lvl="1"/>
            <a:r>
              <a:rPr lang="en-US" dirty="0" smtClean="0"/>
              <a:t>Reuse TLB?</a:t>
            </a:r>
          </a:p>
          <a:p>
            <a:pPr lvl="1"/>
            <a:r>
              <a:rPr lang="en-US" dirty="0" smtClean="0"/>
              <a:t>Discard TLB?</a:t>
            </a:r>
          </a:p>
          <a:p>
            <a:endParaRPr lang="en-US" dirty="0" smtClean="0"/>
          </a:p>
          <a:p>
            <a:r>
              <a:rPr lang="en-US" dirty="0" smtClean="0"/>
              <a:t>Solution: </a:t>
            </a:r>
            <a:r>
              <a:rPr lang="en-US" dirty="0" smtClean="0"/>
              <a:t>Tagged TLB</a:t>
            </a:r>
            <a:endParaRPr lang="en-US" dirty="0" smtClean="0"/>
          </a:p>
          <a:p>
            <a:pPr lvl="1"/>
            <a:r>
              <a:rPr lang="en-US" dirty="0" smtClean="0"/>
              <a:t>Each TLB entry has process ID</a:t>
            </a:r>
          </a:p>
          <a:p>
            <a:pPr lvl="1"/>
            <a:r>
              <a:rPr lang="en-US" dirty="0" smtClean="0"/>
              <a:t>TLB</a:t>
            </a:r>
            <a:r>
              <a:rPr lang="en-US" dirty="0" smtClean="0"/>
              <a:t> hit </a:t>
            </a:r>
            <a:r>
              <a:rPr lang="en-US" dirty="0" smtClean="0"/>
              <a:t>only if process ID matches current process</a:t>
            </a:r>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 name="Content Placeholder 4" descr="ch8-14_tlbLookupPID.pdf"/>
          <p:cNvPicPr>
            <a:picLocks noGrp="1" noChangeAspect="1"/>
          </p:cNvPicPr>
          <p:nvPr>
            <p:ph idx="1"/>
          </p:nvPr>
        </p:nvPicPr>
        <mc:AlternateContent>
          <mc:Choice xmlns:ma="http://schemas.microsoft.com/office/mac/drawingml/2008/main" Requires="ma">
            <p:blipFill>
              <a:blip r:embed="rId2"/>
              <a:srcRect l="-11177" r="-11177"/>
              <a:stretch>
                <a:fillRect/>
              </a:stretch>
            </p:blipFill>
          </mc:Choice>
          <mc:Fallback>
            <p:blipFill>
              <a:blip r:embed="rId3"/>
              <a:srcRect l="-11177" r="-11177"/>
              <a:stretch>
                <a:fillRect/>
              </a:stretch>
            </p:blipFill>
          </mc:Fallback>
        </mc:AlternateContent>
        <p:spPr>
          <a:xfrm>
            <a:off x="-1307365" y="544234"/>
            <a:ext cx="11480379" cy="6313766"/>
          </a:xfrm>
        </p:spPr>
      </p:pic>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r>
              <a:rPr lang="en-US" dirty="0" smtClean="0"/>
              <a:t>With a virtual cache, what do we need to do on a context switch</a:t>
            </a:r>
            <a:r>
              <a:rPr lang="en-US" dirty="0" smtClean="0"/>
              <a:t>?</a:t>
            </a:r>
            <a:endParaRPr lang="en-US" dirty="0" smtClean="0"/>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Aliasing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Alias: two (or more) virtual cache entries that refer to the same physical memory</a:t>
            </a:r>
            <a:endParaRPr lang="en-US" dirty="0" smtClean="0"/>
          </a:p>
          <a:p>
            <a:pPr lvl="1"/>
            <a:r>
              <a:rPr lang="en-US" dirty="0" smtClean="0"/>
              <a:t>A consequence of a </a:t>
            </a:r>
            <a:r>
              <a:rPr lang="en-US" dirty="0" smtClean="0"/>
              <a:t>tagged virtually addressed cache!</a:t>
            </a:r>
          </a:p>
          <a:p>
            <a:pPr lvl="1"/>
            <a:r>
              <a:rPr lang="en-US" dirty="0" smtClean="0"/>
              <a:t>A write to one copy </a:t>
            </a:r>
            <a:r>
              <a:rPr lang="en-US" dirty="0" smtClean="0"/>
              <a:t>needs to update all copies</a:t>
            </a:r>
            <a:endParaRPr lang="en-US" dirty="0" smtClean="0"/>
          </a:p>
          <a:p>
            <a:r>
              <a:rPr lang="en-US" dirty="0" smtClean="0"/>
              <a:t>Typical solution</a:t>
            </a:r>
          </a:p>
          <a:p>
            <a:pPr lvl="1"/>
            <a:r>
              <a:rPr lang="en-US" dirty="0" smtClean="0"/>
              <a:t>Keep both virtual and physical </a:t>
            </a:r>
            <a:r>
              <a:rPr lang="en-US" dirty="0" smtClean="0"/>
              <a:t>address for each entry in virtually addressed cache</a:t>
            </a:r>
          </a:p>
          <a:p>
            <a:pPr lvl="1"/>
            <a:r>
              <a:rPr lang="en-US" dirty="0" smtClean="0"/>
              <a:t>L</a:t>
            </a:r>
            <a:r>
              <a:rPr lang="en-US" dirty="0" smtClean="0"/>
              <a:t>ookup virtually addressed cache and TLB in parallel</a:t>
            </a:r>
          </a:p>
          <a:p>
            <a:pPr lvl="1"/>
            <a:r>
              <a:rPr lang="en-US" dirty="0" smtClean="0"/>
              <a:t>Check if physical address from TLB matches </a:t>
            </a:r>
            <a:r>
              <a:rPr lang="en-US" dirty="0" smtClean="0"/>
              <a:t>multiple entries, and update/invalidate other copies</a:t>
            </a:r>
            <a:endParaRPr lang="en-US" dirty="0" smtClean="0"/>
          </a:p>
          <a:p>
            <a:pPr lvl="1"/>
            <a:endParaRPr lang="en-US" dirty="0" smtClean="0"/>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Multicore</a:t>
            </a:r>
            <a:r>
              <a:rPr lang="en-US" dirty="0" smtClean="0"/>
              <a:t> and </a:t>
            </a:r>
            <a:r>
              <a:rPr lang="en-US" dirty="0" err="1" smtClean="0"/>
              <a:t>Hyperthreading</a:t>
            </a:r>
            <a:endParaRPr lang="en-US" dirty="0"/>
          </a:p>
        </p:txBody>
      </p:sp>
      <p:sp>
        <p:nvSpPr>
          <p:cNvPr id="3" name="Content Placeholder 2"/>
          <p:cNvSpPr>
            <a:spLocks noGrp="1"/>
          </p:cNvSpPr>
          <p:nvPr>
            <p:ph idx="1"/>
          </p:nvPr>
        </p:nvSpPr>
        <p:spPr>
          <a:xfrm>
            <a:off x="457200" y="1600199"/>
            <a:ext cx="8229600" cy="5014163"/>
          </a:xfrm>
        </p:spPr>
        <p:txBody>
          <a:bodyPr>
            <a:normAutofit fontScale="85000" lnSpcReduction="20000"/>
          </a:bodyPr>
          <a:lstStyle/>
          <a:p>
            <a:r>
              <a:rPr lang="en-US" dirty="0" smtClean="0"/>
              <a:t>Modern CPU has several functional units</a:t>
            </a:r>
          </a:p>
          <a:p>
            <a:pPr lvl="1"/>
            <a:r>
              <a:rPr lang="en-US" dirty="0" smtClean="0"/>
              <a:t>Instruction decode</a:t>
            </a:r>
          </a:p>
          <a:p>
            <a:pPr lvl="1"/>
            <a:r>
              <a:rPr lang="en-US" dirty="0" smtClean="0"/>
              <a:t>Arithmetic/branch</a:t>
            </a:r>
          </a:p>
          <a:p>
            <a:pPr lvl="1"/>
            <a:r>
              <a:rPr lang="en-US" dirty="0" smtClean="0"/>
              <a:t>Floating point</a:t>
            </a:r>
          </a:p>
          <a:p>
            <a:pPr lvl="1"/>
            <a:r>
              <a:rPr lang="en-US" dirty="0" smtClean="0"/>
              <a:t>Instruction/data cache</a:t>
            </a:r>
          </a:p>
          <a:p>
            <a:pPr lvl="1"/>
            <a:r>
              <a:rPr lang="en-US" dirty="0" smtClean="0"/>
              <a:t>TLB</a:t>
            </a:r>
          </a:p>
          <a:p>
            <a:r>
              <a:rPr lang="en-US" dirty="0" err="1" smtClean="0"/>
              <a:t>Multicore</a:t>
            </a:r>
            <a:r>
              <a:rPr lang="en-US" dirty="0" smtClean="0"/>
              <a:t>: replicate functional units (i7: 4)</a:t>
            </a:r>
          </a:p>
          <a:p>
            <a:pPr lvl="1"/>
            <a:r>
              <a:rPr lang="en-US" dirty="0" smtClean="0"/>
              <a:t>Share second/third level cache, second level TLB</a:t>
            </a:r>
          </a:p>
          <a:p>
            <a:r>
              <a:rPr lang="en-US" dirty="0" err="1" smtClean="0"/>
              <a:t>Hyperthreading</a:t>
            </a:r>
            <a:r>
              <a:rPr lang="en-US" dirty="0" smtClean="0"/>
              <a:t>: logical processors that share functional units (i7: 2)</a:t>
            </a:r>
          </a:p>
          <a:p>
            <a:pPr lvl="1"/>
            <a:r>
              <a:rPr lang="en-US" dirty="0" smtClean="0"/>
              <a:t>Better functional unit utilization during memory stalls</a:t>
            </a:r>
          </a:p>
          <a:p>
            <a:r>
              <a:rPr lang="en-US" dirty="0" smtClean="0"/>
              <a:t>No difference from the OS/programmer perspective</a:t>
            </a:r>
          </a:p>
          <a:p>
            <a:pPr lvl="1"/>
            <a:r>
              <a:rPr lang="en-US" dirty="0" smtClean="0"/>
              <a:t>Except for performance, affinity, …</a:t>
            </a:r>
          </a:p>
          <a:p>
            <a:pPr>
              <a:buNone/>
            </a:pPr>
            <a:endParaRPr lang="en-US" dirty="0" smtClean="0"/>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 Translation Uses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Process isolation</a:t>
            </a:r>
          </a:p>
          <a:p>
            <a:pPr lvl="1"/>
            <a:r>
              <a:rPr lang="en-US" dirty="0" smtClean="0"/>
              <a:t>Keep a process from touching anyone else’s memory, or the kernel’s </a:t>
            </a:r>
          </a:p>
          <a:p>
            <a:r>
              <a:rPr lang="en-US" dirty="0" smtClean="0"/>
              <a:t>Efficient </a:t>
            </a:r>
            <a:r>
              <a:rPr lang="en-US" dirty="0" err="1" smtClean="0"/>
              <a:t>interprocess</a:t>
            </a:r>
            <a:r>
              <a:rPr lang="en-US" dirty="0" smtClean="0"/>
              <a:t> communication</a:t>
            </a:r>
          </a:p>
          <a:p>
            <a:pPr lvl="1"/>
            <a:r>
              <a:rPr lang="en-US" dirty="0" smtClean="0"/>
              <a:t>Shared regions of memory between processes</a:t>
            </a:r>
          </a:p>
          <a:p>
            <a:r>
              <a:rPr lang="en-US" dirty="0" smtClean="0"/>
              <a:t>Shared code segments </a:t>
            </a:r>
          </a:p>
          <a:p>
            <a:pPr lvl="1"/>
            <a:r>
              <a:rPr lang="en-US" dirty="0" smtClean="0"/>
              <a:t>E.g., common libraries used by many different programs</a:t>
            </a:r>
          </a:p>
          <a:p>
            <a:r>
              <a:rPr lang="en-US" dirty="0" smtClean="0"/>
              <a:t>Program initialization</a:t>
            </a:r>
          </a:p>
          <a:p>
            <a:pPr lvl="1"/>
            <a:r>
              <a:rPr lang="en-US" dirty="0" smtClean="0"/>
              <a:t>Start running a program before it is entirely in memory</a:t>
            </a:r>
          </a:p>
          <a:p>
            <a:r>
              <a:rPr lang="en-US" dirty="0" smtClean="0"/>
              <a:t>Dynamic memory allocation</a:t>
            </a:r>
          </a:p>
          <a:p>
            <a:pPr lvl="1"/>
            <a:r>
              <a:rPr lang="en-US" dirty="0" smtClean="0"/>
              <a:t>Allocate and initialize stack/heap pages on demand</a:t>
            </a:r>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 Translation (more)</a:t>
            </a:r>
            <a:endParaRPr lang="en-US" dirty="0"/>
          </a:p>
        </p:txBody>
      </p:sp>
      <p:sp>
        <p:nvSpPr>
          <p:cNvPr id="3" name="Content Placeholder 2"/>
          <p:cNvSpPr>
            <a:spLocks noGrp="1"/>
          </p:cNvSpPr>
          <p:nvPr>
            <p:ph idx="1"/>
          </p:nvPr>
        </p:nvSpPr>
        <p:spPr>
          <a:xfrm>
            <a:off x="457200" y="1600200"/>
            <a:ext cx="8229600" cy="4764568"/>
          </a:xfrm>
        </p:spPr>
        <p:txBody>
          <a:bodyPr>
            <a:normAutofit fontScale="92500" lnSpcReduction="20000"/>
          </a:bodyPr>
          <a:lstStyle/>
          <a:p>
            <a:r>
              <a:rPr lang="en-US" dirty="0" smtClean="0"/>
              <a:t>Cache management</a:t>
            </a:r>
          </a:p>
          <a:p>
            <a:pPr lvl="1"/>
            <a:r>
              <a:rPr lang="en-US" dirty="0" smtClean="0"/>
              <a:t>Page coloring</a:t>
            </a:r>
          </a:p>
          <a:p>
            <a:r>
              <a:rPr lang="en-US" dirty="0" smtClean="0"/>
              <a:t>Program debugging</a:t>
            </a:r>
          </a:p>
          <a:p>
            <a:pPr lvl="1"/>
            <a:r>
              <a:rPr lang="en-US" dirty="0" smtClean="0"/>
              <a:t>Data breakpoints when address is accessed</a:t>
            </a:r>
          </a:p>
          <a:p>
            <a:r>
              <a:rPr lang="en-US" dirty="0" smtClean="0"/>
              <a:t>Zero-copy I/O</a:t>
            </a:r>
          </a:p>
          <a:p>
            <a:pPr lvl="1"/>
            <a:r>
              <a:rPr lang="en-US" dirty="0" smtClean="0"/>
              <a:t>Directly from I/O device into/out of user memory</a:t>
            </a:r>
          </a:p>
          <a:p>
            <a:r>
              <a:rPr lang="en-US" dirty="0" smtClean="0"/>
              <a:t>Memory mapped files</a:t>
            </a:r>
          </a:p>
          <a:p>
            <a:pPr lvl="1"/>
            <a:r>
              <a:rPr lang="en-US" dirty="0" smtClean="0"/>
              <a:t>Access file data using load/store instructions</a:t>
            </a:r>
          </a:p>
          <a:p>
            <a:r>
              <a:rPr lang="en-US" dirty="0" smtClean="0"/>
              <a:t>Demand-paged virtual memory</a:t>
            </a:r>
          </a:p>
          <a:p>
            <a:pPr lvl="1"/>
            <a:r>
              <a:rPr lang="en-US" dirty="0" smtClean="0"/>
              <a:t>Illusion of near-infinite memory, backed by disk or memory on other machines</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Preview: MIPS Address Translation</a:t>
            </a:r>
            <a:endParaRPr lang="en-US" dirty="0"/>
          </a:p>
        </p:txBody>
      </p:sp>
      <p:sp>
        <p:nvSpPr>
          <p:cNvPr id="3" name="Content Placeholder 2"/>
          <p:cNvSpPr>
            <a:spLocks noGrp="1"/>
          </p:cNvSpPr>
          <p:nvPr>
            <p:ph idx="1"/>
          </p:nvPr>
        </p:nvSpPr>
        <p:spPr>
          <a:xfrm>
            <a:off x="457200" y="1600200"/>
            <a:ext cx="8419526" cy="4982443"/>
          </a:xfrm>
        </p:spPr>
        <p:txBody>
          <a:bodyPr>
            <a:normAutofit fontScale="92500"/>
          </a:bodyPr>
          <a:lstStyle/>
          <a:p>
            <a:r>
              <a:rPr lang="en-US" dirty="0" smtClean="0"/>
              <a:t>Software-Loaded Translation </a:t>
            </a:r>
            <a:r>
              <a:rPr lang="en-US" dirty="0" err="1" smtClean="0"/>
              <a:t>lookaside</a:t>
            </a:r>
            <a:r>
              <a:rPr lang="en-US" dirty="0" smtClean="0"/>
              <a:t> buffer (TLB)</a:t>
            </a:r>
          </a:p>
          <a:p>
            <a:pPr lvl="1"/>
            <a:r>
              <a:rPr lang="en-US" dirty="0" smtClean="0"/>
              <a:t>Cache of virtual page -&gt; physical page translations</a:t>
            </a:r>
          </a:p>
          <a:p>
            <a:pPr lvl="1"/>
            <a:r>
              <a:rPr lang="en-US" dirty="0" smtClean="0"/>
              <a:t>If TLB hit, physical address</a:t>
            </a:r>
          </a:p>
          <a:p>
            <a:pPr lvl="1"/>
            <a:r>
              <a:rPr lang="en-US" dirty="0" smtClean="0"/>
              <a:t>If TLB miss, trap to kernel</a:t>
            </a:r>
          </a:p>
          <a:p>
            <a:pPr lvl="1"/>
            <a:r>
              <a:rPr lang="en-US" dirty="0" smtClean="0"/>
              <a:t>Kernel fills TLB with translation and resumes execution</a:t>
            </a:r>
          </a:p>
          <a:p>
            <a:r>
              <a:rPr lang="en-US" dirty="0" smtClean="0"/>
              <a:t>Kernel can implement </a:t>
            </a:r>
            <a:r>
              <a:rPr lang="en-US" i="1" dirty="0" smtClean="0"/>
              <a:t>any </a:t>
            </a:r>
            <a:r>
              <a:rPr lang="en-US" dirty="0" smtClean="0"/>
              <a:t>page translation</a:t>
            </a:r>
          </a:p>
          <a:p>
            <a:pPr lvl="1"/>
            <a:r>
              <a:rPr lang="en-US" dirty="0" smtClean="0"/>
              <a:t>Page tables</a:t>
            </a:r>
          </a:p>
          <a:p>
            <a:pPr lvl="1"/>
            <a:r>
              <a:rPr lang="en-US" dirty="0" smtClean="0"/>
              <a:t>Multi-level page tables</a:t>
            </a:r>
          </a:p>
          <a:p>
            <a:pPr lvl="1"/>
            <a:r>
              <a:rPr lang="en-US" dirty="0" smtClean="0"/>
              <a:t>Inverted page tables</a:t>
            </a:r>
          </a:p>
          <a:p>
            <a:pPr lvl="1"/>
            <a:r>
              <a:rPr lang="en-US" dirty="0" smtClean="0"/>
              <a:t>…</a:t>
            </a:r>
          </a:p>
        </p:txBody>
      </p:sp>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 Translation (even more)</a:t>
            </a:r>
            <a:endParaRPr lang="en-US" dirty="0"/>
          </a:p>
        </p:txBody>
      </p:sp>
      <p:sp>
        <p:nvSpPr>
          <p:cNvPr id="3" name="Content Placeholder 2"/>
          <p:cNvSpPr>
            <a:spLocks noGrp="1"/>
          </p:cNvSpPr>
          <p:nvPr>
            <p:ph idx="1"/>
          </p:nvPr>
        </p:nvSpPr>
        <p:spPr>
          <a:xfrm>
            <a:off x="457200" y="1600200"/>
            <a:ext cx="8229600" cy="4961105"/>
          </a:xfrm>
        </p:spPr>
        <p:txBody>
          <a:bodyPr>
            <a:normAutofit fontScale="92500" lnSpcReduction="20000"/>
          </a:bodyPr>
          <a:lstStyle/>
          <a:p>
            <a:pPr lvl="0"/>
            <a:r>
              <a:rPr lang="en-US" dirty="0" err="1" smtClean="0"/>
              <a:t>Checkpointing</a:t>
            </a:r>
            <a:r>
              <a:rPr lang="en-US" dirty="0" smtClean="0"/>
              <a:t>/restart</a:t>
            </a:r>
          </a:p>
          <a:p>
            <a:pPr lvl="1"/>
            <a:r>
              <a:rPr lang="en-US" dirty="0" smtClean="0"/>
              <a:t>Transparently save a copy of a process, without stopping the program while the save happens</a:t>
            </a:r>
          </a:p>
          <a:p>
            <a:r>
              <a:rPr lang="en-US" dirty="0" smtClean="0"/>
              <a:t>Persistent data structures</a:t>
            </a:r>
          </a:p>
          <a:p>
            <a:pPr lvl="1"/>
            <a:r>
              <a:rPr lang="en-US" dirty="0" smtClean="0"/>
              <a:t>Implement data structures that can survive system reboots</a:t>
            </a:r>
          </a:p>
          <a:p>
            <a:r>
              <a:rPr lang="en-US" dirty="0" smtClean="0"/>
              <a:t>Process migration</a:t>
            </a:r>
          </a:p>
          <a:p>
            <a:pPr lvl="1"/>
            <a:r>
              <a:rPr lang="en-US" dirty="0" smtClean="0"/>
              <a:t>Transparently move processes between machines</a:t>
            </a:r>
          </a:p>
          <a:p>
            <a:r>
              <a:rPr lang="en-US" dirty="0" smtClean="0"/>
              <a:t>Information flow control</a:t>
            </a:r>
          </a:p>
          <a:p>
            <a:pPr lvl="1"/>
            <a:r>
              <a:rPr lang="en-US" dirty="0" smtClean="0"/>
              <a:t>Track what data is being shared externally</a:t>
            </a:r>
          </a:p>
          <a:p>
            <a:r>
              <a:rPr lang="en-US" dirty="0" smtClean="0"/>
              <a:t>Distributed shared memory</a:t>
            </a:r>
          </a:p>
          <a:p>
            <a:pPr lvl="1"/>
            <a:r>
              <a:rPr lang="en-US" dirty="0" smtClean="0"/>
              <a:t>Illusion of memory that is shared between machines</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Preview: MIPS Lookup</a:t>
            </a:r>
            <a:endParaRPr lang="en-US" dirty="0"/>
          </a:p>
        </p:txBody>
      </p:sp>
      <p:pic>
        <p:nvPicPr>
          <p:cNvPr id="5" name="Content Placeholder 4" descr="ch8-10_tlbLookup.pdf"/>
          <p:cNvPicPr>
            <a:picLocks noGrp="1" noChangeAspect="1"/>
          </p:cNvPicPr>
          <p:nvPr>
            <p:ph idx="1"/>
          </p:nvPr>
        </p:nvPicPr>
        <mc:AlternateContent>
          <mc:Choice xmlns:ma="http://schemas.microsoft.com/office/mac/drawingml/2008/main" Requires="ma">
            <p:blipFill>
              <a:blip r:embed="rId3"/>
              <a:srcRect l="-27466" r="-27466"/>
              <a:stretch>
                <a:fillRect/>
              </a:stretch>
            </p:blipFill>
          </mc:Choice>
          <mc:Fallback>
            <p:blipFill>
              <a:blip r:embed="rId4"/>
              <a:srcRect l="-27466" r="-27466"/>
              <a:stretch>
                <a:fillRect/>
              </a:stretch>
            </p:blipFill>
          </mc:Fallback>
        </mc:AlternateContent>
        <p:spPr>
          <a:xfrm>
            <a:off x="-683193" y="261408"/>
            <a:ext cx="11970588" cy="6583362"/>
          </a:xfrm>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Virtually Addressed Base and Bounds</a:t>
            </a:r>
            <a:endParaRPr lang="en-US" dirty="0"/>
          </a:p>
        </p:txBody>
      </p:sp>
      <p:pic>
        <p:nvPicPr>
          <p:cNvPr id="4" name="Content Placeholder 3" descr="ch8-02_virtualbase.pdf"/>
          <p:cNvPicPr>
            <a:picLocks noGrp="1" noChangeAspect="1"/>
          </p:cNvPicPr>
          <p:nvPr>
            <p:ph idx="1"/>
          </p:nvPr>
        </p:nvPicPr>
        <mc:AlternateContent>
          <mc:Choice xmlns:ma="http://schemas.microsoft.com/office/mac/drawingml/2008/main" Requires="ma">
            <p:blipFill>
              <a:blip r:embed="rId3"/>
              <a:srcRect t="-9440" b="-9440"/>
              <a:stretch>
                <a:fillRect/>
              </a:stretch>
            </p:blipFill>
          </mc:Choice>
          <mc:Fallback>
            <p:blipFill>
              <a:blip r:embed="rId4"/>
              <a:srcRect t="-9440" b="-9440"/>
              <a:stretch>
                <a:fillRect/>
              </a:stretch>
            </p:blipFill>
          </mc:Fallback>
        </mc:AlternateContent>
        <p:spPr>
          <a:xfrm>
            <a:off x="-298052" y="942828"/>
            <a:ext cx="9760135" cy="5367698"/>
          </a:xfrm>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r>
              <a:rPr lang="en-US" dirty="0" smtClean="0"/>
              <a:t>With virtually addressed base and bounds, what is saved/restored on a process context switch?</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14734</TotalTime>
  <Words>3168</Words>
  <Application>Microsoft Macintosh PowerPoint</Application>
  <PresentationFormat>On-screen Show (4:3)</PresentationFormat>
  <Paragraphs>497</Paragraphs>
  <Slides>60</Slides>
  <Notes>17</Notes>
  <HiddenSlides>0</HiddenSlides>
  <MMClips>0</MMClips>
  <ScaleCrop>false</ScaleCrop>
  <HeadingPairs>
    <vt:vector size="4" baseType="variant">
      <vt:variant>
        <vt:lpstr>Design Template</vt:lpstr>
      </vt:variant>
      <vt:variant>
        <vt:i4>1</vt:i4>
      </vt:variant>
      <vt:variant>
        <vt:lpstr>Slide Titles</vt:lpstr>
      </vt:variant>
      <vt:variant>
        <vt:i4>60</vt:i4>
      </vt:variant>
    </vt:vector>
  </HeadingPairs>
  <TitlesOfParts>
    <vt:vector size="61" baseType="lpstr">
      <vt:lpstr>Office Theme</vt:lpstr>
      <vt:lpstr>Address Translation</vt:lpstr>
      <vt:lpstr>Main Points</vt:lpstr>
      <vt:lpstr>Address Translation Concept</vt:lpstr>
      <vt:lpstr>Address Translation Goals</vt:lpstr>
      <vt:lpstr>Bonus Feature</vt:lpstr>
      <vt:lpstr>A Preview: MIPS Address Translation</vt:lpstr>
      <vt:lpstr>A Preview: MIPS Lookup</vt:lpstr>
      <vt:lpstr>Virtually Addressed Base and Bounds</vt:lpstr>
      <vt:lpstr>Question</vt:lpstr>
      <vt:lpstr>Virtually Addressed Base and Bounds</vt:lpstr>
      <vt:lpstr>Segmentation</vt:lpstr>
      <vt:lpstr>Segmentation</vt:lpstr>
      <vt:lpstr>Slide 13</vt:lpstr>
      <vt:lpstr>Question</vt:lpstr>
      <vt:lpstr>UNIX fork and Copy on Write</vt:lpstr>
      <vt:lpstr>Slide 16</vt:lpstr>
      <vt:lpstr>Zero-on-Reference</vt:lpstr>
      <vt:lpstr>Segmentation</vt:lpstr>
      <vt:lpstr>Paged Translation</vt:lpstr>
      <vt:lpstr>Paged Translation (Abstract)</vt:lpstr>
      <vt:lpstr>Slide 21</vt:lpstr>
      <vt:lpstr>Slide 22</vt:lpstr>
      <vt:lpstr>Paging Questions</vt:lpstr>
      <vt:lpstr>Paging and Copy on Write</vt:lpstr>
      <vt:lpstr>Fill On Demand</vt:lpstr>
      <vt:lpstr>Sparse Address Spaces</vt:lpstr>
      <vt:lpstr>Multi-level Translation</vt:lpstr>
      <vt:lpstr>Paged Segmentation</vt:lpstr>
      <vt:lpstr>Paged Segmentation (Implementation)</vt:lpstr>
      <vt:lpstr>Question</vt:lpstr>
      <vt:lpstr>Multilevel Paging</vt:lpstr>
      <vt:lpstr>Question</vt:lpstr>
      <vt:lpstr>x86 Multilevel Paged Segmentation</vt:lpstr>
      <vt:lpstr>Multilevel Translation</vt:lpstr>
      <vt:lpstr>Portability</vt:lpstr>
      <vt:lpstr>Efficient Address Translation</vt:lpstr>
      <vt:lpstr>TLB and Page Table Translation</vt:lpstr>
      <vt:lpstr>TLB Lookup</vt:lpstr>
      <vt:lpstr>MIPS Software Loaded TLB</vt:lpstr>
      <vt:lpstr>Question</vt:lpstr>
      <vt:lpstr>Hardware Design Principle</vt:lpstr>
      <vt:lpstr>Intel i7</vt:lpstr>
      <vt:lpstr>Memory Hierarchy</vt:lpstr>
      <vt:lpstr>Question</vt:lpstr>
      <vt:lpstr>Virtually Addressed vs. Physically Addressed Caches</vt:lpstr>
      <vt:lpstr>Virtually Addressed Caches</vt:lpstr>
      <vt:lpstr>Physically Addressed Cache</vt:lpstr>
      <vt:lpstr>When Do TLBs Work/Not Work?</vt:lpstr>
      <vt:lpstr>Superpages</vt:lpstr>
      <vt:lpstr>Superpages</vt:lpstr>
      <vt:lpstr>When Do TLBs Work/Not Work, part 2</vt:lpstr>
      <vt:lpstr>TLB Shootdown</vt:lpstr>
      <vt:lpstr>When Do TLBs Work/Not Work, part 3</vt:lpstr>
      <vt:lpstr>Slide 54</vt:lpstr>
      <vt:lpstr>Question</vt:lpstr>
      <vt:lpstr>Aliasing</vt:lpstr>
      <vt:lpstr>Multicore and Hyperthreading</vt:lpstr>
      <vt:lpstr>Address Translation Uses</vt:lpstr>
      <vt:lpstr>Address Translation (more)</vt:lpstr>
      <vt:lpstr>Address Translation (even more)</vt:lpstr>
    </vt:vector>
  </TitlesOfParts>
  <Manager/>
  <Company>University of Washington</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OSPP: Address Translation</dc:title>
  <dc:subject/>
  <dc:creator>Thomas Anderson</dc:creator>
  <cp:keywords/>
  <dc:description>Copyright Thomas Anderson 2012</dc:description>
  <cp:lastModifiedBy>Thomas Anderson</cp:lastModifiedBy>
  <cp:revision>76</cp:revision>
  <cp:lastPrinted>2014-05-02T17:58:08Z</cp:lastPrinted>
  <dcterms:created xsi:type="dcterms:W3CDTF">2014-10-31T01:33:47Z</dcterms:created>
  <dcterms:modified xsi:type="dcterms:W3CDTF">2014-10-31T04:12:55Z</dcterms:modified>
  <cp:category/>
</cp:coreProperties>
</file>