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5" r:id="rId1"/>
  </p:sldMasterIdLst>
  <p:notesMasterIdLst>
    <p:notesMasterId r:id="rId88"/>
  </p:notesMasterIdLst>
  <p:sldIdLst>
    <p:sldId id="306" r:id="rId2"/>
    <p:sldId id="417" r:id="rId3"/>
    <p:sldId id="407" r:id="rId4"/>
    <p:sldId id="408" r:id="rId5"/>
    <p:sldId id="409" r:id="rId6"/>
    <p:sldId id="413" r:id="rId7"/>
    <p:sldId id="410" r:id="rId8"/>
    <p:sldId id="411" r:id="rId9"/>
    <p:sldId id="412" r:id="rId10"/>
    <p:sldId id="416" r:id="rId11"/>
    <p:sldId id="414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415" r:id="rId44"/>
    <p:sldId id="340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7" r:id="rId59"/>
    <p:sldId id="358" r:id="rId60"/>
    <p:sldId id="382" r:id="rId61"/>
    <p:sldId id="406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1" r:id="rId74"/>
    <p:sldId id="402" r:id="rId75"/>
    <p:sldId id="403" r:id="rId76"/>
    <p:sldId id="404" r:id="rId77"/>
    <p:sldId id="405" r:id="rId78"/>
    <p:sldId id="370" r:id="rId79"/>
    <p:sldId id="372" r:id="rId80"/>
    <p:sldId id="373" r:id="rId81"/>
    <p:sldId id="374" r:id="rId82"/>
    <p:sldId id="375" r:id="rId83"/>
    <p:sldId id="376" r:id="rId84"/>
    <p:sldId id="377" r:id="rId85"/>
    <p:sldId id="378" r:id="rId86"/>
    <p:sldId id="379" r:id="rId8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74D"/>
    <a:srgbClr val="20E421"/>
    <a:srgbClr val="0011CF"/>
    <a:srgbClr val="FF0000"/>
    <a:srgbClr val="F3F3F3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7" autoAdjust="0"/>
    <p:restoredTop sz="77066" autoAdjust="0"/>
  </p:normalViewPr>
  <p:slideViewPr>
    <p:cSldViewPr snapToGrid="0">
      <p:cViewPr varScale="1">
        <p:scale>
          <a:sx n="59" d="100"/>
          <a:sy n="59" d="100"/>
        </p:scale>
        <p:origin x="-12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slide" Target="slides/slide73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90" Type="http://schemas.openxmlformats.org/officeDocument/2006/relationships/presProps" Target="presProps.xml"/><Relationship Id="rId50" Type="http://schemas.openxmlformats.org/officeDocument/2006/relationships/slide" Target="slides/slide4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85" Type="http://schemas.openxmlformats.org/officeDocument/2006/relationships/slide" Target="slides/slide84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slide" Target="slides/slide70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92" Type="http://schemas.openxmlformats.org/officeDocument/2006/relationships/theme" Target="theme/theme1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89" Type="http://schemas.openxmlformats.org/officeDocument/2006/relationships/printerSettings" Target="printerSettings/printerSettings1.bin"/><Relationship Id="rId88" Type="http://schemas.openxmlformats.org/officeDocument/2006/relationships/notesMaster" Target="notesMasters/notesMaster1.xml"/><Relationship Id="rId87" Type="http://schemas.openxmlformats.org/officeDocument/2006/relationships/slide" Target="slides/slide86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82" Type="http://schemas.openxmlformats.org/officeDocument/2006/relationships/slide" Target="slides/slide81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slide" Target="slides/slide7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slide" Target="slides/slide75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3" Type="http://schemas.openxmlformats.org/officeDocument/2006/relationships/slide" Target="slides/slide2.xml"/><Relationship Id="rId86" Type="http://schemas.openxmlformats.org/officeDocument/2006/relationships/slide" Target="slides/slide85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91" Type="http://schemas.openxmlformats.org/officeDocument/2006/relationships/viewProps" Target="viewProps.xml"/><Relationship Id="rId83" Type="http://schemas.openxmlformats.org/officeDocument/2006/relationships/slide" Target="slides/slide82.xml"/><Relationship Id="rId93" Type="http://schemas.openxmlformats.org/officeDocument/2006/relationships/tableStyles" Target="tableStyles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78" Type="http://schemas.openxmlformats.org/officeDocument/2006/relationships/slide" Target="slides/slide77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7.xml"/><Relationship Id="rId4" Type="http://schemas.openxmlformats.org/officeDocument/2006/relationships/slide" Target="slides/slide51.xml"/><Relationship Id="rId5" Type="http://schemas.openxmlformats.org/officeDocument/2006/relationships/slide" Target="slides/slide58.xml"/><Relationship Id="rId7" Type="http://schemas.openxmlformats.org/officeDocument/2006/relationships/slide" Target="slides/slide63.xml"/><Relationship Id="rId1" Type="http://schemas.openxmlformats.org/officeDocument/2006/relationships/slide" Target="slides/slide41.xml"/><Relationship Id="rId2" Type="http://schemas.openxmlformats.org/officeDocument/2006/relationships/slide" Target="slides/slide47.xml"/><Relationship Id="rId3" Type="http://schemas.openxmlformats.org/officeDocument/2006/relationships/slide" Target="slides/slide49.xml"/><Relationship Id="rId6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5BF3AB-59FF-414B-985C-06B2D8D57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9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21232-6A24-604F-B145-3482425F20DD}" type="slidenum">
              <a:rPr lang="en-US"/>
              <a:pPr/>
              <a:t>38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 goal here is to make Shared Nothing Architecturs easier to program.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9AB50-4B8A-8241-B325-556C16AEB0C9}" type="slidenum">
              <a:rPr lang="en-US"/>
              <a:pPr/>
              <a:t>72</a:t>
            </a:fld>
            <a:endParaRPr lang="en-US"/>
          </a:p>
        </p:txBody>
      </p:sp>
      <p:sp>
        <p:nvSpPr>
          <p:cNvPr id="319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2813">
              <a:spcBef>
                <a:spcPct val="0"/>
              </a:spcBef>
            </a:pPr>
            <a:endParaRPr lang="en-US"/>
          </a:p>
        </p:txBody>
      </p:sp>
      <p:sp>
        <p:nvSpPr>
          <p:cNvPr id="319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7F1C9C94-752A-2F4B-B12B-E9D2BF074DB5}" type="slidenum">
              <a:rPr lang="en-US" sz="1200">
                <a:solidFill>
                  <a:srgbClr val="000000"/>
                </a:solidFill>
                <a:latin typeface="Calibri" charset="0"/>
                <a:cs typeface="ＭＳ Ｐゴシック" charset="0"/>
              </a:rPr>
              <a:pPr algn="r" eaLnBrk="1" hangingPunct="1"/>
              <a:t>72</a:t>
            </a:fld>
            <a:endParaRPr lang="en-US" sz="120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1C914-B12B-894F-8C46-30B28968C089}" type="slidenum">
              <a:rPr lang="en-US"/>
              <a:pPr/>
              <a:t>73</a:t>
            </a:fld>
            <a:endParaRPr lang="en-US"/>
          </a:p>
        </p:txBody>
      </p:sp>
      <p:sp>
        <p:nvSpPr>
          <p:cNvPr id="321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2813">
              <a:spcBef>
                <a:spcPct val="0"/>
              </a:spcBef>
            </a:pPr>
            <a:endParaRPr lang="en-US"/>
          </a:p>
        </p:txBody>
      </p:sp>
      <p:sp>
        <p:nvSpPr>
          <p:cNvPr id="321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BFB7AD90-678B-1D46-BAA7-CF2EF76F9E95}" type="slidenum">
              <a:rPr lang="en-US" sz="1200">
                <a:solidFill>
                  <a:srgbClr val="000000"/>
                </a:solidFill>
                <a:latin typeface="Calibri" charset="0"/>
                <a:cs typeface="ＭＳ Ｐゴシック" charset="0"/>
              </a:rPr>
              <a:pPr algn="r" eaLnBrk="1" hangingPunct="1"/>
              <a:t>73</a:t>
            </a:fld>
            <a:endParaRPr lang="en-US" sz="120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9CE6C-B4D7-6840-81F4-1AC54C41DFAE}" type="slidenum">
              <a:rPr lang="en-US"/>
              <a:pPr/>
              <a:t>74</a:t>
            </a:fld>
            <a:endParaRPr lang="en-US"/>
          </a:p>
        </p:txBody>
      </p:sp>
      <p:sp>
        <p:nvSpPr>
          <p:cNvPr id="323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2813">
              <a:spcBef>
                <a:spcPct val="0"/>
              </a:spcBef>
            </a:pPr>
            <a:endParaRPr lang="en-US"/>
          </a:p>
        </p:txBody>
      </p:sp>
      <p:sp>
        <p:nvSpPr>
          <p:cNvPr id="3235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2AF88C74-D3A1-4A47-937A-0EE7F61649D1}" type="slidenum">
              <a:rPr lang="en-US" sz="1200">
                <a:solidFill>
                  <a:srgbClr val="000000"/>
                </a:solidFill>
                <a:latin typeface="Calibri" charset="0"/>
                <a:cs typeface="ＭＳ Ｐゴシック" charset="0"/>
              </a:rPr>
              <a:pPr algn="r" eaLnBrk="1" hangingPunct="1"/>
              <a:t>74</a:t>
            </a:fld>
            <a:endParaRPr lang="en-US" sz="120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0E847-E16C-3340-9037-35ABD44096BB}" type="slidenum">
              <a:rPr lang="en-US"/>
              <a:pPr/>
              <a:t>75</a:t>
            </a:fld>
            <a:endParaRPr lang="en-US"/>
          </a:p>
        </p:txBody>
      </p:sp>
      <p:sp>
        <p:nvSpPr>
          <p:cNvPr id="325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2813">
              <a:spcBef>
                <a:spcPct val="0"/>
              </a:spcBef>
            </a:pPr>
            <a:endParaRPr lang="en-US"/>
          </a:p>
        </p:txBody>
      </p:sp>
      <p:sp>
        <p:nvSpPr>
          <p:cNvPr id="325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63971083-A432-4D4D-B0B3-4FBC25CFB610}" type="slidenum">
              <a:rPr lang="en-US" sz="1200">
                <a:solidFill>
                  <a:srgbClr val="000000"/>
                </a:solidFill>
                <a:latin typeface="Calibri" charset="0"/>
                <a:cs typeface="ＭＳ Ｐゴシック" charset="0"/>
              </a:rPr>
              <a:pPr algn="r" eaLnBrk="1" hangingPunct="1"/>
              <a:t>75</a:t>
            </a:fld>
            <a:endParaRPr lang="en-US" sz="120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3C209-090C-504A-B30D-B54744232D06}" type="slidenum">
              <a:rPr lang="en-US"/>
              <a:pPr/>
              <a:t>76</a:t>
            </a:fld>
            <a:endParaRPr lang="en-US"/>
          </a:p>
        </p:txBody>
      </p:sp>
      <p:sp>
        <p:nvSpPr>
          <p:cNvPr id="3276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2813">
              <a:spcBef>
                <a:spcPct val="0"/>
              </a:spcBef>
            </a:pPr>
            <a:endParaRPr lang="en-US"/>
          </a:p>
        </p:txBody>
      </p:sp>
      <p:sp>
        <p:nvSpPr>
          <p:cNvPr id="327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AA651FA4-42DB-894C-BF8B-A3E62C914FDB}" type="slidenum">
              <a:rPr lang="en-US" sz="1200">
                <a:solidFill>
                  <a:srgbClr val="000000"/>
                </a:solidFill>
                <a:latin typeface="Calibri" charset="0"/>
                <a:cs typeface="ＭＳ Ｐゴシック" charset="0"/>
              </a:rPr>
              <a:pPr algn="r" eaLnBrk="1" hangingPunct="1"/>
              <a:t>76</a:t>
            </a:fld>
            <a:endParaRPr lang="en-US" sz="120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953FF-84C0-754E-AA03-7FF33D602EAC}" type="slidenum">
              <a:rPr lang="en-US"/>
              <a:pPr/>
              <a:t>79</a:t>
            </a:fld>
            <a:endParaRPr lang="en-US"/>
          </a:p>
        </p:txBody>
      </p:sp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95325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 defTabSz="457200">
              <a:spcBef>
                <a:spcPct val="0"/>
              </a:spcBef>
            </a:pPr>
            <a:r>
              <a:rPr lang="en-US"/>
              <a:t>Timeline : start w/ existing enzyme + funding + sign a dealm</a:t>
            </a:r>
          </a:p>
          <a:p>
            <a:pPr defTabSz="457200">
              <a:spcBef>
                <a:spcPct val="0"/>
              </a:spcBef>
            </a:pPr>
            <a:r>
              <a:rPr lang="en-US"/>
              <a:t>Make sure to metnion the IP/tech license with UW</a:t>
            </a:r>
          </a:p>
        </p:txBody>
      </p:sp>
      <p:sp>
        <p:nvSpPr>
          <p:cNvPr id="405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28550" indent="-374713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46534388" indent="-45162788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46991588" indent="-45162788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7448788" indent="-4516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47905988" indent="-4516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8363188" indent="-4516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8820388" indent="-4516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BBCD3F0E-7882-E245-9533-5F2E8769F5F0}" type="slidenum">
              <a:rPr lang="en-GB" sz="1200">
                <a:latin typeface="Calibri" charset="0"/>
                <a:ea typeface="MS PGothic" charset="0"/>
                <a:cs typeface="MS PGothic" charset="0"/>
              </a:rPr>
              <a:pPr algn="r" eaLnBrk="1" hangingPunct="1"/>
              <a:t>79</a:t>
            </a:fld>
            <a:endParaRPr lang="en-GB" sz="1200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0606B-0D3B-A247-8BF9-26FD0E32B2B1}" type="slidenum">
              <a:rPr lang="en-US"/>
              <a:pPr/>
              <a:t>83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spcBef>
                <a:spcPct val="50000"/>
              </a:spcBef>
            </a:pPr>
            <a:r>
              <a:rPr lang="en-US" sz="2400"/>
              <a:t>Project: New software for serving oceanographic model results, requiring collaboration between UW, OPeNDAP.org, and OOI. </a:t>
            </a:r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r>
              <a:rPr lang="en-US" sz="2400"/>
              <a:t>Problem: Who wants to provide guest accounts for the other two?</a:t>
            </a:r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r>
              <a:rPr lang="en-US" sz="2400"/>
              <a:t>Observation: EC2 is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Google Docs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for developers: a shared environment outside the jurisdiction of overprotective sysadmins.</a:t>
            </a:r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r>
              <a:rPr lang="en-US" sz="2400"/>
              <a:t>Outcome: Waited two weeks for credentials to be established, then spun up an EC2 instance and were rolling within an hour.  We can work on the same code base -- no bugs closed as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Can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Replicate</a:t>
            </a:r>
            <a:r>
              <a:rPr lang="ja-JP" altLang="en-US" sz="2400">
                <a:latin typeface="Arial"/>
              </a:rPr>
              <a:t>”</a:t>
            </a: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r>
              <a:rPr lang="en-US" sz="2400"/>
              <a:t>Conclusion: The cloud is the ultimate collaborative development environment.</a:t>
            </a:r>
          </a:p>
          <a:p>
            <a:pPr>
              <a:spcBef>
                <a:spcPct val="50000"/>
              </a:spcBef>
            </a:pPr>
            <a:endParaRPr lang="en-US" sz="2400" i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975F1-15E5-E549-AB85-9B7F3AFF21B9}" type="slidenum">
              <a:rPr lang="en-US"/>
              <a:pPr/>
              <a:t>39</a:t>
            </a:fld>
            <a:endParaRPr lang="en-US"/>
          </a:p>
        </p:txBody>
      </p:sp>
      <p:sp>
        <p:nvSpPr>
          <p:cNvPr id="3604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Dryad is optimized for: throughput, data-parallel computation, in a private data-center.</a:t>
            </a:r>
          </a:p>
        </p:txBody>
      </p:sp>
      <p:sp>
        <p:nvSpPr>
          <p:cNvPr id="360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2B80400E-D2BE-B24F-BA38-3025A1E0F4DB}" type="slidenum">
              <a:rPr lang="en-US" sz="1200">
                <a:latin typeface="Calibri" charset="0"/>
                <a:cs typeface="ＭＳ Ｐゴシック" charset="0"/>
              </a:rPr>
              <a:pPr algn="r" eaLnBrk="1" hangingPunct="1"/>
              <a:t>39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D4BA7-013F-B841-9F66-A0925010BBCF}" type="slidenum">
              <a:rPr lang="en-US"/>
              <a:pPr/>
              <a:t>45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It provides a means of describing data with its natural structure only--that is, without superimposing any additional structure for machine representation purposes. Accordingly, it provides a basis for a high level data language which will yield maximal independence between programs on the one hand and machine representation on the other.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531CB-882A-E34A-A169-290F3991B671}" type="slidenum">
              <a:rPr lang="en-US"/>
              <a:pPr/>
              <a:t>48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It turns out that you can express a wide variety of computations using only a handful of operators.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75622-9EEE-2D4B-A032-42C44877E55F}" type="slidenum">
              <a:rPr lang="en-US"/>
              <a:pPr/>
              <a:t>63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163" tIns="44582" rIns="89163" bIns="44582"/>
          <a:lstStyle/>
          <a:p>
            <a:r>
              <a:rPr lang="en-US"/>
              <a:t>Amazon, the same company that used to sell books, has an enormous lead in providing outsourced computing.</a:t>
            </a:r>
          </a:p>
          <a:p>
            <a:endParaRPr lang="en-US"/>
          </a:p>
          <a:p>
            <a:r>
              <a:rPr lang="en-US"/>
              <a:t>They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re really ahead in the cloud.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1341D-052A-A84C-B50D-216E3126A2D3}" type="slidenum">
              <a:rPr lang="en-US"/>
              <a:pPr/>
              <a:t>67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One sysadmin for two years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2528B-070A-F64F-A437-7AD301DEB159}" type="slidenum">
              <a:rPr lang="en-US"/>
              <a:pPr/>
              <a:t>69</a:t>
            </a:fld>
            <a:endParaRPr lang="en-US"/>
          </a:p>
        </p:txBody>
      </p:sp>
      <p:sp>
        <p:nvSpPr>
          <p:cNvPr id="313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2813">
              <a:spcBef>
                <a:spcPct val="0"/>
              </a:spcBef>
            </a:pPr>
            <a:endParaRPr lang="en-US"/>
          </a:p>
        </p:txBody>
      </p:sp>
      <p:sp>
        <p:nvSpPr>
          <p:cNvPr id="313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39A7E55B-C0D6-2846-B0AE-91DE520ED364}" type="slidenum">
              <a:rPr lang="en-US" sz="1200">
                <a:solidFill>
                  <a:srgbClr val="000000"/>
                </a:solidFill>
                <a:latin typeface="Calibri" charset="0"/>
                <a:cs typeface="ＭＳ Ｐゴシック" charset="0"/>
              </a:rPr>
              <a:pPr algn="r" eaLnBrk="1" hangingPunct="1"/>
              <a:t>69</a:t>
            </a:fld>
            <a:endParaRPr lang="en-US" sz="120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5EB86-A597-6240-9A58-671AF0F74628}" type="slidenum">
              <a:rPr lang="en-US"/>
              <a:pPr/>
              <a:t>70</a:t>
            </a:fld>
            <a:endParaRPr lang="en-US"/>
          </a:p>
        </p:txBody>
      </p:sp>
      <p:sp>
        <p:nvSpPr>
          <p:cNvPr id="315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2813">
              <a:spcBef>
                <a:spcPct val="0"/>
              </a:spcBef>
            </a:pPr>
            <a:endParaRPr lang="en-US"/>
          </a:p>
        </p:txBody>
      </p:sp>
      <p:sp>
        <p:nvSpPr>
          <p:cNvPr id="315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E6475366-02FC-EE41-910A-A641D7E7B3ED}" type="slidenum">
              <a:rPr lang="en-US" sz="1200">
                <a:solidFill>
                  <a:srgbClr val="000000"/>
                </a:solidFill>
                <a:latin typeface="Calibri" charset="0"/>
                <a:cs typeface="ＭＳ Ｐゴシック" charset="0"/>
              </a:rPr>
              <a:pPr algn="r" eaLnBrk="1" hangingPunct="1"/>
              <a:t>70</a:t>
            </a:fld>
            <a:endParaRPr lang="en-US" sz="120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D4201-0085-2947-816C-279EA1848330}" type="slidenum">
              <a:rPr lang="en-US"/>
              <a:pPr/>
              <a:t>71</a:t>
            </a:fld>
            <a:endParaRPr lang="en-US"/>
          </a:p>
        </p:txBody>
      </p:sp>
      <p:sp>
        <p:nvSpPr>
          <p:cNvPr id="317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2813">
              <a:spcBef>
                <a:spcPct val="0"/>
              </a:spcBef>
            </a:pPr>
            <a:endParaRPr lang="en-US"/>
          </a:p>
        </p:txBody>
      </p:sp>
      <p:sp>
        <p:nvSpPr>
          <p:cNvPr id="317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A9A58E9C-7641-A44B-B5F5-DE5907CF1A09}" type="slidenum">
              <a:rPr lang="en-US" sz="1200">
                <a:solidFill>
                  <a:srgbClr val="000000"/>
                </a:solidFill>
                <a:latin typeface="Calibri" charset="0"/>
                <a:cs typeface="ＭＳ Ｐゴシック" charset="0"/>
              </a:rPr>
              <a:pPr algn="r" eaLnBrk="1" hangingPunct="1"/>
              <a:t>71</a:t>
            </a:fld>
            <a:endParaRPr lang="en-US" sz="120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79475" y="68262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09688" y="1968500"/>
            <a:ext cx="6238875" cy="1042988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9FF6EB-B4BF-C042-9A5D-A92FC2989F3A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4D9D61-446D-F44C-967B-E304E2CE99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pic>
        <p:nvPicPr>
          <p:cNvPr id="30736" name="Picture 16" descr="eScience_Logo_Final_08130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3506788"/>
            <a:ext cx="2500312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0E80B1-D3A2-3747-BCF5-15ED07A8F099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B532E-26BC-A747-83C3-099A63F68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2913" y="322263"/>
            <a:ext cx="2138362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322263"/>
            <a:ext cx="6265863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1B761-AF8B-7B49-9A9B-7FE498ED6D80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F161D-F0A5-CF4F-9E4D-954B38813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5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E1A87-2965-BD4C-930B-7266289817F3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0DC93-4935-904A-A35B-D9D8A9FF8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7EC10-11C5-F74F-953C-2601C3542D10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7FC58-7A22-DA42-B6BE-5CC9CB6C7B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6200"/>
            <a:ext cx="41449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346200"/>
            <a:ext cx="41465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16076-3F7D-F64F-A51D-5BAEDB47FB1B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EAA2C-6215-0344-B128-8D7B250E79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7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02F38E-4E33-C745-BC73-BB83296A7E09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A6442-9749-524A-9E83-D5CABFCCF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0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2AE1C-EBB1-FC42-89C7-710BDC35B8F7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ED68B-4E42-264B-AC20-6BB4D8144D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541882-628C-914A-A536-69F634EF4EA1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BEA0C-3258-E444-A701-304E54896E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0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1D42F-3785-7E40-AEEE-C8F338D336AF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AA755-273C-BF49-B53C-9B97752ACA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B35A1-B4D8-394D-B1E0-462CD7F68992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28DAD-1CB8-4643-A150-2918E386F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5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ltGray">
          <a:xfrm>
            <a:off x="417513" y="3238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ltGray">
          <a:xfrm>
            <a:off x="800100" y="3238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ltGray">
          <a:xfrm>
            <a:off x="541338" y="7461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ltGray">
          <a:xfrm>
            <a:off x="911225" y="7461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ltGray">
          <a:xfrm>
            <a:off x="127000" y="6731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gray">
          <a:xfrm>
            <a:off x="798513" y="22701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gray">
          <a:xfrm flipV="1">
            <a:off x="460375" y="10541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38238" y="322263"/>
            <a:ext cx="7793037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346200"/>
            <a:ext cx="84439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6575" y="63277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3E283251-6E5C-1C46-BA7F-1512B2CEC5CA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846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r>
              <a:rPr lang="en-US"/>
              <a:t>Bill Howe, eScience Institute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5E8D204E-56EB-DE4E-B1BE-746702E1431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710" name="Picture 14" descr="eScience_Logo_Final_08130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765800"/>
            <a:ext cx="1125538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9" Type="http://schemas.openxmlformats.org/officeDocument/2006/relationships/image" Target="../media/image29.png"/><Relationship Id="rId3" Type="http://schemas.openxmlformats.org/officeDocument/2006/relationships/image" Target="../media/image24.png"/><Relationship Id="rId6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9" Type="http://schemas.openxmlformats.org/officeDocument/2006/relationships/image" Target="../media/image38.png"/><Relationship Id="rId3" Type="http://schemas.openxmlformats.org/officeDocument/2006/relationships/image" Target="../media/image32.png"/><Relationship Id="rId6" Type="http://schemas.openxmlformats.org/officeDocument/2006/relationships/image" Target="../media/image35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azurescope.cloudapp.net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83.xml.rels><?xml version="1.0" encoding="UTF-8" standalone="yes"?>
<Relationships xmlns="http://schemas.openxmlformats.org/package/2006/relationships"><Relationship Id="rId6" Type="http://schemas.openxmlformats.org/officeDocument/2006/relationships/image" Target="../media/image47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Relationship Id="rId5" Type="http://schemas.openxmlformats.org/officeDocument/2006/relationships/image" Target="../media/image46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Data-Intensive Scalable </a:t>
            </a:r>
            <a:r>
              <a:rPr lang="en-US" dirty="0" smtClean="0">
                <a:latin typeface="Arial" charset="0"/>
              </a:rPr>
              <a:t>Computing in </a:t>
            </a:r>
            <a:r>
              <a:rPr lang="en-US" smtClean="0">
                <a:latin typeface="Arial" charset="0"/>
              </a:rPr>
              <a:t>the Cloud</a:t>
            </a:r>
            <a:endParaRPr lang="en-US" dirty="0"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  <a:endParaRPr lang="en-US" dirty="0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879475" y="682625"/>
            <a:ext cx="7772400" cy="128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endParaRPr lang="en-US" sz="3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711200" y="2544763"/>
            <a:ext cx="62341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endParaRPr lang="en-US" sz="48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</a:t>
            </a:r>
            <a:r>
              <a:rPr lang="en-US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Next Week: Iterative </a:t>
            </a:r>
            <a:r>
              <a:rPr lang="en-US" dirty="0" err="1" smtClean="0"/>
              <a:t>MapReduce</a:t>
            </a:r>
            <a:endParaRPr lang="en-US" dirty="0" smtClean="0"/>
          </a:p>
          <a:p>
            <a:r>
              <a:rPr lang="en-US" dirty="0" smtClean="0"/>
              <a:t>Guest lecture: </a:t>
            </a:r>
            <a:r>
              <a:rPr lang="en-US" dirty="0" err="1" smtClean="0"/>
              <a:t>Jaliya</a:t>
            </a:r>
            <a:r>
              <a:rPr lang="en-US" dirty="0" smtClean="0"/>
              <a:t> </a:t>
            </a:r>
            <a:r>
              <a:rPr lang="en-US" dirty="0" err="1" smtClean="0"/>
              <a:t>Ekanayake</a:t>
            </a:r>
            <a:endParaRPr lang="en-US" dirty="0" smtClean="0"/>
          </a:p>
          <a:p>
            <a:r>
              <a:rPr lang="en-US" dirty="0" smtClean="0"/>
              <a:t>Lead of Twister, Daytona</a:t>
            </a:r>
          </a:p>
          <a:p>
            <a:r>
              <a:rPr lang="en-US" dirty="0"/>
              <a:t>http://</a:t>
            </a:r>
            <a:r>
              <a:rPr lang="en-US" dirty="0" err="1"/>
              <a:t>jaliyae.org</a:t>
            </a:r>
            <a:r>
              <a:rPr lang="en-US" dirty="0"/>
              <a:t>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438" y="4221457"/>
            <a:ext cx="1985400" cy="198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7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Data-Intensive </a:t>
            </a:r>
            <a:r>
              <a:rPr lang="en-US" i="1" u="sng" dirty="0" smtClean="0"/>
              <a:t>Scalable</a:t>
            </a:r>
            <a:r>
              <a:rPr lang="en-US" dirty="0" smtClean="0"/>
              <a:t> Computing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1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1EA6-BC91-9D4F-A3EC-91E8B5FE7457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36C8-DE77-4545-B1E7-632514B2C332}" type="slidenum">
              <a:rPr lang="en-US"/>
              <a:pPr/>
              <a:t>12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</a:t>
            </a:r>
            <a:r>
              <a:rPr lang="en-US">
                <a:solidFill>
                  <a:srgbClr val="0011CF"/>
                </a:solidFill>
              </a:rPr>
              <a:t>Scalable</a:t>
            </a:r>
            <a:r>
              <a:rPr lang="en-US"/>
              <a:t> Mean?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/>
              <a:t>Operationally</a:t>
            </a:r>
            <a:r>
              <a:rPr lang="en-US" sz="240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 the past: </a:t>
            </a:r>
            <a:r>
              <a:rPr lang="ja-JP" altLang="en-US" sz="1800" b="1">
                <a:solidFill>
                  <a:srgbClr val="0011CF"/>
                </a:solidFill>
                <a:latin typeface="Arial"/>
              </a:rPr>
              <a:t>“</a:t>
            </a:r>
            <a:r>
              <a:rPr lang="en-US" sz="1800" b="1">
                <a:solidFill>
                  <a:srgbClr val="0011CF"/>
                </a:solidFill>
              </a:rPr>
              <a:t>Works even if data doesn</a:t>
            </a:r>
            <a:r>
              <a:rPr lang="ja-JP" altLang="en-US" sz="1800" b="1">
                <a:solidFill>
                  <a:srgbClr val="0011CF"/>
                </a:solidFill>
                <a:latin typeface="Arial"/>
              </a:rPr>
              <a:t>’</a:t>
            </a:r>
            <a:r>
              <a:rPr lang="en-US" sz="1800" b="1">
                <a:solidFill>
                  <a:srgbClr val="0011CF"/>
                </a:solidFill>
              </a:rPr>
              <a:t>t fit in main memory</a:t>
            </a:r>
            <a:r>
              <a:rPr lang="ja-JP" altLang="en-US" sz="1800" b="1">
                <a:solidFill>
                  <a:srgbClr val="0011CF"/>
                </a:solidFill>
                <a:latin typeface="Arial"/>
              </a:rPr>
              <a:t>”</a:t>
            </a:r>
            <a:endParaRPr lang="en-US" sz="1800" b="1">
              <a:solidFill>
                <a:srgbClr val="0011C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/>
              <a:t>Now: </a:t>
            </a:r>
            <a:r>
              <a:rPr lang="ja-JP" altLang="en-US" sz="1800" b="1">
                <a:solidFill>
                  <a:srgbClr val="0011CF"/>
                </a:solidFill>
                <a:latin typeface="Arial"/>
              </a:rPr>
              <a:t>“</a:t>
            </a:r>
            <a:r>
              <a:rPr lang="en-US" sz="1800" b="1">
                <a:solidFill>
                  <a:srgbClr val="0011CF"/>
                </a:solidFill>
              </a:rPr>
              <a:t>Can make use of 1000s of cheap computers</a:t>
            </a:r>
            <a:r>
              <a:rPr lang="ja-JP" altLang="en-US" sz="1800" b="1">
                <a:solidFill>
                  <a:srgbClr val="0011CF"/>
                </a:solidFill>
                <a:latin typeface="Arial"/>
              </a:rPr>
              <a:t>”</a:t>
            </a:r>
            <a:endParaRPr lang="en-US" sz="2000"/>
          </a:p>
          <a:p>
            <a:pPr>
              <a:lnSpc>
                <a:spcPct val="90000"/>
              </a:lnSpc>
            </a:pPr>
            <a:endParaRPr lang="en-US" sz="500"/>
          </a:p>
          <a:p>
            <a:pPr>
              <a:lnSpc>
                <a:spcPct val="90000"/>
              </a:lnSpc>
            </a:pPr>
            <a:r>
              <a:rPr lang="en-US" sz="2400" u="sng"/>
              <a:t>Formally</a:t>
            </a:r>
            <a:r>
              <a:rPr lang="en-US" sz="240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 the past: </a:t>
            </a:r>
            <a:r>
              <a:rPr lang="en-US" sz="1800" b="1">
                <a:solidFill>
                  <a:srgbClr val="0011CF"/>
                </a:solidFill>
              </a:rPr>
              <a:t>If you have N data items, you must do no more than </a:t>
            </a:r>
            <a:r>
              <a:rPr lang="en-US" sz="1800" b="1" i="1">
                <a:solidFill>
                  <a:srgbClr val="FF0000"/>
                </a:solidFill>
              </a:rPr>
              <a:t>N</a:t>
            </a:r>
            <a:r>
              <a:rPr lang="en-US" sz="1800" b="1" i="1" baseline="30000">
                <a:solidFill>
                  <a:srgbClr val="FF0000"/>
                </a:solidFill>
              </a:rPr>
              <a:t>k</a:t>
            </a:r>
            <a:r>
              <a:rPr lang="en-US" sz="1800" b="1">
                <a:solidFill>
                  <a:srgbClr val="0011CF"/>
                </a:solidFill>
              </a:rPr>
              <a:t> operations -- </a:t>
            </a:r>
            <a:r>
              <a:rPr lang="ja-JP" altLang="en-US" sz="1800" b="1">
                <a:solidFill>
                  <a:srgbClr val="0011CF"/>
                </a:solidFill>
                <a:latin typeface="Arial"/>
              </a:rPr>
              <a:t>“</a:t>
            </a:r>
            <a:r>
              <a:rPr lang="en-US" sz="1800" b="1">
                <a:solidFill>
                  <a:srgbClr val="0011CF"/>
                </a:solidFill>
              </a:rPr>
              <a:t>polynomial time algorithms</a:t>
            </a:r>
            <a:r>
              <a:rPr lang="ja-JP" altLang="en-US" sz="1800" b="1">
                <a:solidFill>
                  <a:srgbClr val="0011CF"/>
                </a:solidFill>
                <a:latin typeface="Arial"/>
              </a:rPr>
              <a:t>”</a:t>
            </a:r>
            <a:endParaRPr lang="en-US" sz="1800" b="1">
              <a:solidFill>
                <a:srgbClr val="0011C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/>
              <a:t>Soon: </a:t>
            </a:r>
            <a:r>
              <a:rPr lang="en-US" sz="1800" b="1">
                <a:solidFill>
                  <a:srgbClr val="0011CF"/>
                </a:solidFill>
              </a:rPr>
              <a:t>If you have N data items, you must do no more than    </a:t>
            </a:r>
            <a:r>
              <a:rPr lang="en-US" sz="1800" b="1" i="1">
                <a:solidFill>
                  <a:srgbClr val="FF0000"/>
                </a:solidFill>
              </a:rPr>
              <a:t>N * log(N)</a:t>
            </a:r>
            <a:r>
              <a:rPr lang="en-US" sz="1800" b="1">
                <a:solidFill>
                  <a:srgbClr val="0011CF"/>
                </a:solidFill>
              </a:rPr>
              <a:t> operations -- </a:t>
            </a:r>
            <a:r>
              <a:rPr lang="ja-JP" altLang="en-US" sz="1800" b="1">
                <a:solidFill>
                  <a:srgbClr val="0011CF"/>
                </a:solidFill>
                <a:latin typeface="Arial"/>
              </a:rPr>
              <a:t>“</a:t>
            </a:r>
            <a:r>
              <a:rPr lang="en-US" sz="1800" b="1">
                <a:solidFill>
                  <a:srgbClr val="0011CF"/>
                </a:solidFill>
              </a:rPr>
              <a:t>logarithmic time algorithms</a:t>
            </a:r>
            <a:r>
              <a:rPr lang="ja-JP" altLang="en-US" sz="1800" b="1">
                <a:solidFill>
                  <a:srgbClr val="0011CF"/>
                </a:solidFill>
                <a:latin typeface="Arial"/>
              </a:rPr>
              <a:t>”</a:t>
            </a:r>
            <a:endParaRPr lang="en-US" sz="1800" b="1">
              <a:solidFill>
                <a:srgbClr val="0011CF"/>
              </a:solidFill>
            </a:endParaRP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Soon, you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ll only get </a:t>
            </a:r>
            <a:r>
              <a:rPr lang="en-US" sz="2000">
                <a:solidFill>
                  <a:srgbClr val="FF0000"/>
                </a:solidFill>
              </a:rPr>
              <a:t>one pass</a:t>
            </a:r>
            <a:r>
              <a:rPr lang="en-US" sz="2000"/>
              <a:t> at the data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So you better make that one pass count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9B3F-C730-104E-8544-BC660634599D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4709-786D-A946-808A-D882B11405B9}" type="slidenum">
              <a:rPr lang="en-US"/>
              <a:pPr/>
              <a:t>13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Find matching sequences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a set of sequences</a:t>
            </a:r>
          </a:p>
          <a:p>
            <a:r>
              <a:rPr lang="en-US"/>
              <a:t>Find all sequences equal to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GATTACGATATTA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990600" y="1219200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3" name="Line 3"/>
          <p:cNvSpPr>
            <a:spLocks noChangeShapeType="1"/>
          </p:cNvSpPr>
          <p:nvPr/>
        </p:nvSpPr>
        <p:spPr bwMode="auto">
          <a:xfrm>
            <a:off x="1143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4" name="Line 4"/>
          <p:cNvSpPr>
            <a:spLocks noChangeShapeType="1"/>
          </p:cNvSpPr>
          <p:nvPr/>
        </p:nvSpPr>
        <p:spPr bwMode="auto">
          <a:xfrm>
            <a:off x="1295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5" name="Line 5"/>
          <p:cNvSpPr>
            <a:spLocks noChangeShapeType="1"/>
          </p:cNvSpPr>
          <p:nvPr/>
        </p:nvSpPr>
        <p:spPr bwMode="auto">
          <a:xfrm>
            <a:off x="1447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6" name="Line 6"/>
          <p:cNvSpPr>
            <a:spLocks noChangeShapeType="1"/>
          </p:cNvSpPr>
          <p:nvPr/>
        </p:nvSpPr>
        <p:spPr bwMode="auto">
          <a:xfrm>
            <a:off x="1600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7" name="Line 7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8" name="Line 8"/>
          <p:cNvSpPr>
            <a:spLocks noChangeShapeType="1"/>
          </p:cNvSpPr>
          <p:nvPr/>
        </p:nvSpPr>
        <p:spPr bwMode="auto">
          <a:xfrm>
            <a:off x="1905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9" name="Line 9"/>
          <p:cNvSpPr>
            <a:spLocks noChangeShapeType="1"/>
          </p:cNvSpPr>
          <p:nvPr/>
        </p:nvSpPr>
        <p:spPr bwMode="auto">
          <a:xfrm>
            <a:off x="2057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0" name="Line 10"/>
          <p:cNvSpPr>
            <a:spLocks noChangeShapeType="1"/>
          </p:cNvSpPr>
          <p:nvPr/>
        </p:nvSpPr>
        <p:spPr bwMode="auto">
          <a:xfrm>
            <a:off x="2209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1" name="Line 11"/>
          <p:cNvSpPr>
            <a:spLocks noChangeShapeType="1"/>
          </p:cNvSpPr>
          <p:nvPr/>
        </p:nvSpPr>
        <p:spPr bwMode="auto">
          <a:xfrm>
            <a:off x="2362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2" name="Line 12"/>
          <p:cNvSpPr>
            <a:spLocks noChangeShapeType="1"/>
          </p:cNvSpPr>
          <p:nvPr/>
        </p:nvSpPr>
        <p:spPr bwMode="auto">
          <a:xfrm>
            <a:off x="2514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3" name="Line 13"/>
          <p:cNvSpPr>
            <a:spLocks noChangeShapeType="1"/>
          </p:cNvSpPr>
          <p:nvPr/>
        </p:nvSpPr>
        <p:spPr bwMode="auto">
          <a:xfrm>
            <a:off x="2667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4" name="Line 14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5" name="Line 15"/>
          <p:cNvSpPr>
            <a:spLocks noChangeShapeType="1"/>
          </p:cNvSpPr>
          <p:nvPr/>
        </p:nvSpPr>
        <p:spPr bwMode="auto">
          <a:xfrm>
            <a:off x="3581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6" name="Line 16"/>
          <p:cNvSpPr>
            <a:spLocks noChangeShapeType="1"/>
          </p:cNvSpPr>
          <p:nvPr/>
        </p:nvSpPr>
        <p:spPr bwMode="auto">
          <a:xfrm>
            <a:off x="3733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7" name="Line 17"/>
          <p:cNvSpPr>
            <a:spLocks noChangeShapeType="1"/>
          </p:cNvSpPr>
          <p:nvPr/>
        </p:nvSpPr>
        <p:spPr bwMode="auto">
          <a:xfrm>
            <a:off x="3886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8" name="Line 18"/>
          <p:cNvSpPr>
            <a:spLocks noChangeShapeType="1"/>
          </p:cNvSpPr>
          <p:nvPr/>
        </p:nvSpPr>
        <p:spPr bwMode="auto">
          <a:xfrm>
            <a:off x="4038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9" name="Line 19"/>
          <p:cNvSpPr>
            <a:spLocks noChangeShapeType="1"/>
          </p:cNvSpPr>
          <p:nvPr/>
        </p:nvSpPr>
        <p:spPr bwMode="auto">
          <a:xfrm>
            <a:off x="4191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20" name="Line 20"/>
          <p:cNvSpPr>
            <a:spLocks noChangeShapeType="1"/>
          </p:cNvSpPr>
          <p:nvPr/>
        </p:nvSpPr>
        <p:spPr bwMode="auto">
          <a:xfrm>
            <a:off x="4343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21" name="Line 21"/>
          <p:cNvSpPr>
            <a:spLocks noChangeShapeType="1"/>
          </p:cNvSpPr>
          <p:nvPr/>
        </p:nvSpPr>
        <p:spPr bwMode="auto">
          <a:xfrm>
            <a:off x="4495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22" name="Line 22"/>
          <p:cNvSpPr>
            <a:spLocks noChangeShapeType="1"/>
          </p:cNvSpPr>
          <p:nvPr/>
        </p:nvSpPr>
        <p:spPr bwMode="auto">
          <a:xfrm>
            <a:off x="4648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23" name="Line 23"/>
          <p:cNvSpPr>
            <a:spLocks noChangeShapeType="1"/>
          </p:cNvSpPr>
          <p:nvPr/>
        </p:nvSpPr>
        <p:spPr bwMode="auto">
          <a:xfrm>
            <a:off x="4800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24" name="Line 24"/>
          <p:cNvSpPr>
            <a:spLocks noChangeShapeType="1"/>
          </p:cNvSpPr>
          <p:nvPr/>
        </p:nvSpPr>
        <p:spPr bwMode="auto">
          <a:xfrm>
            <a:off x="4953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25" name="Line 25"/>
          <p:cNvSpPr>
            <a:spLocks noChangeShapeType="1"/>
          </p:cNvSpPr>
          <p:nvPr/>
        </p:nvSpPr>
        <p:spPr bwMode="auto">
          <a:xfrm>
            <a:off x="5105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26" name="Line 26"/>
          <p:cNvSpPr>
            <a:spLocks noChangeShapeType="1"/>
          </p:cNvSpPr>
          <p:nvPr/>
        </p:nvSpPr>
        <p:spPr bwMode="auto">
          <a:xfrm>
            <a:off x="5257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27" name="Line 27"/>
          <p:cNvSpPr>
            <a:spLocks noChangeShapeType="1"/>
          </p:cNvSpPr>
          <p:nvPr/>
        </p:nvSpPr>
        <p:spPr bwMode="auto">
          <a:xfrm>
            <a:off x="5410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28" name="Line 28"/>
          <p:cNvSpPr>
            <a:spLocks noChangeShapeType="1"/>
          </p:cNvSpPr>
          <p:nvPr/>
        </p:nvSpPr>
        <p:spPr bwMode="auto">
          <a:xfrm>
            <a:off x="556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29" name="Line 29"/>
          <p:cNvSpPr>
            <a:spLocks noChangeShapeType="1"/>
          </p:cNvSpPr>
          <p:nvPr/>
        </p:nvSpPr>
        <p:spPr bwMode="auto">
          <a:xfrm>
            <a:off x="5715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0" name="Line 30"/>
          <p:cNvSpPr>
            <a:spLocks noChangeShapeType="1"/>
          </p:cNvSpPr>
          <p:nvPr/>
        </p:nvSpPr>
        <p:spPr bwMode="auto">
          <a:xfrm>
            <a:off x="5867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1" name="Line 31"/>
          <p:cNvSpPr>
            <a:spLocks noChangeShapeType="1"/>
          </p:cNvSpPr>
          <p:nvPr/>
        </p:nvSpPr>
        <p:spPr bwMode="auto">
          <a:xfrm>
            <a:off x="6019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2" name="Line 32"/>
          <p:cNvSpPr>
            <a:spLocks noChangeShapeType="1"/>
          </p:cNvSpPr>
          <p:nvPr/>
        </p:nvSpPr>
        <p:spPr bwMode="auto">
          <a:xfrm>
            <a:off x="6172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3" name="Line 33"/>
          <p:cNvSpPr>
            <a:spLocks noChangeShapeType="1"/>
          </p:cNvSpPr>
          <p:nvPr/>
        </p:nvSpPr>
        <p:spPr bwMode="auto">
          <a:xfrm>
            <a:off x="6324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4" name="Line 34"/>
          <p:cNvSpPr>
            <a:spLocks noChangeShapeType="1"/>
          </p:cNvSpPr>
          <p:nvPr/>
        </p:nvSpPr>
        <p:spPr bwMode="auto">
          <a:xfrm>
            <a:off x="6477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5" name="Line 35"/>
          <p:cNvSpPr>
            <a:spLocks noChangeShapeType="1"/>
          </p:cNvSpPr>
          <p:nvPr/>
        </p:nvSpPr>
        <p:spPr bwMode="auto">
          <a:xfrm>
            <a:off x="662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6" name="Line 36"/>
          <p:cNvSpPr>
            <a:spLocks noChangeShapeType="1"/>
          </p:cNvSpPr>
          <p:nvPr/>
        </p:nvSpPr>
        <p:spPr bwMode="auto">
          <a:xfrm>
            <a:off x="6781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7" name="Line 37"/>
          <p:cNvSpPr>
            <a:spLocks noChangeShapeType="1"/>
          </p:cNvSpPr>
          <p:nvPr/>
        </p:nvSpPr>
        <p:spPr bwMode="auto">
          <a:xfrm>
            <a:off x="6934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8" name="Line 38"/>
          <p:cNvSpPr>
            <a:spLocks noChangeShapeType="1"/>
          </p:cNvSpPr>
          <p:nvPr/>
        </p:nvSpPr>
        <p:spPr bwMode="auto">
          <a:xfrm>
            <a:off x="7086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9" name="Line 39"/>
          <p:cNvSpPr>
            <a:spLocks noChangeShapeType="1"/>
          </p:cNvSpPr>
          <p:nvPr/>
        </p:nvSpPr>
        <p:spPr bwMode="auto">
          <a:xfrm>
            <a:off x="7239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40" name="Line 40"/>
          <p:cNvSpPr>
            <a:spLocks noChangeShapeType="1"/>
          </p:cNvSpPr>
          <p:nvPr/>
        </p:nvSpPr>
        <p:spPr bwMode="auto">
          <a:xfrm>
            <a:off x="7391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41" name="Line 41"/>
          <p:cNvSpPr>
            <a:spLocks noChangeShapeType="1"/>
          </p:cNvSpPr>
          <p:nvPr/>
        </p:nvSpPr>
        <p:spPr bwMode="auto">
          <a:xfrm>
            <a:off x="7543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42" name="Line 42"/>
          <p:cNvSpPr>
            <a:spLocks noChangeShapeType="1"/>
          </p:cNvSpPr>
          <p:nvPr/>
        </p:nvSpPr>
        <p:spPr bwMode="auto">
          <a:xfrm>
            <a:off x="7696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43" name="Line 43"/>
          <p:cNvSpPr>
            <a:spLocks noChangeShapeType="1"/>
          </p:cNvSpPr>
          <p:nvPr/>
        </p:nvSpPr>
        <p:spPr bwMode="auto">
          <a:xfrm>
            <a:off x="7848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44" name="Line 44"/>
          <p:cNvSpPr>
            <a:spLocks noChangeShapeType="1"/>
          </p:cNvSpPr>
          <p:nvPr/>
        </p:nvSpPr>
        <p:spPr bwMode="auto">
          <a:xfrm>
            <a:off x="2971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45" name="Line 45"/>
          <p:cNvSpPr>
            <a:spLocks noChangeShapeType="1"/>
          </p:cNvSpPr>
          <p:nvPr/>
        </p:nvSpPr>
        <p:spPr bwMode="auto">
          <a:xfrm>
            <a:off x="3124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46" name="Line 46"/>
          <p:cNvSpPr>
            <a:spLocks noChangeShapeType="1"/>
          </p:cNvSpPr>
          <p:nvPr/>
        </p:nvSpPr>
        <p:spPr bwMode="auto">
          <a:xfrm>
            <a:off x="3276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47" name="Line 47"/>
          <p:cNvSpPr>
            <a:spLocks noChangeShapeType="1"/>
          </p:cNvSpPr>
          <p:nvPr/>
        </p:nvSpPr>
        <p:spPr bwMode="auto">
          <a:xfrm>
            <a:off x="3429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48" name="Rectangle 48"/>
          <p:cNvSpPr>
            <a:spLocks noChangeArrowheads="1"/>
          </p:cNvSpPr>
          <p:nvPr/>
        </p:nvSpPr>
        <p:spPr bwMode="auto">
          <a:xfrm>
            <a:off x="4114800" y="685800"/>
            <a:ext cx="196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GATTACGATATTA</a:t>
            </a:r>
          </a:p>
        </p:txBody>
      </p:sp>
      <p:cxnSp>
        <p:nvCxnSpPr>
          <p:cNvPr id="332849" name="AutoShape 49"/>
          <p:cNvCxnSpPr>
            <a:cxnSpLocks noChangeShapeType="1"/>
            <a:stCxn id="332816" idx="0"/>
            <a:endCxn id="332848" idx="1"/>
          </p:cNvCxnSpPr>
          <p:nvPr/>
        </p:nvCxnSpPr>
        <p:spPr bwMode="auto">
          <a:xfrm rot="16200000">
            <a:off x="3665537" y="922338"/>
            <a:ext cx="517525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2850" name="Rectangle 50"/>
          <p:cNvSpPr>
            <a:spLocks noChangeArrowheads="1"/>
          </p:cNvSpPr>
          <p:nvPr/>
        </p:nvSpPr>
        <p:spPr bwMode="auto">
          <a:xfrm>
            <a:off x="1828800" y="609600"/>
            <a:ext cx="182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TACCTGCCGTAA</a:t>
            </a:r>
          </a:p>
        </p:txBody>
      </p:sp>
      <p:cxnSp>
        <p:nvCxnSpPr>
          <p:cNvPr id="332851" name="AutoShape 51"/>
          <p:cNvCxnSpPr>
            <a:cxnSpLocks noChangeShapeType="1"/>
            <a:stCxn id="332805" idx="0"/>
            <a:endCxn id="332850" idx="1"/>
          </p:cNvCxnSpPr>
          <p:nvPr/>
        </p:nvCxnSpPr>
        <p:spPr bwMode="auto">
          <a:xfrm rot="16200000">
            <a:off x="1341437" y="884238"/>
            <a:ext cx="593725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8AD-1880-3A42-88DC-58A793800E1C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AD71-D7D2-6942-8E3B-E214769966B9}" type="slidenum">
              <a:rPr lang="en-US"/>
              <a:pPr/>
              <a:t>15</a:t>
            </a:fld>
            <a:endParaRPr lang="en-US"/>
          </a:p>
        </p:txBody>
      </p:sp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990600" y="2141538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Line 3"/>
          <p:cNvSpPr>
            <a:spLocks noChangeShapeType="1"/>
          </p:cNvSpPr>
          <p:nvPr/>
        </p:nvSpPr>
        <p:spPr bwMode="auto">
          <a:xfrm>
            <a:off x="1295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8" name="Line 4"/>
          <p:cNvSpPr>
            <a:spLocks noChangeShapeType="1"/>
          </p:cNvSpPr>
          <p:nvPr/>
        </p:nvSpPr>
        <p:spPr bwMode="auto">
          <a:xfrm>
            <a:off x="1447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9" name="Line 5"/>
          <p:cNvSpPr>
            <a:spLocks noChangeShapeType="1"/>
          </p:cNvSpPr>
          <p:nvPr/>
        </p:nvSpPr>
        <p:spPr bwMode="auto">
          <a:xfrm>
            <a:off x="1600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0" name="Line 6"/>
          <p:cNvSpPr>
            <a:spLocks noChangeShapeType="1"/>
          </p:cNvSpPr>
          <p:nvPr/>
        </p:nvSpPr>
        <p:spPr bwMode="auto">
          <a:xfrm>
            <a:off x="1752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1" name="Line 7"/>
          <p:cNvSpPr>
            <a:spLocks noChangeShapeType="1"/>
          </p:cNvSpPr>
          <p:nvPr/>
        </p:nvSpPr>
        <p:spPr bwMode="auto">
          <a:xfrm>
            <a:off x="1905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2" name="Line 8"/>
          <p:cNvSpPr>
            <a:spLocks noChangeShapeType="1"/>
          </p:cNvSpPr>
          <p:nvPr/>
        </p:nvSpPr>
        <p:spPr bwMode="auto">
          <a:xfrm>
            <a:off x="2057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3" name="Line 9"/>
          <p:cNvSpPr>
            <a:spLocks noChangeShapeType="1"/>
          </p:cNvSpPr>
          <p:nvPr/>
        </p:nvSpPr>
        <p:spPr bwMode="auto">
          <a:xfrm>
            <a:off x="2209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4" name="Line 10"/>
          <p:cNvSpPr>
            <a:spLocks noChangeShapeType="1"/>
          </p:cNvSpPr>
          <p:nvPr/>
        </p:nvSpPr>
        <p:spPr bwMode="auto">
          <a:xfrm>
            <a:off x="2362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5" name="Line 11"/>
          <p:cNvSpPr>
            <a:spLocks noChangeShapeType="1"/>
          </p:cNvSpPr>
          <p:nvPr/>
        </p:nvSpPr>
        <p:spPr bwMode="auto">
          <a:xfrm>
            <a:off x="2514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6" name="Line 12"/>
          <p:cNvSpPr>
            <a:spLocks noChangeShapeType="1"/>
          </p:cNvSpPr>
          <p:nvPr/>
        </p:nvSpPr>
        <p:spPr bwMode="auto">
          <a:xfrm>
            <a:off x="2667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7" name="Line 13"/>
          <p:cNvSpPr>
            <a:spLocks noChangeShapeType="1"/>
          </p:cNvSpPr>
          <p:nvPr/>
        </p:nvSpPr>
        <p:spPr bwMode="auto">
          <a:xfrm>
            <a:off x="2819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>
            <a:off x="3581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9" name="Line 15"/>
          <p:cNvSpPr>
            <a:spLocks noChangeShapeType="1"/>
          </p:cNvSpPr>
          <p:nvPr/>
        </p:nvSpPr>
        <p:spPr bwMode="auto">
          <a:xfrm>
            <a:off x="3733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>
            <a:off x="3886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4038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4191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43" name="Line 19"/>
          <p:cNvSpPr>
            <a:spLocks noChangeShapeType="1"/>
          </p:cNvSpPr>
          <p:nvPr/>
        </p:nvSpPr>
        <p:spPr bwMode="auto">
          <a:xfrm>
            <a:off x="4343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>
            <a:off x="4495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45" name="Line 21"/>
          <p:cNvSpPr>
            <a:spLocks noChangeShapeType="1"/>
          </p:cNvSpPr>
          <p:nvPr/>
        </p:nvSpPr>
        <p:spPr bwMode="auto">
          <a:xfrm>
            <a:off x="4648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46" name="Line 22"/>
          <p:cNvSpPr>
            <a:spLocks noChangeShapeType="1"/>
          </p:cNvSpPr>
          <p:nvPr/>
        </p:nvSpPr>
        <p:spPr bwMode="auto">
          <a:xfrm>
            <a:off x="4800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47" name="Line 23"/>
          <p:cNvSpPr>
            <a:spLocks noChangeShapeType="1"/>
          </p:cNvSpPr>
          <p:nvPr/>
        </p:nvSpPr>
        <p:spPr bwMode="auto">
          <a:xfrm>
            <a:off x="4953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48" name="Line 24"/>
          <p:cNvSpPr>
            <a:spLocks noChangeShapeType="1"/>
          </p:cNvSpPr>
          <p:nvPr/>
        </p:nvSpPr>
        <p:spPr bwMode="auto">
          <a:xfrm>
            <a:off x="5105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49" name="Line 25"/>
          <p:cNvSpPr>
            <a:spLocks noChangeShapeType="1"/>
          </p:cNvSpPr>
          <p:nvPr/>
        </p:nvSpPr>
        <p:spPr bwMode="auto">
          <a:xfrm>
            <a:off x="5257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0" name="Line 26"/>
          <p:cNvSpPr>
            <a:spLocks noChangeShapeType="1"/>
          </p:cNvSpPr>
          <p:nvPr/>
        </p:nvSpPr>
        <p:spPr bwMode="auto">
          <a:xfrm>
            <a:off x="5410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1" name="Line 27"/>
          <p:cNvSpPr>
            <a:spLocks noChangeShapeType="1"/>
          </p:cNvSpPr>
          <p:nvPr/>
        </p:nvSpPr>
        <p:spPr bwMode="auto">
          <a:xfrm>
            <a:off x="5562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2" name="Line 28"/>
          <p:cNvSpPr>
            <a:spLocks noChangeShapeType="1"/>
          </p:cNvSpPr>
          <p:nvPr/>
        </p:nvSpPr>
        <p:spPr bwMode="auto">
          <a:xfrm>
            <a:off x="5715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3" name="Line 29"/>
          <p:cNvSpPr>
            <a:spLocks noChangeShapeType="1"/>
          </p:cNvSpPr>
          <p:nvPr/>
        </p:nvSpPr>
        <p:spPr bwMode="auto">
          <a:xfrm>
            <a:off x="5867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4" name="Line 30"/>
          <p:cNvSpPr>
            <a:spLocks noChangeShapeType="1"/>
          </p:cNvSpPr>
          <p:nvPr/>
        </p:nvSpPr>
        <p:spPr bwMode="auto">
          <a:xfrm>
            <a:off x="6019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5" name="Line 31"/>
          <p:cNvSpPr>
            <a:spLocks noChangeShapeType="1"/>
          </p:cNvSpPr>
          <p:nvPr/>
        </p:nvSpPr>
        <p:spPr bwMode="auto">
          <a:xfrm>
            <a:off x="6172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6" name="Line 32"/>
          <p:cNvSpPr>
            <a:spLocks noChangeShapeType="1"/>
          </p:cNvSpPr>
          <p:nvPr/>
        </p:nvSpPr>
        <p:spPr bwMode="auto">
          <a:xfrm>
            <a:off x="6324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7" name="Line 33"/>
          <p:cNvSpPr>
            <a:spLocks noChangeShapeType="1"/>
          </p:cNvSpPr>
          <p:nvPr/>
        </p:nvSpPr>
        <p:spPr bwMode="auto">
          <a:xfrm>
            <a:off x="6477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8" name="Line 34"/>
          <p:cNvSpPr>
            <a:spLocks noChangeShapeType="1"/>
          </p:cNvSpPr>
          <p:nvPr/>
        </p:nvSpPr>
        <p:spPr bwMode="auto">
          <a:xfrm>
            <a:off x="6629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9" name="Line 35"/>
          <p:cNvSpPr>
            <a:spLocks noChangeShapeType="1"/>
          </p:cNvSpPr>
          <p:nvPr/>
        </p:nvSpPr>
        <p:spPr bwMode="auto">
          <a:xfrm>
            <a:off x="6781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60" name="Line 36"/>
          <p:cNvSpPr>
            <a:spLocks noChangeShapeType="1"/>
          </p:cNvSpPr>
          <p:nvPr/>
        </p:nvSpPr>
        <p:spPr bwMode="auto">
          <a:xfrm>
            <a:off x="6934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61" name="Line 37"/>
          <p:cNvSpPr>
            <a:spLocks noChangeShapeType="1"/>
          </p:cNvSpPr>
          <p:nvPr/>
        </p:nvSpPr>
        <p:spPr bwMode="auto">
          <a:xfrm>
            <a:off x="7086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62" name="Line 38"/>
          <p:cNvSpPr>
            <a:spLocks noChangeShapeType="1"/>
          </p:cNvSpPr>
          <p:nvPr/>
        </p:nvSpPr>
        <p:spPr bwMode="auto">
          <a:xfrm>
            <a:off x="7239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63" name="Line 39"/>
          <p:cNvSpPr>
            <a:spLocks noChangeShapeType="1"/>
          </p:cNvSpPr>
          <p:nvPr/>
        </p:nvSpPr>
        <p:spPr bwMode="auto">
          <a:xfrm>
            <a:off x="7391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64" name="Line 40"/>
          <p:cNvSpPr>
            <a:spLocks noChangeShapeType="1"/>
          </p:cNvSpPr>
          <p:nvPr/>
        </p:nvSpPr>
        <p:spPr bwMode="auto">
          <a:xfrm>
            <a:off x="7543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65" name="Line 41"/>
          <p:cNvSpPr>
            <a:spLocks noChangeShapeType="1"/>
          </p:cNvSpPr>
          <p:nvPr/>
        </p:nvSpPr>
        <p:spPr bwMode="auto">
          <a:xfrm>
            <a:off x="7696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66" name="Line 42"/>
          <p:cNvSpPr>
            <a:spLocks noChangeShapeType="1"/>
          </p:cNvSpPr>
          <p:nvPr/>
        </p:nvSpPr>
        <p:spPr bwMode="auto">
          <a:xfrm>
            <a:off x="7848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67" name="Line 43"/>
          <p:cNvSpPr>
            <a:spLocks noChangeShapeType="1"/>
          </p:cNvSpPr>
          <p:nvPr/>
        </p:nvSpPr>
        <p:spPr bwMode="auto">
          <a:xfrm>
            <a:off x="2971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68" name="Line 44"/>
          <p:cNvSpPr>
            <a:spLocks noChangeShapeType="1"/>
          </p:cNvSpPr>
          <p:nvPr/>
        </p:nvSpPr>
        <p:spPr bwMode="auto">
          <a:xfrm>
            <a:off x="3124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69" name="Line 45"/>
          <p:cNvSpPr>
            <a:spLocks noChangeShapeType="1"/>
          </p:cNvSpPr>
          <p:nvPr/>
        </p:nvSpPr>
        <p:spPr bwMode="auto">
          <a:xfrm>
            <a:off x="3276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70" name="Line 46"/>
          <p:cNvSpPr>
            <a:spLocks noChangeShapeType="1"/>
          </p:cNvSpPr>
          <p:nvPr/>
        </p:nvSpPr>
        <p:spPr bwMode="auto">
          <a:xfrm>
            <a:off x="3429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3871" name="AutoShape 47"/>
          <p:cNvCxnSpPr>
            <a:cxnSpLocks noChangeShapeType="1"/>
            <a:stCxn id="333839" idx="0"/>
            <a:endCxn id="333875" idx="1"/>
          </p:cNvCxnSpPr>
          <p:nvPr/>
        </p:nvCxnSpPr>
        <p:spPr bwMode="auto">
          <a:xfrm rot="16200000">
            <a:off x="3661568" y="1688307"/>
            <a:ext cx="677863" cy="53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3872" name="AutoShape 48"/>
          <p:cNvSpPr>
            <a:spLocks noChangeArrowheads="1"/>
          </p:cNvSpPr>
          <p:nvPr/>
        </p:nvSpPr>
        <p:spPr bwMode="auto">
          <a:xfrm>
            <a:off x="1052513" y="1870075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73" name="Line 49"/>
          <p:cNvSpPr>
            <a:spLocks noChangeShapeType="1"/>
          </p:cNvSpPr>
          <p:nvPr/>
        </p:nvSpPr>
        <p:spPr bwMode="auto">
          <a:xfrm>
            <a:off x="1143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74" name="Rectangle 50"/>
          <p:cNvSpPr>
            <a:spLocks noChangeArrowheads="1"/>
          </p:cNvSpPr>
          <p:nvPr/>
        </p:nvSpPr>
        <p:spPr bwMode="auto">
          <a:xfrm>
            <a:off x="1066800" y="3360738"/>
            <a:ext cx="579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TACCTGCCGTAA = GATTACGATATTA?</a:t>
            </a:r>
          </a:p>
        </p:txBody>
      </p:sp>
      <p:sp>
        <p:nvSpPr>
          <p:cNvPr id="333875" name="Rectangle 51"/>
          <p:cNvSpPr>
            <a:spLocks noChangeArrowheads="1"/>
          </p:cNvSpPr>
          <p:nvPr/>
        </p:nvSpPr>
        <p:spPr bwMode="auto">
          <a:xfrm>
            <a:off x="4267200" y="1447800"/>
            <a:ext cx="196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GATTACGATATTA</a:t>
            </a:r>
          </a:p>
        </p:txBody>
      </p:sp>
      <p:sp>
        <p:nvSpPr>
          <p:cNvPr id="333876" name="Rectangle 52"/>
          <p:cNvSpPr>
            <a:spLocks noChangeArrowheads="1"/>
          </p:cNvSpPr>
          <p:nvPr/>
        </p:nvSpPr>
        <p:spPr bwMode="auto">
          <a:xfrm>
            <a:off x="762000" y="4876800"/>
            <a:ext cx="171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time = 0</a:t>
            </a:r>
            <a:endParaRPr lang="en-US" sz="4000"/>
          </a:p>
        </p:txBody>
      </p:sp>
      <p:sp>
        <p:nvSpPr>
          <p:cNvPr id="333877" name="Text Box 53"/>
          <p:cNvSpPr txBox="1">
            <a:spLocks noChangeArrowheads="1"/>
          </p:cNvSpPr>
          <p:nvPr/>
        </p:nvSpPr>
        <p:spPr bwMode="auto">
          <a:xfrm>
            <a:off x="5791200" y="4191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D080A"/>
                </a:solidFill>
              </a:rPr>
              <a:t>No.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C0-A105-194A-A5A9-2030555A896B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F9C4-DB25-CA4A-A719-3436092061BC}" type="slidenum">
              <a:rPr lang="en-US"/>
              <a:pPr/>
              <a:t>16</a:t>
            </a:fld>
            <a:endParaRPr lang="en-US"/>
          </a:p>
        </p:txBody>
      </p:sp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990600" y="2141538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4851" name="AutoShape 3"/>
          <p:cNvCxnSpPr>
            <a:cxnSpLocks noChangeShapeType="1"/>
            <a:stCxn id="334869" idx="0"/>
            <a:endCxn id="334854" idx="1"/>
          </p:cNvCxnSpPr>
          <p:nvPr/>
        </p:nvCxnSpPr>
        <p:spPr bwMode="auto">
          <a:xfrm rot="16200000">
            <a:off x="3661568" y="1688307"/>
            <a:ext cx="677863" cy="53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4852" name="AutoShape 4"/>
          <p:cNvSpPr>
            <a:spLocks noChangeArrowheads="1"/>
          </p:cNvSpPr>
          <p:nvPr/>
        </p:nvSpPr>
        <p:spPr bwMode="auto">
          <a:xfrm>
            <a:off x="1219200" y="1870075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1066800" y="3360738"/>
            <a:ext cx="560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CCCCCAATGAC = GATTACGATATTA?</a:t>
            </a:r>
          </a:p>
        </p:txBody>
      </p:sp>
      <p:sp>
        <p:nvSpPr>
          <p:cNvPr id="334854" name="Rectangle 6"/>
          <p:cNvSpPr>
            <a:spLocks noChangeArrowheads="1"/>
          </p:cNvSpPr>
          <p:nvPr/>
        </p:nvSpPr>
        <p:spPr bwMode="auto">
          <a:xfrm>
            <a:off x="4267200" y="1447800"/>
            <a:ext cx="196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GATTACGATATTA</a:t>
            </a:r>
          </a:p>
        </p:txBody>
      </p:sp>
      <p:sp>
        <p:nvSpPr>
          <p:cNvPr id="334855" name="Rectangle 7"/>
          <p:cNvSpPr>
            <a:spLocks noChangeArrowheads="1"/>
          </p:cNvSpPr>
          <p:nvPr/>
        </p:nvSpPr>
        <p:spPr bwMode="auto">
          <a:xfrm>
            <a:off x="762000" y="4876800"/>
            <a:ext cx="171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time = 1</a:t>
            </a:r>
            <a:endParaRPr lang="en-US" sz="4000"/>
          </a:p>
        </p:txBody>
      </p:sp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5791200" y="4191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D080A"/>
                </a:solidFill>
              </a:rPr>
              <a:t>No.  </a:t>
            </a:r>
          </a:p>
        </p:txBody>
      </p:sp>
      <p:sp>
        <p:nvSpPr>
          <p:cNvPr id="334857" name="Line 9"/>
          <p:cNvSpPr>
            <a:spLocks noChangeShapeType="1"/>
          </p:cNvSpPr>
          <p:nvPr/>
        </p:nvSpPr>
        <p:spPr bwMode="auto">
          <a:xfrm>
            <a:off x="1295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8" name="Line 10"/>
          <p:cNvSpPr>
            <a:spLocks noChangeShapeType="1"/>
          </p:cNvSpPr>
          <p:nvPr/>
        </p:nvSpPr>
        <p:spPr bwMode="auto">
          <a:xfrm>
            <a:off x="1447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9" name="Line 11"/>
          <p:cNvSpPr>
            <a:spLocks noChangeShapeType="1"/>
          </p:cNvSpPr>
          <p:nvPr/>
        </p:nvSpPr>
        <p:spPr bwMode="auto">
          <a:xfrm>
            <a:off x="1600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0" name="Line 12"/>
          <p:cNvSpPr>
            <a:spLocks noChangeShapeType="1"/>
          </p:cNvSpPr>
          <p:nvPr/>
        </p:nvSpPr>
        <p:spPr bwMode="auto">
          <a:xfrm>
            <a:off x="1752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1" name="Line 13"/>
          <p:cNvSpPr>
            <a:spLocks noChangeShapeType="1"/>
          </p:cNvSpPr>
          <p:nvPr/>
        </p:nvSpPr>
        <p:spPr bwMode="auto">
          <a:xfrm>
            <a:off x="1905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>
            <a:off x="2057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>
            <a:off x="2209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4" name="Line 16"/>
          <p:cNvSpPr>
            <a:spLocks noChangeShapeType="1"/>
          </p:cNvSpPr>
          <p:nvPr/>
        </p:nvSpPr>
        <p:spPr bwMode="auto">
          <a:xfrm>
            <a:off x="2362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5" name="Line 17"/>
          <p:cNvSpPr>
            <a:spLocks noChangeShapeType="1"/>
          </p:cNvSpPr>
          <p:nvPr/>
        </p:nvSpPr>
        <p:spPr bwMode="auto">
          <a:xfrm>
            <a:off x="2514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6" name="Line 18"/>
          <p:cNvSpPr>
            <a:spLocks noChangeShapeType="1"/>
          </p:cNvSpPr>
          <p:nvPr/>
        </p:nvSpPr>
        <p:spPr bwMode="auto">
          <a:xfrm>
            <a:off x="2667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7" name="Line 19"/>
          <p:cNvSpPr>
            <a:spLocks noChangeShapeType="1"/>
          </p:cNvSpPr>
          <p:nvPr/>
        </p:nvSpPr>
        <p:spPr bwMode="auto">
          <a:xfrm>
            <a:off x="2819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8" name="Line 20"/>
          <p:cNvSpPr>
            <a:spLocks noChangeShapeType="1"/>
          </p:cNvSpPr>
          <p:nvPr/>
        </p:nvSpPr>
        <p:spPr bwMode="auto">
          <a:xfrm>
            <a:off x="3581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9" name="Line 21"/>
          <p:cNvSpPr>
            <a:spLocks noChangeShapeType="1"/>
          </p:cNvSpPr>
          <p:nvPr/>
        </p:nvSpPr>
        <p:spPr bwMode="auto">
          <a:xfrm>
            <a:off x="3733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70" name="Line 22"/>
          <p:cNvSpPr>
            <a:spLocks noChangeShapeType="1"/>
          </p:cNvSpPr>
          <p:nvPr/>
        </p:nvSpPr>
        <p:spPr bwMode="auto">
          <a:xfrm>
            <a:off x="3886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71" name="Line 23"/>
          <p:cNvSpPr>
            <a:spLocks noChangeShapeType="1"/>
          </p:cNvSpPr>
          <p:nvPr/>
        </p:nvSpPr>
        <p:spPr bwMode="auto">
          <a:xfrm>
            <a:off x="4038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72" name="Line 24"/>
          <p:cNvSpPr>
            <a:spLocks noChangeShapeType="1"/>
          </p:cNvSpPr>
          <p:nvPr/>
        </p:nvSpPr>
        <p:spPr bwMode="auto">
          <a:xfrm>
            <a:off x="4191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73" name="Line 25"/>
          <p:cNvSpPr>
            <a:spLocks noChangeShapeType="1"/>
          </p:cNvSpPr>
          <p:nvPr/>
        </p:nvSpPr>
        <p:spPr bwMode="auto">
          <a:xfrm>
            <a:off x="4343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74" name="Line 26"/>
          <p:cNvSpPr>
            <a:spLocks noChangeShapeType="1"/>
          </p:cNvSpPr>
          <p:nvPr/>
        </p:nvSpPr>
        <p:spPr bwMode="auto">
          <a:xfrm>
            <a:off x="4495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75" name="Line 27"/>
          <p:cNvSpPr>
            <a:spLocks noChangeShapeType="1"/>
          </p:cNvSpPr>
          <p:nvPr/>
        </p:nvSpPr>
        <p:spPr bwMode="auto">
          <a:xfrm>
            <a:off x="4648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76" name="Line 28"/>
          <p:cNvSpPr>
            <a:spLocks noChangeShapeType="1"/>
          </p:cNvSpPr>
          <p:nvPr/>
        </p:nvSpPr>
        <p:spPr bwMode="auto">
          <a:xfrm>
            <a:off x="4800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77" name="Line 29"/>
          <p:cNvSpPr>
            <a:spLocks noChangeShapeType="1"/>
          </p:cNvSpPr>
          <p:nvPr/>
        </p:nvSpPr>
        <p:spPr bwMode="auto">
          <a:xfrm>
            <a:off x="4953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78" name="Line 30"/>
          <p:cNvSpPr>
            <a:spLocks noChangeShapeType="1"/>
          </p:cNvSpPr>
          <p:nvPr/>
        </p:nvSpPr>
        <p:spPr bwMode="auto">
          <a:xfrm>
            <a:off x="5105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79" name="Line 31"/>
          <p:cNvSpPr>
            <a:spLocks noChangeShapeType="1"/>
          </p:cNvSpPr>
          <p:nvPr/>
        </p:nvSpPr>
        <p:spPr bwMode="auto">
          <a:xfrm>
            <a:off x="5257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80" name="Line 32"/>
          <p:cNvSpPr>
            <a:spLocks noChangeShapeType="1"/>
          </p:cNvSpPr>
          <p:nvPr/>
        </p:nvSpPr>
        <p:spPr bwMode="auto">
          <a:xfrm>
            <a:off x="5410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81" name="Line 33"/>
          <p:cNvSpPr>
            <a:spLocks noChangeShapeType="1"/>
          </p:cNvSpPr>
          <p:nvPr/>
        </p:nvSpPr>
        <p:spPr bwMode="auto">
          <a:xfrm>
            <a:off x="5562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82" name="Line 34"/>
          <p:cNvSpPr>
            <a:spLocks noChangeShapeType="1"/>
          </p:cNvSpPr>
          <p:nvPr/>
        </p:nvSpPr>
        <p:spPr bwMode="auto">
          <a:xfrm>
            <a:off x="5715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83" name="Line 35"/>
          <p:cNvSpPr>
            <a:spLocks noChangeShapeType="1"/>
          </p:cNvSpPr>
          <p:nvPr/>
        </p:nvSpPr>
        <p:spPr bwMode="auto">
          <a:xfrm>
            <a:off x="5867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84" name="Line 36"/>
          <p:cNvSpPr>
            <a:spLocks noChangeShapeType="1"/>
          </p:cNvSpPr>
          <p:nvPr/>
        </p:nvSpPr>
        <p:spPr bwMode="auto">
          <a:xfrm>
            <a:off x="6019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85" name="Line 37"/>
          <p:cNvSpPr>
            <a:spLocks noChangeShapeType="1"/>
          </p:cNvSpPr>
          <p:nvPr/>
        </p:nvSpPr>
        <p:spPr bwMode="auto">
          <a:xfrm>
            <a:off x="6172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86" name="Line 38"/>
          <p:cNvSpPr>
            <a:spLocks noChangeShapeType="1"/>
          </p:cNvSpPr>
          <p:nvPr/>
        </p:nvSpPr>
        <p:spPr bwMode="auto">
          <a:xfrm>
            <a:off x="6324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87" name="Line 39"/>
          <p:cNvSpPr>
            <a:spLocks noChangeShapeType="1"/>
          </p:cNvSpPr>
          <p:nvPr/>
        </p:nvSpPr>
        <p:spPr bwMode="auto">
          <a:xfrm>
            <a:off x="6477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88" name="Line 40"/>
          <p:cNvSpPr>
            <a:spLocks noChangeShapeType="1"/>
          </p:cNvSpPr>
          <p:nvPr/>
        </p:nvSpPr>
        <p:spPr bwMode="auto">
          <a:xfrm>
            <a:off x="6629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89" name="Line 41"/>
          <p:cNvSpPr>
            <a:spLocks noChangeShapeType="1"/>
          </p:cNvSpPr>
          <p:nvPr/>
        </p:nvSpPr>
        <p:spPr bwMode="auto">
          <a:xfrm>
            <a:off x="6781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90" name="Line 42"/>
          <p:cNvSpPr>
            <a:spLocks noChangeShapeType="1"/>
          </p:cNvSpPr>
          <p:nvPr/>
        </p:nvSpPr>
        <p:spPr bwMode="auto">
          <a:xfrm>
            <a:off x="6934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91" name="Line 43"/>
          <p:cNvSpPr>
            <a:spLocks noChangeShapeType="1"/>
          </p:cNvSpPr>
          <p:nvPr/>
        </p:nvSpPr>
        <p:spPr bwMode="auto">
          <a:xfrm>
            <a:off x="7086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92" name="Line 44"/>
          <p:cNvSpPr>
            <a:spLocks noChangeShapeType="1"/>
          </p:cNvSpPr>
          <p:nvPr/>
        </p:nvSpPr>
        <p:spPr bwMode="auto">
          <a:xfrm>
            <a:off x="7239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93" name="Line 45"/>
          <p:cNvSpPr>
            <a:spLocks noChangeShapeType="1"/>
          </p:cNvSpPr>
          <p:nvPr/>
        </p:nvSpPr>
        <p:spPr bwMode="auto">
          <a:xfrm>
            <a:off x="7391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94" name="Line 46"/>
          <p:cNvSpPr>
            <a:spLocks noChangeShapeType="1"/>
          </p:cNvSpPr>
          <p:nvPr/>
        </p:nvSpPr>
        <p:spPr bwMode="auto">
          <a:xfrm>
            <a:off x="7543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95" name="Line 47"/>
          <p:cNvSpPr>
            <a:spLocks noChangeShapeType="1"/>
          </p:cNvSpPr>
          <p:nvPr/>
        </p:nvSpPr>
        <p:spPr bwMode="auto">
          <a:xfrm>
            <a:off x="7696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7848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97" name="Line 49"/>
          <p:cNvSpPr>
            <a:spLocks noChangeShapeType="1"/>
          </p:cNvSpPr>
          <p:nvPr/>
        </p:nvSpPr>
        <p:spPr bwMode="auto">
          <a:xfrm>
            <a:off x="2971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98" name="Line 50"/>
          <p:cNvSpPr>
            <a:spLocks noChangeShapeType="1"/>
          </p:cNvSpPr>
          <p:nvPr/>
        </p:nvSpPr>
        <p:spPr bwMode="auto">
          <a:xfrm>
            <a:off x="3124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99" name="Line 51"/>
          <p:cNvSpPr>
            <a:spLocks noChangeShapeType="1"/>
          </p:cNvSpPr>
          <p:nvPr/>
        </p:nvSpPr>
        <p:spPr bwMode="auto">
          <a:xfrm>
            <a:off x="3276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900" name="Line 52"/>
          <p:cNvSpPr>
            <a:spLocks noChangeShapeType="1"/>
          </p:cNvSpPr>
          <p:nvPr/>
        </p:nvSpPr>
        <p:spPr bwMode="auto">
          <a:xfrm>
            <a:off x="3429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901" name="Line 53"/>
          <p:cNvSpPr>
            <a:spLocks noChangeShapeType="1"/>
          </p:cNvSpPr>
          <p:nvPr/>
        </p:nvSpPr>
        <p:spPr bwMode="auto">
          <a:xfrm>
            <a:off x="1143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3DAA-F3C4-8641-AE66-4A2D44289856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62B1-EF55-624D-BACD-DACFD7160ECB}" type="slidenum">
              <a:rPr lang="en-US"/>
              <a:pPr/>
              <a:t>17</a:t>
            </a:fld>
            <a:endParaRPr lang="en-US"/>
          </a:p>
        </p:txBody>
      </p:sp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990600" y="2141538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75" name="AutoShape 3"/>
          <p:cNvSpPr>
            <a:spLocks noChangeArrowheads="1"/>
          </p:cNvSpPr>
          <p:nvPr/>
        </p:nvSpPr>
        <p:spPr bwMode="auto">
          <a:xfrm>
            <a:off x="3657600" y="1905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1066800" y="3360738"/>
            <a:ext cx="683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GATTACGATATTA contains GATTACGATATTA?</a:t>
            </a:r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4267200" y="1447800"/>
            <a:ext cx="196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GATTACGATATTA</a:t>
            </a: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762000" y="4876800"/>
            <a:ext cx="1939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time = 17</a:t>
            </a:r>
            <a:endParaRPr lang="en-US" sz="4000"/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5791200" y="3962400"/>
            <a:ext cx="2819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4B12B"/>
                </a:solidFill>
              </a:rPr>
              <a:t>Yes!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14B12B"/>
                </a:solidFill>
              </a:rPr>
              <a:t>Send it to the output.</a:t>
            </a:r>
          </a:p>
        </p:txBody>
      </p:sp>
      <p:sp>
        <p:nvSpPr>
          <p:cNvPr id="335880" name="Line 8"/>
          <p:cNvSpPr>
            <a:spLocks noChangeShapeType="1"/>
          </p:cNvSpPr>
          <p:nvPr/>
        </p:nvSpPr>
        <p:spPr bwMode="auto">
          <a:xfrm>
            <a:off x="1295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1" name="Line 9"/>
          <p:cNvSpPr>
            <a:spLocks noChangeShapeType="1"/>
          </p:cNvSpPr>
          <p:nvPr/>
        </p:nvSpPr>
        <p:spPr bwMode="auto">
          <a:xfrm>
            <a:off x="1447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2" name="Line 10"/>
          <p:cNvSpPr>
            <a:spLocks noChangeShapeType="1"/>
          </p:cNvSpPr>
          <p:nvPr/>
        </p:nvSpPr>
        <p:spPr bwMode="auto">
          <a:xfrm>
            <a:off x="1600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3" name="Line 11"/>
          <p:cNvSpPr>
            <a:spLocks noChangeShapeType="1"/>
          </p:cNvSpPr>
          <p:nvPr/>
        </p:nvSpPr>
        <p:spPr bwMode="auto">
          <a:xfrm>
            <a:off x="1752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4" name="Line 12"/>
          <p:cNvSpPr>
            <a:spLocks noChangeShapeType="1"/>
          </p:cNvSpPr>
          <p:nvPr/>
        </p:nvSpPr>
        <p:spPr bwMode="auto">
          <a:xfrm>
            <a:off x="1905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2057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>
            <a:off x="2209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7" name="Line 15"/>
          <p:cNvSpPr>
            <a:spLocks noChangeShapeType="1"/>
          </p:cNvSpPr>
          <p:nvPr/>
        </p:nvSpPr>
        <p:spPr bwMode="auto">
          <a:xfrm>
            <a:off x="2362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>
            <a:off x="2514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9" name="Line 17"/>
          <p:cNvSpPr>
            <a:spLocks noChangeShapeType="1"/>
          </p:cNvSpPr>
          <p:nvPr/>
        </p:nvSpPr>
        <p:spPr bwMode="auto">
          <a:xfrm>
            <a:off x="2667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90" name="Line 18"/>
          <p:cNvSpPr>
            <a:spLocks noChangeShapeType="1"/>
          </p:cNvSpPr>
          <p:nvPr/>
        </p:nvSpPr>
        <p:spPr bwMode="auto">
          <a:xfrm>
            <a:off x="2819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91" name="Line 19"/>
          <p:cNvSpPr>
            <a:spLocks noChangeShapeType="1"/>
          </p:cNvSpPr>
          <p:nvPr/>
        </p:nvSpPr>
        <p:spPr bwMode="auto">
          <a:xfrm>
            <a:off x="3581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92" name="Line 20"/>
          <p:cNvSpPr>
            <a:spLocks noChangeShapeType="1"/>
          </p:cNvSpPr>
          <p:nvPr/>
        </p:nvSpPr>
        <p:spPr bwMode="auto">
          <a:xfrm>
            <a:off x="3733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93" name="Line 21"/>
          <p:cNvSpPr>
            <a:spLocks noChangeShapeType="1"/>
          </p:cNvSpPr>
          <p:nvPr/>
        </p:nvSpPr>
        <p:spPr bwMode="auto">
          <a:xfrm>
            <a:off x="3886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94" name="Line 22"/>
          <p:cNvSpPr>
            <a:spLocks noChangeShapeType="1"/>
          </p:cNvSpPr>
          <p:nvPr/>
        </p:nvSpPr>
        <p:spPr bwMode="auto">
          <a:xfrm>
            <a:off x="4038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95" name="Line 23"/>
          <p:cNvSpPr>
            <a:spLocks noChangeShapeType="1"/>
          </p:cNvSpPr>
          <p:nvPr/>
        </p:nvSpPr>
        <p:spPr bwMode="auto">
          <a:xfrm>
            <a:off x="4191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96" name="Line 24"/>
          <p:cNvSpPr>
            <a:spLocks noChangeShapeType="1"/>
          </p:cNvSpPr>
          <p:nvPr/>
        </p:nvSpPr>
        <p:spPr bwMode="auto">
          <a:xfrm>
            <a:off x="4343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97" name="Line 25"/>
          <p:cNvSpPr>
            <a:spLocks noChangeShapeType="1"/>
          </p:cNvSpPr>
          <p:nvPr/>
        </p:nvSpPr>
        <p:spPr bwMode="auto">
          <a:xfrm>
            <a:off x="4495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98" name="Line 26"/>
          <p:cNvSpPr>
            <a:spLocks noChangeShapeType="1"/>
          </p:cNvSpPr>
          <p:nvPr/>
        </p:nvSpPr>
        <p:spPr bwMode="auto">
          <a:xfrm>
            <a:off x="4648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99" name="Line 27"/>
          <p:cNvSpPr>
            <a:spLocks noChangeShapeType="1"/>
          </p:cNvSpPr>
          <p:nvPr/>
        </p:nvSpPr>
        <p:spPr bwMode="auto">
          <a:xfrm>
            <a:off x="4800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0" name="Line 28"/>
          <p:cNvSpPr>
            <a:spLocks noChangeShapeType="1"/>
          </p:cNvSpPr>
          <p:nvPr/>
        </p:nvSpPr>
        <p:spPr bwMode="auto">
          <a:xfrm>
            <a:off x="4953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1" name="Line 29"/>
          <p:cNvSpPr>
            <a:spLocks noChangeShapeType="1"/>
          </p:cNvSpPr>
          <p:nvPr/>
        </p:nvSpPr>
        <p:spPr bwMode="auto">
          <a:xfrm>
            <a:off x="5105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2" name="Line 30"/>
          <p:cNvSpPr>
            <a:spLocks noChangeShapeType="1"/>
          </p:cNvSpPr>
          <p:nvPr/>
        </p:nvSpPr>
        <p:spPr bwMode="auto">
          <a:xfrm>
            <a:off x="5257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3" name="Line 31"/>
          <p:cNvSpPr>
            <a:spLocks noChangeShapeType="1"/>
          </p:cNvSpPr>
          <p:nvPr/>
        </p:nvSpPr>
        <p:spPr bwMode="auto">
          <a:xfrm>
            <a:off x="5410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4" name="Line 32"/>
          <p:cNvSpPr>
            <a:spLocks noChangeShapeType="1"/>
          </p:cNvSpPr>
          <p:nvPr/>
        </p:nvSpPr>
        <p:spPr bwMode="auto">
          <a:xfrm>
            <a:off x="5562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5" name="Line 33"/>
          <p:cNvSpPr>
            <a:spLocks noChangeShapeType="1"/>
          </p:cNvSpPr>
          <p:nvPr/>
        </p:nvSpPr>
        <p:spPr bwMode="auto">
          <a:xfrm>
            <a:off x="5715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6" name="Line 34"/>
          <p:cNvSpPr>
            <a:spLocks noChangeShapeType="1"/>
          </p:cNvSpPr>
          <p:nvPr/>
        </p:nvSpPr>
        <p:spPr bwMode="auto">
          <a:xfrm>
            <a:off x="5867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7" name="Line 35"/>
          <p:cNvSpPr>
            <a:spLocks noChangeShapeType="1"/>
          </p:cNvSpPr>
          <p:nvPr/>
        </p:nvSpPr>
        <p:spPr bwMode="auto">
          <a:xfrm>
            <a:off x="6019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8" name="Line 36"/>
          <p:cNvSpPr>
            <a:spLocks noChangeShapeType="1"/>
          </p:cNvSpPr>
          <p:nvPr/>
        </p:nvSpPr>
        <p:spPr bwMode="auto">
          <a:xfrm>
            <a:off x="6172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9" name="Line 37"/>
          <p:cNvSpPr>
            <a:spLocks noChangeShapeType="1"/>
          </p:cNvSpPr>
          <p:nvPr/>
        </p:nvSpPr>
        <p:spPr bwMode="auto">
          <a:xfrm>
            <a:off x="6324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0" name="Line 38"/>
          <p:cNvSpPr>
            <a:spLocks noChangeShapeType="1"/>
          </p:cNvSpPr>
          <p:nvPr/>
        </p:nvSpPr>
        <p:spPr bwMode="auto">
          <a:xfrm>
            <a:off x="6477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1" name="Line 39"/>
          <p:cNvSpPr>
            <a:spLocks noChangeShapeType="1"/>
          </p:cNvSpPr>
          <p:nvPr/>
        </p:nvSpPr>
        <p:spPr bwMode="auto">
          <a:xfrm>
            <a:off x="6629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2" name="Line 40"/>
          <p:cNvSpPr>
            <a:spLocks noChangeShapeType="1"/>
          </p:cNvSpPr>
          <p:nvPr/>
        </p:nvSpPr>
        <p:spPr bwMode="auto">
          <a:xfrm>
            <a:off x="6781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3" name="Line 41"/>
          <p:cNvSpPr>
            <a:spLocks noChangeShapeType="1"/>
          </p:cNvSpPr>
          <p:nvPr/>
        </p:nvSpPr>
        <p:spPr bwMode="auto">
          <a:xfrm>
            <a:off x="6934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4" name="Line 42"/>
          <p:cNvSpPr>
            <a:spLocks noChangeShapeType="1"/>
          </p:cNvSpPr>
          <p:nvPr/>
        </p:nvSpPr>
        <p:spPr bwMode="auto">
          <a:xfrm>
            <a:off x="7086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5" name="Line 43"/>
          <p:cNvSpPr>
            <a:spLocks noChangeShapeType="1"/>
          </p:cNvSpPr>
          <p:nvPr/>
        </p:nvSpPr>
        <p:spPr bwMode="auto">
          <a:xfrm>
            <a:off x="7239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6" name="Line 44"/>
          <p:cNvSpPr>
            <a:spLocks noChangeShapeType="1"/>
          </p:cNvSpPr>
          <p:nvPr/>
        </p:nvSpPr>
        <p:spPr bwMode="auto">
          <a:xfrm>
            <a:off x="7391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7" name="Line 45"/>
          <p:cNvSpPr>
            <a:spLocks noChangeShapeType="1"/>
          </p:cNvSpPr>
          <p:nvPr/>
        </p:nvSpPr>
        <p:spPr bwMode="auto">
          <a:xfrm>
            <a:off x="7543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8" name="Line 46"/>
          <p:cNvSpPr>
            <a:spLocks noChangeShapeType="1"/>
          </p:cNvSpPr>
          <p:nvPr/>
        </p:nvSpPr>
        <p:spPr bwMode="auto">
          <a:xfrm>
            <a:off x="7696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9" name="Line 47"/>
          <p:cNvSpPr>
            <a:spLocks noChangeShapeType="1"/>
          </p:cNvSpPr>
          <p:nvPr/>
        </p:nvSpPr>
        <p:spPr bwMode="auto">
          <a:xfrm>
            <a:off x="7848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20" name="Line 48"/>
          <p:cNvSpPr>
            <a:spLocks noChangeShapeType="1"/>
          </p:cNvSpPr>
          <p:nvPr/>
        </p:nvSpPr>
        <p:spPr bwMode="auto">
          <a:xfrm>
            <a:off x="2971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21" name="Line 49"/>
          <p:cNvSpPr>
            <a:spLocks noChangeShapeType="1"/>
          </p:cNvSpPr>
          <p:nvPr/>
        </p:nvSpPr>
        <p:spPr bwMode="auto">
          <a:xfrm>
            <a:off x="3124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22" name="Line 50"/>
          <p:cNvSpPr>
            <a:spLocks noChangeShapeType="1"/>
          </p:cNvSpPr>
          <p:nvPr/>
        </p:nvSpPr>
        <p:spPr bwMode="auto">
          <a:xfrm>
            <a:off x="3276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23" name="Line 51"/>
          <p:cNvSpPr>
            <a:spLocks noChangeShapeType="1"/>
          </p:cNvSpPr>
          <p:nvPr/>
        </p:nvSpPr>
        <p:spPr bwMode="auto">
          <a:xfrm>
            <a:off x="3429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24" name="Line 52"/>
          <p:cNvSpPr>
            <a:spLocks noChangeShapeType="1"/>
          </p:cNvSpPr>
          <p:nvPr/>
        </p:nvSpPr>
        <p:spPr bwMode="auto">
          <a:xfrm>
            <a:off x="1143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5925" name="AutoShape 53"/>
          <p:cNvCxnSpPr>
            <a:cxnSpLocks noChangeShapeType="1"/>
            <a:stCxn id="335892" idx="0"/>
            <a:endCxn id="335877" idx="1"/>
          </p:cNvCxnSpPr>
          <p:nvPr/>
        </p:nvCxnSpPr>
        <p:spPr bwMode="auto">
          <a:xfrm rot="16200000">
            <a:off x="3661568" y="1688307"/>
            <a:ext cx="677863" cy="53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784A-330D-A843-8338-1B656748B612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8F13-9F2C-F049-8488-B4D0EC698268}" type="slidenum">
              <a:rPr lang="en-US"/>
              <a:pPr/>
              <a:t>18</a:t>
            </a:fld>
            <a:endParaRPr lang="en-US"/>
          </a:p>
        </p:txBody>
      </p:sp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990600" y="2141538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899" name="AutoShape 3"/>
          <p:cNvSpPr>
            <a:spLocks noChangeArrowheads="1"/>
          </p:cNvSpPr>
          <p:nvPr/>
        </p:nvSpPr>
        <p:spPr bwMode="auto">
          <a:xfrm>
            <a:off x="3657600" y="1905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4267200" y="1447800"/>
            <a:ext cx="196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GATTACGATATTA</a:t>
            </a:r>
          </a:p>
        </p:txBody>
      </p:sp>
      <p:sp>
        <p:nvSpPr>
          <p:cNvPr id="336901" name="Line 5"/>
          <p:cNvSpPr>
            <a:spLocks noChangeShapeType="1"/>
          </p:cNvSpPr>
          <p:nvPr/>
        </p:nvSpPr>
        <p:spPr bwMode="auto">
          <a:xfrm>
            <a:off x="1295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2" name="Line 6"/>
          <p:cNvSpPr>
            <a:spLocks noChangeShapeType="1"/>
          </p:cNvSpPr>
          <p:nvPr/>
        </p:nvSpPr>
        <p:spPr bwMode="auto">
          <a:xfrm>
            <a:off x="1447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3" name="Line 7"/>
          <p:cNvSpPr>
            <a:spLocks noChangeShapeType="1"/>
          </p:cNvSpPr>
          <p:nvPr/>
        </p:nvSpPr>
        <p:spPr bwMode="auto">
          <a:xfrm>
            <a:off x="1600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4" name="Line 8"/>
          <p:cNvSpPr>
            <a:spLocks noChangeShapeType="1"/>
          </p:cNvSpPr>
          <p:nvPr/>
        </p:nvSpPr>
        <p:spPr bwMode="auto">
          <a:xfrm>
            <a:off x="1752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5" name="Line 9"/>
          <p:cNvSpPr>
            <a:spLocks noChangeShapeType="1"/>
          </p:cNvSpPr>
          <p:nvPr/>
        </p:nvSpPr>
        <p:spPr bwMode="auto">
          <a:xfrm>
            <a:off x="1905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6" name="Line 10"/>
          <p:cNvSpPr>
            <a:spLocks noChangeShapeType="1"/>
          </p:cNvSpPr>
          <p:nvPr/>
        </p:nvSpPr>
        <p:spPr bwMode="auto">
          <a:xfrm>
            <a:off x="2057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7" name="Line 11"/>
          <p:cNvSpPr>
            <a:spLocks noChangeShapeType="1"/>
          </p:cNvSpPr>
          <p:nvPr/>
        </p:nvSpPr>
        <p:spPr bwMode="auto">
          <a:xfrm>
            <a:off x="2209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>
            <a:off x="2362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9" name="Line 13"/>
          <p:cNvSpPr>
            <a:spLocks noChangeShapeType="1"/>
          </p:cNvSpPr>
          <p:nvPr/>
        </p:nvSpPr>
        <p:spPr bwMode="auto">
          <a:xfrm>
            <a:off x="2514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>
            <a:off x="2667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>
            <a:off x="2819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2" name="Line 16"/>
          <p:cNvSpPr>
            <a:spLocks noChangeShapeType="1"/>
          </p:cNvSpPr>
          <p:nvPr/>
        </p:nvSpPr>
        <p:spPr bwMode="auto">
          <a:xfrm>
            <a:off x="3581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3" name="Line 17"/>
          <p:cNvSpPr>
            <a:spLocks noChangeShapeType="1"/>
          </p:cNvSpPr>
          <p:nvPr/>
        </p:nvSpPr>
        <p:spPr bwMode="auto">
          <a:xfrm>
            <a:off x="3733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4" name="Line 18"/>
          <p:cNvSpPr>
            <a:spLocks noChangeShapeType="1"/>
          </p:cNvSpPr>
          <p:nvPr/>
        </p:nvSpPr>
        <p:spPr bwMode="auto">
          <a:xfrm>
            <a:off x="3886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5" name="Line 19"/>
          <p:cNvSpPr>
            <a:spLocks noChangeShapeType="1"/>
          </p:cNvSpPr>
          <p:nvPr/>
        </p:nvSpPr>
        <p:spPr bwMode="auto">
          <a:xfrm>
            <a:off x="4038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6" name="Line 20"/>
          <p:cNvSpPr>
            <a:spLocks noChangeShapeType="1"/>
          </p:cNvSpPr>
          <p:nvPr/>
        </p:nvSpPr>
        <p:spPr bwMode="auto">
          <a:xfrm>
            <a:off x="4191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7" name="Line 21"/>
          <p:cNvSpPr>
            <a:spLocks noChangeShapeType="1"/>
          </p:cNvSpPr>
          <p:nvPr/>
        </p:nvSpPr>
        <p:spPr bwMode="auto">
          <a:xfrm>
            <a:off x="4343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8" name="Line 22"/>
          <p:cNvSpPr>
            <a:spLocks noChangeShapeType="1"/>
          </p:cNvSpPr>
          <p:nvPr/>
        </p:nvSpPr>
        <p:spPr bwMode="auto">
          <a:xfrm>
            <a:off x="4495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9" name="Line 23"/>
          <p:cNvSpPr>
            <a:spLocks noChangeShapeType="1"/>
          </p:cNvSpPr>
          <p:nvPr/>
        </p:nvSpPr>
        <p:spPr bwMode="auto">
          <a:xfrm>
            <a:off x="4648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0" name="Line 24"/>
          <p:cNvSpPr>
            <a:spLocks noChangeShapeType="1"/>
          </p:cNvSpPr>
          <p:nvPr/>
        </p:nvSpPr>
        <p:spPr bwMode="auto">
          <a:xfrm>
            <a:off x="4800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1" name="Line 25"/>
          <p:cNvSpPr>
            <a:spLocks noChangeShapeType="1"/>
          </p:cNvSpPr>
          <p:nvPr/>
        </p:nvSpPr>
        <p:spPr bwMode="auto">
          <a:xfrm>
            <a:off x="4953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2" name="Line 26"/>
          <p:cNvSpPr>
            <a:spLocks noChangeShapeType="1"/>
          </p:cNvSpPr>
          <p:nvPr/>
        </p:nvSpPr>
        <p:spPr bwMode="auto">
          <a:xfrm>
            <a:off x="5105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3" name="Line 27"/>
          <p:cNvSpPr>
            <a:spLocks noChangeShapeType="1"/>
          </p:cNvSpPr>
          <p:nvPr/>
        </p:nvSpPr>
        <p:spPr bwMode="auto">
          <a:xfrm>
            <a:off x="5257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4" name="Line 28"/>
          <p:cNvSpPr>
            <a:spLocks noChangeShapeType="1"/>
          </p:cNvSpPr>
          <p:nvPr/>
        </p:nvSpPr>
        <p:spPr bwMode="auto">
          <a:xfrm>
            <a:off x="5410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5" name="Line 29"/>
          <p:cNvSpPr>
            <a:spLocks noChangeShapeType="1"/>
          </p:cNvSpPr>
          <p:nvPr/>
        </p:nvSpPr>
        <p:spPr bwMode="auto">
          <a:xfrm>
            <a:off x="5562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6" name="Line 30"/>
          <p:cNvSpPr>
            <a:spLocks noChangeShapeType="1"/>
          </p:cNvSpPr>
          <p:nvPr/>
        </p:nvSpPr>
        <p:spPr bwMode="auto">
          <a:xfrm>
            <a:off x="5715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7" name="Line 31"/>
          <p:cNvSpPr>
            <a:spLocks noChangeShapeType="1"/>
          </p:cNvSpPr>
          <p:nvPr/>
        </p:nvSpPr>
        <p:spPr bwMode="auto">
          <a:xfrm>
            <a:off x="5867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8" name="Line 32"/>
          <p:cNvSpPr>
            <a:spLocks noChangeShapeType="1"/>
          </p:cNvSpPr>
          <p:nvPr/>
        </p:nvSpPr>
        <p:spPr bwMode="auto">
          <a:xfrm>
            <a:off x="6019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9" name="Line 33"/>
          <p:cNvSpPr>
            <a:spLocks noChangeShapeType="1"/>
          </p:cNvSpPr>
          <p:nvPr/>
        </p:nvSpPr>
        <p:spPr bwMode="auto">
          <a:xfrm>
            <a:off x="6172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30" name="Line 34"/>
          <p:cNvSpPr>
            <a:spLocks noChangeShapeType="1"/>
          </p:cNvSpPr>
          <p:nvPr/>
        </p:nvSpPr>
        <p:spPr bwMode="auto">
          <a:xfrm>
            <a:off x="6324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31" name="Line 35"/>
          <p:cNvSpPr>
            <a:spLocks noChangeShapeType="1"/>
          </p:cNvSpPr>
          <p:nvPr/>
        </p:nvSpPr>
        <p:spPr bwMode="auto">
          <a:xfrm>
            <a:off x="6477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32" name="Line 36"/>
          <p:cNvSpPr>
            <a:spLocks noChangeShapeType="1"/>
          </p:cNvSpPr>
          <p:nvPr/>
        </p:nvSpPr>
        <p:spPr bwMode="auto">
          <a:xfrm>
            <a:off x="6629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33" name="Line 37"/>
          <p:cNvSpPr>
            <a:spLocks noChangeShapeType="1"/>
          </p:cNvSpPr>
          <p:nvPr/>
        </p:nvSpPr>
        <p:spPr bwMode="auto">
          <a:xfrm>
            <a:off x="6781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34" name="Line 38"/>
          <p:cNvSpPr>
            <a:spLocks noChangeShapeType="1"/>
          </p:cNvSpPr>
          <p:nvPr/>
        </p:nvSpPr>
        <p:spPr bwMode="auto">
          <a:xfrm>
            <a:off x="6934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35" name="Line 39"/>
          <p:cNvSpPr>
            <a:spLocks noChangeShapeType="1"/>
          </p:cNvSpPr>
          <p:nvPr/>
        </p:nvSpPr>
        <p:spPr bwMode="auto">
          <a:xfrm>
            <a:off x="7086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36" name="Line 40"/>
          <p:cNvSpPr>
            <a:spLocks noChangeShapeType="1"/>
          </p:cNvSpPr>
          <p:nvPr/>
        </p:nvSpPr>
        <p:spPr bwMode="auto">
          <a:xfrm>
            <a:off x="7239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37" name="Line 41"/>
          <p:cNvSpPr>
            <a:spLocks noChangeShapeType="1"/>
          </p:cNvSpPr>
          <p:nvPr/>
        </p:nvSpPr>
        <p:spPr bwMode="auto">
          <a:xfrm>
            <a:off x="7391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38" name="Line 42"/>
          <p:cNvSpPr>
            <a:spLocks noChangeShapeType="1"/>
          </p:cNvSpPr>
          <p:nvPr/>
        </p:nvSpPr>
        <p:spPr bwMode="auto">
          <a:xfrm>
            <a:off x="7543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39" name="Line 43"/>
          <p:cNvSpPr>
            <a:spLocks noChangeShapeType="1"/>
          </p:cNvSpPr>
          <p:nvPr/>
        </p:nvSpPr>
        <p:spPr bwMode="auto">
          <a:xfrm>
            <a:off x="7696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40" name="Line 44"/>
          <p:cNvSpPr>
            <a:spLocks noChangeShapeType="1"/>
          </p:cNvSpPr>
          <p:nvPr/>
        </p:nvSpPr>
        <p:spPr bwMode="auto">
          <a:xfrm>
            <a:off x="7848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41" name="Line 45"/>
          <p:cNvSpPr>
            <a:spLocks noChangeShapeType="1"/>
          </p:cNvSpPr>
          <p:nvPr/>
        </p:nvSpPr>
        <p:spPr bwMode="auto">
          <a:xfrm>
            <a:off x="2971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42" name="Line 46"/>
          <p:cNvSpPr>
            <a:spLocks noChangeShapeType="1"/>
          </p:cNvSpPr>
          <p:nvPr/>
        </p:nvSpPr>
        <p:spPr bwMode="auto">
          <a:xfrm>
            <a:off x="3124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43" name="Line 47"/>
          <p:cNvSpPr>
            <a:spLocks noChangeShapeType="1"/>
          </p:cNvSpPr>
          <p:nvPr/>
        </p:nvSpPr>
        <p:spPr bwMode="auto">
          <a:xfrm>
            <a:off x="3276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44" name="Line 48"/>
          <p:cNvSpPr>
            <a:spLocks noChangeShapeType="1"/>
          </p:cNvSpPr>
          <p:nvPr/>
        </p:nvSpPr>
        <p:spPr bwMode="auto">
          <a:xfrm>
            <a:off x="3429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45" name="Line 49"/>
          <p:cNvSpPr>
            <a:spLocks noChangeShapeType="1"/>
          </p:cNvSpPr>
          <p:nvPr/>
        </p:nvSpPr>
        <p:spPr bwMode="auto">
          <a:xfrm>
            <a:off x="1143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6946" name="AutoShape 50"/>
          <p:cNvCxnSpPr>
            <a:cxnSpLocks noChangeShapeType="1"/>
            <a:stCxn id="336913" idx="0"/>
            <a:endCxn id="336900" idx="1"/>
          </p:cNvCxnSpPr>
          <p:nvPr/>
        </p:nvCxnSpPr>
        <p:spPr bwMode="auto">
          <a:xfrm rot="16200000">
            <a:off x="3661568" y="1688307"/>
            <a:ext cx="677863" cy="53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6947" name="Text Box 51"/>
          <p:cNvSpPr txBox="1">
            <a:spLocks noChangeArrowheads="1"/>
          </p:cNvSpPr>
          <p:nvPr/>
        </p:nvSpPr>
        <p:spPr bwMode="auto">
          <a:xfrm>
            <a:off x="1295400" y="4114800"/>
            <a:ext cx="6527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40 records, 40 comparions</a:t>
            </a:r>
            <a:endParaRPr lang="en-US" i="1"/>
          </a:p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/>
              <a:t> records, </a:t>
            </a:r>
            <a:r>
              <a:rPr lang="en-US" i="1"/>
              <a:t>N </a:t>
            </a:r>
            <a:r>
              <a:rPr lang="en-US"/>
              <a:t>comparisons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The algorithmic complexity is order N: 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990600" y="1905000"/>
            <a:ext cx="7086600" cy="838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990600" y="3429000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1295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25" name="Line 5"/>
          <p:cNvSpPr>
            <a:spLocks noChangeShapeType="1"/>
          </p:cNvSpPr>
          <p:nvPr/>
        </p:nvSpPr>
        <p:spPr bwMode="auto">
          <a:xfrm>
            <a:off x="1447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26" name="Line 6"/>
          <p:cNvSpPr>
            <a:spLocks noChangeShapeType="1"/>
          </p:cNvSpPr>
          <p:nvPr/>
        </p:nvSpPr>
        <p:spPr bwMode="auto">
          <a:xfrm>
            <a:off x="1600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27" name="Line 7"/>
          <p:cNvSpPr>
            <a:spLocks noChangeShapeType="1"/>
          </p:cNvSpPr>
          <p:nvPr/>
        </p:nvSpPr>
        <p:spPr bwMode="auto">
          <a:xfrm>
            <a:off x="1752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28" name="Line 8"/>
          <p:cNvSpPr>
            <a:spLocks noChangeShapeType="1"/>
          </p:cNvSpPr>
          <p:nvPr/>
        </p:nvSpPr>
        <p:spPr bwMode="auto">
          <a:xfrm>
            <a:off x="1905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29" name="Line 9"/>
          <p:cNvSpPr>
            <a:spLocks noChangeShapeType="1"/>
          </p:cNvSpPr>
          <p:nvPr/>
        </p:nvSpPr>
        <p:spPr bwMode="auto">
          <a:xfrm>
            <a:off x="2057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30" name="Line 10"/>
          <p:cNvSpPr>
            <a:spLocks noChangeShapeType="1"/>
          </p:cNvSpPr>
          <p:nvPr/>
        </p:nvSpPr>
        <p:spPr bwMode="auto">
          <a:xfrm>
            <a:off x="2209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31" name="Line 11"/>
          <p:cNvSpPr>
            <a:spLocks noChangeShapeType="1"/>
          </p:cNvSpPr>
          <p:nvPr/>
        </p:nvSpPr>
        <p:spPr bwMode="auto">
          <a:xfrm>
            <a:off x="2362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32" name="Line 12"/>
          <p:cNvSpPr>
            <a:spLocks noChangeShapeType="1"/>
          </p:cNvSpPr>
          <p:nvPr/>
        </p:nvSpPr>
        <p:spPr bwMode="auto">
          <a:xfrm>
            <a:off x="2514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33" name="Line 13"/>
          <p:cNvSpPr>
            <a:spLocks noChangeShapeType="1"/>
          </p:cNvSpPr>
          <p:nvPr/>
        </p:nvSpPr>
        <p:spPr bwMode="auto">
          <a:xfrm>
            <a:off x="2667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34" name="Line 14"/>
          <p:cNvSpPr>
            <a:spLocks noChangeShapeType="1"/>
          </p:cNvSpPr>
          <p:nvPr/>
        </p:nvSpPr>
        <p:spPr bwMode="auto">
          <a:xfrm>
            <a:off x="2819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35" name="Line 15"/>
          <p:cNvSpPr>
            <a:spLocks noChangeShapeType="1"/>
          </p:cNvSpPr>
          <p:nvPr/>
        </p:nvSpPr>
        <p:spPr bwMode="auto">
          <a:xfrm>
            <a:off x="3581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36" name="Line 16"/>
          <p:cNvSpPr>
            <a:spLocks noChangeShapeType="1"/>
          </p:cNvSpPr>
          <p:nvPr/>
        </p:nvSpPr>
        <p:spPr bwMode="auto">
          <a:xfrm>
            <a:off x="3733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37" name="Line 17"/>
          <p:cNvSpPr>
            <a:spLocks noChangeShapeType="1"/>
          </p:cNvSpPr>
          <p:nvPr/>
        </p:nvSpPr>
        <p:spPr bwMode="auto">
          <a:xfrm>
            <a:off x="3886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38" name="Line 18"/>
          <p:cNvSpPr>
            <a:spLocks noChangeShapeType="1"/>
          </p:cNvSpPr>
          <p:nvPr/>
        </p:nvSpPr>
        <p:spPr bwMode="auto">
          <a:xfrm>
            <a:off x="4038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39" name="Line 19"/>
          <p:cNvSpPr>
            <a:spLocks noChangeShapeType="1"/>
          </p:cNvSpPr>
          <p:nvPr/>
        </p:nvSpPr>
        <p:spPr bwMode="auto">
          <a:xfrm>
            <a:off x="4191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0" name="Line 20"/>
          <p:cNvSpPr>
            <a:spLocks noChangeShapeType="1"/>
          </p:cNvSpPr>
          <p:nvPr/>
        </p:nvSpPr>
        <p:spPr bwMode="auto">
          <a:xfrm>
            <a:off x="4343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1" name="Line 21"/>
          <p:cNvSpPr>
            <a:spLocks noChangeShapeType="1"/>
          </p:cNvSpPr>
          <p:nvPr/>
        </p:nvSpPr>
        <p:spPr bwMode="auto">
          <a:xfrm>
            <a:off x="4495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2" name="Line 22"/>
          <p:cNvSpPr>
            <a:spLocks noChangeShapeType="1"/>
          </p:cNvSpPr>
          <p:nvPr/>
        </p:nvSpPr>
        <p:spPr bwMode="auto">
          <a:xfrm>
            <a:off x="4648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3" name="Line 23"/>
          <p:cNvSpPr>
            <a:spLocks noChangeShapeType="1"/>
          </p:cNvSpPr>
          <p:nvPr/>
        </p:nvSpPr>
        <p:spPr bwMode="auto">
          <a:xfrm>
            <a:off x="4800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4" name="Line 24"/>
          <p:cNvSpPr>
            <a:spLocks noChangeShapeType="1"/>
          </p:cNvSpPr>
          <p:nvPr/>
        </p:nvSpPr>
        <p:spPr bwMode="auto">
          <a:xfrm>
            <a:off x="4953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5" name="Line 25"/>
          <p:cNvSpPr>
            <a:spLocks noChangeShapeType="1"/>
          </p:cNvSpPr>
          <p:nvPr/>
        </p:nvSpPr>
        <p:spPr bwMode="auto">
          <a:xfrm>
            <a:off x="5105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6" name="Line 26"/>
          <p:cNvSpPr>
            <a:spLocks noChangeShapeType="1"/>
          </p:cNvSpPr>
          <p:nvPr/>
        </p:nvSpPr>
        <p:spPr bwMode="auto">
          <a:xfrm>
            <a:off x="5257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7" name="Line 27"/>
          <p:cNvSpPr>
            <a:spLocks noChangeShapeType="1"/>
          </p:cNvSpPr>
          <p:nvPr/>
        </p:nvSpPr>
        <p:spPr bwMode="auto">
          <a:xfrm>
            <a:off x="5410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8" name="Line 28"/>
          <p:cNvSpPr>
            <a:spLocks noChangeShapeType="1"/>
          </p:cNvSpPr>
          <p:nvPr/>
        </p:nvSpPr>
        <p:spPr bwMode="auto">
          <a:xfrm>
            <a:off x="5562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9" name="Line 29"/>
          <p:cNvSpPr>
            <a:spLocks noChangeShapeType="1"/>
          </p:cNvSpPr>
          <p:nvPr/>
        </p:nvSpPr>
        <p:spPr bwMode="auto">
          <a:xfrm>
            <a:off x="5715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0" name="Line 30"/>
          <p:cNvSpPr>
            <a:spLocks noChangeShapeType="1"/>
          </p:cNvSpPr>
          <p:nvPr/>
        </p:nvSpPr>
        <p:spPr bwMode="auto">
          <a:xfrm>
            <a:off x="5867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1" name="Line 31"/>
          <p:cNvSpPr>
            <a:spLocks noChangeShapeType="1"/>
          </p:cNvSpPr>
          <p:nvPr/>
        </p:nvSpPr>
        <p:spPr bwMode="auto">
          <a:xfrm>
            <a:off x="6019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2" name="Line 32"/>
          <p:cNvSpPr>
            <a:spLocks noChangeShapeType="1"/>
          </p:cNvSpPr>
          <p:nvPr/>
        </p:nvSpPr>
        <p:spPr bwMode="auto">
          <a:xfrm>
            <a:off x="6172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3" name="Line 33"/>
          <p:cNvSpPr>
            <a:spLocks noChangeShapeType="1"/>
          </p:cNvSpPr>
          <p:nvPr/>
        </p:nvSpPr>
        <p:spPr bwMode="auto">
          <a:xfrm>
            <a:off x="6324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4" name="Line 34"/>
          <p:cNvSpPr>
            <a:spLocks noChangeShapeType="1"/>
          </p:cNvSpPr>
          <p:nvPr/>
        </p:nvSpPr>
        <p:spPr bwMode="auto">
          <a:xfrm>
            <a:off x="6477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5" name="Line 35"/>
          <p:cNvSpPr>
            <a:spLocks noChangeShapeType="1"/>
          </p:cNvSpPr>
          <p:nvPr/>
        </p:nvSpPr>
        <p:spPr bwMode="auto">
          <a:xfrm>
            <a:off x="6629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6" name="Line 36"/>
          <p:cNvSpPr>
            <a:spLocks noChangeShapeType="1"/>
          </p:cNvSpPr>
          <p:nvPr/>
        </p:nvSpPr>
        <p:spPr bwMode="auto">
          <a:xfrm>
            <a:off x="6781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7" name="Line 37"/>
          <p:cNvSpPr>
            <a:spLocks noChangeShapeType="1"/>
          </p:cNvSpPr>
          <p:nvPr/>
        </p:nvSpPr>
        <p:spPr bwMode="auto">
          <a:xfrm>
            <a:off x="6934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8" name="Line 38"/>
          <p:cNvSpPr>
            <a:spLocks noChangeShapeType="1"/>
          </p:cNvSpPr>
          <p:nvPr/>
        </p:nvSpPr>
        <p:spPr bwMode="auto">
          <a:xfrm>
            <a:off x="7086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9" name="Line 39"/>
          <p:cNvSpPr>
            <a:spLocks noChangeShapeType="1"/>
          </p:cNvSpPr>
          <p:nvPr/>
        </p:nvSpPr>
        <p:spPr bwMode="auto">
          <a:xfrm>
            <a:off x="7239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0" name="Line 40"/>
          <p:cNvSpPr>
            <a:spLocks noChangeShapeType="1"/>
          </p:cNvSpPr>
          <p:nvPr/>
        </p:nvSpPr>
        <p:spPr bwMode="auto">
          <a:xfrm>
            <a:off x="7391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1" name="Line 41"/>
          <p:cNvSpPr>
            <a:spLocks noChangeShapeType="1"/>
          </p:cNvSpPr>
          <p:nvPr/>
        </p:nvSpPr>
        <p:spPr bwMode="auto">
          <a:xfrm>
            <a:off x="7543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2" name="Line 42"/>
          <p:cNvSpPr>
            <a:spLocks noChangeShapeType="1"/>
          </p:cNvSpPr>
          <p:nvPr/>
        </p:nvSpPr>
        <p:spPr bwMode="auto">
          <a:xfrm>
            <a:off x="7696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3" name="Line 43"/>
          <p:cNvSpPr>
            <a:spLocks noChangeShapeType="1"/>
          </p:cNvSpPr>
          <p:nvPr/>
        </p:nvSpPr>
        <p:spPr bwMode="auto">
          <a:xfrm>
            <a:off x="7848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4" name="Line 44"/>
          <p:cNvSpPr>
            <a:spLocks noChangeShapeType="1"/>
          </p:cNvSpPr>
          <p:nvPr/>
        </p:nvSpPr>
        <p:spPr bwMode="auto">
          <a:xfrm>
            <a:off x="2971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5" name="Line 45"/>
          <p:cNvSpPr>
            <a:spLocks noChangeShapeType="1"/>
          </p:cNvSpPr>
          <p:nvPr/>
        </p:nvSpPr>
        <p:spPr bwMode="auto">
          <a:xfrm>
            <a:off x="3124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6" name="Line 46"/>
          <p:cNvSpPr>
            <a:spLocks noChangeShapeType="1"/>
          </p:cNvSpPr>
          <p:nvPr/>
        </p:nvSpPr>
        <p:spPr bwMode="auto">
          <a:xfrm>
            <a:off x="3276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7" name="Line 47"/>
          <p:cNvSpPr>
            <a:spLocks noChangeShapeType="1"/>
          </p:cNvSpPr>
          <p:nvPr/>
        </p:nvSpPr>
        <p:spPr bwMode="auto">
          <a:xfrm>
            <a:off x="3429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8" name="Line 48"/>
          <p:cNvSpPr>
            <a:spLocks noChangeShapeType="1"/>
          </p:cNvSpPr>
          <p:nvPr/>
        </p:nvSpPr>
        <p:spPr bwMode="auto">
          <a:xfrm>
            <a:off x="1143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9" name="Rectangle 49"/>
          <p:cNvSpPr>
            <a:spLocks noChangeArrowheads="1"/>
          </p:cNvSpPr>
          <p:nvPr/>
        </p:nvSpPr>
        <p:spPr bwMode="auto">
          <a:xfrm>
            <a:off x="3962400" y="1219200"/>
            <a:ext cx="196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GATTACGATATTA</a:t>
            </a:r>
          </a:p>
        </p:txBody>
      </p:sp>
      <p:cxnSp>
        <p:nvCxnSpPr>
          <p:cNvPr id="337970" name="AutoShape 50"/>
          <p:cNvCxnSpPr>
            <a:cxnSpLocks noChangeShapeType="1"/>
            <a:stCxn id="337993" idx="0"/>
            <a:endCxn id="337969" idx="1"/>
          </p:cNvCxnSpPr>
          <p:nvPr/>
        </p:nvCxnSpPr>
        <p:spPr bwMode="auto">
          <a:xfrm rot="5400000" flipH="1">
            <a:off x="4271168" y="1078707"/>
            <a:ext cx="677863" cy="1295400"/>
          </a:xfrm>
          <a:prstGeom prst="curvedConnector4">
            <a:avLst>
              <a:gd name="adj1" fmla="val 37472"/>
              <a:gd name="adj2" fmla="val 11764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7971" name="Line 51"/>
          <p:cNvSpPr>
            <a:spLocks noChangeShapeType="1"/>
          </p:cNvSpPr>
          <p:nvPr/>
        </p:nvSpPr>
        <p:spPr bwMode="auto">
          <a:xfrm>
            <a:off x="1295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2" name="Line 52"/>
          <p:cNvSpPr>
            <a:spLocks noChangeShapeType="1"/>
          </p:cNvSpPr>
          <p:nvPr/>
        </p:nvSpPr>
        <p:spPr bwMode="auto">
          <a:xfrm>
            <a:off x="1447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3" name="Line 53"/>
          <p:cNvSpPr>
            <a:spLocks noChangeShapeType="1"/>
          </p:cNvSpPr>
          <p:nvPr/>
        </p:nvSpPr>
        <p:spPr bwMode="auto">
          <a:xfrm>
            <a:off x="1600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4" name="Line 54"/>
          <p:cNvSpPr>
            <a:spLocks noChangeShapeType="1"/>
          </p:cNvSpPr>
          <p:nvPr/>
        </p:nvSpPr>
        <p:spPr bwMode="auto">
          <a:xfrm>
            <a:off x="1752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5" name="Line 55"/>
          <p:cNvSpPr>
            <a:spLocks noChangeShapeType="1"/>
          </p:cNvSpPr>
          <p:nvPr/>
        </p:nvSpPr>
        <p:spPr bwMode="auto">
          <a:xfrm>
            <a:off x="1905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6" name="Line 56"/>
          <p:cNvSpPr>
            <a:spLocks noChangeShapeType="1"/>
          </p:cNvSpPr>
          <p:nvPr/>
        </p:nvSpPr>
        <p:spPr bwMode="auto">
          <a:xfrm>
            <a:off x="2057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7" name="Line 57"/>
          <p:cNvSpPr>
            <a:spLocks noChangeShapeType="1"/>
          </p:cNvSpPr>
          <p:nvPr/>
        </p:nvSpPr>
        <p:spPr bwMode="auto">
          <a:xfrm>
            <a:off x="2209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8" name="Line 58"/>
          <p:cNvSpPr>
            <a:spLocks noChangeShapeType="1"/>
          </p:cNvSpPr>
          <p:nvPr/>
        </p:nvSpPr>
        <p:spPr bwMode="auto">
          <a:xfrm>
            <a:off x="2362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9" name="Line 59"/>
          <p:cNvSpPr>
            <a:spLocks noChangeShapeType="1"/>
          </p:cNvSpPr>
          <p:nvPr/>
        </p:nvSpPr>
        <p:spPr bwMode="auto">
          <a:xfrm>
            <a:off x="2514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0" name="Line 60"/>
          <p:cNvSpPr>
            <a:spLocks noChangeShapeType="1"/>
          </p:cNvSpPr>
          <p:nvPr/>
        </p:nvSpPr>
        <p:spPr bwMode="auto">
          <a:xfrm>
            <a:off x="2667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1" name="Line 61"/>
          <p:cNvSpPr>
            <a:spLocks noChangeShapeType="1"/>
          </p:cNvSpPr>
          <p:nvPr/>
        </p:nvSpPr>
        <p:spPr bwMode="auto">
          <a:xfrm>
            <a:off x="2819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2" name="Line 62"/>
          <p:cNvSpPr>
            <a:spLocks noChangeShapeType="1"/>
          </p:cNvSpPr>
          <p:nvPr/>
        </p:nvSpPr>
        <p:spPr bwMode="auto">
          <a:xfrm>
            <a:off x="3581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3" name="Line 63"/>
          <p:cNvSpPr>
            <a:spLocks noChangeShapeType="1"/>
          </p:cNvSpPr>
          <p:nvPr/>
        </p:nvSpPr>
        <p:spPr bwMode="auto">
          <a:xfrm>
            <a:off x="3733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4" name="Line 64"/>
          <p:cNvSpPr>
            <a:spLocks noChangeShapeType="1"/>
          </p:cNvSpPr>
          <p:nvPr/>
        </p:nvSpPr>
        <p:spPr bwMode="auto">
          <a:xfrm>
            <a:off x="3886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5" name="Line 65"/>
          <p:cNvSpPr>
            <a:spLocks noChangeShapeType="1"/>
          </p:cNvSpPr>
          <p:nvPr/>
        </p:nvSpPr>
        <p:spPr bwMode="auto">
          <a:xfrm>
            <a:off x="4038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6" name="Line 66"/>
          <p:cNvSpPr>
            <a:spLocks noChangeShapeType="1"/>
          </p:cNvSpPr>
          <p:nvPr/>
        </p:nvSpPr>
        <p:spPr bwMode="auto">
          <a:xfrm>
            <a:off x="4191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7" name="Line 67"/>
          <p:cNvSpPr>
            <a:spLocks noChangeShapeType="1"/>
          </p:cNvSpPr>
          <p:nvPr/>
        </p:nvSpPr>
        <p:spPr bwMode="auto">
          <a:xfrm>
            <a:off x="4343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8" name="Line 68"/>
          <p:cNvSpPr>
            <a:spLocks noChangeShapeType="1"/>
          </p:cNvSpPr>
          <p:nvPr/>
        </p:nvSpPr>
        <p:spPr bwMode="auto">
          <a:xfrm>
            <a:off x="4495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9" name="Line 69"/>
          <p:cNvSpPr>
            <a:spLocks noChangeShapeType="1"/>
          </p:cNvSpPr>
          <p:nvPr/>
        </p:nvSpPr>
        <p:spPr bwMode="auto">
          <a:xfrm>
            <a:off x="4648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0" name="Line 70"/>
          <p:cNvSpPr>
            <a:spLocks noChangeShapeType="1"/>
          </p:cNvSpPr>
          <p:nvPr/>
        </p:nvSpPr>
        <p:spPr bwMode="auto">
          <a:xfrm>
            <a:off x="4800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1" name="Line 71"/>
          <p:cNvSpPr>
            <a:spLocks noChangeShapeType="1"/>
          </p:cNvSpPr>
          <p:nvPr/>
        </p:nvSpPr>
        <p:spPr bwMode="auto">
          <a:xfrm>
            <a:off x="4953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2" name="Line 72"/>
          <p:cNvSpPr>
            <a:spLocks noChangeShapeType="1"/>
          </p:cNvSpPr>
          <p:nvPr/>
        </p:nvSpPr>
        <p:spPr bwMode="auto">
          <a:xfrm>
            <a:off x="5105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3" name="Line 73"/>
          <p:cNvSpPr>
            <a:spLocks noChangeShapeType="1"/>
          </p:cNvSpPr>
          <p:nvPr/>
        </p:nvSpPr>
        <p:spPr bwMode="auto">
          <a:xfrm>
            <a:off x="5257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4" name="Line 74"/>
          <p:cNvSpPr>
            <a:spLocks noChangeShapeType="1"/>
          </p:cNvSpPr>
          <p:nvPr/>
        </p:nvSpPr>
        <p:spPr bwMode="auto">
          <a:xfrm>
            <a:off x="5410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5" name="Line 75"/>
          <p:cNvSpPr>
            <a:spLocks noChangeShapeType="1"/>
          </p:cNvSpPr>
          <p:nvPr/>
        </p:nvSpPr>
        <p:spPr bwMode="auto">
          <a:xfrm>
            <a:off x="5562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6" name="Line 76"/>
          <p:cNvSpPr>
            <a:spLocks noChangeShapeType="1"/>
          </p:cNvSpPr>
          <p:nvPr/>
        </p:nvSpPr>
        <p:spPr bwMode="auto">
          <a:xfrm>
            <a:off x="5715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7" name="Line 77"/>
          <p:cNvSpPr>
            <a:spLocks noChangeShapeType="1"/>
          </p:cNvSpPr>
          <p:nvPr/>
        </p:nvSpPr>
        <p:spPr bwMode="auto">
          <a:xfrm>
            <a:off x="5867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8" name="Line 78"/>
          <p:cNvSpPr>
            <a:spLocks noChangeShapeType="1"/>
          </p:cNvSpPr>
          <p:nvPr/>
        </p:nvSpPr>
        <p:spPr bwMode="auto">
          <a:xfrm>
            <a:off x="6019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9" name="Line 79"/>
          <p:cNvSpPr>
            <a:spLocks noChangeShapeType="1"/>
          </p:cNvSpPr>
          <p:nvPr/>
        </p:nvSpPr>
        <p:spPr bwMode="auto">
          <a:xfrm>
            <a:off x="6172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0" name="Line 80"/>
          <p:cNvSpPr>
            <a:spLocks noChangeShapeType="1"/>
          </p:cNvSpPr>
          <p:nvPr/>
        </p:nvSpPr>
        <p:spPr bwMode="auto">
          <a:xfrm>
            <a:off x="6324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1" name="Line 81"/>
          <p:cNvSpPr>
            <a:spLocks noChangeShapeType="1"/>
          </p:cNvSpPr>
          <p:nvPr/>
        </p:nvSpPr>
        <p:spPr bwMode="auto">
          <a:xfrm>
            <a:off x="6477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2" name="Line 82"/>
          <p:cNvSpPr>
            <a:spLocks noChangeShapeType="1"/>
          </p:cNvSpPr>
          <p:nvPr/>
        </p:nvSpPr>
        <p:spPr bwMode="auto">
          <a:xfrm>
            <a:off x="6629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3" name="Line 83"/>
          <p:cNvSpPr>
            <a:spLocks noChangeShapeType="1"/>
          </p:cNvSpPr>
          <p:nvPr/>
        </p:nvSpPr>
        <p:spPr bwMode="auto">
          <a:xfrm>
            <a:off x="6781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4" name="Line 84"/>
          <p:cNvSpPr>
            <a:spLocks noChangeShapeType="1"/>
          </p:cNvSpPr>
          <p:nvPr/>
        </p:nvSpPr>
        <p:spPr bwMode="auto">
          <a:xfrm>
            <a:off x="6934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5" name="Line 85"/>
          <p:cNvSpPr>
            <a:spLocks noChangeShapeType="1"/>
          </p:cNvSpPr>
          <p:nvPr/>
        </p:nvSpPr>
        <p:spPr bwMode="auto">
          <a:xfrm>
            <a:off x="7086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6" name="Line 86"/>
          <p:cNvSpPr>
            <a:spLocks noChangeShapeType="1"/>
          </p:cNvSpPr>
          <p:nvPr/>
        </p:nvSpPr>
        <p:spPr bwMode="auto">
          <a:xfrm>
            <a:off x="7239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7" name="Line 87"/>
          <p:cNvSpPr>
            <a:spLocks noChangeShapeType="1"/>
          </p:cNvSpPr>
          <p:nvPr/>
        </p:nvSpPr>
        <p:spPr bwMode="auto">
          <a:xfrm>
            <a:off x="7391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8" name="Line 88"/>
          <p:cNvSpPr>
            <a:spLocks noChangeShapeType="1"/>
          </p:cNvSpPr>
          <p:nvPr/>
        </p:nvSpPr>
        <p:spPr bwMode="auto">
          <a:xfrm>
            <a:off x="7543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9" name="Line 89"/>
          <p:cNvSpPr>
            <a:spLocks noChangeShapeType="1"/>
          </p:cNvSpPr>
          <p:nvPr/>
        </p:nvSpPr>
        <p:spPr bwMode="auto">
          <a:xfrm>
            <a:off x="7696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0" name="Line 90"/>
          <p:cNvSpPr>
            <a:spLocks noChangeShapeType="1"/>
          </p:cNvSpPr>
          <p:nvPr/>
        </p:nvSpPr>
        <p:spPr bwMode="auto">
          <a:xfrm>
            <a:off x="7848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1" name="Line 91"/>
          <p:cNvSpPr>
            <a:spLocks noChangeShapeType="1"/>
          </p:cNvSpPr>
          <p:nvPr/>
        </p:nvSpPr>
        <p:spPr bwMode="auto">
          <a:xfrm>
            <a:off x="2971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2" name="Line 92"/>
          <p:cNvSpPr>
            <a:spLocks noChangeShapeType="1"/>
          </p:cNvSpPr>
          <p:nvPr/>
        </p:nvSpPr>
        <p:spPr bwMode="auto">
          <a:xfrm>
            <a:off x="3124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3" name="Line 93"/>
          <p:cNvSpPr>
            <a:spLocks noChangeShapeType="1"/>
          </p:cNvSpPr>
          <p:nvPr/>
        </p:nvSpPr>
        <p:spPr bwMode="auto">
          <a:xfrm>
            <a:off x="3276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4" name="Line 94"/>
          <p:cNvSpPr>
            <a:spLocks noChangeShapeType="1"/>
          </p:cNvSpPr>
          <p:nvPr/>
        </p:nvSpPr>
        <p:spPr bwMode="auto">
          <a:xfrm>
            <a:off x="3429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5" name="Line 95"/>
          <p:cNvSpPr>
            <a:spLocks noChangeShapeType="1"/>
          </p:cNvSpPr>
          <p:nvPr/>
        </p:nvSpPr>
        <p:spPr bwMode="auto">
          <a:xfrm>
            <a:off x="1143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6" name="Rectangle 96"/>
          <p:cNvSpPr>
            <a:spLocks noChangeArrowheads="1"/>
          </p:cNvSpPr>
          <p:nvPr/>
        </p:nvSpPr>
        <p:spPr bwMode="auto">
          <a:xfrm>
            <a:off x="1676400" y="838200"/>
            <a:ext cx="171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AAAATCCTGCA</a:t>
            </a:r>
          </a:p>
        </p:txBody>
      </p:sp>
      <p:cxnSp>
        <p:nvCxnSpPr>
          <p:cNvPr id="338017" name="AutoShape 97"/>
          <p:cNvCxnSpPr>
            <a:cxnSpLocks noChangeShapeType="1"/>
            <a:stCxn id="338015" idx="0"/>
            <a:endCxn id="338016" idx="1"/>
          </p:cNvCxnSpPr>
          <p:nvPr/>
        </p:nvCxnSpPr>
        <p:spPr bwMode="auto">
          <a:xfrm rot="16200000">
            <a:off x="880268" y="1269207"/>
            <a:ext cx="1058863" cy="53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8018" name="Rectangle 98"/>
          <p:cNvSpPr>
            <a:spLocks noChangeArrowheads="1"/>
          </p:cNvSpPr>
          <p:nvPr/>
        </p:nvSpPr>
        <p:spPr bwMode="auto">
          <a:xfrm>
            <a:off x="1828800" y="1143000"/>
            <a:ext cx="172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AAACGCCTGCA</a:t>
            </a:r>
          </a:p>
        </p:txBody>
      </p:sp>
      <p:cxnSp>
        <p:nvCxnSpPr>
          <p:cNvPr id="338019" name="AutoShape 99"/>
          <p:cNvCxnSpPr>
            <a:cxnSpLocks noChangeShapeType="1"/>
            <a:stCxn id="337971" idx="0"/>
            <a:endCxn id="338018" idx="1"/>
          </p:cNvCxnSpPr>
          <p:nvPr/>
        </p:nvCxnSpPr>
        <p:spPr bwMode="auto">
          <a:xfrm rot="16200000">
            <a:off x="1185068" y="1421607"/>
            <a:ext cx="754063" cy="53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20" name="AutoShape 100"/>
          <p:cNvCxnSpPr>
            <a:cxnSpLocks noChangeShapeType="1"/>
            <a:stCxn id="338015" idx="1"/>
            <a:endCxn id="337941" idx="0"/>
          </p:cNvCxnSpPr>
          <p:nvPr/>
        </p:nvCxnSpPr>
        <p:spPr bwMode="auto">
          <a:xfrm>
            <a:off x="1143000" y="2598738"/>
            <a:ext cx="3352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21" name="AutoShape 101"/>
          <p:cNvCxnSpPr>
            <a:cxnSpLocks noChangeShapeType="1"/>
            <a:stCxn id="337971" idx="1"/>
            <a:endCxn id="337932" idx="0"/>
          </p:cNvCxnSpPr>
          <p:nvPr/>
        </p:nvCxnSpPr>
        <p:spPr bwMode="auto">
          <a:xfrm>
            <a:off x="1295400" y="2598738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22" name="AutoShape 102"/>
          <p:cNvCxnSpPr>
            <a:cxnSpLocks noChangeShapeType="1"/>
            <a:stCxn id="337972" idx="1"/>
            <a:endCxn id="337954" idx="0"/>
          </p:cNvCxnSpPr>
          <p:nvPr/>
        </p:nvCxnSpPr>
        <p:spPr bwMode="auto">
          <a:xfrm>
            <a:off x="1447800" y="2598738"/>
            <a:ext cx="502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23" name="AutoShape 103"/>
          <p:cNvCxnSpPr>
            <a:cxnSpLocks noChangeShapeType="1"/>
            <a:stCxn id="337985" idx="1"/>
            <a:endCxn id="337965" idx="0"/>
          </p:cNvCxnSpPr>
          <p:nvPr/>
        </p:nvCxnSpPr>
        <p:spPr bwMode="auto">
          <a:xfrm flipH="1">
            <a:off x="31242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24" name="AutoShape 104"/>
          <p:cNvCxnSpPr>
            <a:cxnSpLocks noChangeShapeType="1"/>
            <a:stCxn id="338011" idx="1"/>
            <a:endCxn id="337926" idx="0"/>
          </p:cNvCxnSpPr>
          <p:nvPr/>
        </p:nvCxnSpPr>
        <p:spPr bwMode="auto">
          <a:xfrm flipH="1">
            <a:off x="1600200" y="2598738"/>
            <a:ext cx="1371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25" name="AutoShape 105"/>
          <p:cNvCxnSpPr>
            <a:cxnSpLocks noChangeShapeType="1"/>
            <a:stCxn id="337997" idx="1"/>
            <a:endCxn id="337960" idx="0"/>
          </p:cNvCxnSpPr>
          <p:nvPr/>
        </p:nvCxnSpPr>
        <p:spPr bwMode="auto">
          <a:xfrm>
            <a:off x="5867400" y="2598738"/>
            <a:ext cx="1524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26" name="AutoShape 106"/>
          <p:cNvCxnSpPr>
            <a:cxnSpLocks noChangeShapeType="1"/>
            <a:stCxn id="337993" idx="1"/>
            <a:endCxn id="337956" idx="0"/>
          </p:cNvCxnSpPr>
          <p:nvPr/>
        </p:nvCxnSpPr>
        <p:spPr bwMode="auto">
          <a:xfrm>
            <a:off x="5257800" y="2598738"/>
            <a:ext cx="1524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27" name="AutoShape 107"/>
          <p:cNvCxnSpPr>
            <a:cxnSpLocks noChangeShapeType="1"/>
            <a:stCxn id="338009" idx="1"/>
            <a:endCxn id="337947" idx="0"/>
          </p:cNvCxnSpPr>
          <p:nvPr/>
        </p:nvCxnSpPr>
        <p:spPr bwMode="auto">
          <a:xfrm flipH="1">
            <a:off x="5410200" y="2598738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28" name="AutoShape 108"/>
          <p:cNvCxnSpPr>
            <a:cxnSpLocks noChangeShapeType="1"/>
            <a:stCxn id="338002" idx="1"/>
            <a:endCxn id="337961" idx="0"/>
          </p:cNvCxnSpPr>
          <p:nvPr/>
        </p:nvCxnSpPr>
        <p:spPr bwMode="auto">
          <a:xfrm>
            <a:off x="66294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29" name="AutoShape 109"/>
          <p:cNvCxnSpPr>
            <a:cxnSpLocks noChangeShapeType="1"/>
            <a:stCxn id="338005" idx="1"/>
            <a:endCxn id="337943" idx="0"/>
          </p:cNvCxnSpPr>
          <p:nvPr/>
        </p:nvCxnSpPr>
        <p:spPr bwMode="auto">
          <a:xfrm flipH="1">
            <a:off x="4800600" y="2598738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30" name="AutoShape 110"/>
          <p:cNvCxnSpPr>
            <a:cxnSpLocks noChangeShapeType="1"/>
            <a:stCxn id="338010" idx="1"/>
            <a:endCxn id="337933" idx="0"/>
          </p:cNvCxnSpPr>
          <p:nvPr/>
        </p:nvCxnSpPr>
        <p:spPr bwMode="auto">
          <a:xfrm flipH="1">
            <a:off x="2667000" y="2598738"/>
            <a:ext cx="5181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31" name="AutoShape 111"/>
          <p:cNvCxnSpPr>
            <a:cxnSpLocks noChangeShapeType="1"/>
            <a:stCxn id="337995" idx="1"/>
            <a:endCxn id="337929" idx="0"/>
          </p:cNvCxnSpPr>
          <p:nvPr/>
        </p:nvCxnSpPr>
        <p:spPr bwMode="auto">
          <a:xfrm flipH="1">
            <a:off x="2057400" y="2598738"/>
            <a:ext cx="3505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32" name="AutoShape 112"/>
          <p:cNvCxnSpPr>
            <a:cxnSpLocks noChangeShapeType="1"/>
            <a:stCxn id="337996" idx="1"/>
            <a:endCxn id="337957" idx="0"/>
          </p:cNvCxnSpPr>
          <p:nvPr/>
        </p:nvCxnSpPr>
        <p:spPr bwMode="auto">
          <a:xfrm>
            <a:off x="5715000" y="2598738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33" name="AutoShape 113"/>
          <p:cNvCxnSpPr>
            <a:cxnSpLocks noChangeShapeType="1"/>
            <a:stCxn id="338001" idx="1"/>
            <a:endCxn id="337942" idx="0"/>
          </p:cNvCxnSpPr>
          <p:nvPr/>
        </p:nvCxnSpPr>
        <p:spPr bwMode="auto">
          <a:xfrm flipH="1">
            <a:off x="4648200" y="2598738"/>
            <a:ext cx="1828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34" name="AutoShape 114"/>
          <p:cNvCxnSpPr>
            <a:cxnSpLocks noChangeShapeType="1"/>
            <a:stCxn id="337990" idx="1"/>
            <a:endCxn id="337937" idx="0"/>
          </p:cNvCxnSpPr>
          <p:nvPr/>
        </p:nvCxnSpPr>
        <p:spPr bwMode="auto">
          <a:xfrm flipH="1">
            <a:off x="38862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35" name="AutoShape 115"/>
          <p:cNvCxnSpPr>
            <a:cxnSpLocks noChangeShapeType="1"/>
            <a:stCxn id="337987" idx="1"/>
            <a:endCxn id="337968" idx="0"/>
          </p:cNvCxnSpPr>
          <p:nvPr/>
        </p:nvCxnSpPr>
        <p:spPr bwMode="auto">
          <a:xfrm flipH="1">
            <a:off x="1143000" y="2598738"/>
            <a:ext cx="3200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36" name="AutoShape 116"/>
          <p:cNvCxnSpPr>
            <a:cxnSpLocks noChangeShapeType="1"/>
            <a:stCxn id="338013" idx="1"/>
            <a:endCxn id="337925" idx="0"/>
          </p:cNvCxnSpPr>
          <p:nvPr/>
        </p:nvCxnSpPr>
        <p:spPr bwMode="auto">
          <a:xfrm flipH="1">
            <a:off x="1447800" y="2598738"/>
            <a:ext cx="1828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37" name="AutoShape 117"/>
          <p:cNvCxnSpPr>
            <a:cxnSpLocks noChangeShapeType="1"/>
            <a:stCxn id="337976" idx="1"/>
            <a:endCxn id="337946" idx="0"/>
          </p:cNvCxnSpPr>
          <p:nvPr/>
        </p:nvCxnSpPr>
        <p:spPr bwMode="auto">
          <a:xfrm>
            <a:off x="2057400" y="2598738"/>
            <a:ext cx="3200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38" name="AutoShape 118"/>
          <p:cNvCxnSpPr>
            <a:cxnSpLocks noChangeShapeType="1"/>
            <a:stCxn id="337982" idx="1"/>
            <a:endCxn id="337963" idx="0"/>
          </p:cNvCxnSpPr>
          <p:nvPr/>
        </p:nvCxnSpPr>
        <p:spPr bwMode="auto">
          <a:xfrm>
            <a:off x="3581400" y="2598738"/>
            <a:ext cx="4267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39" name="AutoShape 119"/>
          <p:cNvCxnSpPr>
            <a:cxnSpLocks noChangeShapeType="1"/>
            <a:stCxn id="337991" idx="1"/>
            <a:endCxn id="337955" idx="0"/>
          </p:cNvCxnSpPr>
          <p:nvPr/>
        </p:nvCxnSpPr>
        <p:spPr bwMode="auto">
          <a:xfrm>
            <a:off x="4953000" y="2598738"/>
            <a:ext cx="1676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40" name="AutoShape 120"/>
          <p:cNvCxnSpPr>
            <a:cxnSpLocks noChangeShapeType="1"/>
            <a:stCxn id="337988" idx="1"/>
            <a:endCxn id="337935" idx="0"/>
          </p:cNvCxnSpPr>
          <p:nvPr/>
        </p:nvCxnSpPr>
        <p:spPr bwMode="auto">
          <a:xfrm flipH="1">
            <a:off x="35814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41" name="AutoShape 121"/>
          <p:cNvCxnSpPr>
            <a:cxnSpLocks noChangeShapeType="1"/>
            <a:stCxn id="338003" idx="1"/>
            <a:endCxn id="337936" idx="0"/>
          </p:cNvCxnSpPr>
          <p:nvPr/>
        </p:nvCxnSpPr>
        <p:spPr bwMode="auto">
          <a:xfrm flipH="1">
            <a:off x="3733800" y="2598738"/>
            <a:ext cx="3048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42" name="AutoShape 122"/>
          <p:cNvCxnSpPr>
            <a:cxnSpLocks noChangeShapeType="1"/>
            <a:stCxn id="337980" idx="1"/>
            <a:endCxn id="337927" idx="0"/>
          </p:cNvCxnSpPr>
          <p:nvPr/>
        </p:nvCxnSpPr>
        <p:spPr bwMode="auto">
          <a:xfrm flipH="1">
            <a:off x="17526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43" name="AutoShape 123"/>
          <p:cNvCxnSpPr>
            <a:cxnSpLocks noChangeShapeType="1"/>
            <a:stCxn id="337975" idx="1"/>
            <a:endCxn id="337928" idx="0"/>
          </p:cNvCxnSpPr>
          <p:nvPr/>
        </p:nvCxnSpPr>
        <p:spPr bwMode="auto">
          <a:xfrm>
            <a:off x="1905000" y="2598738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44" name="AutoShape 124"/>
          <p:cNvCxnSpPr>
            <a:cxnSpLocks noChangeShapeType="1"/>
            <a:stCxn id="337999" idx="1"/>
            <a:endCxn id="337951" idx="0"/>
          </p:cNvCxnSpPr>
          <p:nvPr/>
        </p:nvCxnSpPr>
        <p:spPr bwMode="auto">
          <a:xfrm flipH="1">
            <a:off x="60198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45" name="AutoShape 125"/>
          <p:cNvCxnSpPr>
            <a:cxnSpLocks noChangeShapeType="1"/>
            <a:stCxn id="338014" idx="1"/>
            <a:endCxn id="337966" idx="0"/>
          </p:cNvCxnSpPr>
          <p:nvPr/>
        </p:nvCxnSpPr>
        <p:spPr bwMode="auto">
          <a:xfrm flipH="1">
            <a:off x="32766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046" name="AutoShape 126"/>
          <p:cNvCxnSpPr>
            <a:cxnSpLocks noChangeShapeType="1"/>
            <a:stCxn id="338006" idx="1"/>
            <a:endCxn id="337958" idx="0"/>
          </p:cNvCxnSpPr>
          <p:nvPr/>
        </p:nvCxnSpPr>
        <p:spPr bwMode="auto">
          <a:xfrm flipH="1">
            <a:off x="70866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8047" name="Rectangle 127"/>
          <p:cNvSpPr>
            <a:spLocks noChangeArrowheads="1"/>
          </p:cNvSpPr>
          <p:nvPr/>
        </p:nvSpPr>
        <p:spPr bwMode="auto">
          <a:xfrm>
            <a:off x="5638800" y="914400"/>
            <a:ext cx="1533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TTTACGTCAA</a:t>
            </a:r>
          </a:p>
        </p:txBody>
      </p:sp>
      <p:cxnSp>
        <p:nvCxnSpPr>
          <p:cNvPr id="338048" name="AutoShape 128"/>
          <p:cNvCxnSpPr>
            <a:cxnSpLocks noChangeShapeType="1"/>
            <a:stCxn id="338009" idx="0"/>
            <a:endCxn id="338047" idx="3"/>
          </p:cNvCxnSpPr>
          <p:nvPr/>
        </p:nvCxnSpPr>
        <p:spPr bwMode="auto">
          <a:xfrm rot="5400000" flipH="1">
            <a:off x="6942931" y="1312069"/>
            <a:ext cx="982663" cy="5238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8049" name="Rectangle 129"/>
          <p:cNvSpPr>
            <a:spLocks noChangeArrowheads="1"/>
          </p:cNvSpPr>
          <p:nvPr/>
        </p:nvSpPr>
        <p:spPr bwMode="auto">
          <a:xfrm>
            <a:off x="5791200" y="457200"/>
            <a:ext cx="162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TTTTCGTAATT</a:t>
            </a:r>
          </a:p>
        </p:txBody>
      </p:sp>
      <p:cxnSp>
        <p:nvCxnSpPr>
          <p:cNvPr id="338050" name="AutoShape 130"/>
          <p:cNvCxnSpPr>
            <a:cxnSpLocks noChangeShapeType="1"/>
            <a:stCxn id="338010" idx="0"/>
            <a:endCxn id="338049" idx="3"/>
          </p:cNvCxnSpPr>
          <p:nvPr/>
        </p:nvCxnSpPr>
        <p:spPr bwMode="auto">
          <a:xfrm rot="5400000" flipH="1">
            <a:off x="6911975" y="1128713"/>
            <a:ext cx="1439863" cy="4333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8051" name="Text Box 131"/>
          <p:cNvSpPr txBox="1">
            <a:spLocks noChangeArrowheads="1"/>
          </p:cNvSpPr>
          <p:nvPr/>
        </p:nvSpPr>
        <p:spPr bwMode="auto">
          <a:xfrm>
            <a:off x="2255838" y="5097463"/>
            <a:ext cx="506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if we sort the sequences?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review</a:t>
            </a:r>
          </a:p>
          <a:p>
            <a:r>
              <a:rPr lang="en-US" dirty="0" smtClean="0"/>
              <a:t>Lecture: Scalability.  </a:t>
            </a:r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/>
              <a:t>(with a nod to RDBMS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Demo: Elastic </a:t>
            </a:r>
            <a:r>
              <a:rPr lang="en-US" dirty="0" err="1" smtClean="0"/>
              <a:t>MapReduce</a:t>
            </a:r>
            <a:r>
              <a:rPr lang="en-US" dirty="0" smtClean="0"/>
              <a:t> on AWS</a:t>
            </a:r>
            <a:endParaRPr lang="en-US" dirty="0"/>
          </a:p>
          <a:p>
            <a:r>
              <a:rPr lang="en-US" dirty="0"/>
              <a:t>Assignment: </a:t>
            </a:r>
            <a:r>
              <a:rPr lang="en-US" dirty="0" err="1" smtClean="0"/>
              <a:t>MapReduce</a:t>
            </a:r>
            <a:r>
              <a:rPr lang="en-US" dirty="0" smtClean="0"/>
              <a:t> algorithms, Elastic </a:t>
            </a:r>
            <a:r>
              <a:rPr lang="en-US" dirty="0" err="1" smtClean="0"/>
              <a:t>MapReduce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9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990600" y="1905000"/>
            <a:ext cx="7086600" cy="838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990600" y="3429000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8" name="Line 4"/>
          <p:cNvSpPr>
            <a:spLocks noChangeShapeType="1"/>
          </p:cNvSpPr>
          <p:nvPr/>
        </p:nvSpPr>
        <p:spPr bwMode="auto">
          <a:xfrm>
            <a:off x="1295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Line 5"/>
          <p:cNvSpPr>
            <a:spLocks noChangeShapeType="1"/>
          </p:cNvSpPr>
          <p:nvPr/>
        </p:nvSpPr>
        <p:spPr bwMode="auto">
          <a:xfrm>
            <a:off x="1447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Line 6"/>
          <p:cNvSpPr>
            <a:spLocks noChangeShapeType="1"/>
          </p:cNvSpPr>
          <p:nvPr/>
        </p:nvSpPr>
        <p:spPr bwMode="auto">
          <a:xfrm>
            <a:off x="1600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Line 7"/>
          <p:cNvSpPr>
            <a:spLocks noChangeShapeType="1"/>
          </p:cNvSpPr>
          <p:nvPr/>
        </p:nvSpPr>
        <p:spPr bwMode="auto">
          <a:xfrm>
            <a:off x="1752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Line 8"/>
          <p:cNvSpPr>
            <a:spLocks noChangeShapeType="1"/>
          </p:cNvSpPr>
          <p:nvPr/>
        </p:nvSpPr>
        <p:spPr bwMode="auto">
          <a:xfrm>
            <a:off x="1905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Line 9"/>
          <p:cNvSpPr>
            <a:spLocks noChangeShapeType="1"/>
          </p:cNvSpPr>
          <p:nvPr/>
        </p:nvSpPr>
        <p:spPr bwMode="auto">
          <a:xfrm>
            <a:off x="2057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Line 10"/>
          <p:cNvSpPr>
            <a:spLocks noChangeShapeType="1"/>
          </p:cNvSpPr>
          <p:nvPr/>
        </p:nvSpPr>
        <p:spPr bwMode="auto">
          <a:xfrm>
            <a:off x="2209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Line 11"/>
          <p:cNvSpPr>
            <a:spLocks noChangeShapeType="1"/>
          </p:cNvSpPr>
          <p:nvPr/>
        </p:nvSpPr>
        <p:spPr bwMode="auto">
          <a:xfrm>
            <a:off x="2362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Line 12"/>
          <p:cNvSpPr>
            <a:spLocks noChangeShapeType="1"/>
          </p:cNvSpPr>
          <p:nvPr/>
        </p:nvSpPr>
        <p:spPr bwMode="auto">
          <a:xfrm>
            <a:off x="2514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Line 13"/>
          <p:cNvSpPr>
            <a:spLocks noChangeShapeType="1"/>
          </p:cNvSpPr>
          <p:nvPr/>
        </p:nvSpPr>
        <p:spPr bwMode="auto">
          <a:xfrm>
            <a:off x="2667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2819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>
            <a:off x="3581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3733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3886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>
            <a:off x="4038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>
            <a:off x="4191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4343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>
            <a:off x="4495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4648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67" name="Line 23"/>
          <p:cNvSpPr>
            <a:spLocks noChangeShapeType="1"/>
          </p:cNvSpPr>
          <p:nvPr/>
        </p:nvSpPr>
        <p:spPr bwMode="auto">
          <a:xfrm>
            <a:off x="4800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68" name="Line 24"/>
          <p:cNvSpPr>
            <a:spLocks noChangeShapeType="1"/>
          </p:cNvSpPr>
          <p:nvPr/>
        </p:nvSpPr>
        <p:spPr bwMode="auto">
          <a:xfrm>
            <a:off x="4953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69" name="Line 25"/>
          <p:cNvSpPr>
            <a:spLocks noChangeShapeType="1"/>
          </p:cNvSpPr>
          <p:nvPr/>
        </p:nvSpPr>
        <p:spPr bwMode="auto">
          <a:xfrm>
            <a:off x="5105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70" name="Line 26"/>
          <p:cNvSpPr>
            <a:spLocks noChangeShapeType="1"/>
          </p:cNvSpPr>
          <p:nvPr/>
        </p:nvSpPr>
        <p:spPr bwMode="auto">
          <a:xfrm>
            <a:off x="5257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71" name="Line 27"/>
          <p:cNvSpPr>
            <a:spLocks noChangeShapeType="1"/>
          </p:cNvSpPr>
          <p:nvPr/>
        </p:nvSpPr>
        <p:spPr bwMode="auto">
          <a:xfrm>
            <a:off x="5410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72" name="Line 28"/>
          <p:cNvSpPr>
            <a:spLocks noChangeShapeType="1"/>
          </p:cNvSpPr>
          <p:nvPr/>
        </p:nvSpPr>
        <p:spPr bwMode="auto">
          <a:xfrm>
            <a:off x="5562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73" name="Line 29"/>
          <p:cNvSpPr>
            <a:spLocks noChangeShapeType="1"/>
          </p:cNvSpPr>
          <p:nvPr/>
        </p:nvSpPr>
        <p:spPr bwMode="auto">
          <a:xfrm>
            <a:off x="5715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74" name="Line 30"/>
          <p:cNvSpPr>
            <a:spLocks noChangeShapeType="1"/>
          </p:cNvSpPr>
          <p:nvPr/>
        </p:nvSpPr>
        <p:spPr bwMode="auto">
          <a:xfrm>
            <a:off x="5867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75" name="Line 31"/>
          <p:cNvSpPr>
            <a:spLocks noChangeShapeType="1"/>
          </p:cNvSpPr>
          <p:nvPr/>
        </p:nvSpPr>
        <p:spPr bwMode="auto">
          <a:xfrm>
            <a:off x="6019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76" name="Line 32"/>
          <p:cNvSpPr>
            <a:spLocks noChangeShapeType="1"/>
          </p:cNvSpPr>
          <p:nvPr/>
        </p:nvSpPr>
        <p:spPr bwMode="auto">
          <a:xfrm>
            <a:off x="6172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77" name="Line 33"/>
          <p:cNvSpPr>
            <a:spLocks noChangeShapeType="1"/>
          </p:cNvSpPr>
          <p:nvPr/>
        </p:nvSpPr>
        <p:spPr bwMode="auto">
          <a:xfrm>
            <a:off x="6324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78" name="Line 34"/>
          <p:cNvSpPr>
            <a:spLocks noChangeShapeType="1"/>
          </p:cNvSpPr>
          <p:nvPr/>
        </p:nvSpPr>
        <p:spPr bwMode="auto">
          <a:xfrm>
            <a:off x="6477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79" name="Line 35"/>
          <p:cNvSpPr>
            <a:spLocks noChangeShapeType="1"/>
          </p:cNvSpPr>
          <p:nvPr/>
        </p:nvSpPr>
        <p:spPr bwMode="auto">
          <a:xfrm>
            <a:off x="6629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80" name="Line 36"/>
          <p:cNvSpPr>
            <a:spLocks noChangeShapeType="1"/>
          </p:cNvSpPr>
          <p:nvPr/>
        </p:nvSpPr>
        <p:spPr bwMode="auto">
          <a:xfrm>
            <a:off x="6781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81" name="Line 37"/>
          <p:cNvSpPr>
            <a:spLocks noChangeShapeType="1"/>
          </p:cNvSpPr>
          <p:nvPr/>
        </p:nvSpPr>
        <p:spPr bwMode="auto">
          <a:xfrm>
            <a:off x="6934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82" name="Line 38"/>
          <p:cNvSpPr>
            <a:spLocks noChangeShapeType="1"/>
          </p:cNvSpPr>
          <p:nvPr/>
        </p:nvSpPr>
        <p:spPr bwMode="auto">
          <a:xfrm>
            <a:off x="7086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83" name="Line 39"/>
          <p:cNvSpPr>
            <a:spLocks noChangeShapeType="1"/>
          </p:cNvSpPr>
          <p:nvPr/>
        </p:nvSpPr>
        <p:spPr bwMode="auto">
          <a:xfrm>
            <a:off x="7239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84" name="Line 40"/>
          <p:cNvSpPr>
            <a:spLocks noChangeShapeType="1"/>
          </p:cNvSpPr>
          <p:nvPr/>
        </p:nvSpPr>
        <p:spPr bwMode="auto">
          <a:xfrm>
            <a:off x="7391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85" name="Line 41"/>
          <p:cNvSpPr>
            <a:spLocks noChangeShapeType="1"/>
          </p:cNvSpPr>
          <p:nvPr/>
        </p:nvSpPr>
        <p:spPr bwMode="auto">
          <a:xfrm>
            <a:off x="7543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86" name="Line 42"/>
          <p:cNvSpPr>
            <a:spLocks noChangeShapeType="1"/>
          </p:cNvSpPr>
          <p:nvPr/>
        </p:nvSpPr>
        <p:spPr bwMode="auto">
          <a:xfrm>
            <a:off x="7696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87" name="Line 43"/>
          <p:cNvSpPr>
            <a:spLocks noChangeShapeType="1"/>
          </p:cNvSpPr>
          <p:nvPr/>
        </p:nvSpPr>
        <p:spPr bwMode="auto">
          <a:xfrm>
            <a:off x="7848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88" name="Line 44"/>
          <p:cNvSpPr>
            <a:spLocks noChangeShapeType="1"/>
          </p:cNvSpPr>
          <p:nvPr/>
        </p:nvSpPr>
        <p:spPr bwMode="auto">
          <a:xfrm>
            <a:off x="2971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89" name="Line 45"/>
          <p:cNvSpPr>
            <a:spLocks noChangeShapeType="1"/>
          </p:cNvSpPr>
          <p:nvPr/>
        </p:nvSpPr>
        <p:spPr bwMode="auto">
          <a:xfrm>
            <a:off x="3124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90" name="Line 46"/>
          <p:cNvSpPr>
            <a:spLocks noChangeShapeType="1"/>
          </p:cNvSpPr>
          <p:nvPr/>
        </p:nvSpPr>
        <p:spPr bwMode="auto">
          <a:xfrm>
            <a:off x="3276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91" name="Line 47"/>
          <p:cNvSpPr>
            <a:spLocks noChangeShapeType="1"/>
          </p:cNvSpPr>
          <p:nvPr/>
        </p:nvSpPr>
        <p:spPr bwMode="auto">
          <a:xfrm>
            <a:off x="3429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92" name="Line 48"/>
          <p:cNvSpPr>
            <a:spLocks noChangeShapeType="1"/>
          </p:cNvSpPr>
          <p:nvPr/>
        </p:nvSpPr>
        <p:spPr bwMode="auto">
          <a:xfrm>
            <a:off x="1143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93" name="Line 49"/>
          <p:cNvSpPr>
            <a:spLocks noChangeShapeType="1"/>
          </p:cNvSpPr>
          <p:nvPr/>
        </p:nvSpPr>
        <p:spPr bwMode="auto">
          <a:xfrm>
            <a:off x="1295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94" name="Line 50"/>
          <p:cNvSpPr>
            <a:spLocks noChangeShapeType="1"/>
          </p:cNvSpPr>
          <p:nvPr/>
        </p:nvSpPr>
        <p:spPr bwMode="auto">
          <a:xfrm>
            <a:off x="1447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95" name="Line 51"/>
          <p:cNvSpPr>
            <a:spLocks noChangeShapeType="1"/>
          </p:cNvSpPr>
          <p:nvPr/>
        </p:nvSpPr>
        <p:spPr bwMode="auto">
          <a:xfrm>
            <a:off x="1600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96" name="Line 52"/>
          <p:cNvSpPr>
            <a:spLocks noChangeShapeType="1"/>
          </p:cNvSpPr>
          <p:nvPr/>
        </p:nvSpPr>
        <p:spPr bwMode="auto">
          <a:xfrm>
            <a:off x="1752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97" name="Line 53"/>
          <p:cNvSpPr>
            <a:spLocks noChangeShapeType="1"/>
          </p:cNvSpPr>
          <p:nvPr/>
        </p:nvSpPr>
        <p:spPr bwMode="auto">
          <a:xfrm>
            <a:off x="1905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98" name="Line 54"/>
          <p:cNvSpPr>
            <a:spLocks noChangeShapeType="1"/>
          </p:cNvSpPr>
          <p:nvPr/>
        </p:nvSpPr>
        <p:spPr bwMode="auto">
          <a:xfrm>
            <a:off x="2057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99" name="Line 55"/>
          <p:cNvSpPr>
            <a:spLocks noChangeShapeType="1"/>
          </p:cNvSpPr>
          <p:nvPr/>
        </p:nvSpPr>
        <p:spPr bwMode="auto">
          <a:xfrm>
            <a:off x="2209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00" name="Line 56"/>
          <p:cNvSpPr>
            <a:spLocks noChangeShapeType="1"/>
          </p:cNvSpPr>
          <p:nvPr/>
        </p:nvSpPr>
        <p:spPr bwMode="auto">
          <a:xfrm>
            <a:off x="2362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01" name="Line 57"/>
          <p:cNvSpPr>
            <a:spLocks noChangeShapeType="1"/>
          </p:cNvSpPr>
          <p:nvPr/>
        </p:nvSpPr>
        <p:spPr bwMode="auto">
          <a:xfrm>
            <a:off x="2514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02" name="Line 58"/>
          <p:cNvSpPr>
            <a:spLocks noChangeShapeType="1"/>
          </p:cNvSpPr>
          <p:nvPr/>
        </p:nvSpPr>
        <p:spPr bwMode="auto">
          <a:xfrm>
            <a:off x="2667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03" name="Line 59"/>
          <p:cNvSpPr>
            <a:spLocks noChangeShapeType="1"/>
          </p:cNvSpPr>
          <p:nvPr/>
        </p:nvSpPr>
        <p:spPr bwMode="auto">
          <a:xfrm>
            <a:off x="2819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04" name="Line 60"/>
          <p:cNvSpPr>
            <a:spLocks noChangeShapeType="1"/>
          </p:cNvSpPr>
          <p:nvPr/>
        </p:nvSpPr>
        <p:spPr bwMode="auto">
          <a:xfrm>
            <a:off x="3581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05" name="Line 61"/>
          <p:cNvSpPr>
            <a:spLocks noChangeShapeType="1"/>
          </p:cNvSpPr>
          <p:nvPr/>
        </p:nvSpPr>
        <p:spPr bwMode="auto">
          <a:xfrm>
            <a:off x="3733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06" name="Line 62"/>
          <p:cNvSpPr>
            <a:spLocks noChangeShapeType="1"/>
          </p:cNvSpPr>
          <p:nvPr/>
        </p:nvSpPr>
        <p:spPr bwMode="auto">
          <a:xfrm>
            <a:off x="3886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07" name="Line 63"/>
          <p:cNvSpPr>
            <a:spLocks noChangeShapeType="1"/>
          </p:cNvSpPr>
          <p:nvPr/>
        </p:nvSpPr>
        <p:spPr bwMode="auto">
          <a:xfrm>
            <a:off x="4953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08" name="Line 64"/>
          <p:cNvSpPr>
            <a:spLocks noChangeShapeType="1"/>
          </p:cNvSpPr>
          <p:nvPr/>
        </p:nvSpPr>
        <p:spPr bwMode="auto">
          <a:xfrm>
            <a:off x="5105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09" name="Line 65"/>
          <p:cNvSpPr>
            <a:spLocks noChangeShapeType="1"/>
          </p:cNvSpPr>
          <p:nvPr/>
        </p:nvSpPr>
        <p:spPr bwMode="auto">
          <a:xfrm>
            <a:off x="5257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0" name="Line 66"/>
          <p:cNvSpPr>
            <a:spLocks noChangeShapeType="1"/>
          </p:cNvSpPr>
          <p:nvPr/>
        </p:nvSpPr>
        <p:spPr bwMode="auto">
          <a:xfrm>
            <a:off x="5410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1" name="Line 67"/>
          <p:cNvSpPr>
            <a:spLocks noChangeShapeType="1"/>
          </p:cNvSpPr>
          <p:nvPr/>
        </p:nvSpPr>
        <p:spPr bwMode="auto">
          <a:xfrm>
            <a:off x="5562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2" name="Line 68"/>
          <p:cNvSpPr>
            <a:spLocks noChangeShapeType="1"/>
          </p:cNvSpPr>
          <p:nvPr/>
        </p:nvSpPr>
        <p:spPr bwMode="auto">
          <a:xfrm>
            <a:off x="5715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3" name="Line 69"/>
          <p:cNvSpPr>
            <a:spLocks noChangeShapeType="1"/>
          </p:cNvSpPr>
          <p:nvPr/>
        </p:nvSpPr>
        <p:spPr bwMode="auto">
          <a:xfrm>
            <a:off x="5867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4" name="Line 70"/>
          <p:cNvSpPr>
            <a:spLocks noChangeShapeType="1"/>
          </p:cNvSpPr>
          <p:nvPr/>
        </p:nvSpPr>
        <p:spPr bwMode="auto">
          <a:xfrm>
            <a:off x="6019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5" name="Line 71"/>
          <p:cNvSpPr>
            <a:spLocks noChangeShapeType="1"/>
          </p:cNvSpPr>
          <p:nvPr/>
        </p:nvSpPr>
        <p:spPr bwMode="auto">
          <a:xfrm>
            <a:off x="6172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6" name="Line 72"/>
          <p:cNvSpPr>
            <a:spLocks noChangeShapeType="1"/>
          </p:cNvSpPr>
          <p:nvPr/>
        </p:nvSpPr>
        <p:spPr bwMode="auto">
          <a:xfrm>
            <a:off x="6324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7" name="Line 73"/>
          <p:cNvSpPr>
            <a:spLocks noChangeShapeType="1"/>
          </p:cNvSpPr>
          <p:nvPr/>
        </p:nvSpPr>
        <p:spPr bwMode="auto">
          <a:xfrm>
            <a:off x="6477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8" name="Line 74"/>
          <p:cNvSpPr>
            <a:spLocks noChangeShapeType="1"/>
          </p:cNvSpPr>
          <p:nvPr/>
        </p:nvSpPr>
        <p:spPr bwMode="auto">
          <a:xfrm>
            <a:off x="6629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9" name="Line 75"/>
          <p:cNvSpPr>
            <a:spLocks noChangeShapeType="1"/>
          </p:cNvSpPr>
          <p:nvPr/>
        </p:nvSpPr>
        <p:spPr bwMode="auto">
          <a:xfrm>
            <a:off x="6781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0" name="Line 76"/>
          <p:cNvSpPr>
            <a:spLocks noChangeShapeType="1"/>
          </p:cNvSpPr>
          <p:nvPr/>
        </p:nvSpPr>
        <p:spPr bwMode="auto">
          <a:xfrm>
            <a:off x="6934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1" name="Line 77"/>
          <p:cNvSpPr>
            <a:spLocks noChangeShapeType="1"/>
          </p:cNvSpPr>
          <p:nvPr/>
        </p:nvSpPr>
        <p:spPr bwMode="auto">
          <a:xfrm>
            <a:off x="7086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2" name="Line 78"/>
          <p:cNvSpPr>
            <a:spLocks noChangeShapeType="1"/>
          </p:cNvSpPr>
          <p:nvPr/>
        </p:nvSpPr>
        <p:spPr bwMode="auto">
          <a:xfrm>
            <a:off x="7239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3" name="Line 79"/>
          <p:cNvSpPr>
            <a:spLocks noChangeShapeType="1"/>
          </p:cNvSpPr>
          <p:nvPr/>
        </p:nvSpPr>
        <p:spPr bwMode="auto">
          <a:xfrm>
            <a:off x="7391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4" name="Line 80"/>
          <p:cNvSpPr>
            <a:spLocks noChangeShapeType="1"/>
          </p:cNvSpPr>
          <p:nvPr/>
        </p:nvSpPr>
        <p:spPr bwMode="auto">
          <a:xfrm>
            <a:off x="7543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5" name="Line 81"/>
          <p:cNvSpPr>
            <a:spLocks noChangeShapeType="1"/>
          </p:cNvSpPr>
          <p:nvPr/>
        </p:nvSpPr>
        <p:spPr bwMode="auto">
          <a:xfrm>
            <a:off x="7696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6" name="Line 82"/>
          <p:cNvSpPr>
            <a:spLocks noChangeShapeType="1"/>
          </p:cNvSpPr>
          <p:nvPr/>
        </p:nvSpPr>
        <p:spPr bwMode="auto">
          <a:xfrm>
            <a:off x="7848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7" name="Line 83"/>
          <p:cNvSpPr>
            <a:spLocks noChangeShapeType="1"/>
          </p:cNvSpPr>
          <p:nvPr/>
        </p:nvSpPr>
        <p:spPr bwMode="auto">
          <a:xfrm>
            <a:off x="2971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8" name="Line 84"/>
          <p:cNvSpPr>
            <a:spLocks noChangeShapeType="1"/>
          </p:cNvSpPr>
          <p:nvPr/>
        </p:nvSpPr>
        <p:spPr bwMode="auto">
          <a:xfrm>
            <a:off x="3124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9" name="Line 85"/>
          <p:cNvSpPr>
            <a:spLocks noChangeShapeType="1"/>
          </p:cNvSpPr>
          <p:nvPr/>
        </p:nvSpPr>
        <p:spPr bwMode="auto">
          <a:xfrm>
            <a:off x="3276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30" name="Line 86"/>
          <p:cNvSpPr>
            <a:spLocks noChangeShapeType="1"/>
          </p:cNvSpPr>
          <p:nvPr/>
        </p:nvSpPr>
        <p:spPr bwMode="auto">
          <a:xfrm>
            <a:off x="3429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31" name="Line 87"/>
          <p:cNvSpPr>
            <a:spLocks noChangeShapeType="1"/>
          </p:cNvSpPr>
          <p:nvPr/>
        </p:nvSpPr>
        <p:spPr bwMode="auto">
          <a:xfrm>
            <a:off x="1143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9032" name="AutoShape 88"/>
          <p:cNvCxnSpPr>
            <a:cxnSpLocks noChangeShapeType="1"/>
            <a:stCxn id="339031" idx="1"/>
            <a:endCxn id="338965" idx="0"/>
          </p:cNvCxnSpPr>
          <p:nvPr/>
        </p:nvCxnSpPr>
        <p:spPr bwMode="auto">
          <a:xfrm>
            <a:off x="1143000" y="2598738"/>
            <a:ext cx="3352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33" name="AutoShape 89"/>
          <p:cNvCxnSpPr>
            <a:cxnSpLocks noChangeShapeType="1"/>
            <a:stCxn id="338993" idx="1"/>
            <a:endCxn id="338956" idx="0"/>
          </p:cNvCxnSpPr>
          <p:nvPr/>
        </p:nvCxnSpPr>
        <p:spPr bwMode="auto">
          <a:xfrm>
            <a:off x="1295400" y="2598738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34" name="AutoShape 90"/>
          <p:cNvCxnSpPr>
            <a:cxnSpLocks noChangeShapeType="1"/>
            <a:stCxn id="338994" idx="1"/>
            <a:endCxn id="338978" idx="0"/>
          </p:cNvCxnSpPr>
          <p:nvPr/>
        </p:nvCxnSpPr>
        <p:spPr bwMode="auto">
          <a:xfrm>
            <a:off x="1447800" y="2598738"/>
            <a:ext cx="502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35" name="AutoShape 91"/>
          <p:cNvCxnSpPr>
            <a:cxnSpLocks noChangeShapeType="1"/>
            <a:stCxn id="339060" idx="1"/>
            <a:endCxn id="338989" idx="0"/>
          </p:cNvCxnSpPr>
          <p:nvPr/>
        </p:nvCxnSpPr>
        <p:spPr bwMode="auto">
          <a:xfrm flipH="1">
            <a:off x="31242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36" name="AutoShape 92"/>
          <p:cNvCxnSpPr>
            <a:cxnSpLocks noChangeShapeType="1"/>
            <a:stCxn id="339027" idx="1"/>
            <a:endCxn id="338950" idx="0"/>
          </p:cNvCxnSpPr>
          <p:nvPr/>
        </p:nvCxnSpPr>
        <p:spPr bwMode="auto">
          <a:xfrm flipH="1">
            <a:off x="1600200" y="2598738"/>
            <a:ext cx="1371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37" name="AutoShape 93"/>
          <p:cNvCxnSpPr>
            <a:cxnSpLocks noChangeShapeType="1"/>
            <a:stCxn id="339013" idx="1"/>
            <a:endCxn id="338984" idx="0"/>
          </p:cNvCxnSpPr>
          <p:nvPr/>
        </p:nvCxnSpPr>
        <p:spPr bwMode="auto">
          <a:xfrm>
            <a:off x="5867400" y="2598738"/>
            <a:ext cx="1524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38" name="AutoShape 94"/>
          <p:cNvCxnSpPr>
            <a:cxnSpLocks noChangeShapeType="1"/>
            <a:stCxn id="339009" idx="1"/>
            <a:endCxn id="338980" idx="0"/>
          </p:cNvCxnSpPr>
          <p:nvPr/>
        </p:nvCxnSpPr>
        <p:spPr bwMode="auto">
          <a:xfrm>
            <a:off x="5257800" y="2598738"/>
            <a:ext cx="1524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39" name="AutoShape 95"/>
          <p:cNvCxnSpPr>
            <a:cxnSpLocks noChangeShapeType="1"/>
            <a:stCxn id="339025" idx="1"/>
            <a:endCxn id="338971" idx="0"/>
          </p:cNvCxnSpPr>
          <p:nvPr/>
        </p:nvCxnSpPr>
        <p:spPr bwMode="auto">
          <a:xfrm flipH="1">
            <a:off x="5410200" y="2598738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40" name="AutoShape 96"/>
          <p:cNvCxnSpPr>
            <a:cxnSpLocks noChangeShapeType="1"/>
            <a:stCxn id="339018" idx="1"/>
            <a:endCxn id="338985" idx="0"/>
          </p:cNvCxnSpPr>
          <p:nvPr/>
        </p:nvCxnSpPr>
        <p:spPr bwMode="auto">
          <a:xfrm>
            <a:off x="66294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41" name="AutoShape 97"/>
          <p:cNvCxnSpPr>
            <a:cxnSpLocks noChangeShapeType="1"/>
            <a:stCxn id="339021" idx="1"/>
            <a:endCxn id="338967" idx="0"/>
          </p:cNvCxnSpPr>
          <p:nvPr/>
        </p:nvCxnSpPr>
        <p:spPr bwMode="auto">
          <a:xfrm flipH="1">
            <a:off x="4800600" y="2598738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42" name="AutoShape 98"/>
          <p:cNvCxnSpPr>
            <a:cxnSpLocks noChangeShapeType="1"/>
            <a:stCxn id="339026" idx="1"/>
            <a:endCxn id="338957" idx="0"/>
          </p:cNvCxnSpPr>
          <p:nvPr/>
        </p:nvCxnSpPr>
        <p:spPr bwMode="auto">
          <a:xfrm flipH="1">
            <a:off x="2667000" y="2598738"/>
            <a:ext cx="5181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43" name="AutoShape 99"/>
          <p:cNvCxnSpPr>
            <a:cxnSpLocks noChangeShapeType="1"/>
            <a:stCxn id="339011" idx="1"/>
            <a:endCxn id="338953" idx="0"/>
          </p:cNvCxnSpPr>
          <p:nvPr/>
        </p:nvCxnSpPr>
        <p:spPr bwMode="auto">
          <a:xfrm flipH="1">
            <a:off x="2057400" y="2598738"/>
            <a:ext cx="3505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44" name="AutoShape 100"/>
          <p:cNvCxnSpPr>
            <a:cxnSpLocks noChangeShapeType="1"/>
            <a:stCxn id="339012" idx="1"/>
            <a:endCxn id="338981" idx="0"/>
          </p:cNvCxnSpPr>
          <p:nvPr/>
        </p:nvCxnSpPr>
        <p:spPr bwMode="auto">
          <a:xfrm>
            <a:off x="5715000" y="2598738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45" name="AutoShape 101"/>
          <p:cNvCxnSpPr>
            <a:cxnSpLocks noChangeShapeType="1"/>
            <a:stCxn id="339017" idx="1"/>
            <a:endCxn id="338966" idx="0"/>
          </p:cNvCxnSpPr>
          <p:nvPr/>
        </p:nvCxnSpPr>
        <p:spPr bwMode="auto">
          <a:xfrm flipH="1">
            <a:off x="4648200" y="2598738"/>
            <a:ext cx="1828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46" name="AutoShape 102"/>
          <p:cNvCxnSpPr>
            <a:cxnSpLocks noChangeShapeType="1"/>
            <a:stCxn id="339065" idx="1"/>
            <a:endCxn id="338961" idx="0"/>
          </p:cNvCxnSpPr>
          <p:nvPr/>
        </p:nvCxnSpPr>
        <p:spPr bwMode="auto">
          <a:xfrm flipH="1">
            <a:off x="38862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47" name="AutoShape 103"/>
          <p:cNvCxnSpPr>
            <a:cxnSpLocks noChangeShapeType="1"/>
            <a:stCxn id="339062" idx="1"/>
            <a:endCxn id="338992" idx="0"/>
          </p:cNvCxnSpPr>
          <p:nvPr/>
        </p:nvCxnSpPr>
        <p:spPr bwMode="auto">
          <a:xfrm flipH="1">
            <a:off x="1143000" y="2598738"/>
            <a:ext cx="3200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48" name="AutoShape 104"/>
          <p:cNvCxnSpPr>
            <a:cxnSpLocks noChangeShapeType="1"/>
            <a:stCxn id="339029" idx="1"/>
            <a:endCxn id="338949" idx="0"/>
          </p:cNvCxnSpPr>
          <p:nvPr/>
        </p:nvCxnSpPr>
        <p:spPr bwMode="auto">
          <a:xfrm flipH="1">
            <a:off x="1447800" y="2598738"/>
            <a:ext cx="1828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49" name="AutoShape 105"/>
          <p:cNvCxnSpPr>
            <a:cxnSpLocks noChangeShapeType="1"/>
            <a:stCxn id="338998" idx="1"/>
            <a:endCxn id="338970" idx="0"/>
          </p:cNvCxnSpPr>
          <p:nvPr/>
        </p:nvCxnSpPr>
        <p:spPr bwMode="auto">
          <a:xfrm>
            <a:off x="2057400" y="2598738"/>
            <a:ext cx="3200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50" name="AutoShape 106"/>
          <p:cNvCxnSpPr>
            <a:cxnSpLocks noChangeShapeType="1"/>
            <a:stCxn id="339004" idx="1"/>
            <a:endCxn id="338987" idx="0"/>
          </p:cNvCxnSpPr>
          <p:nvPr/>
        </p:nvCxnSpPr>
        <p:spPr bwMode="auto">
          <a:xfrm>
            <a:off x="3581400" y="2598738"/>
            <a:ext cx="4267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51" name="AutoShape 107"/>
          <p:cNvCxnSpPr>
            <a:cxnSpLocks noChangeShapeType="1"/>
            <a:stCxn id="339007" idx="1"/>
            <a:endCxn id="338979" idx="0"/>
          </p:cNvCxnSpPr>
          <p:nvPr/>
        </p:nvCxnSpPr>
        <p:spPr bwMode="auto">
          <a:xfrm>
            <a:off x="4953000" y="2598738"/>
            <a:ext cx="1676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52" name="AutoShape 108"/>
          <p:cNvCxnSpPr>
            <a:cxnSpLocks noChangeShapeType="1"/>
            <a:stCxn id="339063" idx="1"/>
            <a:endCxn id="338959" idx="0"/>
          </p:cNvCxnSpPr>
          <p:nvPr/>
        </p:nvCxnSpPr>
        <p:spPr bwMode="auto">
          <a:xfrm flipH="1">
            <a:off x="35814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53" name="AutoShape 109"/>
          <p:cNvCxnSpPr>
            <a:cxnSpLocks noChangeShapeType="1"/>
            <a:stCxn id="339019" idx="1"/>
            <a:endCxn id="338960" idx="0"/>
          </p:cNvCxnSpPr>
          <p:nvPr/>
        </p:nvCxnSpPr>
        <p:spPr bwMode="auto">
          <a:xfrm flipH="1">
            <a:off x="3733800" y="2598738"/>
            <a:ext cx="3048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54" name="AutoShape 110"/>
          <p:cNvCxnSpPr>
            <a:cxnSpLocks noChangeShapeType="1"/>
            <a:stCxn id="339002" idx="1"/>
            <a:endCxn id="338951" idx="0"/>
          </p:cNvCxnSpPr>
          <p:nvPr/>
        </p:nvCxnSpPr>
        <p:spPr bwMode="auto">
          <a:xfrm flipH="1">
            <a:off x="17526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55" name="AutoShape 111"/>
          <p:cNvCxnSpPr>
            <a:cxnSpLocks noChangeShapeType="1"/>
            <a:stCxn id="338997" idx="1"/>
            <a:endCxn id="338952" idx="0"/>
          </p:cNvCxnSpPr>
          <p:nvPr/>
        </p:nvCxnSpPr>
        <p:spPr bwMode="auto">
          <a:xfrm>
            <a:off x="1905000" y="2598738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56" name="AutoShape 112"/>
          <p:cNvCxnSpPr>
            <a:cxnSpLocks noChangeShapeType="1"/>
            <a:stCxn id="339015" idx="1"/>
            <a:endCxn id="338975" idx="0"/>
          </p:cNvCxnSpPr>
          <p:nvPr/>
        </p:nvCxnSpPr>
        <p:spPr bwMode="auto">
          <a:xfrm flipH="1">
            <a:off x="60198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57" name="AutoShape 113"/>
          <p:cNvCxnSpPr>
            <a:cxnSpLocks noChangeShapeType="1"/>
            <a:stCxn id="339030" idx="1"/>
            <a:endCxn id="338990" idx="0"/>
          </p:cNvCxnSpPr>
          <p:nvPr/>
        </p:nvCxnSpPr>
        <p:spPr bwMode="auto">
          <a:xfrm flipH="1">
            <a:off x="32766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9058" name="AutoShape 114"/>
          <p:cNvCxnSpPr>
            <a:cxnSpLocks noChangeShapeType="1"/>
            <a:stCxn id="339022" idx="1"/>
            <a:endCxn id="338982" idx="0"/>
          </p:cNvCxnSpPr>
          <p:nvPr/>
        </p:nvCxnSpPr>
        <p:spPr bwMode="auto">
          <a:xfrm flipH="1">
            <a:off x="70866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9059" name="AutoShape 115"/>
          <p:cNvSpPr>
            <a:spLocks noChangeArrowheads="1"/>
          </p:cNvSpPr>
          <p:nvPr/>
        </p:nvSpPr>
        <p:spPr bwMode="auto">
          <a:xfrm>
            <a:off x="4267200" y="16764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60" name="Line 116"/>
          <p:cNvSpPr>
            <a:spLocks noChangeShapeType="1"/>
          </p:cNvSpPr>
          <p:nvPr/>
        </p:nvSpPr>
        <p:spPr bwMode="auto">
          <a:xfrm>
            <a:off x="4038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61" name="Line 117"/>
          <p:cNvSpPr>
            <a:spLocks noChangeShapeType="1"/>
          </p:cNvSpPr>
          <p:nvPr/>
        </p:nvSpPr>
        <p:spPr bwMode="auto">
          <a:xfrm>
            <a:off x="4191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62" name="Line 118"/>
          <p:cNvSpPr>
            <a:spLocks noChangeShapeType="1"/>
          </p:cNvSpPr>
          <p:nvPr/>
        </p:nvSpPr>
        <p:spPr bwMode="auto">
          <a:xfrm>
            <a:off x="4343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63" name="Line 119"/>
          <p:cNvSpPr>
            <a:spLocks noChangeShapeType="1"/>
          </p:cNvSpPr>
          <p:nvPr/>
        </p:nvSpPr>
        <p:spPr bwMode="auto">
          <a:xfrm>
            <a:off x="4495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64" name="Line 120"/>
          <p:cNvSpPr>
            <a:spLocks noChangeShapeType="1"/>
          </p:cNvSpPr>
          <p:nvPr/>
        </p:nvSpPr>
        <p:spPr bwMode="auto">
          <a:xfrm>
            <a:off x="4648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65" name="Line 121"/>
          <p:cNvSpPr>
            <a:spLocks noChangeShapeType="1"/>
          </p:cNvSpPr>
          <p:nvPr/>
        </p:nvSpPr>
        <p:spPr bwMode="auto">
          <a:xfrm>
            <a:off x="4800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66" name="Rectangle 122"/>
          <p:cNvSpPr>
            <a:spLocks noChangeArrowheads="1"/>
          </p:cNvSpPr>
          <p:nvPr/>
        </p:nvSpPr>
        <p:spPr bwMode="auto">
          <a:xfrm>
            <a:off x="1143000" y="4800600"/>
            <a:ext cx="586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CTGTACACAACCT &lt; GATTACGATATTA</a:t>
            </a:r>
          </a:p>
        </p:txBody>
      </p:sp>
      <p:sp>
        <p:nvSpPr>
          <p:cNvPr id="339067" name="Rectangle 123"/>
          <p:cNvSpPr>
            <a:spLocks noChangeArrowheads="1"/>
          </p:cNvSpPr>
          <p:nvPr/>
        </p:nvSpPr>
        <p:spPr bwMode="auto">
          <a:xfrm>
            <a:off x="5888038" y="801688"/>
            <a:ext cx="1960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GATTACGATATTA</a:t>
            </a:r>
          </a:p>
        </p:txBody>
      </p:sp>
      <p:cxnSp>
        <p:nvCxnSpPr>
          <p:cNvPr id="339068" name="AutoShape 124"/>
          <p:cNvCxnSpPr>
            <a:cxnSpLocks noChangeShapeType="1"/>
            <a:stCxn id="339011" idx="0"/>
            <a:endCxn id="339067" idx="1"/>
          </p:cNvCxnSpPr>
          <p:nvPr/>
        </p:nvCxnSpPr>
        <p:spPr bwMode="auto">
          <a:xfrm rot="16200000">
            <a:off x="5177631" y="1354932"/>
            <a:ext cx="1095375" cy="3254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9069" name="Text Box 125"/>
          <p:cNvSpPr txBox="1">
            <a:spLocks noChangeArrowheads="1"/>
          </p:cNvSpPr>
          <p:nvPr/>
        </p:nvSpPr>
        <p:spPr bwMode="auto">
          <a:xfrm>
            <a:off x="5029200" y="5486400"/>
            <a:ext cx="3124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D080A"/>
                </a:solidFill>
              </a:rPr>
              <a:t>No match.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DD080A"/>
                </a:solidFill>
              </a:rPr>
              <a:t>Skip to 75% mark </a:t>
            </a:r>
          </a:p>
        </p:txBody>
      </p:sp>
      <p:sp>
        <p:nvSpPr>
          <p:cNvPr id="339070" name="Text Box 126"/>
          <p:cNvSpPr txBox="1">
            <a:spLocks noChangeArrowheads="1"/>
          </p:cNvSpPr>
          <p:nvPr/>
        </p:nvSpPr>
        <p:spPr bwMode="auto">
          <a:xfrm>
            <a:off x="1295400" y="304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D080A"/>
                </a:solidFill>
              </a:rPr>
              <a:t>Start at the 50% mark </a:t>
            </a:r>
          </a:p>
        </p:txBody>
      </p:sp>
      <p:sp>
        <p:nvSpPr>
          <p:cNvPr id="339071" name="Rectangle 127"/>
          <p:cNvSpPr>
            <a:spLocks noChangeArrowheads="1"/>
          </p:cNvSpPr>
          <p:nvPr/>
        </p:nvSpPr>
        <p:spPr bwMode="auto">
          <a:xfrm>
            <a:off x="762000" y="5486400"/>
            <a:ext cx="171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time = 0</a:t>
            </a:r>
            <a:endParaRPr lang="en-US" sz="4000"/>
          </a:p>
        </p:txBody>
      </p:sp>
      <p:sp>
        <p:nvSpPr>
          <p:cNvPr id="339072" name="Text Box 128"/>
          <p:cNvSpPr txBox="1">
            <a:spLocks noChangeArrowheads="1"/>
          </p:cNvSpPr>
          <p:nvPr/>
        </p:nvSpPr>
        <p:spPr bwMode="auto">
          <a:xfrm>
            <a:off x="990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0%</a:t>
            </a:r>
          </a:p>
        </p:txBody>
      </p:sp>
      <p:sp>
        <p:nvSpPr>
          <p:cNvPr id="339073" name="Text Box 129"/>
          <p:cNvSpPr txBox="1">
            <a:spLocks noChangeArrowheads="1"/>
          </p:cNvSpPr>
          <p:nvPr/>
        </p:nvSpPr>
        <p:spPr bwMode="auto">
          <a:xfrm>
            <a:off x="7467600" y="1295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100%</a:t>
            </a:r>
          </a:p>
        </p:txBody>
      </p:sp>
      <p:sp>
        <p:nvSpPr>
          <p:cNvPr id="339074" name="Rectangle 130"/>
          <p:cNvSpPr>
            <a:spLocks noChangeArrowheads="1"/>
          </p:cNvSpPr>
          <p:nvPr/>
        </p:nvSpPr>
        <p:spPr bwMode="auto">
          <a:xfrm>
            <a:off x="4838700" y="469900"/>
            <a:ext cx="196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CTGTACACAACCT</a:t>
            </a:r>
            <a:endParaRPr lang="en-US"/>
          </a:p>
        </p:txBody>
      </p:sp>
      <p:cxnSp>
        <p:nvCxnSpPr>
          <p:cNvPr id="339075" name="AutoShape 131"/>
          <p:cNvCxnSpPr>
            <a:cxnSpLocks noChangeShapeType="1"/>
            <a:stCxn id="339062" idx="0"/>
            <a:endCxn id="339074" idx="1"/>
          </p:cNvCxnSpPr>
          <p:nvPr/>
        </p:nvCxnSpPr>
        <p:spPr bwMode="auto">
          <a:xfrm rot="16200000">
            <a:off x="3877468" y="1104107"/>
            <a:ext cx="1427163" cy="495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990600" y="1905000"/>
            <a:ext cx="7086600" cy="838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990600" y="3429000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72" name="Line 4"/>
          <p:cNvSpPr>
            <a:spLocks noChangeShapeType="1"/>
          </p:cNvSpPr>
          <p:nvPr/>
        </p:nvSpPr>
        <p:spPr bwMode="auto">
          <a:xfrm>
            <a:off x="1295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73" name="Line 5"/>
          <p:cNvSpPr>
            <a:spLocks noChangeShapeType="1"/>
          </p:cNvSpPr>
          <p:nvPr/>
        </p:nvSpPr>
        <p:spPr bwMode="auto">
          <a:xfrm>
            <a:off x="1447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74" name="Line 6"/>
          <p:cNvSpPr>
            <a:spLocks noChangeShapeType="1"/>
          </p:cNvSpPr>
          <p:nvPr/>
        </p:nvSpPr>
        <p:spPr bwMode="auto">
          <a:xfrm>
            <a:off x="1600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75" name="Line 7"/>
          <p:cNvSpPr>
            <a:spLocks noChangeShapeType="1"/>
          </p:cNvSpPr>
          <p:nvPr/>
        </p:nvSpPr>
        <p:spPr bwMode="auto">
          <a:xfrm>
            <a:off x="1752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76" name="Line 8"/>
          <p:cNvSpPr>
            <a:spLocks noChangeShapeType="1"/>
          </p:cNvSpPr>
          <p:nvPr/>
        </p:nvSpPr>
        <p:spPr bwMode="auto">
          <a:xfrm>
            <a:off x="1905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77" name="Line 9"/>
          <p:cNvSpPr>
            <a:spLocks noChangeShapeType="1"/>
          </p:cNvSpPr>
          <p:nvPr/>
        </p:nvSpPr>
        <p:spPr bwMode="auto">
          <a:xfrm>
            <a:off x="2057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78" name="Line 10"/>
          <p:cNvSpPr>
            <a:spLocks noChangeShapeType="1"/>
          </p:cNvSpPr>
          <p:nvPr/>
        </p:nvSpPr>
        <p:spPr bwMode="auto">
          <a:xfrm>
            <a:off x="2209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79" name="Line 11"/>
          <p:cNvSpPr>
            <a:spLocks noChangeShapeType="1"/>
          </p:cNvSpPr>
          <p:nvPr/>
        </p:nvSpPr>
        <p:spPr bwMode="auto">
          <a:xfrm>
            <a:off x="2362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80" name="Line 12"/>
          <p:cNvSpPr>
            <a:spLocks noChangeShapeType="1"/>
          </p:cNvSpPr>
          <p:nvPr/>
        </p:nvSpPr>
        <p:spPr bwMode="auto">
          <a:xfrm>
            <a:off x="2514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2667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2819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3581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3733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3886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4038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>
            <a:off x="4191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4343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89" name="Line 21"/>
          <p:cNvSpPr>
            <a:spLocks noChangeShapeType="1"/>
          </p:cNvSpPr>
          <p:nvPr/>
        </p:nvSpPr>
        <p:spPr bwMode="auto">
          <a:xfrm>
            <a:off x="4495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90" name="Line 22"/>
          <p:cNvSpPr>
            <a:spLocks noChangeShapeType="1"/>
          </p:cNvSpPr>
          <p:nvPr/>
        </p:nvSpPr>
        <p:spPr bwMode="auto">
          <a:xfrm>
            <a:off x="4648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91" name="Line 23"/>
          <p:cNvSpPr>
            <a:spLocks noChangeShapeType="1"/>
          </p:cNvSpPr>
          <p:nvPr/>
        </p:nvSpPr>
        <p:spPr bwMode="auto">
          <a:xfrm>
            <a:off x="4800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92" name="Line 24"/>
          <p:cNvSpPr>
            <a:spLocks noChangeShapeType="1"/>
          </p:cNvSpPr>
          <p:nvPr/>
        </p:nvSpPr>
        <p:spPr bwMode="auto">
          <a:xfrm>
            <a:off x="4953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93" name="Line 25"/>
          <p:cNvSpPr>
            <a:spLocks noChangeShapeType="1"/>
          </p:cNvSpPr>
          <p:nvPr/>
        </p:nvSpPr>
        <p:spPr bwMode="auto">
          <a:xfrm>
            <a:off x="5105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94" name="Line 26"/>
          <p:cNvSpPr>
            <a:spLocks noChangeShapeType="1"/>
          </p:cNvSpPr>
          <p:nvPr/>
        </p:nvSpPr>
        <p:spPr bwMode="auto">
          <a:xfrm>
            <a:off x="5257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95" name="Line 27"/>
          <p:cNvSpPr>
            <a:spLocks noChangeShapeType="1"/>
          </p:cNvSpPr>
          <p:nvPr/>
        </p:nvSpPr>
        <p:spPr bwMode="auto">
          <a:xfrm>
            <a:off x="5410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96" name="Line 28"/>
          <p:cNvSpPr>
            <a:spLocks noChangeShapeType="1"/>
          </p:cNvSpPr>
          <p:nvPr/>
        </p:nvSpPr>
        <p:spPr bwMode="auto">
          <a:xfrm>
            <a:off x="5562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97" name="Line 29"/>
          <p:cNvSpPr>
            <a:spLocks noChangeShapeType="1"/>
          </p:cNvSpPr>
          <p:nvPr/>
        </p:nvSpPr>
        <p:spPr bwMode="auto">
          <a:xfrm>
            <a:off x="5715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98" name="Line 30"/>
          <p:cNvSpPr>
            <a:spLocks noChangeShapeType="1"/>
          </p:cNvSpPr>
          <p:nvPr/>
        </p:nvSpPr>
        <p:spPr bwMode="auto">
          <a:xfrm>
            <a:off x="5867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99" name="Line 31"/>
          <p:cNvSpPr>
            <a:spLocks noChangeShapeType="1"/>
          </p:cNvSpPr>
          <p:nvPr/>
        </p:nvSpPr>
        <p:spPr bwMode="auto">
          <a:xfrm>
            <a:off x="6019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0" name="Line 32"/>
          <p:cNvSpPr>
            <a:spLocks noChangeShapeType="1"/>
          </p:cNvSpPr>
          <p:nvPr/>
        </p:nvSpPr>
        <p:spPr bwMode="auto">
          <a:xfrm>
            <a:off x="6172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1" name="Line 33"/>
          <p:cNvSpPr>
            <a:spLocks noChangeShapeType="1"/>
          </p:cNvSpPr>
          <p:nvPr/>
        </p:nvSpPr>
        <p:spPr bwMode="auto">
          <a:xfrm>
            <a:off x="6324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2" name="Line 34"/>
          <p:cNvSpPr>
            <a:spLocks noChangeShapeType="1"/>
          </p:cNvSpPr>
          <p:nvPr/>
        </p:nvSpPr>
        <p:spPr bwMode="auto">
          <a:xfrm>
            <a:off x="6477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3" name="Line 35"/>
          <p:cNvSpPr>
            <a:spLocks noChangeShapeType="1"/>
          </p:cNvSpPr>
          <p:nvPr/>
        </p:nvSpPr>
        <p:spPr bwMode="auto">
          <a:xfrm>
            <a:off x="6629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4" name="Line 36"/>
          <p:cNvSpPr>
            <a:spLocks noChangeShapeType="1"/>
          </p:cNvSpPr>
          <p:nvPr/>
        </p:nvSpPr>
        <p:spPr bwMode="auto">
          <a:xfrm>
            <a:off x="6781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5" name="Line 37"/>
          <p:cNvSpPr>
            <a:spLocks noChangeShapeType="1"/>
          </p:cNvSpPr>
          <p:nvPr/>
        </p:nvSpPr>
        <p:spPr bwMode="auto">
          <a:xfrm>
            <a:off x="6934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6" name="Line 38"/>
          <p:cNvSpPr>
            <a:spLocks noChangeShapeType="1"/>
          </p:cNvSpPr>
          <p:nvPr/>
        </p:nvSpPr>
        <p:spPr bwMode="auto">
          <a:xfrm>
            <a:off x="7086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7" name="Line 39"/>
          <p:cNvSpPr>
            <a:spLocks noChangeShapeType="1"/>
          </p:cNvSpPr>
          <p:nvPr/>
        </p:nvSpPr>
        <p:spPr bwMode="auto">
          <a:xfrm>
            <a:off x="7239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8" name="Line 40"/>
          <p:cNvSpPr>
            <a:spLocks noChangeShapeType="1"/>
          </p:cNvSpPr>
          <p:nvPr/>
        </p:nvSpPr>
        <p:spPr bwMode="auto">
          <a:xfrm>
            <a:off x="7391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9" name="Line 41"/>
          <p:cNvSpPr>
            <a:spLocks noChangeShapeType="1"/>
          </p:cNvSpPr>
          <p:nvPr/>
        </p:nvSpPr>
        <p:spPr bwMode="auto">
          <a:xfrm>
            <a:off x="7543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10" name="Line 42"/>
          <p:cNvSpPr>
            <a:spLocks noChangeShapeType="1"/>
          </p:cNvSpPr>
          <p:nvPr/>
        </p:nvSpPr>
        <p:spPr bwMode="auto">
          <a:xfrm>
            <a:off x="7696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11" name="Line 43"/>
          <p:cNvSpPr>
            <a:spLocks noChangeShapeType="1"/>
          </p:cNvSpPr>
          <p:nvPr/>
        </p:nvSpPr>
        <p:spPr bwMode="auto">
          <a:xfrm>
            <a:off x="7848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12" name="Line 44"/>
          <p:cNvSpPr>
            <a:spLocks noChangeShapeType="1"/>
          </p:cNvSpPr>
          <p:nvPr/>
        </p:nvSpPr>
        <p:spPr bwMode="auto">
          <a:xfrm>
            <a:off x="2971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13" name="Line 45"/>
          <p:cNvSpPr>
            <a:spLocks noChangeShapeType="1"/>
          </p:cNvSpPr>
          <p:nvPr/>
        </p:nvSpPr>
        <p:spPr bwMode="auto">
          <a:xfrm>
            <a:off x="3124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14" name="Line 46"/>
          <p:cNvSpPr>
            <a:spLocks noChangeShapeType="1"/>
          </p:cNvSpPr>
          <p:nvPr/>
        </p:nvSpPr>
        <p:spPr bwMode="auto">
          <a:xfrm>
            <a:off x="3276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15" name="Line 47"/>
          <p:cNvSpPr>
            <a:spLocks noChangeShapeType="1"/>
          </p:cNvSpPr>
          <p:nvPr/>
        </p:nvSpPr>
        <p:spPr bwMode="auto">
          <a:xfrm>
            <a:off x="3429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16" name="Line 48"/>
          <p:cNvSpPr>
            <a:spLocks noChangeShapeType="1"/>
          </p:cNvSpPr>
          <p:nvPr/>
        </p:nvSpPr>
        <p:spPr bwMode="auto">
          <a:xfrm>
            <a:off x="1143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17" name="Line 49"/>
          <p:cNvSpPr>
            <a:spLocks noChangeShapeType="1"/>
          </p:cNvSpPr>
          <p:nvPr/>
        </p:nvSpPr>
        <p:spPr bwMode="auto">
          <a:xfrm>
            <a:off x="1295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18" name="Line 50"/>
          <p:cNvSpPr>
            <a:spLocks noChangeShapeType="1"/>
          </p:cNvSpPr>
          <p:nvPr/>
        </p:nvSpPr>
        <p:spPr bwMode="auto">
          <a:xfrm>
            <a:off x="1447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19" name="Line 51"/>
          <p:cNvSpPr>
            <a:spLocks noChangeShapeType="1"/>
          </p:cNvSpPr>
          <p:nvPr/>
        </p:nvSpPr>
        <p:spPr bwMode="auto">
          <a:xfrm>
            <a:off x="1600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20" name="Line 52"/>
          <p:cNvSpPr>
            <a:spLocks noChangeShapeType="1"/>
          </p:cNvSpPr>
          <p:nvPr/>
        </p:nvSpPr>
        <p:spPr bwMode="auto">
          <a:xfrm>
            <a:off x="1752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21" name="Line 53"/>
          <p:cNvSpPr>
            <a:spLocks noChangeShapeType="1"/>
          </p:cNvSpPr>
          <p:nvPr/>
        </p:nvSpPr>
        <p:spPr bwMode="auto">
          <a:xfrm>
            <a:off x="1905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22" name="Line 54"/>
          <p:cNvSpPr>
            <a:spLocks noChangeShapeType="1"/>
          </p:cNvSpPr>
          <p:nvPr/>
        </p:nvSpPr>
        <p:spPr bwMode="auto">
          <a:xfrm>
            <a:off x="2057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23" name="Line 55"/>
          <p:cNvSpPr>
            <a:spLocks noChangeShapeType="1"/>
          </p:cNvSpPr>
          <p:nvPr/>
        </p:nvSpPr>
        <p:spPr bwMode="auto">
          <a:xfrm>
            <a:off x="2209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24" name="Line 56"/>
          <p:cNvSpPr>
            <a:spLocks noChangeShapeType="1"/>
          </p:cNvSpPr>
          <p:nvPr/>
        </p:nvSpPr>
        <p:spPr bwMode="auto">
          <a:xfrm>
            <a:off x="2362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25" name="Line 57"/>
          <p:cNvSpPr>
            <a:spLocks noChangeShapeType="1"/>
          </p:cNvSpPr>
          <p:nvPr/>
        </p:nvSpPr>
        <p:spPr bwMode="auto">
          <a:xfrm>
            <a:off x="2514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26" name="Line 58"/>
          <p:cNvSpPr>
            <a:spLocks noChangeShapeType="1"/>
          </p:cNvSpPr>
          <p:nvPr/>
        </p:nvSpPr>
        <p:spPr bwMode="auto">
          <a:xfrm>
            <a:off x="2667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27" name="Line 59"/>
          <p:cNvSpPr>
            <a:spLocks noChangeShapeType="1"/>
          </p:cNvSpPr>
          <p:nvPr/>
        </p:nvSpPr>
        <p:spPr bwMode="auto">
          <a:xfrm>
            <a:off x="2819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28" name="Line 60"/>
          <p:cNvSpPr>
            <a:spLocks noChangeShapeType="1"/>
          </p:cNvSpPr>
          <p:nvPr/>
        </p:nvSpPr>
        <p:spPr bwMode="auto">
          <a:xfrm>
            <a:off x="3581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29" name="Line 61"/>
          <p:cNvSpPr>
            <a:spLocks noChangeShapeType="1"/>
          </p:cNvSpPr>
          <p:nvPr/>
        </p:nvSpPr>
        <p:spPr bwMode="auto">
          <a:xfrm>
            <a:off x="3733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30" name="Line 62"/>
          <p:cNvSpPr>
            <a:spLocks noChangeShapeType="1"/>
          </p:cNvSpPr>
          <p:nvPr/>
        </p:nvSpPr>
        <p:spPr bwMode="auto">
          <a:xfrm>
            <a:off x="3886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31" name="Line 63"/>
          <p:cNvSpPr>
            <a:spLocks noChangeShapeType="1"/>
          </p:cNvSpPr>
          <p:nvPr/>
        </p:nvSpPr>
        <p:spPr bwMode="auto">
          <a:xfrm>
            <a:off x="4953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32" name="Line 64"/>
          <p:cNvSpPr>
            <a:spLocks noChangeShapeType="1"/>
          </p:cNvSpPr>
          <p:nvPr/>
        </p:nvSpPr>
        <p:spPr bwMode="auto">
          <a:xfrm>
            <a:off x="5105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33" name="Line 65"/>
          <p:cNvSpPr>
            <a:spLocks noChangeShapeType="1"/>
          </p:cNvSpPr>
          <p:nvPr/>
        </p:nvSpPr>
        <p:spPr bwMode="auto">
          <a:xfrm>
            <a:off x="5257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34" name="Line 66"/>
          <p:cNvSpPr>
            <a:spLocks noChangeShapeType="1"/>
          </p:cNvSpPr>
          <p:nvPr/>
        </p:nvSpPr>
        <p:spPr bwMode="auto">
          <a:xfrm>
            <a:off x="5410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35" name="Line 67"/>
          <p:cNvSpPr>
            <a:spLocks noChangeShapeType="1"/>
          </p:cNvSpPr>
          <p:nvPr/>
        </p:nvSpPr>
        <p:spPr bwMode="auto">
          <a:xfrm>
            <a:off x="5562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36" name="Line 68"/>
          <p:cNvSpPr>
            <a:spLocks noChangeShapeType="1"/>
          </p:cNvSpPr>
          <p:nvPr/>
        </p:nvSpPr>
        <p:spPr bwMode="auto">
          <a:xfrm>
            <a:off x="5715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37" name="Line 69"/>
          <p:cNvSpPr>
            <a:spLocks noChangeShapeType="1"/>
          </p:cNvSpPr>
          <p:nvPr/>
        </p:nvSpPr>
        <p:spPr bwMode="auto">
          <a:xfrm>
            <a:off x="5867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38" name="Line 70"/>
          <p:cNvSpPr>
            <a:spLocks noChangeShapeType="1"/>
          </p:cNvSpPr>
          <p:nvPr/>
        </p:nvSpPr>
        <p:spPr bwMode="auto">
          <a:xfrm>
            <a:off x="6934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39" name="Line 71"/>
          <p:cNvSpPr>
            <a:spLocks noChangeShapeType="1"/>
          </p:cNvSpPr>
          <p:nvPr/>
        </p:nvSpPr>
        <p:spPr bwMode="auto">
          <a:xfrm>
            <a:off x="7086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40" name="Line 72"/>
          <p:cNvSpPr>
            <a:spLocks noChangeShapeType="1"/>
          </p:cNvSpPr>
          <p:nvPr/>
        </p:nvSpPr>
        <p:spPr bwMode="auto">
          <a:xfrm>
            <a:off x="7239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41" name="Line 73"/>
          <p:cNvSpPr>
            <a:spLocks noChangeShapeType="1"/>
          </p:cNvSpPr>
          <p:nvPr/>
        </p:nvSpPr>
        <p:spPr bwMode="auto">
          <a:xfrm>
            <a:off x="7391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42" name="Line 74"/>
          <p:cNvSpPr>
            <a:spLocks noChangeShapeType="1"/>
          </p:cNvSpPr>
          <p:nvPr/>
        </p:nvSpPr>
        <p:spPr bwMode="auto">
          <a:xfrm>
            <a:off x="7543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43" name="Line 75"/>
          <p:cNvSpPr>
            <a:spLocks noChangeShapeType="1"/>
          </p:cNvSpPr>
          <p:nvPr/>
        </p:nvSpPr>
        <p:spPr bwMode="auto">
          <a:xfrm>
            <a:off x="7696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44" name="Line 76"/>
          <p:cNvSpPr>
            <a:spLocks noChangeShapeType="1"/>
          </p:cNvSpPr>
          <p:nvPr/>
        </p:nvSpPr>
        <p:spPr bwMode="auto">
          <a:xfrm>
            <a:off x="7848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45" name="Line 77"/>
          <p:cNvSpPr>
            <a:spLocks noChangeShapeType="1"/>
          </p:cNvSpPr>
          <p:nvPr/>
        </p:nvSpPr>
        <p:spPr bwMode="auto">
          <a:xfrm>
            <a:off x="2971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46" name="Line 78"/>
          <p:cNvSpPr>
            <a:spLocks noChangeShapeType="1"/>
          </p:cNvSpPr>
          <p:nvPr/>
        </p:nvSpPr>
        <p:spPr bwMode="auto">
          <a:xfrm>
            <a:off x="3124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47" name="Line 79"/>
          <p:cNvSpPr>
            <a:spLocks noChangeShapeType="1"/>
          </p:cNvSpPr>
          <p:nvPr/>
        </p:nvSpPr>
        <p:spPr bwMode="auto">
          <a:xfrm>
            <a:off x="3276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48" name="Line 80"/>
          <p:cNvSpPr>
            <a:spLocks noChangeShapeType="1"/>
          </p:cNvSpPr>
          <p:nvPr/>
        </p:nvSpPr>
        <p:spPr bwMode="auto">
          <a:xfrm>
            <a:off x="3429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49" name="Line 81"/>
          <p:cNvSpPr>
            <a:spLocks noChangeShapeType="1"/>
          </p:cNvSpPr>
          <p:nvPr/>
        </p:nvSpPr>
        <p:spPr bwMode="auto">
          <a:xfrm>
            <a:off x="1143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0050" name="AutoShape 82"/>
          <p:cNvCxnSpPr>
            <a:cxnSpLocks noChangeShapeType="1"/>
            <a:stCxn id="340049" idx="1"/>
            <a:endCxn id="339989" idx="0"/>
          </p:cNvCxnSpPr>
          <p:nvPr/>
        </p:nvCxnSpPr>
        <p:spPr bwMode="auto">
          <a:xfrm>
            <a:off x="1143000" y="2598738"/>
            <a:ext cx="3352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51" name="AutoShape 83"/>
          <p:cNvCxnSpPr>
            <a:cxnSpLocks noChangeShapeType="1"/>
            <a:stCxn id="340017" idx="1"/>
            <a:endCxn id="339980" idx="0"/>
          </p:cNvCxnSpPr>
          <p:nvPr/>
        </p:nvCxnSpPr>
        <p:spPr bwMode="auto">
          <a:xfrm>
            <a:off x="1295400" y="2598738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52" name="AutoShape 84"/>
          <p:cNvCxnSpPr>
            <a:cxnSpLocks noChangeShapeType="1"/>
            <a:stCxn id="340018" idx="1"/>
            <a:endCxn id="340002" idx="0"/>
          </p:cNvCxnSpPr>
          <p:nvPr/>
        </p:nvCxnSpPr>
        <p:spPr bwMode="auto">
          <a:xfrm>
            <a:off x="1447800" y="2598738"/>
            <a:ext cx="502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53" name="AutoShape 85"/>
          <p:cNvCxnSpPr>
            <a:cxnSpLocks noChangeShapeType="1"/>
            <a:stCxn id="340078" idx="1"/>
            <a:endCxn id="340013" idx="0"/>
          </p:cNvCxnSpPr>
          <p:nvPr/>
        </p:nvCxnSpPr>
        <p:spPr bwMode="auto">
          <a:xfrm flipH="1">
            <a:off x="31242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54" name="AutoShape 86"/>
          <p:cNvCxnSpPr>
            <a:cxnSpLocks noChangeShapeType="1"/>
            <a:stCxn id="340045" idx="1"/>
            <a:endCxn id="339974" idx="0"/>
          </p:cNvCxnSpPr>
          <p:nvPr/>
        </p:nvCxnSpPr>
        <p:spPr bwMode="auto">
          <a:xfrm flipH="1">
            <a:off x="1600200" y="2598738"/>
            <a:ext cx="1371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55" name="AutoShape 87"/>
          <p:cNvCxnSpPr>
            <a:cxnSpLocks noChangeShapeType="1"/>
            <a:stCxn id="340037" idx="1"/>
            <a:endCxn id="340008" idx="0"/>
          </p:cNvCxnSpPr>
          <p:nvPr/>
        </p:nvCxnSpPr>
        <p:spPr bwMode="auto">
          <a:xfrm>
            <a:off x="5867400" y="2598738"/>
            <a:ext cx="1524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56" name="AutoShape 88"/>
          <p:cNvCxnSpPr>
            <a:cxnSpLocks noChangeShapeType="1"/>
            <a:stCxn id="340033" idx="1"/>
            <a:endCxn id="340004" idx="0"/>
          </p:cNvCxnSpPr>
          <p:nvPr/>
        </p:nvCxnSpPr>
        <p:spPr bwMode="auto">
          <a:xfrm>
            <a:off x="5257800" y="2598738"/>
            <a:ext cx="1524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57" name="AutoShape 89"/>
          <p:cNvCxnSpPr>
            <a:cxnSpLocks noChangeShapeType="1"/>
            <a:stCxn id="340043" idx="1"/>
            <a:endCxn id="339995" idx="0"/>
          </p:cNvCxnSpPr>
          <p:nvPr/>
        </p:nvCxnSpPr>
        <p:spPr bwMode="auto">
          <a:xfrm flipH="1">
            <a:off x="5410200" y="2598738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58" name="AutoShape 90"/>
          <p:cNvCxnSpPr>
            <a:cxnSpLocks noChangeShapeType="1"/>
            <a:stCxn id="340092" idx="1"/>
            <a:endCxn id="340009" idx="0"/>
          </p:cNvCxnSpPr>
          <p:nvPr/>
        </p:nvCxnSpPr>
        <p:spPr bwMode="auto">
          <a:xfrm>
            <a:off x="66294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59" name="AutoShape 91"/>
          <p:cNvCxnSpPr>
            <a:cxnSpLocks noChangeShapeType="1"/>
            <a:stCxn id="340039" idx="1"/>
            <a:endCxn id="339991" idx="0"/>
          </p:cNvCxnSpPr>
          <p:nvPr/>
        </p:nvCxnSpPr>
        <p:spPr bwMode="auto">
          <a:xfrm flipH="1">
            <a:off x="4800600" y="2598738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60" name="AutoShape 92"/>
          <p:cNvCxnSpPr>
            <a:cxnSpLocks noChangeShapeType="1"/>
            <a:stCxn id="340044" idx="1"/>
            <a:endCxn id="339981" idx="0"/>
          </p:cNvCxnSpPr>
          <p:nvPr/>
        </p:nvCxnSpPr>
        <p:spPr bwMode="auto">
          <a:xfrm flipH="1">
            <a:off x="2667000" y="2598738"/>
            <a:ext cx="5181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61" name="AutoShape 93"/>
          <p:cNvCxnSpPr>
            <a:cxnSpLocks noChangeShapeType="1"/>
            <a:stCxn id="340035" idx="1"/>
            <a:endCxn id="339977" idx="0"/>
          </p:cNvCxnSpPr>
          <p:nvPr/>
        </p:nvCxnSpPr>
        <p:spPr bwMode="auto">
          <a:xfrm flipH="1">
            <a:off x="2057400" y="2598738"/>
            <a:ext cx="3505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62" name="AutoShape 94"/>
          <p:cNvCxnSpPr>
            <a:cxnSpLocks noChangeShapeType="1"/>
            <a:stCxn id="340036" idx="1"/>
            <a:endCxn id="340005" idx="0"/>
          </p:cNvCxnSpPr>
          <p:nvPr/>
        </p:nvCxnSpPr>
        <p:spPr bwMode="auto">
          <a:xfrm>
            <a:off x="5715000" y="2598738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63" name="AutoShape 95"/>
          <p:cNvCxnSpPr>
            <a:cxnSpLocks noChangeShapeType="1"/>
            <a:stCxn id="340091" idx="1"/>
            <a:endCxn id="339990" idx="0"/>
          </p:cNvCxnSpPr>
          <p:nvPr/>
        </p:nvCxnSpPr>
        <p:spPr bwMode="auto">
          <a:xfrm flipH="1">
            <a:off x="4648200" y="2598738"/>
            <a:ext cx="1828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64" name="AutoShape 96"/>
          <p:cNvCxnSpPr>
            <a:cxnSpLocks noChangeShapeType="1"/>
            <a:stCxn id="340083" idx="1"/>
            <a:endCxn id="339985" idx="0"/>
          </p:cNvCxnSpPr>
          <p:nvPr/>
        </p:nvCxnSpPr>
        <p:spPr bwMode="auto">
          <a:xfrm flipH="1">
            <a:off x="38862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65" name="AutoShape 97"/>
          <p:cNvCxnSpPr>
            <a:cxnSpLocks noChangeShapeType="1"/>
            <a:stCxn id="340080" idx="1"/>
            <a:endCxn id="340016" idx="0"/>
          </p:cNvCxnSpPr>
          <p:nvPr/>
        </p:nvCxnSpPr>
        <p:spPr bwMode="auto">
          <a:xfrm flipH="1">
            <a:off x="1143000" y="2598738"/>
            <a:ext cx="3200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66" name="AutoShape 98"/>
          <p:cNvCxnSpPr>
            <a:cxnSpLocks noChangeShapeType="1"/>
            <a:stCxn id="340047" idx="1"/>
            <a:endCxn id="339973" idx="0"/>
          </p:cNvCxnSpPr>
          <p:nvPr/>
        </p:nvCxnSpPr>
        <p:spPr bwMode="auto">
          <a:xfrm flipH="1">
            <a:off x="1447800" y="2598738"/>
            <a:ext cx="1828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67" name="AutoShape 99"/>
          <p:cNvCxnSpPr>
            <a:cxnSpLocks noChangeShapeType="1"/>
            <a:stCxn id="340022" idx="1"/>
            <a:endCxn id="339994" idx="0"/>
          </p:cNvCxnSpPr>
          <p:nvPr/>
        </p:nvCxnSpPr>
        <p:spPr bwMode="auto">
          <a:xfrm>
            <a:off x="2057400" y="2598738"/>
            <a:ext cx="3200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68" name="AutoShape 100"/>
          <p:cNvCxnSpPr>
            <a:cxnSpLocks noChangeShapeType="1"/>
            <a:stCxn id="340028" idx="1"/>
            <a:endCxn id="340011" idx="0"/>
          </p:cNvCxnSpPr>
          <p:nvPr/>
        </p:nvCxnSpPr>
        <p:spPr bwMode="auto">
          <a:xfrm>
            <a:off x="3581400" y="2598738"/>
            <a:ext cx="4267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69" name="AutoShape 101"/>
          <p:cNvCxnSpPr>
            <a:cxnSpLocks noChangeShapeType="1"/>
            <a:stCxn id="340031" idx="1"/>
            <a:endCxn id="340003" idx="0"/>
          </p:cNvCxnSpPr>
          <p:nvPr/>
        </p:nvCxnSpPr>
        <p:spPr bwMode="auto">
          <a:xfrm>
            <a:off x="4953000" y="2598738"/>
            <a:ext cx="1676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70" name="AutoShape 102"/>
          <p:cNvCxnSpPr>
            <a:cxnSpLocks noChangeShapeType="1"/>
            <a:stCxn id="340081" idx="1"/>
            <a:endCxn id="339983" idx="0"/>
          </p:cNvCxnSpPr>
          <p:nvPr/>
        </p:nvCxnSpPr>
        <p:spPr bwMode="auto">
          <a:xfrm flipH="1">
            <a:off x="35814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71" name="AutoShape 103"/>
          <p:cNvCxnSpPr>
            <a:cxnSpLocks noChangeShapeType="1"/>
            <a:stCxn id="340093" idx="1"/>
            <a:endCxn id="339984" idx="0"/>
          </p:cNvCxnSpPr>
          <p:nvPr/>
        </p:nvCxnSpPr>
        <p:spPr bwMode="auto">
          <a:xfrm flipH="1">
            <a:off x="3733800" y="2598738"/>
            <a:ext cx="3048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72" name="AutoShape 104"/>
          <p:cNvCxnSpPr>
            <a:cxnSpLocks noChangeShapeType="1"/>
            <a:stCxn id="340026" idx="1"/>
            <a:endCxn id="339975" idx="0"/>
          </p:cNvCxnSpPr>
          <p:nvPr/>
        </p:nvCxnSpPr>
        <p:spPr bwMode="auto">
          <a:xfrm flipH="1">
            <a:off x="17526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73" name="AutoShape 105"/>
          <p:cNvCxnSpPr>
            <a:cxnSpLocks noChangeShapeType="1"/>
            <a:stCxn id="340021" idx="1"/>
            <a:endCxn id="339976" idx="0"/>
          </p:cNvCxnSpPr>
          <p:nvPr/>
        </p:nvCxnSpPr>
        <p:spPr bwMode="auto">
          <a:xfrm>
            <a:off x="1905000" y="2598738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74" name="AutoShape 106"/>
          <p:cNvCxnSpPr>
            <a:cxnSpLocks noChangeShapeType="1"/>
            <a:stCxn id="340089" idx="1"/>
            <a:endCxn id="339999" idx="0"/>
          </p:cNvCxnSpPr>
          <p:nvPr/>
        </p:nvCxnSpPr>
        <p:spPr bwMode="auto">
          <a:xfrm flipH="1">
            <a:off x="60198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0075" name="AutoShape 107"/>
          <p:cNvCxnSpPr>
            <a:cxnSpLocks noChangeShapeType="1"/>
            <a:stCxn id="340048" idx="1"/>
            <a:endCxn id="340014" idx="0"/>
          </p:cNvCxnSpPr>
          <p:nvPr/>
        </p:nvCxnSpPr>
        <p:spPr bwMode="auto">
          <a:xfrm flipH="1">
            <a:off x="32766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0076" name="AutoShape 108"/>
          <p:cNvSpPr>
            <a:spLocks noChangeArrowheads="1"/>
          </p:cNvSpPr>
          <p:nvPr/>
        </p:nvSpPr>
        <p:spPr bwMode="auto">
          <a:xfrm>
            <a:off x="5943600" y="16764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0077" name="AutoShape 109"/>
          <p:cNvCxnSpPr>
            <a:cxnSpLocks noChangeShapeType="1"/>
            <a:stCxn id="340040" idx="1"/>
            <a:endCxn id="340006" idx="0"/>
          </p:cNvCxnSpPr>
          <p:nvPr/>
        </p:nvCxnSpPr>
        <p:spPr bwMode="auto">
          <a:xfrm flipH="1">
            <a:off x="70866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0078" name="Line 110"/>
          <p:cNvSpPr>
            <a:spLocks noChangeShapeType="1"/>
          </p:cNvSpPr>
          <p:nvPr/>
        </p:nvSpPr>
        <p:spPr bwMode="auto">
          <a:xfrm>
            <a:off x="4038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79" name="Line 111"/>
          <p:cNvSpPr>
            <a:spLocks noChangeShapeType="1"/>
          </p:cNvSpPr>
          <p:nvPr/>
        </p:nvSpPr>
        <p:spPr bwMode="auto">
          <a:xfrm>
            <a:off x="4191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80" name="Line 112"/>
          <p:cNvSpPr>
            <a:spLocks noChangeShapeType="1"/>
          </p:cNvSpPr>
          <p:nvPr/>
        </p:nvSpPr>
        <p:spPr bwMode="auto">
          <a:xfrm>
            <a:off x="4343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81" name="Line 113"/>
          <p:cNvSpPr>
            <a:spLocks noChangeShapeType="1"/>
          </p:cNvSpPr>
          <p:nvPr/>
        </p:nvSpPr>
        <p:spPr bwMode="auto">
          <a:xfrm>
            <a:off x="4495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82" name="Line 114"/>
          <p:cNvSpPr>
            <a:spLocks noChangeShapeType="1"/>
          </p:cNvSpPr>
          <p:nvPr/>
        </p:nvSpPr>
        <p:spPr bwMode="auto">
          <a:xfrm>
            <a:off x="4648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83" name="Line 115"/>
          <p:cNvSpPr>
            <a:spLocks noChangeShapeType="1"/>
          </p:cNvSpPr>
          <p:nvPr/>
        </p:nvSpPr>
        <p:spPr bwMode="auto">
          <a:xfrm>
            <a:off x="4800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84" name="Rectangle 116"/>
          <p:cNvSpPr>
            <a:spLocks noChangeArrowheads="1"/>
          </p:cNvSpPr>
          <p:nvPr/>
        </p:nvSpPr>
        <p:spPr bwMode="auto">
          <a:xfrm>
            <a:off x="1143000" y="4800600"/>
            <a:ext cx="587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GGATACACATTTA &gt; GATTACGATATTA</a:t>
            </a:r>
          </a:p>
        </p:txBody>
      </p:sp>
      <p:sp>
        <p:nvSpPr>
          <p:cNvPr id="340085" name="Rectangle 117"/>
          <p:cNvSpPr>
            <a:spLocks noChangeArrowheads="1"/>
          </p:cNvSpPr>
          <p:nvPr/>
        </p:nvSpPr>
        <p:spPr bwMode="auto">
          <a:xfrm>
            <a:off x="5703888" y="593725"/>
            <a:ext cx="1960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GATTACGATATTA</a:t>
            </a:r>
          </a:p>
        </p:txBody>
      </p:sp>
      <p:cxnSp>
        <p:nvCxnSpPr>
          <p:cNvPr id="340086" name="AutoShape 118"/>
          <p:cNvCxnSpPr>
            <a:cxnSpLocks noChangeShapeType="1"/>
            <a:stCxn id="340035" idx="0"/>
            <a:endCxn id="340085" idx="1"/>
          </p:cNvCxnSpPr>
          <p:nvPr/>
        </p:nvCxnSpPr>
        <p:spPr bwMode="auto">
          <a:xfrm rot="16200000">
            <a:off x="4981575" y="1343025"/>
            <a:ext cx="1303338" cy="1412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0087" name="Text Box 119"/>
          <p:cNvSpPr txBox="1">
            <a:spLocks noChangeArrowheads="1"/>
          </p:cNvSpPr>
          <p:nvPr/>
        </p:nvSpPr>
        <p:spPr bwMode="auto">
          <a:xfrm>
            <a:off x="5029200" y="5486400"/>
            <a:ext cx="3124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D080A"/>
                </a:solidFill>
              </a:rPr>
              <a:t>No match.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DD080A"/>
                </a:solidFill>
              </a:rPr>
              <a:t>Go back to 62.5% mark </a:t>
            </a:r>
          </a:p>
        </p:txBody>
      </p:sp>
      <p:sp>
        <p:nvSpPr>
          <p:cNvPr id="340088" name="Line 120"/>
          <p:cNvSpPr>
            <a:spLocks noChangeShapeType="1"/>
          </p:cNvSpPr>
          <p:nvPr/>
        </p:nvSpPr>
        <p:spPr bwMode="auto">
          <a:xfrm>
            <a:off x="6019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89" name="Line 121"/>
          <p:cNvSpPr>
            <a:spLocks noChangeShapeType="1"/>
          </p:cNvSpPr>
          <p:nvPr/>
        </p:nvSpPr>
        <p:spPr bwMode="auto">
          <a:xfrm>
            <a:off x="6172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90" name="Line 122"/>
          <p:cNvSpPr>
            <a:spLocks noChangeShapeType="1"/>
          </p:cNvSpPr>
          <p:nvPr/>
        </p:nvSpPr>
        <p:spPr bwMode="auto">
          <a:xfrm>
            <a:off x="6324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91" name="Line 123"/>
          <p:cNvSpPr>
            <a:spLocks noChangeShapeType="1"/>
          </p:cNvSpPr>
          <p:nvPr/>
        </p:nvSpPr>
        <p:spPr bwMode="auto">
          <a:xfrm>
            <a:off x="6477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92" name="Line 124"/>
          <p:cNvSpPr>
            <a:spLocks noChangeShapeType="1"/>
          </p:cNvSpPr>
          <p:nvPr/>
        </p:nvSpPr>
        <p:spPr bwMode="auto">
          <a:xfrm>
            <a:off x="6629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93" name="Line 125"/>
          <p:cNvSpPr>
            <a:spLocks noChangeShapeType="1"/>
          </p:cNvSpPr>
          <p:nvPr/>
        </p:nvSpPr>
        <p:spPr bwMode="auto">
          <a:xfrm>
            <a:off x="6781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94" name="Rectangle 126"/>
          <p:cNvSpPr>
            <a:spLocks noChangeArrowheads="1"/>
          </p:cNvSpPr>
          <p:nvPr/>
        </p:nvSpPr>
        <p:spPr bwMode="auto">
          <a:xfrm>
            <a:off x="762000" y="5486400"/>
            <a:ext cx="171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time = 1</a:t>
            </a:r>
            <a:endParaRPr lang="en-US" sz="4000"/>
          </a:p>
        </p:txBody>
      </p:sp>
      <p:sp>
        <p:nvSpPr>
          <p:cNvPr id="340095" name="Text Box 127"/>
          <p:cNvSpPr txBox="1">
            <a:spLocks noChangeArrowheads="1"/>
          </p:cNvSpPr>
          <p:nvPr/>
        </p:nvSpPr>
        <p:spPr bwMode="auto">
          <a:xfrm>
            <a:off x="990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0%</a:t>
            </a:r>
          </a:p>
        </p:txBody>
      </p:sp>
      <p:sp>
        <p:nvSpPr>
          <p:cNvPr id="340096" name="Text Box 128"/>
          <p:cNvSpPr txBox="1">
            <a:spLocks noChangeArrowheads="1"/>
          </p:cNvSpPr>
          <p:nvPr/>
        </p:nvSpPr>
        <p:spPr bwMode="auto">
          <a:xfrm>
            <a:off x="7467600" y="1295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100%</a:t>
            </a:r>
          </a:p>
        </p:txBody>
      </p:sp>
      <p:sp>
        <p:nvSpPr>
          <p:cNvPr id="340097" name="Rectangle 129"/>
          <p:cNvSpPr>
            <a:spLocks noChangeArrowheads="1"/>
          </p:cNvSpPr>
          <p:nvPr/>
        </p:nvSpPr>
        <p:spPr bwMode="auto">
          <a:xfrm>
            <a:off x="6284913" y="923925"/>
            <a:ext cx="197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GGATACACATTTA</a:t>
            </a:r>
          </a:p>
        </p:txBody>
      </p:sp>
      <p:cxnSp>
        <p:nvCxnSpPr>
          <p:cNvPr id="340098" name="AutoShape 130"/>
          <p:cNvCxnSpPr>
            <a:cxnSpLocks noChangeShapeType="1"/>
            <a:stCxn id="340088" idx="0"/>
            <a:endCxn id="340097" idx="1"/>
          </p:cNvCxnSpPr>
          <p:nvPr/>
        </p:nvCxnSpPr>
        <p:spPr bwMode="auto">
          <a:xfrm rot="16200000">
            <a:off x="5665788" y="1446212"/>
            <a:ext cx="973138" cy="2651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990600" y="1905000"/>
            <a:ext cx="7086600" cy="838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990600" y="3429000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6" name="Line 4"/>
          <p:cNvSpPr>
            <a:spLocks noChangeShapeType="1"/>
          </p:cNvSpPr>
          <p:nvPr/>
        </p:nvSpPr>
        <p:spPr bwMode="auto">
          <a:xfrm>
            <a:off x="1295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Line 5"/>
          <p:cNvSpPr>
            <a:spLocks noChangeShapeType="1"/>
          </p:cNvSpPr>
          <p:nvPr/>
        </p:nvSpPr>
        <p:spPr bwMode="auto">
          <a:xfrm>
            <a:off x="1447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Line 6"/>
          <p:cNvSpPr>
            <a:spLocks noChangeShapeType="1"/>
          </p:cNvSpPr>
          <p:nvPr/>
        </p:nvSpPr>
        <p:spPr bwMode="auto">
          <a:xfrm>
            <a:off x="1600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Line 7"/>
          <p:cNvSpPr>
            <a:spLocks noChangeShapeType="1"/>
          </p:cNvSpPr>
          <p:nvPr/>
        </p:nvSpPr>
        <p:spPr bwMode="auto">
          <a:xfrm>
            <a:off x="1752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Line 8"/>
          <p:cNvSpPr>
            <a:spLocks noChangeShapeType="1"/>
          </p:cNvSpPr>
          <p:nvPr/>
        </p:nvSpPr>
        <p:spPr bwMode="auto">
          <a:xfrm>
            <a:off x="1905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>
            <a:off x="2057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Line 10"/>
          <p:cNvSpPr>
            <a:spLocks noChangeShapeType="1"/>
          </p:cNvSpPr>
          <p:nvPr/>
        </p:nvSpPr>
        <p:spPr bwMode="auto">
          <a:xfrm>
            <a:off x="2209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Line 11"/>
          <p:cNvSpPr>
            <a:spLocks noChangeShapeType="1"/>
          </p:cNvSpPr>
          <p:nvPr/>
        </p:nvSpPr>
        <p:spPr bwMode="auto">
          <a:xfrm>
            <a:off x="2362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Line 12"/>
          <p:cNvSpPr>
            <a:spLocks noChangeShapeType="1"/>
          </p:cNvSpPr>
          <p:nvPr/>
        </p:nvSpPr>
        <p:spPr bwMode="auto">
          <a:xfrm>
            <a:off x="2514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Line 13"/>
          <p:cNvSpPr>
            <a:spLocks noChangeShapeType="1"/>
          </p:cNvSpPr>
          <p:nvPr/>
        </p:nvSpPr>
        <p:spPr bwMode="auto">
          <a:xfrm>
            <a:off x="2667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2819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>
            <a:off x="3581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3733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3886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>
            <a:off x="4038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>
            <a:off x="4191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4343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>
            <a:off x="4495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4648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>
            <a:off x="4800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16" name="Line 24"/>
          <p:cNvSpPr>
            <a:spLocks noChangeShapeType="1"/>
          </p:cNvSpPr>
          <p:nvPr/>
        </p:nvSpPr>
        <p:spPr bwMode="auto">
          <a:xfrm>
            <a:off x="4953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17" name="Line 25"/>
          <p:cNvSpPr>
            <a:spLocks noChangeShapeType="1"/>
          </p:cNvSpPr>
          <p:nvPr/>
        </p:nvSpPr>
        <p:spPr bwMode="auto">
          <a:xfrm>
            <a:off x="5105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18" name="Line 26"/>
          <p:cNvSpPr>
            <a:spLocks noChangeShapeType="1"/>
          </p:cNvSpPr>
          <p:nvPr/>
        </p:nvSpPr>
        <p:spPr bwMode="auto">
          <a:xfrm>
            <a:off x="5257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19" name="Line 27"/>
          <p:cNvSpPr>
            <a:spLocks noChangeShapeType="1"/>
          </p:cNvSpPr>
          <p:nvPr/>
        </p:nvSpPr>
        <p:spPr bwMode="auto">
          <a:xfrm>
            <a:off x="5410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20" name="Line 28"/>
          <p:cNvSpPr>
            <a:spLocks noChangeShapeType="1"/>
          </p:cNvSpPr>
          <p:nvPr/>
        </p:nvSpPr>
        <p:spPr bwMode="auto">
          <a:xfrm>
            <a:off x="5562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21" name="Line 29"/>
          <p:cNvSpPr>
            <a:spLocks noChangeShapeType="1"/>
          </p:cNvSpPr>
          <p:nvPr/>
        </p:nvSpPr>
        <p:spPr bwMode="auto">
          <a:xfrm>
            <a:off x="5715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22" name="Line 30"/>
          <p:cNvSpPr>
            <a:spLocks noChangeShapeType="1"/>
          </p:cNvSpPr>
          <p:nvPr/>
        </p:nvSpPr>
        <p:spPr bwMode="auto">
          <a:xfrm>
            <a:off x="5867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23" name="Line 31"/>
          <p:cNvSpPr>
            <a:spLocks noChangeShapeType="1"/>
          </p:cNvSpPr>
          <p:nvPr/>
        </p:nvSpPr>
        <p:spPr bwMode="auto">
          <a:xfrm>
            <a:off x="6019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24" name="Line 32"/>
          <p:cNvSpPr>
            <a:spLocks noChangeShapeType="1"/>
          </p:cNvSpPr>
          <p:nvPr/>
        </p:nvSpPr>
        <p:spPr bwMode="auto">
          <a:xfrm>
            <a:off x="6172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25" name="Line 33"/>
          <p:cNvSpPr>
            <a:spLocks noChangeShapeType="1"/>
          </p:cNvSpPr>
          <p:nvPr/>
        </p:nvSpPr>
        <p:spPr bwMode="auto">
          <a:xfrm>
            <a:off x="6324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26" name="Line 34"/>
          <p:cNvSpPr>
            <a:spLocks noChangeShapeType="1"/>
          </p:cNvSpPr>
          <p:nvPr/>
        </p:nvSpPr>
        <p:spPr bwMode="auto">
          <a:xfrm>
            <a:off x="6477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27" name="Line 35"/>
          <p:cNvSpPr>
            <a:spLocks noChangeShapeType="1"/>
          </p:cNvSpPr>
          <p:nvPr/>
        </p:nvSpPr>
        <p:spPr bwMode="auto">
          <a:xfrm>
            <a:off x="6629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28" name="Line 36"/>
          <p:cNvSpPr>
            <a:spLocks noChangeShapeType="1"/>
          </p:cNvSpPr>
          <p:nvPr/>
        </p:nvSpPr>
        <p:spPr bwMode="auto">
          <a:xfrm>
            <a:off x="6781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29" name="Line 37"/>
          <p:cNvSpPr>
            <a:spLocks noChangeShapeType="1"/>
          </p:cNvSpPr>
          <p:nvPr/>
        </p:nvSpPr>
        <p:spPr bwMode="auto">
          <a:xfrm>
            <a:off x="6934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0" name="Line 38"/>
          <p:cNvSpPr>
            <a:spLocks noChangeShapeType="1"/>
          </p:cNvSpPr>
          <p:nvPr/>
        </p:nvSpPr>
        <p:spPr bwMode="auto">
          <a:xfrm>
            <a:off x="7086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1" name="Line 39"/>
          <p:cNvSpPr>
            <a:spLocks noChangeShapeType="1"/>
          </p:cNvSpPr>
          <p:nvPr/>
        </p:nvSpPr>
        <p:spPr bwMode="auto">
          <a:xfrm>
            <a:off x="7239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2" name="Line 40"/>
          <p:cNvSpPr>
            <a:spLocks noChangeShapeType="1"/>
          </p:cNvSpPr>
          <p:nvPr/>
        </p:nvSpPr>
        <p:spPr bwMode="auto">
          <a:xfrm>
            <a:off x="7391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3" name="Line 41"/>
          <p:cNvSpPr>
            <a:spLocks noChangeShapeType="1"/>
          </p:cNvSpPr>
          <p:nvPr/>
        </p:nvSpPr>
        <p:spPr bwMode="auto">
          <a:xfrm>
            <a:off x="7543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4" name="Line 42"/>
          <p:cNvSpPr>
            <a:spLocks noChangeShapeType="1"/>
          </p:cNvSpPr>
          <p:nvPr/>
        </p:nvSpPr>
        <p:spPr bwMode="auto">
          <a:xfrm>
            <a:off x="7696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5" name="Line 43"/>
          <p:cNvSpPr>
            <a:spLocks noChangeShapeType="1"/>
          </p:cNvSpPr>
          <p:nvPr/>
        </p:nvSpPr>
        <p:spPr bwMode="auto">
          <a:xfrm>
            <a:off x="7848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6" name="Line 44"/>
          <p:cNvSpPr>
            <a:spLocks noChangeShapeType="1"/>
          </p:cNvSpPr>
          <p:nvPr/>
        </p:nvSpPr>
        <p:spPr bwMode="auto">
          <a:xfrm>
            <a:off x="2971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7" name="Line 45"/>
          <p:cNvSpPr>
            <a:spLocks noChangeShapeType="1"/>
          </p:cNvSpPr>
          <p:nvPr/>
        </p:nvSpPr>
        <p:spPr bwMode="auto">
          <a:xfrm>
            <a:off x="3124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8" name="Line 46"/>
          <p:cNvSpPr>
            <a:spLocks noChangeShapeType="1"/>
          </p:cNvSpPr>
          <p:nvPr/>
        </p:nvSpPr>
        <p:spPr bwMode="auto">
          <a:xfrm>
            <a:off x="3276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9" name="Line 47"/>
          <p:cNvSpPr>
            <a:spLocks noChangeShapeType="1"/>
          </p:cNvSpPr>
          <p:nvPr/>
        </p:nvSpPr>
        <p:spPr bwMode="auto">
          <a:xfrm>
            <a:off x="3429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40" name="Line 48"/>
          <p:cNvSpPr>
            <a:spLocks noChangeShapeType="1"/>
          </p:cNvSpPr>
          <p:nvPr/>
        </p:nvSpPr>
        <p:spPr bwMode="auto">
          <a:xfrm>
            <a:off x="1143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41" name="Line 49"/>
          <p:cNvSpPr>
            <a:spLocks noChangeShapeType="1"/>
          </p:cNvSpPr>
          <p:nvPr/>
        </p:nvSpPr>
        <p:spPr bwMode="auto">
          <a:xfrm>
            <a:off x="1295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42" name="Line 50"/>
          <p:cNvSpPr>
            <a:spLocks noChangeShapeType="1"/>
          </p:cNvSpPr>
          <p:nvPr/>
        </p:nvSpPr>
        <p:spPr bwMode="auto">
          <a:xfrm>
            <a:off x="1447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43" name="Line 51"/>
          <p:cNvSpPr>
            <a:spLocks noChangeShapeType="1"/>
          </p:cNvSpPr>
          <p:nvPr/>
        </p:nvSpPr>
        <p:spPr bwMode="auto">
          <a:xfrm>
            <a:off x="1600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44" name="Line 52"/>
          <p:cNvSpPr>
            <a:spLocks noChangeShapeType="1"/>
          </p:cNvSpPr>
          <p:nvPr/>
        </p:nvSpPr>
        <p:spPr bwMode="auto">
          <a:xfrm>
            <a:off x="1752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45" name="Line 53"/>
          <p:cNvSpPr>
            <a:spLocks noChangeShapeType="1"/>
          </p:cNvSpPr>
          <p:nvPr/>
        </p:nvSpPr>
        <p:spPr bwMode="auto">
          <a:xfrm>
            <a:off x="1905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46" name="Line 54"/>
          <p:cNvSpPr>
            <a:spLocks noChangeShapeType="1"/>
          </p:cNvSpPr>
          <p:nvPr/>
        </p:nvSpPr>
        <p:spPr bwMode="auto">
          <a:xfrm>
            <a:off x="2057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47" name="Line 55"/>
          <p:cNvSpPr>
            <a:spLocks noChangeShapeType="1"/>
          </p:cNvSpPr>
          <p:nvPr/>
        </p:nvSpPr>
        <p:spPr bwMode="auto">
          <a:xfrm>
            <a:off x="2209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48" name="Line 56"/>
          <p:cNvSpPr>
            <a:spLocks noChangeShapeType="1"/>
          </p:cNvSpPr>
          <p:nvPr/>
        </p:nvSpPr>
        <p:spPr bwMode="auto">
          <a:xfrm>
            <a:off x="2362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49" name="Line 57"/>
          <p:cNvSpPr>
            <a:spLocks noChangeShapeType="1"/>
          </p:cNvSpPr>
          <p:nvPr/>
        </p:nvSpPr>
        <p:spPr bwMode="auto">
          <a:xfrm>
            <a:off x="2514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50" name="Line 58"/>
          <p:cNvSpPr>
            <a:spLocks noChangeShapeType="1"/>
          </p:cNvSpPr>
          <p:nvPr/>
        </p:nvSpPr>
        <p:spPr bwMode="auto">
          <a:xfrm>
            <a:off x="2667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51" name="Line 59"/>
          <p:cNvSpPr>
            <a:spLocks noChangeShapeType="1"/>
          </p:cNvSpPr>
          <p:nvPr/>
        </p:nvSpPr>
        <p:spPr bwMode="auto">
          <a:xfrm>
            <a:off x="2819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52" name="Line 60"/>
          <p:cNvSpPr>
            <a:spLocks noChangeShapeType="1"/>
          </p:cNvSpPr>
          <p:nvPr/>
        </p:nvSpPr>
        <p:spPr bwMode="auto">
          <a:xfrm>
            <a:off x="3581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53" name="Line 61"/>
          <p:cNvSpPr>
            <a:spLocks noChangeShapeType="1"/>
          </p:cNvSpPr>
          <p:nvPr/>
        </p:nvSpPr>
        <p:spPr bwMode="auto">
          <a:xfrm>
            <a:off x="3733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54" name="Line 62"/>
          <p:cNvSpPr>
            <a:spLocks noChangeShapeType="1"/>
          </p:cNvSpPr>
          <p:nvPr/>
        </p:nvSpPr>
        <p:spPr bwMode="auto">
          <a:xfrm>
            <a:off x="3886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55" name="Line 63"/>
          <p:cNvSpPr>
            <a:spLocks noChangeShapeType="1"/>
          </p:cNvSpPr>
          <p:nvPr/>
        </p:nvSpPr>
        <p:spPr bwMode="auto">
          <a:xfrm>
            <a:off x="2971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56" name="Line 64"/>
          <p:cNvSpPr>
            <a:spLocks noChangeShapeType="1"/>
          </p:cNvSpPr>
          <p:nvPr/>
        </p:nvSpPr>
        <p:spPr bwMode="auto">
          <a:xfrm>
            <a:off x="3124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57" name="Line 65"/>
          <p:cNvSpPr>
            <a:spLocks noChangeShapeType="1"/>
          </p:cNvSpPr>
          <p:nvPr/>
        </p:nvSpPr>
        <p:spPr bwMode="auto">
          <a:xfrm>
            <a:off x="3276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58" name="Line 66"/>
          <p:cNvSpPr>
            <a:spLocks noChangeShapeType="1"/>
          </p:cNvSpPr>
          <p:nvPr/>
        </p:nvSpPr>
        <p:spPr bwMode="auto">
          <a:xfrm>
            <a:off x="3429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59" name="Line 67"/>
          <p:cNvSpPr>
            <a:spLocks noChangeShapeType="1"/>
          </p:cNvSpPr>
          <p:nvPr/>
        </p:nvSpPr>
        <p:spPr bwMode="auto">
          <a:xfrm>
            <a:off x="1143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1060" name="AutoShape 68"/>
          <p:cNvCxnSpPr>
            <a:cxnSpLocks noChangeShapeType="1"/>
            <a:stCxn id="341059" idx="1"/>
            <a:endCxn id="341013" idx="0"/>
          </p:cNvCxnSpPr>
          <p:nvPr/>
        </p:nvCxnSpPr>
        <p:spPr bwMode="auto">
          <a:xfrm>
            <a:off x="1143000" y="2598738"/>
            <a:ext cx="3352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61" name="AutoShape 69"/>
          <p:cNvCxnSpPr>
            <a:cxnSpLocks noChangeShapeType="1"/>
            <a:stCxn id="341041" idx="1"/>
            <a:endCxn id="341004" idx="0"/>
          </p:cNvCxnSpPr>
          <p:nvPr/>
        </p:nvCxnSpPr>
        <p:spPr bwMode="auto">
          <a:xfrm>
            <a:off x="1295400" y="2598738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62" name="AutoShape 70"/>
          <p:cNvCxnSpPr>
            <a:cxnSpLocks noChangeShapeType="1"/>
            <a:stCxn id="341042" idx="1"/>
            <a:endCxn id="341026" idx="0"/>
          </p:cNvCxnSpPr>
          <p:nvPr/>
        </p:nvCxnSpPr>
        <p:spPr bwMode="auto">
          <a:xfrm>
            <a:off x="1447800" y="2598738"/>
            <a:ext cx="502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63" name="AutoShape 71"/>
          <p:cNvCxnSpPr>
            <a:cxnSpLocks noChangeShapeType="1"/>
            <a:stCxn id="341088" idx="1"/>
            <a:endCxn id="341037" idx="0"/>
          </p:cNvCxnSpPr>
          <p:nvPr/>
        </p:nvCxnSpPr>
        <p:spPr bwMode="auto">
          <a:xfrm flipH="1">
            <a:off x="31242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64" name="AutoShape 72"/>
          <p:cNvCxnSpPr>
            <a:cxnSpLocks noChangeShapeType="1"/>
            <a:stCxn id="341055" idx="1"/>
            <a:endCxn id="340998" idx="0"/>
          </p:cNvCxnSpPr>
          <p:nvPr/>
        </p:nvCxnSpPr>
        <p:spPr bwMode="auto">
          <a:xfrm flipH="1">
            <a:off x="1600200" y="2598738"/>
            <a:ext cx="1371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65" name="AutoShape 73"/>
          <p:cNvCxnSpPr>
            <a:cxnSpLocks noChangeShapeType="1"/>
            <a:stCxn id="341099" idx="1"/>
            <a:endCxn id="341032" idx="0"/>
          </p:cNvCxnSpPr>
          <p:nvPr/>
        </p:nvCxnSpPr>
        <p:spPr bwMode="auto">
          <a:xfrm>
            <a:off x="5867400" y="2598738"/>
            <a:ext cx="1524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66" name="AutoShape 74"/>
          <p:cNvCxnSpPr>
            <a:cxnSpLocks noChangeShapeType="1"/>
            <a:stCxn id="341095" idx="1"/>
            <a:endCxn id="341028" idx="0"/>
          </p:cNvCxnSpPr>
          <p:nvPr/>
        </p:nvCxnSpPr>
        <p:spPr bwMode="auto">
          <a:xfrm>
            <a:off x="5257800" y="2598738"/>
            <a:ext cx="1524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67" name="AutoShape 75"/>
          <p:cNvCxnSpPr>
            <a:cxnSpLocks noChangeShapeType="1"/>
            <a:stCxn id="341105" idx="1"/>
            <a:endCxn id="341019" idx="0"/>
          </p:cNvCxnSpPr>
          <p:nvPr/>
        </p:nvCxnSpPr>
        <p:spPr bwMode="auto">
          <a:xfrm flipH="1">
            <a:off x="5410200" y="2598738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68" name="AutoShape 76"/>
          <p:cNvCxnSpPr>
            <a:cxnSpLocks noChangeShapeType="1"/>
            <a:stCxn id="341116" idx="1"/>
            <a:endCxn id="341033" idx="0"/>
          </p:cNvCxnSpPr>
          <p:nvPr/>
        </p:nvCxnSpPr>
        <p:spPr bwMode="auto">
          <a:xfrm>
            <a:off x="66294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69" name="AutoShape 77"/>
          <p:cNvCxnSpPr>
            <a:cxnSpLocks noChangeShapeType="1"/>
            <a:stCxn id="341101" idx="1"/>
            <a:endCxn id="341015" idx="0"/>
          </p:cNvCxnSpPr>
          <p:nvPr/>
        </p:nvCxnSpPr>
        <p:spPr bwMode="auto">
          <a:xfrm flipH="1">
            <a:off x="4800600" y="2598738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70" name="AutoShape 78"/>
          <p:cNvCxnSpPr>
            <a:cxnSpLocks noChangeShapeType="1"/>
            <a:stCxn id="341106" idx="1"/>
            <a:endCxn id="341005" idx="0"/>
          </p:cNvCxnSpPr>
          <p:nvPr/>
        </p:nvCxnSpPr>
        <p:spPr bwMode="auto">
          <a:xfrm flipH="1">
            <a:off x="2667000" y="2598738"/>
            <a:ext cx="5181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71" name="AutoShape 79"/>
          <p:cNvCxnSpPr>
            <a:cxnSpLocks noChangeShapeType="1"/>
            <a:stCxn id="341097" idx="1"/>
            <a:endCxn id="341001" idx="0"/>
          </p:cNvCxnSpPr>
          <p:nvPr/>
        </p:nvCxnSpPr>
        <p:spPr bwMode="auto">
          <a:xfrm flipH="1">
            <a:off x="2057400" y="2598738"/>
            <a:ext cx="3505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72" name="AutoShape 80"/>
          <p:cNvCxnSpPr>
            <a:cxnSpLocks noChangeShapeType="1"/>
            <a:stCxn id="341098" idx="1"/>
            <a:endCxn id="341029" idx="0"/>
          </p:cNvCxnSpPr>
          <p:nvPr/>
        </p:nvCxnSpPr>
        <p:spPr bwMode="auto">
          <a:xfrm>
            <a:off x="5715000" y="2598738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73" name="AutoShape 81"/>
          <p:cNvCxnSpPr>
            <a:cxnSpLocks noChangeShapeType="1"/>
            <a:stCxn id="341115" idx="1"/>
            <a:endCxn id="341014" idx="0"/>
          </p:cNvCxnSpPr>
          <p:nvPr/>
        </p:nvCxnSpPr>
        <p:spPr bwMode="auto">
          <a:xfrm flipH="1">
            <a:off x="4648200" y="2598738"/>
            <a:ext cx="1828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74" name="AutoShape 82"/>
          <p:cNvCxnSpPr>
            <a:cxnSpLocks noChangeShapeType="1"/>
            <a:stCxn id="341111" idx="1"/>
            <a:endCxn id="341009" idx="0"/>
          </p:cNvCxnSpPr>
          <p:nvPr/>
        </p:nvCxnSpPr>
        <p:spPr bwMode="auto">
          <a:xfrm flipH="1">
            <a:off x="38862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75" name="AutoShape 83"/>
          <p:cNvCxnSpPr>
            <a:cxnSpLocks noChangeShapeType="1"/>
            <a:stCxn id="341108" idx="1"/>
            <a:endCxn id="341040" idx="0"/>
          </p:cNvCxnSpPr>
          <p:nvPr/>
        </p:nvCxnSpPr>
        <p:spPr bwMode="auto">
          <a:xfrm flipH="1">
            <a:off x="1143000" y="2598738"/>
            <a:ext cx="3200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76" name="AutoShape 84"/>
          <p:cNvCxnSpPr>
            <a:cxnSpLocks noChangeShapeType="1"/>
            <a:stCxn id="341057" idx="1"/>
            <a:endCxn id="340997" idx="0"/>
          </p:cNvCxnSpPr>
          <p:nvPr/>
        </p:nvCxnSpPr>
        <p:spPr bwMode="auto">
          <a:xfrm flipH="1">
            <a:off x="1447800" y="2598738"/>
            <a:ext cx="1828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77" name="AutoShape 85"/>
          <p:cNvCxnSpPr>
            <a:cxnSpLocks noChangeShapeType="1"/>
            <a:stCxn id="341046" idx="1"/>
            <a:endCxn id="341018" idx="0"/>
          </p:cNvCxnSpPr>
          <p:nvPr/>
        </p:nvCxnSpPr>
        <p:spPr bwMode="auto">
          <a:xfrm>
            <a:off x="2057400" y="2598738"/>
            <a:ext cx="3200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78" name="AutoShape 86"/>
          <p:cNvCxnSpPr>
            <a:cxnSpLocks noChangeShapeType="1"/>
            <a:stCxn id="341052" idx="1"/>
            <a:endCxn id="341035" idx="0"/>
          </p:cNvCxnSpPr>
          <p:nvPr/>
        </p:nvCxnSpPr>
        <p:spPr bwMode="auto">
          <a:xfrm>
            <a:off x="3581400" y="2598738"/>
            <a:ext cx="4267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79" name="AutoShape 87"/>
          <p:cNvCxnSpPr>
            <a:cxnSpLocks noChangeShapeType="1"/>
            <a:stCxn id="341093" idx="1"/>
            <a:endCxn id="341027" idx="0"/>
          </p:cNvCxnSpPr>
          <p:nvPr/>
        </p:nvCxnSpPr>
        <p:spPr bwMode="auto">
          <a:xfrm>
            <a:off x="4953000" y="2598738"/>
            <a:ext cx="1676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80" name="AutoShape 88"/>
          <p:cNvCxnSpPr>
            <a:cxnSpLocks noChangeShapeType="1"/>
            <a:stCxn id="341109" idx="1"/>
            <a:endCxn id="341007" idx="0"/>
          </p:cNvCxnSpPr>
          <p:nvPr/>
        </p:nvCxnSpPr>
        <p:spPr bwMode="auto">
          <a:xfrm flipH="1">
            <a:off x="35814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81" name="AutoShape 89"/>
          <p:cNvCxnSpPr>
            <a:cxnSpLocks noChangeShapeType="1"/>
            <a:stCxn id="341117" idx="1"/>
            <a:endCxn id="341008" idx="0"/>
          </p:cNvCxnSpPr>
          <p:nvPr/>
        </p:nvCxnSpPr>
        <p:spPr bwMode="auto">
          <a:xfrm flipH="1">
            <a:off x="3733800" y="2598738"/>
            <a:ext cx="3048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82" name="AutoShape 90"/>
          <p:cNvCxnSpPr>
            <a:cxnSpLocks noChangeShapeType="1"/>
            <a:stCxn id="341050" idx="1"/>
            <a:endCxn id="340999" idx="0"/>
          </p:cNvCxnSpPr>
          <p:nvPr/>
        </p:nvCxnSpPr>
        <p:spPr bwMode="auto">
          <a:xfrm flipH="1">
            <a:off x="17526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83" name="AutoShape 91"/>
          <p:cNvCxnSpPr>
            <a:cxnSpLocks noChangeShapeType="1"/>
            <a:stCxn id="341045" idx="1"/>
            <a:endCxn id="341000" idx="0"/>
          </p:cNvCxnSpPr>
          <p:nvPr/>
        </p:nvCxnSpPr>
        <p:spPr bwMode="auto">
          <a:xfrm>
            <a:off x="1905000" y="2598738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84" name="AutoShape 92"/>
          <p:cNvCxnSpPr>
            <a:cxnSpLocks noChangeShapeType="1"/>
            <a:stCxn id="341113" idx="1"/>
            <a:endCxn id="341023" idx="0"/>
          </p:cNvCxnSpPr>
          <p:nvPr/>
        </p:nvCxnSpPr>
        <p:spPr bwMode="auto">
          <a:xfrm flipH="1">
            <a:off x="60198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1085" name="AutoShape 93"/>
          <p:cNvCxnSpPr>
            <a:cxnSpLocks noChangeShapeType="1"/>
            <a:stCxn id="341058" idx="1"/>
            <a:endCxn id="341038" idx="0"/>
          </p:cNvCxnSpPr>
          <p:nvPr/>
        </p:nvCxnSpPr>
        <p:spPr bwMode="auto">
          <a:xfrm flipH="1">
            <a:off x="32766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1086" name="AutoShape 94"/>
          <p:cNvSpPr>
            <a:spLocks noChangeArrowheads="1"/>
          </p:cNvSpPr>
          <p:nvPr/>
        </p:nvSpPr>
        <p:spPr bwMode="auto">
          <a:xfrm>
            <a:off x="5181600" y="16764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1087" name="AutoShape 95"/>
          <p:cNvCxnSpPr>
            <a:cxnSpLocks noChangeShapeType="1"/>
            <a:stCxn id="341102" idx="1"/>
            <a:endCxn id="341030" idx="0"/>
          </p:cNvCxnSpPr>
          <p:nvPr/>
        </p:nvCxnSpPr>
        <p:spPr bwMode="auto">
          <a:xfrm flipH="1">
            <a:off x="70866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1088" name="Line 96"/>
          <p:cNvSpPr>
            <a:spLocks noChangeShapeType="1"/>
          </p:cNvSpPr>
          <p:nvPr/>
        </p:nvSpPr>
        <p:spPr bwMode="auto">
          <a:xfrm>
            <a:off x="4038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89" name="Rectangle 97"/>
          <p:cNvSpPr>
            <a:spLocks noChangeArrowheads="1"/>
          </p:cNvSpPr>
          <p:nvPr/>
        </p:nvSpPr>
        <p:spPr bwMode="auto">
          <a:xfrm>
            <a:off x="1143000" y="4800600"/>
            <a:ext cx="564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GATATTTTAAGC &lt; GATTACGATATTA</a:t>
            </a:r>
          </a:p>
        </p:txBody>
      </p:sp>
      <p:sp>
        <p:nvSpPr>
          <p:cNvPr id="341090" name="Rectangle 98"/>
          <p:cNvSpPr>
            <a:spLocks noChangeArrowheads="1"/>
          </p:cNvSpPr>
          <p:nvPr/>
        </p:nvSpPr>
        <p:spPr bwMode="auto">
          <a:xfrm>
            <a:off x="6134100" y="901700"/>
            <a:ext cx="196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GATTACGATATTA</a:t>
            </a:r>
          </a:p>
        </p:txBody>
      </p:sp>
      <p:cxnSp>
        <p:nvCxnSpPr>
          <p:cNvPr id="341091" name="AutoShape 99"/>
          <p:cNvCxnSpPr>
            <a:cxnSpLocks noChangeShapeType="1"/>
            <a:stCxn id="341097" idx="0"/>
            <a:endCxn id="341090" idx="1"/>
          </p:cNvCxnSpPr>
          <p:nvPr/>
        </p:nvCxnSpPr>
        <p:spPr bwMode="auto">
          <a:xfrm rot="16200000">
            <a:off x="5350668" y="1281907"/>
            <a:ext cx="995363" cy="571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1092" name="Text Box 100"/>
          <p:cNvSpPr txBox="1">
            <a:spLocks noChangeArrowheads="1"/>
          </p:cNvSpPr>
          <p:nvPr/>
        </p:nvSpPr>
        <p:spPr bwMode="auto">
          <a:xfrm>
            <a:off x="5029200" y="5486400"/>
            <a:ext cx="35083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D080A"/>
                </a:solidFill>
              </a:rPr>
              <a:t>No match.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DD080A"/>
                </a:solidFill>
              </a:rPr>
              <a:t>Skip back to 68.75% mark </a:t>
            </a:r>
          </a:p>
        </p:txBody>
      </p:sp>
      <p:sp>
        <p:nvSpPr>
          <p:cNvPr id="341093" name="Line 101"/>
          <p:cNvSpPr>
            <a:spLocks noChangeShapeType="1"/>
          </p:cNvSpPr>
          <p:nvPr/>
        </p:nvSpPr>
        <p:spPr bwMode="auto">
          <a:xfrm>
            <a:off x="4953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94" name="Line 102"/>
          <p:cNvSpPr>
            <a:spLocks noChangeShapeType="1"/>
          </p:cNvSpPr>
          <p:nvPr/>
        </p:nvSpPr>
        <p:spPr bwMode="auto">
          <a:xfrm>
            <a:off x="5105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95" name="Line 103"/>
          <p:cNvSpPr>
            <a:spLocks noChangeShapeType="1"/>
          </p:cNvSpPr>
          <p:nvPr/>
        </p:nvSpPr>
        <p:spPr bwMode="auto">
          <a:xfrm>
            <a:off x="5257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96" name="Line 104"/>
          <p:cNvSpPr>
            <a:spLocks noChangeShapeType="1"/>
          </p:cNvSpPr>
          <p:nvPr/>
        </p:nvSpPr>
        <p:spPr bwMode="auto">
          <a:xfrm>
            <a:off x="5410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97" name="Line 105"/>
          <p:cNvSpPr>
            <a:spLocks noChangeShapeType="1"/>
          </p:cNvSpPr>
          <p:nvPr/>
        </p:nvSpPr>
        <p:spPr bwMode="auto">
          <a:xfrm>
            <a:off x="5562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98" name="Line 106"/>
          <p:cNvSpPr>
            <a:spLocks noChangeShapeType="1"/>
          </p:cNvSpPr>
          <p:nvPr/>
        </p:nvSpPr>
        <p:spPr bwMode="auto">
          <a:xfrm>
            <a:off x="5715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99" name="Line 107"/>
          <p:cNvSpPr>
            <a:spLocks noChangeShapeType="1"/>
          </p:cNvSpPr>
          <p:nvPr/>
        </p:nvSpPr>
        <p:spPr bwMode="auto">
          <a:xfrm>
            <a:off x="5867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0" name="Line 108"/>
          <p:cNvSpPr>
            <a:spLocks noChangeShapeType="1"/>
          </p:cNvSpPr>
          <p:nvPr/>
        </p:nvSpPr>
        <p:spPr bwMode="auto">
          <a:xfrm>
            <a:off x="6934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1" name="Line 109"/>
          <p:cNvSpPr>
            <a:spLocks noChangeShapeType="1"/>
          </p:cNvSpPr>
          <p:nvPr/>
        </p:nvSpPr>
        <p:spPr bwMode="auto">
          <a:xfrm>
            <a:off x="7086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2" name="Line 110"/>
          <p:cNvSpPr>
            <a:spLocks noChangeShapeType="1"/>
          </p:cNvSpPr>
          <p:nvPr/>
        </p:nvSpPr>
        <p:spPr bwMode="auto">
          <a:xfrm>
            <a:off x="7239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3" name="Line 111"/>
          <p:cNvSpPr>
            <a:spLocks noChangeShapeType="1"/>
          </p:cNvSpPr>
          <p:nvPr/>
        </p:nvSpPr>
        <p:spPr bwMode="auto">
          <a:xfrm>
            <a:off x="7391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4" name="Line 112"/>
          <p:cNvSpPr>
            <a:spLocks noChangeShapeType="1"/>
          </p:cNvSpPr>
          <p:nvPr/>
        </p:nvSpPr>
        <p:spPr bwMode="auto">
          <a:xfrm>
            <a:off x="7543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5" name="Line 113"/>
          <p:cNvSpPr>
            <a:spLocks noChangeShapeType="1"/>
          </p:cNvSpPr>
          <p:nvPr/>
        </p:nvSpPr>
        <p:spPr bwMode="auto">
          <a:xfrm>
            <a:off x="7696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6" name="Line 114"/>
          <p:cNvSpPr>
            <a:spLocks noChangeShapeType="1"/>
          </p:cNvSpPr>
          <p:nvPr/>
        </p:nvSpPr>
        <p:spPr bwMode="auto">
          <a:xfrm>
            <a:off x="7848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7" name="Line 115"/>
          <p:cNvSpPr>
            <a:spLocks noChangeShapeType="1"/>
          </p:cNvSpPr>
          <p:nvPr/>
        </p:nvSpPr>
        <p:spPr bwMode="auto">
          <a:xfrm>
            <a:off x="4191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8" name="Line 116"/>
          <p:cNvSpPr>
            <a:spLocks noChangeShapeType="1"/>
          </p:cNvSpPr>
          <p:nvPr/>
        </p:nvSpPr>
        <p:spPr bwMode="auto">
          <a:xfrm>
            <a:off x="4343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9" name="Line 117"/>
          <p:cNvSpPr>
            <a:spLocks noChangeShapeType="1"/>
          </p:cNvSpPr>
          <p:nvPr/>
        </p:nvSpPr>
        <p:spPr bwMode="auto">
          <a:xfrm>
            <a:off x="4495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10" name="Line 118"/>
          <p:cNvSpPr>
            <a:spLocks noChangeShapeType="1"/>
          </p:cNvSpPr>
          <p:nvPr/>
        </p:nvSpPr>
        <p:spPr bwMode="auto">
          <a:xfrm>
            <a:off x="4648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11" name="Line 119"/>
          <p:cNvSpPr>
            <a:spLocks noChangeShapeType="1"/>
          </p:cNvSpPr>
          <p:nvPr/>
        </p:nvSpPr>
        <p:spPr bwMode="auto">
          <a:xfrm>
            <a:off x="4800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12" name="Line 120"/>
          <p:cNvSpPr>
            <a:spLocks noChangeShapeType="1"/>
          </p:cNvSpPr>
          <p:nvPr/>
        </p:nvSpPr>
        <p:spPr bwMode="auto">
          <a:xfrm>
            <a:off x="6019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13" name="Line 121"/>
          <p:cNvSpPr>
            <a:spLocks noChangeShapeType="1"/>
          </p:cNvSpPr>
          <p:nvPr/>
        </p:nvSpPr>
        <p:spPr bwMode="auto">
          <a:xfrm>
            <a:off x="6172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14" name="Line 122"/>
          <p:cNvSpPr>
            <a:spLocks noChangeShapeType="1"/>
          </p:cNvSpPr>
          <p:nvPr/>
        </p:nvSpPr>
        <p:spPr bwMode="auto">
          <a:xfrm>
            <a:off x="6324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15" name="Line 123"/>
          <p:cNvSpPr>
            <a:spLocks noChangeShapeType="1"/>
          </p:cNvSpPr>
          <p:nvPr/>
        </p:nvSpPr>
        <p:spPr bwMode="auto">
          <a:xfrm>
            <a:off x="6477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16" name="Line 124"/>
          <p:cNvSpPr>
            <a:spLocks noChangeShapeType="1"/>
          </p:cNvSpPr>
          <p:nvPr/>
        </p:nvSpPr>
        <p:spPr bwMode="auto">
          <a:xfrm>
            <a:off x="6629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17" name="Line 125"/>
          <p:cNvSpPr>
            <a:spLocks noChangeShapeType="1"/>
          </p:cNvSpPr>
          <p:nvPr/>
        </p:nvSpPr>
        <p:spPr bwMode="auto">
          <a:xfrm>
            <a:off x="6781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18" name="Text Box 126"/>
          <p:cNvSpPr txBox="1">
            <a:spLocks noChangeArrowheads="1"/>
          </p:cNvSpPr>
          <p:nvPr/>
        </p:nvSpPr>
        <p:spPr bwMode="auto">
          <a:xfrm>
            <a:off x="990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0%</a:t>
            </a:r>
          </a:p>
        </p:txBody>
      </p:sp>
      <p:sp>
        <p:nvSpPr>
          <p:cNvPr id="341119" name="Text Box 127"/>
          <p:cNvSpPr txBox="1">
            <a:spLocks noChangeArrowheads="1"/>
          </p:cNvSpPr>
          <p:nvPr/>
        </p:nvSpPr>
        <p:spPr bwMode="auto">
          <a:xfrm>
            <a:off x="7467600" y="1295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100%</a:t>
            </a:r>
          </a:p>
        </p:txBody>
      </p:sp>
      <p:sp>
        <p:nvSpPr>
          <p:cNvPr id="341120" name="Rectangle 128"/>
          <p:cNvSpPr>
            <a:spLocks noChangeArrowheads="1"/>
          </p:cNvSpPr>
          <p:nvPr/>
        </p:nvSpPr>
        <p:spPr bwMode="auto">
          <a:xfrm>
            <a:off x="5702300" y="473075"/>
            <a:ext cx="1814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GATATTTTAAGC</a:t>
            </a:r>
          </a:p>
        </p:txBody>
      </p:sp>
      <p:cxnSp>
        <p:nvCxnSpPr>
          <p:cNvPr id="341121" name="AutoShape 129"/>
          <p:cNvCxnSpPr>
            <a:cxnSpLocks noChangeShapeType="1"/>
            <a:stCxn id="341095" idx="0"/>
            <a:endCxn id="341120" idx="1"/>
          </p:cNvCxnSpPr>
          <p:nvPr/>
        </p:nvCxnSpPr>
        <p:spPr bwMode="auto">
          <a:xfrm rot="16200000">
            <a:off x="4768056" y="1131094"/>
            <a:ext cx="1423988" cy="444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990600" y="1905000"/>
            <a:ext cx="7086600" cy="838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990600" y="3429000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20" name="Line 4"/>
          <p:cNvSpPr>
            <a:spLocks noChangeShapeType="1"/>
          </p:cNvSpPr>
          <p:nvPr/>
        </p:nvSpPr>
        <p:spPr bwMode="auto">
          <a:xfrm>
            <a:off x="1295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21" name="Line 5"/>
          <p:cNvSpPr>
            <a:spLocks noChangeShapeType="1"/>
          </p:cNvSpPr>
          <p:nvPr/>
        </p:nvSpPr>
        <p:spPr bwMode="auto">
          <a:xfrm>
            <a:off x="1447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22" name="Line 6"/>
          <p:cNvSpPr>
            <a:spLocks noChangeShapeType="1"/>
          </p:cNvSpPr>
          <p:nvPr/>
        </p:nvSpPr>
        <p:spPr bwMode="auto">
          <a:xfrm>
            <a:off x="1600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23" name="Line 7"/>
          <p:cNvSpPr>
            <a:spLocks noChangeShapeType="1"/>
          </p:cNvSpPr>
          <p:nvPr/>
        </p:nvSpPr>
        <p:spPr bwMode="auto">
          <a:xfrm>
            <a:off x="1752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24" name="Line 8"/>
          <p:cNvSpPr>
            <a:spLocks noChangeShapeType="1"/>
          </p:cNvSpPr>
          <p:nvPr/>
        </p:nvSpPr>
        <p:spPr bwMode="auto">
          <a:xfrm>
            <a:off x="1905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>
            <a:off x="2057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>
            <a:off x="2209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27" name="Line 11"/>
          <p:cNvSpPr>
            <a:spLocks noChangeShapeType="1"/>
          </p:cNvSpPr>
          <p:nvPr/>
        </p:nvSpPr>
        <p:spPr bwMode="auto">
          <a:xfrm>
            <a:off x="2362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28" name="Line 12"/>
          <p:cNvSpPr>
            <a:spLocks noChangeShapeType="1"/>
          </p:cNvSpPr>
          <p:nvPr/>
        </p:nvSpPr>
        <p:spPr bwMode="auto">
          <a:xfrm>
            <a:off x="2514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29" name="Line 13"/>
          <p:cNvSpPr>
            <a:spLocks noChangeShapeType="1"/>
          </p:cNvSpPr>
          <p:nvPr/>
        </p:nvSpPr>
        <p:spPr bwMode="auto">
          <a:xfrm>
            <a:off x="2667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30" name="Line 14"/>
          <p:cNvSpPr>
            <a:spLocks noChangeShapeType="1"/>
          </p:cNvSpPr>
          <p:nvPr/>
        </p:nvSpPr>
        <p:spPr bwMode="auto">
          <a:xfrm>
            <a:off x="2819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31" name="Line 15"/>
          <p:cNvSpPr>
            <a:spLocks noChangeShapeType="1"/>
          </p:cNvSpPr>
          <p:nvPr/>
        </p:nvSpPr>
        <p:spPr bwMode="auto">
          <a:xfrm>
            <a:off x="3581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32" name="Line 16"/>
          <p:cNvSpPr>
            <a:spLocks noChangeShapeType="1"/>
          </p:cNvSpPr>
          <p:nvPr/>
        </p:nvSpPr>
        <p:spPr bwMode="auto">
          <a:xfrm>
            <a:off x="3733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33" name="Line 17"/>
          <p:cNvSpPr>
            <a:spLocks noChangeShapeType="1"/>
          </p:cNvSpPr>
          <p:nvPr/>
        </p:nvSpPr>
        <p:spPr bwMode="auto">
          <a:xfrm>
            <a:off x="3886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34" name="Line 18"/>
          <p:cNvSpPr>
            <a:spLocks noChangeShapeType="1"/>
          </p:cNvSpPr>
          <p:nvPr/>
        </p:nvSpPr>
        <p:spPr bwMode="auto">
          <a:xfrm>
            <a:off x="4038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35" name="Line 19"/>
          <p:cNvSpPr>
            <a:spLocks noChangeShapeType="1"/>
          </p:cNvSpPr>
          <p:nvPr/>
        </p:nvSpPr>
        <p:spPr bwMode="auto">
          <a:xfrm>
            <a:off x="4191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36" name="Line 20"/>
          <p:cNvSpPr>
            <a:spLocks noChangeShapeType="1"/>
          </p:cNvSpPr>
          <p:nvPr/>
        </p:nvSpPr>
        <p:spPr bwMode="auto">
          <a:xfrm>
            <a:off x="4343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37" name="Line 21"/>
          <p:cNvSpPr>
            <a:spLocks noChangeShapeType="1"/>
          </p:cNvSpPr>
          <p:nvPr/>
        </p:nvSpPr>
        <p:spPr bwMode="auto">
          <a:xfrm>
            <a:off x="4495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38" name="Line 22"/>
          <p:cNvSpPr>
            <a:spLocks noChangeShapeType="1"/>
          </p:cNvSpPr>
          <p:nvPr/>
        </p:nvSpPr>
        <p:spPr bwMode="auto">
          <a:xfrm>
            <a:off x="4648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39" name="Line 23"/>
          <p:cNvSpPr>
            <a:spLocks noChangeShapeType="1"/>
          </p:cNvSpPr>
          <p:nvPr/>
        </p:nvSpPr>
        <p:spPr bwMode="auto">
          <a:xfrm>
            <a:off x="4800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0" name="Line 24"/>
          <p:cNvSpPr>
            <a:spLocks noChangeShapeType="1"/>
          </p:cNvSpPr>
          <p:nvPr/>
        </p:nvSpPr>
        <p:spPr bwMode="auto">
          <a:xfrm>
            <a:off x="4953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1" name="Line 25"/>
          <p:cNvSpPr>
            <a:spLocks noChangeShapeType="1"/>
          </p:cNvSpPr>
          <p:nvPr/>
        </p:nvSpPr>
        <p:spPr bwMode="auto">
          <a:xfrm>
            <a:off x="5105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2" name="Line 26"/>
          <p:cNvSpPr>
            <a:spLocks noChangeShapeType="1"/>
          </p:cNvSpPr>
          <p:nvPr/>
        </p:nvSpPr>
        <p:spPr bwMode="auto">
          <a:xfrm>
            <a:off x="5257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3" name="Line 27"/>
          <p:cNvSpPr>
            <a:spLocks noChangeShapeType="1"/>
          </p:cNvSpPr>
          <p:nvPr/>
        </p:nvSpPr>
        <p:spPr bwMode="auto">
          <a:xfrm>
            <a:off x="5410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4" name="Line 28"/>
          <p:cNvSpPr>
            <a:spLocks noChangeShapeType="1"/>
          </p:cNvSpPr>
          <p:nvPr/>
        </p:nvSpPr>
        <p:spPr bwMode="auto">
          <a:xfrm>
            <a:off x="5562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5" name="Line 29"/>
          <p:cNvSpPr>
            <a:spLocks noChangeShapeType="1"/>
          </p:cNvSpPr>
          <p:nvPr/>
        </p:nvSpPr>
        <p:spPr bwMode="auto">
          <a:xfrm>
            <a:off x="5715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6" name="Line 30"/>
          <p:cNvSpPr>
            <a:spLocks noChangeShapeType="1"/>
          </p:cNvSpPr>
          <p:nvPr/>
        </p:nvSpPr>
        <p:spPr bwMode="auto">
          <a:xfrm>
            <a:off x="5867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7" name="Line 31"/>
          <p:cNvSpPr>
            <a:spLocks noChangeShapeType="1"/>
          </p:cNvSpPr>
          <p:nvPr/>
        </p:nvSpPr>
        <p:spPr bwMode="auto">
          <a:xfrm>
            <a:off x="6019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8" name="Line 32"/>
          <p:cNvSpPr>
            <a:spLocks noChangeShapeType="1"/>
          </p:cNvSpPr>
          <p:nvPr/>
        </p:nvSpPr>
        <p:spPr bwMode="auto">
          <a:xfrm>
            <a:off x="6172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9" name="Line 33"/>
          <p:cNvSpPr>
            <a:spLocks noChangeShapeType="1"/>
          </p:cNvSpPr>
          <p:nvPr/>
        </p:nvSpPr>
        <p:spPr bwMode="auto">
          <a:xfrm>
            <a:off x="6324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50" name="Line 34"/>
          <p:cNvSpPr>
            <a:spLocks noChangeShapeType="1"/>
          </p:cNvSpPr>
          <p:nvPr/>
        </p:nvSpPr>
        <p:spPr bwMode="auto">
          <a:xfrm>
            <a:off x="6477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51" name="Line 35"/>
          <p:cNvSpPr>
            <a:spLocks noChangeShapeType="1"/>
          </p:cNvSpPr>
          <p:nvPr/>
        </p:nvSpPr>
        <p:spPr bwMode="auto">
          <a:xfrm>
            <a:off x="6629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52" name="Line 36"/>
          <p:cNvSpPr>
            <a:spLocks noChangeShapeType="1"/>
          </p:cNvSpPr>
          <p:nvPr/>
        </p:nvSpPr>
        <p:spPr bwMode="auto">
          <a:xfrm>
            <a:off x="6781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53" name="Line 37"/>
          <p:cNvSpPr>
            <a:spLocks noChangeShapeType="1"/>
          </p:cNvSpPr>
          <p:nvPr/>
        </p:nvSpPr>
        <p:spPr bwMode="auto">
          <a:xfrm>
            <a:off x="6934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54" name="Line 38"/>
          <p:cNvSpPr>
            <a:spLocks noChangeShapeType="1"/>
          </p:cNvSpPr>
          <p:nvPr/>
        </p:nvSpPr>
        <p:spPr bwMode="auto">
          <a:xfrm>
            <a:off x="7086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55" name="Line 39"/>
          <p:cNvSpPr>
            <a:spLocks noChangeShapeType="1"/>
          </p:cNvSpPr>
          <p:nvPr/>
        </p:nvSpPr>
        <p:spPr bwMode="auto">
          <a:xfrm>
            <a:off x="7239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56" name="Line 40"/>
          <p:cNvSpPr>
            <a:spLocks noChangeShapeType="1"/>
          </p:cNvSpPr>
          <p:nvPr/>
        </p:nvSpPr>
        <p:spPr bwMode="auto">
          <a:xfrm>
            <a:off x="73914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57" name="Line 41"/>
          <p:cNvSpPr>
            <a:spLocks noChangeShapeType="1"/>
          </p:cNvSpPr>
          <p:nvPr/>
        </p:nvSpPr>
        <p:spPr bwMode="auto">
          <a:xfrm>
            <a:off x="7543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58" name="Line 42"/>
          <p:cNvSpPr>
            <a:spLocks noChangeShapeType="1"/>
          </p:cNvSpPr>
          <p:nvPr/>
        </p:nvSpPr>
        <p:spPr bwMode="auto">
          <a:xfrm>
            <a:off x="7696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59" name="Line 43"/>
          <p:cNvSpPr>
            <a:spLocks noChangeShapeType="1"/>
          </p:cNvSpPr>
          <p:nvPr/>
        </p:nvSpPr>
        <p:spPr bwMode="auto">
          <a:xfrm>
            <a:off x="7848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60" name="Line 44"/>
          <p:cNvSpPr>
            <a:spLocks noChangeShapeType="1"/>
          </p:cNvSpPr>
          <p:nvPr/>
        </p:nvSpPr>
        <p:spPr bwMode="auto">
          <a:xfrm>
            <a:off x="29718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61" name="Line 45"/>
          <p:cNvSpPr>
            <a:spLocks noChangeShapeType="1"/>
          </p:cNvSpPr>
          <p:nvPr/>
        </p:nvSpPr>
        <p:spPr bwMode="auto">
          <a:xfrm>
            <a:off x="31242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62" name="Line 46"/>
          <p:cNvSpPr>
            <a:spLocks noChangeShapeType="1"/>
          </p:cNvSpPr>
          <p:nvPr/>
        </p:nvSpPr>
        <p:spPr bwMode="auto">
          <a:xfrm>
            <a:off x="32766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63" name="Line 47"/>
          <p:cNvSpPr>
            <a:spLocks noChangeShapeType="1"/>
          </p:cNvSpPr>
          <p:nvPr/>
        </p:nvSpPr>
        <p:spPr bwMode="auto">
          <a:xfrm>
            <a:off x="3429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64" name="Line 48"/>
          <p:cNvSpPr>
            <a:spLocks noChangeShapeType="1"/>
          </p:cNvSpPr>
          <p:nvPr/>
        </p:nvSpPr>
        <p:spPr bwMode="auto">
          <a:xfrm>
            <a:off x="1143000" y="3589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65" name="Line 49"/>
          <p:cNvSpPr>
            <a:spLocks noChangeShapeType="1"/>
          </p:cNvSpPr>
          <p:nvPr/>
        </p:nvSpPr>
        <p:spPr bwMode="auto">
          <a:xfrm>
            <a:off x="1295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66" name="Line 50"/>
          <p:cNvSpPr>
            <a:spLocks noChangeShapeType="1"/>
          </p:cNvSpPr>
          <p:nvPr/>
        </p:nvSpPr>
        <p:spPr bwMode="auto">
          <a:xfrm>
            <a:off x="1447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67" name="Line 51"/>
          <p:cNvSpPr>
            <a:spLocks noChangeShapeType="1"/>
          </p:cNvSpPr>
          <p:nvPr/>
        </p:nvSpPr>
        <p:spPr bwMode="auto">
          <a:xfrm>
            <a:off x="1600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68" name="Line 52"/>
          <p:cNvSpPr>
            <a:spLocks noChangeShapeType="1"/>
          </p:cNvSpPr>
          <p:nvPr/>
        </p:nvSpPr>
        <p:spPr bwMode="auto">
          <a:xfrm>
            <a:off x="1752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69" name="Line 53"/>
          <p:cNvSpPr>
            <a:spLocks noChangeShapeType="1"/>
          </p:cNvSpPr>
          <p:nvPr/>
        </p:nvSpPr>
        <p:spPr bwMode="auto">
          <a:xfrm>
            <a:off x="1905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70" name="Line 54"/>
          <p:cNvSpPr>
            <a:spLocks noChangeShapeType="1"/>
          </p:cNvSpPr>
          <p:nvPr/>
        </p:nvSpPr>
        <p:spPr bwMode="auto">
          <a:xfrm>
            <a:off x="2057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71" name="Line 55"/>
          <p:cNvSpPr>
            <a:spLocks noChangeShapeType="1"/>
          </p:cNvSpPr>
          <p:nvPr/>
        </p:nvSpPr>
        <p:spPr bwMode="auto">
          <a:xfrm>
            <a:off x="2209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72" name="Line 56"/>
          <p:cNvSpPr>
            <a:spLocks noChangeShapeType="1"/>
          </p:cNvSpPr>
          <p:nvPr/>
        </p:nvSpPr>
        <p:spPr bwMode="auto">
          <a:xfrm>
            <a:off x="2362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73" name="Line 57"/>
          <p:cNvSpPr>
            <a:spLocks noChangeShapeType="1"/>
          </p:cNvSpPr>
          <p:nvPr/>
        </p:nvSpPr>
        <p:spPr bwMode="auto">
          <a:xfrm>
            <a:off x="2514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74" name="Line 58"/>
          <p:cNvSpPr>
            <a:spLocks noChangeShapeType="1"/>
          </p:cNvSpPr>
          <p:nvPr/>
        </p:nvSpPr>
        <p:spPr bwMode="auto">
          <a:xfrm>
            <a:off x="2667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75" name="Line 59"/>
          <p:cNvSpPr>
            <a:spLocks noChangeShapeType="1"/>
          </p:cNvSpPr>
          <p:nvPr/>
        </p:nvSpPr>
        <p:spPr bwMode="auto">
          <a:xfrm>
            <a:off x="2819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76" name="Line 60"/>
          <p:cNvSpPr>
            <a:spLocks noChangeShapeType="1"/>
          </p:cNvSpPr>
          <p:nvPr/>
        </p:nvSpPr>
        <p:spPr bwMode="auto">
          <a:xfrm>
            <a:off x="3581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77" name="Line 61"/>
          <p:cNvSpPr>
            <a:spLocks noChangeShapeType="1"/>
          </p:cNvSpPr>
          <p:nvPr/>
        </p:nvSpPr>
        <p:spPr bwMode="auto">
          <a:xfrm>
            <a:off x="3733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78" name="Line 62"/>
          <p:cNvSpPr>
            <a:spLocks noChangeShapeType="1"/>
          </p:cNvSpPr>
          <p:nvPr/>
        </p:nvSpPr>
        <p:spPr bwMode="auto">
          <a:xfrm>
            <a:off x="3886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79" name="Line 63"/>
          <p:cNvSpPr>
            <a:spLocks noChangeShapeType="1"/>
          </p:cNvSpPr>
          <p:nvPr/>
        </p:nvSpPr>
        <p:spPr bwMode="auto">
          <a:xfrm>
            <a:off x="2971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80" name="Line 64"/>
          <p:cNvSpPr>
            <a:spLocks noChangeShapeType="1"/>
          </p:cNvSpPr>
          <p:nvPr/>
        </p:nvSpPr>
        <p:spPr bwMode="auto">
          <a:xfrm>
            <a:off x="3124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81" name="Line 65"/>
          <p:cNvSpPr>
            <a:spLocks noChangeShapeType="1"/>
          </p:cNvSpPr>
          <p:nvPr/>
        </p:nvSpPr>
        <p:spPr bwMode="auto">
          <a:xfrm>
            <a:off x="3276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82" name="Line 66"/>
          <p:cNvSpPr>
            <a:spLocks noChangeShapeType="1"/>
          </p:cNvSpPr>
          <p:nvPr/>
        </p:nvSpPr>
        <p:spPr bwMode="auto">
          <a:xfrm>
            <a:off x="3429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83" name="Line 67"/>
          <p:cNvSpPr>
            <a:spLocks noChangeShapeType="1"/>
          </p:cNvSpPr>
          <p:nvPr/>
        </p:nvSpPr>
        <p:spPr bwMode="auto">
          <a:xfrm>
            <a:off x="1143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2084" name="AutoShape 68"/>
          <p:cNvCxnSpPr>
            <a:cxnSpLocks noChangeShapeType="1"/>
            <a:stCxn id="342083" idx="1"/>
            <a:endCxn id="342037" idx="0"/>
          </p:cNvCxnSpPr>
          <p:nvPr/>
        </p:nvCxnSpPr>
        <p:spPr bwMode="auto">
          <a:xfrm>
            <a:off x="1143000" y="2598738"/>
            <a:ext cx="3352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85" name="AutoShape 69"/>
          <p:cNvCxnSpPr>
            <a:cxnSpLocks noChangeShapeType="1"/>
            <a:stCxn id="342065" idx="1"/>
            <a:endCxn id="342028" idx="0"/>
          </p:cNvCxnSpPr>
          <p:nvPr/>
        </p:nvCxnSpPr>
        <p:spPr bwMode="auto">
          <a:xfrm>
            <a:off x="1295400" y="2598738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86" name="AutoShape 70"/>
          <p:cNvCxnSpPr>
            <a:cxnSpLocks noChangeShapeType="1"/>
            <a:stCxn id="342066" idx="1"/>
            <a:endCxn id="342050" idx="0"/>
          </p:cNvCxnSpPr>
          <p:nvPr/>
        </p:nvCxnSpPr>
        <p:spPr bwMode="auto">
          <a:xfrm>
            <a:off x="1447800" y="2598738"/>
            <a:ext cx="502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87" name="AutoShape 71"/>
          <p:cNvCxnSpPr>
            <a:cxnSpLocks noChangeShapeType="1"/>
            <a:stCxn id="342112" idx="1"/>
            <a:endCxn id="342061" idx="0"/>
          </p:cNvCxnSpPr>
          <p:nvPr/>
        </p:nvCxnSpPr>
        <p:spPr bwMode="auto">
          <a:xfrm flipH="1">
            <a:off x="31242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88" name="AutoShape 72"/>
          <p:cNvCxnSpPr>
            <a:cxnSpLocks noChangeShapeType="1"/>
            <a:stCxn id="342079" idx="1"/>
            <a:endCxn id="342022" idx="0"/>
          </p:cNvCxnSpPr>
          <p:nvPr/>
        </p:nvCxnSpPr>
        <p:spPr bwMode="auto">
          <a:xfrm flipH="1">
            <a:off x="1600200" y="2598738"/>
            <a:ext cx="1371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89" name="AutoShape 73"/>
          <p:cNvCxnSpPr>
            <a:cxnSpLocks noChangeShapeType="1"/>
            <a:stCxn id="342122" idx="1"/>
            <a:endCxn id="342056" idx="0"/>
          </p:cNvCxnSpPr>
          <p:nvPr/>
        </p:nvCxnSpPr>
        <p:spPr bwMode="auto">
          <a:xfrm>
            <a:off x="5867400" y="2598738"/>
            <a:ext cx="1524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90" name="AutoShape 74"/>
          <p:cNvCxnSpPr>
            <a:cxnSpLocks noChangeShapeType="1"/>
            <a:stCxn id="342118" idx="1"/>
            <a:endCxn id="342052" idx="0"/>
          </p:cNvCxnSpPr>
          <p:nvPr/>
        </p:nvCxnSpPr>
        <p:spPr bwMode="auto">
          <a:xfrm>
            <a:off x="5257800" y="2598738"/>
            <a:ext cx="1524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91" name="AutoShape 75"/>
          <p:cNvCxnSpPr>
            <a:cxnSpLocks noChangeShapeType="1"/>
            <a:stCxn id="342128" idx="1"/>
            <a:endCxn id="342043" idx="0"/>
          </p:cNvCxnSpPr>
          <p:nvPr/>
        </p:nvCxnSpPr>
        <p:spPr bwMode="auto">
          <a:xfrm flipH="1">
            <a:off x="5410200" y="2598738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92" name="AutoShape 76"/>
          <p:cNvCxnSpPr>
            <a:cxnSpLocks noChangeShapeType="1"/>
            <a:stCxn id="342139" idx="1"/>
            <a:endCxn id="342057" idx="0"/>
          </p:cNvCxnSpPr>
          <p:nvPr/>
        </p:nvCxnSpPr>
        <p:spPr bwMode="auto">
          <a:xfrm>
            <a:off x="66294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93" name="AutoShape 77"/>
          <p:cNvCxnSpPr>
            <a:cxnSpLocks noChangeShapeType="1"/>
            <a:stCxn id="342124" idx="1"/>
            <a:endCxn id="342039" idx="0"/>
          </p:cNvCxnSpPr>
          <p:nvPr/>
        </p:nvCxnSpPr>
        <p:spPr bwMode="auto">
          <a:xfrm flipH="1">
            <a:off x="4800600" y="2598738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94" name="AutoShape 78"/>
          <p:cNvCxnSpPr>
            <a:cxnSpLocks noChangeShapeType="1"/>
            <a:stCxn id="342129" idx="1"/>
            <a:endCxn id="342029" idx="0"/>
          </p:cNvCxnSpPr>
          <p:nvPr/>
        </p:nvCxnSpPr>
        <p:spPr bwMode="auto">
          <a:xfrm flipH="1">
            <a:off x="2667000" y="2598738"/>
            <a:ext cx="5181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95" name="AutoShape 79"/>
          <p:cNvCxnSpPr>
            <a:cxnSpLocks noChangeShapeType="1"/>
            <a:stCxn id="342120" idx="1"/>
            <a:endCxn id="342025" idx="0"/>
          </p:cNvCxnSpPr>
          <p:nvPr/>
        </p:nvCxnSpPr>
        <p:spPr bwMode="auto">
          <a:xfrm flipH="1">
            <a:off x="2057400" y="2598738"/>
            <a:ext cx="3505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96" name="AutoShape 80"/>
          <p:cNvCxnSpPr>
            <a:cxnSpLocks noChangeShapeType="1"/>
            <a:stCxn id="342121" idx="1"/>
            <a:endCxn id="342053" idx="0"/>
          </p:cNvCxnSpPr>
          <p:nvPr/>
        </p:nvCxnSpPr>
        <p:spPr bwMode="auto">
          <a:xfrm>
            <a:off x="5715000" y="2598738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97" name="AutoShape 81"/>
          <p:cNvCxnSpPr>
            <a:cxnSpLocks noChangeShapeType="1"/>
            <a:stCxn id="342138" idx="1"/>
            <a:endCxn id="342038" idx="0"/>
          </p:cNvCxnSpPr>
          <p:nvPr/>
        </p:nvCxnSpPr>
        <p:spPr bwMode="auto">
          <a:xfrm flipH="1">
            <a:off x="4648200" y="2598738"/>
            <a:ext cx="1828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98" name="AutoShape 82"/>
          <p:cNvCxnSpPr>
            <a:cxnSpLocks noChangeShapeType="1"/>
            <a:stCxn id="342134" idx="1"/>
            <a:endCxn id="342033" idx="0"/>
          </p:cNvCxnSpPr>
          <p:nvPr/>
        </p:nvCxnSpPr>
        <p:spPr bwMode="auto">
          <a:xfrm flipH="1">
            <a:off x="38862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099" name="AutoShape 83"/>
          <p:cNvCxnSpPr>
            <a:cxnSpLocks noChangeShapeType="1"/>
            <a:stCxn id="342131" idx="1"/>
            <a:endCxn id="342064" idx="0"/>
          </p:cNvCxnSpPr>
          <p:nvPr/>
        </p:nvCxnSpPr>
        <p:spPr bwMode="auto">
          <a:xfrm flipH="1">
            <a:off x="1143000" y="2598738"/>
            <a:ext cx="3200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100" name="AutoShape 84"/>
          <p:cNvCxnSpPr>
            <a:cxnSpLocks noChangeShapeType="1"/>
            <a:stCxn id="342081" idx="1"/>
            <a:endCxn id="342021" idx="0"/>
          </p:cNvCxnSpPr>
          <p:nvPr/>
        </p:nvCxnSpPr>
        <p:spPr bwMode="auto">
          <a:xfrm flipH="1">
            <a:off x="1447800" y="2598738"/>
            <a:ext cx="1828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101" name="AutoShape 85"/>
          <p:cNvCxnSpPr>
            <a:cxnSpLocks noChangeShapeType="1"/>
            <a:stCxn id="342070" idx="1"/>
            <a:endCxn id="342042" idx="0"/>
          </p:cNvCxnSpPr>
          <p:nvPr/>
        </p:nvCxnSpPr>
        <p:spPr bwMode="auto">
          <a:xfrm>
            <a:off x="2057400" y="2598738"/>
            <a:ext cx="3200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102" name="AutoShape 86"/>
          <p:cNvCxnSpPr>
            <a:cxnSpLocks noChangeShapeType="1"/>
            <a:stCxn id="342076" idx="1"/>
            <a:endCxn id="342059" idx="0"/>
          </p:cNvCxnSpPr>
          <p:nvPr/>
        </p:nvCxnSpPr>
        <p:spPr bwMode="auto">
          <a:xfrm>
            <a:off x="3581400" y="2598738"/>
            <a:ext cx="4267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103" name="AutoShape 87"/>
          <p:cNvCxnSpPr>
            <a:cxnSpLocks noChangeShapeType="1"/>
            <a:stCxn id="342116" idx="1"/>
            <a:endCxn id="342051" idx="0"/>
          </p:cNvCxnSpPr>
          <p:nvPr/>
        </p:nvCxnSpPr>
        <p:spPr bwMode="auto">
          <a:xfrm>
            <a:off x="4953000" y="2598738"/>
            <a:ext cx="1676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104" name="AutoShape 88"/>
          <p:cNvCxnSpPr>
            <a:cxnSpLocks noChangeShapeType="1"/>
            <a:stCxn id="342132" idx="1"/>
            <a:endCxn id="342031" idx="0"/>
          </p:cNvCxnSpPr>
          <p:nvPr/>
        </p:nvCxnSpPr>
        <p:spPr bwMode="auto">
          <a:xfrm flipH="1">
            <a:off x="35814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105" name="AutoShape 89"/>
          <p:cNvCxnSpPr>
            <a:cxnSpLocks noChangeShapeType="1"/>
            <a:stCxn id="342140" idx="1"/>
            <a:endCxn id="342032" idx="0"/>
          </p:cNvCxnSpPr>
          <p:nvPr/>
        </p:nvCxnSpPr>
        <p:spPr bwMode="auto">
          <a:xfrm flipH="1">
            <a:off x="3733800" y="2598738"/>
            <a:ext cx="3048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106" name="AutoShape 90"/>
          <p:cNvCxnSpPr>
            <a:cxnSpLocks noChangeShapeType="1"/>
            <a:stCxn id="342074" idx="1"/>
            <a:endCxn id="342023" idx="0"/>
          </p:cNvCxnSpPr>
          <p:nvPr/>
        </p:nvCxnSpPr>
        <p:spPr bwMode="auto">
          <a:xfrm flipH="1">
            <a:off x="1752600" y="25987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107" name="AutoShape 91"/>
          <p:cNvCxnSpPr>
            <a:cxnSpLocks noChangeShapeType="1"/>
            <a:stCxn id="342069" idx="1"/>
            <a:endCxn id="342024" idx="0"/>
          </p:cNvCxnSpPr>
          <p:nvPr/>
        </p:nvCxnSpPr>
        <p:spPr bwMode="auto">
          <a:xfrm>
            <a:off x="1905000" y="2598738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108" name="AutoShape 92"/>
          <p:cNvCxnSpPr>
            <a:cxnSpLocks noChangeShapeType="1"/>
            <a:stCxn id="342136" idx="1"/>
            <a:endCxn id="342047" idx="0"/>
          </p:cNvCxnSpPr>
          <p:nvPr/>
        </p:nvCxnSpPr>
        <p:spPr bwMode="auto">
          <a:xfrm flipH="1">
            <a:off x="60198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2109" name="AutoShape 93"/>
          <p:cNvCxnSpPr>
            <a:cxnSpLocks noChangeShapeType="1"/>
            <a:stCxn id="342082" idx="1"/>
            <a:endCxn id="342062" idx="0"/>
          </p:cNvCxnSpPr>
          <p:nvPr/>
        </p:nvCxnSpPr>
        <p:spPr bwMode="auto">
          <a:xfrm flipH="1">
            <a:off x="32766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2110" name="AutoShape 94"/>
          <p:cNvSpPr>
            <a:spLocks noChangeArrowheads="1"/>
          </p:cNvSpPr>
          <p:nvPr/>
        </p:nvSpPr>
        <p:spPr bwMode="auto">
          <a:xfrm>
            <a:off x="5486400" y="16764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2111" name="AutoShape 95"/>
          <p:cNvCxnSpPr>
            <a:cxnSpLocks noChangeShapeType="1"/>
            <a:stCxn id="342125" idx="1"/>
            <a:endCxn id="342054" idx="0"/>
          </p:cNvCxnSpPr>
          <p:nvPr/>
        </p:nvCxnSpPr>
        <p:spPr bwMode="auto">
          <a:xfrm flipH="1">
            <a:off x="7086600" y="25987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2112" name="Line 96"/>
          <p:cNvSpPr>
            <a:spLocks noChangeShapeType="1"/>
          </p:cNvSpPr>
          <p:nvPr/>
        </p:nvSpPr>
        <p:spPr bwMode="auto">
          <a:xfrm>
            <a:off x="4038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13" name="Rectangle 97"/>
          <p:cNvSpPr>
            <a:spLocks noChangeArrowheads="1"/>
          </p:cNvSpPr>
          <p:nvPr/>
        </p:nvSpPr>
        <p:spPr bwMode="auto">
          <a:xfrm>
            <a:off x="1606550" y="4572000"/>
            <a:ext cx="586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GATTACGATATTA = GATTACGATATTA</a:t>
            </a:r>
          </a:p>
        </p:txBody>
      </p:sp>
      <p:sp>
        <p:nvSpPr>
          <p:cNvPr id="342114" name="Rectangle 98"/>
          <p:cNvSpPr>
            <a:spLocks noChangeArrowheads="1"/>
          </p:cNvSpPr>
          <p:nvPr/>
        </p:nvSpPr>
        <p:spPr bwMode="auto">
          <a:xfrm>
            <a:off x="5943600" y="533400"/>
            <a:ext cx="196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GATTACGATATTA</a:t>
            </a:r>
          </a:p>
        </p:txBody>
      </p:sp>
      <p:cxnSp>
        <p:nvCxnSpPr>
          <p:cNvPr id="342115" name="AutoShape 99"/>
          <p:cNvCxnSpPr>
            <a:cxnSpLocks noChangeShapeType="1"/>
            <a:stCxn id="342120" idx="0"/>
            <a:endCxn id="342114" idx="1"/>
          </p:cNvCxnSpPr>
          <p:nvPr/>
        </p:nvCxnSpPr>
        <p:spPr bwMode="auto">
          <a:xfrm rot="16200000">
            <a:off x="5071268" y="1193007"/>
            <a:ext cx="1363663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2116" name="Line 100"/>
          <p:cNvSpPr>
            <a:spLocks noChangeShapeType="1"/>
          </p:cNvSpPr>
          <p:nvPr/>
        </p:nvSpPr>
        <p:spPr bwMode="auto">
          <a:xfrm>
            <a:off x="4953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17" name="Line 101"/>
          <p:cNvSpPr>
            <a:spLocks noChangeShapeType="1"/>
          </p:cNvSpPr>
          <p:nvPr/>
        </p:nvSpPr>
        <p:spPr bwMode="auto">
          <a:xfrm>
            <a:off x="5105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18" name="Line 102"/>
          <p:cNvSpPr>
            <a:spLocks noChangeShapeType="1"/>
          </p:cNvSpPr>
          <p:nvPr/>
        </p:nvSpPr>
        <p:spPr bwMode="auto">
          <a:xfrm>
            <a:off x="5257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19" name="Line 103"/>
          <p:cNvSpPr>
            <a:spLocks noChangeShapeType="1"/>
          </p:cNvSpPr>
          <p:nvPr/>
        </p:nvSpPr>
        <p:spPr bwMode="auto">
          <a:xfrm>
            <a:off x="5410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20" name="Line 104"/>
          <p:cNvSpPr>
            <a:spLocks noChangeShapeType="1"/>
          </p:cNvSpPr>
          <p:nvPr/>
        </p:nvSpPr>
        <p:spPr bwMode="auto">
          <a:xfrm>
            <a:off x="5562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21" name="Line 105"/>
          <p:cNvSpPr>
            <a:spLocks noChangeShapeType="1"/>
          </p:cNvSpPr>
          <p:nvPr/>
        </p:nvSpPr>
        <p:spPr bwMode="auto">
          <a:xfrm>
            <a:off x="5715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22" name="Line 106"/>
          <p:cNvSpPr>
            <a:spLocks noChangeShapeType="1"/>
          </p:cNvSpPr>
          <p:nvPr/>
        </p:nvSpPr>
        <p:spPr bwMode="auto">
          <a:xfrm>
            <a:off x="5867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23" name="Line 107"/>
          <p:cNvSpPr>
            <a:spLocks noChangeShapeType="1"/>
          </p:cNvSpPr>
          <p:nvPr/>
        </p:nvSpPr>
        <p:spPr bwMode="auto">
          <a:xfrm>
            <a:off x="6934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24" name="Line 108"/>
          <p:cNvSpPr>
            <a:spLocks noChangeShapeType="1"/>
          </p:cNvSpPr>
          <p:nvPr/>
        </p:nvSpPr>
        <p:spPr bwMode="auto">
          <a:xfrm>
            <a:off x="7086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25" name="Line 109"/>
          <p:cNvSpPr>
            <a:spLocks noChangeShapeType="1"/>
          </p:cNvSpPr>
          <p:nvPr/>
        </p:nvSpPr>
        <p:spPr bwMode="auto">
          <a:xfrm>
            <a:off x="7239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26" name="Line 110"/>
          <p:cNvSpPr>
            <a:spLocks noChangeShapeType="1"/>
          </p:cNvSpPr>
          <p:nvPr/>
        </p:nvSpPr>
        <p:spPr bwMode="auto">
          <a:xfrm>
            <a:off x="7391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27" name="Line 111"/>
          <p:cNvSpPr>
            <a:spLocks noChangeShapeType="1"/>
          </p:cNvSpPr>
          <p:nvPr/>
        </p:nvSpPr>
        <p:spPr bwMode="auto">
          <a:xfrm>
            <a:off x="7543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28" name="Line 112"/>
          <p:cNvSpPr>
            <a:spLocks noChangeShapeType="1"/>
          </p:cNvSpPr>
          <p:nvPr/>
        </p:nvSpPr>
        <p:spPr bwMode="auto">
          <a:xfrm>
            <a:off x="7696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29" name="Line 113"/>
          <p:cNvSpPr>
            <a:spLocks noChangeShapeType="1"/>
          </p:cNvSpPr>
          <p:nvPr/>
        </p:nvSpPr>
        <p:spPr bwMode="auto">
          <a:xfrm>
            <a:off x="7848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30" name="Line 114"/>
          <p:cNvSpPr>
            <a:spLocks noChangeShapeType="1"/>
          </p:cNvSpPr>
          <p:nvPr/>
        </p:nvSpPr>
        <p:spPr bwMode="auto">
          <a:xfrm>
            <a:off x="4191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31" name="Line 115"/>
          <p:cNvSpPr>
            <a:spLocks noChangeShapeType="1"/>
          </p:cNvSpPr>
          <p:nvPr/>
        </p:nvSpPr>
        <p:spPr bwMode="auto">
          <a:xfrm>
            <a:off x="4343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32" name="Line 116"/>
          <p:cNvSpPr>
            <a:spLocks noChangeShapeType="1"/>
          </p:cNvSpPr>
          <p:nvPr/>
        </p:nvSpPr>
        <p:spPr bwMode="auto">
          <a:xfrm>
            <a:off x="4495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33" name="Line 117"/>
          <p:cNvSpPr>
            <a:spLocks noChangeShapeType="1"/>
          </p:cNvSpPr>
          <p:nvPr/>
        </p:nvSpPr>
        <p:spPr bwMode="auto">
          <a:xfrm>
            <a:off x="4648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34" name="Line 118"/>
          <p:cNvSpPr>
            <a:spLocks noChangeShapeType="1"/>
          </p:cNvSpPr>
          <p:nvPr/>
        </p:nvSpPr>
        <p:spPr bwMode="auto">
          <a:xfrm>
            <a:off x="4800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35" name="Line 119"/>
          <p:cNvSpPr>
            <a:spLocks noChangeShapeType="1"/>
          </p:cNvSpPr>
          <p:nvPr/>
        </p:nvSpPr>
        <p:spPr bwMode="auto">
          <a:xfrm>
            <a:off x="6019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36" name="Line 120"/>
          <p:cNvSpPr>
            <a:spLocks noChangeShapeType="1"/>
          </p:cNvSpPr>
          <p:nvPr/>
        </p:nvSpPr>
        <p:spPr bwMode="auto">
          <a:xfrm>
            <a:off x="61722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37" name="Line 121"/>
          <p:cNvSpPr>
            <a:spLocks noChangeShapeType="1"/>
          </p:cNvSpPr>
          <p:nvPr/>
        </p:nvSpPr>
        <p:spPr bwMode="auto">
          <a:xfrm>
            <a:off x="63246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38" name="Line 122"/>
          <p:cNvSpPr>
            <a:spLocks noChangeShapeType="1"/>
          </p:cNvSpPr>
          <p:nvPr/>
        </p:nvSpPr>
        <p:spPr bwMode="auto">
          <a:xfrm>
            <a:off x="64770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39" name="Line 123"/>
          <p:cNvSpPr>
            <a:spLocks noChangeShapeType="1"/>
          </p:cNvSpPr>
          <p:nvPr/>
        </p:nvSpPr>
        <p:spPr bwMode="auto">
          <a:xfrm>
            <a:off x="66294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40" name="Line 124"/>
          <p:cNvSpPr>
            <a:spLocks noChangeShapeType="1"/>
          </p:cNvSpPr>
          <p:nvPr/>
        </p:nvSpPr>
        <p:spPr bwMode="auto">
          <a:xfrm>
            <a:off x="6781800" y="2065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141" name="Text Box 125"/>
          <p:cNvSpPr txBox="1">
            <a:spLocks noChangeArrowheads="1"/>
          </p:cNvSpPr>
          <p:nvPr/>
        </p:nvSpPr>
        <p:spPr bwMode="auto">
          <a:xfrm>
            <a:off x="990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0%</a:t>
            </a:r>
          </a:p>
        </p:txBody>
      </p:sp>
      <p:sp>
        <p:nvSpPr>
          <p:cNvPr id="342142" name="Text Box 126"/>
          <p:cNvSpPr txBox="1">
            <a:spLocks noChangeArrowheads="1"/>
          </p:cNvSpPr>
          <p:nvPr/>
        </p:nvSpPr>
        <p:spPr bwMode="auto">
          <a:xfrm>
            <a:off x="7467600" y="1295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100%</a:t>
            </a:r>
          </a:p>
        </p:txBody>
      </p:sp>
      <p:sp>
        <p:nvSpPr>
          <p:cNvPr id="342143" name="Text Box 127"/>
          <p:cNvSpPr txBox="1">
            <a:spLocks noChangeArrowheads="1"/>
          </p:cNvSpPr>
          <p:nvPr/>
        </p:nvSpPr>
        <p:spPr bwMode="auto">
          <a:xfrm>
            <a:off x="5029200" y="5259388"/>
            <a:ext cx="38100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4B12B"/>
                </a:solidFill>
              </a:rPr>
              <a:t>Match!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14B12B"/>
                </a:solidFill>
              </a:rPr>
              <a:t>Walk through the records until we fail to match.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990600" y="1752600"/>
            <a:ext cx="7086600" cy="838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990600" y="3276600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4" name="Line 4"/>
          <p:cNvSpPr>
            <a:spLocks noChangeShapeType="1"/>
          </p:cNvSpPr>
          <p:nvPr/>
        </p:nvSpPr>
        <p:spPr bwMode="auto">
          <a:xfrm>
            <a:off x="12954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Line 5"/>
          <p:cNvSpPr>
            <a:spLocks noChangeShapeType="1"/>
          </p:cNvSpPr>
          <p:nvPr/>
        </p:nvSpPr>
        <p:spPr bwMode="auto">
          <a:xfrm>
            <a:off x="14478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Line 6"/>
          <p:cNvSpPr>
            <a:spLocks noChangeShapeType="1"/>
          </p:cNvSpPr>
          <p:nvPr/>
        </p:nvSpPr>
        <p:spPr bwMode="auto">
          <a:xfrm>
            <a:off x="16002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Line 7"/>
          <p:cNvSpPr>
            <a:spLocks noChangeShapeType="1"/>
          </p:cNvSpPr>
          <p:nvPr/>
        </p:nvSpPr>
        <p:spPr bwMode="auto">
          <a:xfrm>
            <a:off x="17526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Line 8"/>
          <p:cNvSpPr>
            <a:spLocks noChangeShapeType="1"/>
          </p:cNvSpPr>
          <p:nvPr/>
        </p:nvSpPr>
        <p:spPr bwMode="auto">
          <a:xfrm>
            <a:off x="19050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>
            <a:off x="20574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Line 10"/>
          <p:cNvSpPr>
            <a:spLocks noChangeShapeType="1"/>
          </p:cNvSpPr>
          <p:nvPr/>
        </p:nvSpPr>
        <p:spPr bwMode="auto">
          <a:xfrm>
            <a:off x="22098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>
            <a:off x="23622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Line 12"/>
          <p:cNvSpPr>
            <a:spLocks noChangeShapeType="1"/>
          </p:cNvSpPr>
          <p:nvPr/>
        </p:nvSpPr>
        <p:spPr bwMode="auto">
          <a:xfrm>
            <a:off x="25146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>
            <a:off x="26670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28194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35814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37338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38862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>
            <a:off x="40386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41910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43434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>
            <a:off x="44958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46482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>
            <a:off x="48006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64" name="Line 24"/>
          <p:cNvSpPr>
            <a:spLocks noChangeShapeType="1"/>
          </p:cNvSpPr>
          <p:nvPr/>
        </p:nvSpPr>
        <p:spPr bwMode="auto">
          <a:xfrm>
            <a:off x="49530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65" name="Line 25"/>
          <p:cNvSpPr>
            <a:spLocks noChangeShapeType="1"/>
          </p:cNvSpPr>
          <p:nvPr/>
        </p:nvSpPr>
        <p:spPr bwMode="auto">
          <a:xfrm>
            <a:off x="51054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66" name="Line 26"/>
          <p:cNvSpPr>
            <a:spLocks noChangeShapeType="1"/>
          </p:cNvSpPr>
          <p:nvPr/>
        </p:nvSpPr>
        <p:spPr bwMode="auto">
          <a:xfrm>
            <a:off x="52578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67" name="Line 27"/>
          <p:cNvSpPr>
            <a:spLocks noChangeShapeType="1"/>
          </p:cNvSpPr>
          <p:nvPr/>
        </p:nvSpPr>
        <p:spPr bwMode="auto">
          <a:xfrm>
            <a:off x="54102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55626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69" name="Line 29"/>
          <p:cNvSpPr>
            <a:spLocks noChangeShapeType="1"/>
          </p:cNvSpPr>
          <p:nvPr/>
        </p:nvSpPr>
        <p:spPr bwMode="auto">
          <a:xfrm>
            <a:off x="57150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70" name="Line 30"/>
          <p:cNvSpPr>
            <a:spLocks noChangeShapeType="1"/>
          </p:cNvSpPr>
          <p:nvPr/>
        </p:nvSpPr>
        <p:spPr bwMode="auto">
          <a:xfrm>
            <a:off x="58674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71" name="Line 31"/>
          <p:cNvSpPr>
            <a:spLocks noChangeShapeType="1"/>
          </p:cNvSpPr>
          <p:nvPr/>
        </p:nvSpPr>
        <p:spPr bwMode="auto">
          <a:xfrm>
            <a:off x="60198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72" name="Line 32"/>
          <p:cNvSpPr>
            <a:spLocks noChangeShapeType="1"/>
          </p:cNvSpPr>
          <p:nvPr/>
        </p:nvSpPr>
        <p:spPr bwMode="auto">
          <a:xfrm>
            <a:off x="61722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73" name="Line 33"/>
          <p:cNvSpPr>
            <a:spLocks noChangeShapeType="1"/>
          </p:cNvSpPr>
          <p:nvPr/>
        </p:nvSpPr>
        <p:spPr bwMode="auto">
          <a:xfrm>
            <a:off x="63246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74" name="Line 34"/>
          <p:cNvSpPr>
            <a:spLocks noChangeShapeType="1"/>
          </p:cNvSpPr>
          <p:nvPr/>
        </p:nvSpPr>
        <p:spPr bwMode="auto">
          <a:xfrm>
            <a:off x="64770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75" name="Line 35"/>
          <p:cNvSpPr>
            <a:spLocks noChangeShapeType="1"/>
          </p:cNvSpPr>
          <p:nvPr/>
        </p:nvSpPr>
        <p:spPr bwMode="auto">
          <a:xfrm>
            <a:off x="66294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76" name="Line 36"/>
          <p:cNvSpPr>
            <a:spLocks noChangeShapeType="1"/>
          </p:cNvSpPr>
          <p:nvPr/>
        </p:nvSpPr>
        <p:spPr bwMode="auto">
          <a:xfrm>
            <a:off x="67818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77" name="Line 37"/>
          <p:cNvSpPr>
            <a:spLocks noChangeShapeType="1"/>
          </p:cNvSpPr>
          <p:nvPr/>
        </p:nvSpPr>
        <p:spPr bwMode="auto">
          <a:xfrm>
            <a:off x="69342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78" name="Line 38"/>
          <p:cNvSpPr>
            <a:spLocks noChangeShapeType="1"/>
          </p:cNvSpPr>
          <p:nvPr/>
        </p:nvSpPr>
        <p:spPr bwMode="auto">
          <a:xfrm>
            <a:off x="70866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79" name="Line 39"/>
          <p:cNvSpPr>
            <a:spLocks noChangeShapeType="1"/>
          </p:cNvSpPr>
          <p:nvPr/>
        </p:nvSpPr>
        <p:spPr bwMode="auto">
          <a:xfrm>
            <a:off x="72390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80" name="Line 40"/>
          <p:cNvSpPr>
            <a:spLocks noChangeShapeType="1"/>
          </p:cNvSpPr>
          <p:nvPr/>
        </p:nvSpPr>
        <p:spPr bwMode="auto">
          <a:xfrm>
            <a:off x="73914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81" name="Line 41"/>
          <p:cNvSpPr>
            <a:spLocks noChangeShapeType="1"/>
          </p:cNvSpPr>
          <p:nvPr/>
        </p:nvSpPr>
        <p:spPr bwMode="auto">
          <a:xfrm>
            <a:off x="75438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82" name="Line 42"/>
          <p:cNvSpPr>
            <a:spLocks noChangeShapeType="1"/>
          </p:cNvSpPr>
          <p:nvPr/>
        </p:nvSpPr>
        <p:spPr bwMode="auto">
          <a:xfrm>
            <a:off x="76962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83" name="Line 43"/>
          <p:cNvSpPr>
            <a:spLocks noChangeShapeType="1"/>
          </p:cNvSpPr>
          <p:nvPr/>
        </p:nvSpPr>
        <p:spPr bwMode="auto">
          <a:xfrm>
            <a:off x="78486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84" name="Line 44"/>
          <p:cNvSpPr>
            <a:spLocks noChangeShapeType="1"/>
          </p:cNvSpPr>
          <p:nvPr/>
        </p:nvSpPr>
        <p:spPr bwMode="auto">
          <a:xfrm>
            <a:off x="29718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85" name="Line 45"/>
          <p:cNvSpPr>
            <a:spLocks noChangeShapeType="1"/>
          </p:cNvSpPr>
          <p:nvPr/>
        </p:nvSpPr>
        <p:spPr bwMode="auto">
          <a:xfrm>
            <a:off x="31242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86" name="Line 46"/>
          <p:cNvSpPr>
            <a:spLocks noChangeShapeType="1"/>
          </p:cNvSpPr>
          <p:nvPr/>
        </p:nvSpPr>
        <p:spPr bwMode="auto">
          <a:xfrm>
            <a:off x="32766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87" name="Line 47"/>
          <p:cNvSpPr>
            <a:spLocks noChangeShapeType="1"/>
          </p:cNvSpPr>
          <p:nvPr/>
        </p:nvSpPr>
        <p:spPr bwMode="auto">
          <a:xfrm>
            <a:off x="34290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88" name="Line 48"/>
          <p:cNvSpPr>
            <a:spLocks noChangeShapeType="1"/>
          </p:cNvSpPr>
          <p:nvPr/>
        </p:nvSpPr>
        <p:spPr bwMode="auto">
          <a:xfrm>
            <a:off x="1143000" y="3436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3089" name="AutoShape 49"/>
          <p:cNvCxnSpPr>
            <a:cxnSpLocks noChangeShapeType="1"/>
            <a:stCxn id="343144" idx="1"/>
            <a:endCxn id="343061" idx="0"/>
          </p:cNvCxnSpPr>
          <p:nvPr/>
        </p:nvCxnSpPr>
        <p:spPr bwMode="auto">
          <a:xfrm>
            <a:off x="1143000" y="2446338"/>
            <a:ext cx="3352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090" name="AutoShape 50"/>
          <p:cNvCxnSpPr>
            <a:cxnSpLocks noChangeShapeType="1"/>
            <a:stCxn id="343126" idx="1"/>
            <a:endCxn id="343052" idx="0"/>
          </p:cNvCxnSpPr>
          <p:nvPr/>
        </p:nvCxnSpPr>
        <p:spPr bwMode="auto">
          <a:xfrm>
            <a:off x="1295400" y="2446338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091" name="AutoShape 51"/>
          <p:cNvCxnSpPr>
            <a:cxnSpLocks noChangeShapeType="1"/>
            <a:stCxn id="343127" idx="1"/>
            <a:endCxn id="343074" idx="0"/>
          </p:cNvCxnSpPr>
          <p:nvPr/>
        </p:nvCxnSpPr>
        <p:spPr bwMode="auto">
          <a:xfrm>
            <a:off x="1447800" y="2446338"/>
            <a:ext cx="502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092" name="AutoShape 52"/>
          <p:cNvCxnSpPr>
            <a:cxnSpLocks noChangeShapeType="1"/>
            <a:stCxn id="343145" idx="1"/>
            <a:endCxn id="343085" idx="0"/>
          </p:cNvCxnSpPr>
          <p:nvPr/>
        </p:nvCxnSpPr>
        <p:spPr bwMode="auto">
          <a:xfrm flipH="1">
            <a:off x="3124200" y="24463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093" name="AutoShape 53"/>
          <p:cNvCxnSpPr>
            <a:cxnSpLocks noChangeShapeType="1"/>
            <a:stCxn id="343140" idx="1"/>
            <a:endCxn id="343046" idx="0"/>
          </p:cNvCxnSpPr>
          <p:nvPr/>
        </p:nvCxnSpPr>
        <p:spPr bwMode="auto">
          <a:xfrm flipH="1">
            <a:off x="1600200" y="2446338"/>
            <a:ext cx="1371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094" name="AutoShape 54"/>
          <p:cNvCxnSpPr>
            <a:cxnSpLocks noChangeShapeType="1"/>
            <a:stCxn id="343152" idx="1"/>
            <a:endCxn id="343080" idx="0"/>
          </p:cNvCxnSpPr>
          <p:nvPr/>
        </p:nvCxnSpPr>
        <p:spPr bwMode="auto">
          <a:xfrm>
            <a:off x="5867400" y="2446338"/>
            <a:ext cx="1524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095" name="AutoShape 55"/>
          <p:cNvCxnSpPr>
            <a:cxnSpLocks noChangeShapeType="1"/>
            <a:stCxn id="343148" idx="1"/>
            <a:endCxn id="343076" idx="0"/>
          </p:cNvCxnSpPr>
          <p:nvPr/>
        </p:nvCxnSpPr>
        <p:spPr bwMode="auto">
          <a:xfrm>
            <a:off x="5257800" y="2446338"/>
            <a:ext cx="1524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096" name="AutoShape 56"/>
          <p:cNvCxnSpPr>
            <a:cxnSpLocks noChangeShapeType="1"/>
            <a:stCxn id="343158" idx="1"/>
            <a:endCxn id="343067" idx="0"/>
          </p:cNvCxnSpPr>
          <p:nvPr/>
        </p:nvCxnSpPr>
        <p:spPr bwMode="auto">
          <a:xfrm flipH="1">
            <a:off x="5410200" y="2446338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097" name="AutoShape 57"/>
          <p:cNvCxnSpPr>
            <a:cxnSpLocks noChangeShapeType="1"/>
            <a:stCxn id="343169" idx="1"/>
            <a:endCxn id="343081" idx="0"/>
          </p:cNvCxnSpPr>
          <p:nvPr/>
        </p:nvCxnSpPr>
        <p:spPr bwMode="auto">
          <a:xfrm>
            <a:off x="6629400" y="24463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098" name="AutoShape 58"/>
          <p:cNvCxnSpPr>
            <a:cxnSpLocks noChangeShapeType="1"/>
            <a:stCxn id="343154" idx="1"/>
            <a:endCxn id="343063" idx="0"/>
          </p:cNvCxnSpPr>
          <p:nvPr/>
        </p:nvCxnSpPr>
        <p:spPr bwMode="auto">
          <a:xfrm flipH="1">
            <a:off x="4800600" y="2446338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099" name="AutoShape 59"/>
          <p:cNvCxnSpPr>
            <a:cxnSpLocks noChangeShapeType="1"/>
            <a:stCxn id="343159" idx="1"/>
            <a:endCxn id="343053" idx="0"/>
          </p:cNvCxnSpPr>
          <p:nvPr/>
        </p:nvCxnSpPr>
        <p:spPr bwMode="auto">
          <a:xfrm flipH="1">
            <a:off x="2667000" y="2446338"/>
            <a:ext cx="5181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00" name="AutoShape 60"/>
          <p:cNvCxnSpPr>
            <a:cxnSpLocks noChangeShapeType="1"/>
            <a:stCxn id="343150" idx="1"/>
            <a:endCxn id="343049" idx="0"/>
          </p:cNvCxnSpPr>
          <p:nvPr/>
        </p:nvCxnSpPr>
        <p:spPr bwMode="auto">
          <a:xfrm flipH="1">
            <a:off x="2057400" y="2446338"/>
            <a:ext cx="3505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01" name="AutoShape 61"/>
          <p:cNvCxnSpPr>
            <a:cxnSpLocks noChangeShapeType="1"/>
            <a:stCxn id="343151" idx="1"/>
            <a:endCxn id="343077" idx="0"/>
          </p:cNvCxnSpPr>
          <p:nvPr/>
        </p:nvCxnSpPr>
        <p:spPr bwMode="auto">
          <a:xfrm>
            <a:off x="5715000" y="2446338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02" name="AutoShape 62"/>
          <p:cNvCxnSpPr>
            <a:cxnSpLocks noChangeShapeType="1"/>
            <a:stCxn id="343168" idx="1"/>
            <a:endCxn id="343062" idx="0"/>
          </p:cNvCxnSpPr>
          <p:nvPr/>
        </p:nvCxnSpPr>
        <p:spPr bwMode="auto">
          <a:xfrm flipH="1">
            <a:off x="4648200" y="2446338"/>
            <a:ext cx="1828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03" name="AutoShape 63"/>
          <p:cNvCxnSpPr>
            <a:cxnSpLocks noChangeShapeType="1"/>
            <a:stCxn id="343164" idx="1"/>
            <a:endCxn id="343057" idx="0"/>
          </p:cNvCxnSpPr>
          <p:nvPr/>
        </p:nvCxnSpPr>
        <p:spPr bwMode="auto">
          <a:xfrm flipH="1">
            <a:off x="3886200" y="24463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04" name="AutoShape 64"/>
          <p:cNvCxnSpPr>
            <a:cxnSpLocks noChangeShapeType="1"/>
            <a:stCxn id="343161" idx="1"/>
            <a:endCxn id="343088" idx="0"/>
          </p:cNvCxnSpPr>
          <p:nvPr/>
        </p:nvCxnSpPr>
        <p:spPr bwMode="auto">
          <a:xfrm flipH="1">
            <a:off x="1143000" y="2446338"/>
            <a:ext cx="3200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05" name="AutoShape 65"/>
          <p:cNvCxnSpPr>
            <a:cxnSpLocks noChangeShapeType="1"/>
            <a:stCxn id="343142" idx="1"/>
            <a:endCxn id="343045" idx="0"/>
          </p:cNvCxnSpPr>
          <p:nvPr/>
        </p:nvCxnSpPr>
        <p:spPr bwMode="auto">
          <a:xfrm flipH="1">
            <a:off x="1447800" y="2446338"/>
            <a:ext cx="1828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06" name="AutoShape 66"/>
          <p:cNvCxnSpPr>
            <a:cxnSpLocks noChangeShapeType="1"/>
            <a:stCxn id="343131" idx="1"/>
            <a:endCxn id="343066" idx="0"/>
          </p:cNvCxnSpPr>
          <p:nvPr/>
        </p:nvCxnSpPr>
        <p:spPr bwMode="auto">
          <a:xfrm>
            <a:off x="2057400" y="2446338"/>
            <a:ext cx="3200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07" name="AutoShape 67"/>
          <p:cNvCxnSpPr>
            <a:cxnSpLocks noChangeShapeType="1"/>
            <a:stCxn id="343137" idx="1"/>
            <a:endCxn id="343083" idx="0"/>
          </p:cNvCxnSpPr>
          <p:nvPr/>
        </p:nvCxnSpPr>
        <p:spPr bwMode="auto">
          <a:xfrm>
            <a:off x="3581400" y="2446338"/>
            <a:ext cx="4267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08" name="AutoShape 68"/>
          <p:cNvCxnSpPr>
            <a:cxnSpLocks noChangeShapeType="1"/>
            <a:stCxn id="343146" idx="1"/>
            <a:endCxn id="343075" idx="0"/>
          </p:cNvCxnSpPr>
          <p:nvPr/>
        </p:nvCxnSpPr>
        <p:spPr bwMode="auto">
          <a:xfrm>
            <a:off x="4953000" y="2446338"/>
            <a:ext cx="1676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09" name="AutoShape 69"/>
          <p:cNvCxnSpPr>
            <a:cxnSpLocks noChangeShapeType="1"/>
            <a:stCxn id="343162" idx="1"/>
            <a:endCxn id="343055" idx="0"/>
          </p:cNvCxnSpPr>
          <p:nvPr/>
        </p:nvCxnSpPr>
        <p:spPr bwMode="auto">
          <a:xfrm flipH="1">
            <a:off x="3581400" y="24463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10" name="AutoShape 70"/>
          <p:cNvCxnSpPr>
            <a:cxnSpLocks noChangeShapeType="1"/>
            <a:stCxn id="343170" idx="1"/>
            <a:endCxn id="343056" idx="0"/>
          </p:cNvCxnSpPr>
          <p:nvPr/>
        </p:nvCxnSpPr>
        <p:spPr bwMode="auto">
          <a:xfrm flipH="1">
            <a:off x="3733800" y="2446338"/>
            <a:ext cx="3048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11" name="AutoShape 71"/>
          <p:cNvCxnSpPr>
            <a:cxnSpLocks noChangeShapeType="1"/>
            <a:stCxn id="343135" idx="1"/>
            <a:endCxn id="343047" idx="0"/>
          </p:cNvCxnSpPr>
          <p:nvPr/>
        </p:nvCxnSpPr>
        <p:spPr bwMode="auto">
          <a:xfrm flipH="1">
            <a:off x="1752600" y="24463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12" name="AutoShape 72"/>
          <p:cNvCxnSpPr>
            <a:cxnSpLocks noChangeShapeType="1"/>
            <a:stCxn id="343130" idx="1"/>
            <a:endCxn id="343048" idx="0"/>
          </p:cNvCxnSpPr>
          <p:nvPr/>
        </p:nvCxnSpPr>
        <p:spPr bwMode="auto">
          <a:xfrm>
            <a:off x="1905000" y="2446338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13" name="AutoShape 73"/>
          <p:cNvCxnSpPr>
            <a:cxnSpLocks noChangeShapeType="1"/>
            <a:stCxn id="343166" idx="1"/>
            <a:endCxn id="343071" idx="0"/>
          </p:cNvCxnSpPr>
          <p:nvPr/>
        </p:nvCxnSpPr>
        <p:spPr bwMode="auto">
          <a:xfrm flipH="1">
            <a:off x="6019800" y="24463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3114" name="AutoShape 74"/>
          <p:cNvCxnSpPr>
            <a:cxnSpLocks noChangeShapeType="1"/>
            <a:stCxn id="343143" idx="1"/>
            <a:endCxn id="343086" idx="0"/>
          </p:cNvCxnSpPr>
          <p:nvPr/>
        </p:nvCxnSpPr>
        <p:spPr bwMode="auto">
          <a:xfrm flipH="1">
            <a:off x="3276600" y="24463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3115" name="AutoShape 75"/>
          <p:cNvSpPr>
            <a:spLocks noChangeArrowheads="1"/>
          </p:cNvSpPr>
          <p:nvPr/>
        </p:nvSpPr>
        <p:spPr bwMode="auto">
          <a:xfrm>
            <a:off x="5486400" y="1524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3116" name="AutoShape 76"/>
          <p:cNvCxnSpPr>
            <a:cxnSpLocks noChangeShapeType="1"/>
            <a:stCxn id="343155" idx="1"/>
            <a:endCxn id="343078" idx="0"/>
          </p:cNvCxnSpPr>
          <p:nvPr/>
        </p:nvCxnSpPr>
        <p:spPr bwMode="auto">
          <a:xfrm flipH="1">
            <a:off x="7086600" y="24463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3117" name="Rectangle 77"/>
          <p:cNvSpPr>
            <a:spLocks noChangeArrowheads="1"/>
          </p:cNvSpPr>
          <p:nvPr/>
        </p:nvSpPr>
        <p:spPr bwMode="auto">
          <a:xfrm>
            <a:off x="5943600" y="381000"/>
            <a:ext cx="196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GATTACGATATTA</a:t>
            </a:r>
          </a:p>
        </p:txBody>
      </p:sp>
      <p:cxnSp>
        <p:nvCxnSpPr>
          <p:cNvPr id="343118" name="AutoShape 78"/>
          <p:cNvCxnSpPr>
            <a:cxnSpLocks noChangeShapeType="1"/>
            <a:stCxn id="343150" idx="0"/>
            <a:endCxn id="343117" idx="1"/>
          </p:cNvCxnSpPr>
          <p:nvPr/>
        </p:nvCxnSpPr>
        <p:spPr bwMode="auto">
          <a:xfrm rot="16200000">
            <a:off x="5071268" y="1040607"/>
            <a:ext cx="1363663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3119" name="Text Box 79"/>
          <p:cNvSpPr txBox="1">
            <a:spLocks noChangeArrowheads="1"/>
          </p:cNvSpPr>
          <p:nvPr/>
        </p:nvSpPr>
        <p:spPr bwMode="auto">
          <a:xfrm>
            <a:off x="990600" y="1066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0%</a:t>
            </a:r>
          </a:p>
        </p:txBody>
      </p:sp>
      <p:sp>
        <p:nvSpPr>
          <p:cNvPr id="343120" name="Text Box 80"/>
          <p:cNvSpPr txBox="1">
            <a:spLocks noChangeArrowheads="1"/>
          </p:cNvSpPr>
          <p:nvPr/>
        </p:nvSpPr>
        <p:spPr bwMode="auto">
          <a:xfrm>
            <a:off x="7467600" y="1143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100%</a:t>
            </a:r>
          </a:p>
        </p:txBody>
      </p:sp>
      <p:sp>
        <p:nvSpPr>
          <p:cNvPr id="343121" name="Text Box 81"/>
          <p:cNvSpPr txBox="1">
            <a:spLocks noChangeArrowheads="1"/>
          </p:cNvSpPr>
          <p:nvPr/>
        </p:nvSpPr>
        <p:spPr bwMode="auto">
          <a:xfrm>
            <a:off x="990600" y="4495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many comparisons did we do?</a:t>
            </a:r>
          </a:p>
        </p:txBody>
      </p:sp>
      <p:sp>
        <p:nvSpPr>
          <p:cNvPr id="343122" name="Text Box 82"/>
          <p:cNvSpPr txBox="1">
            <a:spLocks noChangeArrowheads="1"/>
          </p:cNvSpPr>
          <p:nvPr/>
        </p:nvSpPr>
        <p:spPr bwMode="auto">
          <a:xfrm>
            <a:off x="990600" y="5029200"/>
            <a:ext cx="7543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40 records, only 4 comparisons </a:t>
            </a:r>
          </a:p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/>
              <a:t> records, log(</a:t>
            </a:r>
            <a:r>
              <a:rPr lang="en-US" i="1"/>
              <a:t>N</a:t>
            </a:r>
            <a:r>
              <a:rPr lang="en-US"/>
              <a:t>) comparisons</a:t>
            </a:r>
          </a:p>
          <a:p>
            <a:pPr>
              <a:spcBef>
                <a:spcPct val="50000"/>
              </a:spcBef>
            </a:pPr>
            <a:r>
              <a:rPr lang="en-US"/>
              <a:t>This algorithm is O(log(</a:t>
            </a:r>
            <a:r>
              <a:rPr lang="en-US" i="1"/>
              <a:t>N</a:t>
            </a:r>
            <a:r>
              <a:rPr lang="en-US"/>
              <a:t>))     </a:t>
            </a:r>
            <a:r>
              <a:rPr lang="en-US">
                <a:solidFill>
                  <a:srgbClr val="14B12B"/>
                </a:solidFill>
              </a:rPr>
              <a:t>Far better scalability</a:t>
            </a:r>
            <a:endParaRPr lang="en-US"/>
          </a:p>
        </p:txBody>
      </p:sp>
      <p:sp>
        <p:nvSpPr>
          <p:cNvPr id="343123" name="AutoShape 83"/>
          <p:cNvSpPr>
            <a:spLocks noChangeArrowheads="1"/>
          </p:cNvSpPr>
          <p:nvPr/>
        </p:nvSpPr>
        <p:spPr bwMode="auto">
          <a:xfrm>
            <a:off x="3962400" y="1524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24" name="AutoShape 84"/>
          <p:cNvSpPr>
            <a:spLocks noChangeArrowheads="1"/>
          </p:cNvSpPr>
          <p:nvPr/>
        </p:nvSpPr>
        <p:spPr bwMode="auto">
          <a:xfrm>
            <a:off x="6248400" y="1524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25" name="AutoShape 85"/>
          <p:cNvSpPr>
            <a:spLocks noChangeArrowheads="1"/>
          </p:cNvSpPr>
          <p:nvPr/>
        </p:nvSpPr>
        <p:spPr bwMode="auto">
          <a:xfrm>
            <a:off x="5181600" y="1524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26" name="Line 86"/>
          <p:cNvSpPr>
            <a:spLocks noChangeShapeType="1"/>
          </p:cNvSpPr>
          <p:nvPr/>
        </p:nvSpPr>
        <p:spPr bwMode="auto">
          <a:xfrm>
            <a:off x="12954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27" name="Line 87"/>
          <p:cNvSpPr>
            <a:spLocks noChangeShapeType="1"/>
          </p:cNvSpPr>
          <p:nvPr/>
        </p:nvSpPr>
        <p:spPr bwMode="auto">
          <a:xfrm>
            <a:off x="14478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28" name="Line 88"/>
          <p:cNvSpPr>
            <a:spLocks noChangeShapeType="1"/>
          </p:cNvSpPr>
          <p:nvPr/>
        </p:nvSpPr>
        <p:spPr bwMode="auto">
          <a:xfrm>
            <a:off x="16002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29" name="Line 89"/>
          <p:cNvSpPr>
            <a:spLocks noChangeShapeType="1"/>
          </p:cNvSpPr>
          <p:nvPr/>
        </p:nvSpPr>
        <p:spPr bwMode="auto">
          <a:xfrm>
            <a:off x="17526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30" name="Line 90"/>
          <p:cNvSpPr>
            <a:spLocks noChangeShapeType="1"/>
          </p:cNvSpPr>
          <p:nvPr/>
        </p:nvSpPr>
        <p:spPr bwMode="auto">
          <a:xfrm>
            <a:off x="19050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31" name="Line 91"/>
          <p:cNvSpPr>
            <a:spLocks noChangeShapeType="1"/>
          </p:cNvSpPr>
          <p:nvPr/>
        </p:nvSpPr>
        <p:spPr bwMode="auto">
          <a:xfrm>
            <a:off x="20574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32" name="Line 92"/>
          <p:cNvSpPr>
            <a:spLocks noChangeShapeType="1"/>
          </p:cNvSpPr>
          <p:nvPr/>
        </p:nvSpPr>
        <p:spPr bwMode="auto">
          <a:xfrm>
            <a:off x="22098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33" name="Line 93"/>
          <p:cNvSpPr>
            <a:spLocks noChangeShapeType="1"/>
          </p:cNvSpPr>
          <p:nvPr/>
        </p:nvSpPr>
        <p:spPr bwMode="auto">
          <a:xfrm>
            <a:off x="23622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34" name="Line 94"/>
          <p:cNvSpPr>
            <a:spLocks noChangeShapeType="1"/>
          </p:cNvSpPr>
          <p:nvPr/>
        </p:nvSpPr>
        <p:spPr bwMode="auto">
          <a:xfrm>
            <a:off x="25146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35" name="Line 95"/>
          <p:cNvSpPr>
            <a:spLocks noChangeShapeType="1"/>
          </p:cNvSpPr>
          <p:nvPr/>
        </p:nvSpPr>
        <p:spPr bwMode="auto">
          <a:xfrm>
            <a:off x="26670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36" name="Line 96"/>
          <p:cNvSpPr>
            <a:spLocks noChangeShapeType="1"/>
          </p:cNvSpPr>
          <p:nvPr/>
        </p:nvSpPr>
        <p:spPr bwMode="auto">
          <a:xfrm>
            <a:off x="28194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37" name="Line 97"/>
          <p:cNvSpPr>
            <a:spLocks noChangeShapeType="1"/>
          </p:cNvSpPr>
          <p:nvPr/>
        </p:nvSpPr>
        <p:spPr bwMode="auto">
          <a:xfrm>
            <a:off x="35814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38" name="Line 98"/>
          <p:cNvSpPr>
            <a:spLocks noChangeShapeType="1"/>
          </p:cNvSpPr>
          <p:nvPr/>
        </p:nvSpPr>
        <p:spPr bwMode="auto">
          <a:xfrm>
            <a:off x="37338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39" name="Line 99"/>
          <p:cNvSpPr>
            <a:spLocks noChangeShapeType="1"/>
          </p:cNvSpPr>
          <p:nvPr/>
        </p:nvSpPr>
        <p:spPr bwMode="auto">
          <a:xfrm>
            <a:off x="38862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40" name="Line 100"/>
          <p:cNvSpPr>
            <a:spLocks noChangeShapeType="1"/>
          </p:cNvSpPr>
          <p:nvPr/>
        </p:nvSpPr>
        <p:spPr bwMode="auto">
          <a:xfrm>
            <a:off x="29718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41" name="Line 101"/>
          <p:cNvSpPr>
            <a:spLocks noChangeShapeType="1"/>
          </p:cNvSpPr>
          <p:nvPr/>
        </p:nvSpPr>
        <p:spPr bwMode="auto">
          <a:xfrm>
            <a:off x="31242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42" name="Line 102"/>
          <p:cNvSpPr>
            <a:spLocks noChangeShapeType="1"/>
          </p:cNvSpPr>
          <p:nvPr/>
        </p:nvSpPr>
        <p:spPr bwMode="auto">
          <a:xfrm>
            <a:off x="32766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43" name="Line 103"/>
          <p:cNvSpPr>
            <a:spLocks noChangeShapeType="1"/>
          </p:cNvSpPr>
          <p:nvPr/>
        </p:nvSpPr>
        <p:spPr bwMode="auto">
          <a:xfrm>
            <a:off x="34290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44" name="Line 104"/>
          <p:cNvSpPr>
            <a:spLocks noChangeShapeType="1"/>
          </p:cNvSpPr>
          <p:nvPr/>
        </p:nvSpPr>
        <p:spPr bwMode="auto">
          <a:xfrm>
            <a:off x="11430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45" name="Line 105"/>
          <p:cNvSpPr>
            <a:spLocks noChangeShapeType="1"/>
          </p:cNvSpPr>
          <p:nvPr/>
        </p:nvSpPr>
        <p:spPr bwMode="auto">
          <a:xfrm>
            <a:off x="40386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46" name="Line 106"/>
          <p:cNvSpPr>
            <a:spLocks noChangeShapeType="1"/>
          </p:cNvSpPr>
          <p:nvPr/>
        </p:nvSpPr>
        <p:spPr bwMode="auto">
          <a:xfrm>
            <a:off x="49530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47" name="Line 107"/>
          <p:cNvSpPr>
            <a:spLocks noChangeShapeType="1"/>
          </p:cNvSpPr>
          <p:nvPr/>
        </p:nvSpPr>
        <p:spPr bwMode="auto">
          <a:xfrm>
            <a:off x="51054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48" name="Line 108"/>
          <p:cNvSpPr>
            <a:spLocks noChangeShapeType="1"/>
          </p:cNvSpPr>
          <p:nvPr/>
        </p:nvSpPr>
        <p:spPr bwMode="auto">
          <a:xfrm>
            <a:off x="52578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49" name="Line 109"/>
          <p:cNvSpPr>
            <a:spLocks noChangeShapeType="1"/>
          </p:cNvSpPr>
          <p:nvPr/>
        </p:nvSpPr>
        <p:spPr bwMode="auto">
          <a:xfrm>
            <a:off x="54102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50" name="Line 110"/>
          <p:cNvSpPr>
            <a:spLocks noChangeShapeType="1"/>
          </p:cNvSpPr>
          <p:nvPr/>
        </p:nvSpPr>
        <p:spPr bwMode="auto">
          <a:xfrm>
            <a:off x="55626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51" name="Line 111"/>
          <p:cNvSpPr>
            <a:spLocks noChangeShapeType="1"/>
          </p:cNvSpPr>
          <p:nvPr/>
        </p:nvSpPr>
        <p:spPr bwMode="auto">
          <a:xfrm>
            <a:off x="57150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52" name="Line 112"/>
          <p:cNvSpPr>
            <a:spLocks noChangeShapeType="1"/>
          </p:cNvSpPr>
          <p:nvPr/>
        </p:nvSpPr>
        <p:spPr bwMode="auto">
          <a:xfrm>
            <a:off x="58674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53" name="Line 113"/>
          <p:cNvSpPr>
            <a:spLocks noChangeShapeType="1"/>
          </p:cNvSpPr>
          <p:nvPr/>
        </p:nvSpPr>
        <p:spPr bwMode="auto">
          <a:xfrm>
            <a:off x="69342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54" name="Line 114"/>
          <p:cNvSpPr>
            <a:spLocks noChangeShapeType="1"/>
          </p:cNvSpPr>
          <p:nvPr/>
        </p:nvSpPr>
        <p:spPr bwMode="auto">
          <a:xfrm>
            <a:off x="70866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55" name="Line 115"/>
          <p:cNvSpPr>
            <a:spLocks noChangeShapeType="1"/>
          </p:cNvSpPr>
          <p:nvPr/>
        </p:nvSpPr>
        <p:spPr bwMode="auto">
          <a:xfrm>
            <a:off x="72390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56" name="Line 116"/>
          <p:cNvSpPr>
            <a:spLocks noChangeShapeType="1"/>
          </p:cNvSpPr>
          <p:nvPr/>
        </p:nvSpPr>
        <p:spPr bwMode="auto">
          <a:xfrm>
            <a:off x="73914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57" name="Line 117"/>
          <p:cNvSpPr>
            <a:spLocks noChangeShapeType="1"/>
          </p:cNvSpPr>
          <p:nvPr/>
        </p:nvSpPr>
        <p:spPr bwMode="auto">
          <a:xfrm>
            <a:off x="75438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58" name="Line 118"/>
          <p:cNvSpPr>
            <a:spLocks noChangeShapeType="1"/>
          </p:cNvSpPr>
          <p:nvPr/>
        </p:nvSpPr>
        <p:spPr bwMode="auto">
          <a:xfrm>
            <a:off x="76962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59" name="Line 119"/>
          <p:cNvSpPr>
            <a:spLocks noChangeShapeType="1"/>
          </p:cNvSpPr>
          <p:nvPr/>
        </p:nvSpPr>
        <p:spPr bwMode="auto">
          <a:xfrm>
            <a:off x="78486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60" name="Line 120"/>
          <p:cNvSpPr>
            <a:spLocks noChangeShapeType="1"/>
          </p:cNvSpPr>
          <p:nvPr/>
        </p:nvSpPr>
        <p:spPr bwMode="auto">
          <a:xfrm>
            <a:off x="41910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61" name="Line 121"/>
          <p:cNvSpPr>
            <a:spLocks noChangeShapeType="1"/>
          </p:cNvSpPr>
          <p:nvPr/>
        </p:nvSpPr>
        <p:spPr bwMode="auto">
          <a:xfrm>
            <a:off x="43434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62" name="Line 122"/>
          <p:cNvSpPr>
            <a:spLocks noChangeShapeType="1"/>
          </p:cNvSpPr>
          <p:nvPr/>
        </p:nvSpPr>
        <p:spPr bwMode="auto">
          <a:xfrm>
            <a:off x="44958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63" name="Line 123"/>
          <p:cNvSpPr>
            <a:spLocks noChangeShapeType="1"/>
          </p:cNvSpPr>
          <p:nvPr/>
        </p:nvSpPr>
        <p:spPr bwMode="auto">
          <a:xfrm>
            <a:off x="46482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64" name="Line 124"/>
          <p:cNvSpPr>
            <a:spLocks noChangeShapeType="1"/>
          </p:cNvSpPr>
          <p:nvPr/>
        </p:nvSpPr>
        <p:spPr bwMode="auto">
          <a:xfrm>
            <a:off x="48006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65" name="Line 125"/>
          <p:cNvSpPr>
            <a:spLocks noChangeShapeType="1"/>
          </p:cNvSpPr>
          <p:nvPr/>
        </p:nvSpPr>
        <p:spPr bwMode="auto">
          <a:xfrm>
            <a:off x="60198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66" name="Line 126"/>
          <p:cNvSpPr>
            <a:spLocks noChangeShapeType="1"/>
          </p:cNvSpPr>
          <p:nvPr/>
        </p:nvSpPr>
        <p:spPr bwMode="auto">
          <a:xfrm>
            <a:off x="61722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67" name="Line 127"/>
          <p:cNvSpPr>
            <a:spLocks noChangeShapeType="1"/>
          </p:cNvSpPr>
          <p:nvPr/>
        </p:nvSpPr>
        <p:spPr bwMode="auto">
          <a:xfrm>
            <a:off x="63246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68" name="Line 128"/>
          <p:cNvSpPr>
            <a:spLocks noChangeShapeType="1"/>
          </p:cNvSpPr>
          <p:nvPr/>
        </p:nvSpPr>
        <p:spPr bwMode="auto">
          <a:xfrm>
            <a:off x="64770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69" name="Line 129"/>
          <p:cNvSpPr>
            <a:spLocks noChangeShapeType="1"/>
          </p:cNvSpPr>
          <p:nvPr/>
        </p:nvSpPr>
        <p:spPr bwMode="auto">
          <a:xfrm>
            <a:off x="66294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70" name="Line 130"/>
          <p:cNvSpPr>
            <a:spLocks noChangeShapeType="1"/>
          </p:cNvSpPr>
          <p:nvPr/>
        </p:nvSpPr>
        <p:spPr bwMode="auto">
          <a:xfrm>
            <a:off x="6781800" y="1912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71" name="Rectangle 1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AE95-4D66-C84F-B7D1-F32280F3D019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AE61-BC33-B643-85C4-08DDD525C69D}" type="slidenum">
              <a:rPr lang="en-US"/>
              <a:pPr/>
              <a:t>25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Relational Databases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328738"/>
            <a:ext cx="8769350" cy="4762500"/>
          </a:xfrm>
        </p:spPr>
        <p:txBody>
          <a:bodyPr/>
          <a:lstStyle/>
          <a:p>
            <a:r>
              <a:rPr lang="en-US" sz="2400"/>
              <a:t>Databases are good at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Needle in Haystack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problems:</a:t>
            </a:r>
          </a:p>
          <a:p>
            <a:pPr lvl="1"/>
            <a:r>
              <a:rPr lang="en-US" sz="2000" b="1"/>
              <a:t>Extracting small results from big datasets</a:t>
            </a:r>
          </a:p>
          <a:p>
            <a:pPr lvl="1"/>
            <a:r>
              <a:rPr lang="en-US" sz="2000" b="1"/>
              <a:t>Transparently provide </a:t>
            </a:r>
            <a:r>
              <a:rPr lang="ja-JP" altLang="en-US" sz="2000" b="1">
                <a:latin typeface="Arial"/>
              </a:rPr>
              <a:t>“</a:t>
            </a:r>
            <a:r>
              <a:rPr lang="en-US" sz="2000" b="1"/>
              <a:t>old style</a:t>
            </a:r>
            <a:r>
              <a:rPr lang="ja-JP" altLang="en-US" sz="2000" b="1">
                <a:latin typeface="Arial"/>
              </a:rPr>
              <a:t>”</a:t>
            </a:r>
            <a:r>
              <a:rPr lang="en-US" sz="2000" b="1"/>
              <a:t> scalability  </a:t>
            </a:r>
          </a:p>
          <a:p>
            <a:pPr lvl="1"/>
            <a:r>
              <a:rPr lang="en-US" sz="2000" b="1"/>
              <a:t>Your query will </a:t>
            </a:r>
            <a:r>
              <a:rPr lang="en-US" sz="2000" b="1">
                <a:solidFill>
                  <a:srgbClr val="FF0000"/>
                </a:solidFill>
              </a:rPr>
              <a:t>always*</a:t>
            </a:r>
            <a:r>
              <a:rPr lang="en-US" sz="2000" b="1"/>
              <a:t> finish, regardless of dataset size.</a:t>
            </a:r>
          </a:p>
          <a:p>
            <a:pPr lvl="1"/>
            <a:endParaRPr lang="en-US" sz="2000" b="1"/>
          </a:p>
          <a:p>
            <a:pPr lvl="1"/>
            <a:r>
              <a:rPr lang="en-US" sz="2000" b="1"/>
              <a:t>Indexes are </a:t>
            </a:r>
            <a:r>
              <a:rPr lang="en-US" sz="2000" b="1" u="sng"/>
              <a:t>easily built</a:t>
            </a:r>
            <a:r>
              <a:rPr lang="en-US" sz="2000" b="1"/>
              <a:t> and </a:t>
            </a:r>
            <a:r>
              <a:rPr lang="en-US" sz="2000" b="1" u="sng"/>
              <a:t>automatically used</a:t>
            </a:r>
            <a:r>
              <a:rPr lang="en-US" sz="2000" b="1"/>
              <a:t> when appropriate</a:t>
            </a:r>
            <a:endParaRPr lang="en-US" sz="2000"/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1135063" y="3910013"/>
            <a:ext cx="73183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CREATE INDEX seq_idx ON sequence(seq);</a:t>
            </a:r>
          </a:p>
          <a:p>
            <a:endParaRPr lang="en-US" b="1">
              <a:solidFill>
                <a:srgbClr val="0011CF"/>
              </a:solidFill>
              <a:latin typeface="Courier New" charset="0"/>
            </a:endParaRP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SELECT seq </a:t>
            </a: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  FROM sequence </a:t>
            </a: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 WHERE seq = </a:t>
            </a:r>
            <a:r>
              <a:rPr lang="ja-JP" altLang="en-US" b="1">
                <a:solidFill>
                  <a:srgbClr val="0011CF"/>
                </a:solidFill>
                <a:latin typeface="Arial"/>
              </a:rPr>
              <a:t>‘</a:t>
            </a:r>
            <a:r>
              <a:rPr lang="en-US" b="1">
                <a:solidFill>
                  <a:srgbClr val="0011CF"/>
                </a:solidFill>
                <a:latin typeface="Courier New" charset="0"/>
              </a:rPr>
              <a:t>GATTACGATATTA</a:t>
            </a:r>
            <a:r>
              <a:rPr lang="ja-JP" altLang="en-US" b="1">
                <a:solidFill>
                  <a:srgbClr val="0011CF"/>
                </a:solidFill>
                <a:latin typeface="Arial"/>
              </a:rPr>
              <a:t>’</a:t>
            </a:r>
            <a:r>
              <a:rPr lang="en-US" b="1">
                <a:solidFill>
                  <a:srgbClr val="0011CF"/>
                </a:solidFill>
                <a:latin typeface="Courier New" charset="0"/>
              </a:rPr>
              <a:t>;</a:t>
            </a:r>
            <a:endParaRPr lang="en-US" sz="3200" b="1">
              <a:solidFill>
                <a:srgbClr val="0011CF"/>
              </a:solidFill>
              <a:latin typeface="Arial" charset="0"/>
            </a:endParaRPr>
          </a:p>
        </p:txBody>
      </p:sp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6450013" y="6149975"/>
            <a:ext cx="200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*almost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27C1-B21B-8C42-8903-A3C7DF7F0FE1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BBE1-AD3A-134D-8663-54378E427F99}" type="slidenum">
              <a:rPr lang="en-US"/>
              <a:pPr/>
              <a:t>26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task: Read Trimming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a set of DNA sequences</a:t>
            </a:r>
          </a:p>
          <a:p>
            <a:r>
              <a:rPr lang="en-US"/>
              <a:t>Trim the final </a:t>
            </a:r>
            <a:r>
              <a:rPr lang="en-US" i="1"/>
              <a:t>n</a:t>
            </a:r>
            <a:r>
              <a:rPr lang="en-US"/>
              <a:t> bps of each sequence</a:t>
            </a:r>
          </a:p>
          <a:p>
            <a:r>
              <a:rPr lang="en-US"/>
              <a:t>Generate a new dataset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990600" y="1219200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15" name="Line 3"/>
          <p:cNvSpPr>
            <a:spLocks noChangeShapeType="1"/>
          </p:cNvSpPr>
          <p:nvPr/>
        </p:nvSpPr>
        <p:spPr bwMode="auto">
          <a:xfrm>
            <a:off x="1143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16" name="Line 4"/>
          <p:cNvSpPr>
            <a:spLocks noChangeShapeType="1"/>
          </p:cNvSpPr>
          <p:nvPr/>
        </p:nvSpPr>
        <p:spPr bwMode="auto">
          <a:xfrm>
            <a:off x="1295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17" name="Line 5"/>
          <p:cNvSpPr>
            <a:spLocks noChangeShapeType="1"/>
          </p:cNvSpPr>
          <p:nvPr/>
        </p:nvSpPr>
        <p:spPr bwMode="auto">
          <a:xfrm>
            <a:off x="1447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18" name="Line 6"/>
          <p:cNvSpPr>
            <a:spLocks noChangeShapeType="1"/>
          </p:cNvSpPr>
          <p:nvPr/>
        </p:nvSpPr>
        <p:spPr bwMode="auto">
          <a:xfrm>
            <a:off x="1600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19" name="Line 7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0" name="Line 8"/>
          <p:cNvSpPr>
            <a:spLocks noChangeShapeType="1"/>
          </p:cNvSpPr>
          <p:nvPr/>
        </p:nvSpPr>
        <p:spPr bwMode="auto">
          <a:xfrm>
            <a:off x="1905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1" name="Line 9"/>
          <p:cNvSpPr>
            <a:spLocks noChangeShapeType="1"/>
          </p:cNvSpPr>
          <p:nvPr/>
        </p:nvSpPr>
        <p:spPr bwMode="auto">
          <a:xfrm>
            <a:off x="2057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2" name="Line 10"/>
          <p:cNvSpPr>
            <a:spLocks noChangeShapeType="1"/>
          </p:cNvSpPr>
          <p:nvPr/>
        </p:nvSpPr>
        <p:spPr bwMode="auto">
          <a:xfrm>
            <a:off x="2209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3" name="Line 11"/>
          <p:cNvSpPr>
            <a:spLocks noChangeShapeType="1"/>
          </p:cNvSpPr>
          <p:nvPr/>
        </p:nvSpPr>
        <p:spPr bwMode="auto">
          <a:xfrm>
            <a:off x="2362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4" name="Line 12"/>
          <p:cNvSpPr>
            <a:spLocks noChangeShapeType="1"/>
          </p:cNvSpPr>
          <p:nvPr/>
        </p:nvSpPr>
        <p:spPr bwMode="auto">
          <a:xfrm>
            <a:off x="2514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5" name="Line 13"/>
          <p:cNvSpPr>
            <a:spLocks noChangeShapeType="1"/>
          </p:cNvSpPr>
          <p:nvPr/>
        </p:nvSpPr>
        <p:spPr bwMode="auto">
          <a:xfrm>
            <a:off x="2667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6" name="Line 14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7" name="Line 15"/>
          <p:cNvSpPr>
            <a:spLocks noChangeShapeType="1"/>
          </p:cNvSpPr>
          <p:nvPr/>
        </p:nvSpPr>
        <p:spPr bwMode="auto">
          <a:xfrm>
            <a:off x="3581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8" name="Line 16"/>
          <p:cNvSpPr>
            <a:spLocks noChangeShapeType="1"/>
          </p:cNvSpPr>
          <p:nvPr/>
        </p:nvSpPr>
        <p:spPr bwMode="auto">
          <a:xfrm>
            <a:off x="3733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9" name="Line 17"/>
          <p:cNvSpPr>
            <a:spLocks noChangeShapeType="1"/>
          </p:cNvSpPr>
          <p:nvPr/>
        </p:nvSpPr>
        <p:spPr bwMode="auto">
          <a:xfrm>
            <a:off x="3886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0" name="Line 18"/>
          <p:cNvSpPr>
            <a:spLocks noChangeShapeType="1"/>
          </p:cNvSpPr>
          <p:nvPr/>
        </p:nvSpPr>
        <p:spPr bwMode="auto">
          <a:xfrm>
            <a:off x="4038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1" name="Line 19"/>
          <p:cNvSpPr>
            <a:spLocks noChangeShapeType="1"/>
          </p:cNvSpPr>
          <p:nvPr/>
        </p:nvSpPr>
        <p:spPr bwMode="auto">
          <a:xfrm>
            <a:off x="4191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2" name="Line 20"/>
          <p:cNvSpPr>
            <a:spLocks noChangeShapeType="1"/>
          </p:cNvSpPr>
          <p:nvPr/>
        </p:nvSpPr>
        <p:spPr bwMode="auto">
          <a:xfrm>
            <a:off x="4343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3" name="Line 21"/>
          <p:cNvSpPr>
            <a:spLocks noChangeShapeType="1"/>
          </p:cNvSpPr>
          <p:nvPr/>
        </p:nvSpPr>
        <p:spPr bwMode="auto">
          <a:xfrm>
            <a:off x="4495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4" name="Line 22"/>
          <p:cNvSpPr>
            <a:spLocks noChangeShapeType="1"/>
          </p:cNvSpPr>
          <p:nvPr/>
        </p:nvSpPr>
        <p:spPr bwMode="auto">
          <a:xfrm>
            <a:off x="4648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5" name="Line 23"/>
          <p:cNvSpPr>
            <a:spLocks noChangeShapeType="1"/>
          </p:cNvSpPr>
          <p:nvPr/>
        </p:nvSpPr>
        <p:spPr bwMode="auto">
          <a:xfrm>
            <a:off x="4800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6" name="Line 24"/>
          <p:cNvSpPr>
            <a:spLocks noChangeShapeType="1"/>
          </p:cNvSpPr>
          <p:nvPr/>
        </p:nvSpPr>
        <p:spPr bwMode="auto">
          <a:xfrm>
            <a:off x="4953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7" name="Line 25"/>
          <p:cNvSpPr>
            <a:spLocks noChangeShapeType="1"/>
          </p:cNvSpPr>
          <p:nvPr/>
        </p:nvSpPr>
        <p:spPr bwMode="auto">
          <a:xfrm>
            <a:off x="5105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8" name="Line 26"/>
          <p:cNvSpPr>
            <a:spLocks noChangeShapeType="1"/>
          </p:cNvSpPr>
          <p:nvPr/>
        </p:nvSpPr>
        <p:spPr bwMode="auto">
          <a:xfrm>
            <a:off x="5257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9" name="Line 27"/>
          <p:cNvSpPr>
            <a:spLocks noChangeShapeType="1"/>
          </p:cNvSpPr>
          <p:nvPr/>
        </p:nvSpPr>
        <p:spPr bwMode="auto">
          <a:xfrm>
            <a:off x="5410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40" name="Line 28"/>
          <p:cNvSpPr>
            <a:spLocks noChangeShapeType="1"/>
          </p:cNvSpPr>
          <p:nvPr/>
        </p:nvSpPr>
        <p:spPr bwMode="auto">
          <a:xfrm>
            <a:off x="556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41" name="Line 29"/>
          <p:cNvSpPr>
            <a:spLocks noChangeShapeType="1"/>
          </p:cNvSpPr>
          <p:nvPr/>
        </p:nvSpPr>
        <p:spPr bwMode="auto">
          <a:xfrm>
            <a:off x="5715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42" name="Line 30"/>
          <p:cNvSpPr>
            <a:spLocks noChangeShapeType="1"/>
          </p:cNvSpPr>
          <p:nvPr/>
        </p:nvSpPr>
        <p:spPr bwMode="auto">
          <a:xfrm>
            <a:off x="5867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43" name="Line 31"/>
          <p:cNvSpPr>
            <a:spLocks noChangeShapeType="1"/>
          </p:cNvSpPr>
          <p:nvPr/>
        </p:nvSpPr>
        <p:spPr bwMode="auto">
          <a:xfrm>
            <a:off x="6019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44" name="Line 32"/>
          <p:cNvSpPr>
            <a:spLocks noChangeShapeType="1"/>
          </p:cNvSpPr>
          <p:nvPr/>
        </p:nvSpPr>
        <p:spPr bwMode="auto">
          <a:xfrm>
            <a:off x="6172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45" name="Line 33"/>
          <p:cNvSpPr>
            <a:spLocks noChangeShapeType="1"/>
          </p:cNvSpPr>
          <p:nvPr/>
        </p:nvSpPr>
        <p:spPr bwMode="auto">
          <a:xfrm>
            <a:off x="6324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46" name="Line 34"/>
          <p:cNvSpPr>
            <a:spLocks noChangeShapeType="1"/>
          </p:cNvSpPr>
          <p:nvPr/>
        </p:nvSpPr>
        <p:spPr bwMode="auto">
          <a:xfrm>
            <a:off x="6477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47" name="Line 35"/>
          <p:cNvSpPr>
            <a:spLocks noChangeShapeType="1"/>
          </p:cNvSpPr>
          <p:nvPr/>
        </p:nvSpPr>
        <p:spPr bwMode="auto">
          <a:xfrm>
            <a:off x="662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48" name="Line 36"/>
          <p:cNvSpPr>
            <a:spLocks noChangeShapeType="1"/>
          </p:cNvSpPr>
          <p:nvPr/>
        </p:nvSpPr>
        <p:spPr bwMode="auto">
          <a:xfrm>
            <a:off x="6781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49" name="Line 37"/>
          <p:cNvSpPr>
            <a:spLocks noChangeShapeType="1"/>
          </p:cNvSpPr>
          <p:nvPr/>
        </p:nvSpPr>
        <p:spPr bwMode="auto">
          <a:xfrm>
            <a:off x="6934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50" name="Line 38"/>
          <p:cNvSpPr>
            <a:spLocks noChangeShapeType="1"/>
          </p:cNvSpPr>
          <p:nvPr/>
        </p:nvSpPr>
        <p:spPr bwMode="auto">
          <a:xfrm>
            <a:off x="7086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51" name="Line 39"/>
          <p:cNvSpPr>
            <a:spLocks noChangeShapeType="1"/>
          </p:cNvSpPr>
          <p:nvPr/>
        </p:nvSpPr>
        <p:spPr bwMode="auto">
          <a:xfrm>
            <a:off x="7239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52" name="Line 40"/>
          <p:cNvSpPr>
            <a:spLocks noChangeShapeType="1"/>
          </p:cNvSpPr>
          <p:nvPr/>
        </p:nvSpPr>
        <p:spPr bwMode="auto">
          <a:xfrm>
            <a:off x="7391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53" name="Line 41"/>
          <p:cNvSpPr>
            <a:spLocks noChangeShapeType="1"/>
          </p:cNvSpPr>
          <p:nvPr/>
        </p:nvSpPr>
        <p:spPr bwMode="auto">
          <a:xfrm>
            <a:off x="7543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54" name="Line 42"/>
          <p:cNvSpPr>
            <a:spLocks noChangeShapeType="1"/>
          </p:cNvSpPr>
          <p:nvPr/>
        </p:nvSpPr>
        <p:spPr bwMode="auto">
          <a:xfrm>
            <a:off x="7696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55" name="Line 43"/>
          <p:cNvSpPr>
            <a:spLocks noChangeShapeType="1"/>
          </p:cNvSpPr>
          <p:nvPr/>
        </p:nvSpPr>
        <p:spPr bwMode="auto">
          <a:xfrm>
            <a:off x="7848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56" name="Line 44"/>
          <p:cNvSpPr>
            <a:spLocks noChangeShapeType="1"/>
          </p:cNvSpPr>
          <p:nvPr/>
        </p:nvSpPr>
        <p:spPr bwMode="auto">
          <a:xfrm>
            <a:off x="2971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57" name="Line 45"/>
          <p:cNvSpPr>
            <a:spLocks noChangeShapeType="1"/>
          </p:cNvSpPr>
          <p:nvPr/>
        </p:nvSpPr>
        <p:spPr bwMode="auto">
          <a:xfrm>
            <a:off x="3124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58" name="Line 46"/>
          <p:cNvSpPr>
            <a:spLocks noChangeShapeType="1"/>
          </p:cNvSpPr>
          <p:nvPr/>
        </p:nvSpPr>
        <p:spPr bwMode="auto">
          <a:xfrm>
            <a:off x="3276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59" name="Line 47"/>
          <p:cNvSpPr>
            <a:spLocks noChangeShapeType="1"/>
          </p:cNvSpPr>
          <p:nvPr/>
        </p:nvSpPr>
        <p:spPr bwMode="auto">
          <a:xfrm>
            <a:off x="3429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60" name="Rectangle 48"/>
          <p:cNvSpPr>
            <a:spLocks noChangeArrowheads="1"/>
          </p:cNvSpPr>
          <p:nvPr/>
        </p:nvSpPr>
        <p:spPr bwMode="auto">
          <a:xfrm>
            <a:off x="4114800" y="685800"/>
            <a:ext cx="196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GATTACGATATTA</a:t>
            </a:r>
          </a:p>
        </p:txBody>
      </p:sp>
      <p:cxnSp>
        <p:nvCxnSpPr>
          <p:cNvPr id="346161" name="AutoShape 49"/>
          <p:cNvCxnSpPr>
            <a:cxnSpLocks noChangeShapeType="1"/>
            <a:stCxn id="346128" idx="0"/>
            <a:endCxn id="346160" idx="1"/>
          </p:cNvCxnSpPr>
          <p:nvPr/>
        </p:nvCxnSpPr>
        <p:spPr bwMode="auto">
          <a:xfrm rot="16200000">
            <a:off x="3665537" y="922338"/>
            <a:ext cx="517525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6162" name="Rectangle 50"/>
          <p:cNvSpPr>
            <a:spLocks noChangeArrowheads="1"/>
          </p:cNvSpPr>
          <p:nvPr/>
        </p:nvSpPr>
        <p:spPr bwMode="auto">
          <a:xfrm>
            <a:off x="1828800" y="609600"/>
            <a:ext cx="182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TACCTGCCGTAA</a:t>
            </a:r>
          </a:p>
        </p:txBody>
      </p:sp>
      <p:cxnSp>
        <p:nvCxnSpPr>
          <p:cNvPr id="346163" name="AutoShape 51"/>
          <p:cNvCxnSpPr>
            <a:cxnSpLocks noChangeShapeType="1"/>
            <a:stCxn id="346117" idx="0"/>
            <a:endCxn id="346162" idx="1"/>
          </p:cNvCxnSpPr>
          <p:nvPr/>
        </p:nvCxnSpPr>
        <p:spPr bwMode="auto">
          <a:xfrm rot="16200000">
            <a:off x="1341437" y="884238"/>
            <a:ext cx="593725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990600" y="2141538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39" name="Line 3"/>
          <p:cNvSpPr>
            <a:spLocks noChangeShapeType="1"/>
          </p:cNvSpPr>
          <p:nvPr/>
        </p:nvSpPr>
        <p:spPr bwMode="auto">
          <a:xfrm>
            <a:off x="1295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0" name="Line 4"/>
          <p:cNvSpPr>
            <a:spLocks noChangeShapeType="1"/>
          </p:cNvSpPr>
          <p:nvPr/>
        </p:nvSpPr>
        <p:spPr bwMode="auto">
          <a:xfrm>
            <a:off x="1447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Line 5"/>
          <p:cNvSpPr>
            <a:spLocks noChangeShapeType="1"/>
          </p:cNvSpPr>
          <p:nvPr/>
        </p:nvSpPr>
        <p:spPr bwMode="auto">
          <a:xfrm>
            <a:off x="1600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Line 6"/>
          <p:cNvSpPr>
            <a:spLocks noChangeShapeType="1"/>
          </p:cNvSpPr>
          <p:nvPr/>
        </p:nvSpPr>
        <p:spPr bwMode="auto">
          <a:xfrm>
            <a:off x="1752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Line 7"/>
          <p:cNvSpPr>
            <a:spLocks noChangeShapeType="1"/>
          </p:cNvSpPr>
          <p:nvPr/>
        </p:nvSpPr>
        <p:spPr bwMode="auto">
          <a:xfrm>
            <a:off x="1905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Line 8"/>
          <p:cNvSpPr>
            <a:spLocks noChangeShapeType="1"/>
          </p:cNvSpPr>
          <p:nvPr/>
        </p:nvSpPr>
        <p:spPr bwMode="auto">
          <a:xfrm>
            <a:off x="2057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Line 9"/>
          <p:cNvSpPr>
            <a:spLocks noChangeShapeType="1"/>
          </p:cNvSpPr>
          <p:nvPr/>
        </p:nvSpPr>
        <p:spPr bwMode="auto">
          <a:xfrm>
            <a:off x="2209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Line 10"/>
          <p:cNvSpPr>
            <a:spLocks noChangeShapeType="1"/>
          </p:cNvSpPr>
          <p:nvPr/>
        </p:nvSpPr>
        <p:spPr bwMode="auto">
          <a:xfrm>
            <a:off x="2362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Line 11"/>
          <p:cNvSpPr>
            <a:spLocks noChangeShapeType="1"/>
          </p:cNvSpPr>
          <p:nvPr/>
        </p:nvSpPr>
        <p:spPr bwMode="auto">
          <a:xfrm>
            <a:off x="2514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Line 12"/>
          <p:cNvSpPr>
            <a:spLocks noChangeShapeType="1"/>
          </p:cNvSpPr>
          <p:nvPr/>
        </p:nvSpPr>
        <p:spPr bwMode="auto">
          <a:xfrm>
            <a:off x="2667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Line 13"/>
          <p:cNvSpPr>
            <a:spLocks noChangeShapeType="1"/>
          </p:cNvSpPr>
          <p:nvPr/>
        </p:nvSpPr>
        <p:spPr bwMode="auto">
          <a:xfrm>
            <a:off x="2819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3581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>
            <a:off x="3733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3886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4038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>
            <a:off x="4191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>
            <a:off x="4343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4495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>
            <a:off x="4648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4800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9" name="Line 23"/>
          <p:cNvSpPr>
            <a:spLocks noChangeShapeType="1"/>
          </p:cNvSpPr>
          <p:nvPr/>
        </p:nvSpPr>
        <p:spPr bwMode="auto">
          <a:xfrm>
            <a:off x="4953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5105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>
            <a:off x="5257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5410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>
            <a:off x="5562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>
            <a:off x="5715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>
            <a:off x="5867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>
            <a:off x="6019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7" name="Line 31"/>
          <p:cNvSpPr>
            <a:spLocks noChangeShapeType="1"/>
          </p:cNvSpPr>
          <p:nvPr/>
        </p:nvSpPr>
        <p:spPr bwMode="auto">
          <a:xfrm>
            <a:off x="6172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8" name="Line 32"/>
          <p:cNvSpPr>
            <a:spLocks noChangeShapeType="1"/>
          </p:cNvSpPr>
          <p:nvPr/>
        </p:nvSpPr>
        <p:spPr bwMode="auto">
          <a:xfrm>
            <a:off x="6324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9" name="Line 33"/>
          <p:cNvSpPr>
            <a:spLocks noChangeShapeType="1"/>
          </p:cNvSpPr>
          <p:nvPr/>
        </p:nvSpPr>
        <p:spPr bwMode="auto">
          <a:xfrm>
            <a:off x="6477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70" name="Line 34"/>
          <p:cNvSpPr>
            <a:spLocks noChangeShapeType="1"/>
          </p:cNvSpPr>
          <p:nvPr/>
        </p:nvSpPr>
        <p:spPr bwMode="auto">
          <a:xfrm>
            <a:off x="6629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71" name="Line 35"/>
          <p:cNvSpPr>
            <a:spLocks noChangeShapeType="1"/>
          </p:cNvSpPr>
          <p:nvPr/>
        </p:nvSpPr>
        <p:spPr bwMode="auto">
          <a:xfrm>
            <a:off x="6781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72" name="Line 36"/>
          <p:cNvSpPr>
            <a:spLocks noChangeShapeType="1"/>
          </p:cNvSpPr>
          <p:nvPr/>
        </p:nvSpPr>
        <p:spPr bwMode="auto">
          <a:xfrm>
            <a:off x="6934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73" name="Line 37"/>
          <p:cNvSpPr>
            <a:spLocks noChangeShapeType="1"/>
          </p:cNvSpPr>
          <p:nvPr/>
        </p:nvSpPr>
        <p:spPr bwMode="auto">
          <a:xfrm>
            <a:off x="7086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74" name="Line 38"/>
          <p:cNvSpPr>
            <a:spLocks noChangeShapeType="1"/>
          </p:cNvSpPr>
          <p:nvPr/>
        </p:nvSpPr>
        <p:spPr bwMode="auto">
          <a:xfrm>
            <a:off x="7239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75" name="Line 39"/>
          <p:cNvSpPr>
            <a:spLocks noChangeShapeType="1"/>
          </p:cNvSpPr>
          <p:nvPr/>
        </p:nvSpPr>
        <p:spPr bwMode="auto">
          <a:xfrm>
            <a:off x="7391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76" name="Line 40"/>
          <p:cNvSpPr>
            <a:spLocks noChangeShapeType="1"/>
          </p:cNvSpPr>
          <p:nvPr/>
        </p:nvSpPr>
        <p:spPr bwMode="auto">
          <a:xfrm>
            <a:off x="7543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77" name="Line 41"/>
          <p:cNvSpPr>
            <a:spLocks noChangeShapeType="1"/>
          </p:cNvSpPr>
          <p:nvPr/>
        </p:nvSpPr>
        <p:spPr bwMode="auto">
          <a:xfrm>
            <a:off x="7696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78" name="Line 42"/>
          <p:cNvSpPr>
            <a:spLocks noChangeShapeType="1"/>
          </p:cNvSpPr>
          <p:nvPr/>
        </p:nvSpPr>
        <p:spPr bwMode="auto">
          <a:xfrm>
            <a:off x="7848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79" name="Line 43"/>
          <p:cNvSpPr>
            <a:spLocks noChangeShapeType="1"/>
          </p:cNvSpPr>
          <p:nvPr/>
        </p:nvSpPr>
        <p:spPr bwMode="auto">
          <a:xfrm>
            <a:off x="2971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80" name="Line 44"/>
          <p:cNvSpPr>
            <a:spLocks noChangeShapeType="1"/>
          </p:cNvSpPr>
          <p:nvPr/>
        </p:nvSpPr>
        <p:spPr bwMode="auto">
          <a:xfrm>
            <a:off x="3124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81" name="Line 45"/>
          <p:cNvSpPr>
            <a:spLocks noChangeShapeType="1"/>
          </p:cNvSpPr>
          <p:nvPr/>
        </p:nvSpPr>
        <p:spPr bwMode="auto">
          <a:xfrm>
            <a:off x="3276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82" name="Line 46"/>
          <p:cNvSpPr>
            <a:spLocks noChangeShapeType="1"/>
          </p:cNvSpPr>
          <p:nvPr/>
        </p:nvSpPr>
        <p:spPr bwMode="auto">
          <a:xfrm>
            <a:off x="3429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83" name="AutoShape 47"/>
          <p:cNvSpPr>
            <a:spLocks noChangeArrowheads="1"/>
          </p:cNvSpPr>
          <p:nvPr/>
        </p:nvSpPr>
        <p:spPr bwMode="auto">
          <a:xfrm>
            <a:off x="1052513" y="1870075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84" name="Line 48"/>
          <p:cNvSpPr>
            <a:spLocks noChangeShapeType="1"/>
          </p:cNvSpPr>
          <p:nvPr/>
        </p:nvSpPr>
        <p:spPr bwMode="auto">
          <a:xfrm>
            <a:off x="1143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85" name="Rectangle 49"/>
          <p:cNvSpPr>
            <a:spLocks noChangeArrowheads="1"/>
          </p:cNvSpPr>
          <p:nvPr/>
        </p:nvSpPr>
        <p:spPr bwMode="auto">
          <a:xfrm>
            <a:off x="1066800" y="3352800"/>
            <a:ext cx="487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TACCTGCCGTAA becomes TACCT</a:t>
            </a:r>
          </a:p>
        </p:txBody>
      </p:sp>
      <p:sp>
        <p:nvSpPr>
          <p:cNvPr id="347186" name="Rectangle 50"/>
          <p:cNvSpPr>
            <a:spLocks noChangeArrowheads="1"/>
          </p:cNvSpPr>
          <p:nvPr/>
        </p:nvSpPr>
        <p:spPr bwMode="auto">
          <a:xfrm>
            <a:off x="762000" y="4876800"/>
            <a:ext cx="171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time = 0</a:t>
            </a:r>
            <a:endParaRPr lang="en-US" sz="4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990600" y="2141538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63" name="AutoShape 3"/>
          <p:cNvSpPr>
            <a:spLocks noChangeArrowheads="1"/>
          </p:cNvSpPr>
          <p:nvPr/>
        </p:nvSpPr>
        <p:spPr bwMode="auto">
          <a:xfrm>
            <a:off x="1219200" y="1870075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1066800" y="3360738"/>
            <a:ext cx="470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CCCCCAATGAC becomes CCCCC</a:t>
            </a:r>
          </a:p>
        </p:txBody>
      </p:sp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762000" y="4876800"/>
            <a:ext cx="171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time = 1</a:t>
            </a:r>
            <a:endParaRPr lang="en-US" sz="4000"/>
          </a:p>
        </p:txBody>
      </p:sp>
      <p:sp>
        <p:nvSpPr>
          <p:cNvPr id="348166" name="Line 6"/>
          <p:cNvSpPr>
            <a:spLocks noChangeShapeType="1"/>
          </p:cNvSpPr>
          <p:nvPr/>
        </p:nvSpPr>
        <p:spPr bwMode="auto">
          <a:xfrm>
            <a:off x="12954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67" name="Line 7"/>
          <p:cNvSpPr>
            <a:spLocks noChangeShapeType="1"/>
          </p:cNvSpPr>
          <p:nvPr/>
        </p:nvSpPr>
        <p:spPr bwMode="auto">
          <a:xfrm>
            <a:off x="1447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68" name="Line 8"/>
          <p:cNvSpPr>
            <a:spLocks noChangeShapeType="1"/>
          </p:cNvSpPr>
          <p:nvPr/>
        </p:nvSpPr>
        <p:spPr bwMode="auto">
          <a:xfrm>
            <a:off x="1600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>
            <a:off x="1752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70" name="Line 10"/>
          <p:cNvSpPr>
            <a:spLocks noChangeShapeType="1"/>
          </p:cNvSpPr>
          <p:nvPr/>
        </p:nvSpPr>
        <p:spPr bwMode="auto">
          <a:xfrm>
            <a:off x="1905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71" name="Line 11"/>
          <p:cNvSpPr>
            <a:spLocks noChangeShapeType="1"/>
          </p:cNvSpPr>
          <p:nvPr/>
        </p:nvSpPr>
        <p:spPr bwMode="auto">
          <a:xfrm>
            <a:off x="2057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72" name="Line 12"/>
          <p:cNvSpPr>
            <a:spLocks noChangeShapeType="1"/>
          </p:cNvSpPr>
          <p:nvPr/>
        </p:nvSpPr>
        <p:spPr bwMode="auto">
          <a:xfrm>
            <a:off x="2209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73" name="Line 13"/>
          <p:cNvSpPr>
            <a:spLocks noChangeShapeType="1"/>
          </p:cNvSpPr>
          <p:nvPr/>
        </p:nvSpPr>
        <p:spPr bwMode="auto">
          <a:xfrm>
            <a:off x="2362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74" name="Line 14"/>
          <p:cNvSpPr>
            <a:spLocks noChangeShapeType="1"/>
          </p:cNvSpPr>
          <p:nvPr/>
        </p:nvSpPr>
        <p:spPr bwMode="auto">
          <a:xfrm>
            <a:off x="2514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75" name="Line 15"/>
          <p:cNvSpPr>
            <a:spLocks noChangeShapeType="1"/>
          </p:cNvSpPr>
          <p:nvPr/>
        </p:nvSpPr>
        <p:spPr bwMode="auto">
          <a:xfrm>
            <a:off x="2667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76" name="Line 16"/>
          <p:cNvSpPr>
            <a:spLocks noChangeShapeType="1"/>
          </p:cNvSpPr>
          <p:nvPr/>
        </p:nvSpPr>
        <p:spPr bwMode="auto">
          <a:xfrm>
            <a:off x="2819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77" name="Line 17"/>
          <p:cNvSpPr>
            <a:spLocks noChangeShapeType="1"/>
          </p:cNvSpPr>
          <p:nvPr/>
        </p:nvSpPr>
        <p:spPr bwMode="auto">
          <a:xfrm>
            <a:off x="3581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78" name="Line 18"/>
          <p:cNvSpPr>
            <a:spLocks noChangeShapeType="1"/>
          </p:cNvSpPr>
          <p:nvPr/>
        </p:nvSpPr>
        <p:spPr bwMode="auto">
          <a:xfrm>
            <a:off x="3733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79" name="Line 19"/>
          <p:cNvSpPr>
            <a:spLocks noChangeShapeType="1"/>
          </p:cNvSpPr>
          <p:nvPr/>
        </p:nvSpPr>
        <p:spPr bwMode="auto">
          <a:xfrm>
            <a:off x="3886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0" name="Line 20"/>
          <p:cNvSpPr>
            <a:spLocks noChangeShapeType="1"/>
          </p:cNvSpPr>
          <p:nvPr/>
        </p:nvSpPr>
        <p:spPr bwMode="auto">
          <a:xfrm>
            <a:off x="4038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1" name="Line 21"/>
          <p:cNvSpPr>
            <a:spLocks noChangeShapeType="1"/>
          </p:cNvSpPr>
          <p:nvPr/>
        </p:nvSpPr>
        <p:spPr bwMode="auto">
          <a:xfrm>
            <a:off x="4191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2" name="Line 22"/>
          <p:cNvSpPr>
            <a:spLocks noChangeShapeType="1"/>
          </p:cNvSpPr>
          <p:nvPr/>
        </p:nvSpPr>
        <p:spPr bwMode="auto">
          <a:xfrm>
            <a:off x="4343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3" name="Line 23"/>
          <p:cNvSpPr>
            <a:spLocks noChangeShapeType="1"/>
          </p:cNvSpPr>
          <p:nvPr/>
        </p:nvSpPr>
        <p:spPr bwMode="auto">
          <a:xfrm>
            <a:off x="4495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4" name="Line 24"/>
          <p:cNvSpPr>
            <a:spLocks noChangeShapeType="1"/>
          </p:cNvSpPr>
          <p:nvPr/>
        </p:nvSpPr>
        <p:spPr bwMode="auto">
          <a:xfrm>
            <a:off x="4648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5" name="Line 25"/>
          <p:cNvSpPr>
            <a:spLocks noChangeShapeType="1"/>
          </p:cNvSpPr>
          <p:nvPr/>
        </p:nvSpPr>
        <p:spPr bwMode="auto">
          <a:xfrm>
            <a:off x="4800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6" name="Line 26"/>
          <p:cNvSpPr>
            <a:spLocks noChangeShapeType="1"/>
          </p:cNvSpPr>
          <p:nvPr/>
        </p:nvSpPr>
        <p:spPr bwMode="auto">
          <a:xfrm>
            <a:off x="4953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7" name="Line 27"/>
          <p:cNvSpPr>
            <a:spLocks noChangeShapeType="1"/>
          </p:cNvSpPr>
          <p:nvPr/>
        </p:nvSpPr>
        <p:spPr bwMode="auto">
          <a:xfrm>
            <a:off x="5105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8" name="Line 28"/>
          <p:cNvSpPr>
            <a:spLocks noChangeShapeType="1"/>
          </p:cNvSpPr>
          <p:nvPr/>
        </p:nvSpPr>
        <p:spPr bwMode="auto">
          <a:xfrm>
            <a:off x="5257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9" name="Line 29"/>
          <p:cNvSpPr>
            <a:spLocks noChangeShapeType="1"/>
          </p:cNvSpPr>
          <p:nvPr/>
        </p:nvSpPr>
        <p:spPr bwMode="auto">
          <a:xfrm>
            <a:off x="5410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0" name="Line 30"/>
          <p:cNvSpPr>
            <a:spLocks noChangeShapeType="1"/>
          </p:cNvSpPr>
          <p:nvPr/>
        </p:nvSpPr>
        <p:spPr bwMode="auto">
          <a:xfrm>
            <a:off x="5562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1" name="Line 31"/>
          <p:cNvSpPr>
            <a:spLocks noChangeShapeType="1"/>
          </p:cNvSpPr>
          <p:nvPr/>
        </p:nvSpPr>
        <p:spPr bwMode="auto">
          <a:xfrm>
            <a:off x="5715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2" name="Line 32"/>
          <p:cNvSpPr>
            <a:spLocks noChangeShapeType="1"/>
          </p:cNvSpPr>
          <p:nvPr/>
        </p:nvSpPr>
        <p:spPr bwMode="auto">
          <a:xfrm>
            <a:off x="5867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3" name="Line 33"/>
          <p:cNvSpPr>
            <a:spLocks noChangeShapeType="1"/>
          </p:cNvSpPr>
          <p:nvPr/>
        </p:nvSpPr>
        <p:spPr bwMode="auto">
          <a:xfrm>
            <a:off x="6019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4" name="Line 34"/>
          <p:cNvSpPr>
            <a:spLocks noChangeShapeType="1"/>
          </p:cNvSpPr>
          <p:nvPr/>
        </p:nvSpPr>
        <p:spPr bwMode="auto">
          <a:xfrm>
            <a:off x="6172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5" name="Line 35"/>
          <p:cNvSpPr>
            <a:spLocks noChangeShapeType="1"/>
          </p:cNvSpPr>
          <p:nvPr/>
        </p:nvSpPr>
        <p:spPr bwMode="auto">
          <a:xfrm>
            <a:off x="6324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6" name="Line 36"/>
          <p:cNvSpPr>
            <a:spLocks noChangeShapeType="1"/>
          </p:cNvSpPr>
          <p:nvPr/>
        </p:nvSpPr>
        <p:spPr bwMode="auto">
          <a:xfrm>
            <a:off x="6477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>
            <a:off x="6629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8" name="Line 38"/>
          <p:cNvSpPr>
            <a:spLocks noChangeShapeType="1"/>
          </p:cNvSpPr>
          <p:nvPr/>
        </p:nvSpPr>
        <p:spPr bwMode="auto">
          <a:xfrm>
            <a:off x="6781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9" name="Line 39"/>
          <p:cNvSpPr>
            <a:spLocks noChangeShapeType="1"/>
          </p:cNvSpPr>
          <p:nvPr/>
        </p:nvSpPr>
        <p:spPr bwMode="auto">
          <a:xfrm>
            <a:off x="6934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0" name="Line 40"/>
          <p:cNvSpPr>
            <a:spLocks noChangeShapeType="1"/>
          </p:cNvSpPr>
          <p:nvPr/>
        </p:nvSpPr>
        <p:spPr bwMode="auto">
          <a:xfrm>
            <a:off x="7086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1" name="Line 41"/>
          <p:cNvSpPr>
            <a:spLocks noChangeShapeType="1"/>
          </p:cNvSpPr>
          <p:nvPr/>
        </p:nvSpPr>
        <p:spPr bwMode="auto">
          <a:xfrm>
            <a:off x="7239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2" name="Line 42"/>
          <p:cNvSpPr>
            <a:spLocks noChangeShapeType="1"/>
          </p:cNvSpPr>
          <p:nvPr/>
        </p:nvSpPr>
        <p:spPr bwMode="auto">
          <a:xfrm>
            <a:off x="7391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3" name="Line 43"/>
          <p:cNvSpPr>
            <a:spLocks noChangeShapeType="1"/>
          </p:cNvSpPr>
          <p:nvPr/>
        </p:nvSpPr>
        <p:spPr bwMode="auto">
          <a:xfrm>
            <a:off x="7543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4" name="Line 44"/>
          <p:cNvSpPr>
            <a:spLocks noChangeShapeType="1"/>
          </p:cNvSpPr>
          <p:nvPr/>
        </p:nvSpPr>
        <p:spPr bwMode="auto">
          <a:xfrm>
            <a:off x="7696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5" name="Line 45"/>
          <p:cNvSpPr>
            <a:spLocks noChangeShapeType="1"/>
          </p:cNvSpPr>
          <p:nvPr/>
        </p:nvSpPr>
        <p:spPr bwMode="auto">
          <a:xfrm>
            <a:off x="7848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6" name="Line 46"/>
          <p:cNvSpPr>
            <a:spLocks noChangeShapeType="1"/>
          </p:cNvSpPr>
          <p:nvPr/>
        </p:nvSpPr>
        <p:spPr bwMode="auto">
          <a:xfrm>
            <a:off x="2971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7" name="Line 47"/>
          <p:cNvSpPr>
            <a:spLocks noChangeShapeType="1"/>
          </p:cNvSpPr>
          <p:nvPr/>
        </p:nvSpPr>
        <p:spPr bwMode="auto">
          <a:xfrm>
            <a:off x="3124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8" name="Line 48"/>
          <p:cNvSpPr>
            <a:spLocks noChangeShapeType="1"/>
          </p:cNvSpPr>
          <p:nvPr/>
        </p:nvSpPr>
        <p:spPr bwMode="auto">
          <a:xfrm>
            <a:off x="3276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9" name="Line 49"/>
          <p:cNvSpPr>
            <a:spLocks noChangeShapeType="1"/>
          </p:cNvSpPr>
          <p:nvPr/>
        </p:nvSpPr>
        <p:spPr bwMode="auto">
          <a:xfrm>
            <a:off x="3429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0" name="Line 50"/>
          <p:cNvSpPr>
            <a:spLocks noChangeShapeType="1"/>
          </p:cNvSpPr>
          <p:nvPr/>
        </p:nvSpPr>
        <p:spPr bwMode="auto">
          <a:xfrm>
            <a:off x="1143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95375" y="1365250"/>
            <a:ext cx="7508875" cy="4413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22439" y="3302730"/>
            <a:ext cx="179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chunks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92336" y="5677630"/>
            <a:ext cx="179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7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990600" y="2141538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87" name="AutoShape 3"/>
          <p:cNvSpPr>
            <a:spLocks noChangeArrowheads="1"/>
          </p:cNvSpPr>
          <p:nvPr/>
        </p:nvSpPr>
        <p:spPr bwMode="auto">
          <a:xfrm>
            <a:off x="3657600" y="1905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1066800" y="3360738"/>
            <a:ext cx="511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GATTACGATATTA becomes GATTA</a:t>
            </a:r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762000" y="4876800"/>
            <a:ext cx="1939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time = 17</a:t>
            </a:r>
            <a:endParaRPr lang="en-US" sz="4000"/>
          </a:p>
        </p:txBody>
      </p:sp>
      <p:sp>
        <p:nvSpPr>
          <p:cNvPr id="349190" name="Line 6"/>
          <p:cNvSpPr>
            <a:spLocks noChangeShapeType="1"/>
          </p:cNvSpPr>
          <p:nvPr/>
        </p:nvSpPr>
        <p:spPr bwMode="auto">
          <a:xfrm>
            <a:off x="1295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>
            <a:off x="1447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>
            <a:off x="1600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1752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>
            <a:off x="1905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95" name="Line 11"/>
          <p:cNvSpPr>
            <a:spLocks noChangeShapeType="1"/>
          </p:cNvSpPr>
          <p:nvPr/>
        </p:nvSpPr>
        <p:spPr bwMode="auto">
          <a:xfrm>
            <a:off x="2057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>
            <a:off x="2209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97" name="Line 13"/>
          <p:cNvSpPr>
            <a:spLocks noChangeShapeType="1"/>
          </p:cNvSpPr>
          <p:nvPr/>
        </p:nvSpPr>
        <p:spPr bwMode="auto">
          <a:xfrm>
            <a:off x="2362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>
            <a:off x="2514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>
            <a:off x="2667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0" name="Line 16"/>
          <p:cNvSpPr>
            <a:spLocks noChangeShapeType="1"/>
          </p:cNvSpPr>
          <p:nvPr/>
        </p:nvSpPr>
        <p:spPr bwMode="auto">
          <a:xfrm>
            <a:off x="2819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1" name="Line 17"/>
          <p:cNvSpPr>
            <a:spLocks noChangeShapeType="1"/>
          </p:cNvSpPr>
          <p:nvPr/>
        </p:nvSpPr>
        <p:spPr bwMode="auto">
          <a:xfrm>
            <a:off x="3581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>
            <a:off x="3733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3" name="Line 19"/>
          <p:cNvSpPr>
            <a:spLocks noChangeShapeType="1"/>
          </p:cNvSpPr>
          <p:nvPr/>
        </p:nvSpPr>
        <p:spPr bwMode="auto">
          <a:xfrm>
            <a:off x="3886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>
            <a:off x="4038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5" name="Line 21"/>
          <p:cNvSpPr>
            <a:spLocks noChangeShapeType="1"/>
          </p:cNvSpPr>
          <p:nvPr/>
        </p:nvSpPr>
        <p:spPr bwMode="auto">
          <a:xfrm>
            <a:off x="4191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6" name="Line 22"/>
          <p:cNvSpPr>
            <a:spLocks noChangeShapeType="1"/>
          </p:cNvSpPr>
          <p:nvPr/>
        </p:nvSpPr>
        <p:spPr bwMode="auto">
          <a:xfrm>
            <a:off x="4343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7" name="Line 23"/>
          <p:cNvSpPr>
            <a:spLocks noChangeShapeType="1"/>
          </p:cNvSpPr>
          <p:nvPr/>
        </p:nvSpPr>
        <p:spPr bwMode="auto">
          <a:xfrm>
            <a:off x="4495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>
            <a:off x="4648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>
            <a:off x="4800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10" name="Line 26"/>
          <p:cNvSpPr>
            <a:spLocks noChangeShapeType="1"/>
          </p:cNvSpPr>
          <p:nvPr/>
        </p:nvSpPr>
        <p:spPr bwMode="auto">
          <a:xfrm>
            <a:off x="4953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11" name="Line 27"/>
          <p:cNvSpPr>
            <a:spLocks noChangeShapeType="1"/>
          </p:cNvSpPr>
          <p:nvPr/>
        </p:nvSpPr>
        <p:spPr bwMode="auto">
          <a:xfrm>
            <a:off x="5105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12" name="Line 28"/>
          <p:cNvSpPr>
            <a:spLocks noChangeShapeType="1"/>
          </p:cNvSpPr>
          <p:nvPr/>
        </p:nvSpPr>
        <p:spPr bwMode="auto">
          <a:xfrm>
            <a:off x="5257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13" name="Line 29"/>
          <p:cNvSpPr>
            <a:spLocks noChangeShapeType="1"/>
          </p:cNvSpPr>
          <p:nvPr/>
        </p:nvSpPr>
        <p:spPr bwMode="auto">
          <a:xfrm>
            <a:off x="5410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14" name="Line 30"/>
          <p:cNvSpPr>
            <a:spLocks noChangeShapeType="1"/>
          </p:cNvSpPr>
          <p:nvPr/>
        </p:nvSpPr>
        <p:spPr bwMode="auto">
          <a:xfrm>
            <a:off x="5562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15" name="Line 31"/>
          <p:cNvSpPr>
            <a:spLocks noChangeShapeType="1"/>
          </p:cNvSpPr>
          <p:nvPr/>
        </p:nvSpPr>
        <p:spPr bwMode="auto">
          <a:xfrm>
            <a:off x="5715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>
            <a:off x="5867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17" name="Line 33"/>
          <p:cNvSpPr>
            <a:spLocks noChangeShapeType="1"/>
          </p:cNvSpPr>
          <p:nvPr/>
        </p:nvSpPr>
        <p:spPr bwMode="auto">
          <a:xfrm>
            <a:off x="6019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18" name="Line 34"/>
          <p:cNvSpPr>
            <a:spLocks noChangeShapeType="1"/>
          </p:cNvSpPr>
          <p:nvPr/>
        </p:nvSpPr>
        <p:spPr bwMode="auto">
          <a:xfrm>
            <a:off x="6172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19" name="Line 35"/>
          <p:cNvSpPr>
            <a:spLocks noChangeShapeType="1"/>
          </p:cNvSpPr>
          <p:nvPr/>
        </p:nvSpPr>
        <p:spPr bwMode="auto">
          <a:xfrm>
            <a:off x="6324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20" name="Line 36"/>
          <p:cNvSpPr>
            <a:spLocks noChangeShapeType="1"/>
          </p:cNvSpPr>
          <p:nvPr/>
        </p:nvSpPr>
        <p:spPr bwMode="auto">
          <a:xfrm>
            <a:off x="6477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21" name="Line 37"/>
          <p:cNvSpPr>
            <a:spLocks noChangeShapeType="1"/>
          </p:cNvSpPr>
          <p:nvPr/>
        </p:nvSpPr>
        <p:spPr bwMode="auto">
          <a:xfrm>
            <a:off x="6629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22" name="Line 38"/>
          <p:cNvSpPr>
            <a:spLocks noChangeShapeType="1"/>
          </p:cNvSpPr>
          <p:nvPr/>
        </p:nvSpPr>
        <p:spPr bwMode="auto">
          <a:xfrm>
            <a:off x="6781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23" name="Line 39"/>
          <p:cNvSpPr>
            <a:spLocks noChangeShapeType="1"/>
          </p:cNvSpPr>
          <p:nvPr/>
        </p:nvSpPr>
        <p:spPr bwMode="auto">
          <a:xfrm>
            <a:off x="6934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24" name="Line 40"/>
          <p:cNvSpPr>
            <a:spLocks noChangeShapeType="1"/>
          </p:cNvSpPr>
          <p:nvPr/>
        </p:nvSpPr>
        <p:spPr bwMode="auto">
          <a:xfrm>
            <a:off x="7086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25" name="Line 41"/>
          <p:cNvSpPr>
            <a:spLocks noChangeShapeType="1"/>
          </p:cNvSpPr>
          <p:nvPr/>
        </p:nvSpPr>
        <p:spPr bwMode="auto">
          <a:xfrm>
            <a:off x="7239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26" name="Line 42"/>
          <p:cNvSpPr>
            <a:spLocks noChangeShapeType="1"/>
          </p:cNvSpPr>
          <p:nvPr/>
        </p:nvSpPr>
        <p:spPr bwMode="auto">
          <a:xfrm>
            <a:off x="73914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27" name="Line 43"/>
          <p:cNvSpPr>
            <a:spLocks noChangeShapeType="1"/>
          </p:cNvSpPr>
          <p:nvPr/>
        </p:nvSpPr>
        <p:spPr bwMode="auto">
          <a:xfrm>
            <a:off x="7543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28" name="Line 44"/>
          <p:cNvSpPr>
            <a:spLocks noChangeShapeType="1"/>
          </p:cNvSpPr>
          <p:nvPr/>
        </p:nvSpPr>
        <p:spPr bwMode="auto">
          <a:xfrm>
            <a:off x="7696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29" name="Line 45"/>
          <p:cNvSpPr>
            <a:spLocks noChangeShapeType="1"/>
          </p:cNvSpPr>
          <p:nvPr/>
        </p:nvSpPr>
        <p:spPr bwMode="auto">
          <a:xfrm>
            <a:off x="7848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30" name="Line 46"/>
          <p:cNvSpPr>
            <a:spLocks noChangeShapeType="1"/>
          </p:cNvSpPr>
          <p:nvPr/>
        </p:nvSpPr>
        <p:spPr bwMode="auto">
          <a:xfrm>
            <a:off x="29718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31" name="Line 47"/>
          <p:cNvSpPr>
            <a:spLocks noChangeShapeType="1"/>
          </p:cNvSpPr>
          <p:nvPr/>
        </p:nvSpPr>
        <p:spPr bwMode="auto">
          <a:xfrm>
            <a:off x="31242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32" name="Line 48"/>
          <p:cNvSpPr>
            <a:spLocks noChangeShapeType="1"/>
          </p:cNvSpPr>
          <p:nvPr/>
        </p:nvSpPr>
        <p:spPr bwMode="auto">
          <a:xfrm>
            <a:off x="32766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33" name="Line 49"/>
          <p:cNvSpPr>
            <a:spLocks noChangeShapeType="1"/>
          </p:cNvSpPr>
          <p:nvPr/>
        </p:nvSpPr>
        <p:spPr bwMode="auto">
          <a:xfrm>
            <a:off x="3429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34" name="Line 50"/>
          <p:cNvSpPr>
            <a:spLocks noChangeShapeType="1"/>
          </p:cNvSpPr>
          <p:nvPr/>
        </p:nvSpPr>
        <p:spPr bwMode="auto">
          <a:xfrm>
            <a:off x="1143000" y="2293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990600" y="990600"/>
            <a:ext cx="7086600" cy="838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990600" y="2514600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12954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13" name="Line 5"/>
          <p:cNvSpPr>
            <a:spLocks noChangeShapeType="1"/>
          </p:cNvSpPr>
          <p:nvPr/>
        </p:nvSpPr>
        <p:spPr bwMode="auto">
          <a:xfrm>
            <a:off x="14478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14" name="Line 6"/>
          <p:cNvSpPr>
            <a:spLocks noChangeShapeType="1"/>
          </p:cNvSpPr>
          <p:nvPr/>
        </p:nvSpPr>
        <p:spPr bwMode="auto">
          <a:xfrm>
            <a:off x="16002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15" name="Line 7"/>
          <p:cNvSpPr>
            <a:spLocks noChangeShapeType="1"/>
          </p:cNvSpPr>
          <p:nvPr/>
        </p:nvSpPr>
        <p:spPr bwMode="auto">
          <a:xfrm>
            <a:off x="17526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>
            <a:off x="19050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>
            <a:off x="20574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18" name="Line 10"/>
          <p:cNvSpPr>
            <a:spLocks noChangeShapeType="1"/>
          </p:cNvSpPr>
          <p:nvPr/>
        </p:nvSpPr>
        <p:spPr bwMode="auto">
          <a:xfrm>
            <a:off x="22098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>
            <a:off x="23622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20" name="Line 12"/>
          <p:cNvSpPr>
            <a:spLocks noChangeShapeType="1"/>
          </p:cNvSpPr>
          <p:nvPr/>
        </p:nvSpPr>
        <p:spPr bwMode="auto">
          <a:xfrm>
            <a:off x="25146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>
            <a:off x="26670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22" name="Line 14"/>
          <p:cNvSpPr>
            <a:spLocks noChangeShapeType="1"/>
          </p:cNvSpPr>
          <p:nvPr/>
        </p:nvSpPr>
        <p:spPr bwMode="auto">
          <a:xfrm>
            <a:off x="28194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23" name="Line 15"/>
          <p:cNvSpPr>
            <a:spLocks noChangeShapeType="1"/>
          </p:cNvSpPr>
          <p:nvPr/>
        </p:nvSpPr>
        <p:spPr bwMode="auto">
          <a:xfrm>
            <a:off x="35814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24" name="Line 16"/>
          <p:cNvSpPr>
            <a:spLocks noChangeShapeType="1"/>
          </p:cNvSpPr>
          <p:nvPr/>
        </p:nvSpPr>
        <p:spPr bwMode="auto">
          <a:xfrm>
            <a:off x="37338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>
            <a:off x="38862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26" name="Line 18"/>
          <p:cNvSpPr>
            <a:spLocks noChangeShapeType="1"/>
          </p:cNvSpPr>
          <p:nvPr/>
        </p:nvSpPr>
        <p:spPr bwMode="auto">
          <a:xfrm>
            <a:off x="40386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>
            <a:off x="41910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28" name="Line 20"/>
          <p:cNvSpPr>
            <a:spLocks noChangeShapeType="1"/>
          </p:cNvSpPr>
          <p:nvPr/>
        </p:nvSpPr>
        <p:spPr bwMode="auto">
          <a:xfrm>
            <a:off x="43434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29" name="Line 21"/>
          <p:cNvSpPr>
            <a:spLocks noChangeShapeType="1"/>
          </p:cNvSpPr>
          <p:nvPr/>
        </p:nvSpPr>
        <p:spPr bwMode="auto">
          <a:xfrm>
            <a:off x="44958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30" name="Line 22"/>
          <p:cNvSpPr>
            <a:spLocks noChangeShapeType="1"/>
          </p:cNvSpPr>
          <p:nvPr/>
        </p:nvSpPr>
        <p:spPr bwMode="auto">
          <a:xfrm>
            <a:off x="46482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31" name="Line 23"/>
          <p:cNvSpPr>
            <a:spLocks noChangeShapeType="1"/>
          </p:cNvSpPr>
          <p:nvPr/>
        </p:nvSpPr>
        <p:spPr bwMode="auto">
          <a:xfrm>
            <a:off x="48006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32" name="Line 24"/>
          <p:cNvSpPr>
            <a:spLocks noChangeShapeType="1"/>
          </p:cNvSpPr>
          <p:nvPr/>
        </p:nvSpPr>
        <p:spPr bwMode="auto">
          <a:xfrm>
            <a:off x="49530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33" name="Line 25"/>
          <p:cNvSpPr>
            <a:spLocks noChangeShapeType="1"/>
          </p:cNvSpPr>
          <p:nvPr/>
        </p:nvSpPr>
        <p:spPr bwMode="auto">
          <a:xfrm>
            <a:off x="51054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34" name="Line 26"/>
          <p:cNvSpPr>
            <a:spLocks noChangeShapeType="1"/>
          </p:cNvSpPr>
          <p:nvPr/>
        </p:nvSpPr>
        <p:spPr bwMode="auto">
          <a:xfrm>
            <a:off x="52578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35" name="Line 27"/>
          <p:cNvSpPr>
            <a:spLocks noChangeShapeType="1"/>
          </p:cNvSpPr>
          <p:nvPr/>
        </p:nvSpPr>
        <p:spPr bwMode="auto">
          <a:xfrm>
            <a:off x="54102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36" name="Line 28"/>
          <p:cNvSpPr>
            <a:spLocks noChangeShapeType="1"/>
          </p:cNvSpPr>
          <p:nvPr/>
        </p:nvSpPr>
        <p:spPr bwMode="auto">
          <a:xfrm>
            <a:off x="55626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37" name="Line 29"/>
          <p:cNvSpPr>
            <a:spLocks noChangeShapeType="1"/>
          </p:cNvSpPr>
          <p:nvPr/>
        </p:nvSpPr>
        <p:spPr bwMode="auto">
          <a:xfrm>
            <a:off x="57150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38" name="Line 30"/>
          <p:cNvSpPr>
            <a:spLocks noChangeShapeType="1"/>
          </p:cNvSpPr>
          <p:nvPr/>
        </p:nvSpPr>
        <p:spPr bwMode="auto">
          <a:xfrm>
            <a:off x="58674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39" name="Line 31"/>
          <p:cNvSpPr>
            <a:spLocks noChangeShapeType="1"/>
          </p:cNvSpPr>
          <p:nvPr/>
        </p:nvSpPr>
        <p:spPr bwMode="auto">
          <a:xfrm>
            <a:off x="60198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40" name="Line 32"/>
          <p:cNvSpPr>
            <a:spLocks noChangeShapeType="1"/>
          </p:cNvSpPr>
          <p:nvPr/>
        </p:nvSpPr>
        <p:spPr bwMode="auto">
          <a:xfrm>
            <a:off x="61722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41" name="Line 33"/>
          <p:cNvSpPr>
            <a:spLocks noChangeShapeType="1"/>
          </p:cNvSpPr>
          <p:nvPr/>
        </p:nvSpPr>
        <p:spPr bwMode="auto">
          <a:xfrm>
            <a:off x="63246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42" name="Line 34"/>
          <p:cNvSpPr>
            <a:spLocks noChangeShapeType="1"/>
          </p:cNvSpPr>
          <p:nvPr/>
        </p:nvSpPr>
        <p:spPr bwMode="auto">
          <a:xfrm>
            <a:off x="64770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43" name="Line 35"/>
          <p:cNvSpPr>
            <a:spLocks noChangeShapeType="1"/>
          </p:cNvSpPr>
          <p:nvPr/>
        </p:nvSpPr>
        <p:spPr bwMode="auto">
          <a:xfrm>
            <a:off x="66294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44" name="Line 36"/>
          <p:cNvSpPr>
            <a:spLocks noChangeShapeType="1"/>
          </p:cNvSpPr>
          <p:nvPr/>
        </p:nvSpPr>
        <p:spPr bwMode="auto">
          <a:xfrm>
            <a:off x="67818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45" name="Line 37"/>
          <p:cNvSpPr>
            <a:spLocks noChangeShapeType="1"/>
          </p:cNvSpPr>
          <p:nvPr/>
        </p:nvSpPr>
        <p:spPr bwMode="auto">
          <a:xfrm>
            <a:off x="69342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46" name="Line 38"/>
          <p:cNvSpPr>
            <a:spLocks noChangeShapeType="1"/>
          </p:cNvSpPr>
          <p:nvPr/>
        </p:nvSpPr>
        <p:spPr bwMode="auto">
          <a:xfrm>
            <a:off x="70866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47" name="Line 39"/>
          <p:cNvSpPr>
            <a:spLocks noChangeShapeType="1"/>
          </p:cNvSpPr>
          <p:nvPr/>
        </p:nvSpPr>
        <p:spPr bwMode="auto">
          <a:xfrm>
            <a:off x="72390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48" name="Line 40"/>
          <p:cNvSpPr>
            <a:spLocks noChangeShapeType="1"/>
          </p:cNvSpPr>
          <p:nvPr/>
        </p:nvSpPr>
        <p:spPr bwMode="auto">
          <a:xfrm>
            <a:off x="73914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49" name="Line 41"/>
          <p:cNvSpPr>
            <a:spLocks noChangeShapeType="1"/>
          </p:cNvSpPr>
          <p:nvPr/>
        </p:nvSpPr>
        <p:spPr bwMode="auto">
          <a:xfrm>
            <a:off x="75438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50" name="Line 42"/>
          <p:cNvSpPr>
            <a:spLocks noChangeShapeType="1"/>
          </p:cNvSpPr>
          <p:nvPr/>
        </p:nvSpPr>
        <p:spPr bwMode="auto">
          <a:xfrm>
            <a:off x="76962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51" name="Line 43"/>
          <p:cNvSpPr>
            <a:spLocks noChangeShapeType="1"/>
          </p:cNvSpPr>
          <p:nvPr/>
        </p:nvSpPr>
        <p:spPr bwMode="auto">
          <a:xfrm>
            <a:off x="78486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52" name="Line 44"/>
          <p:cNvSpPr>
            <a:spLocks noChangeShapeType="1"/>
          </p:cNvSpPr>
          <p:nvPr/>
        </p:nvSpPr>
        <p:spPr bwMode="auto">
          <a:xfrm>
            <a:off x="29718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53" name="Line 45"/>
          <p:cNvSpPr>
            <a:spLocks noChangeShapeType="1"/>
          </p:cNvSpPr>
          <p:nvPr/>
        </p:nvSpPr>
        <p:spPr bwMode="auto">
          <a:xfrm>
            <a:off x="31242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54" name="Line 46"/>
          <p:cNvSpPr>
            <a:spLocks noChangeShapeType="1"/>
          </p:cNvSpPr>
          <p:nvPr/>
        </p:nvSpPr>
        <p:spPr bwMode="auto">
          <a:xfrm>
            <a:off x="32766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55" name="Line 47"/>
          <p:cNvSpPr>
            <a:spLocks noChangeShapeType="1"/>
          </p:cNvSpPr>
          <p:nvPr/>
        </p:nvSpPr>
        <p:spPr bwMode="auto">
          <a:xfrm>
            <a:off x="34290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56" name="Line 48"/>
          <p:cNvSpPr>
            <a:spLocks noChangeShapeType="1"/>
          </p:cNvSpPr>
          <p:nvPr/>
        </p:nvSpPr>
        <p:spPr bwMode="auto">
          <a:xfrm>
            <a:off x="1143000" y="2674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57" name="Line 49"/>
          <p:cNvSpPr>
            <a:spLocks noChangeShapeType="1"/>
          </p:cNvSpPr>
          <p:nvPr/>
        </p:nvSpPr>
        <p:spPr bwMode="auto">
          <a:xfrm>
            <a:off x="12954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58" name="Line 50"/>
          <p:cNvSpPr>
            <a:spLocks noChangeShapeType="1"/>
          </p:cNvSpPr>
          <p:nvPr/>
        </p:nvSpPr>
        <p:spPr bwMode="auto">
          <a:xfrm>
            <a:off x="14478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59" name="Line 51"/>
          <p:cNvSpPr>
            <a:spLocks noChangeShapeType="1"/>
          </p:cNvSpPr>
          <p:nvPr/>
        </p:nvSpPr>
        <p:spPr bwMode="auto">
          <a:xfrm>
            <a:off x="16002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60" name="Line 52"/>
          <p:cNvSpPr>
            <a:spLocks noChangeShapeType="1"/>
          </p:cNvSpPr>
          <p:nvPr/>
        </p:nvSpPr>
        <p:spPr bwMode="auto">
          <a:xfrm>
            <a:off x="17526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61" name="Line 53"/>
          <p:cNvSpPr>
            <a:spLocks noChangeShapeType="1"/>
          </p:cNvSpPr>
          <p:nvPr/>
        </p:nvSpPr>
        <p:spPr bwMode="auto">
          <a:xfrm>
            <a:off x="19050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62" name="Line 54"/>
          <p:cNvSpPr>
            <a:spLocks noChangeShapeType="1"/>
          </p:cNvSpPr>
          <p:nvPr/>
        </p:nvSpPr>
        <p:spPr bwMode="auto">
          <a:xfrm>
            <a:off x="20574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63" name="Line 55"/>
          <p:cNvSpPr>
            <a:spLocks noChangeShapeType="1"/>
          </p:cNvSpPr>
          <p:nvPr/>
        </p:nvSpPr>
        <p:spPr bwMode="auto">
          <a:xfrm>
            <a:off x="22098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64" name="Line 56"/>
          <p:cNvSpPr>
            <a:spLocks noChangeShapeType="1"/>
          </p:cNvSpPr>
          <p:nvPr/>
        </p:nvSpPr>
        <p:spPr bwMode="auto">
          <a:xfrm>
            <a:off x="23622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65" name="Line 57"/>
          <p:cNvSpPr>
            <a:spLocks noChangeShapeType="1"/>
          </p:cNvSpPr>
          <p:nvPr/>
        </p:nvSpPr>
        <p:spPr bwMode="auto">
          <a:xfrm>
            <a:off x="25146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66" name="Line 58"/>
          <p:cNvSpPr>
            <a:spLocks noChangeShapeType="1"/>
          </p:cNvSpPr>
          <p:nvPr/>
        </p:nvSpPr>
        <p:spPr bwMode="auto">
          <a:xfrm>
            <a:off x="26670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67" name="Line 59"/>
          <p:cNvSpPr>
            <a:spLocks noChangeShapeType="1"/>
          </p:cNvSpPr>
          <p:nvPr/>
        </p:nvSpPr>
        <p:spPr bwMode="auto">
          <a:xfrm>
            <a:off x="28194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68" name="Line 60"/>
          <p:cNvSpPr>
            <a:spLocks noChangeShapeType="1"/>
          </p:cNvSpPr>
          <p:nvPr/>
        </p:nvSpPr>
        <p:spPr bwMode="auto">
          <a:xfrm>
            <a:off x="35814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69" name="Line 61"/>
          <p:cNvSpPr>
            <a:spLocks noChangeShapeType="1"/>
          </p:cNvSpPr>
          <p:nvPr/>
        </p:nvSpPr>
        <p:spPr bwMode="auto">
          <a:xfrm>
            <a:off x="37338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70" name="Line 62"/>
          <p:cNvSpPr>
            <a:spLocks noChangeShapeType="1"/>
          </p:cNvSpPr>
          <p:nvPr/>
        </p:nvSpPr>
        <p:spPr bwMode="auto">
          <a:xfrm>
            <a:off x="38862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71" name="Line 63"/>
          <p:cNvSpPr>
            <a:spLocks noChangeShapeType="1"/>
          </p:cNvSpPr>
          <p:nvPr/>
        </p:nvSpPr>
        <p:spPr bwMode="auto">
          <a:xfrm>
            <a:off x="40386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72" name="Line 64"/>
          <p:cNvSpPr>
            <a:spLocks noChangeShapeType="1"/>
          </p:cNvSpPr>
          <p:nvPr/>
        </p:nvSpPr>
        <p:spPr bwMode="auto">
          <a:xfrm>
            <a:off x="41910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73" name="Line 65"/>
          <p:cNvSpPr>
            <a:spLocks noChangeShapeType="1"/>
          </p:cNvSpPr>
          <p:nvPr/>
        </p:nvSpPr>
        <p:spPr bwMode="auto">
          <a:xfrm>
            <a:off x="43434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74" name="Line 66"/>
          <p:cNvSpPr>
            <a:spLocks noChangeShapeType="1"/>
          </p:cNvSpPr>
          <p:nvPr/>
        </p:nvSpPr>
        <p:spPr bwMode="auto">
          <a:xfrm>
            <a:off x="44958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75" name="Line 67"/>
          <p:cNvSpPr>
            <a:spLocks noChangeShapeType="1"/>
          </p:cNvSpPr>
          <p:nvPr/>
        </p:nvSpPr>
        <p:spPr bwMode="auto">
          <a:xfrm>
            <a:off x="46482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76" name="Line 68"/>
          <p:cNvSpPr>
            <a:spLocks noChangeShapeType="1"/>
          </p:cNvSpPr>
          <p:nvPr/>
        </p:nvSpPr>
        <p:spPr bwMode="auto">
          <a:xfrm>
            <a:off x="48006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77" name="Line 69"/>
          <p:cNvSpPr>
            <a:spLocks noChangeShapeType="1"/>
          </p:cNvSpPr>
          <p:nvPr/>
        </p:nvSpPr>
        <p:spPr bwMode="auto">
          <a:xfrm>
            <a:off x="49530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78" name="Line 70"/>
          <p:cNvSpPr>
            <a:spLocks noChangeShapeType="1"/>
          </p:cNvSpPr>
          <p:nvPr/>
        </p:nvSpPr>
        <p:spPr bwMode="auto">
          <a:xfrm>
            <a:off x="51054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79" name="Line 71"/>
          <p:cNvSpPr>
            <a:spLocks noChangeShapeType="1"/>
          </p:cNvSpPr>
          <p:nvPr/>
        </p:nvSpPr>
        <p:spPr bwMode="auto">
          <a:xfrm>
            <a:off x="52578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80" name="Line 72"/>
          <p:cNvSpPr>
            <a:spLocks noChangeShapeType="1"/>
          </p:cNvSpPr>
          <p:nvPr/>
        </p:nvSpPr>
        <p:spPr bwMode="auto">
          <a:xfrm>
            <a:off x="54102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81" name="Line 73"/>
          <p:cNvSpPr>
            <a:spLocks noChangeShapeType="1"/>
          </p:cNvSpPr>
          <p:nvPr/>
        </p:nvSpPr>
        <p:spPr bwMode="auto">
          <a:xfrm>
            <a:off x="55626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82" name="Line 74"/>
          <p:cNvSpPr>
            <a:spLocks noChangeShapeType="1"/>
          </p:cNvSpPr>
          <p:nvPr/>
        </p:nvSpPr>
        <p:spPr bwMode="auto">
          <a:xfrm>
            <a:off x="57150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83" name="Line 75"/>
          <p:cNvSpPr>
            <a:spLocks noChangeShapeType="1"/>
          </p:cNvSpPr>
          <p:nvPr/>
        </p:nvSpPr>
        <p:spPr bwMode="auto">
          <a:xfrm>
            <a:off x="58674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84" name="Line 76"/>
          <p:cNvSpPr>
            <a:spLocks noChangeShapeType="1"/>
          </p:cNvSpPr>
          <p:nvPr/>
        </p:nvSpPr>
        <p:spPr bwMode="auto">
          <a:xfrm>
            <a:off x="60198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85" name="Line 77"/>
          <p:cNvSpPr>
            <a:spLocks noChangeShapeType="1"/>
          </p:cNvSpPr>
          <p:nvPr/>
        </p:nvSpPr>
        <p:spPr bwMode="auto">
          <a:xfrm>
            <a:off x="61722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86" name="Line 78"/>
          <p:cNvSpPr>
            <a:spLocks noChangeShapeType="1"/>
          </p:cNvSpPr>
          <p:nvPr/>
        </p:nvSpPr>
        <p:spPr bwMode="auto">
          <a:xfrm>
            <a:off x="63246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87" name="Line 79"/>
          <p:cNvSpPr>
            <a:spLocks noChangeShapeType="1"/>
          </p:cNvSpPr>
          <p:nvPr/>
        </p:nvSpPr>
        <p:spPr bwMode="auto">
          <a:xfrm>
            <a:off x="64770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88" name="Line 80"/>
          <p:cNvSpPr>
            <a:spLocks noChangeShapeType="1"/>
          </p:cNvSpPr>
          <p:nvPr/>
        </p:nvSpPr>
        <p:spPr bwMode="auto">
          <a:xfrm>
            <a:off x="66294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89" name="Line 81"/>
          <p:cNvSpPr>
            <a:spLocks noChangeShapeType="1"/>
          </p:cNvSpPr>
          <p:nvPr/>
        </p:nvSpPr>
        <p:spPr bwMode="auto">
          <a:xfrm>
            <a:off x="67818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90" name="Line 82"/>
          <p:cNvSpPr>
            <a:spLocks noChangeShapeType="1"/>
          </p:cNvSpPr>
          <p:nvPr/>
        </p:nvSpPr>
        <p:spPr bwMode="auto">
          <a:xfrm>
            <a:off x="69342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91" name="Line 83"/>
          <p:cNvSpPr>
            <a:spLocks noChangeShapeType="1"/>
          </p:cNvSpPr>
          <p:nvPr/>
        </p:nvSpPr>
        <p:spPr bwMode="auto">
          <a:xfrm>
            <a:off x="70866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92" name="Line 84"/>
          <p:cNvSpPr>
            <a:spLocks noChangeShapeType="1"/>
          </p:cNvSpPr>
          <p:nvPr/>
        </p:nvSpPr>
        <p:spPr bwMode="auto">
          <a:xfrm>
            <a:off x="72390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93" name="Line 85"/>
          <p:cNvSpPr>
            <a:spLocks noChangeShapeType="1"/>
          </p:cNvSpPr>
          <p:nvPr/>
        </p:nvSpPr>
        <p:spPr bwMode="auto">
          <a:xfrm>
            <a:off x="73914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94" name="Line 86"/>
          <p:cNvSpPr>
            <a:spLocks noChangeShapeType="1"/>
          </p:cNvSpPr>
          <p:nvPr/>
        </p:nvSpPr>
        <p:spPr bwMode="auto">
          <a:xfrm>
            <a:off x="75438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95" name="Line 87"/>
          <p:cNvSpPr>
            <a:spLocks noChangeShapeType="1"/>
          </p:cNvSpPr>
          <p:nvPr/>
        </p:nvSpPr>
        <p:spPr bwMode="auto">
          <a:xfrm>
            <a:off x="76962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96" name="Line 88"/>
          <p:cNvSpPr>
            <a:spLocks noChangeShapeType="1"/>
          </p:cNvSpPr>
          <p:nvPr/>
        </p:nvSpPr>
        <p:spPr bwMode="auto">
          <a:xfrm>
            <a:off x="78486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97" name="Line 89"/>
          <p:cNvSpPr>
            <a:spLocks noChangeShapeType="1"/>
          </p:cNvSpPr>
          <p:nvPr/>
        </p:nvSpPr>
        <p:spPr bwMode="auto">
          <a:xfrm>
            <a:off x="29718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98" name="Line 90"/>
          <p:cNvSpPr>
            <a:spLocks noChangeShapeType="1"/>
          </p:cNvSpPr>
          <p:nvPr/>
        </p:nvSpPr>
        <p:spPr bwMode="auto">
          <a:xfrm>
            <a:off x="31242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99" name="Line 91"/>
          <p:cNvSpPr>
            <a:spLocks noChangeShapeType="1"/>
          </p:cNvSpPr>
          <p:nvPr/>
        </p:nvSpPr>
        <p:spPr bwMode="auto">
          <a:xfrm>
            <a:off x="32766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300" name="Line 92"/>
          <p:cNvSpPr>
            <a:spLocks noChangeShapeType="1"/>
          </p:cNvSpPr>
          <p:nvPr/>
        </p:nvSpPr>
        <p:spPr bwMode="auto">
          <a:xfrm>
            <a:off x="34290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301" name="Line 93"/>
          <p:cNvSpPr>
            <a:spLocks noChangeShapeType="1"/>
          </p:cNvSpPr>
          <p:nvPr/>
        </p:nvSpPr>
        <p:spPr bwMode="auto">
          <a:xfrm>
            <a:off x="1143000" y="115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0302" name="AutoShape 94"/>
          <p:cNvCxnSpPr>
            <a:cxnSpLocks noChangeShapeType="1"/>
            <a:stCxn id="350301" idx="1"/>
            <a:endCxn id="350229" idx="0"/>
          </p:cNvCxnSpPr>
          <p:nvPr/>
        </p:nvCxnSpPr>
        <p:spPr bwMode="auto">
          <a:xfrm>
            <a:off x="1143000" y="1684338"/>
            <a:ext cx="3352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03" name="AutoShape 95"/>
          <p:cNvCxnSpPr>
            <a:cxnSpLocks noChangeShapeType="1"/>
            <a:stCxn id="350257" idx="1"/>
            <a:endCxn id="350220" idx="0"/>
          </p:cNvCxnSpPr>
          <p:nvPr/>
        </p:nvCxnSpPr>
        <p:spPr bwMode="auto">
          <a:xfrm>
            <a:off x="1295400" y="1684338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04" name="AutoShape 96"/>
          <p:cNvCxnSpPr>
            <a:cxnSpLocks noChangeShapeType="1"/>
            <a:stCxn id="350258" idx="1"/>
            <a:endCxn id="350242" idx="0"/>
          </p:cNvCxnSpPr>
          <p:nvPr/>
        </p:nvCxnSpPr>
        <p:spPr bwMode="auto">
          <a:xfrm>
            <a:off x="1447800" y="1684338"/>
            <a:ext cx="502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05" name="AutoShape 97"/>
          <p:cNvCxnSpPr>
            <a:cxnSpLocks noChangeShapeType="1"/>
            <a:stCxn id="350271" idx="1"/>
            <a:endCxn id="350253" idx="0"/>
          </p:cNvCxnSpPr>
          <p:nvPr/>
        </p:nvCxnSpPr>
        <p:spPr bwMode="auto">
          <a:xfrm flipH="1">
            <a:off x="3124200" y="16843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06" name="AutoShape 98"/>
          <p:cNvCxnSpPr>
            <a:cxnSpLocks noChangeShapeType="1"/>
            <a:stCxn id="350297" idx="1"/>
            <a:endCxn id="350214" idx="0"/>
          </p:cNvCxnSpPr>
          <p:nvPr/>
        </p:nvCxnSpPr>
        <p:spPr bwMode="auto">
          <a:xfrm flipH="1">
            <a:off x="1600200" y="1684338"/>
            <a:ext cx="1371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07" name="AutoShape 99"/>
          <p:cNvCxnSpPr>
            <a:cxnSpLocks noChangeShapeType="1"/>
            <a:stCxn id="350283" idx="1"/>
            <a:endCxn id="350248" idx="0"/>
          </p:cNvCxnSpPr>
          <p:nvPr/>
        </p:nvCxnSpPr>
        <p:spPr bwMode="auto">
          <a:xfrm>
            <a:off x="5867400" y="1684338"/>
            <a:ext cx="1524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08" name="AutoShape 100"/>
          <p:cNvCxnSpPr>
            <a:cxnSpLocks noChangeShapeType="1"/>
            <a:stCxn id="350279" idx="1"/>
            <a:endCxn id="350244" idx="0"/>
          </p:cNvCxnSpPr>
          <p:nvPr/>
        </p:nvCxnSpPr>
        <p:spPr bwMode="auto">
          <a:xfrm>
            <a:off x="5257800" y="1684338"/>
            <a:ext cx="1524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09" name="AutoShape 101"/>
          <p:cNvCxnSpPr>
            <a:cxnSpLocks noChangeShapeType="1"/>
            <a:stCxn id="350295" idx="1"/>
            <a:endCxn id="350235" idx="0"/>
          </p:cNvCxnSpPr>
          <p:nvPr/>
        </p:nvCxnSpPr>
        <p:spPr bwMode="auto">
          <a:xfrm flipH="1">
            <a:off x="5410200" y="1684338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10" name="AutoShape 102"/>
          <p:cNvCxnSpPr>
            <a:cxnSpLocks noChangeShapeType="1"/>
            <a:stCxn id="350288" idx="1"/>
            <a:endCxn id="350249" idx="0"/>
          </p:cNvCxnSpPr>
          <p:nvPr/>
        </p:nvCxnSpPr>
        <p:spPr bwMode="auto">
          <a:xfrm>
            <a:off x="6629400" y="16843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11" name="AutoShape 103"/>
          <p:cNvCxnSpPr>
            <a:cxnSpLocks noChangeShapeType="1"/>
            <a:stCxn id="350291" idx="1"/>
            <a:endCxn id="350231" idx="0"/>
          </p:cNvCxnSpPr>
          <p:nvPr/>
        </p:nvCxnSpPr>
        <p:spPr bwMode="auto">
          <a:xfrm flipH="1">
            <a:off x="4800600" y="1684338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12" name="AutoShape 104"/>
          <p:cNvCxnSpPr>
            <a:cxnSpLocks noChangeShapeType="1"/>
            <a:stCxn id="350296" idx="1"/>
            <a:endCxn id="350221" idx="0"/>
          </p:cNvCxnSpPr>
          <p:nvPr/>
        </p:nvCxnSpPr>
        <p:spPr bwMode="auto">
          <a:xfrm flipH="1">
            <a:off x="2667000" y="1684338"/>
            <a:ext cx="5181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13" name="AutoShape 105"/>
          <p:cNvCxnSpPr>
            <a:cxnSpLocks noChangeShapeType="1"/>
            <a:stCxn id="350281" idx="1"/>
            <a:endCxn id="350217" idx="0"/>
          </p:cNvCxnSpPr>
          <p:nvPr/>
        </p:nvCxnSpPr>
        <p:spPr bwMode="auto">
          <a:xfrm flipH="1">
            <a:off x="2057400" y="1684338"/>
            <a:ext cx="3505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14" name="AutoShape 106"/>
          <p:cNvCxnSpPr>
            <a:cxnSpLocks noChangeShapeType="1"/>
            <a:stCxn id="350282" idx="1"/>
            <a:endCxn id="350245" idx="0"/>
          </p:cNvCxnSpPr>
          <p:nvPr/>
        </p:nvCxnSpPr>
        <p:spPr bwMode="auto">
          <a:xfrm>
            <a:off x="5715000" y="1684338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15" name="AutoShape 107"/>
          <p:cNvCxnSpPr>
            <a:cxnSpLocks noChangeShapeType="1"/>
            <a:stCxn id="350287" idx="1"/>
            <a:endCxn id="350230" idx="0"/>
          </p:cNvCxnSpPr>
          <p:nvPr/>
        </p:nvCxnSpPr>
        <p:spPr bwMode="auto">
          <a:xfrm flipH="1">
            <a:off x="4648200" y="1684338"/>
            <a:ext cx="1828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16" name="AutoShape 108"/>
          <p:cNvCxnSpPr>
            <a:cxnSpLocks noChangeShapeType="1"/>
            <a:stCxn id="350276" idx="1"/>
            <a:endCxn id="350225" idx="0"/>
          </p:cNvCxnSpPr>
          <p:nvPr/>
        </p:nvCxnSpPr>
        <p:spPr bwMode="auto">
          <a:xfrm flipH="1">
            <a:off x="3886200" y="16843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17" name="AutoShape 109"/>
          <p:cNvCxnSpPr>
            <a:cxnSpLocks noChangeShapeType="1"/>
            <a:stCxn id="350273" idx="1"/>
            <a:endCxn id="350256" idx="0"/>
          </p:cNvCxnSpPr>
          <p:nvPr/>
        </p:nvCxnSpPr>
        <p:spPr bwMode="auto">
          <a:xfrm flipH="1">
            <a:off x="1143000" y="1684338"/>
            <a:ext cx="3200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18" name="AutoShape 110"/>
          <p:cNvCxnSpPr>
            <a:cxnSpLocks noChangeShapeType="1"/>
            <a:stCxn id="350299" idx="1"/>
            <a:endCxn id="350213" idx="0"/>
          </p:cNvCxnSpPr>
          <p:nvPr/>
        </p:nvCxnSpPr>
        <p:spPr bwMode="auto">
          <a:xfrm flipH="1">
            <a:off x="1447800" y="1684338"/>
            <a:ext cx="1828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19" name="AutoShape 111"/>
          <p:cNvCxnSpPr>
            <a:cxnSpLocks noChangeShapeType="1"/>
            <a:stCxn id="350262" idx="1"/>
            <a:endCxn id="350234" idx="0"/>
          </p:cNvCxnSpPr>
          <p:nvPr/>
        </p:nvCxnSpPr>
        <p:spPr bwMode="auto">
          <a:xfrm>
            <a:off x="2057400" y="1684338"/>
            <a:ext cx="3200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20" name="AutoShape 112"/>
          <p:cNvCxnSpPr>
            <a:cxnSpLocks noChangeShapeType="1"/>
            <a:stCxn id="350268" idx="1"/>
            <a:endCxn id="350251" idx="0"/>
          </p:cNvCxnSpPr>
          <p:nvPr/>
        </p:nvCxnSpPr>
        <p:spPr bwMode="auto">
          <a:xfrm>
            <a:off x="3581400" y="1684338"/>
            <a:ext cx="4267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21" name="AutoShape 113"/>
          <p:cNvCxnSpPr>
            <a:cxnSpLocks noChangeShapeType="1"/>
            <a:stCxn id="350277" idx="1"/>
            <a:endCxn id="350243" idx="0"/>
          </p:cNvCxnSpPr>
          <p:nvPr/>
        </p:nvCxnSpPr>
        <p:spPr bwMode="auto">
          <a:xfrm>
            <a:off x="4953000" y="1684338"/>
            <a:ext cx="1676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22" name="AutoShape 114"/>
          <p:cNvCxnSpPr>
            <a:cxnSpLocks noChangeShapeType="1"/>
            <a:stCxn id="350274" idx="1"/>
            <a:endCxn id="350223" idx="0"/>
          </p:cNvCxnSpPr>
          <p:nvPr/>
        </p:nvCxnSpPr>
        <p:spPr bwMode="auto">
          <a:xfrm flipH="1">
            <a:off x="3581400" y="16843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23" name="AutoShape 115"/>
          <p:cNvCxnSpPr>
            <a:cxnSpLocks noChangeShapeType="1"/>
            <a:stCxn id="350289" idx="1"/>
            <a:endCxn id="350224" idx="0"/>
          </p:cNvCxnSpPr>
          <p:nvPr/>
        </p:nvCxnSpPr>
        <p:spPr bwMode="auto">
          <a:xfrm flipH="1">
            <a:off x="3733800" y="1684338"/>
            <a:ext cx="3048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24" name="AutoShape 116"/>
          <p:cNvCxnSpPr>
            <a:cxnSpLocks noChangeShapeType="1"/>
            <a:stCxn id="350266" idx="1"/>
            <a:endCxn id="350215" idx="0"/>
          </p:cNvCxnSpPr>
          <p:nvPr/>
        </p:nvCxnSpPr>
        <p:spPr bwMode="auto">
          <a:xfrm flipH="1">
            <a:off x="1752600" y="1684338"/>
            <a:ext cx="914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25" name="AutoShape 117"/>
          <p:cNvCxnSpPr>
            <a:cxnSpLocks noChangeShapeType="1"/>
            <a:stCxn id="350261" idx="1"/>
            <a:endCxn id="350216" idx="0"/>
          </p:cNvCxnSpPr>
          <p:nvPr/>
        </p:nvCxnSpPr>
        <p:spPr bwMode="auto">
          <a:xfrm>
            <a:off x="1905000" y="1684338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26" name="AutoShape 118"/>
          <p:cNvCxnSpPr>
            <a:cxnSpLocks noChangeShapeType="1"/>
            <a:stCxn id="350285" idx="1"/>
            <a:endCxn id="350239" idx="0"/>
          </p:cNvCxnSpPr>
          <p:nvPr/>
        </p:nvCxnSpPr>
        <p:spPr bwMode="auto">
          <a:xfrm flipH="1">
            <a:off x="6019800" y="16843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27" name="AutoShape 119"/>
          <p:cNvCxnSpPr>
            <a:cxnSpLocks noChangeShapeType="1"/>
            <a:stCxn id="350300" idx="1"/>
            <a:endCxn id="350254" idx="0"/>
          </p:cNvCxnSpPr>
          <p:nvPr/>
        </p:nvCxnSpPr>
        <p:spPr bwMode="auto">
          <a:xfrm flipH="1">
            <a:off x="3276600" y="16843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0328" name="AutoShape 120"/>
          <p:cNvCxnSpPr>
            <a:cxnSpLocks noChangeShapeType="1"/>
            <a:stCxn id="350292" idx="1"/>
            <a:endCxn id="350246" idx="0"/>
          </p:cNvCxnSpPr>
          <p:nvPr/>
        </p:nvCxnSpPr>
        <p:spPr bwMode="auto">
          <a:xfrm flipH="1">
            <a:off x="7086600" y="1684338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0329" name="Text Box 121"/>
          <p:cNvSpPr txBox="1">
            <a:spLocks noChangeArrowheads="1"/>
          </p:cNvSpPr>
          <p:nvPr/>
        </p:nvSpPr>
        <p:spPr bwMode="auto">
          <a:xfrm>
            <a:off x="1066800" y="3886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Can we use an index?</a:t>
            </a:r>
          </a:p>
        </p:txBody>
      </p:sp>
      <p:sp>
        <p:nvSpPr>
          <p:cNvPr id="350330" name="Text Box 122"/>
          <p:cNvSpPr txBox="1">
            <a:spLocks noChangeArrowheads="1"/>
          </p:cNvSpPr>
          <p:nvPr/>
        </p:nvSpPr>
        <p:spPr bwMode="auto">
          <a:xfrm>
            <a:off x="1066800" y="4572000"/>
            <a:ext cx="7010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D080A"/>
                </a:solidFill>
              </a:rPr>
              <a:t>No.  We have to touch every record no matter what.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DD080A"/>
                </a:solidFill>
              </a:rPr>
              <a:t>The task is fundamentally O(</a:t>
            </a:r>
            <a:r>
              <a:rPr lang="en-US" i="1">
                <a:solidFill>
                  <a:srgbClr val="DD080A"/>
                </a:solidFill>
              </a:rPr>
              <a:t>N</a:t>
            </a:r>
            <a:r>
              <a:rPr lang="en-US">
                <a:solidFill>
                  <a:srgbClr val="DD080A"/>
                </a:solidFill>
              </a:rPr>
              <a:t>)</a:t>
            </a:r>
          </a:p>
        </p:txBody>
      </p:sp>
      <p:sp>
        <p:nvSpPr>
          <p:cNvPr id="350331" name="Text Box 123"/>
          <p:cNvSpPr txBox="1">
            <a:spLocks noChangeArrowheads="1"/>
          </p:cNvSpPr>
          <p:nvPr/>
        </p:nvSpPr>
        <p:spPr bwMode="auto">
          <a:xfrm>
            <a:off x="1143000" y="5791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Can we do any better?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2014538" y="3352800"/>
            <a:ext cx="1185862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3352800" y="33528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4724400" y="33528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6096000" y="33528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7467600" y="3352800"/>
            <a:ext cx="9144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990600" y="1219200"/>
            <a:ext cx="70866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>
            <a:off x="1143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41" name="Line 9"/>
          <p:cNvSpPr>
            <a:spLocks noChangeShapeType="1"/>
          </p:cNvSpPr>
          <p:nvPr/>
        </p:nvSpPr>
        <p:spPr bwMode="auto">
          <a:xfrm>
            <a:off x="1295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42" name="Line 10"/>
          <p:cNvSpPr>
            <a:spLocks noChangeShapeType="1"/>
          </p:cNvSpPr>
          <p:nvPr/>
        </p:nvSpPr>
        <p:spPr bwMode="auto">
          <a:xfrm>
            <a:off x="1447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43" name="Line 11"/>
          <p:cNvSpPr>
            <a:spLocks noChangeShapeType="1"/>
          </p:cNvSpPr>
          <p:nvPr/>
        </p:nvSpPr>
        <p:spPr bwMode="auto">
          <a:xfrm>
            <a:off x="1600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44" name="Line 12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45" name="Line 13"/>
          <p:cNvSpPr>
            <a:spLocks noChangeShapeType="1"/>
          </p:cNvSpPr>
          <p:nvPr/>
        </p:nvSpPr>
        <p:spPr bwMode="auto">
          <a:xfrm>
            <a:off x="1905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46" name="Line 14"/>
          <p:cNvSpPr>
            <a:spLocks noChangeShapeType="1"/>
          </p:cNvSpPr>
          <p:nvPr/>
        </p:nvSpPr>
        <p:spPr bwMode="auto">
          <a:xfrm>
            <a:off x="2057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47" name="Line 15"/>
          <p:cNvSpPr>
            <a:spLocks noChangeShapeType="1"/>
          </p:cNvSpPr>
          <p:nvPr/>
        </p:nvSpPr>
        <p:spPr bwMode="auto">
          <a:xfrm>
            <a:off x="2209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48" name="Line 16"/>
          <p:cNvSpPr>
            <a:spLocks noChangeShapeType="1"/>
          </p:cNvSpPr>
          <p:nvPr/>
        </p:nvSpPr>
        <p:spPr bwMode="auto">
          <a:xfrm>
            <a:off x="2362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49" name="Line 17"/>
          <p:cNvSpPr>
            <a:spLocks noChangeShapeType="1"/>
          </p:cNvSpPr>
          <p:nvPr/>
        </p:nvSpPr>
        <p:spPr bwMode="auto">
          <a:xfrm>
            <a:off x="2514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50" name="Line 18"/>
          <p:cNvSpPr>
            <a:spLocks noChangeShapeType="1"/>
          </p:cNvSpPr>
          <p:nvPr/>
        </p:nvSpPr>
        <p:spPr bwMode="auto">
          <a:xfrm>
            <a:off x="2667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51" name="Line 19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52" name="Line 20"/>
          <p:cNvSpPr>
            <a:spLocks noChangeShapeType="1"/>
          </p:cNvSpPr>
          <p:nvPr/>
        </p:nvSpPr>
        <p:spPr bwMode="auto">
          <a:xfrm>
            <a:off x="3581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53" name="Line 21"/>
          <p:cNvSpPr>
            <a:spLocks noChangeShapeType="1"/>
          </p:cNvSpPr>
          <p:nvPr/>
        </p:nvSpPr>
        <p:spPr bwMode="auto">
          <a:xfrm>
            <a:off x="3733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54" name="Line 22"/>
          <p:cNvSpPr>
            <a:spLocks noChangeShapeType="1"/>
          </p:cNvSpPr>
          <p:nvPr/>
        </p:nvSpPr>
        <p:spPr bwMode="auto">
          <a:xfrm>
            <a:off x="3886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55" name="Line 23"/>
          <p:cNvSpPr>
            <a:spLocks noChangeShapeType="1"/>
          </p:cNvSpPr>
          <p:nvPr/>
        </p:nvSpPr>
        <p:spPr bwMode="auto">
          <a:xfrm>
            <a:off x="4038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56" name="Line 24"/>
          <p:cNvSpPr>
            <a:spLocks noChangeShapeType="1"/>
          </p:cNvSpPr>
          <p:nvPr/>
        </p:nvSpPr>
        <p:spPr bwMode="auto">
          <a:xfrm>
            <a:off x="4191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57" name="Line 25"/>
          <p:cNvSpPr>
            <a:spLocks noChangeShapeType="1"/>
          </p:cNvSpPr>
          <p:nvPr/>
        </p:nvSpPr>
        <p:spPr bwMode="auto">
          <a:xfrm>
            <a:off x="4343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58" name="Line 26"/>
          <p:cNvSpPr>
            <a:spLocks noChangeShapeType="1"/>
          </p:cNvSpPr>
          <p:nvPr/>
        </p:nvSpPr>
        <p:spPr bwMode="auto">
          <a:xfrm>
            <a:off x="4495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59" name="Line 27"/>
          <p:cNvSpPr>
            <a:spLocks noChangeShapeType="1"/>
          </p:cNvSpPr>
          <p:nvPr/>
        </p:nvSpPr>
        <p:spPr bwMode="auto">
          <a:xfrm>
            <a:off x="4648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60" name="Line 28"/>
          <p:cNvSpPr>
            <a:spLocks noChangeShapeType="1"/>
          </p:cNvSpPr>
          <p:nvPr/>
        </p:nvSpPr>
        <p:spPr bwMode="auto">
          <a:xfrm>
            <a:off x="4800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61" name="Line 29"/>
          <p:cNvSpPr>
            <a:spLocks noChangeShapeType="1"/>
          </p:cNvSpPr>
          <p:nvPr/>
        </p:nvSpPr>
        <p:spPr bwMode="auto">
          <a:xfrm>
            <a:off x="4953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62" name="Line 30"/>
          <p:cNvSpPr>
            <a:spLocks noChangeShapeType="1"/>
          </p:cNvSpPr>
          <p:nvPr/>
        </p:nvSpPr>
        <p:spPr bwMode="auto">
          <a:xfrm>
            <a:off x="5105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63" name="Line 31"/>
          <p:cNvSpPr>
            <a:spLocks noChangeShapeType="1"/>
          </p:cNvSpPr>
          <p:nvPr/>
        </p:nvSpPr>
        <p:spPr bwMode="auto">
          <a:xfrm>
            <a:off x="5257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64" name="Line 32"/>
          <p:cNvSpPr>
            <a:spLocks noChangeShapeType="1"/>
          </p:cNvSpPr>
          <p:nvPr/>
        </p:nvSpPr>
        <p:spPr bwMode="auto">
          <a:xfrm>
            <a:off x="5410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65" name="Line 33"/>
          <p:cNvSpPr>
            <a:spLocks noChangeShapeType="1"/>
          </p:cNvSpPr>
          <p:nvPr/>
        </p:nvSpPr>
        <p:spPr bwMode="auto">
          <a:xfrm>
            <a:off x="556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66" name="Line 34"/>
          <p:cNvSpPr>
            <a:spLocks noChangeShapeType="1"/>
          </p:cNvSpPr>
          <p:nvPr/>
        </p:nvSpPr>
        <p:spPr bwMode="auto">
          <a:xfrm>
            <a:off x="5715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67" name="Line 35"/>
          <p:cNvSpPr>
            <a:spLocks noChangeShapeType="1"/>
          </p:cNvSpPr>
          <p:nvPr/>
        </p:nvSpPr>
        <p:spPr bwMode="auto">
          <a:xfrm>
            <a:off x="5867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68" name="Line 36"/>
          <p:cNvSpPr>
            <a:spLocks noChangeShapeType="1"/>
          </p:cNvSpPr>
          <p:nvPr/>
        </p:nvSpPr>
        <p:spPr bwMode="auto">
          <a:xfrm>
            <a:off x="6019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69" name="Line 37"/>
          <p:cNvSpPr>
            <a:spLocks noChangeShapeType="1"/>
          </p:cNvSpPr>
          <p:nvPr/>
        </p:nvSpPr>
        <p:spPr bwMode="auto">
          <a:xfrm>
            <a:off x="6172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70" name="Line 38"/>
          <p:cNvSpPr>
            <a:spLocks noChangeShapeType="1"/>
          </p:cNvSpPr>
          <p:nvPr/>
        </p:nvSpPr>
        <p:spPr bwMode="auto">
          <a:xfrm>
            <a:off x="6324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71" name="Line 39"/>
          <p:cNvSpPr>
            <a:spLocks noChangeShapeType="1"/>
          </p:cNvSpPr>
          <p:nvPr/>
        </p:nvSpPr>
        <p:spPr bwMode="auto">
          <a:xfrm>
            <a:off x="6477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72" name="Line 40"/>
          <p:cNvSpPr>
            <a:spLocks noChangeShapeType="1"/>
          </p:cNvSpPr>
          <p:nvPr/>
        </p:nvSpPr>
        <p:spPr bwMode="auto">
          <a:xfrm>
            <a:off x="662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73" name="Line 41"/>
          <p:cNvSpPr>
            <a:spLocks noChangeShapeType="1"/>
          </p:cNvSpPr>
          <p:nvPr/>
        </p:nvSpPr>
        <p:spPr bwMode="auto">
          <a:xfrm>
            <a:off x="6781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74" name="Line 42"/>
          <p:cNvSpPr>
            <a:spLocks noChangeShapeType="1"/>
          </p:cNvSpPr>
          <p:nvPr/>
        </p:nvSpPr>
        <p:spPr bwMode="auto">
          <a:xfrm>
            <a:off x="6934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75" name="Line 43"/>
          <p:cNvSpPr>
            <a:spLocks noChangeShapeType="1"/>
          </p:cNvSpPr>
          <p:nvPr/>
        </p:nvSpPr>
        <p:spPr bwMode="auto">
          <a:xfrm>
            <a:off x="7086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76" name="Line 44"/>
          <p:cNvSpPr>
            <a:spLocks noChangeShapeType="1"/>
          </p:cNvSpPr>
          <p:nvPr/>
        </p:nvSpPr>
        <p:spPr bwMode="auto">
          <a:xfrm>
            <a:off x="7239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77" name="Line 45"/>
          <p:cNvSpPr>
            <a:spLocks noChangeShapeType="1"/>
          </p:cNvSpPr>
          <p:nvPr/>
        </p:nvSpPr>
        <p:spPr bwMode="auto">
          <a:xfrm>
            <a:off x="7391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78" name="Line 46"/>
          <p:cNvSpPr>
            <a:spLocks noChangeShapeType="1"/>
          </p:cNvSpPr>
          <p:nvPr/>
        </p:nvSpPr>
        <p:spPr bwMode="auto">
          <a:xfrm>
            <a:off x="7543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79" name="Line 47"/>
          <p:cNvSpPr>
            <a:spLocks noChangeShapeType="1"/>
          </p:cNvSpPr>
          <p:nvPr/>
        </p:nvSpPr>
        <p:spPr bwMode="auto">
          <a:xfrm>
            <a:off x="7696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80" name="Line 48"/>
          <p:cNvSpPr>
            <a:spLocks noChangeShapeType="1"/>
          </p:cNvSpPr>
          <p:nvPr/>
        </p:nvSpPr>
        <p:spPr bwMode="auto">
          <a:xfrm>
            <a:off x="7848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81" name="Line 49"/>
          <p:cNvSpPr>
            <a:spLocks noChangeShapeType="1"/>
          </p:cNvSpPr>
          <p:nvPr/>
        </p:nvSpPr>
        <p:spPr bwMode="auto">
          <a:xfrm>
            <a:off x="2971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82" name="Line 50"/>
          <p:cNvSpPr>
            <a:spLocks noChangeShapeType="1"/>
          </p:cNvSpPr>
          <p:nvPr/>
        </p:nvSpPr>
        <p:spPr bwMode="auto">
          <a:xfrm>
            <a:off x="3124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83" name="Line 51"/>
          <p:cNvSpPr>
            <a:spLocks noChangeShapeType="1"/>
          </p:cNvSpPr>
          <p:nvPr/>
        </p:nvSpPr>
        <p:spPr bwMode="auto">
          <a:xfrm>
            <a:off x="3276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84" name="Line 52"/>
          <p:cNvSpPr>
            <a:spLocks noChangeShapeType="1"/>
          </p:cNvSpPr>
          <p:nvPr/>
        </p:nvSpPr>
        <p:spPr bwMode="auto">
          <a:xfrm>
            <a:off x="3429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85" name="Rectangle 53"/>
          <p:cNvSpPr>
            <a:spLocks noChangeArrowheads="1"/>
          </p:cNvSpPr>
          <p:nvPr/>
        </p:nvSpPr>
        <p:spPr bwMode="auto">
          <a:xfrm>
            <a:off x="714375" y="3352800"/>
            <a:ext cx="11430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86" name="Line 54"/>
          <p:cNvSpPr>
            <a:spLocks noChangeShapeType="1"/>
          </p:cNvSpPr>
          <p:nvPr/>
        </p:nvSpPr>
        <p:spPr bwMode="auto">
          <a:xfrm>
            <a:off x="8382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87" name="Line 55"/>
          <p:cNvSpPr>
            <a:spLocks noChangeShapeType="1"/>
          </p:cNvSpPr>
          <p:nvPr/>
        </p:nvSpPr>
        <p:spPr bwMode="auto">
          <a:xfrm>
            <a:off x="9906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88" name="Line 56"/>
          <p:cNvSpPr>
            <a:spLocks noChangeShapeType="1"/>
          </p:cNvSpPr>
          <p:nvPr/>
        </p:nvSpPr>
        <p:spPr bwMode="auto">
          <a:xfrm>
            <a:off x="11430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89" name="Line 57"/>
          <p:cNvSpPr>
            <a:spLocks noChangeShapeType="1"/>
          </p:cNvSpPr>
          <p:nvPr/>
        </p:nvSpPr>
        <p:spPr bwMode="auto">
          <a:xfrm>
            <a:off x="12954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90" name="Line 58"/>
          <p:cNvSpPr>
            <a:spLocks noChangeShapeType="1"/>
          </p:cNvSpPr>
          <p:nvPr/>
        </p:nvSpPr>
        <p:spPr bwMode="auto">
          <a:xfrm>
            <a:off x="14478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91" name="Line 59"/>
          <p:cNvSpPr>
            <a:spLocks noChangeShapeType="1"/>
          </p:cNvSpPr>
          <p:nvPr/>
        </p:nvSpPr>
        <p:spPr bwMode="auto">
          <a:xfrm>
            <a:off x="16002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92" name="Line 60"/>
          <p:cNvSpPr>
            <a:spLocks noChangeShapeType="1"/>
          </p:cNvSpPr>
          <p:nvPr/>
        </p:nvSpPr>
        <p:spPr bwMode="auto">
          <a:xfrm>
            <a:off x="17526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93" name="Line 61"/>
          <p:cNvSpPr>
            <a:spLocks noChangeShapeType="1"/>
          </p:cNvSpPr>
          <p:nvPr/>
        </p:nvSpPr>
        <p:spPr bwMode="auto">
          <a:xfrm>
            <a:off x="2071688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94" name="Line 62"/>
          <p:cNvSpPr>
            <a:spLocks noChangeShapeType="1"/>
          </p:cNvSpPr>
          <p:nvPr/>
        </p:nvSpPr>
        <p:spPr bwMode="auto">
          <a:xfrm>
            <a:off x="2224088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95" name="Line 63"/>
          <p:cNvSpPr>
            <a:spLocks noChangeShapeType="1"/>
          </p:cNvSpPr>
          <p:nvPr/>
        </p:nvSpPr>
        <p:spPr bwMode="auto">
          <a:xfrm>
            <a:off x="2376488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96" name="Line 64"/>
          <p:cNvSpPr>
            <a:spLocks noChangeShapeType="1"/>
          </p:cNvSpPr>
          <p:nvPr/>
        </p:nvSpPr>
        <p:spPr bwMode="auto">
          <a:xfrm>
            <a:off x="2528888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97" name="Line 65"/>
          <p:cNvSpPr>
            <a:spLocks noChangeShapeType="1"/>
          </p:cNvSpPr>
          <p:nvPr/>
        </p:nvSpPr>
        <p:spPr bwMode="auto">
          <a:xfrm>
            <a:off x="2681288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98" name="Line 66"/>
          <p:cNvSpPr>
            <a:spLocks noChangeShapeType="1"/>
          </p:cNvSpPr>
          <p:nvPr/>
        </p:nvSpPr>
        <p:spPr bwMode="auto">
          <a:xfrm>
            <a:off x="35814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99" name="Line 67"/>
          <p:cNvSpPr>
            <a:spLocks noChangeShapeType="1"/>
          </p:cNvSpPr>
          <p:nvPr/>
        </p:nvSpPr>
        <p:spPr bwMode="auto">
          <a:xfrm>
            <a:off x="37338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00" name="Line 68"/>
          <p:cNvSpPr>
            <a:spLocks noChangeShapeType="1"/>
          </p:cNvSpPr>
          <p:nvPr/>
        </p:nvSpPr>
        <p:spPr bwMode="auto">
          <a:xfrm>
            <a:off x="38862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01" name="Line 69"/>
          <p:cNvSpPr>
            <a:spLocks noChangeShapeType="1"/>
          </p:cNvSpPr>
          <p:nvPr/>
        </p:nvSpPr>
        <p:spPr bwMode="auto">
          <a:xfrm>
            <a:off x="40386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02" name="Line 70"/>
          <p:cNvSpPr>
            <a:spLocks noChangeShapeType="1"/>
          </p:cNvSpPr>
          <p:nvPr/>
        </p:nvSpPr>
        <p:spPr bwMode="auto">
          <a:xfrm>
            <a:off x="41910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03" name="Line 71"/>
          <p:cNvSpPr>
            <a:spLocks noChangeShapeType="1"/>
          </p:cNvSpPr>
          <p:nvPr/>
        </p:nvSpPr>
        <p:spPr bwMode="auto">
          <a:xfrm>
            <a:off x="43434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04" name="Line 72"/>
          <p:cNvSpPr>
            <a:spLocks noChangeShapeType="1"/>
          </p:cNvSpPr>
          <p:nvPr/>
        </p:nvSpPr>
        <p:spPr bwMode="auto">
          <a:xfrm>
            <a:off x="44958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05" name="Line 73"/>
          <p:cNvSpPr>
            <a:spLocks noChangeShapeType="1"/>
          </p:cNvSpPr>
          <p:nvPr/>
        </p:nvSpPr>
        <p:spPr bwMode="auto">
          <a:xfrm>
            <a:off x="48006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06" name="Line 74"/>
          <p:cNvSpPr>
            <a:spLocks noChangeShapeType="1"/>
          </p:cNvSpPr>
          <p:nvPr/>
        </p:nvSpPr>
        <p:spPr bwMode="auto">
          <a:xfrm>
            <a:off x="49530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07" name="Line 75"/>
          <p:cNvSpPr>
            <a:spLocks noChangeShapeType="1"/>
          </p:cNvSpPr>
          <p:nvPr/>
        </p:nvSpPr>
        <p:spPr bwMode="auto">
          <a:xfrm>
            <a:off x="51054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08" name="Line 76"/>
          <p:cNvSpPr>
            <a:spLocks noChangeShapeType="1"/>
          </p:cNvSpPr>
          <p:nvPr/>
        </p:nvSpPr>
        <p:spPr bwMode="auto">
          <a:xfrm>
            <a:off x="52578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09" name="Line 77"/>
          <p:cNvSpPr>
            <a:spLocks noChangeShapeType="1"/>
          </p:cNvSpPr>
          <p:nvPr/>
        </p:nvSpPr>
        <p:spPr bwMode="auto">
          <a:xfrm>
            <a:off x="54102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10" name="Line 78"/>
          <p:cNvSpPr>
            <a:spLocks noChangeShapeType="1"/>
          </p:cNvSpPr>
          <p:nvPr/>
        </p:nvSpPr>
        <p:spPr bwMode="auto">
          <a:xfrm>
            <a:off x="55626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11" name="Line 79"/>
          <p:cNvSpPr>
            <a:spLocks noChangeShapeType="1"/>
          </p:cNvSpPr>
          <p:nvPr/>
        </p:nvSpPr>
        <p:spPr bwMode="auto">
          <a:xfrm>
            <a:off x="57150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12" name="Line 80"/>
          <p:cNvSpPr>
            <a:spLocks noChangeShapeType="1"/>
          </p:cNvSpPr>
          <p:nvPr/>
        </p:nvSpPr>
        <p:spPr bwMode="auto">
          <a:xfrm>
            <a:off x="58674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13" name="Line 81"/>
          <p:cNvSpPr>
            <a:spLocks noChangeShapeType="1"/>
          </p:cNvSpPr>
          <p:nvPr/>
        </p:nvSpPr>
        <p:spPr bwMode="auto">
          <a:xfrm>
            <a:off x="61722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14" name="Line 82"/>
          <p:cNvSpPr>
            <a:spLocks noChangeShapeType="1"/>
          </p:cNvSpPr>
          <p:nvPr/>
        </p:nvSpPr>
        <p:spPr bwMode="auto">
          <a:xfrm>
            <a:off x="63246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15" name="Line 83"/>
          <p:cNvSpPr>
            <a:spLocks noChangeShapeType="1"/>
          </p:cNvSpPr>
          <p:nvPr/>
        </p:nvSpPr>
        <p:spPr bwMode="auto">
          <a:xfrm>
            <a:off x="64770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16" name="Line 84"/>
          <p:cNvSpPr>
            <a:spLocks noChangeShapeType="1"/>
          </p:cNvSpPr>
          <p:nvPr/>
        </p:nvSpPr>
        <p:spPr bwMode="auto">
          <a:xfrm>
            <a:off x="66294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17" name="Line 85"/>
          <p:cNvSpPr>
            <a:spLocks noChangeShapeType="1"/>
          </p:cNvSpPr>
          <p:nvPr/>
        </p:nvSpPr>
        <p:spPr bwMode="auto">
          <a:xfrm>
            <a:off x="67818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18" name="Line 86"/>
          <p:cNvSpPr>
            <a:spLocks noChangeShapeType="1"/>
          </p:cNvSpPr>
          <p:nvPr/>
        </p:nvSpPr>
        <p:spPr bwMode="auto">
          <a:xfrm>
            <a:off x="69342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19" name="Line 87"/>
          <p:cNvSpPr>
            <a:spLocks noChangeShapeType="1"/>
          </p:cNvSpPr>
          <p:nvPr/>
        </p:nvSpPr>
        <p:spPr bwMode="auto">
          <a:xfrm>
            <a:off x="70866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20" name="Line 88"/>
          <p:cNvSpPr>
            <a:spLocks noChangeShapeType="1"/>
          </p:cNvSpPr>
          <p:nvPr/>
        </p:nvSpPr>
        <p:spPr bwMode="auto">
          <a:xfrm>
            <a:off x="72390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21" name="Line 89"/>
          <p:cNvSpPr>
            <a:spLocks noChangeShapeType="1"/>
          </p:cNvSpPr>
          <p:nvPr/>
        </p:nvSpPr>
        <p:spPr bwMode="auto">
          <a:xfrm>
            <a:off x="75438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22" name="Line 90"/>
          <p:cNvSpPr>
            <a:spLocks noChangeShapeType="1"/>
          </p:cNvSpPr>
          <p:nvPr/>
        </p:nvSpPr>
        <p:spPr bwMode="auto">
          <a:xfrm>
            <a:off x="76962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23" name="Line 91"/>
          <p:cNvSpPr>
            <a:spLocks noChangeShapeType="1"/>
          </p:cNvSpPr>
          <p:nvPr/>
        </p:nvSpPr>
        <p:spPr bwMode="auto">
          <a:xfrm>
            <a:off x="78486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24" name="Line 92"/>
          <p:cNvSpPr>
            <a:spLocks noChangeShapeType="1"/>
          </p:cNvSpPr>
          <p:nvPr/>
        </p:nvSpPr>
        <p:spPr bwMode="auto">
          <a:xfrm>
            <a:off x="80010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25" name="Line 93"/>
          <p:cNvSpPr>
            <a:spLocks noChangeShapeType="1"/>
          </p:cNvSpPr>
          <p:nvPr/>
        </p:nvSpPr>
        <p:spPr bwMode="auto">
          <a:xfrm>
            <a:off x="81534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26" name="Line 94"/>
          <p:cNvSpPr>
            <a:spLocks noChangeShapeType="1"/>
          </p:cNvSpPr>
          <p:nvPr/>
        </p:nvSpPr>
        <p:spPr bwMode="auto">
          <a:xfrm>
            <a:off x="83058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27" name="Line 95"/>
          <p:cNvSpPr>
            <a:spLocks noChangeShapeType="1"/>
          </p:cNvSpPr>
          <p:nvPr/>
        </p:nvSpPr>
        <p:spPr bwMode="auto">
          <a:xfrm>
            <a:off x="2833688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28" name="Line 96"/>
          <p:cNvSpPr>
            <a:spLocks noChangeShapeType="1"/>
          </p:cNvSpPr>
          <p:nvPr/>
        </p:nvSpPr>
        <p:spPr bwMode="auto">
          <a:xfrm>
            <a:off x="2986088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29" name="Line 97"/>
          <p:cNvSpPr>
            <a:spLocks noChangeShapeType="1"/>
          </p:cNvSpPr>
          <p:nvPr/>
        </p:nvSpPr>
        <p:spPr bwMode="auto">
          <a:xfrm>
            <a:off x="3138488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30" name="Line 98"/>
          <p:cNvSpPr>
            <a:spLocks noChangeShapeType="1"/>
          </p:cNvSpPr>
          <p:nvPr/>
        </p:nvSpPr>
        <p:spPr bwMode="auto">
          <a:xfrm>
            <a:off x="34290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331" name="AutoShape 99"/>
          <p:cNvSpPr>
            <a:spLocks noChangeArrowheads="1"/>
          </p:cNvSpPr>
          <p:nvPr/>
        </p:nvSpPr>
        <p:spPr bwMode="auto">
          <a:xfrm>
            <a:off x="4114800" y="2362200"/>
            <a:ext cx="762000" cy="762000"/>
          </a:xfrm>
          <a:prstGeom prst="downArrow">
            <a:avLst>
              <a:gd name="adj1" fmla="val 61667"/>
              <a:gd name="adj2" fmla="val 3458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2014538" y="1371600"/>
            <a:ext cx="1185862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33528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47244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60960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7467600" y="1371600"/>
            <a:ext cx="9144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714375" y="1371600"/>
            <a:ext cx="11430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457200" y="4724400"/>
            <a:ext cx="171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time = 0</a:t>
            </a:r>
            <a:endParaRPr lang="en-US" sz="4000"/>
          </a:p>
        </p:txBody>
      </p:sp>
      <p:sp>
        <p:nvSpPr>
          <p:cNvPr id="352265" name="AutoShape 9"/>
          <p:cNvSpPr>
            <a:spLocks noChangeArrowheads="1"/>
          </p:cNvSpPr>
          <p:nvPr/>
        </p:nvSpPr>
        <p:spPr bwMode="auto">
          <a:xfrm>
            <a:off x="7620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2266" name="AutoShape 10"/>
          <p:cNvSpPr>
            <a:spLocks noChangeArrowheads="1"/>
          </p:cNvSpPr>
          <p:nvPr/>
        </p:nvSpPr>
        <p:spPr bwMode="auto">
          <a:xfrm>
            <a:off x="19812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2267" name="AutoShape 11"/>
          <p:cNvSpPr>
            <a:spLocks noChangeArrowheads="1"/>
          </p:cNvSpPr>
          <p:nvPr/>
        </p:nvSpPr>
        <p:spPr bwMode="auto">
          <a:xfrm>
            <a:off x="33528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2268" name="AutoShape 12"/>
          <p:cNvSpPr>
            <a:spLocks noChangeArrowheads="1"/>
          </p:cNvSpPr>
          <p:nvPr/>
        </p:nvSpPr>
        <p:spPr bwMode="auto">
          <a:xfrm>
            <a:off x="47244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2269" name="AutoShape 13"/>
          <p:cNvSpPr>
            <a:spLocks noChangeArrowheads="1"/>
          </p:cNvSpPr>
          <p:nvPr/>
        </p:nvSpPr>
        <p:spPr bwMode="auto">
          <a:xfrm>
            <a:off x="60960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2270" name="AutoShape 14"/>
          <p:cNvSpPr>
            <a:spLocks noChangeArrowheads="1"/>
          </p:cNvSpPr>
          <p:nvPr/>
        </p:nvSpPr>
        <p:spPr bwMode="auto">
          <a:xfrm>
            <a:off x="74676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2271" name="Line 15"/>
          <p:cNvSpPr>
            <a:spLocks noChangeShapeType="1"/>
          </p:cNvSpPr>
          <p:nvPr/>
        </p:nvSpPr>
        <p:spPr bwMode="auto">
          <a:xfrm>
            <a:off x="838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72" name="Line 16"/>
          <p:cNvSpPr>
            <a:spLocks noChangeShapeType="1"/>
          </p:cNvSpPr>
          <p:nvPr/>
        </p:nvSpPr>
        <p:spPr bwMode="auto">
          <a:xfrm>
            <a:off x="990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73" name="Line 17"/>
          <p:cNvSpPr>
            <a:spLocks noChangeShapeType="1"/>
          </p:cNvSpPr>
          <p:nvPr/>
        </p:nvSpPr>
        <p:spPr bwMode="auto">
          <a:xfrm>
            <a:off x="1143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74" name="Line 18"/>
          <p:cNvSpPr>
            <a:spLocks noChangeShapeType="1"/>
          </p:cNvSpPr>
          <p:nvPr/>
        </p:nvSpPr>
        <p:spPr bwMode="auto">
          <a:xfrm>
            <a:off x="1295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75" name="Line 19"/>
          <p:cNvSpPr>
            <a:spLocks noChangeShapeType="1"/>
          </p:cNvSpPr>
          <p:nvPr/>
        </p:nvSpPr>
        <p:spPr bwMode="auto">
          <a:xfrm>
            <a:off x="1447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76" name="Line 20"/>
          <p:cNvSpPr>
            <a:spLocks noChangeShapeType="1"/>
          </p:cNvSpPr>
          <p:nvPr/>
        </p:nvSpPr>
        <p:spPr bwMode="auto">
          <a:xfrm>
            <a:off x="1600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77" name="Line 21"/>
          <p:cNvSpPr>
            <a:spLocks noChangeShapeType="1"/>
          </p:cNvSpPr>
          <p:nvPr/>
        </p:nvSpPr>
        <p:spPr bwMode="auto">
          <a:xfrm>
            <a:off x="1752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78" name="Line 22"/>
          <p:cNvSpPr>
            <a:spLocks noChangeShapeType="1"/>
          </p:cNvSpPr>
          <p:nvPr/>
        </p:nvSpPr>
        <p:spPr bwMode="auto">
          <a:xfrm>
            <a:off x="20716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79" name="Line 23"/>
          <p:cNvSpPr>
            <a:spLocks noChangeShapeType="1"/>
          </p:cNvSpPr>
          <p:nvPr/>
        </p:nvSpPr>
        <p:spPr bwMode="auto">
          <a:xfrm>
            <a:off x="22240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80" name="Line 24"/>
          <p:cNvSpPr>
            <a:spLocks noChangeShapeType="1"/>
          </p:cNvSpPr>
          <p:nvPr/>
        </p:nvSpPr>
        <p:spPr bwMode="auto">
          <a:xfrm>
            <a:off x="23764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81" name="Line 25"/>
          <p:cNvSpPr>
            <a:spLocks noChangeShapeType="1"/>
          </p:cNvSpPr>
          <p:nvPr/>
        </p:nvSpPr>
        <p:spPr bwMode="auto">
          <a:xfrm>
            <a:off x="25288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82" name="Line 26"/>
          <p:cNvSpPr>
            <a:spLocks noChangeShapeType="1"/>
          </p:cNvSpPr>
          <p:nvPr/>
        </p:nvSpPr>
        <p:spPr bwMode="auto">
          <a:xfrm>
            <a:off x="26812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83" name="Line 27"/>
          <p:cNvSpPr>
            <a:spLocks noChangeShapeType="1"/>
          </p:cNvSpPr>
          <p:nvPr/>
        </p:nvSpPr>
        <p:spPr bwMode="auto">
          <a:xfrm>
            <a:off x="3581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84" name="Line 28"/>
          <p:cNvSpPr>
            <a:spLocks noChangeShapeType="1"/>
          </p:cNvSpPr>
          <p:nvPr/>
        </p:nvSpPr>
        <p:spPr bwMode="auto">
          <a:xfrm>
            <a:off x="3733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85" name="Line 29"/>
          <p:cNvSpPr>
            <a:spLocks noChangeShapeType="1"/>
          </p:cNvSpPr>
          <p:nvPr/>
        </p:nvSpPr>
        <p:spPr bwMode="auto">
          <a:xfrm>
            <a:off x="3886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86" name="Line 30"/>
          <p:cNvSpPr>
            <a:spLocks noChangeShapeType="1"/>
          </p:cNvSpPr>
          <p:nvPr/>
        </p:nvSpPr>
        <p:spPr bwMode="auto">
          <a:xfrm>
            <a:off x="4038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87" name="Line 31"/>
          <p:cNvSpPr>
            <a:spLocks noChangeShapeType="1"/>
          </p:cNvSpPr>
          <p:nvPr/>
        </p:nvSpPr>
        <p:spPr bwMode="auto">
          <a:xfrm>
            <a:off x="4191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88" name="Line 32"/>
          <p:cNvSpPr>
            <a:spLocks noChangeShapeType="1"/>
          </p:cNvSpPr>
          <p:nvPr/>
        </p:nvSpPr>
        <p:spPr bwMode="auto">
          <a:xfrm>
            <a:off x="4343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89" name="Line 33"/>
          <p:cNvSpPr>
            <a:spLocks noChangeShapeType="1"/>
          </p:cNvSpPr>
          <p:nvPr/>
        </p:nvSpPr>
        <p:spPr bwMode="auto">
          <a:xfrm>
            <a:off x="4495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90" name="Line 34"/>
          <p:cNvSpPr>
            <a:spLocks noChangeShapeType="1"/>
          </p:cNvSpPr>
          <p:nvPr/>
        </p:nvSpPr>
        <p:spPr bwMode="auto">
          <a:xfrm>
            <a:off x="4800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91" name="Line 35"/>
          <p:cNvSpPr>
            <a:spLocks noChangeShapeType="1"/>
          </p:cNvSpPr>
          <p:nvPr/>
        </p:nvSpPr>
        <p:spPr bwMode="auto">
          <a:xfrm>
            <a:off x="4953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92" name="Line 36"/>
          <p:cNvSpPr>
            <a:spLocks noChangeShapeType="1"/>
          </p:cNvSpPr>
          <p:nvPr/>
        </p:nvSpPr>
        <p:spPr bwMode="auto">
          <a:xfrm>
            <a:off x="5105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93" name="Line 37"/>
          <p:cNvSpPr>
            <a:spLocks noChangeShapeType="1"/>
          </p:cNvSpPr>
          <p:nvPr/>
        </p:nvSpPr>
        <p:spPr bwMode="auto">
          <a:xfrm>
            <a:off x="5257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94" name="Line 38"/>
          <p:cNvSpPr>
            <a:spLocks noChangeShapeType="1"/>
          </p:cNvSpPr>
          <p:nvPr/>
        </p:nvSpPr>
        <p:spPr bwMode="auto">
          <a:xfrm>
            <a:off x="5410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95" name="Line 39"/>
          <p:cNvSpPr>
            <a:spLocks noChangeShapeType="1"/>
          </p:cNvSpPr>
          <p:nvPr/>
        </p:nvSpPr>
        <p:spPr bwMode="auto">
          <a:xfrm>
            <a:off x="5562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96" name="Line 40"/>
          <p:cNvSpPr>
            <a:spLocks noChangeShapeType="1"/>
          </p:cNvSpPr>
          <p:nvPr/>
        </p:nvSpPr>
        <p:spPr bwMode="auto">
          <a:xfrm>
            <a:off x="5715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97" name="Line 41"/>
          <p:cNvSpPr>
            <a:spLocks noChangeShapeType="1"/>
          </p:cNvSpPr>
          <p:nvPr/>
        </p:nvSpPr>
        <p:spPr bwMode="auto">
          <a:xfrm>
            <a:off x="5867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98" name="Line 42"/>
          <p:cNvSpPr>
            <a:spLocks noChangeShapeType="1"/>
          </p:cNvSpPr>
          <p:nvPr/>
        </p:nvSpPr>
        <p:spPr bwMode="auto">
          <a:xfrm>
            <a:off x="6172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99" name="Line 43"/>
          <p:cNvSpPr>
            <a:spLocks noChangeShapeType="1"/>
          </p:cNvSpPr>
          <p:nvPr/>
        </p:nvSpPr>
        <p:spPr bwMode="auto">
          <a:xfrm>
            <a:off x="6324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00" name="Line 44"/>
          <p:cNvSpPr>
            <a:spLocks noChangeShapeType="1"/>
          </p:cNvSpPr>
          <p:nvPr/>
        </p:nvSpPr>
        <p:spPr bwMode="auto">
          <a:xfrm>
            <a:off x="6477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01" name="Line 45"/>
          <p:cNvSpPr>
            <a:spLocks noChangeShapeType="1"/>
          </p:cNvSpPr>
          <p:nvPr/>
        </p:nvSpPr>
        <p:spPr bwMode="auto">
          <a:xfrm>
            <a:off x="6629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02" name="Line 46"/>
          <p:cNvSpPr>
            <a:spLocks noChangeShapeType="1"/>
          </p:cNvSpPr>
          <p:nvPr/>
        </p:nvSpPr>
        <p:spPr bwMode="auto">
          <a:xfrm>
            <a:off x="6781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03" name="Line 47"/>
          <p:cNvSpPr>
            <a:spLocks noChangeShapeType="1"/>
          </p:cNvSpPr>
          <p:nvPr/>
        </p:nvSpPr>
        <p:spPr bwMode="auto">
          <a:xfrm>
            <a:off x="6934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04" name="Line 48"/>
          <p:cNvSpPr>
            <a:spLocks noChangeShapeType="1"/>
          </p:cNvSpPr>
          <p:nvPr/>
        </p:nvSpPr>
        <p:spPr bwMode="auto">
          <a:xfrm>
            <a:off x="7086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05" name="Line 49"/>
          <p:cNvSpPr>
            <a:spLocks noChangeShapeType="1"/>
          </p:cNvSpPr>
          <p:nvPr/>
        </p:nvSpPr>
        <p:spPr bwMode="auto">
          <a:xfrm>
            <a:off x="7239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06" name="Line 50"/>
          <p:cNvSpPr>
            <a:spLocks noChangeShapeType="1"/>
          </p:cNvSpPr>
          <p:nvPr/>
        </p:nvSpPr>
        <p:spPr bwMode="auto">
          <a:xfrm>
            <a:off x="7543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07" name="Line 51"/>
          <p:cNvSpPr>
            <a:spLocks noChangeShapeType="1"/>
          </p:cNvSpPr>
          <p:nvPr/>
        </p:nvSpPr>
        <p:spPr bwMode="auto">
          <a:xfrm>
            <a:off x="7696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08" name="Line 52"/>
          <p:cNvSpPr>
            <a:spLocks noChangeShapeType="1"/>
          </p:cNvSpPr>
          <p:nvPr/>
        </p:nvSpPr>
        <p:spPr bwMode="auto">
          <a:xfrm>
            <a:off x="7848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09" name="Line 53"/>
          <p:cNvSpPr>
            <a:spLocks noChangeShapeType="1"/>
          </p:cNvSpPr>
          <p:nvPr/>
        </p:nvSpPr>
        <p:spPr bwMode="auto">
          <a:xfrm>
            <a:off x="8001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10" name="Line 54"/>
          <p:cNvSpPr>
            <a:spLocks noChangeShapeType="1"/>
          </p:cNvSpPr>
          <p:nvPr/>
        </p:nvSpPr>
        <p:spPr bwMode="auto">
          <a:xfrm>
            <a:off x="8153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11" name="Line 55"/>
          <p:cNvSpPr>
            <a:spLocks noChangeShapeType="1"/>
          </p:cNvSpPr>
          <p:nvPr/>
        </p:nvSpPr>
        <p:spPr bwMode="auto">
          <a:xfrm>
            <a:off x="8305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12" name="Line 56"/>
          <p:cNvSpPr>
            <a:spLocks noChangeShapeType="1"/>
          </p:cNvSpPr>
          <p:nvPr/>
        </p:nvSpPr>
        <p:spPr bwMode="auto">
          <a:xfrm>
            <a:off x="28336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13" name="Line 57"/>
          <p:cNvSpPr>
            <a:spLocks noChangeShapeType="1"/>
          </p:cNvSpPr>
          <p:nvPr/>
        </p:nvSpPr>
        <p:spPr bwMode="auto">
          <a:xfrm>
            <a:off x="29860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14" name="Line 58"/>
          <p:cNvSpPr>
            <a:spLocks noChangeShapeType="1"/>
          </p:cNvSpPr>
          <p:nvPr/>
        </p:nvSpPr>
        <p:spPr bwMode="auto">
          <a:xfrm>
            <a:off x="31384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15" name="Line 59"/>
          <p:cNvSpPr>
            <a:spLocks noChangeShapeType="1"/>
          </p:cNvSpPr>
          <p:nvPr/>
        </p:nvSpPr>
        <p:spPr bwMode="auto">
          <a:xfrm>
            <a:off x="3429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2014538" y="1371600"/>
            <a:ext cx="1185862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33528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47244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60960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7467600" y="1371600"/>
            <a:ext cx="9144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714375" y="1371600"/>
            <a:ext cx="11430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457200" y="4724400"/>
            <a:ext cx="171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time = 1</a:t>
            </a:r>
            <a:endParaRPr lang="en-US" sz="4000"/>
          </a:p>
        </p:txBody>
      </p:sp>
      <p:sp>
        <p:nvSpPr>
          <p:cNvPr id="353289" name="AutoShape 9"/>
          <p:cNvSpPr>
            <a:spLocks noChangeArrowheads="1"/>
          </p:cNvSpPr>
          <p:nvPr/>
        </p:nvSpPr>
        <p:spPr bwMode="auto">
          <a:xfrm>
            <a:off x="9144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3290" name="AutoShape 10"/>
          <p:cNvSpPr>
            <a:spLocks noChangeArrowheads="1"/>
          </p:cNvSpPr>
          <p:nvPr/>
        </p:nvSpPr>
        <p:spPr bwMode="auto">
          <a:xfrm>
            <a:off x="21336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3291" name="AutoShape 11"/>
          <p:cNvSpPr>
            <a:spLocks noChangeArrowheads="1"/>
          </p:cNvSpPr>
          <p:nvPr/>
        </p:nvSpPr>
        <p:spPr bwMode="auto">
          <a:xfrm>
            <a:off x="35052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3292" name="AutoShape 12"/>
          <p:cNvSpPr>
            <a:spLocks noChangeArrowheads="1"/>
          </p:cNvSpPr>
          <p:nvPr/>
        </p:nvSpPr>
        <p:spPr bwMode="auto">
          <a:xfrm>
            <a:off x="48768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3293" name="AutoShape 13"/>
          <p:cNvSpPr>
            <a:spLocks noChangeArrowheads="1"/>
          </p:cNvSpPr>
          <p:nvPr/>
        </p:nvSpPr>
        <p:spPr bwMode="auto">
          <a:xfrm>
            <a:off x="62484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3294" name="AutoShape 14"/>
          <p:cNvSpPr>
            <a:spLocks noChangeArrowheads="1"/>
          </p:cNvSpPr>
          <p:nvPr/>
        </p:nvSpPr>
        <p:spPr bwMode="auto">
          <a:xfrm>
            <a:off x="76200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838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990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>
            <a:off x="1143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1295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>
            <a:off x="1447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>
            <a:off x="1600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>
            <a:off x="1752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20716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03" name="Line 23"/>
          <p:cNvSpPr>
            <a:spLocks noChangeShapeType="1"/>
          </p:cNvSpPr>
          <p:nvPr/>
        </p:nvSpPr>
        <p:spPr bwMode="auto">
          <a:xfrm>
            <a:off x="22240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04" name="Line 24"/>
          <p:cNvSpPr>
            <a:spLocks noChangeShapeType="1"/>
          </p:cNvSpPr>
          <p:nvPr/>
        </p:nvSpPr>
        <p:spPr bwMode="auto">
          <a:xfrm>
            <a:off x="23764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>
            <a:off x="25288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06" name="Line 26"/>
          <p:cNvSpPr>
            <a:spLocks noChangeShapeType="1"/>
          </p:cNvSpPr>
          <p:nvPr/>
        </p:nvSpPr>
        <p:spPr bwMode="auto">
          <a:xfrm>
            <a:off x="26812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>
            <a:off x="3581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08" name="Line 28"/>
          <p:cNvSpPr>
            <a:spLocks noChangeShapeType="1"/>
          </p:cNvSpPr>
          <p:nvPr/>
        </p:nvSpPr>
        <p:spPr bwMode="auto">
          <a:xfrm>
            <a:off x="3733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09" name="Line 29"/>
          <p:cNvSpPr>
            <a:spLocks noChangeShapeType="1"/>
          </p:cNvSpPr>
          <p:nvPr/>
        </p:nvSpPr>
        <p:spPr bwMode="auto">
          <a:xfrm>
            <a:off x="3886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10" name="Line 30"/>
          <p:cNvSpPr>
            <a:spLocks noChangeShapeType="1"/>
          </p:cNvSpPr>
          <p:nvPr/>
        </p:nvSpPr>
        <p:spPr bwMode="auto">
          <a:xfrm>
            <a:off x="4038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11" name="Line 31"/>
          <p:cNvSpPr>
            <a:spLocks noChangeShapeType="1"/>
          </p:cNvSpPr>
          <p:nvPr/>
        </p:nvSpPr>
        <p:spPr bwMode="auto">
          <a:xfrm>
            <a:off x="4191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12" name="Line 32"/>
          <p:cNvSpPr>
            <a:spLocks noChangeShapeType="1"/>
          </p:cNvSpPr>
          <p:nvPr/>
        </p:nvSpPr>
        <p:spPr bwMode="auto">
          <a:xfrm>
            <a:off x="4343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13" name="Line 33"/>
          <p:cNvSpPr>
            <a:spLocks noChangeShapeType="1"/>
          </p:cNvSpPr>
          <p:nvPr/>
        </p:nvSpPr>
        <p:spPr bwMode="auto">
          <a:xfrm>
            <a:off x="4495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14" name="Line 34"/>
          <p:cNvSpPr>
            <a:spLocks noChangeShapeType="1"/>
          </p:cNvSpPr>
          <p:nvPr/>
        </p:nvSpPr>
        <p:spPr bwMode="auto">
          <a:xfrm>
            <a:off x="4800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15" name="Line 35"/>
          <p:cNvSpPr>
            <a:spLocks noChangeShapeType="1"/>
          </p:cNvSpPr>
          <p:nvPr/>
        </p:nvSpPr>
        <p:spPr bwMode="auto">
          <a:xfrm>
            <a:off x="4953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16" name="Line 36"/>
          <p:cNvSpPr>
            <a:spLocks noChangeShapeType="1"/>
          </p:cNvSpPr>
          <p:nvPr/>
        </p:nvSpPr>
        <p:spPr bwMode="auto">
          <a:xfrm>
            <a:off x="5105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17" name="Line 37"/>
          <p:cNvSpPr>
            <a:spLocks noChangeShapeType="1"/>
          </p:cNvSpPr>
          <p:nvPr/>
        </p:nvSpPr>
        <p:spPr bwMode="auto">
          <a:xfrm>
            <a:off x="5257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18" name="Line 38"/>
          <p:cNvSpPr>
            <a:spLocks noChangeShapeType="1"/>
          </p:cNvSpPr>
          <p:nvPr/>
        </p:nvSpPr>
        <p:spPr bwMode="auto">
          <a:xfrm>
            <a:off x="5410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19" name="Line 39"/>
          <p:cNvSpPr>
            <a:spLocks noChangeShapeType="1"/>
          </p:cNvSpPr>
          <p:nvPr/>
        </p:nvSpPr>
        <p:spPr bwMode="auto">
          <a:xfrm>
            <a:off x="5562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20" name="Line 40"/>
          <p:cNvSpPr>
            <a:spLocks noChangeShapeType="1"/>
          </p:cNvSpPr>
          <p:nvPr/>
        </p:nvSpPr>
        <p:spPr bwMode="auto">
          <a:xfrm>
            <a:off x="5715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21" name="Line 41"/>
          <p:cNvSpPr>
            <a:spLocks noChangeShapeType="1"/>
          </p:cNvSpPr>
          <p:nvPr/>
        </p:nvSpPr>
        <p:spPr bwMode="auto">
          <a:xfrm>
            <a:off x="5867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22" name="Line 42"/>
          <p:cNvSpPr>
            <a:spLocks noChangeShapeType="1"/>
          </p:cNvSpPr>
          <p:nvPr/>
        </p:nvSpPr>
        <p:spPr bwMode="auto">
          <a:xfrm>
            <a:off x="6172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23" name="Line 43"/>
          <p:cNvSpPr>
            <a:spLocks noChangeShapeType="1"/>
          </p:cNvSpPr>
          <p:nvPr/>
        </p:nvSpPr>
        <p:spPr bwMode="auto">
          <a:xfrm>
            <a:off x="6324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24" name="Line 44"/>
          <p:cNvSpPr>
            <a:spLocks noChangeShapeType="1"/>
          </p:cNvSpPr>
          <p:nvPr/>
        </p:nvSpPr>
        <p:spPr bwMode="auto">
          <a:xfrm>
            <a:off x="6477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25" name="Line 45"/>
          <p:cNvSpPr>
            <a:spLocks noChangeShapeType="1"/>
          </p:cNvSpPr>
          <p:nvPr/>
        </p:nvSpPr>
        <p:spPr bwMode="auto">
          <a:xfrm>
            <a:off x="6629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26" name="Line 46"/>
          <p:cNvSpPr>
            <a:spLocks noChangeShapeType="1"/>
          </p:cNvSpPr>
          <p:nvPr/>
        </p:nvSpPr>
        <p:spPr bwMode="auto">
          <a:xfrm>
            <a:off x="6781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27" name="Line 47"/>
          <p:cNvSpPr>
            <a:spLocks noChangeShapeType="1"/>
          </p:cNvSpPr>
          <p:nvPr/>
        </p:nvSpPr>
        <p:spPr bwMode="auto">
          <a:xfrm>
            <a:off x="6934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28" name="Line 48"/>
          <p:cNvSpPr>
            <a:spLocks noChangeShapeType="1"/>
          </p:cNvSpPr>
          <p:nvPr/>
        </p:nvSpPr>
        <p:spPr bwMode="auto">
          <a:xfrm>
            <a:off x="7086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29" name="Line 49"/>
          <p:cNvSpPr>
            <a:spLocks noChangeShapeType="1"/>
          </p:cNvSpPr>
          <p:nvPr/>
        </p:nvSpPr>
        <p:spPr bwMode="auto">
          <a:xfrm>
            <a:off x="7239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30" name="Line 50"/>
          <p:cNvSpPr>
            <a:spLocks noChangeShapeType="1"/>
          </p:cNvSpPr>
          <p:nvPr/>
        </p:nvSpPr>
        <p:spPr bwMode="auto">
          <a:xfrm>
            <a:off x="7543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31" name="Line 51"/>
          <p:cNvSpPr>
            <a:spLocks noChangeShapeType="1"/>
          </p:cNvSpPr>
          <p:nvPr/>
        </p:nvSpPr>
        <p:spPr bwMode="auto">
          <a:xfrm>
            <a:off x="7696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32" name="Line 52"/>
          <p:cNvSpPr>
            <a:spLocks noChangeShapeType="1"/>
          </p:cNvSpPr>
          <p:nvPr/>
        </p:nvSpPr>
        <p:spPr bwMode="auto">
          <a:xfrm>
            <a:off x="7848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33" name="Line 53"/>
          <p:cNvSpPr>
            <a:spLocks noChangeShapeType="1"/>
          </p:cNvSpPr>
          <p:nvPr/>
        </p:nvSpPr>
        <p:spPr bwMode="auto">
          <a:xfrm>
            <a:off x="8001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34" name="Line 54"/>
          <p:cNvSpPr>
            <a:spLocks noChangeShapeType="1"/>
          </p:cNvSpPr>
          <p:nvPr/>
        </p:nvSpPr>
        <p:spPr bwMode="auto">
          <a:xfrm>
            <a:off x="8153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35" name="Line 55"/>
          <p:cNvSpPr>
            <a:spLocks noChangeShapeType="1"/>
          </p:cNvSpPr>
          <p:nvPr/>
        </p:nvSpPr>
        <p:spPr bwMode="auto">
          <a:xfrm>
            <a:off x="8305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36" name="Line 56"/>
          <p:cNvSpPr>
            <a:spLocks noChangeShapeType="1"/>
          </p:cNvSpPr>
          <p:nvPr/>
        </p:nvSpPr>
        <p:spPr bwMode="auto">
          <a:xfrm>
            <a:off x="28336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37" name="Line 57"/>
          <p:cNvSpPr>
            <a:spLocks noChangeShapeType="1"/>
          </p:cNvSpPr>
          <p:nvPr/>
        </p:nvSpPr>
        <p:spPr bwMode="auto">
          <a:xfrm>
            <a:off x="29860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38" name="Line 58"/>
          <p:cNvSpPr>
            <a:spLocks noChangeShapeType="1"/>
          </p:cNvSpPr>
          <p:nvPr/>
        </p:nvSpPr>
        <p:spPr bwMode="auto">
          <a:xfrm>
            <a:off x="31384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39" name="Line 59"/>
          <p:cNvSpPr>
            <a:spLocks noChangeShapeType="1"/>
          </p:cNvSpPr>
          <p:nvPr/>
        </p:nvSpPr>
        <p:spPr bwMode="auto">
          <a:xfrm>
            <a:off x="3429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2014538" y="1371600"/>
            <a:ext cx="1185862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33528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47244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60960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7467600" y="1371600"/>
            <a:ext cx="9144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714375" y="1371600"/>
            <a:ext cx="11430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12" name="Rectangle 8"/>
          <p:cNvSpPr>
            <a:spLocks noChangeArrowheads="1"/>
          </p:cNvSpPr>
          <p:nvPr/>
        </p:nvSpPr>
        <p:spPr bwMode="auto">
          <a:xfrm>
            <a:off x="457200" y="4724400"/>
            <a:ext cx="171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time = 2</a:t>
            </a:r>
            <a:endParaRPr lang="en-US" sz="4000"/>
          </a:p>
        </p:txBody>
      </p:sp>
      <p:sp>
        <p:nvSpPr>
          <p:cNvPr id="354313" name="AutoShape 9"/>
          <p:cNvSpPr>
            <a:spLocks noChangeArrowheads="1"/>
          </p:cNvSpPr>
          <p:nvPr/>
        </p:nvSpPr>
        <p:spPr bwMode="auto">
          <a:xfrm>
            <a:off x="10668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4314" name="AutoShape 10"/>
          <p:cNvSpPr>
            <a:spLocks noChangeArrowheads="1"/>
          </p:cNvSpPr>
          <p:nvPr/>
        </p:nvSpPr>
        <p:spPr bwMode="auto">
          <a:xfrm>
            <a:off x="22860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4315" name="AutoShape 11"/>
          <p:cNvSpPr>
            <a:spLocks noChangeArrowheads="1"/>
          </p:cNvSpPr>
          <p:nvPr/>
        </p:nvSpPr>
        <p:spPr bwMode="auto">
          <a:xfrm>
            <a:off x="36576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4316" name="AutoShape 12"/>
          <p:cNvSpPr>
            <a:spLocks noChangeArrowheads="1"/>
          </p:cNvSpPr>
          <p:nvPr/>
        </p:nvSpPr>
        <p:spPr bwMode="auto">
          <a:xfrm>
            <a:off x="50292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4317" name="AutoShape 13"/>
          <p:cNvSpPr>
            <a:spLocks noChangeArrowheads="1"/>
          </p:cNvSpPr>
          <p:nvPr/>
        </p:nvSpPr>
        <p:spPr bwMode="auto">
          <a:xfrm>
            <a:off x="64008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4318" name="AutoShape 14"/>
          <p:cNvSpPr>
            <a:spLocks noChangeArrowheads="1"/>
          </p:cNvSpPr>
          <p:nvPr/>
        </p:nvSpPr>
        <p:spPr bwMode="auto">
          <a:xfrm>
            <a:off x="77724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4319" name="Line 15"/>
          <p:cNvSpPr>
            <a:spLocks noChangeShapeType="1"/>
          </p:cNvSpPr>
          <p:nvPr/>
        </p:nvSpPr>
        <p:spPr bwMode="auto">
          <a:xfrm>
            <a:off x="838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0" name="Line 16"/>
          <p:cNvSpPr>
            <a:spLocks noChangeShapeType="1"/>
          </p:cNvSpPr>
          <p:nvPr/>
        </p:nvSpPr>
        <p:spPr bwMode="auto">
          <a:xfrm>
            <a:off x="990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1" name="Line 17"/>
          <p:cNvSpPr>
            <a:spLocks noChangeShapeType="1"/>
          </p:cNvSpPr>
          <p:nvPr/>
        </p:nvSpPr>
        <p:spPr bwMode="auto">
          <a:xfrm>
            <a:off x="1143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2" name="Line 18"/>
          <p:cNvSpPr>
            <a:spLocks noChangeShapeType="1"/>
          </p:cNvSpPr>
          <p:nvPr/>
        </p:nvSpPr>
        <p:spPr bwMode="auto">
          <a:xfrm>
            <a:off x="1295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3" name="Line 19"/>
          <p:cNvSpPr>
            <a:spLocks noChangeShapeType="1"/>
          </p:cNvSpPr>
          <p:nvPr/>
        </p:nvSpPr>
        <p:spPr bwMode="auto">
          <a:xfrm>
            <a:off x="1447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4" name="Line 20"/>
          <p:cNvSpPr>
            <a:spLocks noChangeShapeType="1"/>
          </p:cNvSpPr>
          <p:nvPr/>
        </p:nvSpPr>
        <p:spPr bwMode="auto">
          <a:xfrm>
            <a:off x="1600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5" name="Line 21"/>
          <p:cNvSpPr>
            <a:spLocks noChangeShapeType="1"/>
          </p:cNvSpPr>
          <p:nvPr/>
        </p:nvSpPr>
        <p:spPr bwMode="auto">
          <a:xfrm>
            <a:off x="1752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6" name="Line 22"/>
          <p:cNvSpPr>
            <a:spLocks noChangeShapeType="1"/>
          </p:cNvSpPr>
          <p:nvPr/>
        </p:nvSpPr>
        <p:spPr bwMode="auto">
          <a:xfrm>
            <a:off x="20716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7" name="Line 23"/>
          <p:cNvSpPr>
            <a:spLocks noChangeShapeType="1"/>
          </p:cNvSpPr>
          <p:nvPr/>
        </p:nvSpPr>
        <p:spPr bwMode="auto">
          <a:xfrm>
            <a:off x="22240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8" name="Line 24"/>
          <p:cNvSpPr>
            <a:spLocks noChangeShapeType="1"/>
          </p:cNvSpPr>
          <p:nvPr/>
        </p:nvSpPr>
        <p:spPr bwMode="auto">
          <a:xfrm>
            <a:off x="23764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9" name="Line 25"/>
          <p:cNvSpPr>
            <a:spLocks noChangeShapeType="1"/>
          </p:cNvSpPr>
          <p:nvPr/>
        </p:nvSpPr>
        <p:spPr bwMode="auto">
          <a:xfrm>
            <a:off x="25288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30" name="Line 26"/>
          <p:cNvSpPr>
            <a:spLocks noChangeShapeType="1"/>
          </p:cNvSpPr>
          <p:nvPr/>
        </p:nvSpPr>
        <p:spPr bwMode="auto">
          <a:xfrm>
            <a:off x="26812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31" name="Line 27"/>
          <p:cNvSpPr>
            <a:spLocks noChangeShapeType="1"/>
          </p:cNvSpPr>
          <p:nvPr/>
        </p:nvSpPr>
        <p:spPr bwMode="auto">
          <a:xfrm>
            <a:off x="3581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32" name="Line 28"/>
          <p:cNvSpPr>
            <a:spLocks noChangeShapeType="1"/>
          </p:cNvSpPr>
          <p:nvPr/>
        </p:nvSpPr>
        <p:spPr bwMode="auto">
          <a:xfrm>
            <a:off x="3733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33" name="Line 29"/>
          <p:cNvSpPr>
            <a:spLocks noChangeShapeType="1"/>
          </p:cNvSpPr>
          <p:nvPr/>
        </p:nvSpPr>
        <p:spPr bwMode="auto">
          <a:xfrm>
            <a:off x="3886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34" name="Line 30"/>
          <p:cNvSpPr>
            <a:spLocks noChangeShapeType="1"/>
          </p:cNvSpPr>
          <p:nvPr/>
        </p:nvSpPr>
        <p:spPr bwMode="auto">
          <a:xfrm>
            <a:off x="4038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35" name="Line 31"/>
          <p:cNvSpPr>
            <a:spLocks noChangeShapeType="1"/>
          </p:cNvSpPr>
          <p:nvPr/>
        </p:nvSpPr>
        <p:spPr bwMode="auto">
          <a:xfrm>
            <a:off x="4191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36" name="Line 32"/>
          <p:cNvSpPr>
            <a:spLocks noChangeShapeType="1"/>
          </p:cNvSpPr>
          <p:nvPr/>
        </p:nvSpPr>
        <p:spPr bwMode="auto">
          <a:xfrm>
            <a:off x="4343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37" name="Line 33"/>
          <p:cNvSpPr>
            <a:spLocks noChangeShapeType="1"/>
          </p:cNvSpPr>
          <p:nvPr/>
        </p:nvSpPr>
        <p:spPr bwMode="auto">
          <a:xfrm>
            <a:off x="4495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38" name="Line 34"/>
          <p:cNvSpPr>
            <a:spLocks noChangeShapeType="1"/>
          </p:cNvSpPr>
          <p:nvPr/>
        </p:nvSpPr>
        <p:spPr bwMode="auto">
          <a:xfrm>
            <a:off x="4800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39" name="Line 35"/>
          <p:cNvSpPr>
            <a:spLocks noChangeShapeType="1"/>
          </p:cNvSpPr>
          <p:nvPr/>
        </p:nvSpPr>
        <p:spPr bwMode="auto">
          <a:xfrm>
            <a:off x="4953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40" name="Line 36"/>
          <p:cNvSpPr>
            <a:spLocks noChangeShapeType="1"/>
          </p:cNvSpPr>
          <p:nvPr/>
        </p:nvSpPr>
        <p:spPr bwMode="auto">
          <a:xfrm>
            <a:off x="5105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41" name="Line 37"/>
          <p:cNvSpPr>
            <a:spLocks noChangeShapeType="1"/>
          </p:cNvSpPr>
          <p:nvPr/>
        </p:nvSpPr>
        <p:spPr bwMode="auto">
          <a:xfrm>
            <a:off x="5257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42" name="Line 38"/>
          <p:cNvSpPr>
            <a:spLocks noChangeShapeType="1"/>
          </p:cNvSpPr>
          <p:nvPr/>
        </p:nvSpPr>
        <p:spPr bwMode="auto">
          <a:xfrm>
            <a:off x="5410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43" name="Line 39"/>
          <p:cNvSpPr>
            <a:spLocks noChangeShapeType="1"/>
          </p:cNvSpPr>
          <p:nvPr/>
        </p:nvSpPr>
        <p:spPr bwMode="auto">
          <a:xfrm>
            <a:off x="5562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44" name="Line 40"/>
          <p:cNvSpPr>
            <a:spLocks noChangeShapeType="1"/>
          </p:cNvSpPr>
          <p:nvPr/>
        </p:nvSpPr>
        <p:spPr bwMode="auto">
          <a:xfrm>
            <a:off x="5715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45" name="Line 41"/>
          <p:cNvSpPr>
            <a:spLocks noChangeShapeType="1"/>
          </p:cNvSpPr>
          <p:nvPr/>
        </p:nvSpPr>
        <p:spPr bwMode="auto">
          <a:xfrm>
            <a:off x="5867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46" name="Line 42"/>
          <p:cNvSpPr>
            <a:spLocks noChangeShapeType="1"/>
          </p:cNvSpPr>
          <p:nvPr/>
        </p:nvSpPr>
        <p:spPr bwMode="auto">
          <a:xfrm>
            <a:off x="6172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47" name="Line 43"/>
          <p:cNvSpPr>
            <a:spLocks noChangeShapeType="1"/>
          </p:cNvSpPr>
          <p:nvPr/>
        </p:nvSpPr>
        <p:spPr bwMode="auto">
          <a:xfrm>
            <a:off x="6324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48" name="Line 44"/>
          <p:cNvSpPr>
            <a:spLocks noChangeShapeType="1"/>
          </p:cNvSpPr>
          <p:nvPr/>
        </p:nvSpPr>
        <p:spPr bwMode="auto">
          <a:xfrm>
            <a:off x="6477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49" name="Line 45"/>
          <p:cNvSpPr>
            <a:spLocks noChangeShapeType="1"/>
          </p:cNvSpPr>
          <p:nvPr/>
        </p:nvSpPr>
        <p:spPr bwMode="auto">
          <a:xfrm>
            <a:off x="6629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50" name="Line 46"/>
          <p:cNvSpPr>
            <a:spLocks noChangeShapeType="1"/>
          </p:cNvSpPr>
          <p:nvPr/>
        </p:nvSpPr>
        <p:spPr bwMode="auto">
          <a:xfrm>
            <a:off x="6781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51" name="Line 47"/>
          <p:cNvSpPr>
            <a:spLocks noChangeShapeType="1"/>
          </p:cNvSpPr>
          <p:nvPr/>
        </p:nvSpPr>
        <p:spPr bwMode="auto">
          <a:xfrm>
            <a:off x="6934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52" name="Line 48"/>
          <p:cNvSpPr>
            <a:spLocks noChangeShapeType="1"/>
          </p:cNvSpPr>
          <p:nvPr/>
        </p:nvSpPr>
        <p:spPr bwMode="auto">
          <a:xfrm>
            <a:off x="7086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53" name="Line 49"/>
          <p:cNvSpPr>
            <a:spLocks noChangeShapeType="1"/>
          </p:cNvSpPr>
          <p:nvPr/>
        </p:nvSpPr>
        <p:spPr bwMode="auto">
          <a:xfrm>
            <a:off x="7239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54" name="Line 50"/>
          <p:cNvSpPr>
            <a:spLocks noChangeShapeType="1"/>
          </p:cNvSpPr>
          <p:nvPr/>
        </p:nvSpPr>
        <p:spPr bwMode="auto">
          <a:xfrm>
            <a:off x="7543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55" name="Line 51"/>
          <p:cNvSpPr>
            <a:spLocks noChangeShapeType="1"/>
          </p:cNvSpPr>
          <p:nvPr/>
        </p:nvSpPr>
        <p:spPr bwMode="auto">
          <a:xfrm>
            <a:off x="7696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56" name="Line 52"/>
          <p:cNvSpPr>
            <a:spLocks noChangeShapeType="1"/>
          </p:cNvSpPr>
          <p:nvPr/>
        </p:nvSpPr>
        <p:spPr bwMode="auto">
          <a:xfrm>
            <a:off x="7848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57" name="Line 53"/>
          <p:cNvSpPr>
            <a:spLocks noChangeShapeType="1"/>
          </p:cNvSpPr>
          <p:nvPr/>
        </p:nvSpPr>
        <p:spPr bwMode="auto">
          <a:xfrm>
            <a:off x="8001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58" name="Line 54"/>
          <p:cNvSpPr>
            <a:spLocks noChangeShapeType="1"/>
          </p:cNvSpPr>
          <p:nvPr/>
        </p:nvSpPr>
        <p:spPr bwMode="auto">
          <a:xfrm>
            <a:off x="8153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59" name="Line 55"/>
          <p:cNvSpPr>
            <a:spLocks noChangeShapeType="1"/>
          </p:cNvSpPr>
          <p:nvPr/>
        </p:nvSpPr>
        <p:spPr bwMode="auto">
          <a:xfrm>
            <a:off x="8305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60" name="Line 56"/>
          <p:cNvSpPr>
            <a:spLocks noChangeShapeType="1"/>
          </p:cNvSpPr>
          <p:nvPr/>
        </p:nvSpPr>
        <p:spPr bwMode="auto">
          <a:xfrm>
            <a:off x="28336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61" name="Line 57"/>
          <p:cNvSpPr>
            <a:spLocks noChangeShapeType="1"/>
          </p:cNvSpPr>
          <p:nvPr/>
        </p:nvSpPr>
        <p:spPr bwMode="auto">
          <a:xfrm>
            <a:off x="29860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62" name="Line 58"/>
          <p:cNvSpPr>
            <a:spLocks noChangeShapeType="1"/>
          </p:cNvSpPr>
          <p:nvPr/>
        </p:nvSpPr>
        <p:spPr bwMode="auto">
          <a:xfrm>
            <a:off x="31384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63" name="Line 59"/>
          <p:cNvSpPr>
            <a:spLocks noChangeShapeType="1"/>
          </p:cNvSpPr>
          <p:nvPr/>
        </p:nvSpPr>
        <p:spPr bwMode="auto">
          <a:xfrm>
            <a:off x="3429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2014538" y="1371600"/>
            <a:ext cx="1185862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33528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47244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60960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34" name="Rectangle 6"/>
          <p:cNvSpPr>
            <a:spLocks noChangeArrowheads="1"/>
          </p:cNvSpPr>
          <p:nvPr/>
        </p:nvSpPr>
        <p:spPr bwMode="auto">
          <a:xfrm>
            <a:off x="7467600" y="1371600"/>
            <a:ext cx="9144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35" name="Rectangle 7"/>
          <p:cNvSpPr>
            <a:spLocks noChangeArrowheads="1"/>
          </p:cNvSpPr>
          <p:nvPr/>
        </p:nvSpPr>
        <p:spPr bwMode="auto">
          <a:xfrm>
            <a:off x="714375" y="1371600"/>
            <a:ext cx="11430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36" name="Rectangle 8"/>
          <p:cNvSpPr>
            <a:spLocks noChangeArrowheads="1"/>
          </p:cNvSpPr>
          <p:nvPr/>
        </p:nvSpPr>
        <p:spPr bwMode="auto">
          <a:xfrm>
            <a:off x="457200" y="4724400"/>
            <a:ext cx="171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time = 3</a:t>
            </a:r>
            <a:endParaRPr lang="en-US" sz="4000"/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1233488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338" name="AutoShape 10"/>
          <p:cNvSpPr>
            <a:spLocks noChangeArrowheads="1"/>
          </p:cNvSpPr>
          <p:nvPr/>
        </p:nvSpPr>
        <p:spPr bwMode="auto">
          <a:xfrm>
            <a:off x="2452688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339" name="AutoShape 11"/>
          <p:cNvSpPr>
            <a:spLocks noChangeArrowheads="1"/>
          </p:cNvSpPr>
          <p:nvPr/>
        </p:nvSpPr>
        <p:spPr bwMode="auto">
          <a:xfrm>
            <a:off x="3824288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340" name="AutoShape 12"/>
          <p:cNvSpPr>
            <a:spLocks noChangeArrowheads="1"/>
          </p:cNvSpPr>
          <p:nvPr/>
        </p:nvSpPr>
        <p:spPr bwMode="auto">
          <a:xfrm>
            <a:off x="5195888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341" name="AutoShape 13"/>
          <p:cNvSpPr>
            <a:spLocks noChangeArrowheads="1"/>
          </p:cNvSpPr>
          <p:nvPr/>
        </p:nvSpPr>
        <p:spPr bwMode="auto">
          <a:xfrm>
            <a:off x="6567488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342" name="AutoShape 14"/>
          <p:cNvSpPr>
            <a:spLocks noChangeArrowheads="1"/>
          </p:cNvSpPr>
          <p:nvPr/>
        </p:nvSpPr>
        <p:spPr bwMode="auto">
          <a:xfrm>
            <a:off x="79248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>
            <a:off x="838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44" name="Line 16"/>
          <p:cNvSpPr>
            <a:spLocks noChangeShapeType="1"/>
          </p:cNvSpPr>
          <p:nvPr/>
        </p:nvSpPr>
        <p:spPr bwMode="auto">
          <a:xfrm>
            <a:off x="990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45" name="Line 17"/>
          <p:cNvSpPr>
            <a:spLocks noChangeShapeType="1"/>
          </p:cNvSpPr>
          <p:nvPr/>
        </p:nvSpPr>
        <p:spPr bwMode="auto">
          <a:xfrm>
            <a:off x="1143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46" name="Line 18"/>
          <p:cNvSpPr>
            <a:spLocks noChangeShapeType="1"/>
          </p:cNvSpPr>
          <p:nvPr/>
        </p:nvSpPr>
        <p:spPr bwMode="auto">
          <a:xfrm>
            <a:off x="1295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47" name="Line 19"/>
          <p:cNvSpPr>
            <a:spLocks noChangeShapeType="1"/>
          </p:cNvSpPr>
          <p:nvPr/>
        </p:nvSpPr>
        <p:spPr bwMode="auto">
          <a:xfrm>
            <a:off x="1447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48" name="Line 20"/>
          <p:cNvSpPr>
            <a:spLocks noChangeShapeType="1"/>
          </p:cNvSpPr>
          <p:nvPr/>
        </p:nvSpPr>
        <p:spPr bwMode="auto">
          <a:xfrm>
            <a:off x="1600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49" name="Line 21"/>
          <p:cNvSpPr>
            <a:spLocks noChangeShapeType="1"/>
          </p:cNvSpPr>
          <p:nvPr/>
        </p:nvSpPr>
        <p:spPr bwMode="auto">
          <a:xfrm>
            <a:off x="1752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50" name="Line 22"/>
          <p:cNvSpPr>
            <a:spLocks noChangeShapeType="1"/>
          </p:cNvSpPr>
          <p:nvPr/>
        </p:nvSpPr>
        <p:spPr bwMode="auto">
          <a:xfrm>
            <a:off x="20716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51" name="Line 23"/>
          <p:cNvSpPr>
            <a:spLocks noChangeShapeType="1"/>
          </p:cNvSpPr>
          <p:nvPr/>
        </p:nvSpPr>
        <p:spPr bwMode="auto">
          <a:xfrm>
            <a:off x="22240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52" name="Line 24"/>
          <p:cNvSpPr>
            <a:spLocks noChangeShapeType="1"/>
          </p:cNvSpPr>
          <p:nvPr/>
        </p:nvSpPr>
        <p:spPr bwMode="auto">
          <a:xfrm>
            <a:off x="23764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53" name="Line 25"/>
          <p:cNvSpPr>
            <a:spLocks noChangeShapeType="1"/>
          </p:cNvSpPr>
          <p:nvPr/>
        </p:nvSpPr>
        <p:spPr bwMode="auto">
          <a:xfrm>
            <a:off x="25288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54" name="Line 26"/>
          <p:cNvSpPr>
            <a:spLocks noChangeShapeType="1"/>
          </p:cNvSpPr>
          <p:nvPr/>
        </p:nvSpPr>
        <p:spPr bwMode="auto">
          <a:xfrm>
            <a:off x="26812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55" name="Line 27"/>
          <p:cNvSpPr>
            <a:spLocks noChangeShapeType="1"/>
          </p:cNvSpPr>
          <p:nvPr/>
        </p:nvSpPr>
        <p:spPr bwMode="auto">
          <a:xfrm>
            <a:off x="3581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56" name="Line 28"/>
          <p:cNvSpPr>
            <a:spLocks noChangeShapeType="1"/>
          </p:cNvSpPr>
          <p:nvPr/>
        </p:nvSpPr>
        <p:spPr bwMode="auto">
          <a:xfrm>
            <a:off x="3733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57" name="Line 29"/>
          <p:cNvSpPr>
            <a:spLocks noChangeShapeType="1"/>
          </p:cNvSpPr>
          <p:nvPr/>
        </p:nvSpPr>
        <p:spPr bwMode="auto">
          <a:xfrm>
            <a:off x="3886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58" name="Line 30"/>
          <p:cNvSpPr>
            <a:spLocks noChangeShapeType="1"/>
          </p:cNvSpPr>
          <p:nvPr/>
        </p:nvSpPr>
        <p:spPr bwMode="auto">
          <a:xfrm>
            <a:off x="4038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59" name="Line 31"/>
          <p:cNvSpPr>
            <a:spLocks noChangeShapeType="1"/>
          </p:cNvSpPr>
          <p:nvPr/>
        </p:nvSpPr>
        <p:spPr bwMode="auto">
          <a:xfrm>
            <a:off x="4191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60" name="Line 32"/>
          <p:cNvSpPr>
            <a:spLocks noChangeShapeType="1"/>
          </p:cNvSpPr>
          <p:nvPr/>
        </p:nvSpPr>
        <p:spPr bwMode="auto">
          <a:xfrm>
            <a:off x="4343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61" name="Line 33"/>
          <p:cNvSpPr>
            <a:spLocks noChangeShapeType="1"/>
          </p:cNvSpPr>
          <p:nvPr/>
        </p:nvSpPr>
        <p:spPr bwMode="auto">
          <a:xfrm>
            <a:off x="4495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62" name="Line 34"/>
          <p:cNvSpPr>
            <a:spLocks noChangeShapeType="1"/>
          </p:cNvSpPr>
          <p:nvPr/>
        </p:nvSpPr>
        <p:spPr bwMode="auto">
          <a:xfrm>
            <a:off x="4800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63" name="Line 35"/>
          <p:cNvSpPr>
            <a:spLocks noChangeShapeType="1"/>
          </p:cNvSpPr>
          <p:nvPr/>
        </p:nvSpPr>
        <p:spPr bwMode="auto">
          <a:xfrm>
            <a:off x="4953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64" name="Line 36"/>
          <p:cNvSpPr>
            <a:spLocks noChangeShapeType="1"/>
          </p:cNvSpPr>
          <p:nvPr/>
        </p:nvSpPr>
        <p:spPr bwMode="auto">
          <a:xfrm>
            <a:off x="5105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65" name="Line 37"/>
          <p:cNvSpPr>
            <a:spLocks noChangeShapeType="1"/>
          </p:cNvSpPr>
          <p:nvPr/>
        </p:nvSpPr>
        <p:spPr bwMode="auto">
          <a:xfrm>
            <a:off x="5257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66" name="Line 38"/>
          <p:cNvSpPr>
            <a:spLocks noChangeShapeType="1"/>
          </p:cNvSpPr>
          <p:nvPr/>
        </p:nvSpPr>
        <p:spPr bwMode="auto">
          <a:xfrm>
            <a:off x="5410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67" name="Line 39"/>
          <p:cNvSpPr>
            <a:spLocks noChangeShapeType="1"/>
          </p:cNvSpPr>
          <p:nvPr/>
        </p:nvSpPr>
        <p:spPr bwMode="auto">
          <a:xfrm>
            <a:off x="5562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68" name="Line 40"/>
          <p:cNvSpPr>
            <a:spLocks noChangeShapeType="1"/>
          </p:cNvSpPr>
          <p:nvPr/>
        </p:nvSpPr>
        <p:spPr bwMode="auto">
          <a:xfrm>
            <a:off x="5715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69" name="Line 41"/>
          <p:cNvSpPr>
            <a:spLocks noChangeShapeType="1"/>
          </p:cNvSpPr>
          <p:nvPr/>
        </p:nvSpPr>
        <p:spPr bwMode="auto">
          <a:xfrm>
            <a:off x="5867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70" name="Line 42"/>
          <p:cNvSpPr>
            <a:spLocks noChangeShapeType="1"/>
          </p:cNvSpPr>
          <p:nvPr/>
        </p:nvSpPr>
        <p:spPr bwMode="auto">
          <a:xfrm>
            <a:off x="6172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71" name="Line 43"/>
          <p:cNvSpPr>
            <a:spLocks noChangeShapeType="1"/>
          </p:cNvSpPr>
          <p:nvPr/>
        </p:nvSpPr>
        <p:spPr bwMode="auto">
          <a:xfrm>
            <a:off x="6324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72" name="Line 44"/>
          <p:cNvSpPr>
            <a:spLocks noChangeShapeType="1"/>
          </p:cNvSpPr>
          <p:nvPr/>
        </p:nvSpPr>
        <p:spPr bwMode="auto">
          <a:xfrm>
            <a:off x="6477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73" name="Line 45"/>
          <p:cNvSpPr>
            <a:spLocks noChangeShapeType="1"/>
          </p:cNvSpPr>
          <p:nvPr/>
        </p:nvSpPr>
        <p:spPr bwMode="auto">
          <a:xfrm>
            <a:off x="6629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74" name="Line 46"/>
          <p:cNvSpPr>
            <a:spLocks noChangeShapeType="1"/>
          </p:cNvSpPr>
          <p:nvPr/>
        </p:nvSpPr>
        <p:spPr bwMode="auto">
          <a:xfrm>
            <a:off x="6781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75" name="Line 47"/>
          <p:cNvSpPr>
            <a:spLocks noChangeShapeType="1"/>
          </p:cNvSpPr>
          <p:nvPr/>
        </p:nvSpPr>
        <p:spPr bwMode="auto">
          <a:xfrm>
            <a:off x="6934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76" name="Line 48"/>
          <p:cNvSpPr>
            <a:spLocks noChangeShapeType="1"/>
          </p:cNvSpPr>
          <p:nvPr/>
        </p:nvSpPr>
        <p:spPr bwMode="auto">
          <a:xfrm>
            <a:off x="7086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77" name="Line 49"/>
          <p:cNvSpPr>
            <a:spLocks noChangeShapeType="1"/>
          </p:cNvSpPr>
          <p:nvPr/>
        </p:nvSpPr>
        <p:spPr bwMode="auto">
          <a:xfrm>
            <a:off x="7239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78" name="Line 50"/>
          <p:cNvSpPr>
            <a:spLocks noChangeShapeType="1"/>
          </p:cNvSpPr>
          <p:nvPr/>
        </p:nvSpPr>
        <p:spPr bwMode="auto">
          <a:xfrm>
            <a:off x="7543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79" name="Line 51"/>
          <p:cNvSpPr>
            <a:spLocks noChangeShapeType="1"/>
          </p:cNvSpPr>
          <p:nvPr/>
        </p:nvSpPr>
        <p:spPr bwMode="auto">
          <a:xfrm>
            <a:off x="7696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80" name="Line 52"/>
          <p:cNvSpPr>
            <a:spLocks noChangeShapeType="1"/>
          </p:cNvSpPr>
          <p:nvPr/>
        </p:nvSpPr>
        <p:spPr bwMode="auto">
          <a:xfrm>
            <a:off x="7848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81" name="Line 53"/>
          <p:cNvSpPr>
            <a:spLocks noChangeShapeType="1"/>
          </p:cNvSpPr>
          <p:nvPr/>
        </p:nvSpPr>
        <p:spPr bwMode="auto">
          <a:xfrm>
            <a:off x="8001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82" name="Line 54"/>
          <p:cNvSpPr>
            <a:spLocks noChangeShapeType="1"/>
          </p:cNvSpPr>
          <p:nvPr/>
        </p:nvSpPr>
        <p:spPr bwMode="auto">
          <a:xfrm>
            <a:off x="8153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83" name="Line 55"/>
          <p:cNvSpPr>
            <a:spLocks noChangeShapeType="1"/>
          </p:cNvSpPr>
          <p:nvPr/>
        </p:nvSpPr>
        <p:spPr bwMode="auto">
          <a:xfrm>
            <a:off x="8305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84" name="Line 56"/>
          <p:cNvSpPr>
            <a:spLocks noChangeShapeType="1"/>
          </p:cNvSpPr>
          <p:nvPr/>
        </p:nvSpPr>
        <p:spPr bwMode="auto">
          <a:xfrm>
            <a:off x="28336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85" name="Line 57"/>
          <p:cNvSpPr>
            <a:spLocks noChangeShapeType="1"/>
          </p:cNvSpPr>
          <p:nvPr/>
        </p:nvSpPr>
        <p:spPr bwMode="auto">
          <a:xfrm>
            <a:off x="29860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86" name="Line 58"/>
          <p:cNvSpPr>
            <a:spLocks noChangeShapeType="1"/>
          </p:cNvSpPr>
          <p:nvPr/>
        </p:nvSpPr>
        <p:spPr bwMode="auto">
          <a:xfrm>
            <a:off x="31384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87" name="Line 59"/>
          <p:cNvSpPr>
            <a:spLocks noChangeShapeType="1"/>
          </p:cNvSpPr>
          <p:nvPr/>
        </p:nvSpPr>
        <p:spPr bwMode="auto">
          <a:xfrm>
            <a:off x="3429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2014538" y="1371600"/>
            <a:ext cx="1185862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33528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47244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6096000" y="1371600"/>
            <a:ext cx="1219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7467600" y="1371600"/>
            <a:ext cx="9144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59" name="Rectangle 7"/>
          <p:cNvSpPr>
            <a:spLocks noChangeArrowheads="1"/>
          </p:cNvSpPr>
          <p:nvPr/>
        </p:nvSpPr>
        <p:spPr bwMode="auto">
          <a:xfrm>
            <a:off x="714375" y="1371600"/>
            <a:ext cx="11430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60" name="Rectangle 8"/>
          <p:cNvSpPr>
            <a:spLocks noChangeArrowheads="1"/>
          </p:cNvSpPr>
          <p:nvPr/>
        </p:nvSpPr>
        <p:spPr bwMode="auto">
          <a:xfrm>
            <a:off x="457200" y="4724400"/>
            <a:ext cx="171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time = 7</a:t>
            </a:r>
            <a:endParaRPr lang="en-US" sz="4000"/>
          </a:p>
        </p:txBody>
      </p:sp>
      <p:sp>
        <p:nvSpPr>
          <p:cNvPr id="356361" name="AutoShape 9"/>
          <p:cNvSpPr>
            <a:spLocks noChangeArrowheads="1"/>
          </p:cNvSpPr>
          <p:nvPr/>
        </p:nvSpPr>
        <p:spPr bwMode="auto">
          <a:xfrm>
            <a:off x="30480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6362" name="AutoShape 10"/>
          <p:cNvSpPr>
            <a:spLocks noChangeArrowheads="1"/>
          </p:cNvSpPr>
          <p:nvPr/>
        </p:nvSpPr>
        <p:spPr bwMode="auto">
          <a:xfrm>
            <a:off x="44196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6363" name="AutoShape 11"/>
          <p:cNvSpPr>
            <a:spLocks noChangeArrowheads="1"/>
          </p:cNvSpPr>
          <p:nvPr/>
        </p:nvSpPr>
        <p:spPr bwMode="auto">
          <a:xfrm>
            <a:off x="57912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6364" name="AutoShape 12"/>
          <p:cNvSpPr>
            <a:spLocks noChangeArrowheads="1"/>
          </p:cNvSpPr>
          <p:nvPr/>
        </p:nvSpPr>
        <p:spPr bwMode="auto">
          <a:xfrm>
            <a:off x="7162800" y="1143000"/>
            <a:ext cx="152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838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66" name="Line 14"/>
          <p:cNvSpPr>
            <a:spLocks noChangeShapeType="1"/>
          </p:cNvSpPr>
          <p:nvPr/>
        </p:nvSpPr>
        <p:spPr bwMode="auto">
          <a:xfrm>
            <a:off x="990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67" name="Line 15"/>
          <p:cNvSpPr>
            <a:spLocks noChangeShapeType="1"/>
          </p:cNvSpPr>
          <p:nvPr/>
        </p:nvSpPr>
        <p:spPr bwMode="auto">
          <a:xfrm>
            <a:off x="1143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68" name="Line 16"/>
          <p:cNvSpPr>
            <a:spLocks noChangeShapeType="1"/>
          </p:cNvSpPr>
          <p:nvPr/>
        </p:nvSpPr>
        <p:spPr bwMode="auto">
          <a:xfrm>
            <a:off x="1295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69" name="Line 17"/>
          <p:cNvSpPr>
            <a:spLocks noChangeShapeType="1"/>
          </p:cNvSpPr>
          <p:nvPr/>
        </p:nvSpPr>
        <p:spPr bwMode="auto">
          <a:xfrm>
            <a:off x="1447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0" name="Line 18"/>
          <p:cNvSpPr>
            <a:spLocks noChangeShapeType="1"/>
          </p:cNvSpPr>
          <p:nvPr/>
        </p:nvSpPr>
        <p:spPr bwMode="auto">
          <a:xfrm>
            <a:off x="1600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1" name="Line 19"/>
          <p:cNvSpPr>
            <a:spLocks noChangeShapeType="1"/>
          </p:cNvSpPr>
          <p:nvPr/>
        </p:nvSpPr>
        <p:spPr bwMode="auto">
          <a:xfrm>
            <a:off x="1752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2" name="Line 20"/>
          <p:cNvSpPr>
            <a:spLocks noChangeShapeType="1"/>
          </p:cNvSpPr>
          <p:nvPr/>
        </p:nvSpPr>
        <p:spPr bwMode="auto">
          <a:xfrm>
            <a:off x="20716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3" name="Line 21"/>
          <p:cNvSpPr>
            <a:spLocks noChangeShapeType="1"/>
          </p:cNvSpPr>
          <p:nvPr/>
        </p:nvSpPr>
        <p:spPr bwMode="auto">
          <a:xfrm>
            <a:off x="22240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4" name="Line 22"/>
          <p:cNvSpPr>
            <a:spLocks noChangeShapeType="1"/>
          </p:cNvSpPr>
          <p:nvPr/>
        </p:nvSpPr>
        <p:spPr bwMode="auto">
          <a:xfrm>
            <a:off x="23764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5" name="Line 23"/>
          <p:cNvSpPr>
            <a:spLocks noChangeShapeType="1"/>
          </p:cNvSpPr>
          <p:nvPr/>
        </p:nvSpPr>
        <p:spPr bwMode="auto">
          <a:xfrm>
            <a:off x="25288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6" name="Line 24"/>
          <p:cNvSpPr>
            <a:spLocks noChangeShapeType="1"/>
          </p:cNvSpPr>
          <p:nvPr/>
        </p:nvSpPr>
        <p:spPr bwMode="auto">
          <a:xfrm>
            <a:off x="26812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7" name="Line 25"/>
          <p:cNvSpPr>
            <a:spLocks noChangeShapeType="1"/>
          </p:cNvSpPr>
          <p:nvPr/>
        </p:nvSpPr>
        <p:spPr bwMode="auto">
          <a:xfrm>
            <a:off x="3581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8" name="Line 26"/>
          <p:cNvSpPr>
            <a:spLocks noChangeShapeType="1"/>
          </p:cNvSpPr>
          <p:nvPr/>
        </p:nvSpPr>
        <p:spPr bwMode="auto">
          <a:xfrm>
            <a:off x="3733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9" name="Line 27"/>
          <p:cNvSpPr>
            <a:spLocks noChangeShapeType="1"/>
          </p:cNvSpPr>
          <p:nvPr/>
        </p:nvSpPr>
        <p:spPr bwMode="auto">
          <a:xfrm>
            <a:off x="3886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80" name="Line 28"/>
          <p:cNvSpPr>
            <a:spLocks noChangeShapeType="1"/>
          </p:cNvSpPr>
          <p:nvPr/>
        </p:nvSpPr>
        <p:spPr bwMode="auto">
          <a:xfrm>
            <a:off x="4038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81" name="Line 29"/>
          <p:cNvSpPr>
            <a:spLocks noChangeShapeType="1"/>
          </p:cNvSpPr>
          <p:nvPr/>
        </p:nvSpPr>
        <p:spPr bwMode="auto">
          <a:xfrm>
            <a:off x="4191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82" name="Line 30"/>
          <p:cNvSpPr>
            <a:spLocks noChangeShapeType="1"/>
          </p:cNvSpPr>
          <p:nvPr/>
        </p:nvSpPr>
        <p:spPr bwMode="auto">
          <a:xfrm>
            <a:off x="4343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83" name="Line 31"/>
          <p:cNvSpPr>
            <a:spLocks noChangeShapeType="1"/>
          </p:cNvSpPr>
          <p:nvPr/>
        </p:nvSpPr>
        <p:spPr bwMode="auto">
          <a:xfrm>
            <a:off x="4495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84" name="Line 32"/>
          <p:cNvSpPr>
            <a:spLocks noChangeShapeType="1"/>
          </p:cNvSpPr>
          <p:nvPr/>
        </p:nvSpPr>
        <p:spPr bwMode="auto">
          <a:xfrm>
            <a:off x="4800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85" name="Line 33"/>
          <p:cNvSpPr>
            <a:spLocks noChangeShapeType="1"/>
          </p:cNvSpPr>
          <p:nvPr/>
        </p:nvSpPr>
        <p:spPr bwMode="auto">
          <a:xfrm>
            <a:off x="4953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86" name="Line 34"/>
          <p:cNvSpPr>
            <a:spLocks noChangeShapeType="1"/>
          </p:cNvSpPr>
          <p:nvPr/>
        </p:nvSpPr>
        <p:spPr bwMode="auto">
          <a:xfrm>
            <a:off x="5105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87" name="Line 35"/>
          <p:cNvSpPr>
            <a:spLocks noChangeShapeType="1"/>
          </p:cNvSpPr>
          <p:nvPr/>
        </p:nvSpPr>
        <p:spPr bwMode="auto">
          <a:xfrm>
            <a:off x="5257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88" name="Line 36"/>
          <p:cNvSpPr>
            <a:spLocks noChangeShapeType="1"/>
          </p:cNvSpPr>
          <p:nvPr/>
        </p:nvSpPr>
        <p:spPr bwMode="auto">
          <a:xfrm>
            <a:off x="5410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89" name="Line 37"/>
          <p:cNvSpPr>
            <a:spLocks noChangeShapeType="1"/>
          </p:cNvSpPr>
          <p:nvPr/>
        </p:nvSpPr>
        <p:spPr bwMode="auto">
          <a:xfrm>
            <a:off x="5562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90" name="Line 38"/>
          <p:cNvSpPr>
            <a:spLocks noChangeShapeType="1"/>
          </p:cNvSpPr>
          <p:nvPr/>
        </p:nvSpPr>
        <p:spPr bwMode="auto">
          <a:xfrm>
            <a:off x="5715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91" name="Line 39"/>
          <p:cNvSpPr>
            <a:spLocks noChangeShapeType="1"/>
          </p:cNvSpPr>
          <p:nvPr/>
        </p:nvSpPr>
        <p:spPr bwMode="auto">
          <a:xfrm>
            <a:off x="5867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92" name="Line 40"/>
          <p:cNvSpPr>
            <a:spLocks noChangeShapeType="1"/>
          </p:cNvSpPr>
          <p:nvPr/>
        </p:nvSpPr>
        <p:spPr bwMode="auto">
          <a:xfrm>
            <a:off x="6172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93" name="Line 41"/>
          <p:cNvSpPr>
            <a:spLocks noChangeShapeType="1"/>
          </p:cNvSpPr>
          <p:nvPr/>
        </p:nvSpPr>
        <p:spPr bwMode="auto">
          <a:xfrm>
            <a:off x="6324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94" name="Line 42"/>
          <p:cNvSpPr>
            <a:spLocks noChangeShapeType="1"/>
          </p:cNvSpPr>
          <p:nvPr/>
        </p:nvSpPr>
        <p:spPr bwMode="auto">
          <a:xfrm>
            <a:off x="6477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95" name="Line 43"/>
          <p:cNvSpPr>
            <a:spLocks noChangeShapeType="1"/>
          </p:cNvSpPr>
          <p:nvPr/>
        </p:nvSpPr>
        <p:spPr bwMode="auto">
          <a:xfrm>
            <a:off x="6629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96" name="Line 44"/>
          <p:cNvSpPr>
            <a:spLocks noChangeShapeType="1"/>
          </p:cNvSpPr>
          <p:nvPr/>
        </p:nvSpPr>
        <p:spPr bwMode="auto">
          <a:xfrm>
            <a:off x="6781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97" name="Line 45"/>
          <p:cNvSpPr>
            <a:spLocks noChangeShapeType="1"/>
          </p:cNvSpPr>
          <p:nvPr/>
        </p:nvSpPr>
        <p:spPr bwMode="auto">
          <a:xfrm>
            <a:off x="6934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98" name="Line 46"/>
          <p:cNvSpPr>
            <a:spLocks noChangeShapeType="1"/>
          </p:cNvSpPr>
          <p:nvPr/>
        </p:nvSpPr>
        <p:spPr bwMode="auto">
          <a:xfrm>
            <a:off x="7086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99" name="Line 47"/>
          <p:cNvSpPr>
            <a:spLocks noChangeShapeType="1"/>
          </p:cNvSpPr>
          <p:nvPr/>
        </p:nvSpPr>
        <p:spPr bwMode="auto">
          <a:xfrm>
            <a:off x="7239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00" name="Line 48"/>
          <p:cNvSpPr>
            <a:spLocks noChangeShapeType="1"/>
          </p:cNvSpPr>
          <p:nvPr/>
        </p:nvSpPr>
        <p:spPr bwMode="auto">
          <a:xfrm>
            <a:off x="7543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01" name="Line 49"/>
          <p:cNvSpPr>
            <a:spLocks noChangeShapeType="1"/>
          </p:cNvSpPr>
          <p:nvPr/>
        </p:nvSpPr>
        <p:spPr bwMode="auto">
          <a:xfrm>
            <a:off x="7696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02" name="Line 50"/>
          <p:cNvSpPr>
            <a:spLocks noChangeShapeType="1"/>
          </p:cNvSpPr>
          <p:nvPr/>
        </p:nvSpPr>
        <p:spPr bwMode="auto">
          <a:xfrm>
            <a:off x="78486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03" name="Line 51"/>
          <p:cNvSpPr>
            <a:spLocks noChangeShapeType="1"/>
          </p:cNvSpPr>
          <p:nvPr/>
        </p:nvSpPr>
        <p:spPr bwMode="auto">
          <a:xfrm>
            <a:off x="8001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04" name="Line 52"/>
          <p:cNvSpPr>
            <a:spLocks noChangeShapeType="1"/>
          </p:cNvSpPr>
          <p:nvPr/>
        </p:nvSpPr>
        <p:spPr bwMode="auto">
          <a:xfrm>
            <a:off x="8153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05" name="Line 53"/>
          <p:cNvSpPr>
            <a:spLocks noChangeShapeType="1"/>
          </p:cNvSpPr>
          <p:nvPr/>
        </p:nvSpPr>
        <p:spPr bwMode="auto">
          <a:xfrm>
            <a:off x="8305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06" name="Line 54"/>
          <p:cNvSpPr>
            <a:spLocks noChangeShapeType="1"/>
          </p:cNvSpPr>
          <p:nvPr/>
        </p:nvSpPr>
        <p:spPr bwMode="auto">
          <a:xfrm>
            <a:off x="28336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07" name="Line 55"/>
          <p:cNvSpPr>
            <a:spLocks noChangeShapeType="1"/>
          </p:cNvSpPr>
          <p:nvPr/>
        </p:nvSpPr>
        <p:spPr bwMode="auto">
          <a:xfrm>
            <a:off x="29860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08" name="Line 56"/>
          <p:cNvSpPr>
            <a:spLocks noChangeShapeType="1"/>
          </p:cNvSpPr>
          <p:nvPr/>
        </p:nvSpPr>
        <p:spPr bwMode="auto">
          <a:xfrm>
            <a:off x="3138488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09" name="Line 57"/>
          <p:cNvSpPr>
            <a:spLocks noChangeShapeType="1"/>
          </p:cNvSpPr>
          <p:nvPr/>
        </p:nvSpPr>
        <p:spPr bwMode="auto">
          <a:xfrm>
            <a:off x="3429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10" name="Text Box 58"/>
          <p:cNvSpPr txBox="1">
            <a:spLocks noChangeArrowheads="1"/>
          </p:cNvSpPr>
          <p:nvPr/>
        </p:nvSpPr>
        <p:spPr bwMode="auto">
          <a:xfrm>
            <a:off x="3276600" y="3276600"/>
            <a:ext cx="4267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much time did this take?</a:t>
            </a:r>
          </a:p>
          <a:p>
            <a:pPr>
              <a:spcBef>
                <a:spcPct val="50000"/>
              </a:spcBef>
            </a:pPr>
            <a:r>
              <a:rPr lang="en-US"/>
              <a:t>7 cycles</a:t>
            </a:r>
          </a:p>
        </p:txBody>
      </p:sp>
      <p:sp>
        <p:nvSpPr>
          <p:cNvPr id="356411" name="Text Box 59"/>
          <p:cNvSpPr txBox="1">
            <a:spLocks noChangeArrowheads="1"/>
          </p:cNvSpPr>
          <p:nvPr/>
        </p:nvSpPr>
        <p:spPr bwMode="auto">
          <a:xfrm>
            <a:off x="3352800" y="452755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40 records, 6 workers</a:t>
            </a:r>
          </a:p>
        </p:txBody>
      </p:sp>
      <p:sp>
        <p:nvSpPr>
          <p:cNvPr id="356412" name="Rectangle 60"/>
          <p:cNvSpPr>
            <a:spLocks noChangeArrowheads="1"/>
          </p:cNvSpPr>
          <p:nvPr/>
        </p:nvSpPr>
        <p:spPr bwMode="auto">
          <a:xfrm>
            <a:off x="3462338" y="5281613"/>
            <a:ext cx="1030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 i="1">
                <a:solidFill>
                  <a:srgbClr val="FF0000"/>
                </a:solidFill>
              </a:rPr>
              <a:t>k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412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2388-6BBB-4E45-B512-CD3FE5C41105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1042-F8FF-EA4B-88A3-3DE2B7070CCE}" type="slidenum">
              <a:rPr lang="en-US"/>
              <a:pPr/>
              <a:t>38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Taxonomy of Parallel Architectures</a:t>
            </a:r>
          </a:p>
        </p:txBody>
      </p:sp>
      <p:pic>
        <p:nvPicPr>
          <p:cNvPr id="357379" name="Picture 3" descr="&#10;fig3_1.gif                                                     0036066CMacintosh HD                   C346CA0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636713"/>
            <a:ext cx="833913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6002338" y="4364038"/>
            <a:ext cx="2774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41B74D"/>
                </a:solidFill>
              </a:rPr>
              <a:t>Easiest to program, but</a:t>
            </a:r>
            <a:r>
              <a:rPr lang="en-US" sz="4000" b="1">
                <a:solidFill>
                  <a:srgbClr val="41B74D"/>
                </a:solidFill>
              </a:rPr>
              <a:t> $$$$</a:t>
            </a:r>
          </a:p>
        </p:txBody>
      </p:sp>
      <p:grpSp>
        <p:nvGrpSpPr>
          <p:cNvPr id="357381" name="Group 5"/>
          <p:cNvGrpSpPr>
            <a:grpSpLocks/>
          </p:cNvGrpSpPr>
          <p:nvPr/>
        </p:nvGrpSpPr>
        <p:grpSpPr bwMode="auto">
          <a:xfrm>
            <a:off x="34925" y="1201738"/>
            <a:ext cx="6867525" cy="3214687"/>
            <a:chOff x="22" y="757"/>
            <a:chExt cx="4326" cy="2025"/>
          </a:xfrm>
        </p:grpSpPr>
        <p:sp>
          <p:nvSpPr>
            <p:cNvPr id="357382" name="AutoShape 6"/>
            <p:cNvSpPr>
              <a:spLocks noChangeArrowheads="1"/>
            </p:cNvSpPr>
            <p:nvPr/>
          </p:nvSpPr>
          <p:spPr bwMode="auto">
            <a:xfrm>
              <a:off x="22" y="919"/>
              <a:ext cx="1842" cy="1863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83" name="Text Box 7"/>
            <p:cNvSpPr txBox="1">
              <a:spLocks noChangeArrowheads="1"/>
            </p:cNvSpPr>
            <p:nvPr/>
          </p:nvSpPr>
          <p:spPr bwMode="auto">
            <a:xfrm>
              <a:off x="1748" y="757"/>
              <a:ext cx="26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Scales to 1000s of computers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7B69-9B56-0142-BEE3-E13A34C2B26E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825-11A2-BC40-82D2-6A77EE145AF0}" type="slidenum">
              <a:rPr lang="en-US"/>
              <a:pPr/>
              <a:t>39</a:t>
            </a:fld>
            <a:endParaRPr lang="en-US"/>
          </a:p>
        </p:txBody>
      </p:sp>
      <p:sp>
        <p:nvSpPr>
          <p:cNvPr id="35942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Design Space</a:t>
            </a:r>
          </a:p>
        </p:txBody>
      </p:sp>
      <p:sp>
        <p:nvSpPr>
          <p:cNvPr id="39" name="Slide Number Placeholder 3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E85D4CA6-B37E-4D4B-8560-67DA502C2D7B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39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09700" y="5575300"/>
            <a:ext cx="5715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-647699" y="3441700"/>
            <a:ext cx="3962400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430" name="TextBox 8"/>
          <p:cNvSpPr txBox="1">
            <a:spLocks noChangeArrowheads="1"/>
          </p:cNvSpPr>
          <p:nvPr/>
        </p:nvSpPr>
        <p:spPr bwMode="auto">
          <a:xfrm>
            <a:off x="5829300" y="57277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  <a:cs typeface="ＭＳ Ｐゴシック" charset="0"/>
              </a:rPr>
              <a:t>Throughput</a:t>
            </a:r>
          </a:p>
        </p:txBody>
      </p:sp>
      <p:sp>
        <p:nvSpPr>
          <p:cNvPr id="359431" name="TextBox 9"/>
          <p:cNvSpPr txBox="1">
            <a:spLocks noChangeArrowheads="1"/>
          </p:cNvSpPr>
          <p:nvPr/>
        </p:nvSpPr>
        <p:spPr bwMode="auto">
          <a:xfrm>
            <a:off x="1333500" y="5727700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  <a:cs typeface="ＭＳ Ｐゴシック" charset="0"/>
              </a:rPr>
              <a:t>Latency</a:t>
            </a:r>
          </a:p>
        </p:txBody>
      </p:sp>
      <p:sp>
        <p:nvSpPr>
          <p:cNvPr id="359432" name="TextBox 10"/>
          <p:cNvSpPr txBox="1">
            <a:spLocks noChangeArrowheads="1"/>
          </p:cNvSpPr>
          <p:nvPr/>
        </p:nvSpPr>
        <p:spPr bwMode="auto">
          <a:xfrm>
            <a:off x="342900" y="1689100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  <a:cs typeface="ＭＳ Ｐゴシック" charset="0"/>
              </a:rPr>
              <a:t>Internet</a:t>
            </a:r>
          </a:p>
        </p:txBody>
      </p:sp>
      <p:sp>
        <p:nvSpPr>
          <p:cNvPr id="359433" name="TextBox 11"/>
          <p:cNvSpPr txBox="1">
            <a:spLocks noChangeArrowheads="1"/>
          </p:cNvSpPr>
          <p:nvPr/>
        </p:nvSpPr>
        <p:spPr bwMode="auto">
          <a:xfrm>
            <a:off x="312738" y="4356100"/>
            <a:ext cx="895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Calibri" charset="0"/>
                <a:cs typeface="ＭＳ Ｐゴシック" charset="0"/>
              </a:rPr>
              <a:t>Private</a:t>
            </a:r>
          </a:p>
          <a:p>
            <a:pPr algn="ctr" eaLnBrk="1" hangingPunct="1"/>
            <a:r>
              <a:rPr lang="en-US" sz="1800">
                <a:latin typeface="Calibri" charset="0"/>
                <a:cs typeface="ＭＳ Ｐゴシック" charset="0"/>
              </a:rPr>
              <a:t>data</a:t>
            </a:r>
          </a:p>
          <a:p>
            <a:pPr algn="ctr" eaLnBrk="1" hangingPunct="1"/>
            <a:r>
              <a:rPr lang="en-US" sz="1800">
                <a:latin typeface="Calibri" charset="0"/>
                <a:cs typeface="ＭＳ Ｐゴシック" charset="0"/>
              </a:rPr>
              <a:t>center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1485900" y="3517900"/>
            <a:ext cx="2057400" cy="1828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435" name="TextBox 15"/>
          <p:cNvSpPr txBox="1">
            <a:spLocks noChangeArrowheads="1"/>
          </p:cNvSpPr>
          <p:nvPr/>
        </p:nvSpPr>
        <p:spPr bwMode="auto">
          <a:xfrm>
            <a:off x="2667000" y="2763838"/>
            <a:ext cx="92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Calibri" charset="0"/>
                <a:cs typeface="ＭＳ Ｐゴシック" charset="0"/>
              </a:rPr>
              <a:t>Data-</a:t>
            </a:r>
          </a:p>
          <a:p>
            <a:pPr algn="ctr" eaLnBrk="1" hangingPunct="1"/>
            <a:r>
              <a:rPr lang="en-US" sz="1800">
                <a:latin typeface="Calibri" charset="0"/>
                <a:cs typeface="ＭＳ Ｐゴシック" charset="0"/>
              </a:rPr>
              <a:t>parallel</a:t>
            </a:r>
          </a:p>
        </p:txBody>
      </p:sp>
      <p:sp>
        <p:nvSpPr>
          <p:cNvPr id="359436" name="TextBox 16"/>
          <p:cNvSpPr txBox="1">
            <a:spLocks noChangeArrowheads="1"/>
          </p:cNvSpPr>
          <p:nvPr/>
        </p:nvSpPr>
        <p:spPr bwMode="auto">
          <a:xfrm>
            <a:off x="1481138" y="3865563"/>
            <a:ext cx="100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  <a:cs typeface="ＭＳ Ｐゴシック" charset="0"/>
              </a:rPr>
              <a:t>Shared</a:t>
            </a:r>
          </a:p>
          <a:p>
            <a:pPr eaLnBrk="1" hangingPunct="1"/>
            <a:r>
              <a:rPr lang="en-US" sz="1800">
                <a:latin typeface="Calibri" charset="0"/>
                <a:cs typeface="ＭＳ Ｐゴシック" charset="0"/>
              </a:rPr>
              <a:t>memory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 flipH="1" flipV="1">
            <a:off x="6629400" y="3632200"/>
            <a:ext cx="1905000" cy="1828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3619500" y="3517900"/>
            <a:ext cx="4953000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7200900" y="3441700"/>
            <a:ext cx="838200" cy="5334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Dryad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67100" y="35179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76900" y="48895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71974" y="1498779"/>
            <a:ext cx="990600" cy="550381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Grid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943100" y="4889500"/>
            <a:ext cx="1219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254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Transaction</a:t>
            </a:r>
          </a:p>
        </p:txBody>
      </p:sp>
      <p:sp>
        <p:nvSpPr>
          <p:cNvPr id="359444" name="Rectangle 20"/>
          <p:cNvSpPr>
            <a:spLocks noChangeArrowheads="1"/>
          </p:cNvSpPr>
          <p:nvPr/>
        </p:nvSpPr>
        <p:spPr bwMode="auto">
          <a:xfrm>
            <a:off x="7221538" y="3454400"/>
            <a:ext cx="785812" cy="498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DISC</a:t>
            </a:r>
          </a:p>
        </p:txBody>
      </p:sp>
      <p:sp>
        <p:nvSpPr>
          <p:cNvPr id="359445" name="Text Box 21"/>
          <p:cNvSpPr txBox="1">
            <a:spLocks noChangeArrowheads="1"/>
          </p:cNvSpPr>
          <p:nvPr/>
        </p:nvSpPr>
        <p:spPr bwMode="auto">
          <a:xfrm>
            <a:off x="6789738" y="2355850"/>
            <a:ext cx="132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This talk</a:t>
            </a:r>
          </a:p>
        </p:txBody>
      </p:sp>
      <p:sp>
        <p:nvSpPr>
          <p:cNvPr id="359446" name="Freeform 22"/>
          <p:cNvSpPr>
            <a:spLocks/>
          </p:cNvSpPr>
          <p:nvPr/>
        </p:nvSpPr>
        <p:spPr bwMode="auto">
          <a:xfrm>
            <a:off x="8085138" y="2543175"/>
            <a:ext cx="546100" cy="546100"/>
          </a:xfrm>
          <a:custGeom>
            <a:avLst/>
            <a:gdLst>
              <a:gd name="T0" fmla="*/ 0 w 344"/>
              <a:gd name="T1" fmla="*/ 14 h 344"/>
              <a:gd name="T2" fmla="*/ 314 w 344"/>
              <a:gd name="T3" fmla="*/ 55 h 344"/>
              <a:gd name="T4" fmla="*/ 182 w 344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" h="344">
                <a:moveTo>
                  <a:pt x="0" y="14"/>
                </a:moveTo>
                <a:cubicBezTo>
                  <a:pt x="142" y="7"/>
                  <a:pt x="284" y="0"/>
                  <a:pt x="314" y="55"/>
                </a:cubicBezTo>
                <a:cubicBezTo>
                  <a:pt x="344" y="110"/>
                  <a:pt x="263" y="227"/>
                  <a:pt x="182" y="34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47" name="Text Box 23"/>
          <p:cNvSpPr txBox="1">
            <a:spLocks noChangeArrowheads="1"/>
          </p:cNvSpPr>
          <p:nvPr/>
        </p:nvSpPr>
        <p:spPr bwMode="auto">
          <a:xfrm>
            <a:off x="4000500" y="6362700"/>
            <a:ext cx="3549650" cy="396875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slide src: Michael Isard, MSR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152525"/>
            <a:ext cx="77851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C3B4-4202-3640-982B-EF96064910EC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F0B1-65B0-0845-B3C0-A1F301718256}" type="slidenum">
              <a:rPr lang="en-US"/>
              <a:pPr/>
              <a:t>40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>
                <a:solidFill>
                  <a:srgbClr val="000000"/>
                </a:solidFill>
                <a:latin typeface="Lucida Grande" charset="0"/>
              </a:rPr>
              <a:t>Some distributed algorithm…</a:t>
            </a:r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1500188" y="2901950"/>
            <a:ext cx="752475" cy="67786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2657475" y="2901950"/>
            <a:ext cx="752475" cy="67786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3814763" y="2901950"/>
            <a:ext cx="752475" cy="67786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78" name="Rectangle 6"/>
          <p:cNvSpPr>
            <a:spLocks noChangeArrowheads="1"/>
          </p:cNvSpPr>
          <p:nvPr/>
        </p:nvSpPr>
        <p:spPr bwMode="auto">
          <a:xfrm>
            <a:off x="4972050" y="2901950"/>
            <a:ext cx="752475" cy="67786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79" name="Rectangle 7"/>
          <p:cNvSpPr>
            <a:spLocks noChangeArrowheads="1"/>
          </p:cNvSpPr>
          <p:nvPr/>
        </p:nvSpPr>
        <p:spPr bwMode="auto">
          <a:xfrm>
            <a:off x="6129338" y="2901950"/>
            <a:ext cx="752475" cy="67786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80" name="Rectangle 8"/>
          <p:cNvSpPr>
            <a:spLocks noChangeArrowheads="1"/>
          </p:cNvSpPr>
          <p:nvPr/>
        </p:nvSpPr>
        <p:spPr bwMode="auto">
          <a:xfrm>
            <a:off x="7286625" y="2887663"/>
            <a:ext cx="752475" cy="67786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81" name="Rectangle 9"/>
          <p:cNvSpPr>
            <a:spLocks noChangeArrowheads="1"/>
          </p:cNvSpPr>
          <p:nvPr/>
        </p:nvSpPr>
        <p:spPr bwMode="auto">
          <a:xfrm>
            <a:off x="2406650" y="4489450"/>
            <a:ext cx="752475" cy="67786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82" name="Rectangle 10"/>
          <p:cNvSpPr>
            <a:spLocks noChangeArrowheads="1"/>
          </p:cNvSpPr>
          <p:nvPr/>
        </p:nvSpPr>
        <p:spPr bwMode="auto">
          <a:xfrm>
            <a:off x="3563938" y="4489450"/>
            <a:ext cx="752475" cy="67786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83" name="Rectangle 11"/>
          <p:cNvSpPr>
            <a:spLocks noChangeArrowheads="1"/>
          </p:cNvSpPr>
          <p:nvPr/>
        </p:nvSpPr>
        <p:spPr bwMode="auto">
          <a:xfrm>
            <a:off x="4721225" y="4489450"/>
            <a:ext cx="752475" cy="67786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84" name="Rectangle 12"/>
          <p:cNvSpPr>
            <a:spLocks noChangeArrowheads="1"/>
          </p:cNvSpPr>
          <p:nvPr/>
        </p:nvSpPr>
        <p:spPr bwMode="auto">
          <a:xfrm>
            <a:off x="5878513" y="4489450"/>
            <a:ext cx="752475" cy="67786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1485" name="AutoShape 13"/>
          <p:cNvCxnSpPr>
            <a:cxnSpLocks noChangeShapeType="1"/>
            <a:stCxn id="361475" idx="2"/>
            <a:endCxn id="361481" idx="0"/>
          </p:cNvCxnSpPr>
          <p:nvPr/>
        </p:nvCxnSpPr>
        <p:spPr bwMode="auto">
          <a:xfrm>
            <a:off x="1876425" y="3579813"/>
            <a:ext cx="906463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486" name="AutoShape 14"/>
          <p:cNvCxnSpPr>
            <a:cxnSpLocks noChangeShapeType="1"/>
            <a:stCxn id="361476" idx="2"/>
            <a:endCxn id="361481" idx="0"/>
          </p:cNvCxnSpPr>
          <p:nvPr/>
        </p:nvCxnSpPr>
        <p:spPr bwMode="auto">
          <a:xfrm flipH="1">
            <a:off x="2782888" y="3579813"/>
            <a:ext cx="250825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487" name="AutoShape 15"/>
          <p:cNvCxnSpPr>
            <a:cxnSpLocks noChangeShapeType="1"/>
            <a:stCxn id="361475" idx="2"/>
            <a:endCxn id="361482" idx="0"/>
          </p:cNvCxnSpPr>
          <p:nvPr/>
        </p:nvCxnSpPr>
        <p:spPr bwMode="auto">
          <a:xfrm>
            <a:off x="1876425" y="3579813"/>
            <a:ext cx="2063750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488" name="AutoShape 16"/>
          <p:cNvCxnSpPr>
            <a:cxnSpLocks noChangeShapeType="1"/>
            <a:stCxn id="361476" idx="2"/>
            <a:endCxn id="361482" idx="0"/>
          </p:cNvCxnSpPr>
          <p:nvPr/>
        </p:nvCxnSpPr>
        <p:spPr bwMode="auto">
          <a:xfrm>
            <a:off x="3033713" y="3579813"/>
            <a:ext cx="906462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489" name="AutoShape 17"/>
          <p:cNvCxnSpPr>
            <a:cxnSpLocks noChangeShapeType="1"/>
            <a:stCxn id="361477" idx="2"/>
            <a:endCxn id="361482" idx="0"/>
          </p:cNvCxnSpPr>
          <p:nvPr/>
        </p:nvCxnSpPr>
        <p:spPr bwMode="auto">
          <a:xfrm flipH="1">
            <a:off x="3940175" y="3579813"/>
            <a:ext cx="250825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490" name="AutoShape 18"/>
          <p:cNvCxnSpPr>
            <a:cxnSpLocks noChangeShapeType="1"/>
            <a:stCxn id="361477" idx="2"/>
            <a:endCxn id="361484" idx="0"/>
          </p:cNvCxnSpPr>
          <p:nvPr/>
        </p:nvCxnSpPr>
        <p:spPr bwMode="auto">
          <a:xfrm>
            <a:off x="4191000" y="3579813"/>
            <a:ext cx="2063750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491" name="AutoShape 19"/>
          <p:cNvCxnSpPr>
            <a:cxnSpLocks noChangeShapeType="1"/>
            <a:stCxn id="361478" idx="2"/>
            <a:endCxn id="361483" idx="0"/>
          </p:cNvCxnSpPr>
          <p:nvPr/>
        </p:nvCxnSpPr>
        <p:spPr bwMode="auto">
          <a:xfrm flipH="1">
            <a:off x="5097463" y="3579813"/>
            <a:ext cx="250825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492" name="AutoShape 20"/>
          <p:cNvCxnSpPr>
            <a:cxnSpLocks noChangeShapeType="1"/>
            <a:stCxn id="361478" idx="2"/>
            <a:endCxn id="361484" idx="0"/>
          </p:cNvCxnSpPr>
          <p:nvPr/>
        </p:nvCxnSpPr>
        <p:spPr bwMode="auto">
          <a:xfrm>
            <a:off x="5348288" y="3579813"/>
            <a:ext cx="906462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493" name="AutoShape 21"/>
          <p:cNvCxnSpPr>
            <a:cxnSpLocks noChangeShapeType="1"/>
            <a:stCxn id="361479" idx="2"/>
            <a:endCxn id="361484" idx="0"/>
          </p:cNvCxnSpPr>
          <p:nvPr/>
        </p:nvCxnSpPr>
        <p:spPr bwMode="auto">
          <a:xfrm flipH="1">
            <a:off x="6254750" y="3579813"/>
            <a:ext cx="250825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494" name="AutoShape 22"/>
          <p:cNvCxnSpPr>
            <a:cxnSpLocks noChangeShapeType="1"/>
            <a:stCxn id="361480" idx="2"/>
            <a:endCxn id="361484" idx="0"/>
          </p:cNvCxnSpPr>
          <p:nvPr/>
        </p:nvCxnSpPr>
        <p:spPr bwMode="auto">
          <a:xfrm flipH="1">
            <a:off x="6254750" y="3565525"/>
            <a:ext cx="1408113" cy="923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495" name="AutoShape 23"/>
          <p:cNvCxnSpPr>
            <a:cxnSpLocks noChangeShapeType="1"/>
            <a:stCxn id="361477" idx="2"/>
            <a:endCxn id="361483" idx="0"/>
          </p:cNvCxnSpPr>
          <p:nvPr/>
        </p:nvCxnSpPr>
        <p:spPr bwMode="auto">
          <a:xfrm>
            <a:off x="4191000" y="3579813"/>
            <a:ext cx="906463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496" name="AutoShape 24"/>
          <p:cNvCxnSpPr>
            <a:cxnSpLocks noChangeShapeType="1"/>
            <a:stCxn id="361476" idx="2"/>
            <a:endCxn id="361483" idx="0"/>
          </p:cNvCxnSpPr>
          <p:nvPr/>
        </p:nvCxnSpPr>
        <p:spPr bwMode="auto">
          <a:xfrm>
            <a:off x="3033713" y="3579813"/>
            <a:ext cx="2063750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497" name="AutoShape 25"/>
          <p:cNvCxnSpPr>
            <a:cxnSpLocks noChangeShapeType="1"/>
            <a:stCxn id="361480" idx="2"/>
            <a:endCxn id="361483" idx="0"/>
          </p:cNvCxnSpPr>
          <p:nvPr/>
        </p:nvCxnSpPr>
        <p:spPr bwMode="auto">
          <a:xfrm flipH="1">
            <a:off x="5097463" y="3565525"/>
            <a:ext cx="2565400" cy="923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498" name="AutoShape 26"/>
          <p:cNvCxnSpPr>
            <a:cxnSpLocks noChangeShapeType="1"/>
            <a:stCxn id="361479" idx="2"/>
            <a:endCxn id="361481" idx="0"/>
          </p:cNvCxnSpPr>
          <p:nvPr/>
        </p:nvCxnSpPr>
        <p:spPr bwMode="auto">
          <a:xfrm flipH="1">
            <a:off x="2782888" y="3579813"/>
            <a:ext cx="3722687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499" name="AutoShape 27"/>
          <p:cNvCxnSpPr>
            <a:cxnSpLocks noChangeShapeType="1"/>
            <a:stCxn id="361500" idx="3"/>
            <a:endCxn id="361475" idx="0"/>
          </p:cNvCxnSpPr>
          <p:nvPr/>
        </p:nvCxnSpPr>
        <p:spPr bwMode="auto">
          <a:xfrm>
            <a:off x="1874838" y="2287588"/>
            <a:ext cx="1587" cy="614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1500" name="AutoShape 28"/>
          <p:cNvSpPr>
            <a:spLocks noChangeArrowheads="1"/>
          </p:cNvSpPr>
          <p:nvPr/>
        </p:nvSpPr>
        <p:spPr bwMode="auto">
          <a:xfrm>
            <a:off x="1554163" y="1703388"/>
            <a:ext cx="641350" cy="584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1501" name="AutoShape 29"/>
          <p:cNvCxnSpPr>
            <a:cxnSpLocks noChangeShapeType="1"/>
            <a:stCxn id="361502" idx="3"/>
            <a:endCxn id="361476" idx="0"/>
          </p:cNvCxnSpPr>
          <p:nvPr/>
        </p:nvCxnSpPr>
        <p:spPr bwMode="auto">
          <a:xfrm flipH="1">
            <a:off x="3033713" y="2287588"/>
            <a:ext cx="7937" cy="614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1502" name="AutoShape 30"/>
          <p:cNvSpPr>
            <a:spLocks noChangeArrowheads="1"/>
          </p:cNvSpPr>
          <p:nvPr/>
        </p:nvSpPr>
        <p:spPr bwMode="auto">
          <a:xfrm>
            <a:off x="2720975" y="1703388"/>
            <a:ext cx="641350" cy="584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1503" name="AutoShape 31"/>
          <p:cNvCxnSpPr>
            <a:cxnSpLocks noChangeShapeType="1"/>
            <a:stCxn id="361504" idx="3"/>
            <a:endCxn id="361477" idx="0"/>
          </p:cNvCxnSpPr>
          <p:nvPr/>
        </p:nvCxnSpPr>
        <p:spPr bwMode="auto">
          <a:xfrm flipH="1">
            <a:off x="4191000" y="2287588"/>
            <a:ext cx="1588" cy="614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1504" name="AutoShape 32"/>
          <p:cNvSpPr>
            <a:spLocks noChangeArrowheads="1"/>
          </p:cNvSpPr>
          <p:nvPr/>
        </p:nvSpPr>
        <p:spPr bwMode="auto">
          <a:xfrm>
            <a:off x="3871913" y="1703388"/>
            <a:ext cx="641350" cy="584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1505" name="AutoShape 33"/>
          <p:cNvCxnSpPr>
            <a:cxnSpLocks noChangeShapeType="1"/>
            <a:stCxn id="361506" idx="3"/>
            <a:endCxn id="361478" idx="0"/>
          </p:cNvCxnSpPr>
          <p:nvPr/>
        </p:nvCxnSpPr>
        <p:spPr bwMode="auto">
          <a:xfrm flipH="1">
            <a:off x="5348288" y="2287588"/>
            <a:ext cx="3175" cy="614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1506" name="AutoShape 34"/>
          <p:cNvSpPr>
            <a:spLocks noChangeArrowheads="1"/>
          </p:cNvSpPr>
          <p:nvPr/>
        </p:nvSpPr>
        <p:spPr bwMode="auto">
          <a:xfrm>
            <a:off x="5030788" y="1703388"/>
            <a:ext cx="641350" cy="584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1507" name="AutoShape 35"/>
          <p:cNvCxnSpPr>
            <a:cxnSpLocks noChangeShapeType="1"/>
            <a:stCxn id="361508" idx="3"/>
            <a:endCxn id="361479" idx="0"/>
          </p:cNvCxnSpPr>
          <p:nvPr/>
        </p:nvCxnSpPr>
        <p:spPr bwMode="auto">
          <a:xfrm>
            <a:off x="6503988" y="2287588"/>
            <a:ext cx="1587" cy="614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1508" name="AutoShape 36"/>
          <p:cNvSpPr>
            <a:spLocks noChangeArrowheads="1"/>
          </p:cNvSpPr>
          <p:nvPr/>
        </p:nvSpPr>
        <p:spPr bwMode="auto">
          <a:xfrm>
            <a:off x="6183313" y="1703388"/>
            <a:ext cx="641350" cy="584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1509" name="AutoShape 37"/>
          <p:cNvCxnSpPr>
            <a:cxnSpLocks noChangeShapeType="1"/>
            <a:stCxn id="361510" idx="3"/>
            <a:endCxn id="361480" idx="0"/>
          </p:cNvCxnSpPr>
          <p:nvPr/>
        </p:nvCxnSpPr>
        <p:spPr bwMode="auto">
          <a:xfrm flipH="1">
            <a:off x="7662863" y="2287588"/>
            <a:ext cx="6350" cy="600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1510" name="AutoShape 38"/>
          <p:cNvSpPr>
            <a:spLocks noChangeArrowheads="1"/>
          </p:cNvSpPr>
          <p:nvPr/>
        </p:nvSpPr>
        <p:spPr bwMode="auto">
          <a:xfrm>
            <a:off x="7348538" y="1703388"/>
            <a:ext cx="641350" cy="584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1511" name="AutoShape 39"/>
          <p:cNvCxnSpPr>
            <a:cxnSpLocks noChangeShapeType="1"/>
            <a:stCxn id="361481" idx="2"/>
          </p:cNvCxnSpPr>
          <p:nvPr/>
        </p:nvCxnSpPr>
        <p:spPr bwMode="auto">
          <a:xfrm>
            <a:off x="2782888" y="5167313"/>
            <a:ext cx="1587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512" name="AutoShape 40"/>
          <p:cNvCxnSpPr>
            <a:cxnSpLocks noChangeShapeType="1"/>
            <a:stCxn id="361482" idx="2"/>
          </p:cNvCxnSpPr>
          <p:nvPr/>
        </p:nvCxnSpPr>
        <p:spPr bwMode="auto">
          <a:xfrm flipH="1">
            <a:off x="3921125" y="5167313"/>
            <a:ext cx="19050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513" name="AutoShape 41"/>
          <p:cNvCxnSpPr>
            <a:cxnSpLocks noChangeShapeType="1"/>
            <a:stCxn id="361483" idx="2"/>
          </p:cNvCxnSpPr>
          <p:nvPr/>
        </p:nvCxnSpPr>
        <p:spPr bwMode="auto">
          <a:xfrm>
            <a:off x="5097463" y="5167313"/>
            <a:ext cx="17462" cy="347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514" name="AutoShape 42"/>
          <p:cNvCxnSpPr>
            <a:cxnSpLocks noChangeShapeType="1"/>
            <a:stCxn id="361484" idx="2"/>
          </p:cNvCxnSpPr>
          <p:nvPr/>
        </p:nvCxnSpPr>
        <p:spPr bwMode="auto">
          <a:xfrm>
            <a:off x="6254750" y="5167313"/>
            <a:ext cx="254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61515" name="Group 43"/>
          <p:cNvGrpSpPr>
            <a:grpSpLocks/>
          </p:cNvGrpSpPr>
          <p:nvPr/>
        </p:nvGrpSpPr>
        <p:grpSpPr bwMode="auto">
          <a:xfrm>
            <a:off x="252413" y="3052763"/>
            <a:ext cx="1441450" cy="2017712"/>
            <a:chOff x="159" y="1923"/>
            <a:chExt cx="908" cy="1271"/>
          </a:xfrm>
        </p:grpSpPr>
        <p:sp>
          <p:nvSpPr>
            <p:cNvPr id="361516" name="Text Box 44"/>
            <p:cNvSpPr txBox="1">
              <a:spLocks noChangeArrowheads="1"/>
            </p:cNvSpPr>
            <p:nvPr/>
          </p:nvSpPr>
          <p:spPr bwMode="auto">
            <a:xfrm>
              <a:off x="207" y="1923"/>
              <a:ext cx="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Map</a:t>
              </a:r>
            </a:p>
          </p:txBody>
        </p:sp>
        <p:sp>
          <p:nvSpPr>
            <p:cNvPr id="361517" name="Text Box 45"/>
            <p:cNvSpPr txBox="1">
              <a:spLocks noChangeArrowheads="1"/>
            </p:cNvSpPr>
            <p:nvPr/>
          </p:nvSpPr>
          <p:spPr bwMode="auto">
            <a:xfrm>
              <a:off x="159" y="2423"/>
              <a:ext cx="9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848484"/>
                  </a:solidFill>
                </a:rPr>
                <a:t>(Shuffle)</a:t>
              </a:r>
            </a:p>
          </p:txBody>
        </p:sp>
        <p:sp>
          <p:nvSpPr>
            <p:cNvPr id="361518" name="Text Box 46"/>
            <p:cNvSpPr txBox="1">
              <a:spLocks noChangeArrowheads="1"/>
            </p:cNvSpPr>
            <p:nvPr/>
          </p:nvSpPr>
          <p:spPr bwMode="auto">
            <a:xfrm>
              <a:off x="192" y="2906"/>
              <a:ext cx="7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Reduce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57EC-BF48-2A4F-8FA7-BD5CEFCC52E4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AFD2-CE64-3345-AD1D-9000E328789B}" type="slidenum">
              <a:rPr lang="en-US"/>
              <a:pPr/>
              <a:t>41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MapReduce Programming Model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>
                <a:solidFill>
                  <a:srgbClr val="000000"/>
                </a:solidFill>
                <a:latin typeface="Lucida Grande" charset="0"/>
              </a:rPr>
              <a:t>Input &amp; Output: each a set of key/value pairs</a:t>
            </a:r>
          </a:p>
          <a:p>
            <a:r>
              <a:rPr lang="en-US" sz="1900">
                <a:solidFill>
                  <a:srgbClr val="000000"/>
                </a:solidFill>
                <a:latin typeface="Lucida Grande" charset="0"/>
              </a:rPr>
              <a:t>Programmer specifies two functions:</a:t>
            </a:r>
          </a:p>
          <a:p>
            <a:endParaRPr lang="en-US" sz="1900">
              <a:solidFill>
                <a:srgbClr val="000000"/>
              </a:solidFill>
              <a:latin typeface="Lucida Grande" charset="0"/>
            </a:endParaRPr>
          </a:p>
          <a:p>
            <a:pPr lvl="1"/>
            <a:endParaRPr lang="en-US" sz="1700">
              <a:solidFill>
                <a:srgbClr val="000000"/>
              </a:solidFill>
              <a:latin typeface="Lucida Grande" charset="0"/>
            </a:endParaRPr>
          </a:p>
          <a:p>
            <a:pPr lvl="1"/>
            <a:r>
              <a:rPr lang="en-US" sz="1700">
                <a:solidFill>
                  <a:srgbClr val="000000"/>
                </a:solidFill>
                <a:latin typeface="Lucida Grande" charset="0"/>
              </a:rPr>
              <a:t>Processes input key/value pair</a:t>
            </a:r>
          </a:p>
          <a:p>
            <a:pPr lvl="1"/>
            <a:r>
              <a:rPr lang="en-US" sz="1700">
                <a:solidFill>
                  <a:srgbClr val="000000"/>
                </a:solidFill>
                <a:latin typeface="Lucida Grande" charset="0"/>
              </a:rPr>
              <a:t>Produces set of intermediate pairs</a:t>
            </a:r>
          </a:p>
          <a:p>
            <a:endParaRPr lang="en-US" sz="1900">
              <a:solidFill>
                <a:srgbClr val="000000"/>
              </a:solidFill>
              <a:latin typeface="Lucida Grande" charset="0"/>
            </a:endParaRPr>
          </a:p>
          <a:p>
            <a:pPr>
              <a:buFont typeface="Wingdings" charset="0"/>
              <a:buNone/>
            </a:pPr>
            <a:endParaRPr lang="en-US" sz="1900">
              <a:solidFill>
                <a:srgbClr val="000000"/>
              </a:solidFill>
              <a:latin typeface="Lucida Grande" charset="0"/>
            </a:endParaRPr>
          </a:p>
          <a:p>
            <a:pPr lvl="1"/>
            <a:r>
              <a:rPr lang="en-US" sz="1700">
                <a:solidFill>
                  <a:srgbClr val="000000"/>
                </a:solidFill>
                <a:latin typeface="Lucida Grande" charset="0"/>
              </a:rPr>
              <a:t>Combines all intermediate values for a particular key</a:t>
            </a:r>
          </a:p>
          <a:p>
            <a:pPr lvl="1"/>
            <a:r>
              <a:rPr lang="en-US" sz="1700">
                <a:solidFill>
                  <a:srgbClr val="000000"/>
                </a:solidFill>
                <a:latin typeface="Lucida Grande" charset="0"/>
              </a:rPr>
              <a:t>Produces a set of merged output values (usually just one)</a:t>
            </a:r>
          </a:p>
          <a:p>
            <a:pPr>
              <a:buFont typeface="Wingdings" charset="0"/>
              <a:buNone/>
            </a:pPr>
            <a:endParaRPr lang="en-US" sz="1800"/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381000" y="2209515"/>
            <a:ext cx="82359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2100" b="1" dirty="0">
                <a:solidFill>
                  <a:srgbClr val="0011CF"/>
                </a:solidFill>
                <a:latin typeface="Lucida Grande" charset="0"/>
              </a:rPr>
              <a:t>map (</a:t>
            </a:r>
            <a:r>
              <a:rPr lang="en-US" sz="2100" b="1" dirty="0" err="1">
                <a:solidFill>
                  <a:srgbClr val="0011CF"/>
                </a:solidFill>
                <a:latin typeface="Lucida Grande" charset="0"/>
              </a:rPr>
              <a:t>in_key</a:t>
            </a:r>
            <a:r>
              <a:rPr lang="en-US" sz="2100" b="1" dirty="0">
                <a:solidFill>
                  <a:srgbClr val="0011CF"/>
                </a:solidFill>
                <a:latin typeface="Lucida Grande" charset="0"/>
              </a:rPr>
              <a:t>, </a:t>
            </a:r>
            <a:r>
              <a:rPr lang="en-US" sz="2100" b="1" dirty="0" err="1">
                <a:solidFill>
                  <a:srgbClr val="0011CF"/>
                </a:solidFill>
                <a:latin typeface="Lucida Grande" charset="0"/>
              </a:rPr>
              <a:t>in_value</a:t>
            </a:r>
            <a:r>
              <a:rPr lang="en-US" sz="2100" b="1" dirty="0">
                <a:solidFill>
                  <a:srgbClr val="0011CF"/>
                </a:solidFill>
                <a:latin typeface="Lucida Grande" charset="0"/>
              </a:rPr>
              <a:t>) -&gt; list(</a:t>
            </a:r>
            <a:r>
              <a:rPr lang="en-US" sz="2100" b="1" dirty="0" err="1">
                <a:solidFill>
                  <a:srgbClr val="0011CF"/>
                </a:solidFill>
                <a:latin typeface="Lucida Grande" charset="0"/>
              </a:rPr>
              <a:t>out_key</a:t>
            </a:r>
            <a:r>
              <a:rPr lang="en-US" sz="2100" b="1" dirty="0">
                <a:solidFill>
                  <a:srgbClr val="0011CF"/>
                </a:solidFill>
                <a:latin typeface="Lucida Grande" charset="0"/>
              </a:rPr>
              <a:t>, </a:t>
            </a:r>
            <a:r>
              <a:rPr lang="en-US" sz="2100" b="1" dirty="0" err="1">
                <a:solidFill>
                  <a:srgbClr val="0011CF"/>
                </a:solidFill>
                <a:latin typeface="Lucida Grande" charset="0"/>
              </a:rPr>
              <a:t>intermediate_value</a:t>
            </a:r>
            <a:r>
              <a:rPr lang="en-US" sz="2100" b="1" dirty="0">
                <a:solidFill>
                  <a:srgbClr val="0011CF"/>
                </a:solidFill>
                <a:latin typeface="Lucida Grande" charset="0"/>
              </a:rPr>
              <a:t>)</a:t>
            </a:r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323850" y="3530852"/>
            <a:ext cx="83597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0011CF"/>
                </a:solidFill>
                <a:latin typeface="Lucida Grande" charset="0"/>
              </a:rPr>
              <a:t>reduce (</a:t>
            </a:r>
            <a:r>
              <a:rPr lang="en-US" sz="2100" b="1" dirty="0" err="1">
                <a:solidFill>
                  <a:srgbClr val="0011CF"/>
                </a:solidFill>
                <a:latin typeface="Lucida Grande" charset="0"/>
              </a:rPr>
              <a:t>out_key</a:t>
            </a:r>
            <a:r>
              <a:rPr lang="en-US" sz="2100" b="1" dirty="0">
                <a:solidFill>
                  <a:srgbClr val="0011CF"/>
                </a:solidFill>
                <a:latin typeface="Lucida Grande" charset="0"/>
              </a:rPr>
              <a:t>, list(</a:t>
            </a:r>
            <a:r>
              <a:rPr lang="en-US" sz="2100" b="1" dirty="0" err="1">
                <a:solidFill>
                  <a:srgbClr val="0011CF"/>
                </a:solidFill>
                <a:latin typeface="Lucida Grande" charset="0"/>
              </a:rPr>
              <a:t>intermediate_value</a:t>
            </a:r>
            <a:r>
              <a:rPr lang="en-US" sz="2100" b="1" dirty="0">
                <a:solidFill>
                  <a:srgbClr val="0011CF"/>
                </a:solidFill>
                <a:latin typeface="Lucida Grande" charset="0"/>
              </a:rPr>
              <a:t>)) -&gt; list(</a:t>
            </a:r>
            <a:r>
              <a:rPr lang="en-US" sz="2100" b="1" dirty="0" err="1">
                <a:solidFill>
                  <a:srgbClr val="0011CF"/>
                </a:solidFill>
                <a:latin typeface="Lucida Grande" charset="0"/>
              </a:rPr>
              <a:t>out_value</a:t>
            </a:r>
            <a:r>
              <a:rPr lang="en-US" sz="2100" b="1" dirty="0">
                <a:solidFill>
                  <a:srgbClr val="0011CF"/>
                </a:solidFill>
                <a:latin typeface="Lucida Grande" charset="0"/>
              </a:rPr>
              <a:t>)</a:t>
            </a: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1538288" y="5699125"/>
            <a:ext cx="6065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F0000"/>
                </a:solidFill>
              </a:rPr>
              <a:t>Inspired by primitives from functional programming languages such as Lisp, Scheme, and Haskell</a:t>
            </a:r>
          </a:p>
        </p:txBody>
      </p:sp>
      <p:sp>
        <p:nvSpPr>
          <p:cNvPr id="362503" name="Text Box 7"/>
          <p:cNvSpPr txBox="1">
            <a:spLocks noChangeArrowheads="1"/>
          </p:cNvSpPr>
          <p:nvPr/>
        </p:nvSpPr>
        <p:spPr bwMode="auto">
          <a:xfrm>
            <a:off x="6916738" y="6249988"/>
            <a:ext cx="190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slide source: Google,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463-750C-A84F-BA0F-D9FD06DF334C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90D-BF55-294B-8D6D-DFA099D6CBB6}" type="slidenum">
              <a:rPr lang="en-US"/>
              <a:pPr/>
              <a:t>42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What does this do? </a:t>
            </a: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722313" y="1446213"/>
            <a:ext cx="80422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0011CF"/>
                </a:solidFill>
                <a:latin typeface="Lucida Grande" charset="0"/>
              </a:rPr>
              <a:t> map(String input_key, String input_value):</a:t>
            </a:r>
          </a:p>
          <a:p>
            <a:r>
              <a:rPr lang="en-US" sz="1700" b="1">
                <a:solidFill>
                  <a:schemeClr val="bg2"/>
                </a:solidFill>
                <a:latin typeface="Lucida Grande" charset="0"/>
              </a:rPr>
              <a:t>    // input_key: document name</a:t>
            </a:r>
          </a:p>
          <a:p>
            <a:r>
              <a:rPr lang="en-US" sz="1700" b="1">
                <a:solidFill>
                  <a:schemeClr val="bg2"/>
                </a:solidFill>
                <a:latin typeface="Lucida Grande" charset="0"/>
              </a:rPr>
              <a:t>    // input_value: document contents</a:t>
            </a:r>
            <a:endParaRPr lang="en-US" sz="2100" b="1">
              <a:solidFill>
                <a:srgbClr val="0011CF"/>
              </a:solidFill>
              <a:latin typeface="Lucida Grande" charset="0"/>
            </a:endParaRPr>
          </a:p>
          <a:p>
            <a:r>
              <a:rPr lang="en-US" sz="2100" b="1">
                <a:solidFill>
                  <a:srgbClr val="0011CF"/>
                </a:solidFill>
                <a:latin typeface="Lucida Grande" charset="0"/>
              </a:rPr>
              <a:t>    for each word w in input_value:</a:t>
            </a:r>
          </a:p>
          <a:p>
            <a:r>
              <a:rPr lang="en-US" sz="2100" b="1">
                <a:solidFill>
                  <a:srgbClr val="0011CF"/>
                </a:solidFill>
                <a:latin typeface="Lucida Grande" charset="0"/>
              </a:rPr>
              <a:t>        EmitIntermediate(w, 1);</a:t>
            </a:r>
          </a:p>
          <a:p>
            <a:endParaRPr lang="en-US" sz="2100" b="1">
              <a:solidFill>
                <a:srgbClr val="0011CF"/>
              </a:solidFill>
              <a:latin typeface="Lucida Grande" charset="0"/>
            </a:endParaRPr>
          </a:p>
          <a:p>
            <a:endParaRPr lang="en-US" sz="2100" b="1">
              <a:solidFill>
                <a:srgbClr val="0011CF"/>
              </a:solidFill>
              <a:latin typeface="Lucida Grande" charset="0"/>
            </a:endParaRPr>
          </a:p>
          <a:p>
            <a:r>
              <a:rPr lang="en-US" sz="2100" b="1">
                <a:solidFill>
                  <a:srgbClr val="0011CF"/>
                </a:solidFill>
                <a:latin typeface="Lucida Grande" charset="0"/>
              </a:rPr>
              <a:t>  reduce(String output_key, Iterator intermediate_values):</a:t>
            </a:r>
          </a:p>
          <a:p>
            <a:r>
              <a:rPr lang="en-US" sz="1700" b="1">
                <a:solidFill>
                  <a:schemeClr val="bg2"/>
                </a:solidFill>
                <a:latin typeface="Lucida Grande" charset="0"/>
              </a:rPr>
              <a:t>    // output_key: word</a:t>
            </a:r>
          </a:p>
          <a:p>
            <a:r>
              <a:rPr lang="en-US" sz="1700" b="1">
                <a:solidFill>
                  <a:schemeClr val="bg2"/>
                </a:solidFill>
                <a:latin typeface="Lucida Grande" charset="0"/>
              </a:rPr>
              <a:t>    // output_values: ????</a:t>
            </a:r>
            <a:endParaRPr lang="en-US" sz="2100" b="1">
              <a:solidFill>
                <a:srgbClr val="0011CF"/>
              </a:solidFill>
              <a:latin typeface="Lucida Grande" charset="0"/>
            </a:endParaRPr>
          </a:p>
          <a:p>
            <a:r>
              <a:rPr lang="en-US" sz="2100" b="1">
                <a:solidFill>
                  <a:srgbClr val="0011CF"/>
                </a:solidFill>
                <a:latin typeface="Lucida Grande" charset="0"/>
              </a:rPr>
              <a:t>    int result = 0;</a:t>
            </a:r>
          </a:p>
          <a:p>
            <a:r>
              <a:rPr lang="en-US" sz="2100" b="1">
                <a:solidFill>
                  <a:srgbClr val="0011CF"/>
                </a:solidFill>
                <a:latin typeface="Lucida Grande" charset="0"/>
              </a:rPr>
              <a:t>    for each v in intermediate_values:</a:t>
            </a:r>
          </a:p>
          <a:p>
            <a:r>
              <a:rPr lang="en-US" sz="2100" b="1">
                <a:solidFill>
                  <a:srgbClr val="0011CF"/>
                </a:solidFill>
                <a:latin typeface="Lucida Grande" charset="0"/>
              </a:rPr>
              <a:t>        result += v;</a:t>
            </a:r>
          </a:p>
          <a:p>
            <a:r>
              <a:rPr lang="en-US" sz="2100" b="1">
                <a:solidFill>
                  <a:srgbClr val="0011CF"/>
                </a:solidFill>
                <a:latin typeface="Lucida Grande" charset="0"/>
              </a:rPr>
              <a:t>    Emit(result);</a:t>
            </a: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6916738" y="616585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slide source: Google,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474" y="190500"/>
            <a:ext cx="2533651" cy="541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 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0" y="184008"/>
            <a:ext cx="6262726" cy="5822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169" y="846068"/>
            <a:ext cx="2522956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Arial"/>
                <a:cs typeface="Arial"/>
              </a:rPr>
              <a:t>Hadoop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in One </a:t>
            </a:r>
            <a:r>
              <a:rPr lang="en-US" sz="2000" i="1" dirty="0" smtClean="0">
                <a:latin typeface="Arial"/>
                <a:cs typeface="Arial"/>
              </a:rPr>
              <a:t>Slide</a:t>
            </a: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419" y="3314700"/>
            <a:ext cx="1983206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1400" i="1" dirty="0" err="1" smtClean="0"/>
              <a:t>src</a:t>
            </a:r>
            <a:r>
              <a:rPr lang="en-US" sz="1400" i="1" dirty="0" smtClean="0"/>
              <a:t>: </a:t>
            </a:r>
            <a:r>
              <a:rPr lang="en-US" sz="1400" i="1" dirty="0" err="1" smtClean="0"/>
              <a:t>Huy</a:t>
            </a:r>
            <a:r>
              <a:rPr lang="en-US" sz="1400" i="1" dirty="0" smtClean="0"/>
              <a:t> Vo, </a:t>
            </a:r>
            <a:r>
              <a:rPr lang="en-US" sz="1400" i="1" dirty="0" smtClean="0"/>
              <a:t>NYU Poly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3722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0E98-99ED-4543-9243-84A692EFF621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897-7198-D241-8955-941E20EABFF9}" type="slidenum">
              <a:rPr lang="en-US"/>
              <a:pPr/>
              <a:t>44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>
                <a:solidFill>
                  <a:srgbClr val="000000"/>
                </a:solidFill>
                <a:latin typeface="Lucida Grande" charset="0"/>
              </a:rPr>
              <a:t>Large-Scale Data Processing</a:t>
            </a:r>
            <a:endParaRPr lang="en-US" sz="150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331913"/>
            <a:ext cx="8661400" cy="4762500"/>
          </a:xfrm>
        </p:spPr>
        <p:txBody>
          <a:bodyPr/>
          <a:lstStyle/>
          <a:p>
            <a:r>
              <a:rPr lang="en-US" sz="2100">
                <a:solidFill>
                  <a:srgbClr val="000000"/>
                </a:solidFill>
                <a:latin typeface="Lucida Grande" charset="0"/>
              </a:rPr>
              <a:t>Many tasks process big data, produce big data</a:t>
            </a:r>
          </a:p>
          <a:p>
            <a:r>
              <a:rPr lang="en-US" sz="2100">
                <a:solidFill>
                  <a:srgbClr val="000000"/>
                </a:solidFill>
                <a:latin typeface="Lucida Grande" charset="0"/>
              </a:rPr>
              <a:t>Want to use hundreds or thousands of CPUs</a:t>
            </a:r>
          </a:p>
          <a:p>
            <a:pPr lvl="1"/>
            <a:r>
              <a:rPr lang="en-US" sz="1900">
                <a:solidFill>
                  <a:srgbClr val="000000"/>
                </a:solidFill>
                <a:latin typeface="Lucida Grande" charset="0"/>
              </a:rPr>
              <a:t>... but this needs to be easy</a:t>
            </a:r>
          </a:p>
          <a:p>
            <a:pPr lvl="1"/>
            <a:r>
              <a:rPr lang="en-US" sz="1900">
                <a:solidFill>
                  <a:srgbClr val="0011CF"/>
                </a:solidFill>
                <a:latin typeface="Lucida Grande" charset="0"/>
              </a:rPr>
              <a:t>Parallel databases</a:t>
            </a:r>
            <a:r>
              <a:rPr lang="en-US" sz="1900">
                <a:solidFill>
                  <a:srgbClr val="000000"/>
                </a:solidFill>
                <a:latin typeface="Lucida Grande" charset="0"/>
              </a:rPr>
              <a:t> exist, but they are expensive, difficult to set up, and do not necessarily scale to hundreds of nodes.</a:t>
            </a:r>
          </a:p>
          <a:p>
            <a:pPr lvl="1"/>
            <a:endParaRPr lang="en-US" sz="1900">
              <a:solidFill>
                <a:srgbClr val="000000"/>
              </a:solidFill>
              <a:latin typeface="Lucida Grande" charset="0"/>
            </a:endParaRPr>
          </a:p>
          <a:p>
            <a:r>
              <a:rPr lang="en-US" sz="2100">
                <a:solidFill>
                  <a:srgbClr val="000000"/>
                </a:solidFill>
                <a:latin typeface="Lucida Grande" charset="0"/>
              </a:rPr>
              <a:t>MapReduce is a </a:t>
            </a:r>
            <a:r>
              <a:rPr lang="en-US" sz="2100" i="1">
                <a:solidFill>
                  <a:srgbClr val="000000"/>
                </a:solidFill>
                <a:latin typeface="Lucida Grande" charset="0"/>
              </a:rPr>
              <a:t>lightweight</a:t>
            </a:r>
            <a:r>
              <a:rPr lang="en-US" sz="2100">
                <a:solidFill>
                  <a:srgbClr val="000000"/>
                </a:solidFill>
                <a:latin typeface="Lucida Grande" charset="0"/>
              </a:rPr>
              <a:t> framework, providing:</a:t>
            </a:r>
          </a:p>
          <a:p>
            <a:pPr lvl="1"/>
            <a:r>
              <a:rPr lang="en-US" sz="1900" b="1">
                <a:solidFill>
                  <a:srgbClr val="0011CF"/>
                </a:solidFill>
                <a:latin typeface="Lucida Grande" charset="0"/>
              </a:rPr>
              <a:t>Automatic parallelization and distribution</a:t>
            </a:r>
          </a:p>
          <a:p>
            <a:pPr lvl="1"/>
            <a:r>
              <a:rPr lang="en-US" sz="1900" b="1">
                <a:solidFill>
                  <a:srgbClr val="0011CF"/>
                </a:solidFill>
                <a:latin typeface="Lucida Grande" charset="0"/>
              </a:rPr>
              <a:t>Fault-tolerance</a:t>
            </a:r>
          </a:p>
          <a:p>
            <a:pPr lvl="1"/>
            <a:r>
              <a:rPr lang="en-US" sz="1900" b="1">
                <a:solidFill>
                  <a:srgbClr val="0011CF"/>
                </a:solidFill>
                <a:latin typeface="Lucida Grande" charset="0"/>
              </a:rPr>
              <a:t>I/O scheduling</a:t>
            </a:r>
          </a:p>
          <a:p>
            <a:pPr lvl="1"/>
            <a:r>
              <a:rPr lang="en-US" sz="1900" b="1">
                <a:solidFill>
                  <a:srgbClr val="0011CF"/>
                </a:solidFill>
                <a:latin typeface="Lucida Grande" charset="0"/>
              </a:rPr>
              <a:t>Status and monitoring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EF9D-6C08-734C-8D65-BC070E1CACBE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12DB-A5A8-E142-B69F-B59A9AE9B26A}" type="slidenum">
              <a:rPr lang="en-US"/>
              <a:pPr/>
              <a:t>45</a:t>
            </a:fld>
            <a:endParaRPr lang="en-US"/>
          </a:p>
        </p:txBody>
      </p:sp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381000" y="1406525"/>
            <a:ext cx="85121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Pre-Relational: if your data changed, your application broke.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Early RDBMS were buggy and slow (and often reviled), but required only 5% of the application code.</a:t>
            </a:r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782638" y="3041650"/>
            <a:ext cx="7810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2000" i="1">
                <a:latin typeface="Arial"/>
              </a:rPr>
              <a:t>“</a:t>
            </a:r>
            <a:r>
              <a:rPr lang="en-US" sz="2000" i="1">
                <a:latin typeface="Arial" charset="0"/>
              </a:rPr>
              <a:t>Activities of users at terminals and most application programs </a:t>
            </a:r>
            <a:r>
              <a:rPr lang="en-US" sz="2000" i="1">
                <a:solidFill>
                  <a:srgbClr val="D10002"/>
                </a:solidFill>
                <a:latin typeface="Arial" charset="0"/>
              </a:rPr>
              <a:t>should remain unaffected when the internal representation of data is changed</a:t>
            </a:r>
            <a:r>
              <a:rPr lang="en-US" sz="2000" i="1">
                <a:latin typeface="Arial" charset="0"/>
              </a:rPr>
              <a:t> and even when some aspects of the external representation are changed.</a:t>
            </a:r>
            <a:r>
              <a:rPr lang="ja-JP" altLang="en-US" sz="2000" i="1">
                <a:latin typeface="Arial"/>
              </a:rPr>
              <a:t>”</a:t>
            </a:r>
            <a:endParaRPr lang="en-US" sz="2000" i="1">
              <a:latin typeface="Arial" charset="0"/>
            </a:endParaRPr>
          </a:p>
        </p:txBody>
      </p:sp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850900" y="4913313"/>
            <a:ext cx="7573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chemeClr val="hlink"/>
                </a:solidFill>
                <a:latin typeface="Arial" charset="0"/>
              </a:rPr>
              <a:t>Key Ideas:</a:t>
            </a:r>
            <a:r>
              <a:rPr lang="en-US" sz="2000">
                <a:latin typeface="Arial" charset="0"/>
              </a:rPr>
              <a:t> Programs that manipulate tabular data exhibit an </a:t>
            </a:r>
            <a:r>
              <a:rPr lang="en-US" sz="2000" u="sng">
                <a:solidFill>
                  <a:srgbClr val="D10002"/>
                </a:solidFill>
                <a:latin typeface="Arial" charset="0"/>
              </a:rPr>
              <a:t>algebraic structure</a:t>
            </a:r>
            <a:r>
              <a:rPr lang="en-US" sz="2000">
                <a:latin typeface="Arial" charset="0"/>
              </a:rPr>
              <a:t> allowing reasoning and manipulation independently of physical data representation</a:t>
            </a: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Relational Database History</a:t>
            </a:r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4267200" y="4025900"/>
            <a:ext cx="166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i="1">
                <a:latin typeface="Arial" charset="0"/>
              </a:rPr>
              <a:t>-- Codd 1979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34DE-7E34-A043-81BA-510956E5C600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5D5F-24CD-E044-8068-760674C509B2}" type="slidenum">
              <a:rPr lang="en-US"/>
              <a:pPr/>
              <a:t>46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Idea: Data Independence</a:t>
            </a:r>
          </a:p>
        </p:txBody>
      </p:sp>
      <p:sp>
        <p:nvSpPr>
          <p:cNvPr id="372739" name="AutoShape 3"/>
          <p:cNvSpPr>
            <a:spLocks noChangeArrowheads="1"/>
          </p:cNvSpPr>
          <p:nvPr/>
        </p:nvSpPr>
        <p:spPr bwMode="auto">
          <a:xfrm>
            <a:off x="927100" y="5027613"/>
            <a:ext cx="1184275" cy="914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2740" name="Group 4"/>
          <p:cNvGrpSpPr>
            <a:grpSpLocks/>
          </p:cNvGrpSpPr>
          <p:nvPr/>
        </p:nvGrpSpPr>
        <p:grpSpPr bwMode="auto">
          <a:xfrm>
            <a:off x="1125538" y="5381625"/>
            <a:ext cx="833437" cy="407988"/>
            <a:chOff x="483" y="991"/>
            <a:chExt cx="726" cy="434"/>
          </a:xfrm>
        </p:grpSpPr>
        <p:sp>
          <p:nvSpPr>
            <p:cNvPr id="372741" name="Oval 5"/>
            <p:cNvSpPr>
              <a:spLocks noChangeArrowheads="1"/>
            </p:cNvSpPr>
            <p:nvPr/>
          </p:nvSpPr>
          <p:spPr bwMode="auto">
            <a:xfrm>
              <a:off x="483" y="1026"/>
              <a:ext cx="22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42" name="Oval 6"/>
            <p:cNvSpPr>
              <a:spLocks noChangeArrowheads="1"/>
            </p:cNvSpPr>
            <p:nvPr/>
          </p:nvSpPr>
          <p:spPr bwMode="auto">
            <a:xfrm>
              <a:off x="766" y="1275"/>
              <a:ext cx="195" cy="1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43" name="Oval 7"/>
            <p:cNvSpPr>
              <a:spLocks noChangeArrowheads="1"/>
            </p:cNvSpPr>
            <p:nvPr/>
          </p:nvSpPr>
          <p:spPr bwMode="auto">
            <a:xfrm>
              <a:off x="970" y="991"/>
              <a:ext cx="239" cy="1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72744" name="AutoShape 8"/>
            <p:cNvCxnSpPr>
              <a:cxnSpLocks noChangeShapeType="1"/>
              <a:stCxn id="372742" idx="7"/>
              <a:endCxn id="372743" idx="3"/>
            </p:cNvCxnSpPr>
            <p:nvPr/>
          </p:nvCxnSpPr>
          <p:spPr bwMode="auto">
            <a:xfrm flipV="1">
              <a:off x="932" y="1157"/>
              <a:ext cx="73" cy="1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2745" name="AutoShape 9"/>
            <p:cNvCxnSpPr>
              <a:cxnSpLocks noChangeShapeType="1"/>
              <a:stCxn id="372742" idx="1"/>
              <a:endCxn id="372741" idx="5"/>
            </p:cNvCxnSpPr>
            <p:nvPr/>
          </p:nvCxnSpPr>
          <p:spPr bwMode="auto">
            <a:xfrm flipH="1" flipV="1">
              <a:off x="672" y="1177"/>
              <a:ext cx="123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2746" name="AutoShape 10"/>
            <p:cNvCxnSpPr>
              <a:cxnSpLocks noChangeShapeType="1"/>
              <a:stCxn id="372741" idx="6"/>
              <a:endCxn id="372743" idx="2"/>
            </p:cNvCxnSpPr>
            <p:nvPr/>
          </p:nvCxnSpPr>
          <p:spPr bwMode="auto">
            <a:xfrm flipV="1">
              <a:off x="704" y="1089"/>
              <a:ext cx="266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72747" name="Rectangle 11"/>
          <p:cNvSpPr>
            <a:spLocks noChangeArrowheads="1"/>
          </p:cNvSpPr>
          <p:nvPr/>
        </p:nvSpPr>
        <p:spPr bwMode="auto">
          <a:xfrm>
            <a:off x="327025" y="3354388"/>
            <a:ext cx="892175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48" name="Rectangle 12"/>
          <p:cNvSpPr>
            <a:spLocks noChangeArrowheads="1"/>
          </p:cNvSpPr>
          <p:nvPr/>
        </p:nvSpPr>
        <p:spPr bwMode="auto">
          <a:xfrm>
            <a:off x="327025" y="3341688"/>
            <a:ext cx="900113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49" name="Line 13"/>
          <p:cNvSpPr>
            <a:spLocks noChangeShapeType="1"/>
          </p:cNvSpPr>
          <p:nvPr/>
        </p:nvSpPr>
        <p:spPr bwMode="auto">
          <a:xfrm>
            <a:off x="334963" y="3546475"/>
            <a:ext cx="892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50" name="Line 14"/>
          <p:cNvSpPr>
            <a:spLocks noChangeShapeType="1"/>
          </p:cNvSpPr>
          <p:nvPr/>
        </p:nvSpPr>
        <p:spPr bwMode="auto">
          <a:xfrm>
            <a:off x="333375" y="3708400"/>
            <a:ext cx="892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51" name="Line 15"/>
          <p:cNvSpPr>
            <a:spLocks noChangeShapeType="1"/>
          </p:cNvSpPr>
          <p:nvPr/>
        </p:nvSpPr>
        <p:spPr bwMode="auto">
          <a:xfrm>
            <a:off x="333375" y="3849688"/>
            <a:ext cx="892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2752" name="Group 16"/>
          <p:cNvGrpSpPr>
            <a:grpSpLocks/>
          </p:cNvGrpSpPr>
          <p:nvPr/>
        </p:nvGrpSpPr>
        <p:grpSpPr bwMode="auto">
          <a:xfrm>
            <a:off x="574675" y="3352800"/>
            <a:ext cx="219075" cy="639763"/>
            <a:chOff x="537" y="1956"/>
            <a:chExt cx="138" cy="501"/>
          </a:xfrm>
        </p:grpSpPr>
        <p:sp>
          <p:nvSpPr>
            <p:cNvPr id="372753" name="Line 17"/>
            <p:cNvSpPr>
              <a:spLocks noChangeShapeType="1"/>
            </p:cNvSpPr>
            <p:nvPr/>
          </p:nvSpPr>
          <p:spPr bwMode="auto">
            <a:xfrm>
              <a:off x="537" y="1957"/>
              <a:ext cx="0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54" name="Line 18"/>
            <p:cNvSpPr>
              <a:spLocks noChangeShapeType="1"/>
            </p:cNvSpPr>
            <p:nvPr/>
          </p:nvSpPr>
          <p:spPr bwMode="auto">
            <a:xfrm>
              <a:off x="675" y="1956"/>
              <a:ext cx="0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2755" name="Group 19"/>
          <p:cNvGrpSpPr>
            <a:grpSpLocks/>
          </p:cNvGrpSpPr>
          <p:nvPr/>
        </p:nvGrpSpPr>
        <p:grpSpPr bwMode="auto">
          <a:xfrm>
            <a:off x="1689100" y="3198813"/>
            <a:ext cx="1614488" cy="914400"/>
            <a:chOff x="541" y="1905"/>
            <a:chExt cx="903" cy="567"/>
          </a:xfrm>
        </p:grpSpPr>
        <p:sp>
          <p:nvSpPr>
            <p:cNvPr id="372756" name="Rectangle 20"/>
            <p:cNvSpPr>
              <a:spLocks noChangeArrowheads="1"/>
            </p:cNvSpPr>
            <p:nvPr/>
          </p:nvSpPr>
          <p:spPr bwMode="auto">
            <a:xfrm>
              <a:off x="541" y="1914"/>
              <a:ext cx="895" cy="5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57" name="Rectangle 21"/>
            <p:cNvSpPr>
              <a:spLocks noChangeArrowheads="1"/>
            </p:cNvSpPr>
            <p:nvPr/>
          </p:nvSpPr>
          <p:spPr bwMode="auto">
            <a:xfrm>
              <a:off x="541" y="1905"/>
              <a:ext cx="903" cy="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58" name="Line 22"/>
            <p:cNvSpPr>
              <a:spLocks noChangeShapeType="1"/>
            </p:cNvSpPr>
            <p:nvPr/>
          </p:nvSpPr>
          <p:spPr bwMode="auto">
            <a:xfrm>
              <a:off x="549" y="2047"/>
              <a:ext cx="8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59" name="Line 23"/>
            <p:cNvSpPr>
              <a:spLocks noChangeShapeType="1"/>
            </p:cNvSpPr>
            <p:nvPr/>
          </p:nvSpPr>
          <p:spPr bwMode="auto">
            <a:xfrm>
              <a:off x="548" y="2160"/>
              <a:ext cx="8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60" name="Line 24"/>
            <p:cNvSpPr>
              <a:spLocks noChangeShapeType="1"/>
            </p:cNvSpPr>
            <p:nvPr/>
          </p:nvSpPr>
          <p:spPr bwMode="auto">
            <a:xfrm>
              <a:off x="547" y="2258"/>
              <a:ext cx="8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61" name="Line 25"/>
            <p:cNvSpPr>
              <a:spLocks noChangeShapeType="1"/>
            </p:cNvSpPr>
            <p:nvPr/>
          </p:nvSpPr>
          <p:spPr bwMode="auto">
            <a:xfrm>
              <a:off x="546" y="2371"/>
              <a:ext cx="8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62" name="Line 26"/>
            <p:cNvSpPr>
              <a:spLocks noChangeShapeType="1"/>
            </p:cNvSpPr>
            <p:nvPr/>
          </p:nvSpPr>
          <p:spPr bwMode="auto">
            <a:xfrm>
              <a:off x="789" y="1914"/>
              <a:ext cx="0" cy="5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63" name="Line 27"/>
            <p:cNvSpPr>
              <a:spLocks noChangeShapeType="1"/>
            </p:cNvSpPr>
            <p:nvPr/>
          </p:nvSpPr>
          <p:spPr bwMode="auto">
            <a:xfrm>
              <a:off x="1009" y="1913"/>
              <a:ext cx="0" cy="5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64" name="Line 28"/>
            <p:cNvSpPr>
              <a:spLocks noChangeShapeType="1"/>
            </p:cNvSpPr>
            <p:nvPr/>
          </p:nvSpPr>
          <p:spPr bwMode="auto">
            <a:xfrm>
              <a:off x="1158" y="1911"/>
              <a:ext cx="0" cy="5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72765" name="AutoShape 29"/>
          <p:cNvCxnSpPr>
            <a:cxnSpLocks noChangeShapeType="1"/>
            <a:stCxn id="372748" idx="3"/>
            <a:endCxn id="372757" idx="1"/>
          </p:cNvCxnSpPr>
          <p:nvPr/>
        </p:nvCxnSpPr>
        <p:spPr bwMode="auto">
          <a:xfrm flipV="1">
            <a:off x="1227138" y="3313113"/>
            <a:ext cx="461962" cy="131762"/>
          </a:xfrm>
          <a:prstGeom prst="bentConnector3">
            <a:avLst>
              <a:gd name="adj1" fmla="val 498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2766" name="Text Box 30"/>
          <p:cNvSpPr txBox="1">
            <a:spLocks noChangeArrowheads="1"/>
          </p:cNvSpPr>
          <p:nvPr/>
        </p:nvSpPr>
        <p:spPr bwMode="auto">
          <a:xfrm>
            <a:off x="241300" y="43561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physical data independence</a:t>
            </a:r>
          </a:p>
        </p:txBody>
      </p:sp>
      <p:sp>
        <p:nvSpPr>
          <p:cNvPr id="372767" name="Text Box 31"/>
          <p:cNvSpPr txBox="1">
            <a:spLocks noChangeArrowheads="1"/>
          </p:cNvSpPr>
          <p:nvPr/>
        </p:nvSpPr>
        <p:spPr bwMode="auto">
          <a:xfrm>
            <a:off x="241300" y="2665413"/>
            <a:ext cx="3824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logical data independence</a:t>
            </a:r>
          </a:p>
        </p:txBody>
      </p:sp>
      <p:sp>
        <p:nvSpPr>
          <p:cNvPr id="372768" name="Rectangle 32"/>
          <p:cNvSpPr>
            <a:spLocks noChangeArrowheads="1"/>
          </p:cNvSpPr>
          <p:nvPr/>
        </p:nvSpPr>
        <p:spPr bwMode="auto">
          <a:xfrm>
            <a:off x="927100" y="1231900"/>
            <a:ext cx="1562100" cy="1238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69" name="Rectangle 33"/>
          <p:cNvSpPr>
            <a:spLocks noChangeArrowheads="1"/>
          </p:cNvSpPr>
          <p:nvPr/>
        </p:nvSpPr>
        <p:spPr bwMode="auto">
          <a:xfrm>
            <a:off x="927100" y="1217613"/>
            <a:ext cx="15621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70" name="Line 34"/>
          <p:cNvSpPr>
            <a:spLocks noChangeShapeType="1"/>
          </p:cNvSpPr>
          <p:nvPr/>
        </p:nvSpPr>
        <p:spPr bwMode="auto">
          <a:xfrm>
            <a:off x="941388" y="1446213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1" name="Line 35"/>
          <p:cNvSpPr>
            <a:spLocks noChangeShapeType="1"/>
          </p:cNvSpPr>
          <p:nvPr/>
        </p:nvSpPr>
        <p:spPr bwMode="auto">
          <a:xfrm>
            <a:off x="939800" y="1628775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2" name="Line 36"/>
          <p:cNvSpPr>
            <a:spLocks noChangeShapeType="1"/>
          </p:cNvSpPr>
          <p:nvPr/>
        </p:nvSpPr>
        <p:spPr bwMode="auto">
          <a:xfrm>
            <a:off x="936625" y="1787525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3" name="Line 37"/>
          <p:cNvSpPr>
            <a:spLocks noChangeShapeType="1"/>
          </p:cNvSpPr>
          <p:nvPr/>
        </p:nvSpPr>
        <p:spPr bwMode="auto">
          <a:xfrm>
            <a:off x="935038" y="1968500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4" name="Line 38"/>
          <p:cNvSpPr>
            <a:spLocks noChangeShapeType="1"/>
          </p:cNvSpPr>
          <p:nvPr/>
        </p:nvSpPr>
        <p:spPr bwMode="auto">
          <a:xfrm>
            <a:off x="1352550" y="123348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5" name="Line 39"/>
          <p:cNvSpPr>
            <a:spLocks noChangeShapeType="1"/>
          </p:cNvSpPr>
          <p:nvPr/>
        </p:nvSpPr>
        <p:spPr bwMode="auto">
          <a:xfrm>
            <a:off x="1728788" y="123190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6" name="Line 40"/>
          <p:cNvSpPr>
            <a:spLocks noChangeShapeType="1"/>
          </p:cNvSpPr>
          <p:nvPr/>
        </p:nvSpPr>
        <p:spPr bwMode="auto">
          <a:xfrm>
            <a:off x="1984375" y="122713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7" name="Line 41"/>
          <p:cNvSpPr>
            <a:spLocks noChangeShapeType="1"/>
          </p:cNvSpPr>
          <p:nvPr/>
        </p:nvSpPr>
        <p:spPr bwMode="auto">
          <a:xfrm>
            <a:off x="933450" y="2135188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8" name="Line 42"/>
          <p:cNvSpPr>
            <a:spLocks noChangeShapeType="1"/>
          </p:cNvSpPr>
          <p:nvPr/>
        </p:nvSpPr>
        <p:spPr bwMode="auto">
          <a:xfrm>
            <a:off x="931863" y="2287588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79" name="Line 43"/>
          <p:cNvSpPr>
            <a:spLocks noChangeShapeType="1"/>
          </p:cNvSpPr>
          <p:nvPr/>
        </p:nvSpPr>
        <p:spPr bwMode="auto">
          <a:xfrm>
            <a:off x="2206625" y="122555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80" name="Text Box 44"/>
          <p:cNvSpPr txBox="1">
            <a:spLocks noChangeArrowheads="1"/>
          </p:cNvSpPr>
          <p:nvPr/>
        </p:nvSpPr>
        <p:spPr bwMode="auto">
          <a:xfrm>
            <a:off x="3136900" y="5332413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Tahoma" charset="0"/>
              </a:rPr>
              <a:t>files and pointers</a:t>
            </a:r>
          </a:p>
        </p:txBody>
      </p:sp>
      <p:sp>
        <p:nvSpPr>
          <p:cNvPr id="372781" name="Text Box 45"/>
          <p:cNvSpPr txBox="1">
            <a:spLocks noChangeArrowheads="1"/>
          </p:cNvSpPr>
          <p:nvPr/>
        </p:nvSpPr>
        <p:spPr bwMode="auto">
          <a:xfrm>
            <a:off x="3213100" y="35036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Tahoma" charset="0"/>
              </a:rPr>
              <a:t>relations</a:t>
            </a:r>
          </a:p>
        </p:txBody>
      </p:sp>
      <p:sp>
        <p:nvSpPr>
          <p:cNvPr id="372782" name="Text Box 46"/>
          <p:cNvSpPr txBox="1">
            <a:spLocks noChangeArrowheads="1"/>
          </p:cNvSpPr>
          <p:nvPr/>
        </p:nvSpPr>
        <p:spPr bwMode="auto">
          <a:xfrm>
            <a:off x="3365500" y="1522413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Tahoma" charset="0"/>
              </a:rPr>
              <a:t>views</a:t>
            </a:r>
          </a:p>
        </p:txBody>
      </p:sp>
      <p:sp>
        <p:nvSpPr>
          <p:cNvPr id="372783" name="Line 47"/>
          <p:cNvSpPr>
            <a:spLocks noChangeShapeType="1"/>
          </p:cNvSpPr>
          <p:nvPr/>
        </p:nvSpPr>
        <p:spPr bwMode="auto">
          <a:xfrm>
            <a:off x="4203700" y="1141413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84" name="Rectangle 48"/>
          <p:cNvSpPr>
            <a:spLocks noChangeArrowheads="1"/>
          </p:cNvSpPr>
          <p:nvPr/>
        </p:nvSpPr>
        <p:spPr bwMode="auto">
          <a:xfrm>
            <a:off x="4348163" y="1273175"/>
            <a:ext cx="419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SELECT * </a:t>
            </a: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  FROM my_sequences </a:t>
            </a:r>
          </a:p>
        </p:txBody>
      </p:sp>
      <p:sp>
        <p:nvSpPr>
          <p:cNvPr id="372785" name="Rectangle 49"/>
          <p:cNvSpPr>
            <a:spLocks noChangeArrowheads="1"/>
          </p:cNvSpPr>
          <p:nvPr/>
        </p:nvSpPr>
        <p:spPr bwMode="auto">
          <a:xfrm>
            <a:off x="4375150" y="2662238"/>
            <a:ext cx="4191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SELECT </a:t>
            </a:r>
            <a:r>
              <a:rPr lang="en-US" b="1">
                <a:solidFill>
                  <a:srgbClr val="FF0000"/>
                </a:solidFill>
                <a:latin typeface="Courier New" charset="0"/>
              </a:rPr>
              <a:t>seq</a:t>
            </a:r>
            <a:r>
              <a:rPr lang="en-US" b="1">
                <a:solidFill>
                  <a:srgbClr val="0011CF"/>
                </a:solidFill>
                <a:latin typeface="Courier New" charset="0"/>
              </a:rPr>
              <a:t>     </a:t>
            </a: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  FROM </a:t>
            </a:r>
            <a:r>
              <a:rPr lang="en-US" b="1">
                <a:solidFill>
                  <a:srgbClr val="FF0000"/>
                </a:solidFill>
                <a:latin typeface="Courier New" charset="0"/>
              </a:rPr>
              <a:t>ncbi_sequences</a:t>
            </a:r>
            <a:endParaRPr lang="en-US" b="1">
              <a:solidFill>
                <a:srgbClr val="0011CF"/>
              </a:solidFill>
              <a:latin typeface="Courier New" charset="0"/>
            </a:endParaRP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 WHERE </a:t>
            </a:r>
            <a:r>
              <a:rPr lang="en-US" b="1">
                <a:solidFill>
                  <a:srgbClr val="FF0000"/>
                </a:solidFill>
                <a:latin typeface="Courier New" charset="0"/>
              </a:rPr>
              <a:t>seq</a:t>
            </a:r>
            <a:r>
              <a:rPr lang="en-US" b="1">
                <a:solidFill>
                  <a:srgbClr val="0011CF"/>
                </a:solidFill>
                <a:latin typeface="Courier New" charset="0"/>
              </a:rPr>
              <a:t> = </a:t>
            </a:r>
            <a:r>
              <a:rPr lang="ja-JP" altLang="en-US" b="1">
                <a:solidFill>
                  <a:srgbClr val="0011CF"/>
                </a:solidFill>
                <a:latin typeface="Arial"/>
              </a:rPr>
              <a:t>‘</a:t>
            </a:r>
            <a:r>
              <a:rPr lang="en-US" b="1">
                <a:solidFill>
                  <a:srgbClr val="0011CF"/>
                </a:solidFill>
                <a:latin typeface="Courier New" charset="0"/>
              </a:rPr>
              <a:t>GATTACGATATTA</a:t>
            </a:r>
            <a:r>
              <a:rPr lang="ja-JP" altLang="en-US" b="1">
                <a:solidFill>
                  <a:srgbClr val="0011CF"/>
                </a:solidFill>
                <a:latin typeface="Arial"/>
              </a:rPr>
              <a:t>’</a:t>
            </a:r>
            <a:r>
              <a:rPr lang="en-US" b="1">
                <a:solidFill>
                  <a:srgbClr val="0011CF"/>
                </a:solidFill>
                <a:latin typeface="Courier New" charset="0"/>
              </a:rPr>
              <a:t>;</a:t>
            </a:r>
          </a:p>
        </p:txBody>
      </p:sp>
      <p:sp>
        <p:nvSpPr>
          <p:cNvPr id="372786" name="Rectangle 50"/>
          <p:cNvSpPr>
            <a:spLocks noChangeArrowheads="1"/>
          </p:cNvSpPr>
          <p:nvPr/>
        </p:nvSpPr>
        <p:spPr bwMode="auto">
          <a:xfrm>
            <a:off x="4251325" y="4789488"/>
            <a:ext cx="46370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f = fopen(</a:t>
            </a:r>
            <a:r>
              <a:rPr lang="ja-JP" altLang="en-US" sz="2000" b="1">
                <a:solidFill>
                  <a:srgbClr val="FF0000"/>
                </a:solidFill>
                <a:latin typeface="Arial"/>
              </a:rPr>
              <a:t>‘</a:t>
            </a: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table_file</a:t>
            </a:r>
            <a:r>
              <a:rPr lang="ja-JP" altLang="en-US" sz="2000" b="1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);</a:t>
            </a:r>
          </a:p>
          <a:p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fseek(</a:t>
            </a: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10030440</a:t>
            </a:r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);</a:t>
            </a:r>
          </a:p>
          <a:p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while (True) {</a:t>
            </a:r>
          </a:p>
          <a:p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  fread(&amp;buf, 1, 8192, f);</a:t>
            </a:r>
          </a:p>
          <a:p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  if (buf == GATTACGATATTA) {</a:t>
            </a:r>
          </a:p>
          <a:p>
            <a:r>
              <a:rPr lang="en-US" sz="2000" b="1">
                <a:solidFill>
                  <a:srgbClr val="0011CF"/>
                </a:solidFill>
                <a:latin typeface="Courier New" charset="0"/>
              </a:rPr>
              <a:t>    . . .</a:t>
            </a:r>
          </a:p>
        </p:txBody>
      </p:sp>
      <p:sp>
        <p:nvSpPr>
          <p:cNvPr id="372787" name="Line 51"/>
          <p:cNvSpPr>
            <a:spLocks noChangeShapeType="1"/>
          </p:cNvSpPr>
          <p:nvPr/>
        </p:nvSpPr>
        <p:spPr bwMode="auto">
          <a:xfrm>
            <a:off x="4360863" y="4529138"/>
            <a:ext cx="417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88" name="Line 52"/>
          <p:cNvSpPr>
            <a:spLocks noChangeShapeType="1"/>
          </p:cNvSpPr>
          <p:nvPr/>
        </p:nvSpPr>
        <p:spPr bwMode="auto">
          <a:xfrm>
            <a:off x="4313238" y="2446338"/>
            <a:ext cx="417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8BBF-2CDE-6A4C-8078-E2546199F4EE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766B-B515-F74F-8FF5-41060072A5A4}" type="slidenum">
              <a:rPr lang="en-US"/>
              <a:pPr/>
              <a:t>47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Idea: Indexes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328738"/>
            <a:ext cx="8769350" cy="4762500"/>
          </a:xfrm>
        </p:spPr>
        <p:txBody>
          <a:bodyPr/>
          <a:lstStyle/>
          <a:p>
            <a:r>
              <a:rPr lang="en-US" sz="2400"/>
              <a:t>Databases are especially, but exclusively, effective at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Needle in Haystack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problems:</a:t>
            </a:r>
          </a:p>
          <a:p>
            <a:pPr lvl="1"/>
            <a:r>
              <a:rPr lang="en-US" sz="2000" b="1"/>
              <a:t>Extracting small results from big datasets</a:t>
            </a:r>
          </a:p>
          <a:p>
            <a:pPr lvl="1"/>
            <a:r>
              <a:rPr lang="en-US" sz="2000" b="1"/>
              <a:t>Transparently provide </a:t>
            </a:r>
            <a:r>
              <a:rPr lang="ja-JP" altLang="en-US" sz="2000" b="1">
                <a:latin typeface="Arial"/>
              </a:rPr>
              <a:t>“</a:t>
            </a:r>
            <a:r>
              <a:rPr lang="en-US" sz="2000" b="1"/>
              <a:t>old style</a:t>
            </a:r>
            <a:r>
              <a:rPr lang="ja-JP" altLang="en-US" sz="2000" b="1">
                <a:latin typeface="Arial"/>
              </a:rPr>
              <a:t>”</a:t>
            </a:r>
            <a:r>
              <a:rPr lang="en-US" sz="2000" b="1"/>
              <a:t> scalability  </a:t>
            </a:r>
          </a:p>
          <a:p>
            <a:pPr lvl="1"/>
            <a:r>
              <a:rPr lang="en-US" sz="2000" b="1"/>
              <a:t>Your query will </a:t>
            </a:r>
            <a:r>
              <a:rPr lang="en-US" sz="2000" b="1">
                <a:solidFill>
                  <a:srgbClr val="FF0000"/>
                </a:solidFill>
              </a:rPr>
              <a:t>always*</a:t>
            </a:r>
            <a:r>
              <a:rPr lang="en-US" sz="2000" b="1"/>
              <a:t> finish, regardless of dataset size.</a:t>
            </a:r>
          </a:p>
          <a:p>
            <a:pPr lvl="1"/>
            <a:endParaRPr lang="en-US" sz="2000" b="1"/>
          </a:p>
          <a:p>
            <a:pPr lvl="1"/>
            <a:r>
              <a:rPr lang="en-US" sz="2000" b="1"/>
              <a:t>Indexes are </a:t>
            </a:r>
            <a:r>
              <a:rPr lang="en-US" sz="2000" b="1" u="sng"/>
              <a:t>easily built</a:t>
            </a:r>
            <a:r>
              <a:rPr lang="en-US" sz="2000" b="1"/>
              <a:t> and </a:t>
            </a:r>
            <a:r>
              <a:rPr lang="en-US" sz="2000" b="1" u="sng"/>
              <a:t>automatically used</a:t>
            </a:r>
            <a:r>
              <a:rPr lang="en-US" sz="2000" b="1"/>
              <a:t> when appropriate</a:t>
            </a:r>
            <a:endParaRPr lang="en-US" sz="2000"/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1135063" y="3910013"/>
            <a:ext cx="73183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CREATE INDEX seq_idx ON sequence(seq);</a:t>
            </a:r>
          </a:p>
          <a:p>
            <a:endParaRPr lang="en-US" b="1">
              <a:solidFill>
                <a:srgbClr val="0011CF"/>
              </a:solidFill>
              <a:latin typeface="Courier New" charset="0"/>
            </a:endParaRP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SELECT seq </a:t>
            </a: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  FROM sequence </a:t>
            </a:r>
          </a:p>
          <a:p>
            <a:r>
              <a:rPr lang="en-US" b="1">
                <a:solidFill>
                  <a:srgbClr val="0011CF"/>
                </a:solidFill>
                <a:latin typeface="Courier New" charset="0"/>
              </a:rPr>
              <a:t> WHERE seq = </a:t>
            </a:r>
            <a:r>
              <a:rPr lang="ja-JP" altLang="en-US" b="1">
                <a:solidFill>
                  <a:srgbClr val="0011CF"/>
                </a:solidFill>
                <a:latin typeface="Arial"/>
              </a:rPr>
              <a:t>‘</a:t>
            </a:r>
            <a:r>
              <a:rPr lang="en-US" b="1">
                <a:solidFill>
                  <a:srgbClr val="0011CF"/>
                </a:solidFill>
                <a:latin typeface="Courier New" charset="0"/>
              </a:rPr>
              <a:t>GATTACGATATTA</a:t>
            </a:r>
            <a:r>
              <a:rPr lang="ja-JP" altLang="en-US" b="1">
                <a:solidFill>
                  <a:srgbClr val="0011CF"/>
                </a:solidFill>
                <a:latin typeface="Arial"/>
              </a:rPr>
              <a:t>’</a:t>
            </a:r>
            <a:r>
              <a:rPr lang="en-US" b="1">
                <a:solidFill>
                  <a:srgbClr val="0011CF"/>
                </a:solidFill>
                <a:latin typeface="Courier New" charset="0"/>
              </a:rPr>
              <a:t>;</a:t>
            </a:r>
            <a:endParaRPr lang="en-US" sz="3200" b="1">
              <a:solidFill>
                <a:srgbClr val="0011CF"/>
              </a:solidFill>
              <a:latin typeface="Arial" charset="0"/>
            </a:endParaRP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6450013" y="6149975"/>
            <a:ext cx="200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*almost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157A-6DA9-344F-8BCF-6A9526E46967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523C-8B64-3545-8237-FB23C9A56A5E}" type="slidenum">
              <a:rPr lang="en-US"/>
              <a:pPr/>
              <a:t>48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Idea: An </a:t>
            </a:r>
            <a:r>
              <a:rPr lang="en-US" i="1">
                <a:solidFill>
                  <a:srgbClr val="FF0000"/>
                </a:solidFill>
              </a:rPr>
              <a:t>Algebra of Tables</a:t>
            </a:r>
            <a:endParaRPr lang="en-US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1392238" y="1316038"/>
            <a:ext cx="1562100" cy="1238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1392238" y="1301750"/>
            <a:ext cx="15621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89" name="Line 5"/>
          <p:cNvSpPr>
            <a:spLocks noChangeShapeType="1"/>
          </p:cNvSpPr>
          <p:nvPr/>
        </p:nvSpPr>
        <p:spPr bwMode="auto">
          <a:xfrm>
            <a:off x="1406525" y="1530350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>
            <a:off x="1404938" y="1712913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1" name="Line 7"/>
          <p:cNvSpPr>
            <a:spLocks noChangeShapeType="1"/>
          </p:cNvSpPr>
          <p:nvPr/>
        </p:nvSpPr>
        <p:spPr bwMode="auto">
          <a:xfrm>
            <a:off x="1401763" y="1871663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2" name="Line 8"/>
          <p:cNvSpPr>
            <a:spLocks noChangeShapeType="1"/>
          </p:cNvSpPr>
          <p:nvPr/>
        </p:nvSpPr>
        <p:spPr bwMode="auto">
          <a:xfrm>
            <a:off x="1400175" y="2052638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>
            <a:off x="1817688" y="131762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4" name="Line 10"/>
          <p:cNvSpPr>
            <a:spLocks noChangeShapeType="1"/>
          </p:cNvSpPr>
          <p:nvPr/>
        </p:nvSpPr>
        <p:spPr bwMode="auto">
          <a:xfrm>
            <a:off x="2193925" y="131603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5" name="Line 11"/>
          <p:cNvSpPr>
            <a:spLocks noChangeShapeType="1"/>
          </p:cNvSpPr>
          <p:nvPr/>
        </p:nvSpPr>
        <p:spPr bwMode="auto">
          <a:xfrm>
            <a:off x="2449513" y="131127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6" name="Line 12"/>
          <p:cNvSpPr>
            <a:spLocks noChangeShapeType="1"/>
          </p:cNvSpPr>
          <p:nvPr/>
        </p:nvSpPr>
        <p:spPr bwMode="auto">
          <a:xfrm>
            <a:off x="1398588" y="2219325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7" name="Line 13"/>
          <p:cNvSpPr>
            <a:spLocks noChangeShapeType="1"/>
          </p:cNvSpPr>
          <p:nvPr/>
        </p:nvSpPr>
        <p:spPr bwMode="auto">
          <a:xfrm>
            <a:off x="1397000" y="2371725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8" name="Line 14"/>
          <p:cNvSpPr>
            <a:spLocks noChangeShapeType="1"/>
          </p:cNvSpPr>
          <p:nvPr/>
        </p:nvSpPr>
        <p:spPr bwMode="auto">
          <a:xfrm>
            <a:off x="2671763" y="130968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1263650" y="1839913"/>
            <a:ext cx="1854200" cy="4349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0" name="Text Box 16"/>
          <p:cNvSpPr txBox="1">
            <a:spLocks noChangeArrowheads="1"/>
          </p:cNvSpPr>
          <p:nvPr/>
        </p:nvSpPr>
        <p:spPr bwMode="auto">
          <a:xfrm>
            <a:off x="5778500" y="1704975"/>
            <a:ext cx="2824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ym typeface="Symbol" charset="0"/>
              </a:rPr>
              <a:t>select</a:t>
            </a:r>
            <a:endParaRPr lang="en-US" sz="3600"/>
          </a:p>
        </p:txBody>
      </p:sp>
      <p:sp>
        <p:nvSpPr>
          <p:cNvPr id="374801" name="Rectangle 17"/>
          <p:cNvSpPr>
            <a:spLocks noChangeArrowheads="1"/>
          </p:cNvSpPr>
          <p:nvPr/>
        </p:nvSpPr>
        <p:spPr bwMode="auto">
          <a:xfrm>
            <a:off x="1395413" y="2762250"/>
            <a:ext cx="1562100" cy="1238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2" name="Rectangle 18"/>
          <p:cNvSpPr>
            <a:spLocks noChangeArrowheads="1"/>
          </p:cNvSpPr>
          <p:nvPr/>
        </p:nvSpPr>
        <p:spPr bwMode="auto">
          <a:xfrm>
            <a:off x="1395413" y="2747963"/>
            <a:ext cx="15621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3" name="Line 19"/>
          <p:cNvSpPr>
            <a:spLocks noChangeShapeType="1"/>
          </p:cNvSpPr>
          <p:nvPr/>
        </p:nvSpPr>
        <p:spPr bwMode="auto">
          <a:xfrm>
            <a:off x="1409700" y="2976563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4" name="Line 20"/>
          <p:cNvSpPr>
            <a:spLocks noChangeShapeType="1"/>
          </p:cNvSpPr>
          <p:nvPr/>
        </p:nvSpPr>
        <p:spPr bwMode="auto">
          <a:xfrm>
            <a:off x="1408113" y="3159125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5" name="Line 21"/>
          <p:cNvSpPr>
            <a:spLocks noChangeShapeType="1"/>
          </p:cNvSpPr>
          <p:nvPr/>
        </p:nvSpPr>
        <p:spPr bwMode="auto">
          <a:xfrm>
            <a:off x="1404938" y="3317875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6" name="Line 22"/>
          <p:cNvSpPr>
            <a:spLocks noChangeShapeType="1"/>
          </p:cNvSpPr>
          <p:nvPr/>
        </p:nvSpPr>
        <p:spPr bwMode="auto">
          <a:xfrm>
            <a:off x="1403350" y="3498850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7" name="Line 23"/>
          <p:cNvSpPr>
            <a:spLocks noChangeShapeType="1"/>
          </p:cNvSpPr>
          <p:nvPr/>
        </p:nvSpPr>
        <p:spPr bwMode="auto">
          <a:xfrm>
            <a:off x="1820863" y="276383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8" name="Line 24"/>
          <p:cNvSpPr>
            <a:spLocks noChangeShapeType="1"/>
          </p:cNvSpPr>
          <p:nvPr/>
        </p:nvSpPr>
        <p:spPr bwMode="auto">
          <a:xfrm>
            <a:off x="2197100" y="276225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9" name="Line 25"/>
          <p:cNvSpPr>
            <a:spLocks noChangeShapeType="1"/>
          </p:cNvSpPr>
          <p:nvPr/>
        </p:nvSpPr>
        <p:spPr bwMode="auto">
          <a:xfrm>
            <a:off x="2452688" y="275748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10" name="Line 26"/>
          <p:cNvSpPr>
            <a:spLocks noChangeShapeType="1"/>
          </p:cNvSpPr>
          <p:nvPr/>
        </p:nvSpPr>
        <p:spPr bwMode="auto">
          <a:xfrm>
            <a:off x="1401763" y="3665538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11" name="Line 27"/>
          <p:cNvSpPr>
            <a:spLocks noChangeShapeType="1"/>
          </p:cNvSpPr>
          <p:nvPr/>
        </p:nvSpPr>
        <p:spPr bwMode="auto">
          <a:xfrm>
            <a:off x="1400175" y="3817938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12" name="Line 28"/>
          <p:cNvSpPr>
            <a:spLocks noChangeShapeType="1"/>
          </p:cNvSpPr>
          <p:nvPr/>
        </p:nvSpPr>
        <p:spPr bwMode="auto">
          <a:xfrm>
            <a:off x="2674938" y="275590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13" name="AutoShape 29"/>
          <p:cNvSpPr>
            <a:spLocks noChangeArrowheads="1"/>
          </p:cNvSpPr>
          <p:nvPr/>
        </p:nvSpPr>
        <p:spPr bwMode="auto">
          <a:xfrm>
            <a:off x="2386013" y="2701925"/>
            <a:ext cx="635000" cy="13700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14" name="Text Box 30"/>
          <p:cNvSpPr txBox="1">
            <a:spLocks noChangeArrowheads="1"/>
          </p:cNvSpPr>
          <p:nvPr/>
        </p:nvSpPr>
        <p:spPr bwMode="auto">
          <a:xfrm>
            <a:off x="5797550" y="3084513"/>
            <a:ext cx="2824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ym typeface="Symbol" charset="0"/>
              </a:rPr>
              <a:t>project</a:t>
            </a:r>
            <a:endParaRPr lang="en-US" sz="3600"/>
          </a:p>
        </p:txBody>
      </p:sp>
      <p:sp>
        <p:nvSpPr>
          <p:cNvPr id="374815" name="Rectangle 31"/>
          <p:cNvSpPr>
            <a:spLocks noChangeArrowheads="1"/>
          </p:cNvSpPr>
          <p:nvPr/>
        </p:nvSpPr>
        <p:spPr bwMode="auto">
          <a:xfrm>
            <a:off x="1374775" y="4225925"/>
            <a:ext cx="1562100" cy="1238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16" name="Rectangle 32"/>
          <p:cNvSpPr>
            <a:spLocks noChangeArrowheads="1"/>
          </p:cNvSpPr>
          <p:nvPr/>
        </p:nvSpPr>
        <p:spPr bwMode="auto">
          <a:xfrm>
            <a:off x="1374775" y="4211638"/>
            <a:ext cx="15621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17" name="Line 33"/>
          <p:cNvSpPr>
            <a:spLocks noChangeShapeType="1"/>
          </p:cNvSpPr>
          <p:nvPr/>
        </p:nvSpPr>
        <p:spPr bwMode="auto">
          <a:xfrm>
            <a:off x="1389063" y="4440238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18" name="Line 34"/>
          <p:cNvSpPr>
            <a:spLocks noChangeShapeType="1"/>
          </p:cNvSpPr>
          <p:nvPr/>
        </p:nvSpPr>
        <p:spPr bwMode="auto">
          <a:xfrm>
            <a:off x="1387475" y="4622800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19" name="Line 35"/>
          <p:cNvSpPr>
            <a:spLocks noChangeShapeType="1"/>
          </p:cNvSpPr>
          <p:nvPr/>
        </p:nvSpPr>
        <p:spPr bwMode="auto">
          <a:xfrm>
            <a:off x="1384300" y="4781550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0" name="Line 36"/>
          <p:cNvSpPr>
            <a:spLocks noChangeShapeType="1"/>
          </p:cNvSpPr>
          <p:nvPr/>
        </p:nvSpPr>
        <p:spPr bwMode="auto">
          <a:xfrm>
            <a:off x="1382713" y="4962525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1" name="Line 37"/>
          <p:cNvSpPr>
            <a:spLocks noChangeShapeType="1"/>
          </p:cNvSpPr>
          <p:nvPr/>
        </p:nvSpPr>
        <p:spPr bwMode="auto">
          <a:xfrm>
            <a:off x="1800225" y="4227513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2" name="Line 38"/>
          <p:cNvSpPr>
            <a:spLocks noChangeShapeType="1"/>
          </p:cNvSpPr>
          <p:nvPr/>
        </p:nvSpPr>
        <p:spPr bwMode="auto">
          <a:xfrm>
            <a:off x="2176463" y="422592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3" name="Line 39"/>
          <p:cNvSpPr>
            <a:spLocks noChangeShapeType="1"/>
          </p:cNvSpPr>
          <p:nvPr/>
        </p:nvSpPr>
        <p:spPr bwMode="auto">
          <a:xfrm>
            <a:off x="2432050" y="4221163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4" name="Line 40"/>
          <p:cNvSpPr>
            <a:spLocks noChangeShapeType="1"/>
          </p:cNvSpPr>
          <p:nvPr/>
        </p:nvSpPr>
        <p:spPr bwMode="auto">
          <a:xfrm>
            <a:off x="1381125" y="5129213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5" name="Line 41"/>
          <p:cNvSpPr>
            <a:spLocks noChangeShapeType="1"/>
          </p:cNvSpPr>
          <p:nvPr/>
        </p:nvSpPr>
        <p:spPr bwMode="auto">
          <a:xfrm>
            <a:off x="1379538" y="5281613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6" name="Line 42"/>
          <p:cNvSpPr>
            <a:spLocks noChangeShapeType="1"/>
          </p:cNvSpPr>
          <p:nvPr/>
        </p:nvSpPr>
        <p:spPr bwMode="auto">
          <a:xfrm>
            <a:off x="2654300" y="421957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27" name="Text Box 43"/>
          <p:cNvSpPr txBox="1">
            <a:spLocks noChangeArrowheads="1"/>
          </p:cNvSpPr>
          <p:nvPr/>
        </p:nvSpPr>
        <p:spPr bwMode="auto">
          <a:xfrm>
            <a:off x="3884613" y="4530725"/>
            <a:ext cx="2824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ym typeface="Symbol" charset="0"/>
              </a:rPr>
              <a:t>join</a:t>
            </a:r>
            <a:endParaRPr lang="en-US" sz="3600"/>
          </a:p>
        </p:txBody>
      </p:sp>
      <p:sp>
        <p:nvSpPr>
          <p:cNvPr id="374828" name="Rectangle 44"/>
          <p:cNvSpPr>
            <a:spLocks noChangeArrowheads="1"/>
          </p:cNvSpPr>
          <p:nvPr/>
        </p:nvSpPr>
        <p:spPr bwMode="auto">
          <a:xfrm>
            <a:off x="3505200" y="4225925"/>
            <a:ext cx="1562100" cy="1238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29" name="Rectangle 45"/>
          <p:cNvSpPr>
            <a:spLocks noChangeArrowheads="1"/>
          </p:cNvSpPr>
          <p:nvPr/>
        </p:nvSpPr>
        <p:spPr bwMode="auto">
          <a:xfrm>
            <a:off x="3505200" y="4211638"/>
            <a:ext cx="15621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30" name="Line 46"/>
          <p:cNvSpPr>
            <a:spLocks noChangeShapeType="1"/>
          </p:cNvSpPr>
          <p:nvPr/>
        </p:nvSpPr>
        <p:spPr bwMode="auto">
          <a:xfrm>
            <a:off x="3519488" y="4440238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1" name="Line 47"/>
          <p:cNvSpPr>
            <a:spLocks noChangeShapeType="1"/>
          </p:cNvSpPr>
          <p:nvPr/>
        </p:nvSpPr>
        <p:spPr bwMode="auto">
          <a:xfrm>
            <a:off x="3517900" y="4622800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2" name="Line 48"/>
          <p:cNvSpPr>
            <a:spLocks noChangeShapeType="1"/>
          </p:cNvSpPr>
          <p:nvPr/>
        </p:nvSpPr>
        <p:spPr bwMode="auto">
          <a:xfrm>
            <a:off x="3514725" y="4781550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3" name="Line 49"/>
          <p:cNvSpPr>
            <a:spLocks noChangeShapeType="1"/>
          </p:cNvSpPr>
          <p:nvPr/>
        </p:nvSpPr>
        <p:spPr bwMode="auto">
          <a:xfrm>
            <a:off x="3513138" y="4962525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4" name="Line 50"/>
          <p:cNvSpPr>
            <a:spLocks noChangeShapeType="1"/>
          </p:cNvSpPr>
          <p:nvPr/>
        </p:nvSpPr>
        <p:spPr bwMode="auto">
          <a:xfrm>
            <a:off x="3930650" y="4227513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5" name="Line 51"/>
          <p:cNvSpPr>
            <a:spLocks noChangeShapeType="1"/>
          </p:cNvSpPr>
          <p:nvPr/>
        </p:nvSpPr>
        <p:spPr bwMode="auto">
          <a:xfrm>
            <a:off x="4306888" y="422592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6" name="Line 52"/>
          <p:cNvSpPr>
            <a:spLocks noChangeShapeType="1"/>
          </p:cNvSpPr>
          <p:nvPr/>
        </p:nvSpPr>
        <p:spPr bwMode="auto">
          <a:xfrm>
            <a:off x="4562475" y="4221163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7" name="Line 53"/>
          <p:cNvSpPr>
            <a:spLocks noChangeShapeType="1"/>
          </p:cNvSpPr>
          <p:nvPr/>
        </p:nvSpPr>
        <p:spPr bwMode="auto">
          <a:xfrm>
            <a:off x="3511550" y="5129213"/>
            <a:ext cx="153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8" name="Line 54"/>
          <p:cNvSpPr>
            <a:spLocks noChangeShapeType="1"/>
          </p:cNvSpPr>
          <p:nvPr/>
        </p:nvSpPr>
        <p:spPr bwMode="auto">
          <a:xfrm>
            <a:off x="3509963" y="5281613"/>
            <a:ext cx="1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39" name="Line 55"/>
          <p:cNvSpPr>
            <a:spLocks noChangeShapeType="1"/>
          </p:cNvSpPr>
          <p:nvPr/>
        </p:nvSpPr>
        <p:spPr bwMode="auto">
          <a:xfrm>
            <a:off x="4784725" y="421957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40" name="AutoShape 56"/>
          <p:cNvSpPr>
            <a:spLocks noChangeArrowheads="1"/>
          </p:cNvSpPr>
          <p:nvPr/>
        </p:nvSpPr>
        <p:spPr bwMode="auto">
          <a:xfrm>
            <a:off x="3430588" y="4733925"/>
            <a:ext cx="1738312" cy="3000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41" name="Text Box 57"/>
          <p:cNvSpPr txBox="1">
            <a:spLocks noChangeArrowheads="1"/>
          </p:cNvSpPr>
          <p:nvPr/>
        </p:nvSpPr>
        <p:spPr bwMode="auto">
          <a:xfrm>
            <a:off x="5840413" y="4565650"/>
            <a:ext cx="2824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ym typeface="Symbol" charset="0"/>
              </a:rPr>
              <a:t>join</a:t>
            </a:r>
            <a:endParaRPr lang="en-US" sz="3600"/>
          </a:p>
        </p:txBody>
      </p:sp>
      <p:sp>
        <p:nvSpPr>
          <p:cNvPr id="374842" name="AutoShape 58"/>
          <p:cNvSpPr>
            <a:spLocks noChangeArrowheads="1"/>
          </p:cNvSpPr>
          <p:nvPr/>
        </p:nvSpPr>
        <p:spPr bwMode="auto">
          <a:xfrm>
            <a:off x="1308100" y="4721225"/>
            <a:ext cx="1738313" cy="3000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43" name="AutoShape 59"/>
          <p:cNvSpPr>
            <a:spLocks noChangeArrowheads="1"/>
          </p:cNvSpPr>
          <p:nvPr/>
        </p:nvSpPr>
        <p:spPr bwMode="auto">
          <a:xfrm>
            <a:off x="3424238" y="5240338"/>
            <a:ext cx="1738312" cy="3000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4844" name="AutoShape 60"/>
          <p:cNvCxnSpPr>
            <a:cxnSpLocks noChangeShapeType="1"/>
            <a:stCxn id="374842" idx="3"/>
            <a:endCxn id="374840" idx="1"/>
          </p:cNvCxnSpPr>
          <p:nvPr/>
        </p:nvCxnSpPr>
        <p:spPr bwMode="auto">
          <a:xfrm>
            <a:off x="3065463" y="4872038"/>
            <a:ext cx="346075" cy="1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4845" name="AutoShape 61"/>
          <p:cNvCxnSpPr>
            <a:cxnSpLocks noChangeShapeType="1"/>
            <a:stCxn id="374842" idx="3"/>
            <a:endCxn id="374843" idx="1"/>
          </p:cNvCxnSpPr>
          <p:nvPr/>
        </p:nvCxnSpPr>
        <p:spPr bwMode="auto">
          <a:xfrm>
            <a:off x="3065463" y="4872038"/>
            <a:ext cx="339725" cy="5191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4846" name="Text Box 62"/>
          <p:cNvSpPr txBox="1">
            <a:spLocks noChangeArrowheads="1"/>
          </p:cNvSpPr>
          <p:nvPr/>
        </p:nvSpPr>
        <p:spPr bwMode="auto">
          <a:xfrm>
            <a:off x="1020763" y="5748338"/>
            <a:ext cx="782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Other operators: aggregate, union, difference, cross product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E6CF-6B30-394F-B1B1-228E3C55F385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652-D8BA-C44D-B0B7-66EBC6F3AB83}" type="slidenum">
              <a:rPr lang="en-US"/>
              <a:pPr/>
              <a:t>49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Idea: Algebraic Optimization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9650" y="1330325"/>
            <a:ext cx="7740650" cy="47625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/>
              <a:t>N = ((z*2)+((z*3)+0))/1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Algebraic Laws: </a:t>
            </a:r>
            <a:endParaRPr lang="en-US" sz="2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</a:rPr>
              <a:t>1</a:t>
            </a:r>
            <a:r>
              <a:rPr lang="en-US" sz="2400"/>
              <a:t>. (+) identity:     	x+0 = x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/>
              <a:t>. (/)  identity:      	x/1 = x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</a:rPr>
              <a:t>3</a:t>
            </a:r>
            <a:r>
              <a:rPr lang="en-US" sz="2400"/>
              <a:t>. (*) distributes: 	(n*x+n*y) = n*(x+y)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</a:rPr>
              <a:t>4</a:t>
            </a:r>
            <a:r>
              <a:rPr lang="en-US" sz="2400"/>
              <a:t>. (*) commutes: 	x*y = y*x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Apply rules </a:t>
            </a:r>
            <a:r>
              <a:rPr lang="en-US" sz="2400">
                <a:solidFill>
                  <a:srgbClr val="FF0000"/>
                </a:solidFill>
              </a:rPr>
              <a:t>1, 3, 4, 2</a:t>
            </a:r>
            <a:r>
              <a:rPr lang="en-US" sz="2400"/>
              <a:t>: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N = (2+3)*z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two operations instead of five, no division operator</a:t>
            </a:r>
            <a:endParaRPr lang="en-US"/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1296988" y="5862638"/>
            <a:ext cx="768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11CF"/>
                </a:solidFill>
              </a:rPr>
              <a:t>Same idea works with the Relational Algebra!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chunks?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Picture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700"/>
            <a:ext cx="9144000" cy="4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486-2E9A-674D-B6E9-76B0B9E964CD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DAFC-12B9-0349-AA33-4B040C239B44}" type="slidenum">
              <a:rPr lang="en-US"/>
              <a:pPr/>
              <a:t>50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Idea: Declarative Languages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452438" y="3171825"/>
            <a:ext cx="38782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ourier New" charset="0"/>
              </a:rPr>
              <a:t>SELECT * </a:t>
            </a:r>
          </a:p>
          <a:p>
            <a:r>
              <a:rPr lang="en-US" sz="1800">
                <a:latin typeface="Courier New" charset="0"/>
              </a:rPr>
              <a:t>  FROM Order o, Item i</a:t>
            </a:r>
          </a:p>
          <a:p>
            <a:r>
              <a:rPr lang="en-US" sz="1800">
                <a:latin typeface="Courier New" charset="0"/>
              </a:rPr>
              <a:t> WHERE o.item = i.item</a:t>
            </a:r>
          </a:p>
          <a:p>
            <a:r>
              <a:rPr lang="en-US" sz="1800">
                <a:latin typeface="Courier New" charset="0"/>
              </a:rPr>
              <a:t>   AND o.date = today()</a:t>
            </a:r>
          </a:p>
        </p:txBody>
      </p:sp>
      <p:sp>
        <p:nvSpPr>
          <p:cNvPr id="377860" name="Oval 4"/>
          <p:cNvSpPr>
            <a:spLocks noChangeArrowheads="1"/>
          </p:cNvSpPr>
          <p:nvPr/>
        </p:nvSpPr>
        <p:spPr bwMode="auto">
          <a:xfrm>
            <a:off x="5780088" y="3286125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join</a:t>
            </a:r>
          </a:p>
        </p:txBody>
      </p:sp>
      <p:sp>
        <p:nvSpPr>
          <p:cNvPr id="377861" name="Oval 5"/>
          <p:cNvSpPr>
            <a:spLocks noChangeArrowheads="1"/>
          </p:cNvSpPr>
          <p:nvPr/>
        </p:nvSpPr>
        <p:spPr bwMode="auto">
          <a:xfrm>
            <a:off x="6780213" y="3890963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select</a:t>
            </a:r>
          </a:p>
        </p:txBody>
      </p:sp>
      <p:sp>
        <p:nvSpPr>
          <p:cNvPr id="377862" name="Oval 6"/>
          <p:cNvSpPr>
            <a:spLocks noChangeArrowheads="1"/>
          </p:cNvSpPr>
          <p:nvPr/>
        </p:nvSpPr>
        <p:spPr bwMode="auto">
          <a:xfrm>
            <a:off x="4897438" y="4608513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scan</a:t>
            </a:r>
          </a:p>
        </p:txBody>
      </p:sp>
      <p:sp>
        <p:nvSpPr>
          <p:cNvPr id="377863" name="Oval 7"/>
          <p:cNvSpPr>
            <a:spLocks noChangeArrowheads="1"/>
          </p:cNvSpPr>
          <p:nvPr/>
        </p:nvSpPr>
        <p:spPr bwMode="auto">
          <a:xfrm>
            <a:off x="6789738" y="4619625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scan</a:t>
            </a:r>
          </a:p>
        </p:txBody>
      </p:sp>
      <p:sp>
        <p:nvSpPr>
          <p:cNvPr id="377864" name="Rectangle 8"/>
          <p:cNvSpPr>
            <a:spLocks noChangeArrowheads="1"/>
          </p:cNvSpPr>
          <p:nvPr/>
        </p:nvSpPr>
        <p:spPr bwMode="auto">
          <a:xfrm>
            <a:off x="7646988" y="4021138"/>
            <a:ext cx="1468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date = today()</a:t>
            </a:r>
          </a:p>
        </p:txBody>
      </p:sp>
      <p:cxnSp>
        <p:nvCxnSpPr>
          <p:cNvPr id="377865" name="AutoShape 9"/>
          <p:cNvCxnSpPr>
            <a:cxnSpLocks noChangeShapeType="1"/>
            <a:stCxn id="377862" idx="0"/>
            <a:endCxn id="377860" idx="3"/>
          </p:cNvCxnSpPr>
          <p:nvPr/>
        </p:nvCxnSpPr>
        <p:spPr bwMode="auto">
          <a:xfrm flipV="1">
            <a:off x="5335588" y="3562350"/>
            <a:ext cx="573087" cy="1046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7866" name="AutoShape 10"/>
          <p:cNvCxnSpPr>
            <a:cxnSpLocks noChangeShapeType="1"/>
            <a:stCxn id="377861" idx="0"/>
            <a:endCxn id="377860" idx="5"/>
          </p:cNvCxnSpPr>
          <p:nvPr/>
        </p:nvCxnSpPr>
        <p:spPr bwMode="auto">
          <a:xfrm flipH="1" flipV="1">
            <a:off x="6527800" y="3562350"/>
            <a:ext cx="690563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7867" name="AutoShape 11"/>
          <p:cNvCxnSpPr>
            <a:cxnSpLocks noChangeShapeType="1"/>
            <a:stCxn id="377863" idx="0"/>
            <a:endCxn id="377861" idx="4"/>
          </p:cNvCxnSpPr>
          <p:nvPr/>
        </p:nvCxnSpPr>
        <p:spPr bwMode="auto">
          <a:xfrm flipH="1" flipV="1">
            <a:off x="7218363" y="4214813"/>
            <a:ext cx="9525" cy="404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7868" name="Rectangle 12"/>
          <p:cNvSpPr>
            <a:spLocks noChangeArrowheads="1"/>
          </p:cNvSpPr>
          <p:nvPr/>
        </p:nvSpPr>
        <p:spPr bwMode="auto">
          <a:xfrm>
            <a:off x="6697663" y="3311525"/>
            <a:ext cx="1531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o.item = i.item</a:t>
            </a:r>
          </a:p>
        </p:txBody>
      </p:sp>
      <p:sp>
        <p:nvSpPr>
          <p:cNvPr id="377869" name="Rectangle 13"/>
          <p:cNvSpPr>
            <a:spLocks noChangeArrowheads="1"/>
          </p:cNvSpPr>
          <p:nvPr/>
        </p:nvSpPr>
        <p:spPr bwMode="auto">
          <a:xfrm>
            <a:off x="7621588" y="4768850"/>
            <a:ext cx="88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Order o</a:t>
            </a:r>
          </a:p>
        </p:txBody>
      </p:sp>
      <p:sp>
        <p:nvSpPr>
          <p:cNvPr id="377870" name="Rectangle 14"/>
          <p:cNvSpPr>
            <a:spLocks noChangeArrowheads="1"/>
          </p:cNvSpPr>
          <p:nvPr/>
        </p:nvSpPr>
        <p:spPr bwMode="auto">
          <a:xfrm>
            <a:off x="5740400" y="476726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Item i</a:t>
            </a:r>
          </a:p>
        </p:txBody>
      </p:sp>
      <p:cxnSp>
        <p:nvCxnSpPr>
          <p:cNvPr id="377871" name="AutoShape 15"/>
          <p:cNvCxnSpPr>
            <a:cxnSpLocks noChangeShapeType="1"/>
            <a:stCxn id="377860" idx="0"/>
          </p:cNvCxnSpPr>
          <p:nvPr/>
        </p:nvCxnSpPr>
        <p:spPr bwMode="auto">
          <a:xfrm flipH="1" flipV="1">
            <a:off x="6215063" y="2816225"/>
            <a:ext cx="3175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7872" name="AutoShape 16"/>
          <p:cNvSpPr>
            <a:spLocks noChangeArrowheads="1"/>
          </p:cNvSpPr>
          <p:nvPr/>
        </p:nvSpPr>
        <p:spPr bwMode="auto">
          <a:xfrm>
            <a:off x="4122738" y="3683000"/>
            <a:ext cx="1128712" cy="381000"/>
          </a:xfrm>
          <a:prstGeom prst="rightArrow">
            <a:avLst>
              <a:gd name="adj1" fmla="val 50000"/>
              <a:gd name="adj2" fmla="val 740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873" name="Text Box 17"/>
          <p:cNvSpPr txBox="1">
            <a:spLocks noChangeArrowheads="1"/>
          </p:cNvSpPr>
          <p:nvPr/>
        </p:nvSpPr>
        <p:spPr bwMode="auto">
          <a:xfrm>
            <a:off x="804863" y="1876425"/>
            <a:ext cx="764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Find all orders from today, along with the items ordered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846-9C01-C544-8B2A-BCDA2D26347E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C94C-7D9C-7043-8AE3-9B85224C528B}" type="slidenum">
              <a:rPr lang="en-US"/>
              <a:pPr/>
              <a:t>51</a:t>
            </a:fld>
            <a:endParaRPr 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Nothing Parallel Databases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Teradata</a:t>
            </a:r>
          </a:p>
          <a:p>
            <a:r>
              <a:rPr lang="en-US"/>
              <a:t>Greenplum</a:t>
            </a:r>
          </a:p>
          <a:p>
            <a:r>
              <a:rPr lang="en-US"/>
              <a:t>Netezza</a:t>
            </a:r>
          </a:p>
          <a:p>
            <a:r>
              <a:rPr lang="en-US"/>
              <a:t>Aster Data Systems</a:t>
            </a:r>
          </a:p>
          <a:p>
            <a:r>
              <a:rPr lang="en-US"/>
              <a:t>Datallegro </a:t>
            </a:r>
          </a:p>
          <a:p>
            <a:r>
              <a:rPr lang="en-US"/>
              <a:t>Vertica</a:t>
            </a:r>
          </a:p>
          <a:p>
            <a:r>
              <a:rPr lang="en-US"/>
              <a:t>MonetDB</a:t>
            </a:r>
          </a:p>
        </p:txBody>
      </p:sp>
      <p:sp>
        <p:nvSpPr>
          <p:cNvPr id="378884" name="Line 4"/>
          <p:cNvSpPr>
            <a:spLocks noChangeShapeType="1"/>
          </p:cNvSpPr>
          <p:nvPr/>
        </p:nvSpPr>
        <p:spPr bwMode="auto">
          <a:xfrm>
            <a:off x="747713" y="3979863"/>
            <a:ext cx="21034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2989263" y="3744913"/>
            <a:ext cx="3527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Microsoft</a:t>
            </a:r>
          </a:p>
        </p:txBody>
      </p:sp>
      <p:sp>
        <p:nvSpPr>
          <p:cNvPr id="378886" name="Text Box 6"/>
          <p:cNvSpPr txBox="1">
            <a:spLocks noChangeArrowheads="1"/>
          </p:cNvSpPr>
          <p:nvPr/>
        </p:nvSpPr>
        <p:spPr bwMode="auto">
          <a:xfrm>
            <a:off x="2844800" y="4924425"/>
            <a:ext cx="579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Recently commercialized as </a:t>
            </a:r>
            <a:r>
              <a:rPr lang="ja-JP" altLang="en-US" b="1">
                <a:solidFill>
                  <a:srgbClr val="FF0000"/>
                </a:solidFill>
                <a:latin typeface="Arial"/>
              </a:rPr>
              <a:t>“</a:t>
            </a:r>
            <a:r>
              <a:rPr lang="en-US" b="1">
                <a:solidFill>
                  <a:srgbClr val="FF0000"/>
                </a:solidFill>
              </a:rPr>
              <a:t>Vectorwise</a:t>
            </a:r>
            <a:r>
              <a:rPr lang="ja-JP" altLang="en-US" b="1">
                <a:solidFill>
                  <a:srgbClr val="FF0000"/>
                </a:solidFill>
                <a:latin typeface="Arial"/>
              </a:rPr>
              <a:t>”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8800-1EAF-F441-98F5-01ED1A51D19B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AD42-06F9-EE46-941C-669784497415}" type="slidenum">
              <a:rPr lang="en-US"/>
              <a:pPr/>
              <a:t>52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System: Teradata</a:t>
            </a:r>
          </a:p>
        </p:txBody>
      </p:sp>
      <p:pic>
        <p:nvPicPr>
          <p:cNvPr id="379907" name="Picture 3" descr="Picture 26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352550"/>
            <a:ext cx="7299325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3952875" y="5884863"/>
            <a:ext cx="368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AMP = unit of parallelism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F9A6-27E0-7343-A94F-1C7F81CBA97B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9F60-2401-5546-A83F-69A51EADA662}" type="slidenum">
              <a:rPr lang="en-US"/>
              <a:pPr/>
              <a:t>53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System: Teradata</a:t>
            </a:r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452438" y="3171825"/>
            <a:ext cx="38782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ourier New" charset="0"/>
              </a:rPr>
              <a:t>SELECT * </a:t>
            </a:r>
          </a:p>
          <a:p>
            <a:r>
              <a:rPr lang="en-US" sz="1800">
                <a:latin typeface="Courier New" charset="0"/>
              </a:rPr>
              <a:t>  FROM Orders o, Lines i</a:t>
            </a:r>
          </a:p>
          <a:p>
            <a:r>
              <a:rPr lang="en-US" sz="1800">
                <a:latin typeface="Courier New" charset="0"/>
              </a:rPr>
              <a:t> WHERE o.item = i.item</a:t>
            </a:r>
          </a:p>
          <a:p>
            <a:r>
              <a:rPr lang="en-US" sz="1800">
                <a:latin typeface="Courier New" charset="0"/>
              </a:rPr>
              <a:t>   AND o.date = today()</a:t>
            </a:r>
          </a:p>
        </p:txBody>
      </p:sp>
      <p:sp>
        <p:nvSpPr>
          <p:cNvPr id="380932" name="Oval 4"/>
          <p:cNvSpPr>
            <a:spLocks noChangeArrowheads="1"/>
          </p:cNvSpPr>
          <p:nvPr/>
        </p:nvSpPr>
        <p:spPr bwMode="auto">
          <a:xfrm>
            <a:off x="5780088" y="3286125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join</a:t>
            </a:r>
          </a:p>
        </p:txBody>
      </p:sp>
      <p:sp>
        <p:nvSpPr>
          <p:cNvPr id="380933" name="Oval 5"/>
          <p:cNvSpPr>
            <a:spLocks noChangeArrowheads="1"/>
          </p:cNvSpPr>
          <p:nvPr/>
        </p:nvSpPr>
        <p:spPr bwMode="auto">
          <a:xfrm>
            <a:off x="6780213" y="3890963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select</a:t>
            </a:r>
          </a:p>
        </p:txBody>
      </p:sp>
      <p:sp>
        <p:nvSpPr>
          <p:cNvPr id="380934" name="Oval 6"/>
          <p:cNvSpPr>
            <a:spLocks noChangeArrowheads="1"/>
          </p:cNvSpPr>
          <p:nvPr/>
        </p:nvSpPr>
        <p:spPr bwMode="auto">
          <a:xfrm>
            <a:off x="4897438" y="4608513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scan</a:t>
            </a:r>
          </a:p>
        </p:txBody>
      </p:sp>
      <p:sp>
        <p:nvSpPr>
          <p:cNvPr id="380935" name="Oval 7"/>
          <p:cNvSpPr>
            <a:spLocks noChangeArrowheads="1"/>
          </p:cNvSpPr>
          <p:nvPr/>
        </p:nvSpPr>
        <p:spPr bwMode="auto">
          <a:xfrm>
            <a:off x="6789738" y="4619625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scan</a:t>
            </a:r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7646988" y="4021138"/>
            <a:ext cx="1468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date = today()</a:t>
            </a:r>
          </a:p>
        </p:txBody>
      </p:sp>
      <p:cxnSp>
        <p:nvCxnSpPr>
          <p:cNvPr id="380937" name="AutoShape 9"/>
          <p:cNvCxnSpPr>
            <a:cxnSpLocks noChangeShapeType="1"/>
            <a:stCxn id="380934" idx="0"/>
            <a:endCxn id="380932" idx="3"/>
          </p:cNvCxnSpPr>
          <p:nvPr/>
        </p:nvCxnSpPr>
        <p:spPr bwMode="auto">
          <a:xfrm flipV="1">
            <a:off x="5335588" y="3562350"/>
            <a:ext cx="573087" cy="1046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0938" name="AutoShape 10"/>
          <p:cNvCxnSpPr>
            <a:cxnSpLocks noChangeShapeType="1"/>
            <a:stCxn id="380933" idx="0"/>
            <a:endCxn id="380932" idx="5"/>
          </p:cNvCxnSpPr>
          <p:nvPr/>
        </p:nvCxnSpPr>
        <p:spPr bwMode="auto">
          <a:xfrm flipH="1" flipV="1">
            <a:off x="6527800" y="3562350"/>
            <a:ext cx="690563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0939" name="AutoShape 11"/>
          <p:cNvCxnSpPr>
            <a:cxnSpLocks noChangeShapeType="1"/>
            <a:stCxn id="380935" idx="0"/>
            <a:endCxn id="380933" idx="4"/>
          </p:cNvCxnSpPr>
          <p:nvPr/>
        </p:nvCxnSpPr>
        <p:spPr bwMode="auto">
          <a:xfrm flipH="1" flipV="1">
            <a:off x="7218363" y="4214813"/>
            <a:ext cx="9525" cy="404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0940" name="Rectangle 12"/>
          <p:cNvSpPr>
            <a:spLocks noChangeArrowheads="1"/>
          </p:cNvSpPr>
          <p:nvPr/>
        </p:nvSpPr>
        <p:spPr bwMode="auto">
          <a:xfrm>
            <a:off x="6697663" y="3311525"/>
            <a:ext cx="1531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o.item = i.item</a:t>
            </a:r>
          </a:p>
        </p:txBody>
      </p:sp>
      <p:sp>
        <p:nvSpPr>
          <p:cNvPr id="380941" name="Rectangle 13"/>
          <p:cNvSpPr>
            <a:spLocks noChangeArrowheads="1"/>
          </p:cNvSpPr>
          <p:nvPr/>
        </p:nvSpPr>
        <p:spPr bwMode="auto">
          <a:xfrm>
            <a:off x="7621588" y="4768850"/>
            <a:ext cx="88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Order o</a:t>
            </a:r>
          </a:p>
        </p:txBody>
      </p:sp>
      <p:sp>
        <p:nvSpPr>
          <p:cNvPr id="380942" name="Rectangle 14"/>
          <p:cNvSpPr>
            <a:spLocks noChangeArrowheads="1"/>
          </p:cNvSpPr>
          <p:nvPr/>
        </p:nvSpPr>
        <p:spPr bwMode="auto">
          <a:xfrm>
            <a:off x="5740400" y="476726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Item i</a:t>
            </a:r>
          </a:p>
        </p:txBody>
      </p:sp>
      <p:cxnSp>
        <p:nvCxnSpPr>
          <p:cNvPr id="380943" name="AutoShape 15"/>
          <p:cNvCxnSpPr>
            <a:cxnSpLocks noChangeShapeType="1"/>
            <a:stCxn id="380932" idx="0"/>
          </p:cNvCxnSpPr>
          <p:nvPr/>
        </p:nvCxnSpPr>
        <p:spPr bwMode="auto">
          <a:xfrm flipH="1" flipV="1">
            <a:off x="6215063" y="2816225"/>
            <a:ext cx="3175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0944" name="AutoShape 16"/>
          <p:cNvSpPr>
            <a:spLocks noChangeArrowheads="1"/>
          </p:cNvSpPr>
          <p:nvPr/>
        </p:nvSpPr>
        <p:spPr bwMode="auto">
          <a:xfrm>
            <a:off x="4122738" y="3683000"/>
            <a:ext cx="1128712" cy="381000"/>
          </a:xfrm>
          <a:prstGeom prst="rightArrow">
            <a:avLst>
              <a:gd name="adj1" fmla="val 50000"/>
              <a:gd name="adj2" fmla="val 740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945" name="Text Box 17"/>
          <p:cNvSpPr txBox="1">
            <a:spLocks noChangeArrowheads="1"/>
          </p:cNvSpPr>
          <p:nvPr/>
        </p:nvSpPr>
        <p:spPr bwMode="auto">
          <a:xfrm>
            <a:off x="804863" y="1876425"/>
            <a:ext cx="764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Find all orders from today, along with the items ordered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326C-4D48-F24E-8922-D27B05652AD7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5DB2-5F66-6345-BD73-630285DA6B6A}" type="slidenum">
              <a:rPr lang="en-US"/>
              <a:pPr/>
              <a:t>54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System: Teradata</a:t>
            </a:r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889000" y="5030788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1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3735388" y="5030788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2</a:t>
            </a:r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6486525" y="5016500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3</a:t>
            </a:r>
          </a:p>
        </p:txBody>
      </p:sp>
      <p:grpSp>
        <p:nvGrpSpPr>
          <p:cNvPr id="381958" name="Group 6"/>
          <p:cNvGrpSpPr>
            <a:grpSpLocks/>
          </p:cNvGrpSpPr>
          <p:nvPr/>
        </p:nvGrpSpPr>
        <p:grpSpPr bwMode="auto">
          <a:xfrm>
            <a:off x="908050" y="3698875"/>
            <a:ext cx="7591425" cy="793750"/>
            <a:chOff x="572" y="2330"/>
            <a:chExt cx="4782" cy="500"/>
          </a:xfrm>
        </p:grpSpPr>
        <p:sp>
          <p:nvSpPr>
            <p:cNvPr id="381959" name="Oval 7"/>
            <p:cNvSpPr>
              <a:spLocks noChangeArrowheads="1"/>
            </p:cNvSpPr>
            <p:nvPr/>
          </p:nvSpPr>
          <p:spPr bwMode="auto">
            <a:xfrm>
              <a:off x="572" y="2330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select</a:t>
              </a:r>
            </a:p>
          </p:txBody>
        </p:sp>
        <p:sp>
          <p:nvSpPr>
            <p:cNvPr id="381960" name="Rectangle 8"/>
            <p:cNvSpPr>
              <a:spLocks noChangeArrowheads="1"/>
            </p:cNvSpPr>
            <p:nvPr/>
          </p:nvSpPr>
          <p:spPr bwMode="auto">
            <a:xfrm>
              <a:off x="922" y="2502"/>
              <a:ext cx="8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date=today()</a:t>
              </a:r>
            </a:p>
          </p:txBody>
        </p:sp>
        <p:cxnSp>
          <p:nvCxnSpPr>
            <p:cNvPr id="381961" name="AutoShape 9"/>
            <p:cNvCxnSpPr>
              <a:cxnSpLocks noChangeShapeType="1"/>
              <a:stCxn id="381969" idx="0"/>
              <a:endCxn id="381959" idx="4"/>
            </p:cNvCxnSpPr>
            <p:nvPr/>
          </p:nvCxnSpPr>
          <p:spPr bwMode="auto">
            <a:xfrm flipV="1">
              <a:off x="845" y="2534"/>
              <a:ext cx="3" cy="2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1962" name="Oval 10"/>
            <p:cNvSpPr>
              <a:spLocks noChangeArrowheads="1"/>
            </p:cNvSpPr>
            <p:nvPr/>
          </p:nvSpPr>
          <p:spPr bwMode="auto">
            <a:xfrm>
              <a:off x="2428" y="2346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select</a:t>
              </a:r>
            </a:p>
          </p:txBody>
        </p:sp>
        <p:sp>
          <p:nvSpPr>
            <p:cNvPr id="381963" name="Rectangle 11"/>
            <p:cNvSpPr>
              <a:spLocks noChangeArrowheads="1"/>
            </p:cNvSpPr>
            <p:nvPr/>
          </p:nvSpPr>
          <p:spPr bwMode="auto">
            <a:xfrm>
              <a:off x="2778" y="2518"/>
              <a:ext cx="8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date=today()</a:t>
              </a:r>
            </a:p>
          </p:txBody>
        </p:sp>
        <p:cxnSp>
          <p:nvCxnSpPr>
            <p:cNvPr id="381964" name="AutoShape 12"/>
            <p:cNvCxnSpPr>
              <a:cxnSpLocks noChangeShapeType="1"/>
              <a:stCxn id="381971" idx="0"/>
              <a:endCxn id="381962" idx="4"/>
            </p:cNvCxnSpPr>
            <p:nvPr/>
          </p:nvCxnSpPr>
          <p:spPr bwMode="auto">
            <a:xfrm flipV="1">
              <a:off x="2701" y="2550"/>
              <a:ext cx="3" cy="2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1965" name="Oval 13"/>
            <p:cNvSpPr>
              <a:spLocks noChangeArrowheads="1"/>
            </p:cNvSpPr>
            <p:nvPr/>
          </p:nvSpPr>
          <p:spPr bwMode="auto">
            <a:xfrm>
              <a:off x="4151" y="2371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select</a:t>
              </a:r>
            </a:p>
          </p:txBody>
        </p:sp>
        <p:sp>
          <p:nvSpPr>
            <p:cNvPr id="381966" name="Rectangle 14"/>
            <p:cNvSpPr>
              <a:spLocks noChangeArrowheads="1"/>
            </p:cNvSpPr>
            <p:nvPr/>
          </p:nvSpPr>
          <p:spPr bwMode="auto">
            <a:xfrm>
              <a:off x="4501" y="2543"/>
              <a:ext cx="8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date=today()</a:t>
              </a:r>
            </a:p>
          </p:txBody>
        </p:sp>
        <p:cxnSp>
          <p:nvCxnSpPr>
            <p:cNvPr id="381967" name="AutoShape 15"/>
            <p:cNvCxnSpPr>
              <a:cxnSpLocks noChangeShapeType="1"/>
              <a:stCxn id="381973" idx="0"/>
              <a:endCxn id="381965" idx="4"/>
            </p:cNvCxnSpPr>
            <p:nvPr/>
          </p:nvCxnSpPr>
          <p:spPr bwMode="auto">
            <a:xfrm flipV="1">
              <a:off x="4424" y="2575"/>
              <a:ext cx="3" cy="2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81968" name="Group 16"/>
          <p:cNvGrpSpPr>
            <a:grpSpLocks/>
          </p:cNvGrpSpPr>
          <p:nvPr/>
        </p:nvGrpSpPr>
        <p:grpSpPr bwMode="auto">
          <a:xfrm>
            <a:off x="903288" y="4427538"/>
            <a:ext cx="7304087" cy="623887"/>
            <a:chOff x="569" y="2789"/>
            <a:chExt cx="4601" cy="393"/>
          </a:xfrm>
        </p:grpSpPr>
        <p:sp>
          <p:nvSpPr>
            <p:cNvPr id="381969" name="Oval 17"/>
            <p:cNvSpPr>
              <a:spLocks noChangeArrowheads="1"/>
            </p:cNvSpPr>
            <p:nvPr/>
          </p:nvSpPr>
          <p:spPr bwMode="auto">
            <a:xfrm>
              <a:off x="569" y="2789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scan</a:t>
              </a:r>
            </a:p>
          </p:txBody>
        </p:sp>
        <p:sp>
          <p:nvSpPr>
            <p:cNvPr id="381970" name="Rectangle 18"/>
            <p:cNvSpPr>
              <a:spLocks noChangeArrowheads="1"/>
            </p:cNvSpPr>
            <p:nvPr/>
          </p:nvSpPr>
          <p:spPr bwMode="auto">
            <a:xfrm>
              <a:off x="1031" y="2910"/>
              <a:ext cx="5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Order o</a:t>
              </a:r>
            </a:p>
          </p:txBody>
        </p:sp>
        <p:sp>
          <p:nvSpPr>
            <p:cNvPr id="381971" name="Oval 19"/>
            <p:cNvSpPr>
              <a:spLocks noChangeArrowheads="1"/>
            </p:cNvSpPr>
            <p:nvPr/>
          </p:nvSpPr>
          <p:spPr bwMode="auto">
            <a:xfrm>
              <a:off x="2425" y="2805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scan</a:t>
              </a:r>
            </a:p>
          </p:txBody>
        </p:sp>
        <p:sp>
          <p:nvSpPr>
            <p:cNvPr id="381972" name="Rectangle 20"/>
            <p:cNvSpPr>
              <a:spLocks noChangeArrowheads="1"/>
            </p:cNvSpPr>
            <p:nvPr/>
          </p:nvSpPr>
          <p:spPr bwMode="auto">
            <a:xfrm>
              <a:off x="2887" y="2926"/>
              <a:ext cx="5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Order o</a:t>
              </a:r>
            </a:p>
          </p:txBody>
        </p:sp>
        <p:sp>
          <p:nvSpPr>
            <p:cNvPr id="381973" name="Oval 21"/>
            <p:cNvSpPr>
              <a:spLocks noChangeArrowheads="1"/>
            </p:cNvSpPr>
            <p:nvPr/>
          </p:nvSpPr>
          <p:spPr bwMode="auto">
            <a:xfrm>
              <a:off x="4148" y="2830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scan</a:t>
              </a:r>
            </a:p>
          </p:txBody>
        </p:sp>
        <p:sp>
          <p:nvSpPr>
            <p:cNvPr id="381974" name="Rectangle 22"/>
            <p:cNvSpPr>
              <a:spLocks noChangeArrowheads="1"/>
            </p:cNvSpPr>
            <p:nvPr/>
          </p:nvSpPr>
          <p:spPr bwMode="auto">
            <a:xfrm>
              <a:off x="4610" y="2951"/>
              <a:ext cx="5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Order o</a:t>
              </a:r>
            </a:p>
          </p:txBody>
        </p:sp>
      </p:grpSp>
      <p:grpSp>
        <p:nvGrpSpPr>
          <p:cNvPr id="381975" name="Group 23"/>
          <p:cNvGrpSpPr>
            <a:grpSpLocks/>
          </p:cNvGrpSpPr>
          <p:nvPr/>
        </p:nvGrpSpPr>
        <p:grpSpPr bwMode="auto">
          <a:xfrm>
            <a:off x="917575" y="3094038"/>
            <a:ext cx="7327900" cy="698500"/>
            <a:chOff x="578" y="1949"/>
            <a:chExt cx="4616" cy="440"/>
          </a:xfrm>
        </p:grpSpPr>
        <p:sp>
          <p:nvSpPr>
            <p:cNvPr id="381976" name="Rectangle 24"/>
            <p:cNvSpPr>
              <a:spLocks noChangeArrowheads="1"/>
            </p:cNvSpPr>
            <p:nvPr/>
          </p:nvSpPr>
          <p:spPr bwMode="auto">
            <a:xfrm>
              <a:off x="578" y="1949"/>
              <a:ext cx="525" cy="1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hash</a:t>
              </a:r>
            </a:p>
          </p:txBody>
        </p:sp>
        <p:sp>
          <p:nvSpPr>
            <p:cNvPr id="381977" name="Rectangle 25"/>
            <p:cNvSpPr>
              <a:spLocks noChangeArrowheads="1"/>
            </p:cNvSpPr>
            <p:nvPr/>
          </p:nvSpPr>
          <p:spPr bwMode="auto">
            <a:xfrm>
              <a:off x="1075" y="2117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h(item)</a:t>
              </a:r>
            </a:p>
          </p:txBody>
        </p:sp>
        <p:cxnSp>
          <p:nvCxnSpPr>
            <p:cNvPr id="381978" name="AutoShape 26"/>
            <p:cNvCxnSpPr>
              <a:cxnSpLocks noChangeShapeType="1"/>
              <a:stCxn id="381959" idx="0"/>
              <a:endCxn id="381976" idx="2"/>
            </p:cNvCxnSpPr>
            <p:nvPr/>
          </p:nvCxnSpPr>
          <p:spPr bwMode="auto">
            <a:xfrm flipH="1" flipV="1">
              <a:off x="841" y="2136"/>
              <a:ext cx="7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1979" name="Rectangle 27"/>
            <p:cNvSpPr>
              <a:spLocks noChangeArrowheads="1"/>
            </p:cNvSpPr>
            <p:nvPr/>
          </p:nvSpPr>
          <p:spPr bwMode="auto">
            <a:xfrm>
              <a:off x="2434" y="1965"/>
              <a:ext cx="525" cy="1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hash</a:t>
              </a:r>
            </a:p>
          </p:txBody>
        </p:sp>
        <p:sp>
          <p:nvSpPr>
            <p:cNvPr id="381980" name="Rectangle 28"/>
            <p:cNvSpPr>
              <a:spLocks noChangeArrowheads="1"/>
            </p:cNvSpPr>
            <p:nvPr/>
          </p:nvSpPr>
          <p:spPr bwMode="auto">
            <a:xfrm>
              <a:off x="2931" y="2133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h(item)</a:t>
              </a:r>
            </a:p>
          </p:txBody>
        </p:sp>
        <p:cxnSp>
          <p:nvCxnSpPr>
            <p:cNvPr id="381981" name="AutoShape 29"/>
            <p:cNvCxnSpPr>
              <a:cxnSpLocks noChangeShapeType="1"/>
              <a:stCxn id="381962" idx="0"/>
              <a:endCxn id="381979" idx="2"/>
            </p:cNvCxnSpPr>
            <p:nvPr/>
          </p:nvCxnSpPr>
          <p:spPr bwMode="auto">
            <a:xfrm flipH="1" flipV="1">
              <a:off x="2697" y="2152"/>
              <a:ext cx="7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1982" name="Rectangle 30"/>
            <p:cNvSpPr>
              <a:spLocks noChangeArrowheads="1"/>
            </p:cNvSpPr>
            <p:nvPr/>
          </p:nvSpPr>
          <p:spPr bwMode="auto">
            <a:xfrm>
              <a:off x="4157" y="1990"/>
              <a:ext cx="525" cy="1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hash</a:t>
              </a:r>
            </a:p>
          </p:txBody>
        </p:sp>
        <p:sp>
          <p:nvSpPr>
            <p:cNvPr id="381983" name="Rectangle 31"/>
            <p:cNvSpPr>
              <a:spLocks noChangeArrowheads="1"/>
            </p:cNvSpPr>
            <p:nvPr/>
          </p:nvSpPr>
          <p:spPr bwMode="auto">
            <a:xfrm>
              <a:off x="4654" y="2158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h(item)</a:t>
              </a:r>
            </a:p>
          </p:txBody>
        </p:sp>
        <p:cxnSp>
          <p:nvCxnSpPr>
            <p:cNvPr id="381984" name="AutoShape 32"/>
            <p:cNvCxnSpPr>
              <a:cxnSpLocks noChangeShapeType="1"/>
              <a:stCxn id="381965" idx="0"/>
              <a:endCxn id="381982" idx="2"/>
            </p:cNvCxnSpPr>
            <p:nvPr/>
          </p:nvCxnSpPr>
          <p:spPr bwMode="auto">
            <a:xfrm flipH="1" flipV="1">
              <a:off x="4420" y="2177"/>
              <a:ext cx="7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81985" name="Group 33"/>
          <p:cNvGrpSpPr>
            <a:grpSpLocks/>
          </p:cNvGrpSpPr>
          <p:nvPr/>
        </p:nvGrpSpPr>
        <p:grpSpPr bwMode="auto">
          <a:xfrm>
            <a:off x="842963" y="1636713"/>
            <a:ext cx="6654800" cy="1522412"/>
            <a:chOff x="531" y="1031"/>
            <a:chExt cx="4192" cy="959"/>
          </a:xfrm>
        </p:grpSpPr>
        <p:sp>
          <p:nvSpPr>
            <p:cNvPr id="381986" name="Rectangle 34"/>
            <p:cNvSpPr>
              <a:spLocks noChangeArrowheads="1"/>
            </p:cNvSpPr>
            <p:nvPr/>
          </p:nvSpPr>
          <p:spPr bwMode="auto">
            <a:xfrm>
              <a:off x="531" y="1040"/>
              <a:ext cx="666" cy="4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AMP 4</a:t>
              </a:r>
            </a:p>
          </p:txBody>
        </p:sp>
        <p:sp>
          <p:nvSpPr>
            <p:cNvPr id="381987" name="Rectangle 35"/>
            <p:cNvSpPr>
              <a:spLocks noChangeArrowheads="1"/>
            </p:cNvSpPr>
            <p:nvPr/>
          </p:nvSpPr>
          <p:spPr bwMode="auto">
            <a:xfrm>
              <a:off x="2324" y="1040"/>
              <a:ext cx="666" cy="4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AMP 5</a:t>
              </a:r>
            </a:p>
          </p:txBody>
        </p:sp>
        <p:sp>
          <p:nvSpPr>
            <p:cNvPr id="381988" name="Rectangle 36"/>
            <p:cNvSpPr>
              <a:spLocks noChangeArrowheads="1"/>
            </p:cNvSpPr>
            <p:nvPr/>
          </p:nvSpPr>
          <p:spPr bwMode="auto">
            <a:xfrm>
              <a:off x="4057" y="1031"/>
              <a:ext cx="666" cy="4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AMP 6</a:t>
              </a:r>
            </a:p>
          </p:txBody>
        </p:sp>
        <p:grpSp>
          <p:nvGrpSpPr>
            <p:cNvPr id="381989" name="Group 37"/>
            <p:cNvGrpSpPr>
              <a:grpSpLocks/>
            </p:cNvGrpSpPr>
            <p:nvPr/>
          </p:nvGrpSpPr>
          <p:grpSpPr bwMode="auto">
            <a:xfrm>
              <a:off x="841" y="1520"/>
              <a:ext cx="3579" cy="470"/>
              <a:chOff x="841" y="1520"/>
              <a:chExt cx="3579" cy="470"/>
            </a:xfrm>
          </p:grpSpPr>
          <p:cxnSp>
            <p:nvCxnSpPr>
              <p:cNvPr id="381990" name="AutoShape 38"/>
              <p:cNvCxnSpPr>
                <a:cxnSpLocks noChangeShapeType="1"/>
                <a:stCxn id="381976" idx="0"/>
                <a:endCxn id="381987" idx="2"/>
              </p:cNvCxnSpPr>
              <p:nvPr/>
            </p:nvCxnSpPr>
            <p:spPr bwMode="auto">
              <a:xfrm flipV="1">
                <a:off x="841" y="1529"/>
                <a:ext cx="1816" cy="4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1991" name="AutoShape 39"/>
              <p:cNvCxnSpPr>
                <a:cxnSpLocks noChangeShapeType="1"/>
                <a:stCxn id="381976" idx="0"/>
                <a:endCxn id="381988" idx="2"/>
              </p:cNvCxnSpPr>
              <p:nvPr/>
            </p:nvCxnSpPr>
            <p:spPr bwMode="auto">
              <a:xfrm flipV="1">
                <a:off x="841" y="1520"/>
                <a:ext cx="3549" cy="42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1992" name="AutoShape 40"/>
              <p:cNvCxnSpPr>
                <a:cxnSpLocks noChangeShapeType="1"/>
                <a:stCxn id="381976" idx="0"/>
                <a:endCxn id="381986" idx="2"/>
              </p:cNvCxnSpPr>
              <p:nvPr/>
            </p:nvCxnSpPr>
            <p:spPr bwMode="auto">
              <a:xfrm flipV="1">
                <a:off x="841" y="1529"/>
                <a:ext cx="23" cy="4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1993" name="AutoShape 41"/>
              <p:cNvCxnSpPr>
                <a:cxnSpLocks noChangeShapeType="1"/>
                <a:stCxn id="381979" idx="0"/>
                <a:endCxn id="381986" idx="2"/>
              </p:cNvCxnSpPr>
              <p:nvPr/>
            </p:nvCxnSpPr>
            <p:spPr bwMode="auto">
              <a:xfrm flipH="1" flipV="1">
                <a:off x="864" y="1529"/>
                <a:ext cx="1833" cy="4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1994" name="AutoShape 42"/>
              <p:cNvCxnSpPr>
                <a:cxnSpLocks noChangeShapeType="1"/>
                <a:stCxn id="381982" idx="0"/>
                <a:endCxn id="381987" idx="2"/>
              </p:cNvCxnSpPr>
              <p:nvPr/>
            </p:nvCxnSpPr>
            <p:spPr bwMode="auto">
              <a:xfrm flipH="1" flipV="1">
                <a:off x="2657" y="1529"/>
                <a:ext cx="1763" cy="46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1995" name="AutoShape 43"/>
              <p:cNvCxnSpPr>
                <a:cxnSpLocks noChangeShapeType="1"/>
                <a:stCxn id="381982" idx="0"/>
                <a:endCxn id="381988" idx="2"/>
              </p:cNvCxnSpPr>
              <p:nvPr/>
            </p:nvCxnSpPr>
            <p:spPr bwMode="auto">
              <a:xfrm flipH="1" flipV="1">
                <a:off x="4390" y="1520"/>
                <a:ext cx="30" cy="47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1996" name="AutoShape 44"/>
              <p:cNvCxnSpPr>
                <a:cxnSpLocks noChangeShapeType="1"/>
                <a:stCxn id="381982" idx="0"/>
                <a:endCxn id="381986" idx="2"/>
              </p:cNvCxnSpPr>
              <p:nvPr/>
            </p:nvCxnSpPr>
            <p:spPr bwMode="auto">
              <a:xfrm flipH="1" flipV="1">
                <a:off x="864" y="1529"/>
                <a:ext cx="3556" cy="46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1997" name="AutoShape 45"/>
              <p:cNvCxnSpPr>
                <a:cxnSpLocks noChangeShapeType="1"/>
                <a:stCxn id="381979" idx="0"/>
                <a:endCxn id="381988" idx="2"/>
              </p:cNvCxnSpPr>
              <p:nvPr/>
            </p:nvCxnSpPr>
            <p:spPr bwMode="auto">
              <a:xfrm flipV="1">
                <a:off x="2697" y="1520"/>
                <a:ext cx="1693" cy="44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40A-2DBF-1541-B540-4DF096E168F4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0162-79AF-D745-B45B-B7F2B361037B}" type="slidenum">
              <a:rPr lang="en-US"/>
              <a:pPr/>
              <a:t>55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System: Teradata</a:t>
            </a:r>
          </a:p>
        </p:txBody>
      </p:sp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889000" y="5030788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1</a:t>
            </a:r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3735388" y="5030788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2</a:t>
            </a:r>
          </a:p>
        </p:txBody>
      </p:sp>
      <p:sp>
        <p:nvSpPr>
          <p:cNvPr id="382981" name="Rectangle 5"/>
          <p:cNvSpPr>
            <a:spLocks noChangeArrowheads="1"/>
          </p:cNvSpPr>
          <p:nvPr/>
        </p:nvSpPr>
        <p:spPr bwMode="auto">
          <a:xfrm>
            <a:off x="6486525" y="5016500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3</a:t>
            </a:r>
          </a:p>
        </p:txBody>
      </p:sp>
      <p:sp>
        <p:nvSpPr>
          <p:cNvPr id="382982" name="Oval 6"/>
          <p:cNvSpPr>
            <a:spLocks noChangeArrowheads="1"/>
          </p:cNvSpPr>
          <p:nvPr/>
        </p:nvSpPr>
        <p:spPr bwMode="auto">
          <a:xfrm>
            <a:off x="903288" y="4427538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scan</a:t>
            </a:r>
          </a:p>
        </p:txBody>
      </p:sp>
      <p:cxnSp>
        <p:nvCxnSpPr>
          <p:cNvPr id="382983" name="AutoShape 7"/>
          <p:cNvCxnSpPr>
            <a:cxnSpLocks noChangeShapeType="1"/>
            <a:stCxn id="382982" idx="0"/>
            <a:endCxn id="382988" idx="2"/>
          </p:cNvCxnSpPr>
          <p:nvPr/>
        </p:nvCxnSpPr>
        <p:spPr bwMode="auto">
          <a:xfrm flipH="1" flipV="1">
            <a:off x="1335088" y="3819525"/>
            <a:ext cx="6350" cy="608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2984" name="Rectangle 8"/>
          <p:cNvSpPr>
            <a:spLocks noChangeArrowheads="1"/>
          </p:cNvSpPr>
          <p:nvPr/>
        </p:nvSpPr>
        <p:spPr bwMode="auto">
          <a:xfrm>
            <a:off x="1636713" y="4619625"/>
            <a:ext cx="723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Item i</a:t>
            </a:r>
          </a:p>
        </p:txBody>
      </p:sp>
      <p:sp>
        <p:nvSpPr>
          <p:cNvPr id="382985" name="Rectangle 9"/>
          <p:cNvSpPr>
            <a:spLocks noChangeArrowheads="1"/>
          </p:cNvSpPr>
          <p:nvPr/>
        </p:nvSpPr>
        <p:spPr bwMode="auto">
          <a:xfrm>
            <a:off x="842963" y="1651000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4</a:t>
            </a:r>
          </a:p>
        </p:txBody>
      </p:sp>
      <p:sp>
        <p:nvSpPr>
          <p:cNvPr id="382986" name="Rectangle 10"/>
          <p:cNvSpPr>
            <a:spLocks noChangeArrowheads="1"/>
          </p:cNvSpPr>
          <p:nvPr/>
        </p:nvSpPr>
        <p:spPr bwMode="auto">
          <a:xfrm>
            <a:off x="3689350" y="1651000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5</a:t>
            </a:r>
          </a:p>
        </p:txBody>
      </p:sp>
      <p:sp>
        <p:nvSpPr>
          <p:cNvPr id="382987" name="Rectangle 11"/>
          <p:cNvSpPr>
            <a:spLocks noChangeArrowheads="1"/>
          </p:cNvSpPr>
          <p:nvPr/>
        </p:nvSpPr>
        <p:spPr bwMode="auto">
          <a:xfrm>
            <a:off x="6440488" y="1636713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6</a:t>
            </a:r>
          </a:p>
        </p:txBody>
      </p:sp>
      <p:sp>
        <p:nvSpPr>
          <p:cNvPr id="382988" name="Rectangle 12"/>
          <p:cNvSpPr>
            <a:spLocks noChangeArrowheads="1"/>
          </p:cNvSpPr>
          <p:nvPr/>
        </p:nvSpPr>
        <p:spPr bwMode="auto">
          <a:xfrm>
            <a:off x="917575" y="3522663"/>
            <a:ext cx="833438" cy="296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hash</a:t>
            </a:r>
          </a:p>
        </p:txBody>
      </p:sp>
      <p:sp>
        <p:nvSpPr>
          <p:cNvPr id="382989" name="Rectangle 13"/>
          <p:cNvSpPr>
            <a:spLocks noChangeArrowheads="1"/>
          </p:cNvSpPr>
          <p:nvPr/>
        </p:nvSpPr>
        <p:spPr bwMode="auto">
          <a:xfrm>
            <a:off x="1706563" y="3789363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h(item)</a:t>
            </a:r>
          </a:p>
        </p:txBody>
      </p:sp>
      <p:sp>
        <p:nvSpPr>
          <p:cNvPr id="382990" name="Oval 14"/>
          <p:cNvSpPr>
            <a:spLocks noChangeArrowheads="1"/>
          </p:cNvSpPr>
          <p:nvPr/>
        </p:nvSpPr>
        <p:spPr bwMode="auto">
          <a:xfrm>
            <a:off x="3849688" y="4452938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scan</a:t>
            </a:r>
          </a:p>
        </p:txBody>
      </p:sp>
      <p:sp>
        <p:nvSpPr>
          <p:cNvPr id="382991" name="Rectangle 15"/>
          <p:cNvSpPr>
            <a:spLocks noChangeArrowheads="1"/>
          </p:cNvSpPr>
          <p:nvPr/>
        </p:nvSpPr>
        <p:spPr bwMode="auto">
          <a:xfrm>
            <a:off x="4583113" y="4645025"/>
            <a:ext cx="723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Item i</a:t>
            </a:r>
          </a:p>
        </p:txBody>
      </p:sp>
      <p:sp>
        <p:nvSpPr>
          <p:cNvPr id="382992" name="Rectangle 16"/>
          <p:cNvSpPr>
            <a:spLocks noChangeArrowheads="1"/>
          </p:cNvSpPr>
          <p:nvPr/>
        </p:nvSpPr>
        <p:spPr bwMode="auto">
          <a:xfrm>
            <a:off x="3863975" y="3548063"/>
            <a:ext cx="833438" cy="296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hash</a:t>
            </a:r>
          </a:p>
        </p:txBody>
      </p:sp>
      <p:sp>
        <p:nvSpPr>
          <p:cNvPr id="382993" name="Rectangle 17"/>
          <p:cNvSpPr>
            <a:spLocks noChangeArrowheads="1"/>
          </p:cNvSpPr>
          <p:nvPr/>
        </p:nvSpPr>
        <p:spPr bwMode="auto">
          <a:xfrm>
            <a:off x="4652963" y="3814763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h(item)</a:t>
            </a:r>
          </a:p>
        </p:txBody>
      </p:sp>
      <p:cxnSp>
        <p:nvCxnSpPr>
          <p:cNvPr id="382994" name="AutoShape 18"/>
          <p:cNvCxnSpPr>
            <a:cxnSpLocks noChangeShapeType="1"/>
            <a:stCxn id="382990" idx="0"/>
            <a:endCxn id="382992" idx="2"/>
          </p:cNvCxnSpPr>
          <p:nvPr/>
        </p:nvCxnSpPr>
        <p:spPr bwMode="auto">
          <a:xfrm flipH="1" flipV="1">
            <a:off x="4281488" y="3844925"/>
            <a:ext cx="6350" cy="608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2995" name="Oval 19"/>
          <p:cNvSpPr>
            <a:spLocks noChangeArrowheads="1"/>
          </p:cNvSpPr>
          <p:nvPr/>
        </p:nvSpPr>
        <p:spPr bwMode="auto">
          <a:xfrm>
            <a:off x="6584950" y="4492625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scan</a:t>
            </a:r>
          </a:p>
        </p:txBody>
      </p:sp>
      <p:sp>
        <p:nvSpPr>
          <p:cNvPr id="382996" name="Rectangle 20"/>
          <p:cNvSpPr>
            <a:spLocks noChangeArrowheads="1"/>
          </p:cNvSpPr>
          <p:nvPr/>
        </p:nvSpPr>
        <p:spPr bwMode="auto">
          <a:xfrm>
            <a:off x="7318375" y="468471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Item i</a:t>
            </a:r>
          </a:p>
        </p:txBody>
      </p:sp>
      <p:sp>
        <p:nvSpPr>
          <p:cNvPr id="382997" name="Rectangle 21"/>
          <p:cNvSpPr>
            <a:spLocks noChangeArrowheads="1"/>
          </p:cNvSpPr>
          <p:nvPr/>
        </p:nvSpPr>
        <p:spPr bwMode="auto">
          <a:xfrm>
            <a:off x="6599238" y="3587750"/>
            <a:ext cx="833437" cy="2968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hash</a:t>
            </a:r>
          </a:p>
        </p:txBody>
      </p:sp>
      <p:sp>
        <p:nvSpPr>
          <p:cNvPr id="382998" name="Rectangle 22"/>
          <p:cNvSpPr>
            <a:spLocks noChangeArrowheads="1"/>
          </p:cNvSpPr>
          <p:nvPr/>
        </p:nvSpPr>
        <p:spPr bwMode="auto">
          <a:xfrm>
            <a:off x="7388225" y="385445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h(item)</a:t>
            </a:r>
          </a:p>
        </p:txBody>
      </p:sp>
      <p:cxnSp>
        <p:nvCxnSpPr>
          <p:cNvPr id="382999" name="AutoShape 23"/>
          <p:cNvCxnSpPr>
            <a:cxnSpLocks noChangeShapeType="1"/>
            <a:stCxn id="382995" idx="0"/>
            <a:endCxn id="382997" idx="2"/>
          </p:cNvCxnSpPr>
          <p:nvPr/>
        </p:nvCxnSpPr>
        <p:spPr bwMode="auto">
          <a:xfrm flipH="1" flipV="1">
            <a:off x="7016750" y="3884613"/>
            <a:ext cx="6350" cy="608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0" name="AutoShape 24"/>
          <p:cNvCxnSpPr>
            <a:cxnSpLocks noChangeShapeType="1"/>
            <a:stCxn id="382988" idx="0"/>
            <a:endCxn id="382986" idx="2"/>
          </p:cNvCxnSpPr>
          <p:nvPr/>
        </p:nvCxnSpPr>
        <p:spPr bwMode="auto">
          <a:xfrm flipV="1">
            <a:off x="1335088" y="2427288"/>
            <a:ext cx="2882900" cy="1095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1" name="AutoShape 25"/>
          <p:cNvCxnSpPr>
            <a:cxnSpLocks noChangeShapeType="1"/>
            <a:stCxn id="382988" idx="0"/>
            <a:endCxn id="382987" idx="2"/>
          </p:cNvCxnSpPr>
          <p:nvPr/>
        </p:nvCxnSpPr>
        <p:spPr bwMode="auto">
          <a:xfrm flipV="1">
            <a:off x="1335088" y="2413000"/>
            <a:ext cx="5634037" cy="1109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2" name="AutoShape 26"/>
          <p:cNvCxnSpPr>
            <a:cxnSpLocks noChangeShapeType="1"/>
            <a:stCxn id="382988" idx="0"/>
            <a:endCxn id="382985" idx="2"/>
          </p:cNvCxnSpPr>
          <p:nvPr/>
        </p:nvCxnSpPr>
        <p:spPr bwMode="auto">
          <a:xfrm flipV="1">
            <a:off x="1335088" y="2427288"/>
            <a:ext cx="36512" cy="1095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3" name="AutoShape 27"/>
          <p:cNvCxnSpPr>
            <a:cxnSpLocks noChangeShapeType="1"/>
            <a:stCxn id="382992" idx="0"/>
            <a:endCxn id="382985" idx="2"/>
          </p:cNvCxnSpPr>
          <p:nvPr/>
        </p:nvCxnSpPr>
        <p:spPr bwMode="auto">
          <a:xfrm flipH="1" flipV="1">
            <a:off x="1371600" y="2427288"/>
            <a:ext cx="2909888" cy="1120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4" name="AutoShape 28"/>
          <p:cNvCxnSpPr>
            <a:cxnSpLocks noChangeShapeType="1"/>
            <a:stCxn id="382997" idx="0"/>
            <a:endCxn id="382986" idx="2"/>
          </p:cNvCxnSpPr>
          <p:nvPr/>
        </p:nvCxnSpPr>
        <p:spPr bwMode="auto">
          <a:xfrm flipH="1" flipV="1">
            <a:off x="4217988" y="2427288"/>
            <a:ext cx="2798762" cy="1160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5" name="AutoShape 29"/>
          <p:cNvCxnSpPr>
            <a:cxnSpLocks noChangeShapeType="1"/>
            <a:stCxn id="382997" idx="0"/>
            <a:endCxn id="382987" idx="2"/>
          </p:cNvCxnSpPr>
          <p:nvPr/>
        </p:nvCxnSpPr>
        <p:spPr bwMode="auto">
          <a:xfrm flipH="1" flipV="1">
            <a:off x="6969125" y="2413000"/>
            <a:ext cx="47625" cy="1174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6" name="AutoShape 30"/>
          <p:cNvCxnSpPr>
            <a:cxnSpLocks noChangeShapeType="1"/>
            <a:stCxn id="382997" idx="0"/>
            <a:endCxn id="382985" idx="2"/>
          </p:cNvCxnSpPr>
          <p:nvPr/>
        </p:nvCxnSpPr>
        <p:spPr bwMode="auto">
          <a:xfrm flipH="1" flipV="1">
            <a:off x="1371600" y="2427288"/>
            <a:ext cx="5645150" cy="1160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07" name="AutoShape 31"/>
          <p:cNvCxnSpPr>
            <a:cxnSpLocks noChangeShapeType="1"/>
            <a:stCxn id="382992" idx="0"/>
            <a:endCxn id="382987" idx="2"/>
          </p:cNvCxnSpPr>
          <p:nvPr/>
        </p:nvCxnSpPr>
        <p:spPr bwMode="auto">
          <a:xfrm flipV="1">
            <a:off x="4281488" y="2413000"/>
            <a:ext cx="2687637" cy="1135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FE67-625C-E04E-9F77-60F6A73D2355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AFD9-1C30-AC48-B791-BD2CFA39C627}" type="slidenum">
              <a:rPr lang="en-US"/>
              <a:pPr/>
              <a:t>56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System: Teradata</a:t>
            </a:r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735013" y="2552700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4</a:t>
            </a:r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3581400" y="2552700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5</a:t>
            </a:r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6332538" y="2538413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AMP 6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868363" y="1690688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join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3673475" y="1690688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join</a:t>
            </a:r>
          </a:p>
        </p:txBody>
      </p:sp>
      <p:sp>
        <p:nvSpPr>
          <p:cNvPr id="384008" name="Oval 8"/>
          <p:cNvSpPr>
            <a:spLocks noChangeArrowheads="1"/>
          </p:cNvSpPr>
          <p:nvPr/>
        </p:nvSpPr>
        <p:spPr bwMode="auto">
          <a:xfrm>
            <a:off x="6423025" y="1690688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join</a:t>
            </a:r>
          </a:p>
        </p:txBody>
      </p:sp>
      <p:sp>
        <p:nvSpPr>
          <p:cNvPr id="384009" name="Rectangle 9"/>
          <p:cNvSpPr>
            <a:spLocks noChangeArrowheads="1"/>
          </p:cNvSpPr>
          <p:nvPr/>
        </p:nvSpPr>
        <p:spPr bwMode="auto">
          <a:xfrm>
            <a:off x="1716088" y="1927225"/>
            <a:ext cx="1531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o.item = i.item</a:t>
            </a:r>
          </a:p>
        </p:txBody>
      </p:sp>
      <p:sp>
        <p:nvSpPr>
          <p:cNvPr id="384010" name="Rectangle 10"/>
          <p:cNvSpPr>
            <a:spLocks noChangeArrowheads="1"/>
          </p:cNvSpPr>
          <p:nvPr/>
        </p:nvSpPr>
        <p:spPr bwMode="auto">
          <a:xfrm>
            <a:off x="4465638" y="1966913"/>
            <a:ext cx="1531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o.item = i.item</a:t>
            </a:r>
          </a:p>
        </p:txBody>
      </p:sp>
      <p:sp>
        <p:nvSpPr>
          <p:cNvPr id="384011" name="Rectangle 11"/>
          <p:cNvSpPr>
            <a:spLocks noChangeArrowheads="1"/>
          </p:cNvSpPr>
          <p:nvPr/>
        </p:nvSpPr>
        <p:spPr bwMode="auto">
          <a:xfrm>
            <a:off x="7089775" y="1909763"/>
            <a:ext cx="1531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o.item = i.item</a:t>
            </a:r>
          </a:p>
        </p:txBody>
      </p:sp>
      <p:sp>
        <p:nvSpPr>
          <p:cNvPr id="384012" name="Text Box 12"/>
          <p:cNvSpPr txBox="1">
            <a:spLocks noChangeArrowheads="1"/>
          </p:cNvSpPr>
          <p:nvPr/>
        </p:nvSpPr>
        <p:spPr bwMode="auto">
          <a:xfrm>
            <a:off x="1184275" y="5360988"/>
            <a:ext cx="4217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contains all orders and all lines where hash(item) = 1</a:t>
            </a:r>
          </a:p>
        </p:txBody>
      </p:sp>
      <p:cxnSp>
        <p:nvCxnSpPr>
          <p:cNvPr id="384013" name="AutoShape 13"/>
          <p:cNvCxnSpPr>
            <a:cxnSpLocks noChangeShapeType="1"/>
            <a:stCxn id="384012" idx="1"/>
            <a:endCxn id="384003" idx="2"/>
          </p:cNvCxnSpPr>
          <p:nvPr/>
        </p:nvCxnSpPr>
        <p:spPr bwMode="auto">
          <a:xfrm rot="10800000" flipH="1">
            <a:off x="1184275" y="3328988"/>
            <a:ext cx="79375" cy="2443162"/>
          </a:xfrm>
          <a:prstGeom prst="curvedConnector4">
            <a:avLst>
              <a:gd name="adj1" fmla="val -288000"/>
              <a:gd name="adj2" fmla="val 58417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4014" name="Text Box 14"/>
          <p:cNvSpPr txBox="1">
            <a:spLocks noChangeArrowheads="1"/>
          </p:cNvSpPr>
          <p:nvPr/>
        </p:nvSpPr>
        <p:spPr bwMode="auto">
          <a:xfrm>
            <a:off x="2959100" y="4497388"/>
            <a:ext cx="4203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contains all orders and all lines where hash(item) = 2</a:t>
            </a:r>
          </a:p>
        </p:txBody>
      </p:sp>
      <p:cxnSp>
        <p:nvCxnSpPr>
          <p:cNvPr id="384015" name="AutoShape 15"/>
          <p:cNvCxnSpPr>
            <a:cxnSpLocks noChangeShapeType="1"/>
            <a:stCxn id="384014" idx="1"/>
            <a:endCxn id="384004" idx="2"/>
          </p:cNvCxnSpPr>
          <p:nvPr/>
        </p:nvCxnSpPr>
        <p:spPr bwMode="auto">
          <a:xfrm rot="10800000" flipH="1">
            <a:off x="2959100" y="3328988"/>
            <a:ext cx="1150938" cy="1579562"/>
          </a:xfrm>
          <a:prstGeom prst="curvedConnector4">
            <a:avLst>
              <a:gd name="adj1" fmla="val -19861"/>
              <a:gd name="adj2" fmla="val 63014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4016" name="Text Box 16"/>
          <p:cNvSpPr txBox="1">
            <a:spLocks noChangeArrowheads="1"/>
          </p:cNvSpPr>
          <p:nvPr/>
        </p:nvSpPr>
        <p:spPr bwMode="auto">
          <a:xfrm>
            <a:off x="4997450" y="3592513"/>
            <a:ext cx="4344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contains all orders and all lines where hash(item) = 3</a:t>
            </a:r>
          </a:p>
        </p:txBody>
      </p:sp>
      <p:cxnSp>
        <p:nvCxnSpPr>
          <p:cNvPr id="384017" name="AutoShape 17"/>
          <p:cNvCxnSpPr>
            <a:cxnSpLocks noChangeShapeType="1"/>
            <a:stCxn id="384016" idx="1"/>
            <a:endCxn id="384005" idx="2"/>
          </p:cNvCxnSpPr>
          <p:nvPr/>
        </p:nvCxnSpPr>
        <p:spPr bwMode="auto">
          <a:xfrm rot="10800000" flipH="1">
            <a:off x="4997450" y="3314700"/>
            <a:ext cx="1863725" cy="688975"/>
          </a:xfrm>
          <a:prstGeom prst="curvedConnector4">
            <a:avLst>
              <a:gd name="adj1" fmla="val -12264"/>
              <a:gd name="adj2" fmla="val 79722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4018" name="AutoShape 18"/>
          <p:cNvCxnSpPr>
            <a:cxnSpLocks noChangeShapeType="1"/>
            <a:stCxn id="384003" idx="0"/>
            <a:endCxn id="384006" idx="4"/>
          </p:cNvCxnSpPr>
          <p:nvPr/>
        </p:nvCxnSpPr>
        <p:spPr bwMode="auto">
          <a:xfrm flipV="1">
            <a:off x="1263650" y="2014538"/>
            <a:ext cx="42863" cy="538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4019" name="AutoShape 19"/>
          <p:cNvCxnSpPr>
            <a:cxnSpLocks noChangeShapeType="1"/>
            <a:stCxn id="384004" idx="0"/>
            <a:endCxn id="384007" idx="4"/>
          </p:cNvCxnSpPr>
          <p:nvPr/>
        </p:nvCxnSpPr>
        <p:spPr bwMode="auto">
          <a:xfrm flipV="1">
            <a:off x="4110038" y="2014538"/>
            <a:ext cx="1587" cy="538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4020" name="AutoShape 20"/>
          <p:cNvCxnSpPr>
            <a:cxnSpLocks noChangeShapeType="1"/>
            <a:stCxn id="384005" idx="0"/>
            <a:endCxn id="384008" idx="4"/>
          </p:cNvCxnSpPr>
          <p:nvPr/>
        </p:nvCxnSpPr>
        <p:spPr bwMode="auto">
          <a:xfrm flipV="1">
            <a:off x="6861175" y="2014538"/>
            <a:ext cx="0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CF6F-195E-6B44-B130-1E63E9A0EB95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5B78-6316-CB43-AE6C-C9E57AF6F12B}" type="slidenum">
              <a:rPr lang="en-US"/>
              <a:pPr/>
              <a:t>57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MapReduce Contemporaries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Dryad (Microsoft)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Relational Algebra</a:t>
            </a:r>
          </a:p>
          <a:p>
            <a:pPr>
              <a:lnSpc>
                <a:spcPct val="90000"/>
              </a:lnSpc>
            </a:pPr>
            <a:r>
              <a:rPr lang="en-US" sz="2400"/>
              <a:t>Pig (Yahoo)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Near Relational Algebra over MapReduce </a:t>
            </a:r>
          </a:p>
          <a:p>
            <a:pPr>
              <a:lnSpc>
                <a:spcPct val="90000"/>
              </a:lnSpc>
            </a:pPr>
            <a:r>
              <a:rPr lang="en-US" sz="2400"/>
              <a:t>HIVE (Facebook)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SQL over MapReduce</a:t>
            </a:r>
          </a:p>
          <a:p>
            <a:pPr>
              <a:lnSpc>
                <a:spcPct val="90000"/>
              </a:lnSpc>
            </a:pPr>
            <a:r>
              <a:rPr lang="en-US" sz="2400"/>
              <a:t>Cascading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Relational Algebra</a:t>
            </a:r>
          </a:p>
          <a:p>
            <a:pPr>
              <a:lnSpc>
                <a:spcPct val="90000"/>
              </a:lnSpc>
            </a:pPr>
            <a:r>
              <a:rPr lang="en-US" sz="2400"/>
              <a:t>Clustera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 of Wisconsin</a:t>
            </a:r>
          </a:p>
          <a:p>
            <a:pPr>
              <a:lnSpc>
                <a:spcPct val="90000"/>
              </a:lnSpc>
            </a:pPr>
            <a:r>
              <a:rPr lang="en-US" sz="2400"/>
              <a:t>Hbase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Indexing on HDFS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807A-EA96-8049-BDF9-BBB43C8A9FB2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ED7E-6D81-D243-981B-3314099913EA}" type="slidenum">
              <a:rPr lang="en-US"/>
              <a:pPr/>
              <a:t>58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>
                <a:solidFill>
                  <a:srgbClr val="000000"/>
                </a:solidFill>
              </a:rPr>
              <a:t>MapReduce vs RDBMS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331913"/>
            <a:ext cx="8661400" cy="4762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000000"/>
                </a:solidFill>
              </a:rPr>
              <a:t>RDBMS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Declarative query languages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Schemas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Logical Data Independence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Indexing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Algebraic Optimization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Caching/Materialized Views</a:t>
            </a:r>
          </a:p>
          <a:p>
            <a:pPr lvl="1">
              <a:lnSpc>
                <a:spcPct val="90000"/>
              </a:lnSpc>
            </a:pPr>
            <a:r>
              <a:rPr lang="en-US" sz="2100" i="1">
                <a:solidFill>
                  <a:srgbClr val="0011CF"/>
                </a:solidFill>
              </a:rPr>
              <a:t>ACID/Transactions</a:t>
            </a:r>
            <a:endParaRPr lang="en-US" sz="21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500">
                <a:solidFill>
                  <a:srgbClr val="000000"/>
                </a:solidFill>
              </a:rPr>
              <a:t>MapReduce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High Scalability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0011CF"/>
                </a:solidFill>
              </a:rPr>
              <a:t>Fault-tolerance</a:t>
            </a:r>
          </a:p>
          <a:p>
            <a:pPr lvl="1">
              <a:lnSpc>
                <a:spcPct val="90000"/>
              </a:lnSpc>
            </a:pPr>
            <a:r>
              <a:rPr lang="ja-JP" altLang="en-US" sz="2100">
                <a:solidFill>
                  <a:srgbClr val="0011CF"/>
                </a:solidFill>
                <a:latin typeface="Arial"/>
              </a:rPr>
              <a:t>“</a:t>
            </a:r>
            <a:r>
              <a:rPr lang="en-US" sz="2100">
                <a:solidFill>
                  <a:srgbClr val="0011CF"/>
                </a:solidFill>
              </a:rPr>
              <a:t>One-person deployment</a:t>
            </a:r>
            <a:r>
              <a:rPr lang="ja-JP" altLang="en-US" sz="2100">
                <a:solidFill>
                  <a:srgbClr val="0011CF"/>
                </a:solidFill>
                <a:latin typeface="Arial"/>
              </a:rPr>
              <a:t>”</a:t>
            </a:r>
            <a:endParaRPr lang="en-US" sz="2100" b="1">
              <a:solidFill>
                <a:srgbClr val="0011CF"/>
              </a:solidFill>
            </a:endParaRPr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4684713" y="2092325"/>
            <a:ext cx="318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HIVE, Pig, DryadLINQ</a:t>
            </a:r>
          </a:p>
        </p:txBody>
      </p:sp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4657725" y="1692275"/>
            <a:ext cx="318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DryadLINQ, Pig, HIVE</a:t>
            </a:r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4675188" y="3054350"/>
            <a:ext cx="318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Pig, (Dryad, HIVE)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4646613" y="2722563"/>
            <a:ext cx="318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Hbase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1A3-0167-D94F-8CED-FD222CEEBD0A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CE52-3777-A446-BCDC-013FE0577F4E}" type="slidenum">
              <a:rPr lang="en-US"/>
              <a:pPr/>
              <a:t>59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124" name="Group 4"/>
          <p:cNvGraphicFramePr>
            <a:graphicFrameLocks noGrp="1"/>
          </p:cNvGraphicFramePr>
          <p:nvPr/>
        </p:nvGraphicFramePr>
        <p:xfrm>
          <a:off x="533400" y="519113"/>
          <a:ext cx="8153400" cy="5008880"/>
        </p:xfrm>
        <a:graphic>
          <a:graphicData uri="http://schemas.openxmlformats.org/drawingml/2006/table">
            <a:tbl>
              <a:tblPr/>
              <a:tblGrid>
                <a:gridCol w="1600200"/>
                <a:gridCol w="1752600"/>
                <a:gridCol w="2209800"/>
                <a:gridCol w="2590800"/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Data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Prog.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GPL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Typing (maybe)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Workflow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dataflow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typing, provenance, scheduling, caching, task parallelism, reuse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Relational Algebra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Relations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Select, Project, Join, Aggregate,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optimization, physical data independence, data parallelism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MapReduce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[(key,value)]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Map, Reduce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massive data parallelism, fault tolerance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MS Dryad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IQueryable, IEnumerable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RA + Apply + Partitioning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typing, massive data parallelism, fault tolerance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Arrays/ Matrices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70+ 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data parallelism,          full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85013"/>
            <a:ext cx="7905750" cy="58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6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1CA7-2316-D44B-A83A-940DEF14965D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7BBA-020C-A745-9D5D-3B67244FED90}" type="slidenum">
              <a:rPr lang="en-US"/>
              <a:pPr/>
              <a:t>60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Security?</a:t>
            </a:r>
          </a:p>
          <a:p>
            <a:r>
              <a:rPr lang="en-US"/>
              <a:t>Lock-in/Portability?</a:t>
            </a:r>
          </a:p>
          <a:p>
            <a:r>
              <a:rPr lang="en-US"/>
              <a:t>Others?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r>
              <a:rPr lang="en-US" smtClean="0"/>
              <a:t>: Case Study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121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Amazon Web Services</a:t>
            </a:r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879475" y="6826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3600">
                <a:solidFill>
                  <a:schemeClr val="tx2"/>
                </a:solidFill>
                <a:latin typeface="Arial" charset="0"/>
              </a:rPr>
              <a:t>History</a:t>
            </a: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711200" y="25447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4800" dirty="0" smtClean="0">
                <a:solidFill>
                  <a:schemeClr val="tx2"/>
                </a:solidFill>
                <a:latin typeface="Arial" charset="0"/>
              </a:rPr>
              <a:t>Amazon </a:t>
            </a:r>
            <a:r>
              <a:rPr lang="en-US" sz="4800" dirty="0">
                <a:solidFill>
                  <a:schemeClr val="tx2"/>
                </a:solidFill>
                <a:latin typeface="Arial" charset="0"/>
              </a:rPr>
              <a:t>Web Services</a:t>
            </a:r>
          </a:p>
        </p:txBody>
      </p:sp>
    </p:spTree>
    <p:extLst>
      <p:ext uri="{BB962C8B-B14F-4D97-AF65-F5344CB8AC3E}">
        <p14:creationId xmlns:p14="http://schemas.microsoft.com/office/powerpoint/2010/main" val="22751367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65F5-0D9E-B942-A759-EC487F76DB18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FC44-8C8B-1F43-BC83-31F0B44217FA}" type="slidenum">
              <a:rPr lang="en-US"/>
              <a:pPr/>
              <a:t>63</a:t>
            </a:fld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8" y="322263"/>
            <a:ext cx="8005762" cy="668337"/>
          </a:xfrm>
        </p:spPr>
        <p:txBody>
          <a:bodyPr/>
          <a:lstStyle/>
          <a:p>
            <a:r>
              <a:rPr lang="en-US" sz="3200"/>
              <a:t>Amazon Web Services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Elastic Compute Cloud (EC2)</a:t>
            </a:r>
          </a:p>
          <a:p>
            <a:pPr lvl="1">
              <a:lnSpc>
                <a:spcPct val="90000"/>
              </a:lnSpc>
            </a:pPr>
            <a:r>
              <a:rPr lang="en-US"/>
              <a:t>Rent various powers of computers by the hour</a:t>
            </a:r>
          </a:p>
          <a:p>
            <a:pPr>
              <a:lnSpc>
                <a:spcPct val="90000"/>
              </a:lnSpc>
            </a:pPr>
            <a:r>
              <a:rPr lang="en-US"/>
              <a:t>Simple Storage Service (S3)</a:t>
            </a:r>
          </a:p>
          <a:p>
            <a:pPr lvl="1">
              <a:lnSpc>
                <a:spcPct val="90000"/>
              </a:lnSpc>
            </a:pPr>
            <a:r>
              <a:rPr lang="en-US"/>
              <a:t>Store the data from and for EC2 computers</a:t>
            </a:r>
          </a:p>
          <a:p>
            <a:pPr>
              <a:lnSpc>
                <a:spcPct val="90000"/>
              </a:lnSpc>
            </a:pPr>
            <a:r>
              <a:rPr lang="en-US"/>
              <a:t>Elastic Block Store (EBS)</a:t>
            </a:r>
          </a:p>
          <a:p>
            <a:pPr lvl="1">
              <a:lnSpc>
                <a:spcPct val="90000"/>
              </a:lnSpc>
            </a:pPr>
            <a:r>
              <a:rPr lang="en-US"/>
              <a:t>Persistent attached storage for EC2 data</a:t>
            </a:r>
          </a:p>
          <a:p>
            <a:pPr>
              <a:lnSpc>
                <a:spcPct val="90000"/>
              </a:lnSpc>
            </a:pPr>
            <a:r>
              <a:rPr lang="en-US"/>
              <a:t>Relational Data Service (RDS)</a:t>
            </a:r>
          </a:p>
          <a:p>
            <a:pPr lvl="1">
              <a:lnSpc>
                <a:spcPct val="90000"/>
              </a:lnSpc>
            </a:pPr>
            <a:r>
              <a:rPr lang="en-US"/>
              <a:t>Hosted, scalable MySQL Servers</a:t>
            </a:r>
          </a:p>
        </p:txBody>
      </p:sp>
    </p:spTree>
    <p:extLst>
      <p:ext uri="{BB962C8B-B14F-4D97-AF65-F5344CB8AC3E}">
        <p14:creationId xmlns:p14="http://schemas.microsoft.com/office/powerpoint/2010/main" val="172182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427-F22F-8343-8BB0-F1422A33262B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AF4A-5823-9342-AE63-C9AD5F8BAF03}" type="slidenum">
              <a:rPr lang="en-US"/>
              <a:pPr/>
              <a:t>64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Amazon Web Services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6180" name="Picture 4" descr="Picture 38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144000" cy="6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4719638" y="6491288"/>
            <a:ext cx="441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0" tIns="45695" rIns="91390" bIns="4569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cs typeface="Arial" charset="0"/>
              </a:rPr>
              <a:t>[Deepak Singh, Amazon.com]</a:t>
            </a:r>
          </a:p>
        </p:txBody>
      </p:sp>
    </p:spTree>
    <p:extLst>
      <p:ext uri="{BB962C8B-B14F-4D97-AF65-F5344CB8AC3E}">
        <p14:creationId xmlns:p14="http://schemas.microsoft.com/office/powerpoint/2010/main" val="4985509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3511-E1A5-5A4A-8EB0-CE7E19F1E1FD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F775-A8EE-C348-92AA-92F9E53EC23D}" type="slidenum">
              <a:rPr lang="en-US"/>
              <a:pPr/>
              <a:t>65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Amazon Machine Images</a:t>
            </a:r>
          </a:p>
        </p:txBody>
      </p:sp>
      <p:sp>
        <p:nvSpPr>
          <p:cNvPr id="307203" name="Rectangle 3"/>
          <p:cNvSpPr>
            <a:spLocks noChangeArrowheads="1"/>
          </p:cNvSpPr>
          <p:nvPr/>
        </p:nvSpPr>
        <p:spPr bwMode="auto">
          <a:xfrm>
            <a:off x="4956175" y="1866900"/>
            <a:ext cx="1295400" cy="890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EC2 </a:t>
            </a:r>
          </a:p>
          <a:p>
            <a:pPr algn="ctr"/>
            <a:r>
              <a:rPr lang="en-US"/>
              <a:t>Instance</a:t>
            </a: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4964113" y="2765425"/>
            <a:ext cx="3690937" cy="733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Physical Machine</a:t>
            </a:r>
          </a:p>
        </p:txBody>
      </p:sp>
      <p:sp>
        <p:nvSpPr>
          <p:cNvPr id="307205" name="AutoShape 5"/>
          <p:cNvSpPr>
            <a:spLocks noChangeArrowheads="1"/>
          </p:cNvSpPr>
          <p:nvPr/>
        </p:nvSpPr>
        <p:spPr bwMode="auto">
          <a:xfrm>
            <a:off x="2982913" y="473392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06" name="AutoShape 6"/>
          <p:cNvSpPr>
            <a:spLocks noChangeArrowheads="1"/>
          </p:cNvSpPr>
          <p:nvPr/>
        </p:nvSpPr>
        <p:spPr bwMode="auto">
          <a:xfrm>
            <a:off x="3135313" y="488632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07" name="AutoShape 7"/>
          <p:cNvSpPr>
            <a:spLocks noChangeArrowheads="1"/>
          </p:cNvSpPr>
          <p:nvPr/>
        </p:nvSpPr>
        <p:spPr bwMode="auto">
          <a:xfrm>
            <a:off x="3287713" y="503872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08" name="AutoShape 8"/>
          <p:cNvSpPr>
            <a:spLocks noChangeArrowheads="1"/>
          </p:cNvSpPr>
          <p:nvPr/>
        </p:nvSpPr>
        <p:spPr bwMode="auto">
          <a:xfrm>
            <a:off x="3440113" y="519112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09" name="AutoShape 9"/>
          <p:cNvSpPr>
            <a:spLocks noChangeArrowheads="1"/>
          </p:cNvSpPr>
          <p:nvPr/>
        </p:nvSpPr>
        <p:spPr bwMode="auto">
          <a:xfrm>
            <a:off x="2357438" y="478155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10" name="AutoShape 10"/>
          <p:cNvSpPr>
            <a:spLocks noChangeArrowheads="1"/>
          </p:cNvSpPr>
          <p:nvPr/>
        </p:nvSpPr>
        <p:spPr bwMode="auto">
          <a:xfrm>
            <a:off x="2509838" y="493395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11" name="AutoShape 11"/>
          <p:cNvSpPr>
            <a:spLocks noChangeArrowheads="1"/>
          </p:cNvSpPr>
          <p:nvPr/>
        </p:nvSpPr>
        <p:spPr bwMode="auto">
          <a:xfrm>
            <a:off x="2662238" y="508635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12" name="AutoShape 12"/>
          <p:cNvSpPr>
            <a:spLocks noChangeArrowheads="1"/>
          </p:cNvSpPr>
          <p:nvPr/>
        </p:nvSpPr>
        <p:spPr bwMode="auto">
          <a:xfrm>
            <a:off x="2814638" y="523875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13" name="AutoShape 13"/>
          <p:cNvSpPr>
            <a:spLocks noChangeArrowheads="1"/>
          </p:cNvSpPr>
          <p:nvPr/>
        </p:nvSpPr>
        <p:spPr bwMode="auto">
          <a:xfrm>
            <a:off x="1668463" y="478155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14" name="AutoShape 14"/>
          <p:cNvSpPr>
            <a:spLocks noChangeArrowheads="1"/>
          </p:cNvSpPr>
          <p:nvPr/>
        </p:nvSpPr>
        <p:spPr bwMode="auto">
          <a:xfrm>
            <a:off x="1820863" y="493395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15" name="AutoShape 15"/>
          <p:cNvSpPr>
            <a:spLocks noChangeArrowheads="1"/>
          </p:cNvSpPr>
          <p:nvPr/>
        </p:nvSpPr>
        <p:spPr bwMode="auto">
          <a:xfrm>
            <a:off x="1973263" y="508635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16" name="AutoShape 16"/>
          <p:cNvSpPr>
            <a:spLocks noChangeArrowheads="1"/>
          </p:cNvSpPr>
          <p:nvPr/>
        </p:nvSpPr>
        <p:spPr bwMode="auto">
          <a:xfrm>
            <a:off x="2125663" y="523875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17" name="AutoShape 17"/>
          <p:cNvSpPr>
            <a:spLocks noChangeArrowheads="1"/>
          </p:cNvSpPr>
          <p:nvPr/>
        </p:nvSpPr>
        <p:spPr bwMode="auto">
          <a:xfrm>
            <a:off x="1042988" y="482917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18" name="AutoShape 18"/>
          <p:cNvSpPr>
            <a:spLocks noChangeArrowheads="1"/>
          </p:cNvSpPr>
          <p:nvPr/>
        </p:nvSpPr>
        <p:spPr bwMode="auto">
          <a:xfrm>
            <a:off x="1195388" y="498157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19" name="AutoShape 19"/>
          <p:cNvSpPr>
            <a:spLocks noChangeArrowheads="1"/>
          </p:cNvSpPr>
          <p:nvPr/>
        </p:nvSpPr>
        <p:spPr bwMode="auto">
          <a:xfrm>
            <a:off x="1347788" y="513397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20" name="AutoShape 20"/>
          <p:cNvSpPr>
            <a:spLocks noChangeArrowheads="1"/>
          </p:cNvSpPr>
          <p:nvPr/>
        </p:nvSpPr>
        <p:spPr bwMode="auto">
          <a:xfrm>
            <a:off x="1500188" y="528637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21" name="AutoShape 21"/>
          <p:cNvSpPr>
            <a:spLocks noChangeArrowheads="1"/>
          </p:cNvSpPr>
          <p:nvPr/>
        </p:nvSpPr>
        <p:spPr bwMode="auto">
          <a:xfrm>
            <a:off x="2965450" y="414020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22" name="AutoShape 22"/>
          <p:cNvSpPr>
            <a:spLocks noChangeArrowheads="1"/>
          </p:cNvSpPr>
          <p:nvPr/>
        </p:nvSpPr>
        <p:spPr bwMode="auto">
          <a:xfrm>
            <a:off x="3117850" y="429260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23" name="AutoShape 23"/>
          <p:cNvSpPr>
            <a:spLocks noChangeArrowheads="1"/>
          </p:cNvSpPr>
          <p:nvPr/>
        </p:nvSpPr>
        <p:spPr bwMode="auto">
          <a:xfrm>
            <a:off x="3270250" y="444500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24" name="AutoShape 24"/>
          <p:cNvSpPr>
            <a:spLocks noChangeArrowheads="1"/>
          </p:cNvSpPr>
          <p:nvPr/>
        </p:nvSpPr>
        <p:spPr bwMode="auto">
          <a:xfrm>
            <a:off x="3422650" y="459740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25" name="AutoShape 25"/>
          <p:cNvSpPr>
            <a:spLocks noChangeArrowheads="1"/>
          </p:cNvSpPr>
          <p:nvPr/>
        </p:nvSpPr>
        <p:spPr bwMode="auto">
          <a:xfrm>
            <a:off x="2339975" y="418782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26" name="AutoShape 26"/>
          <p:cNvSpPr>
            <a:spLocks noChangeArrowheads="1"/>
          </p:cNvSpPr>
          <p:nvPr/>
        </p:nvSpPr>
        <p:spPr bwMode="auto">
          <a:xfrm>
            <a:off x="2492375" y="434022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27" name="AutoShape 27"/>
          <p:cNvSpPr>
            <a:spLocks noChangeArrowheads="1"/>
          </p:cNvSpPr>
          <p:nvPr/>
        </p:nvSpPr>
        <p:spPr bwMode="auto">
          <a:xfrm>
            <a:off x="2644775" y="449262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28" name="AutoShape 28"/>
          <p:cNvSpPr>
            <a:spLocks noChangeArrowheads="1"/>
          </p:cNvSpPr>
          <p:nvPr/>
        </p:nvSpPr>
        <p:spPr bwMode="auto">
          <a:xfrm>
            <a:off x="2797175" y="464502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29" name="AutoShape 29"/>
          <p:cNvSpPr>
            <a:spLocks noChangeArrowheads="1"/>
          </p:cNvSpPr>
          <p:nvPr/>
        </p:nvSpPr>
        <p:spPr bwMode="auto">
          <a:xfrm>
            <a:off x="1651000" y="418782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30" name="AutoShape 30"/>
          <p:cNvSpPr>
            <a:spLocks noChangeArrowheads="1"/>
          </p:cNvSpPr>
          <p:nvPr/>
        </p:nvSpPr>
        <p:spPr bwMode="auto">
          <a:xfrm>
            <a:off x="1803400" y="434022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31" name="AutoShape 31"/>
          <p:cNvSpPr>
            <a:spLocks noChangeArrowheads="1"/>
          </p:cNvSpPr>
          <p:nvPr/>
        </p:nvSpPr>
        <p:spPr bwMode="auto">
          <a:xfrm>
            <a:off x="1955800" y="449262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32" name="AutoShape 32"/>
          <p:cNvSpPr>
            <a:spLocks noChangeArrowheads="1"/>
          </p:cNvSpPr>
          <p:nvPr/>
        </p:nvSpPr>
        <p:spPr bwMode="auto">
          <a:xfrm>
            <a:off x="2108200" y="4645025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33" name="AutoShape 33"/>
          <p:cNvSpPr>
            <a:spLocks noChangeArrowheads="1"/>
          </p:cNvSpPr>
          <p:nvPr/>
        </p:nvSpPr>
        <p:spPr bwMode="auto">
          <a:xfrm>
            <a:off x="1025525" y="423545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34" name="AutoShape 34"/>
          <p:cNvSpPr>
            <a:spLocks noChangeArrowheads="1"/>
          </p:cNvSpPr>
          <p:nvPr/>
        </p:nvSpPr>
        <p:spPr bwMode="auto">
          <a:xfrm>
            <a:off x="1177925" y="438785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35" name="AutoShape 35"/>
          <p:cNvSpPr>
            <a:spLocks noChangeArrowheads="1"/>
          </p:cNvSpPr>
          <p:nvPr/>
        </p:nvSpPr>
        <p:spPr bwMode="auto">
          <a:xfrm>
            <a:off x="1330325" y="454025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36" name="AutoShape 36"/>
          <p:cNvSpPr>
            <a:spLocks noChangeArrowheads="1"/>
          </p:cNvSpPr>
          <p:nvPr/>
        </p:nvSpPr>
        <p:spPr bwMode="auto">
          <a:xfrm>
            <a:off x="1482725" y="4692650"/>
            <a:ext cx="574675" cy="5365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37" name="Text Box 37"/>
          <p:cNvSpPr txBox="1">
            <a:spLocks noChangeArrowheads="1"/>
          </p:cNvSpPr>
          <p:nvPr/>
        </p:nvSpPr>
        <p:spPr bwMode="auto">
          <a:xfrm>
            <a:off x="4467225" y="4662488"/>
            <a:ext cx="267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Physical Storage</a:t>
            </a:r>
          </a:p>
        </p:txBody>
      </p:sp>
      <p:sp>
        <p:nvSpPr>
          <p:cNvPr id="307238" name="Rectangle 38"/>
          <p:cNvSpPr>
            <a:spLocks noChangeArrowheads="1"/>
          </p:cNvSpPr>
          <p:nvPr/>
        </p:nvSpPr>
        <p:spPr bwMode="auto">
          <a:xfrm>
            <a:off x="7397750" y="5643563"/>
            <a:ext cx="1230313" cy="234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Virtual</a:t>
            </a:r>
          </a:p>
        </p:txBody>
      </p:sp>
      <p:sp>
        <p:nvSpPr>
          <p:cNvPr id="307239" name="Rectangle 39"/>
          <p:cNvSpPr>
            <a:spLocks noChangeArrowheads="1"/>
          </p:cNvSpPr>
          <p:nvPr/>
        </p:nvSpPr>
        <p:spPr bwMode="auto">
          <a:xfrm>
            <a:off x="7407275" y="6111875"/>
            <a:ext cx="1230313" cy="234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Physical</a:t>
            </a:r>
          </a:p>
        </p:txBody>
      </p:sp>
      <p:sp>
        <p:nvSpPr>
          <p:cNvPr id="307240" name="Rectangle 40"/>
          <p:cNvSpPr>
            <a:spLocks noChangeArrowheads="1"/>
          </p:cNvSpPr>
          <p:nvPr/>
        </p:nvSpPr>
        <p:spPr bwMode="auto">
          <a:xfrm>
            <a:off x="6246813" y="1874838"/>
            <a:ext cx="1295400" cy="890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EC2 </a:t>
            </a:r>
          </a:p>
          <a:p>
            <a:pPr algn="ctr"/>
            <a:r>
              <a:rPr lang="en-US"/>
              <a:t>Instance</a:t>
            </a:r>
          </a:p>
        </p:txBody>
      </p:sp>
      <p:grpSp>
        <p:nvGrpSpPr>
          <p:cNvPr id="307241" name="Group 41"/>
          <p:cNvGrpSpPr>
            <a:grpSpLocks/>
          </p:cNvGrpSpPr>
          <p:nvPr/>
        </p:nvGrpSpPr>
        <p:grpSpPr bwMode="auto">
          <a:xfrm>
            <a:off x="865188" y="1833563"/>
            <a:ext cx="2160587" cy="2378075"/>
            <a:chOff x="545" y="1155"/>
            <a:chExt cx="1361" cy="1498"/>
          </a:xfrm>
        </p:grpSpPr>
        <p:sp>
          <p:nvSpPr>
            <p:cNvPr id="307242" name="AutoShape 42"/>
            <p:cNvSpPr>
              <a:spLocks noChangeArrowheads="1"/>
            </p:cNvSpPr>
            <p:nvPr/>
          </p:nvSpPr>
          <p:spPr bwMode="auto">
            <a:xfrm>
              <a:off x="545" y="1155"/>
              <a:ext cx="1361" cy="775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S3</a:t>
              </a:r>
            </a:p>
          </p:txBody>
        </p:sp>
        <p:sp>
          <p:nvSpPr>
            <p:cNvPr id="307243" name="Line 43"/>
            <p:cNvSpPr>
              <a:spLocks noChangeShapeType="1"/>
            </p:cNvSpPr>
            <p:nvPr/>
          </p:nvSpPr>
          <p:spPr bwMode="auto">
            <a:xfrm>
              <a:off x="957" y="1938"/>
              <a:ext cx="165" cy="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44" name="Line 44"/>
            <p:cNvSpPr>
              <a:spLocks noChangeShapeType="1"/>
            </p:cNvSpPr>
            <p:nvPr/>
          </p:nvSpPr>
          <p:spPr bwMode="auto">
            <a:xfrm>
              <a:off x="1193" y="1926"/>
              <a:ext cx="429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45" name="Group 45"/>
          <p:cNvGrpSpPr>
            <a:grpSpLocks/>
          </p:cNvGrpSpPr>
          <p:nvPr/>
        </p:nvGrpSpPr>
        <p:grpSpPr bwMode="auto">
          <a:xfrm>
            <a:off x="3251200" y="2208213"/>
            <a:ext cx="1711325" cy="1946275"/>
            <a:chOff x="2048" y="1391"/>
            <a:chExt cx="1078" cy="1226"/>
          </a:xfrm>
        </p:grpSpPr>
        <p:grpSp>
          <p:nvGrpSpPr>
            <p:cNvPr id="307246" name="Group 46"/>
            <p:cNvGrpSpPr>
              <a:grpSpLocks/>
            </p:cNvGrpSpPr>
            <p:nvPr/>
          </p:nvGrpSpPr>
          <p:grpSpPr bwMode="auto">
            <a:xfrm>
              <a:off x="2143" y="1391"/>
              <a:ext cx="983" cy="585"/>
              <a:chOff x="2143" y="1391"/>
              <a:chExt cx="983" cy="585"/>
            </a:xfrm>
          </p:grpSpPr>
          <p:sp>
            <p:nvSpPr>
              <p:cNvPr id="307247" name="AutoShape 47"/>
              <p:cNvSpPr>
                <a:spLocks noChangeArrowheads="1"/>
              </p:cNvSpPr>
              <p:nvPr/>
            </p:nvSpPr>
            <p:spPr bwMode="auto">
              <a:xfrm>
                <a:off x="2143" y="1391"/>
                <a:ext cx="669" cy="585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EBS </a:t>
                </a:r>
              </a:p>
              <a:p>
                <a:pPr algn="ctr"/>
                <a:r>
                  <a:rPr lang="en-US" sz="1800"/>
                  <a:t>Volume</a:t>
                </a:r>
              </a:p>
            </p:txBody>
          </p:sp>
          <p:sp>
            <p:nvSpPr>
              <p:cNvPr id="307248" name="Line 48"/>
              <p:cNvSpPr>
                <a:spLocks noChangeShapeType="1"/>
              </p:cNvSpPr>
              <p:nvPr/>
            </p:nvSpPr>
            <p:spPr bwMode="auto">
              <a:xfrm flipV="1">
                <a:off x="2804" y="1435"/>
                <a:ext cx="322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249" name="Line 49"/>
            <p:cNvSpPr>
              <a:spLocks noChangeShapeType="1"/>
            </p:cNvSpPr>
            <p:nvPr/>
          </p:nvSpPr>
          <p:spPr bwMode="auto">
            <a:xfrm flipH="1">
              <a:off x="2048" y="1965"/>
              <a:ext cx="347" cy="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50" name="AutoShape 50"/>
          <p:cNvSpPr>
            <a:spLocks noChangeArrowheads="1"/>
          </p:cNvSpPr>
          <p:nvPr/>
        </p:nvSpPr>
        <p:spPr bwMode="auto">
          <a:xfrm>
            <a:off x="2359025" y="2279650"/>
            <a:ext cx="549275" cy="549275"/>
          </a:xfrm>
          <a:prstGeom prst="foldedCorner">
            <a:avLst>
              <a:gd name="adj" fmla="val 12500"/>
            </a:avLst>
          </a:prstGeom>
          <a:solidFill>
            <a:srgbClr val="41B74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AMI</a:t>
            </a:r>
          </a:p>
        </p:txBody>
      </p:sp>
      <p:sp>
        <p:nvSpPr>
          <p:cNvPr id="307251" name="AutoShape 51"/>
          <p:cNvSpPr>
            <a:spLocks noChangeArrowheads="1"/>
          </p:cNvSpPr>
          <p:nvPr/>
        </p:nvSpPr>
        <p:spPr bwMode="auto">
          <a:xfrm>
            <a:off x="5143500" y="2681288"/>
            <a:ext cx="549275" cy="549275"/>
          </a:xfrm>
          <a:prstGeom prst="foldedCorner">
            <a:avLst>
              <a:gd name="adj" fmla="val 12500"/>
            </a:avLst>
          </a:prstGeom>
          <a:solidFill>
            <a:srgbClr val="41B74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AMI</a:t>
            </a:r>
          </a:p>
        </p:txBody>
      </p:sp>
      <p:sp>
        <p:nvSpPr>
          <p:cNvPr id="307252" name="AutoShape 52"/>
          <p:cNvSpPr>
            <a:spLocks noChangeArrowheads="1"/>
          </p:cNvSpPr>
          <p:nvPr/>
        </p:nvSpPr>
        <p:spPr bwMode="auto">
          <a:xfrm>
            <a:off x="3697288" y="1812925"/>
            <a:ext cx="549275" cy="549275"/>
          </a:xfrm>
          <a:prstGeom prst="foldedCorner">
            <a:avLst>
              <a:gd name="adj" fmla="val 12500"/>
            </a:avLst>
          </a:prstGeom>
          <a:solidFill>
            <a:srgbClr val="41B74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AMI</a:t>
            </a:r>
          </a:p>
        </p:txBody>
      </p:sp>
    </p:spTree>
    <p:extLst>
      <p:ext uri="{BB962C8B-B14F-4D97-AF65-F5344CB8AC3E}">
        <p14:creationId xmlns:p14="http://schemas.microsoft.com/office/powerpoint/2010/main" val="408605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animBg="1" autoUpdateAnimBg="0"/>
      <p:bldP spid="307240" grpId="0" animBg="1" autoUpdateAnimBg="0"/>
      <p:bldP spid="307250" grpId="0" animBg="1" autoUpdateAnimBg="0"/>
      <p:bldP spid="307250" grpId="1" animBg="1" autoUpdateAnimBg="0"/>
      <p:bldP spid="307251" grpId="0" animBg="1" autoUpdateAnimBg="0"/>
      <p:bldP spid="307252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0249-333C-E04B-A6B4-F089B1822F1D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351B-EF09-A748-82B9-F555DD128465}" type="slidenum">
              <a:rPr lang="en-US"/>
              <a:pPr/>
              <a:t>66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AWS Storage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228" name="Picture 4" descr="Picture 17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30213"/>
            <a:ext cx="8335963" cy="42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4719638" y="6491288"/>
            <a:ext cx="441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0" tIns="45695" rIns="91390" bIns="4569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cs typeface="Arial" charset="0"/>
              </a:rPr>
              <a:t>[Deepak Singh, Amazon.com]</a:t>
            </a:r>
          </a:p>
        </p:txBody>
      </p:sp>
    </p:spTree>
    <p:extLst>
      <p:ext uri="{BB962C8B-B14F-4D97-AF65-F5344CB8AC3E}">
        <p14:creationId xmlns:p14="http://schemas.microsoft.com/office/powerpoint/2010/main" val="23614989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2967-B459-8345-9CCA-538F62212AB8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64BB-7008-1048-A4F7-3A54FECDD2DE}" type="slidenum">
              <a:rPr lang="en-US"/>
              <a:pPr/>
              <a:t>67</a:t>
            </a:fld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Amazon Web Services Prices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360488"/>
            <a:ext cx="8443913" cy="4762500"/>
          </a:xfrm>
        </p:spPr>
        <p:txBody>
          <a:bodyPr/>
          <a:lstStyle/>
          <a:p>
            <a:r>
              <a:rPr lang="en-US"/>
              <a:t>Storage: 			$0.15/GB/month</a:t>
            </a:r>
          </a:p>
          <a:p>
            <a:r>
              <a:rPr lang="en-US"/>
              <a:t>Transfer in: 			$0.10/GB</a:t>
            </a:r>
          </a:p>
          <a:p>
            <a:r>
              <a:rPr lang="en-US"/>
              <a:t>Transfer out: 		$0.17/GB</a:t>
            </a:r>
          </a:p>
          <a:p>
            <a:r>
              <a:rPr lang="en-US"/>
              <a:t>EC2 small instance: 	$0.10/hour</a:t>
            </a:r>
          </a:p>
          <a:p>
            <a:r>
              <a:rPr lang="en-US"/>
              <a:t>EC2 XL instance: 		$0.80/hour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687388" y="4611688"/>
            <a:ext cx="7983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Ex: 5TB durably stored for 2 years, a 24/7 web server, a 24/7 database server, and 720 hours of 100 instances for big jobs….</a:t>
            </a: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4019550" y="5511800"/>
            <a:ext cx="3533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~$24000</a:t>
            </a:r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>
            <a:off x="4883150" y="1651000"/>
            <a:ext cx="3244850" cy="142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6772275" y="1073150"/>
            <a:ext cx="186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$0.10, RRS</a:t>
            </a:r>
          </a:p>
        </p:txBody>
      </p:sp>
    </p:spTree>
    <p:extLst>
      <p:ext uri="{BB962C8B-B14F-4D97-AF65-F5344CB8AC3E}">
        <p14:creationId xmlns:p14="http://schemas.microsoft.com/office/powerpoint/2010/main" val="7332636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Microsoft Azure</a:t>
            </a:r>
          </a:p>
        </p:txBody>
      </p:sp>
    </p:spTree>
    <p:extLst>
      <p:ext uri="{BB962C8B-B14F-4D97-AF65-F5344CB8AC3E}">
        <p14:creationId xmlns:p14="http://schemas.microsoft.com/office/powerpoint/2010/main" val="25611855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F5C-5E0D-944A-B02B-B47E6D949BE8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011D-856D-164D-8FED-994D0AD95EEA}" type="slidenum">
              <a:rPr lang="en-US"/>
              <a:pPr/>
              <a:t>69</a:t>
            </a:fld>
            <a:endParaRPr lang="en-US"/>
          </a:p>
        </p:txBody>
      </p:sp>
      <p:sp>
        <p:nvSpPr>
          <p:cNvPr id="312334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5" y="74613"/>
            <a:ext cx="8937625" cy="1241425"/>
          </a:xfrm>
        </p:spPr>
      </p:pic>
      <p:pic>
        <p:nvPicPr>
          <p:cNvPr id="312323" name="Picture 7" descr="D:\DVD_ART35\Artwork_Imagery\Icons - Illustrations\_VIRTUALIZATION ICONS\7_Serv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1042988"/>
            <a:ext cx="4676775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2622834" y="5737374"/>
            <a:ext cx="3258399" cy="99103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3" tIns="34292" rIns="68583" bIns="34292" anchor="ctr"/>
          <a:lstStyle>
            <a:lvl1pPr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500" b="1">
              <a:solidFill>
                <a:srgbClr val="FFFFFF"/>
              </a:solidFill>
              <a:latin typeface="Candara" charset="0"/>
              <a:cs typeface="ＭＳ Ｐゴシック" charset="0"/>
            </a:endParaRPr>
          </a:p>
          <a:p>
            <a:pPr algn="ctr" eaLnBrk="1" hangingPunct="1"/>
            <a:r>
              <a:rPr lang="en-US" sz="1500" b="1">
                <a:solidFill>
                  <a:srgbClr val="FFFFFF"/>
                </a:solidFill>
                <a:latin typeface="Candara" charset="0"/>
                <a:cs typeface="ＭＳ Ｐゴシック" charset="0"/>
              </a:rPr>
              <a:t>Highly-available</a:t>
            </a:r>
          </a:p>
          <a:p>
            <a:pPr algn="ctr" eaLnBrk="1" hangingPunct="1"/>
            <a:r>
              <a:rPr lang="en-US" sz="1500" b="1">
                <a:solidFill>
                  <a:srgbClr val="FFFFFF"/>
                </a:solidFill>
                <a:latin typeface="Candara" charset="0"/>
                <a:cs typeface="ＭＳ Ｐゴシック" charset="0"/>
              </a:rPr>
              <a:t>Fabric Controller (FC)</a:t>
            </a:r>
          </a:p>
          <a:p>
            <a:pPr algn="ctr" eaLnBrk="1" hangingPunct="1"/>
            <a:endParaRPr lang="en-US" sz="1500" b="1">
              <a:solidFill>
                <a:srgbClr val="FFFFFF"/>
              </a:solidFill>
              <a:latin typeface="Candara" charset="0"/>
              <a:cs typeface="ＭＳ Ｐゴシック" charset="0"/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4146497" y="4866881"/>
            <a:ext cx="228660" cy="837777"/>
          </a:xfrm>
          <a:prstGeom prst="up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3" tIns="34292" rIns="68583" bIns="34292" anchor="ctr"/>
          <a:lstStyle>
            <a:lvl1pPr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>
              <a:solidFill>
                <a:srgbClr val="FFFFFF"/>
              </a:solidFill>
              <a:latin typeface="Segoe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4254500" cy="434975"/>
          </a:xfrm>
          <a:prstGeom prst="rect">
            <a:avLst/>
          </a:prstGeom>
        </p:spPr>
        <p:txBody>
          <a:bodyPr wrap="none" lIns="68583" tIns="34292" rIns="68583" bIns="34292">
            <a:spAutoFit/>
          </a:bodyPr>
          <a:lstStyle/>
          <a:p>
            <a:pPr defTabSz="685800" eaLnBrk="1" hangingPunct="1"/>
            <a:r>
              <a:rPr lang="en-US">
                <a:solidFill>
                  <a:srgbClr val="F6AE1E"/>
                </a:solidFill>
                <a:latin typeface="Candara" charset="0"/>
                <a:cs typeface="Arial" charset="0"/>
              </a:rPr>
              <a:t>Azure FC Owns this Hardware</a:t>
            </a:r>
            <a:endParaRPr lang="en-US" sz="1400">
              <a:solidFill>
                <a:srgbClr val="F6AE1E"/>
              </a:solidFill>
              <a:latin typeface="Segoe" charset="0"/>
              <a:cs typeface="ＭＳ Ｐゴシック" charset="0"/>
            </a:endParaRPr>
          </a:p>
        </p:txBody>
      </p:sp>
      <p:sp>
        <p:nvSpPr>
          <p:cNvPr id="312331" name="Text Box 11"/>
          <p:cNvSpPr txBox="1">
            <a:spLocks noChangeArrowheads="1"/>
          </p:cNvSpPr>
          <p:nvPr/>
        </p:nvSpPr>
        <p:spPr bwMode="auto">
          <a:xfrm>
            <a:off x="7070725" y="64008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6435725" y="6491288"/>
            <a:ext cx="2703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0" tIns="45695" rIns="91390" bIns="4569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[Roger Barga, Microsoft]</a:t>
            </a:r>
          </a:p>
        </p:txBody>
      </p:sp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879475" y="6826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3600">
                <a:solidFill>
                  <a:schemeClr val="tx2"/>
                </a:solidFill>
                <a:latin typeface="Arial" charset="0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4685547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EC2?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825"/>
            <a:ext cx="9144000" cy="49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3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D73B-CC05-BB40-BEEB-F58D73C9D154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ABCC-FE06-B344-9727-2F7D78081E51}" type="slidenum">
              <a:rPr lang="en-US"/>
              <a:pPr/>
              <a:t>70</a:t>
            </a:fld>
            <a:endParaRPr lang="en-US"/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5" y="80963"/>
            <a:ext cx="8785225" cy="723900"/>
          </a:xfrm>
        </p:spPr>
      </p:pic>
      <p:pic>
        <p:nvPicPr>
          <p:cNvPr id="314371" name="Picture 2" descr="Z:\Online_ART\DVD_ART36\Artwork_Imagery\Icons - Illustrations\_ VIRTUALIZATION ICONS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3568700"/>
            <a:ext cx="170656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38818" y="3250527"/>
            <a:ext cx="1583081" cy="1543590"/>
          </a:xfrm>
          <a:prstGeom prst="rect">
            <a:avLst/>
          </a:prstGeom>
          <a:noFill/>
        </p:spPr>
      </p:pic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6435725" y="6491288"/>
            <a:ext cx="2703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0" tIns="45695" rIns="91390" bIns="4569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[Roger Barga, Microsoft]</a:t>
            </a:r>
          </a:p>
        </p:txBody>
      </p:sp>
    </p:spTree>
    <p:extLst>
      <p:ext uri="{BB962C8B-B14F-4D97-AF65-F5344CB8AC3E}">
        <p14:creationId xmlns:p14="http://schemas.microsoft.com/office/powerpoint/2010/main" val="139420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4729-DDFB-6649-9027-670CA286151F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E4AA-4420-2A4A-8791-1FDD77EB6F21}" type="slidenum">
              <a:rPr lang="en-US"/>
              <a:pPr/>
              <a:t>71</a:t>
            </a:fld>
            <a:endParaRPr lang="en-US"/>
          </a:p>
        </p:txBody>
      </p:sp>
      <p:sp>
        <p:nvSpPr>
          <p:cNvPr id="31642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5" y="185738"/>
            <a:ext cx="9090025" cy="733425"/>
          </a:xfrm>
        </p:spPr>
      </p:pic>
      <p:pic>
        <p:nvPicPr>
          <p:cNvPr id="316419" name="Picture 2" descr="Z:\Online_ART\DVD_ART36\Artwork_Imagery\Icons - Illustrations\_ VIRTUALIZATION ICONS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3568700"/>
            <a:ext cx="170656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38818" y="3250527"/>
            <a:ext cx="1583081" cy="1543590"/>
          </a:xfrm>
          <a:prstGeom prst="rect">
            <a:avLst/>
          </a:prstGeom>
          <a:noFill/>
        </p:spPr>
      </p:pic>
      <p:pic>
        <p:nvPicPr>
          <p:cNvPr id="316421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2859088"/>
            <a:ext cx="158273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6435725" y="6491288"/>
            <a:ext cx="2703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0" tIns="45695" rIns="91390" bIns="4569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[Roger Barga, Microsoft]</a:t>
            </a:r>
          </a:p>
        </p:txBody>
      </p:sp>
    </p:spTree>
    <p:extLst>
      <p:ext uri="{BB962C8B-B14F-4D97-AF65-F5344CB8AC3E}">
        <p14:creationId xmlns:p14="http://schemas.microsoft.com/office/powerpoint/2010/main" val="36142002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BBBF-74F8-4943-92F4-43DF068436DE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D372-9875-7A40-A332-B2B6873187FA}" type="slidenum">
              <a:rPr lang="en-US"/>
              <a:pPr/>
              <a:t>72</a:t>
            </a:fld>
            <a:endParaRPr lang="en-US"/>
          </a:p>
        </p:txBody>
      </p:sp>
      <p:sp>
        <p:nvSpPr>
          <p:cNvPr id="31847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00" y="138113"/>
            <a:ext cx="8401050" cy="657225"/>
          </a:xfrm>
        </p:spPr>
      </p:pic>
      <p:pic>
        <p:nvPicPr>
          <p:cNvPr id="318467" name="Picture 2" descr="Z:\Online_ART\DVD_ART36\Artwork_Imagery\Icons - Illustrations\_ VIRTUALIZATION ICONS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97238"/>
            <a:ext cx="1706563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18541" y="2977415"/>
            <a:ext cx="1583081" cy="1545161"/>
          </a:xfrm>
          <a:prstGeom prst="rect">
            <a:avLst/>
          </a:prstGeom>
          <a:noFill/>
        </p:spPr>
      </p:pic>
      <p:pic>
        <p:nvPicPr>
          <p:cNvPr id="318469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2589213"/>
            <a:ext cx="1582738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95680" y="2208010"/>
            <a:ext cx="1583081" cy="1545164"/>
          </a:xfrm>
          <a:prstGeom prst="rect">
            <a:avLst/>
          </a:prstGeom>
          <a:noFill/>
        </p:spPr>
      </p:pic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6435725" y="6491288"/>
            <a:ext cx="2703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0" tIns="45695" rIns="91390" bIns="4569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[Roger Barga, Microsoft]</a:t>
            </a:r>
          </a:p>
        </p:txBody>
      </p:sp>
    </p:spTree>
    <p:extLst>
      <p:ext uri="{BB962C8B-B14F-4D97-AF65-F5344CB8AC3E}">
        <p14:creationId xmlns:p14="http://schemas.microsoft.com/office/powerpoint/2010/main" val="10344367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FF61-C098-5942-A4E3-578665899F3B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3840-B2FF-394F-8976-9CCBC5076BB9}" type="slidenum">
              <a:rPr lang="en-US"/>
              <a:pPr/>
              <a:t>73</a:t>
            </a:fld>
            <a:endParaRPr lang="en-US"/>
          </a:p>
        </p:txBody>
      </p:sp>
      <p:sp>
        <p:nvSpPr>
          <p:cNvPr id="32052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5" y="138113"/>
            <a:ext cx="8401050" cy="657225"/>
          </a:xfrm>
        </p:spPr>
      </p:pic>
      <p:pic>
        <p:nvPicPr>
          <p:cNvPr id="320515" name="Picture 2" descr="Z:\Online_ART\DVD_ART36\Artwork_Imagery\Icons - Illustrations\_ VIRTUALIZATION ICONS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760913"/>
            <a:ext cx="19716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69561" y="4441840"/>
            <a:ext cx="1828800" cy="1784390"/>
          </a:xfrm>
          <a:prstGeom prst="rect">
            <a:avLst/>
          </a:prstGeom>
          <a:noFill/>
        </p:spPr>
      </p:pic>
      <p:pic>
        <p:nvPicPr>
          <p:cNvPr id="320517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4051300"/>
            <a:ext cx="1828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69561" y="3656008"/>
            <a:ext cx="1828800" cy="1784390"/>
          </a:xfrm>
          <a:prstGeom prst="rect">
            <a:avLst/>
          </a:prstGeom>
          <a:noFill/>
        </p:spPr>
      </p:pic>
      <p:pic>
        <p:nvPicPr>
          <p:cNvPr id="19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69561" y="3262132"/>
            <a:ext cx="1828800" cy="1784391"/>
          </a:xfrm>
          <a:prstGeom prst="rect">
            <a:avLst/>
          </a:prstGeom>
          <a:noFill/>
        </p:spPr>
      </p:pic>
      <p:pic>
        <p:nvPicPr>
          <p:cNvPr id="23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69561" y="2869312"/>
            <a:ext cx="1828800" cy="1783339"/>
          </a:xfrm>
          <a:prstGeom prst="rect">
            <a:avLst/>
          </a:prstGeom>
          <a:noFill/>
        </p:spPr>
      </p:pic>
      <p:pic>
        <p:nvPicPr>
          <p:cNvPr id="21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69561" y="2475439"/>
            <a:ext cx="1828800" cy="1784392"/>
          </a:xfrm>
          <a:prstGeom prst="rect">
            <a:avLst/>
          </a:prstGeom>
          <a:noFill/>
        </p:spPr>
      </p:pic>
      <p:pic>
        <p:nvPicPr>
          <p:cNvPr id="18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69561" y="2081571"/>
            <a:ext cx="1828800" cy="1785437"/>
          </a:xfrm>
          <a:prstGeom prst="rect">
            <a:avLst/>
          </a:prstGeom>
          <a:noFill/>
        </p:spPr>
      </p:pic>
      <p:pic>
        <p:nvPicPr>
          <p:cNvPr id="24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69561" y="1688747"/>
            <a:ext cx="1828800" cy="1784392"/>
          </a:xfrm>
          <a:prstGeom prst="rect">
            <a:avLst/>
          </a:prstGeom>
          <a:noFill/>
        </p:spPr>
      </p:pic>
      <p:pic>
        <p:nvPicPr>
          <p:cNvPr id="22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69561" y="1294873"/>
            <a:ext cx="1828800" cy="1784391"/>
          </a:xfrm>
          <a:prstGeom prst="rect">
            <a:avLst/>
          </a:prstGeom>
          <a:noFill/>
        </p:spPr>
      </p:pic>
      <p:sp>
        <p:nvSpPr>
          <p:cNvPr id="320525" name="Text Box 13"/>
          <p:cNvSpPr txBox="1">
            <a:spLocks noChangeArrowheads="1"/>
          </p:cNvSpPr>
          <p:nvPr/>
        </p:nvSpPr>
        <p:spPr bwMode="auto">
          <a:xfrm>
            <a:off x="6435725" y="6491288"/>
            <a:ext cx="2703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0" tIns="45695" rIns="91390" bIns="4569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[Roger Barga, Microsoft]</a:t>
            </a:r>
          </a:p>
        </p:txBody>
      </p:sp>
    </p:spTree>
    <p:extLst>
      <p:ext uri="{BB962C8B-B14F-4D97-AF65-F5344CB8AC3E}">
        <p14:creationId xmlns:p14="http://schemas.microsoft.com/office/powerpoint/2010/main" val="36354726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0F2A-C650-8149-82D2-2BB9BE523F2B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115C-F152-5F4A-A39A-EC294E5002D2}" type="slidenum">
              <a:rPr lang="en-US"/>
              <a:pPr/>
              <a:t>74</a:t>
            </a:fld>
            <a:endParaRPr lang="en-US"/>
          </a:p>
        </p:txBody>
      </p:sp>
      <p:sp>
        <p:nvSpPr>
          <p:cNvPr id="322573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00" y="80963"/>
            <a:ext cx="8401050" cy="657225"/>
          </a:xfrm>
        </p:spPr>
      </p:pic>
      <p:pic>
        <p:nvPicPr>
          <p:cNvPr id="4" name="Picture 3" descr="Z:\Online_ART\DVD_ART36\Artwork_Imagery\Icons - Illustrations\_ VIRTUALIZATION ICONS\virtual server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" y="4868098"/>
            <a:ext cx="2209800" cy="1608373"/>
          </a:xfrm>
          <a:prstGeom prst="rect">
            <a:avLst/>
          </a:prstGeom>
          <a:noFill/>
        </p:spPr>
      </p:pic>
      <p:sp>
        <p:nvSpPr>
          <p:cNvPr id="5" name="Right Brace 4"/>
          <p:cNvSpPr/>
          <p:nvPr/>
        </p:nvSpPr>
        <p:spPr>
          <a:xfrm>
            <a:off x="3609975" y="1219200"/>
            <a:ext cx="558800" cy="4724400"/>
          </a:xfrm>
          <a:prstGeom prst="rightBrace">
            <a:avLst>
              <a:gd name="adj1" fmla="val 8333"/>
              <a:gd name="adj2" fmla="val 571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3" tIns="34292" rIns="68583" bIns="34292" anchor="ctr"/>
          <a:lstStyle/>
          <a:p>
            <a:pPr algn="ctr" defTabSz="685800" eaLnBrk="1" hangingPunct="1"/>
            <a:endParaRPr lang="en-US" sz="1400">
              <a:solidFill>
                <a:srgbClr val="FFFFFF"/>
              </a:solidFill>
              <a:latin typeface="Sego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2565" name="Picture 2" descr="Z:\Online_ART\DVD_ART36\Artwork_Imagery\Shapes\Clear glass shapes\small horizontal glass rectangle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4394200"/>
            <a:ext cx="342265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6" name="Picture 3" descr="Z:\Online_ART\DVD_ART36\Logos\Windows Server 2008\Windows Server 2008 Enterprise\Windows Server 2008 Enterprise logo h 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559300"/>
            <a:ext cx="3038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609600" y="1295400"/>
            <a:ext cx="3205163" cy="1144588"/>
          </a:xfrm>
          <a:prstGeom prst="rect">
            <a:avLst/>
          </a:prstGeom>
        </p:spPr>
        <p:txBody>
          <a:bodyPr lIns="68583" tIns="34292" rIns="68583" bIns="34292"/>
          <a:lstStyle>
            <a:lvl1pPr marL="347663" indent="-347663"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sz="2000" b="1">
                <a:solidFill>
                  <a:srgbClr val="FFFFFF"/>
                </a:solidFill>
                <a:latin typeface="Candara" charset="0"/>
                <a:cs typeface="ＭＳ Ｐゴシック" charset="0"/>
              </a:rPr>
              <a:t>At Minimum</a:t>
            </a:r>
            <a:endParaRPr lang="en-US" sz="2000">
              <a:solidFill>
                <a:srgbClr val="FFFFFF"/>
              </a:solidFill>
              <a:latin typeface="Candara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7"/>
              </a:buBlip>
            </a:pPr>
            <a:r>
              <a:rPr lang="en-US" sz="1600">
                <a:solidFill>
                  <a:srgbClr val="FFFFFF"/>
                </a:solidFill>
                <a:latin typeface="Candara" charset="0"/>
                <a:cs typeface="ＭＳ Ｐゴシック" charset="0"/>
              </a:rPr>
              <a:t>CPU:  1.5-1.7 GHz x64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7"/>
              </a:buBlip>
            </a:pPr>
            <a:r>
              <a:rPr lang="en-US" sz="1600">
                <a:solidFill>
                  <a:srgbClr val="FFFFFF"/>
                </a:solidFill>
                <a:latin typeface="Candara" charset="0"/>
                <a:cs typeface="ＭＳ Ｐゴシック" charset="0"/>
              </a:rPr>
              <a:t>Memory: 1.7GB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7"/>
              </a:buBlip>
            </a:pPr>
            <a:r>
              <a:rPr lang="en-US" sz="1600">
                <a:solidFill>
                  <a:srgbClr val="FFFFFF"/>
                </a:solidFill>
                <a:latin typeface="Candara" charset="0"/>
                <a:cs typeface="ＭＳ Ｐゴシック" charset="0"/>
              </a:rPr>
              <a:t>Network: 100</a:t>
            </a:r>
            <a:r>
              <a:rPr lang="en-US" sz="1600" baseline="30000">
                <a:solidFill>
                  <a:srgbClr val="FFFFFF"/>
                </a:solidFill>
                <a:latin typeface="Candara" charset="0"/>
                <a:cs typeface="ＭＳ Ｐゴシック" charset="0"/>
              </a:rPr>
              <a:t>+</a:t>
            </a:r>
            <a:r>
              <a:rPr lang="en-US" sz="1600">
                <a:solidFill>
                  <a:srgbClr val="FFFFFF"/>
                </a:solidFill>
                <a:latin typeface="Candara" charset="0"/>
                <a:cs typeface="ＭＳ Ｐゴシック" charset="0"/>
              </a:rPr>
              <a:t> Mbps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7"/>
              </a:buBlip>
            </a:pPr>
            <a:r>
              <a:rPr lang="en-US" sz="1600">
                <a:solidFill>
                  <a:srgbClr val="FFFFFF"/>
                </a:solidFill>
                <a:latin typeface="Candara" charset="0"/>
                <a:cs typeface="ＭＳ Ｐゴシック" charset="0"/>
              </a:rPr>
              <a:t>Local Storage: 500GB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</a:pPr>
            <a:endParaRPr lang="en-US" sz="500">
              <a:solidFill>
                <a:srgbClr val="FFFFFF"/>
              </a:solidFill>
              <a:latin typeface="Candara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sz="2000" b="1">
                <a:solidFill>
                  <a:srgbClr val="FFFFFF"/>
                </a:solidFill>
                <a:latin typeface="Candara" charset="0"/>
                <a:cs typeface="ＭＳ Ｐゴシック" charset="0"/>
              </a:rPr>
              <a:t>Up to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7"/>
              </a:buBlip>
            </a:pPr>
            <a:r>
              <a:rPr lang="en-US" sz="1600">
                <a:solidFill>
                  <a:srgbClr val="FFFFFF"/>
                </a:solidFill>
                <a:latin typeface="Candara" charset="0"/>
                <a:cs typeface="ＭＳ Ｐゴシック" charset="0"/>
              </a:rPr>
              <a:t>CPU: 8 Cores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7"/>
              </a:buBlip>
            </a:pPr>
            <a:r>
              <a:rPr lang="en-US" sz="1600">
                <a:solidFill>
                  <a:srgbClr val="FFFFFF"/>
                </a:solidFill>
                <a:latin typeface="Candara" charset="0"/>
                <a:cs typeface="ＭＳ Ｐゴシック" charset="0"/>
              </a:rPr>
              <a:t>Memory: 14.2 GB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7"/>
              </a:buBlip>
            </a:pPr>
            <a:r>
              <a:rPr lang="en-US" sz="1600">
                <a:solidFill>
                  <a:srgbClr val="FFFFFF"/>
                </a:solidFill>
                <a:latin typeface="Candara" charset="0"/>
                <a:cs typeface="ＭＳ Ｐゴシック" charset="0"/>
              </a:rPr>
              <a:t>Local Storage: 2</a:t>
            </a:r>
            <a:r>
              <a:rPr lang="en-US" sz="1600" baseline="30000">
                <a:solidFill>
                  <a:srgbClr val="FFFFFF"/>
                </a:solidFill>
                <a:latin typeface="Candara" charset="0"/>
                <a:cs typeface="ＭＳ Ｐゴシック" charset="0"/>
              </a:rPr>
              <a:t>+</a:t>
            </a:r>
            <a:r>
              <a:rPr lang="en-US" sz="1600">
                <a:solidFill>
                  <a:srgbClr val="FFFFFF"/>
                </a:solidFill>
                <a:latin typeface="Candara" charset="0"/>
                <a:cs typeface="ＭＳ Ｐゴシック" charset="0"/>
              </a:rPr>
              <a:t> TB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</a:pPr>
            <a:endParaRPr lang="en-US" sz="1200">
              <a:solidFill>
                <a:srgbClr val="FFFFFF"/>
              </a:solidFill>
              <a:latin typeface="Segoe" charset="0"/>
              <a:cs typeface="ＭＳ Ｐゴシック" charset="0"/>
            </a:endParaRPr>
          </a:p>
        </p:txBody>
      </p:sp>
      <p:pic>
        <p:nvPicPr>
          <p:cNvPr id="322568" name="Picture 2" descr="Z:\Online_ART\DVD_ART36\Artwork_Imagery\Shapes\Clear glass shapes\small horizontal glass rectangle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2859088"/>
            <a:ext cx="342265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9" name="Picture 2" descr="Z:\Online_ART\DVD_ART36\Artwork_Imagery\Shapes\Clear glass shapes\small horizontal glass rectangle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1411288"/>
            <a:ext cx="342265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0" name="Picture 6" descr="Z:\Online_ART\DVD_ART36\Logos\Microsoft .NET Framework - NET\NET Framework white 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38300"/>
            <a:ext cx="20637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1" name="Picture 8" descr="Z:\Online_ART\DVD_ART36\Logos\Windows Server Internet Information Services\Windows Server IIS 7.0 h rev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049588"/>
            <a:ext cx="30353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72" name="Text Box 12"/>
          <p:cNvSpPr txBox="1">
            <a:spLocks noChangeArrowheads="1"/>
          </p:cNvSpPr>
          <p:nvPr/>
        </p:nvSpPr>
        <p:spPr bwMode="auto">
          <a:xfrm>
            <a:off x="6435725" y="6491288"/>
            <a:ext cx="2703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0" tIns="45695" rIns="91390" bIns="4569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[Roger Barga, Microsoft]</a:t>
            </a:r>
          </a:p>
        </p:txBody>
      </p:sp>
    </p:spTree>
    <p:extLst>
      <p:ext uri="{BB962C8B-B14F-4D97-AF65-F5344CB8AC3E}">
        <p14:creationId xmlns:p14="http://schemas.microsoft.com/office/powerpoint/2010/main" val="30705158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0719-D6AC-174C-81DC-FB9C80FE3C3E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1A9A-19C6-8040-AF48-EF7511B6499C}" type="slidenum">
              <a:rPr lang="en-US"/>
              <a:pPr/>
              <a:t>75</a:t>
            </a:fld>
            <a:endParaRPr lang="en-US"/>
          </a:p>
        </p:txBody>
      </p:sp>
      <p:sp>
        <p:nvSpPr>
          <p:cNvPr id="324671" name="Rectangle 6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889250" y="4249738"/>
            <a:ext cx="5035550" cy="781050"/>
            <a:chOff x="2737104" y="4134405"/>
            <a:chExt cx="5035296" cy="780288"/>
          </a:xfrm>
        </p:grpSpPr>
        <p:sp>
          <p:nvSpPr>
            <p:cNvPr id="73" name="Rectangle 72"/>
            <p:cNvSpPr/>
            <p:nvPr/>
          </p:nvSpPr>
          <p:spPr bwMode="auto">
            <a:xfrm>
              <a:off x="2819400" y="4191000"/>
              <a:ext cx="4876800" cy="5715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4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324614" name="TextBox 71"/>
            <p:cNvSpPr txBox="1">
              <a:spLocks noChangeArrowheads="1"/>
            </p:cNvSpPr>
            <p:nvPr/>
          </p:nvSpPr>
          <p:spPr bwMode="auto">
            <a:xfrm>
              <a:off x="3734004" y="4267625"/>
              <a:ext cx="3047846" cy="32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Fabric</a:t>
              </a:r>
            </a:p>
          </p:txBody>
        </p:sp>
      </p:grpSp>
      <p:pic>
        <p:nvPicPr>
          <p:cNvPr id="51" name="Title 50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8" y="138113"/>
            <a:ext cx="8789987" cy="1162050"/>
          </a:xfrm>
        </p:spPr>
      </p:pic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2889250" y="1657350"/>
            <a:ext cx="5949950" cy="5016500"/>
            <a:chOff x="2737104" y="1541573"/>
            <a:chExt cx="5949696" cy="5014976"/>
          </a:xfrm>
        </p:grpSpPr>
        <p:sp>
          <p:nvSpPr>
            <p:cNvPr id="79" name="Rectangle 78"/>
            <p:cNvSpPr/>
            <p:nvPr/>
          </p:nvSpPr>
          <p:spPr>
            <a:xfrm>
              <a:off x="2819400" y="1600200"/>
              <a:ext cx="2438400" cy="2209800"/>
            </a:xfrm>
            <a:prstGeom prst="rect">
              <a:avLst/>
            </a:prstGeom>
            <a:ln>
              <a:headEnd type="none" w="lg" len="lg"/>
              <a:tailEnd type="stealth" w="lg" len="lg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4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971800" y="1752600"/>
              <a:ext cx="2438400" cy="2209800"/>
            </a:xfrm>
            <a:prstGeom prst="rect">
              <a:avLst/>
            </a:prstGeom>
            <a:ln>
              <a:headEnd type="none" w="lg" len="lg"/>
              <a:tailEnd type="stealth" w="lg" len="lg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4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867400" y="1600200"/>
              <a:ext cx="1752600" cy="2209800"/>
            </a:xfrm>
            <a:prstGeom prst="rect">
              <a:avLst/>
            </a:prstGeom>
            <a:ln>
              <a:headEnd type="none" w="lg" len="lg"/>
              <a:tailEnd type="stealth" w="lg" len="lg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4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019800" y="1752600"/>
              <a:ext cx="1676400" cy="2209800"/>
            </a:xfrm>
            <a:prstGeom prst="rect">
              <a:avLst/>
            </a:prstGeom>
            <a:ln>
              <a:headEnd type="none" w="lg" len="lg"/>
              <a:tailEnd type="stealth" w="lg" len="lg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4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324629" name="TextBox 87"/>
            <p:cNvSpPr txBox="1">
              <a:spLocks noChangeArrowheads="1"/>
            </p:cNvSpPr>
            <p:nvPr/>
          </p:nvSpPr>
          <p:spPr bwMode="auto">
            <a:xfrm>
              <a:off x="7924833" y="5943960"/>
              <a:ext cx="761967" cy="320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 i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VM</a:t>
              </a:r>
            </a:p>
          </p:txBody>
        </p:sp>
        <p:sp>
          <p:nvSpPr>
            <p:cNvPr id="324630" name="TextBox 56"/>
            <p:cNvSpPr txBox="1">
              <a:spLocks noChangeArrowheads="1"/>
            </p:cNvSpPr>
            <p:nvPr/>
          </p:nvSpPr>
          <p:spPr bwMode="auto">
            <a:xfrm>
              <a:off x="3702263" y="1752646"/>
              <a:ext cx="992145" cy="304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Web Role</a:t>
              </a:r>
            </a:p>
          </p:txBody>
        </p:sp>
        <p:sp>
          <p:nvSpPr>
            <p:cNvPr id="324631" name="TextBox 66"/>
            <p:cNvSpPr txBox="1">
              <a:spLocks noChangeArrowheads="1"/>
            </p:cNvSpPr>
            <p:nvPr/>
          </p:nvSpPr>
          <p:spPr bwMode="auto">
            <a:xfrm>
              <a:off x="6096111" y="1752646"/>
              <a:ext cx="1230260" cy="304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Worker Role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15200" y="5943600"/>
              <a:ext cx="685800" cy="457200"/>
            </a:xfrm>
            <a:prstGeom prst="rect">
              <a:avLst/>
            </a:prstGeom>
            <a:ln>
              <a:headEnd type="none" w="lg" len="lg"/>
              <a:tailEnd type="stealth" w="lg" len="lg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4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4492625" y="3240088"/>
            <a:ext cx="3236913" cy="1066800"/>
            <a:chOff x="4340352" y="3123190"/>
            <a:chExt cx="3236976" cy="1066954"/>
          </a:xfrm>
        </p:grpSpPr>
        <p:sp>
          <p:nvSpPr>
            <p:cNvPr id="324636" name="Freeform 104"/>
            <p:cNvSpPr>
              <a:spLocks noChangeArrowheads="1"/>
            </p:cNvSpPr>
            <p:nvPr/>
          </p:nvSpPr>
          <p:spPr bwMode="auto">
            <a:xfrm>
              <a:off x="4953000" y="3124200"/>
              <a:ext cx="239730" cy="380144"/>
            </a:xfrm>
            <a:custGeom>
              <a:avLst/>
              <a:gdLst>
                <a:gd name="T0" fmla="*/ 82193 w 239730"/>
                <a:gd name="T1" fmla="*/ 0 h 380144"/>
                <a:gd name="T2" fmla="*/ 226031 w 239730"/>
                <a:gd name="T3" fmla="*/ 133564 h 380144"/>
                <a:gd name="T4" fmla="*/ 0 w 239730"/>
                <a:gd name="T5" fmla="*/ 380144 h 380144"/>
                <a:gd name="T6" fmla="*/ 0 60000 65536"/>
                <a:gd name="T7" fmla="*/ 0 60000 65536"/>
                <a:gd name="T8" fmla="*/ 0 60000 65536"/>
                <a:gd name="T9" fmla="*/ 0 w 239730"/>
                <a:gd name="T10" fmla="*/ 0 h 380144"/>
                <a:gd name="T11" fmla="*/ 239730 w 239730"/>
                <a:gd name="T12" fmla="*/ 380144 h 380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730" h="380144">
                  <a:moveTo>
                    <a:pt x="82193" y="0"/>
                  </a:moveTo>
                  <a:cubicBezTo>
                    <a:pt x="160961" y="35103"/>
                    <a:pt x="239730" y="70207"/>
                    <a:pt x="226031" y="133564"/>
                  </a:cubicBezTo>
                  <a:cubicBezTo>
                    <a:pt x="212332" y="196921"/>
                    <a:pt x="101029" y="236305"/>
                    <a:pt x="0" y="38014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685800" eaLnBrk="1" hangingPunct="1"/>
              <a:endParaRPr lang="en-US" sz="14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324637" name="Freeform 112"/>
            <p:cNvSpPr>
              <a:spLocks noChangeArrowheads="1"/>
            </p:cNvSpPr>
            <p:nvPr/>
          </p:nvSpPr>
          <p:spPr bwMode="auto">
            <a:xfrm>
              <a:off x="4876800" y="3810000"/>
              <a:ext cx="239730" cy="380144"/>
            </a:xfrm>
            <a:custGeom>
              <a:avLst/>
              <a:gdLst>
                <a:gd name="T0" fmla="*/ 82193 w 239730"/>
                <a:gd name="T1" fmla="*/ 0 h 380144"/>
                <a:gd name="T2" fmla="*/ 226031 w 239730"/>
                <a:gd name="T3" fmla="*/ 133564 h 380144"/>
                <a:gd name="T4" fmla="*/ 0 w 239730"/>
                <a:gd name="T5" fmla="*/ 380144 h 380144"/>
                <a:gd name="T6" fmla="*/ 0 60000 65536"/>
                <a:gd name="T7" fmla="*/ 0 60000 65536"/>
                <a:gd name="T8" fmla="*/ 0 60000 65536"/>
                <a:gd name="T9" fmla="*/ 0 w 239730"/>
                <a:gd name="T10" fmla="*/ 0 h 380144"/>
                <a:gd name="T11" fmla="*/ 239730 w 239730"/>
                <a:gd name="T12" fmla="*/ 380144 h 380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730" h="380144">
                  <a:moveTo>
                    <a:pt x="82193" y="0"/>
                  </a:moveTo>
                  <a:cubicBezTo>
                    <a:pt x="160961" y="35103"/>
                    <a:pt x="239730" y="70207"/>
                    <a:pt x="226031" y="133564"/>
                  </a:cubicBezTo>
                  <a:cubicBezTo>
                    <a:pt x="212332" y="196921"/>
                    <a:pt x="140413" y="250859"/>
                    <a:pt x="0" y="38014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685800" eaLnBrk="1" hangingPunct="1"/>
              <a:endParaRPr lang="en-US" sz="14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19600" y="3505200"/>
              <a:ext cx="838199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Agent</a:t>
              </a:r>
            </a:p>
          </p:txBody>
        </p:sp>
        <p:sp>
          <p:nvSpPr>
            <p:cNvPr id="324641" name="Freeform 84"/>
            <p:cNvSpPr>
              <a:spLocks noChangeArrowheads="1"/>
            </p:cNvSpPr>
            <p:nvPr/>
          </p:nvSpPr>
          <p:spPr bwMode="auto">
            <a:xfrm>
              <a:off x="7274104" y="3123190"/>
              <a:ext cx="239730" cy="380144"/>
            </a:xfrm>
            <a:custGeom>
              <a:avLst/>
              <a:gdLst>
                <a:gd name="T0" fmla="*/ 82193 w 239730"/>
                <a:gd name="T1" fmla="*/ 0 h 380144"/>
                <a:gd name="T2" fmla="*/ 226031 w 239730"/>
                <a:gd name="T3" fmla="*/ 133564 h 380144"/>
                <a:gd name="T4" fmla="*/ 0 w 239730"/>
                <a:gd name="T5" fmla="*/ 380144 h 380144"/>
                <a:gd name="T6" fmla="*/ 0 60000 65536"/>
                <a:gd name="T7" fmla="*/ 0 60000 65536"/>
                <a:gd name="T8" fmla="*/ 0 60000 65536"/>
                <a:gd name="T9" fmla="*/ 0 w 239730"/>
                <a:gd name="T10" fmla="*/ 0 h 380144"/>
                <a:gd name="T11" fmla="*/ 239730 w 239730"/>
                <a:gd name="T12" fmla="*/ 380144 h 380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730" h="380144">
                  <a:moveTo>
                    <a:pt x="82193" y="0"/>
                  </a:moveTo>
                  <a:cubicBezTo>
                    <a:pt x="160961" y="35103"/>
                    <a:pt x="239730" y="70207"/>
                    <a:pt x="226031" y="133564"/>
                  </a:cubicBezTo>
                  <a:cubicBezTo>
                    <a:pt x="212332" y="196921"/>
                    <a:pt x="101029" y="236305"/>
                    <a:pt x="0" y="38014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685800" eaLnBrk="1" hangingPunct="1"/>
              <a:endParaRPr lang="en-US" sz="14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324642" name="Freeform 85"/>
            <p:cNvSpPr>
              <a:spLocks noChangeArrowheads="1"/>
            </p:cNvSpPr>
            <p:nvPr/>
          </p:nvSpPr>
          <p:spPr bwMode="auto">
            <a:xfrm>
              <a:off x="7162800" y="3810000"/>
              <a:ext cx="239730" cy="380144"/>
            </a:xfrm>
            <a:custGeom>
              <a:avLst/>
              <a:gdLst>
                <a:gd name="T0" fmla="*/ 82193 w 239730"/>
                <a:gd name="T1" fmla="*/ 0 h 380144"/>
                <a:gd name="T2" fmla="*/ 226031 w 239730"/>
                <a:gd name="T3" fmla="*/ 133564 h 380144"/>
                <a:gd name="T4" fmla="*/ 0 w 239730"/>
                <a:gd name="T5" fmla="*/ 380144 h 380144"/>
                <a:gd name="T6" fmla="*/ 0 60000 65536"/>
                <a:gd name="T7" fmla="*/ 0 60000 65536"/>
                <a:gd name="T8" fmla="*/ 0 60000 65536"/>
                <a:gd name="T9" fmla="*/ 0 w 239730"/>
                <a:gd name="T10" fmla="*/ 0 h 380144"/>
                <a:gd name="T11" fmla="*/ 239730 w 239730"/>
                <a:gd name="T12" fmla="*/ 380144 h 380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730" h="380144">
                  <a:moveTo>
                    <a:pt x="82193" y="0"/>
                  </a:moveTo>
                  <a:cubicBezTo>
                    <a:pt x="160961" y="35103"/>
                    <a:pt x="239730" y="70207"/>
                    <a:pt x="226031" y="133564"/>
                  </a:cubicBezTo>
                  <a:cubicBezTo>
                    <a:pt x="212332" y="196921"/>
                    <a:pt x="140413" y="250859"/>
                    <a:pt x="0" y="38014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685800" eaLnBrk="1" hangingPunct="1"/>
              <a:endParaRPr lang="en-US" sz="14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705600" y="3504190"/>
              <a:ext cx="797103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Agent</a:t>
              </a:r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6278563" y="2243138"/>
            <a:ext cx="1450975" cy="1374775"/>
            <a:chOff x="6126480" y="2126785"/>
            <a:chExt cx="1450848" cy="1373632"/>
          </a:xfrm>
        </p:grpSpPr>
        <p:sp>
          <p:nvSpPr>
            <p:cNvPr id="68" name="Oval 67"/>
            <p:cNvSpPr/>
            <p:nvPr/>
          </p:nvSpPr>
          <p:spPr bwMode="auto">
            <a:xfrm>
              <a:off x="6207304" y="2185673"/>
              <a:ext cx="1295400" cy="116611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endParaRPr lang="en-US" sz="7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324650" name="TextBox 68"/>
            <p:cNvSpPr txBox="1">
              <a:spLocks noChangeArrowheads="1"/>
            </p:cNvSpPr>
            <p:nvPr/>
          </p:nvSpPr>
          <p:spPr bwMode="auto">
            <a:xfrm>
              <a:off x="6426491" y="2399608"/>
              <a:ext cx="961941" cy="51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main()</a:t>
              </a:r>
            </a:p>
            <a:p>
              <a:pPr eaLnBrk="1" hangingPunct="1"/>
              <a:r>
                <a:rPr lang="en-US" sz="1400" b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{  …  }  </a:t>
              </a:r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304800" y="2243138"/>
            <a:ext cx="5181600" cy="1528762"/>
            <a:chOff x="152400" y="2126787"/>
            <a:chExt cx="5181600" cy="1528064"/>
          </a:xfrm>
        </p:grpSpPr>
        <p:sp>
          <p:nvSpPr>
            <p:cNvPr id="75" name="Rounded Rectangle 74"/>
            <p:cNvSpPr/>
            <p:nvPr/>
          </p:nvSpPr>
          <p:spPr>
            <a:xfrm>
              <a:off x="1524000" y="2895600"/>
              <a:ext cx="9906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4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324655" name="TextBox 70"/>
            <p:cNvSpPr txBox="1">
              <a:spLocks noChangeArrowheads="1"/>
            </p:cNvSpPr>
            <p:nvPr/>
          </p:nvSpPr>
          <p:spPr bwMode="auto">
            <a:xfrm>
              <a:off x="1524000" y="2896373"/>
              <a:ext cx="990600" cy="42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b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Load Balancer</a:t>
              </a:r>
            </a:p>
          </p:txBody>
        </p:sp>
        <p:sp>
          <p:nvSpPr>
            <p:cNvPr id="324656" name="Freeform 90"/>
            <p:cNvSpPr>
              <a:spLocks noChangeArrowheads="1"/>
            </p:cNvSpPr>
            <p:nvPr/>
          </p:nvSpPr>
          <p:spPr bwMode="auto">
            <a:xfrm>
              <a:off x="152400" y="2819400"/>
              <a:ext cx="1371600" cy="304800"/>
            </a:xfrm>
            <a:custGeom>
              <a:avLst/>
              <a:gdLst>
                <a:gd name="T0" fmla="*/ 0 w 1146048"/>
                <a:gd name="T1" fmla="*/ 304800 h 159828"/>
                <a:gd name="T2" fmla="*/ 622618 w 1146048"/>
                <a:gd name="T3" fmla="*/ 5813 h 159828"/>
                <a:gd name="T4" fmla="*/ 1371600 w 1146048"/>
                <a:gd name="T5" fmla="*/ 269924 h 159828"/>
                <a:gd name="T6" fmla="*/ 0 60000 65536"/>
                <a:gd name="T7" fmla="*/ 0 60000 65536"/>
                <a:gd name="T8" fmla="*/ 0 60000 65536"/>
                <a:gd name="T9" fmla="*/ 0 w 1146048"/>
                <a:gd name="T10" fmla="*/ 0 h 159828"/>
                <a:gd name="T11" fmla="*/ 1146048 w 1146048"/>
                <a:gd name="T12" fmla="*/ 159828 h 1598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6048" h="159828">
                  <a:moveTo>
                    <a:pt x="0" y="159828"/>
                  </a:moveTo>
                  <a:cubicBezTo>
                    <a:pt x="221488" y="33844"/>
                    <a:pt x="329224" y="6096"/>
                    <a:pt x="520232" y="3048"/>
                  </a:cubicBezTo>
                  <a:cubicBezTo>
                    <a:pt x="711240" y="0"/>
                    <a:pt x="985520" y="72452"/>
                    <a:pt x="1146048" y="1415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685800" eaLnBrk="1" hangingPunct="1"/>
              <a:endParaRPr lang="en-US" sz="18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324657" name="TextBox 91"/>
            <p:cNvSpPr txBox="1">
              <a:spLocks noChangeArrowheads="1"/>
            </p:cNvSpPr>
            <p:nvPr/>
          </p:nvSpPr>
          <p:spPr bwMode="auto">
            <a:xfrm>
              <a:off x="228600" y="2437795"/>
              <a:ext cx="1152525" cy="32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 i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HTTP</a:t>
              </a:r>
            </a:p>
          </p:txBody>
        </p:sp>
        <p:cxnSp>
          <p:nvCxnSpPr>
            <p:cNvPr id="324658" name="Straight Arrow Connector 51"/>
            <p:cNvCxnSpPr>
              <a:cxnSpLocks noChangeShapeType="1"/>
              <a:stCxn id="324655" idx="3"/>
            </p:cNvCxnSpPr>
            <p:nvPr/>
          </p:nvCxnSpPr>
          <p:spPr bwMode="auto">
            <a:xfrm flipV="1">
              <a:off x="2514600" y="2857497"/>
              <a:ext cx="457200" cy="325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4659" name="Straight Arrow Connector 52"/>
            <p:cNvCxnSpPr>
              <a:cxnSpLocks noChangeShapeType="1"/>
            </p:cNvCxnSpPr>
            <p:nvPr/>
          </p:nvCxnSpPr>
          <p:spPr bwMode="auto">
            <a:xfrm>
              <a:off x="2514600" y="3187988"/>
              <a:ext cx="304800" cy="2410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4660" name="Freeform 62"/>
            <p:cNvSpPr>
              <a:spLocks noChangeArrowheads="1"/>
            </p:cNvSpPr>
            <p:nvPr/>
          </p:nvSpPr>
          <p:spPr bwMode="auto">
            <a:xfrm flipV="1">
              <a:off x="3581400" y="3047996"/>
              <a:ext cx="457200" cy="228603"/>
            </a:xfrm>
            <a:custGeom>
              <a:avLst/>
              <a:gdLst>
                <a:gd name="T0" fmla="*/ 0 w 369870"/>
                <a:gd name="T1" fmla="*/ 228603 h 126715"/>
                <a:gd name="T2" fmla="*/ 228600 w 369870"/>
                <a:gd name="T3" fmla="*/ 6179 h 126715"/>
                <a:gd name="T4" fmla="*/ 457200 w 369870"/>
                <a:gd name="T5" fmla="*/ 191531 h 126715"/>
                <a:gd name="T6" fmla="*/ 0 60000 65536"/>
                <a:gd name="T7" fmla="*/ 0 60000 65536"/>
                <a:gd name="T8" fmla="*/ 0 60000 65536"/>
                <a:gd name="T9" fmla="*/ 0 w 369870"/>
                <a:gd name="T10" fmla="*/ 0 h 126715"/>
                <a:gd name="T11" fmla="*/ 369870 w 369870"/>
                <a:gd name="T12" fmla="*/ 126715 h 1267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9870" h="126715">
                  <a:moveTo>
                    <a:pt x="0" y="126715"/>
                  </a:moveTo>
                  <a:cubicBezTo>
                    <a:pt x="61645" y="66782"/>
                    <a:pt x="123290" y="6850"/>
                    <a:pt x="184935" y="3425"/>
                  </a:cubicBezTo>
                  <a:cubicBezTo>
                    <a:pt x="246580" y="0"/>
                    <a:pt x="308225" y="53083"/>
                    <a:pt x="369870" y="10616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defTabSz="685800" eaLnBrk="1" hangingPunct="1"/>
              <a:endParaRPr lang="en-US" sz="14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124200" y="2743200"/>
              <a:ext cx="533400" cy="609600"/>
            </a:xfrm>
            <a:prstGeom prst="roundRect">
              <a:avLst/>
            </a:prstGeom>
            <a:ln>
              <a:headEnd type="none" w="lg" len="lg"/>
              <a:tailEnd type="stealth" w="lg" len="lg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4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324664" name="TextBox 48"/>
            <p:cNvSpPr txBox="1">
              <a:spLocks noChangeArrowheads="1"/>
            </p:cNvSpPr>
            <p:nvPr/>
          </p:nvSpPr>
          <p:spPr bwMode="auto">
            <a:xfrm>
              <a:off x="3124200" y="2818621"/>
              <a:ext cx="533400" cy="32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IIS</a:t>
              </a: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3962400" y="2186683"/>
              <a:ext cx="1295400" cy="116611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endParaRPr lang="en-US" sz="7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324668" name="TextBox 77"/>
            <p:cNvSpPr txBox="1">
              <a:spLocks noChangeArrowheads="1"/>
            </p:cNvSpPr>
            <p:nvPr/>
          </p:nvSpPr>
          <p:spPr bwMode="auto">
            <a:xfrm>
              <a:off x="3962400" y="2437795"/>
              <a:ext cx="1285875" cy="51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ASP.NET, WCF, etc.</a:t>
              </a:r>
            </a:p>
          </p:txBody>
        </p:sp>
      </p:grpSp>
      <p:pic>
        <p:nvPicPr>
          <p:cNvPr id="3246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8900"/>
            <a:ext cx="1447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70" name="Text Box 62"/>
          <p:cNvSpPr txBox="1">
            <a:spLocks noChangeArrowheads="1"/>
          </p:cNvSpPr>
          <p:nvPr/>
        </p:nvSpPr>
        <p:spPr bwMode="auto">
          <a:xfrm>
            <a:off x="6435725" y="6491288"/>
            <a:ext cx="2703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0" tIns="45695" rIns="91390" bIns="4569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[Roger Barga, Microsoft]</a:t>
            </a:r>
          </a:p>
        </p:txBody>
      </p:sp>
    </p:spTree>
    <p:extLst>
      <p:ext uri="{BB962C8B-B14F-4D97-AF65-F5344CB8AC3E}">
        <p14:creationId xmlns:p14="http://schemas.microsoft.com/office/powerpoint/2010/main" val="8496038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5F55-5B38-884E-BD95-E9E96D02B840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9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B52E-7BBA-DA4D-BEDD-A17AFA998B6D}" type="slidenum">
              <a:rPr lang="en-US"/>
              <a:pPr/>
              <a:t>76</a:t>
            </a:fld>
            <a:endParaRPr lang="en-US"/>
          </a:p>
        </p:txBody>
      </p:sp>
      <p:sp>
        <p:nvSpPr>
          <p:cNvPr id="326784" name="Rectangle 1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6658" name="Picture 13" descr="internet cloud 75 op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886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/>
          <p:cNvSpPr/>
          <p:nvPr/>
        </p:nvSpPr>
        <p:spPr bwMode="auto">
          <a:xfrm>
            <a:off x="381001" y="5521848"/>
            <a:ext cx="1270806" cy="3282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68583" tIns="34292" rIns="68583" bIns="34292" anchor="ctr"/>
          <a:lstStyle>
            <a:lvl1pPr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 sz="800">
              <a:solidFill>
                <a:srgbClr val="FFFFFF"/>
              </a:solidFill>
              <a:latin typeface="Candara" charset="0"/>
              <a:cs typeface="ＭＳ Ｐゴシック" charset="0"/>
            </a:endParaRPr>
          </a:p>
        </p:txBody>
      </p:sp>
      <p:pic>
        <p:nvPicPr>
          <p:cNvPr id="326662" name="Picture 45" descr="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6127750"/>
            <a:ext cx="355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3" name="Picture 45" descr="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127750"/>
            <a:ext cx="355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4" name="TextBox 79"/>
          <p:cNvSpPr txBox="1">
            <a:spLocks noChangeArrowheads="1"/>
          </p:cNvSpPr>
          <p:nvPr/>
        </p:nvSpPr>
        <p:spPr bwMode="auto">
          <a:xfrm>
            <a:off x="2192338" y="6210300"/>
            <a:ext cx="2381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3" tIns="34292" rIns="68583" bIns="34292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FFFFFF"/>
                </a:solidFill>
                <a:latin typeface="Candara" charset="0"/>
                <a:cs typeface="ＭＳ Ｐゴシック" charset="0"/>
              </a:rPr>
              <a:t>…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389196" y="5882993"/>
            <a:ext cx="2582607" cy="204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68583" tIns="34292" rIns="68583" bIns="34292" anchor="ctr"/>
          <a:lstStyle>
            <a:lvl1pPr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800">
              <a:solidFill>
                <a:srgbClr val="FFFFFF"/>
              </a:solidFill>
              <a:latin typeface="Candara" charset="0"/>
              <a:cs typeface="ＭＳ Ｐゴシック" charset="0"/>
            </a:endParaRPr>
          </a:p>
        </p:txBody>
      </p:sp>
      <p:sp>
        <p:nvSpPr>
          <p:cNvPr id="326668" name="TextBox 81"/>
          <p:cNvSpPr txBox="1">
            <a:spLocks noChangeArrowheads="1"/>
          </p:cNvSpPr>
          <p:nvPr/>
        </p:nvSpPr>
        <p:spPr bwMode="auto">
          <a:xfrm>
            <a:off x="1168400" y="5868988"/>
            <a:ext cx="10683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3" tIns="34292" rIns="68583" bIns="34292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 b="1">
                <a:solidFill>
                  <a:srgbClr val="FFFFFF"/>
                </a:solidFill>
                <a:latin typeface="Candara" charset="0"/>
                <a:cs typeface="ＭＳ Ｐゴシック" charset="0"/>
              </a:rPr>
              <a:t>Fabric</a:t>
            </a:r>
          </a:p>
        </p:txBody>
      </p:sp>
      <p:pic>
        <p:nvPicPr>
          <p:cNvPr id="326669" name="Picture 84" descr="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6127750"/>
            <a:ext cx="355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70" name="Picture 86" descr="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6127750"/>
            <a:ext cx="355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71" name="Picture 87" descr="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6127750"/>
            <a:ext cx="355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72" name="TextBox 88"/>
          <p:cNvSpPr txBox="1">
            <a:spLocks noChangeArrowheads="1"/>
          </p:cNvSpPr>
          <p:nvPr/>
        </p:nvSpPr>
        <p:spPr bwMode="auto">
          <a:xfrm>
            <a:off x="390525" y="5562600"/>
            <a:ext cx="125571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3" tIns="34292" rIns="68583" bIns="34292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 b="1">
                <a:solidFill>
                  <a:srgbClr val="FFFFFF"/>
                </a:solidFill>
                <a:latin typeface="Candara" charset="0"/>
                <a:cs typeface="ＭＳ Ｐゴシック" charset="0"/>
              </a:rPr>
              <a:t> Compute</a:t>
            </a:r>
          </a:p>
        </p:txBody>
      </p:sp>
      <p:sp>
        <p:nvSpPr>
          <p:cNvPr id="90" name="Can 89"/>
          <p:cNvSpPr/>
          <p:nvPr/>
        </p:nvSpPr>
        <p:spPr bwMode="auto">
          <a:xfrm>
            <a:off x="1736519" y="5466717"/>
            <a:ext cx="1229813" cy="380557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68583" tIns="34292" rIns="68583" bIns="34292" anchor="ctr"/>
          <a:lstStyle>
            <a:lvl1pPr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 sz="800">
              <a:solidFill>
                <a:srgbClr val="FFFFFF"/>
              </a:solidFill>
              <a:latin typeface="Candara" charset="0"/>
              <a:cs typeface="ＭＳ Ｐゴシック" charset="0"/>
            </a:endParaRPr>
          </a:p>
        </p:txBody>
      </p:sp>
      <p:sp>
        <p:nvSpPr>
          <p:cNvPr id="326676" name="TextBox 90"/>
          <p:cNvSpPr txBox="1">
            <a:spLocks noChangeArrowheads="1"/>
          </p:cNvSpPr>
          <p:nvPr/>
        </p:nvSpPr>
        <p:spPr bwMode="auto">
          <a:xfrm>
            <a:off x="1736725" y="5556250"/>
            <a:ext cx="123031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3" tIns="34292" rIns="68583" bIns="34292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 b="1">
                <a:solidFill>
                  <a:srgbClr val="FFFFFF"/>
                </a:solidFill>
                <a:latin typeface="Candara" charset="0"/>
                <a:cs typeface="ＭＳ Ｐゴシック" charset="0"/>
              </a:rPr>
              <a:t>Storage</a:t>
            </a:r>
          </a:p>
        </p:txBody>
      </p:sp>
      <p:sp>
        <p:nvSpPr>
          <p:cNvPr id="326677" name="Freeform 92"/>
          <p:cNvSpPr>
            <a:spLocks noChangeArrowheads="1"/>
          </p:cNvSpPr>
          <p:nvPr/>
        </p:nvSpPr>
        <p:spPr bwMode="auto">
          <a:xfrm flipH="1">
            <a:off x="1517650" y="5195888"/>
            <a:ext cx="842963" cy="271462"/>
          </a:xfrm>
          <a:custGeom>
            <a:avLst/>
            <a:gdLst>
              <a:gd name="T0" fmla="*/ 842466 w 1270000"/>
              <a:gd name="T1" fmla="*/ 53423 h 694944"/>
              <a:gd name="T2" fmla="*/ 130751 w 1270000"/>
              <a:gd name="T3" fmla="*/ 24931 h 694944"/>
              <a:gd name="T4" fmla="*/ 57962 w 1270000"/>
              <a:gd name="T5" fmla="*/ 203008 h 694944"/>
              <a:gd name="T6" fmla="*/ 0 60000 65536"/>
              <a:gd name="T7" fmla="*/ 0 60000 65536"/>
              <a:gd name="T8" fmla="*/ 0 60000 65536"/>
              <a:gd name="T9" fmla="*/ 0 w 1270000"/>
              <a:gd name="T10" fmla="*/ 0 h 694944"/>
              <a:gd name="T11" fmla="*/ 1270000 w 1270000"/>
              <a:gd name="T12" fmla="*/ 694944 h 694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694944">
                <a:moveTo>
                  <a:pt x="1270000" y="182880"/>
                </a:moveTo>
                <a:cubicBezTo>
                  <a:pt x="832104" y="91440"/>
                  <a:pt x="394208" y="0"/>
                  <a:pt x="197104" y="85344"/>
                </a:cubicBezTo>
                <a:cubicBezTo>
                  <a:pt x="0" y="170688"/>
                  <a:pt x="43688" y="432816"/>
                  <a:pt x="87376" y="69494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3" tIns="34292" rIns="68583" bIns="34292" anchor="ctr"/>
          <a:lstStyle/>
          <a:p>
            <a:pPr algn="ctr" defTabSz="685800" eaLnBrk="1" hangingPunct="1"/>
            <a:endParaRPr lang="en-US" sz="800">
              <a:solidFill>
                <a:srgbClr val="FFFFFF"/>
              </a:solidFill>
              <a:latin typeface="Candara" charset="0"/>
              <a:cs typeface="ＭＳ Ｐゴシック" charset="0"/>
            </a:endParaRPr>
          </a:p>
        </p:txBody>
      </p:sp>
      <p:sp>
        <p:nvSpPr>
          <p:cNvPr id="94" name="Oval 106"/>
          <p:cNvSpPr>
            <a:spLocks noChangeArrowheads="1"/>
          </p:cNvSpPr>
          <p:nvPr/>
        </p:nvSpPr>
        <p:spPr bwMode="auto">
          <a:xfrm>
            <a:off x="468453" y="5064872"/>
            <a:ext cx="1137976" cy="45700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3" tIns="34292" rIns="68583" bIns="34292"/>
          <a:lstStyle>
            <a:lvl1pPr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800">
              <a:solidFill>
                <a:srgbClr val="FFFFFF"/>
              </a:solidFill>
              <a:latin typeface="Candara" charset="0"/>
              <a:cs typeface="ＭＳ Ｐゴシック" charset="0"/>
            </a:endParaRPr>
          </a:p>
        </p:txBody>
      </p:sp>
      <p:sp>
        <p:nvSpPr>
          <p:cNvPr id="326681" name="Text Box 27"/>
          <p:cNvSpPr txBox="1">
            <a:spLocks noChangeArrowheads="1"/>
          </p:cNvSpPr>
          <p:nvPr/>
        </p:nvSpPr>
        <p:spPr bwMode="auto">
          <a:xfrm>
            <a:off x="500063" y="5168900"/>
            <a:ext cx="104933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3" tIns="34292" rIns="68583" bIns="34292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 defTabSz="685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 b="1" i="1">
                <a:solidFill>
                  <a:srgbClr val="FFFFFF"/>
                </a:solidFill>
                <a:latin typeface="Candara" charset="0"/>
                <a:cs typeface="ＭＳ Ｐゴシック" charset="0"/>
              </a:rPr>
              <a:t>Application</a:t>
            </a:r>
          </a:p>
        </p:txBody>
      </p:sp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1600200" y="1447800"/>
            <a:ext cx="7115175" cy="4495800"/>
            <a:chOff x="1600200" y="1447800"/>
            <a:chExt cx="7115204" cy="4495800"/>
          </a:xfrm>
        </p:grpSpPr>
        <p:grpSp>
          <p:nvGrpSpPr>
            <p:cNvPr id="326683" name="Group 128"/>
            <p:cNvGrpSpPr>
              <a:grpSpLocks/>
            </p:cNvGrpSpPr>
            <p:nvPr/>
          </p:nvGrpSpPr>
          <p:grpSpPr bwMode="auto">
            <a:xfrm>
              <a:off x="1600200" y="1447800"/>
              <a:ext cx="7115204" cy="4495800"/>
              <a:chOff x="1600200" y="1447800"/>
              <a:chExt cx="7115204" cy="4495800"/>
            </a:xfrm>
          </p:grpSpPr>
          <p:sp>
            <p:nvSpPr>
              <p:cNvPr id="76" name="Oval 75"/>
              <p:cNvSpPr/>
              <p:nvPr/>
            </p:nvSpPr>
            <p:spPr bwMode="auto">
              <a:xfrm>
                <a:off x="2133600" y="1447800"/>
                <a:ext cx="6581804" cy="3276600"/>
              </a:xfrm>
              <a:prstGeom prst="ellipse">
                <a:avLst/>
              </a:prstGeom>
              <a:solidFill>
                <a:schemeClr val="accent2">
                  <a:lumMod val="50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37931725" indent="-37474525"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1500">
                  <a:solidFill>
                    <a:srgbClr val="000000"/>
                  </a:solidFill>
                  <a:latin typeface="Candara" charset="0"/>
                  <a:cs typeface="ＭＳ Ｐゴシック" charset="0"/>
                </a:endParaRPr>
              </a:p>
            </p:txBody>
          </p:sp>
          <p:cxnSp>
            <p:nvCxnSpPr>
              <p:cNvPr id="62" name="Straight Connector 61"/>
              <p:cNvCxnSpPr>
                <a:cxnSpLocks noChangeShapeType="1"/>
              </p:cNvCxnSpPr>
              <p:nvPr/>
            </p:nvCxnSpPr>
            <p:spPr bwMode="auto">
              <a:xfrm rot="10800000" flipH="1">
                <a:off x="1600200" y="3086100"/>
                <a:ext cx="533400" cy="2552700"/>
              </a:xfrm>
              <a:prstGeom prst="line">
                <a:avLst/>
              </a:prstGeom>
              <a:noFill/>
              <a:ln w="6350">
                <a:solidFill>
                  <a:srgbClr val="FFEB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9" name="Oval 108"/>
              <p:cNvSpPr/>
              <p:nvPr/>
            </p:nvSpPr>
            <p:spPr bwMode="auto">
              <a:xfrm>
                <a:off x="1600200" y="5334000"/>
                <a:ext cx="1524000" cy="609600"/>
              </a:xfrm>
              <a:prstGeom prst="ellipse">
                <a:avLst/>
              </a:prstGeom>
              <a:solidFill>
                <a:schemeClr val="accent2">
                  <a:lumMod val="50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37931725" indent="-37474525"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1500">
                  <a:solidFill>
                    <a:srgbClr val="000000"/>
                  </a:solidFill>
                  <a:latin typeface="Candara" charset="0"/>
                  <a:cs typeface="ＭＳ Ｐゴシック" charset="0"/>
                </a:endParaRPr>
              </a:p>
            </p:txBody>
          </p:sp>
          <p:cxnSp>
            <p:nvCxnSpPr>
              <p:cNvPr id="59" name="Straight Connector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14545" y="3082269"/>
                <a:ext cx="1358526" cy="4185587"/>
              </a:xfrm>
              <a:prstGeom prst="line">
                <a:avLst/>
              </a:prstGeom>
              <a:noFill/>
              <a:ln w="6350">
                <a:solidFill>
                  <a:srgbClr val="FFEB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1" name="Can 130"/>
            <p:cNvSpPr/>
            <p:nvPr/>
          </p:nvSpPr>
          <p:spPr>
            <a:xfrm>
              <a:off x="2895600" y="1981200"/>
              <a:ext cx="5105400" cy="2209800"/>
            </a:xfrm>
            <a:prstGeom prst="can">
              <a:avLst/>
            </a:prstGeom>
            <a:ln>
              <a:headEnd type="none" w="lg" len="lg"/>
              <a:tailEnd type="stealth" w="lg" len="lg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4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</p:grpSp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2986088" y="2590800"/>
            <a:ext cx="1357312" cy="1314450"/>
            <a:chOff x="3143240" y="2586030"/>
            <a:chExt cx="1357322" cy="1314459"/>
          </a:xfrm>
        </p:grpSpPr>
        <p:sp>
          <p:nvSpPr>
            <p:cNvPr id="326696" name="TextBox 73"/>
            <p:cNvSpPr txBox="1">
              <a:spLocks noChangeArrowheads="1"/>
            </p:cNvSpPr>
            <p:nvPr/>
          </p:nvSpPr>
          <p:spPr bwMode="auto">
            <a:xfrm>
              <a:off x="3143240" y="2586030"/>
              <a:ext cx="1214446" cy="320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Blobs</a:t>
              </a:r>
            </a:p>
          </p:txBody>
        </p:sp>
        <p:grpSp>
          <p:nvGrpSpPr>
            <p:cNvPr id="326697" name="Group 126"/>
            <p:cNvGrpSpPr>
              <a:grpSpLocks/>
            </p:cNvGrpSpPr>
            <p:nvPr/>
          </p:nvGrpSpPr>
          <p:grpSpPr bwMode="auto">
            <a:xfrm>
              <a:off x="3143240" y="3086096"/>
              <a:ext cx="1357322" cy="814393"/>
              <a:chOff x="285720" y="1142984"/>
              <a:chExt cx="2500330" cy="1500198"/>
            </a:xfrm>
          </p:grpSpPr>
          <p:grpSp>
            <p:nvGrpSpPr>
              <p:cNvPr id="36" name="Flowchart: Display 35"/>
              <p:cNvGrpSpPr>
                <a:grpSpLocks/>
              </p:cNvGrpSpPr>
              <p:nvPr/>
            </p:nvGrpSpPr>
            <p:grpSpPr bwMode="auto">
              <a:xfrm>
                <a:off x="208884" y="1543143"/>
                <a:ext cx="572703" cy="733659"/>
                <a:chOff x="2944368" y="2481072"/>
                <a:chExt cx="310896" cy="298704"/>
              </a:xfrm>
            </p:grpSpPr>
            <p:pic>
              <p:nvPicPr>
                <p:cNvPr id="326699" name="Flowchart: Display 35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44368" y="2481072"/>
                  <a:ext cx="310896" cy="298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6700" name="Text Box 44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053945" y="2516901"/>
                  <a:ext cx="96951" cy="155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 defTabSz="6858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1pPr>
                  <a:lvl2pPr marL="37931725" indent="-37474525" defTabSz="6858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endParaRPr lang="en-US" sz="1800">
                    <a:solidFill>
                      <a:srgbClr val="FFFFFF"/>
                    </a:solidFill>
                    <a:latin typeface="Candara" charset="0"/>
                    <a:cs typeface="ＭＳ Ｐゴシック" charset="0"/>
                  </a:endParaRPr>
                </a:p>
              </p:txBody>
            </p:sp>
          </p:grpSp>
          <p:cxnSp>
            <p:nvCxnSpPr>
              <p:cNvPr id="326701" name="Straight Connector 39"/>
              <p:cNvCxnSpPr>
                <a:cxnSpLocks noChangeShapeType="1"/>
                <a:endCxn id="326704" idx="0"/>
              </p:cNvCxnSpPr>
              <p:nvPr/>
            </p:nvCxnSpPr>
            <p:spPr bwMode="auto">
              <a:xfrm rot="10800000" flipV="1">
                <a:off x="714348" y="1142984"/>
                <a:ext cx="642942" cy="4286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6702" name="Straight Connector 43"/>
              <p:cNvCxnSpPr>
                <a:cxnSpLocks noChangeShapeType="1"/>
                <a:endCxn id="326715" idx="0"/>
              </p:cNvCxnSpPr>
              <p:nvPr/>
            </p:nvCxnSpPr>
            <p:spPr bwMode="auto">
              <a:xfrm rot="16200000" flipH="1">
                <a:off x="892943" y="1607331"/>
                <a:ext cx="1000132" cy="714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6703" name="Straight Connector 60"/>
              <p:cNvCxnSpPr>
                <a:cxnSpLocks noChangeShapeType="1"/>
                <a:endCxn id="326711" idx="0"/>
              </p:cNvCxnSpPr>
              <p:nvPr/>
            </p:nvCxnSpPr>
            <p:spPr bwMode="auto">
              <a:xfrm>
                <a:off x="1357290" y="1142984"/>
                <a:ext cx="857256" cy="4286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6704" name="Rounded Rectangle 64"/>
              <p:cNvSpPr>
                <a:spLocks noChangeArrowheads="1"/>
              </p:cNvSpPr>
              <p:nvPr/>
            </p:nvSpPr>
            <p:spPr bwMode="auto">
              <a:xfrm>
                <a:off x="285720" y="1571612"/>
                <a:ext cx="857256" cy="500066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 eaLnBrk="1" hangingPunct="1"/>
                <a:endParaRPr lang="en-US" sz="1800">
                  <a:solidFill>
                    <a:srgbClr val="FFFFFF"/>
                  </a:solidFill>
                  <a:latin typeface="Candara" charset="0"/>
                  <a:cs typeface="ＭＳ Ｐゴシック" charset="0"/>
                </a:endParaRPr>
              </a:p>
            </p:txBody>
          </p:sp>
          <p:grpSp>
            <p:nvGrpSpPr>
              <p:cNvPr id="69" name="Flowchart: Display 68"/>
              <p:cNvGrpSpPr>
                <a:grpSpLocks/>
              </p:cNvGrpSpPr>
              <p:nvPr/>
            </p:nvGrpSpPr>
            <p:grpSpPr bwMode="auto">
              <a:xfrm>
                <a:off x="568227" y="1543143"/>
                <a:ext cx="572703" cy="733659"/>
                <a:chOff x="3139440" y="2481072"/>
                <a:chExt cx="310896" cy="298704"/>
              </a:xfrm>
            </p:grpSpPr>
            <p:pic>
              <p:nvPicPr>
                <p:cNvPr id="326706" name="Flowchart: Display 68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9440" y="2481072"/>
                  <a:ext cx="310896" cy="298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6707" name="Text Box 51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247848" y="2516901"/>
                  <a:ext cx="96951" cy="155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 defTabSz="6858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1pPr>
                  <a:lvl2pPr marL="37931725" indent="-37474525" defTabSz="6858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endParaRPr lang="en-US" sz="1800">
                    <a:solidFill>
                      <a:srgbClr val="FFFFFF"/>
                    </a:solidFill>
                    <a:latin typeface="Candara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70" name="Flowchart: Display 69"/>
              <p:cNvGrpSpPr>
                <a:grpSpLocks/>
              </p:cNvGrpSpPr>
              <p:nvPr/>
            </p:nvGrpSpPr>
            <p:grpSpPr bwMode="auto">
              <a:xfrm>
                <a:off x="1567650" y="1543143"/>
                <a:ext cx="572703" cy="733659"/>
                <a:chOff x="3681984" y="2481072"/>
                <a:chExt cx="310896" cy="298704"/>
              </a:xfrm>
            </p:grpSpPr>
            <p:pic>
              <p:nvPicPr>
                <p:cNvPr id="326709" name="Flowchart: Display 69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81984" y="2481072"/>
                  <a:ext cx="310896" cy="298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6710" name="Text Box 54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790777" y="2516901"/>
                  <a:ext cx="96951" cy="155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 defTabSz="6858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1pPr>
                  <a:lvl2pPr marL="37931725" indent="-37474525" defTabSz="6858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endParaRPr lang="en-US" sz="1800">
                    <a:solidFill>
                      <a:srgbClr val="FFFFFF"/>
                    </a:solidFill>
                    <a:latin typeface="Candara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326711" name="Rounded Rectangle 70"/>
              <p:cNvSpPr>
                <a:spLocks noChangeArrowheads="1"/>
              </p:cNvSpPr>
              <p:nvPr/>
            </p:nvSpPr>
            <p:spPr bwMode="auto">
              <a:xfrm>
                <a:off x="1643042" y="1571612"/>
                <a:ext cx="1143008" cy="500066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 eaLnBrk="1" hangingPunct="1"/>
                <a:endParaRPr lang="en-US" sz="1800">
                  <a:solidFill>
                    <a:srgbClr val="FFFFFF"/>
                  </a:solidFill>
                  <a:latin typeface="Candara" charset="0"/>
                  <a:cs typeface="ＭＳ Ｐゴシック" charset="0"/>
                </a:endParaRPr>
              </a:p>
            </p:txBody>
          </p:sp>
          <p:grpSp>
            <p:nvGrpSpPr>
              <p:cNvPr id="75" name="Flowchart: Display 74"/>
              <p:cNvGrpSpPr>
                <a:grpSpLocks/>
              </p:cNvGrpSpPr>
              <p:nvPr/>
            </p:nvGrpSpPr>
            <p:grpSpPr bwMode="auto">
              <a:xfrm>
                <a:off x="1915764" y="1543143"/>
                <a:ext cx="583933" cy="733659"/>
                <a:chOff x="3870960" y="2481072"/>
                <a:chExt cx="316992" cy="298704"/>
              </a:xfrm>
            </p:grpSpPr>
            <p:pic>
              <p:nvPicPr>
                <p:cNvPr id="326713" name="Flowchart: Display 74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0960" y="2481072"/>
                  <a:ext cx="316992" cy="298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6714" name="Text Box 58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984680" y="2516901"/>
                  <a:ext cx="96951" cy="155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 defTabSz="6858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1pPr>
                  <a:lvl2pPr marL="37931725" indent="-37474525" defTabSz="6858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endParaRPr lang="en-US" sz="1800">
                    <a:solidFill>
                      <a:srgbClr val="FFFFFF"/>
                    </a:solidFill>
                    <a:latin typeface="Candara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326715" name="Rounded Rectangle 82"/>
              <p:cNvSpPr>
                <a:spLocks noChangeArrowheads="1"/>
              </p:cNvSpPr>
              <p:nvPr/>
            </p:nvSpPr>
            <p:spPr bwMode="auto">
              <a:xfrm>
                <a:off x="1142976" y="2143116"/>
                <a:ext cx="571504" cy="500066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 eaLnBrk="1" hangingPunct="1"/>
                <a:endParaRPr lang="en-US" sz="1800">
                  <a:solidFill>
                    <a:srgbClr val="FFFFFF"/>
                  </a:solidFill>
                  <a:latin typeface="Candara" charset="0"/>
                  <a:cs typeface="ＭＳ Ｐゴシック" charset="0"/>
                </a:endParaRPr>
              </a:p>
            </p:txBody>
          </p:sp>
          <p:grpSp>
            <p:nvGrpSpPr>
              <p:cNvPr id="84" name="Flowchart: Display 83"/>
              <p:cNvGrpSpPr>
                <a:grpSpLocks/>
              </p:cNvGrpSpPr>
              <p:nvPr/>
            </p:nvGrpSpPr>
            <p:grpSpPr bwMode="auto">
              <a:xfrm>
                <a:off x="1129701" y="2112103"/>
                <a:ext cx="583933" cy="733659"/>
                <a:chOff x="3444240" y="2712720"/>
                <a:chExt cx="316992" cy="298704"/>
              </a:xfrm>
            </p:grpSpPr>
            <p:pic>
              <p:nvPicPr>
                <p:cNvPr id="326717" name="Flowchart: Display 83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4240" y="2712720"/>
                  <a:ext cx="316992" cy="298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6718" name="Text Box 62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558093" y="2749585"/>
                  <a:ext cx="96951" cy="155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 defTabSz="6858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1pPr>
                  <a:lvl2pPr marL="37931725" indent="-37474525" defTabSz="6858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endParaRPr lang="en-US" sz="1800">
                    <a:solidFill>
                      <a:srgbClr val="FFFFFF"/>
                    </a:solidFill>
                    <a:latin typeface="Candara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86" name="Flowchart: Display 85"/>
              <p:cNvGrpSpPr>
                <a:grpSpLocks/>
              </p:cNvGrpSpPr>
              <p:nvPr/>
            </p:nvGrpSpPr>
            <p:grpSpPr bwMode="auto">
              <a:xfrm>
                <a:off x="2275107" y="1543143"/>
                <a:ext cx="583933" cy="733659"/>
                <a:chOff x="4066032" y="2481072"/>
                <a:chExt cx="316992" cy="298704"/>
              </a:xfrm>
            </p:grpSpPr>
            <p:pic>
              <p:nvPicPr>
                <p:cNvPr id="326720" name="Flowchart: Display 85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6032" y="2481072"/>
                  <a:ext cx="316992" cy="298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6721" name="Text Box 65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4178583" y="2516901"/>
                  <a:ext cx="96951" cy="155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 defTabSz="6858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1pPr>
                  <a:lvl2pPr marL="37931725" indent="-37474525" defTabSz="6858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endParaRPr lang="en-US" sz="1800">
                    <a:solidFill>
                      <a:srgbClr val="FFFFFF"/>
                    </a:solidFill>
                    <a:latin typeface="Candara" charset="0"/>
                    <a:cs typeface="ＭＳ Ｐゴシック" charset="0"/>
                  </a:endParaRPr>
                </a:p>
              </p:txBody>
            </p:sp>
          </p:grpSp>
        </p:grpSp>
      </p:grpSp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6629400" y="2590800"/>
            <a:ext cx="1285875" cy="1295400"/>
            <a:chOff x="6477000" y="2590800"/>
            <a:chExt cx="1285884" cy="1294381"/>
          </a:xfrm>
        </p:grpSpPr>
        <p:sp>
          <p:nvSpPr>
            <p:cNvPr id="326723" name="TextBox 29"/>
            <p:cNvSpPr txBox="1">
              <a:spLocks noChangeArrowheads="1"/>
            </p:cNvSpPr>
            <p:nvPr/>
          </p:nvSpPr>
          <p:spPr bwMode="auto">
            <a:xfrm>
              <a:off x="6477000" y="2590800"/>
              <a:ext cx="1285884" cy="32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Queues</a:t>
              </a:r>
            </a:p>
          </p:txBody>
        </p:sp>
        <p:sp>
          <p:nvSpPr>
            <p:cNvPr id="326724" name="Rectangle 91"/>
            <p:cNvSpPr>
              <a:spLocks noChangeArrowheads="1"/>
            </p:cNvSpPr>
            <p:nvPr/>
          </p:nvSpPr>
          <p:spPr bwMode="auto">
            <a:xfrm>
              <a:off x="6548438" y="3090866"/>
              <a:ext cx="285752" cy="7143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685800" eaLnBrk="1" hangingPunct="1"/>
              <a:endParaRPr lang="en-US" sz="18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 bwMode="auto">
            <a:xfrm>
              <a:off x="6619876" y="3376618"/>
              <a:ext cx="142876" cy="14287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6619876" y="3590932"/>
              <a:ext cx="142876" cy="14287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326731" name="Rectangle 96"/>
            <p:cNvSpPr>
              <a:spLocks noChangeArrowheads="1"/>
            </p:cNvSpPr>
            <p:nvPr/>
          </p:nvSpPr>
          <p:spPr bwMode="auto">
            <a:xfrm>
              <a:off x="6977066" y="3090866"/>
              <a:ext cx="285752" cy="7143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685800" eaLnBrk="1" hangingPunct="1"/>
              <a:endParaRPr lang="en-US" sz="18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 bwMode="auto">
            <a:xfrm>
              <a:off x="7048504" y="3376618"/>
              <a:ext cx="142876" cy="14287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 bwMode="auto">
            <a:xfrm>
              <a:off x="7048504" y="3590932"/>
              <a:ext cx="142876" cy="14287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326738" name="Rectangle 99"/>
            <p:cNvSpPr>
              <a:spLocks noChangeArrowheads="1"/>
            </p:cNvSpPr>
            <p:nvPr/>
          </p:nvSpPr>
          <p:spPr bwMode="auto">
            <a:xfrm>
              <a:off x="7405694" y="3090866"/>
              <a:ext cx="285752" cy="7143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685800" eaLnBrk="1" hangingPunct="1"/>
              <a:endParaRPr lang="en-US" sz="18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7048504" y="3162304"/>
              <a:ext cx="142876" cy="14287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 bwMode="auto">
            <a:xfrm>
              <a:off x="7477132" y="3590932"/>
              <a:ext cx="142876" cy="14287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</p:grpSp>
      <p:grpSp>
        <p:nvGrpSpPr>
          <p:cNvPr id="7" name="Group 133"/>
          <p:cNvGrpSpPr>
            <a:grpSpLocks/>
          </p:cNvGrpSpPr>
          <p:nvPr/>
        </p:nvGrpSpPr>
        <p:grpSpPr bwMode="auto">
          <a:xfrm>
            <a:off x="914400" y="2209800"/>
            <a:ext cx="1981200" cy="838200"/>
            <a:chOff x="914400" y="2209800"/>
            <a:chExt cx="1981200" cy="838200"/>
          </a:xfrm>
        </p:grpSpPr>
        <p:sp>
          <p:nvSpPr>
            <p:cNvPr id="326746" name="Freeform 126"/>
            <p:cNvSpPr>
              <a:spLocks noChangeArrowheads="1"/>
            </p:cNvSpPr>
            <p:nvPr/>
          </p:nvSpPr>
          <p:spPr bwMode="auto">
            <a:xfrm>
              <a:off x="914400" y="2591050"/>
              <a:ext cx="1981200" cy="456950"/>
            </a:xfrm>
            <a:custGeom>
              <a:avLst/>
              <a:gdLst>
                <a:gd name="T0" fmla="*/ 0 w 1146048"/>
                <a:gd name="T1" fmla="*/ 456950 h 159828"/>
                <a:gd name="T2" fmla="*/ 899337 w 1146048"/>
                <a:gd name="T3" fmla="*/ 8714 h 159828"/>
                <a:gd name="T4" fmla="*/ 1981200 w 1146048"/>
                <a:gd name="T5" fmla="*/ 404664 h 159828"/>
                <a:gd name="T6" fmla="*/ 0 60000 65536"/>
                <a:gd name="T7" fmla="*/ 0 60000 65536"/>
                <a:gd name="T8" fmla="*/ 0 60000 65536"/>
                <a:gd name="T9" fmla="*/ 0 w 1146048"/>
                <a:gd name="T10" fmla="*/ 0 h 159828"/>
                <a:gd name="T11" fmla="*/ 1146048 w 1146048"/>
                <a:gd name="T12" fmla="*/ 159828 h 1598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6048" h="159828">
                  <a:moveTo>
                    <a:pt x="0" y="159828"/>
                  </a:moveTo>
                  <a:cubicBezTo>
                    <a:pt x="221488" y="33844"/>
                    <a:pt x="329224" y="6096"/>
                    <a:pt x="520232" y="3048"/>
                  </a:cubicBezTo>
                  <a:cubicBezTo>
                    <a:pt x="711240" y="0"/>
                    <a:pt x="985520" y="72452"/>
                    <a:pt x="1146048" y="1415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685800" eaLnBrk="1" hangingPunct="1"/>
              <a:endParaRPr lang="en-US" sz="18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326747" name="TextBox 127"/>
            <p:cNvSpPr txBox="1">
              <a:spLocks noChangeArrowheads="1"/>
            </p:cNvSpPr>
            <p:nvPr/>
          </p:nvSpPr>
          <p:spPr bwMode="auto">
            <a:xfrm>
              <a:off x="1219200" y="2209800"/>
              <a:ext cx="115252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 i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HTTP</a:t>
              </a:r>
            </a:p>
          </p:txBody>
        </p:sp>
      </p:grpSp>
      <p:pic>
        <p:nvPicPr>
          <p:cNvPr id="73" name="Title 72"/>
          <p:cNvPicPr>
            <a:picLocks noGrp="1" noChangeArrowheads="1"/>
          </p:cNvPicPr>
          <p:nvPr>
            <p:ph type="title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3" y="57150"/>
            <a:ext cx="8412162" cy="1096963"/>
          </a:xfrm>
        </p:spPr>
      </p:pic>
      <p:grpSp>
        <p:nvGrpSpPr>
          <p:cNvPr id="8" name="Group 102"/>
          <p:cNvGrpSpPr>
            <a:grpSpLocks/>
          </p:cNvGrpSpPr>
          <p:nvPr/>
        </p:nvGrpSpPr>
        <p:grpSpPr bwMode="auto">
          <a:xfrm>
            <a:off x="5486400" y="2590800"/>
            <a:ext cx="1138238" cy="1339850"/>
            <a:chOff x="4876800" y="2590800"/>
            <a:chExt cx="1138246" cy="1339814"/>
          </a:xfrm>
        </p:grpSpPr>
        <p:sp>
          <p:nvSpPr>
            <p:cNvPr id="326750" name="TextBox 104"/>
            <p:cNvSpPr txBox="1">
              <a:spLocks noChangeArrowheads="1"/>
            </p:cNvSpPr>
            <p:nvPr/>
          </p:nvSpPr>
          <p:spPr bwMode="auto">
            <a:xfrm>
              <a:off x="4876800" y="2590800"/>
              <a:ext cx="1138246" cy="320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Tables</a:t>
              </a:r>
            </a:p>
          </p:txBody>
        </p:sp>
        <p:grpSp>
          <p:nvGrpSpPr>
            <p:cNvPr id="326751" name="Group 105"/>
            <p:cNvGrpSpPr>
              <a:grpSpLocks/>
            </p:cNvGrpSpPr>
            <p:nvPr/>
          </p:nvGrpSpPr>
          <p:grpSpPr bwMode="auto">
            <a:xfrm>
              <a:off x="5083629" y="3140062"/>
              <a:ext cx="711278" cy="685798"/>
              <a:chOff x="7315183" y="5257805"/>
              <a:chExt cx="579120" cy="558372"/>
            </a:xfrm>
          </p:grpSpPr>
          <p:cxnSp>
            <p:nvCxnSpPr>
              <p:cNvPr id="326752" name="Straight Connector 107"/>
              <p:cNvCxnSpPr>
                <a:cxnSpLocks noChangeShapeType="1"/>
              </p:cNvCxnSpPr>
              <p:nvPr/>
            </p:nvCxnSpPr>
            <p:spPr bwMode="auto">
              <a:xfrm rot="16200000" flipV="1">
                <a:off x="7627974" y="5383418"/>
                <a:ext cx="55922" cy="10238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6753" name="Straight Connector 109"/>
              <p:cNvCxnSpPr>
                <a:cxnSpLocks noChangeShapeType="1"/>
              </p:cNvCxnSpPr>
              <p:nvPr/>
            </p:nvCxnSpPr>
            <p:spPr bwMode="auto">
              <a:xfrm rot="16200000" flipV="1">
                <a:off x="7730356" y="5588183"/>
                <a:ext cx="55922" cy="10238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6754" name="Straight Connector 110"/>
              <p:cNvCxnSpPr>
                <a:cxnSpLocks noChangeShapeType="1"/>
              </p:cNvCxnSpPr>
              <p:nvPr/>
            </p:nvCxnSpPr>
            <p:spPr bwMode="auto">
              <a:xfrm rot="5400000">
                <a:off x="7525592" y="5383417"/>
                <a:ext cx="55922" cy="10238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6755" name="Straight Connector 111"/>
              <p:cNvCxnSpPr>
                <a:cxnSpLocks noChangeShapeType="1"/>
              </p:cNvCxnSpPr>
              <p:nvPr/>
            </p:nvCxnSpPr>
            <p:spPr bwMode="auto">
              <a:xfrm rot="16200000" flipV="1">
                <a:off x="7525881" y="5582991"/>
                <a:ext cx="55922" cy="10238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6756" name="Straight Connector 112"/>
              <p:cNvCxnSpPr>
                <a:cxnSpLocks noChangeShapeType="1"/>
              </p:cNvCxnSpPr>
              <p:nvPr/>
            </p:nvCxnSpPr>
            <p:spPr bwMode="auto">
              <a:xfrm rot="5400000">
                <a:off x="7423499" y="5582990"/>
                <a:ext cx="55922" cy="10238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4" name="Rectangle 113"/>
              <p:cNvSpPr/>
              <p:nvPr/>
            </p:nvSpPr>
            <p:spPr bwMode="auto">
              <a:xfrm>
                <a:off x="7519947" y="5257805"/>
                <a:ext cx="169592" cy="14884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37931725" indent="-37474525"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ndara" charset="0"/>
                  <a:cs typeface="ＭＳ Ｐゴシック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7622329" y="5462570"/>
                <a:ext cx="169592" cy="14884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37931725" indent="-37474525"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ndara" charset="0"/>
                  <a:cs typeface="ＭＳ Ｐゴシック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7724711" y="5667334"/>
                <a:ext cx="169592" cy="14884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37931725" indent="-37474525"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ndara" charset="0"/>
                  <a:cs typeface="ＭＳ Ｐゴシック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7417565" y="5462570"/>
                <a:ext cx="169592" cy="14884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37931725" indent="-37474525"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ndara" charset="0"/>
                  <a:cs typeface="ＭＳ Ｐゴシック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7315183" y="5667334"/>
                <a:ext cx="169592" cy="14884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37931725" indent="-37474525"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ndara" charset="0"/>
                  <a:cs typeface="ＭＳ Ｐゴシック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7519947" y="5667334"/>
                <a:ext cx="169592" cy="14884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37931725" indent="-37474525" defTabSz="6858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ndara" charset="0"/>
                  <a:cs typeface="ＭＳ Ｐゴシック" charset="0"/>
                </a:endParaRPr>
              </a:p>
            </p:txBody>
          </p:sp>
        </p:grpSp>
        <p:sp>
          <p:nvSpPr>
            <p:cNvPr id="326775" name="Rectangle 106"/>
            <p:cNvSpPr>
              <a:spLocks noChangeArrowheads="1"/>
            </p:cNvSpPr>
            <p:nvPr/>
          </p:nvSpPr>
          <p:spPr bwMode="auto">
            <a:xfrm>
              <a:off x="5007429" y="3063834"/>
              <a:ext cx="864919" cy="8667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685800" eaLnBrk="1" hangingPunct="1"/>
              <a:endParaRPr lang="en-US" sz="18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</p:grpSp>
      <p:grpSp>
        <p:nvGrpSpPr>
          <p:cNvPr id="10" name="Group 122"/>
          <p:cNvGrpSpPr>
            <a:grpSpLocks/>
          </p:cNvGrpSpPr>
          <p:nvPr/>
        </p:nvGrpSpPr>
        <p:grpSpPr bwMode="auto">
          <a:xfrm>
            <a:off x="4424363" y="2590800"/>
            <a:ext cx="1138237" cy="1339850"/>
            <a:chOff x="4424354" y="2590800"/>
            <a:chExt cx="1138246" cy="1339814"/>
          </a:xfrm>
        </p:grpSpPr>
        <p:sp>
          <p:nvSpPr>
            <p:cNvPr id="326777" name="TextBox 30"/>
            <p:cNvSpPr txBox="1">
              <a:spLocks noChangeArrowheads="1"/>
            </p:cNvSpPr>
            <p:nvPr/>
          </p:nvSpPr>
          <p:spPr bwMode="auto">
            <a:xfrm>
              <a:off x="4424354" y="2590800"/>
              <a:ext cx="1138246" cy="320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58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>
                  <a:solidFill>
                    <a:srgbClr val="FFFFFF"/>
                  </a:solidFill>
                  <a:latin typeface="Candara" charset="0"/>
                  <a:cs typeface="ＭＳ Ｐゴシック" charset="0"/>
                </a:rPr>
                <a:t>Drives</a:t>
              </a:r>
            </a:p>
          </p:txBody>
        </p:sp>
        <p:sp>
          <p:nvSpPr>
            <p:cNvPr id="326778" name="Rectangle 157"/>
            <p:cNvSpPr>
              <a:spLocks noChangeArrowheads="1"/>
            </p:cNvSpPr>
            <p:nvPr/>
          </p:nvSpPr>
          <p:spPr bwMode="auto">
            <a:xfrm>
              <a:off x="4554983" y="3063834"/>
              <a:ext cx="864919" cy="8667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685800" eaLnBrk="1" hangingPunct="1"/>
              <a:endParaRPr lang="en-US" sz="1800">
                <a:solidFill>
                  <a:srgbClr val="FFFFFF"/>
                </a:solidFill>
                <a:latin typeface="Candara" charset="0"/>
                <a:cs typeface="ＭＳ Ｐゴシック" charset="0"/>
              </a:endParaRPr>
            </a:p>
          </p:txBody>
        </p:sp>
        <p:sp>
          <p:nvSpPr>
            <p:cNvPr id="121" name="Flowchart: Magnetic Disk 120"/>
            <p:cNvSpPr/>
            <p:nvPr/>
          </p:nvSpPr>
          <p:spPr bwMode="auto">
            <a:xfrm>
              <a:off x="4724400" y="3276600"/>
              <a:ext cx="533400" cy="457200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>
                  <a:lumMod val="25000"/>
                </a:schemeClr>
              </a:solidFill>
              <a:headEnd type="none" w="med" len="med"/>
              <a:tailEnd type="none" w="med" len="med"/>
            </a:ln>
            <a:effectLst>
              <a:outerShdw blurRad="40005" dist="22860" dir="5400000" rotWithShape="0">
                <a:srgbClr val="000000">
                  <a:alpha val="3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000000"/>
              </a:lightRig>
            </a:scene3d>
            <a:sp3d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lvl1pPr defTabSz="68421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37931725" indent="-37474525" defTabSz="68421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latin typeface="Segoe" charset="0"/>
                <a:cs typeface="ＭＳ Ｐゴシック" charset="0"/>
              </a:endParaRPr>
            </a:p>
          </p:txBody>
        </p:sp>
      </p:grpSp>
      <p:pic>
        <p:nvPicPr>
          <p:cNvPr id="32678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752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783" name="Text Box 127"/>
          <p:cNvSpPr txBox="1">
            <a:spLocks noChangeArrowheads="1"/>
          </p:cNvSpPr>
          <p:nvPr/>
        </p:nvSpPr>
        <p:spPr bwMode="auto">
          <a:xfrm>
            <a:off x="6435725" y="6491288"/>
            <a:ext cx="2703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0" tIns="45695" rIns="91390" bIns="4569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[Roger Barga, Microsoft]</a:t>
            </a:r>
          </a:p>
        </p:txBody>
      </p:sp>
    </p:spTree>
    <p:extLst>
      <p:ext uri="{BB962C8B-B14F-4D97-AF65-F5344CB8AC3E}">
        <p14:creationId xmlns:p14="http://schemas.microsoft.com/office/powerpoint/2010/main" val="17025124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51A8-0C5F-6446-AAB1-342CA6E7973A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A0F9-23F8-B846-9344-6F4AF05F2CF9}" type="slidenum">
              <a:rPr lang="en-US"/>
              <a:pPr/>
              <a:t>77</a:t>
            </a:fld>
            <a:endParaRPr 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AzureScope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http://azurescope.cloudapp.net/</a:t>
            </a:r>
            <a:endParaRPr lang="en-US"/>
          </a:p>
          <a:p>
            <a:r>
              <a:rPr lang="en-US"/>
              <a:t>Performance measurements</a:t>
            </a: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6435725" y="6491288"/>
            <a:ext cx="2703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0" tIns="45695" rIns="91390" bIns="4569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cs typeface="Arial" charset="0"/>
              </a:rPr>
              <a:t>[Roger Barga, Microsoft]</a:t>
            </a:r>
          </a:p>
        </p:txBody>
      </p:sp>
    </p:spTree>
    <p:extLst>
      <p:ext uri="{BB962C8B-B14F-4D97-AF65-F5344CB8AC3E}">
        <p14:creationId xmlns:p14="http://schemas.microsoft.com/office/powerpoint/2010/main" val="10448971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err="1" smtClean="0"/>
              <a:t>StudY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A001-3D0D-1443-853E-EC828230745D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0487-945F-D640-A337-BE5BA035BFF7}" type="slidenum">
              <a:rPr lang="en-US"/>
              <a:pPr/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D33E-E6D2-8E4F-98B5-8447AA5346E3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962C-95B9-1A40-AFF7-E2B2FE6B37D1}" type="slidenum">
              <a:rPr lang="en-US"/>
              <a:pPr/>
              <a:t>79</a:t>
            </a:fld>
            <a:endParaRPr lang="en-US"/>
          </a:p>
        </p:txBody>
      </p:sp>
      <p:pic>
        <p:nvPicPr>
          <p:cNvPr id="404482" name="Picture 2" descr="Picture 10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75"/>
            <a:ext cx="9144000" cy="51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2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7C54-20EE-464C-870A-6CB3A4C28FFE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1CA-2480-A841-8622-3FED49C0EB63}" type="slidenum">
              <a:rPr lang="en-US"/>
              <a:pPr/>
              <a:t>80</a:t>
            </a:fld>
            <a:endParaRPr lang="en-US"/>
          </a:p>
        </p:txBody>
      </p:sp>
      <p:pic>
        <p:nvPicPr>
          <p:cNvPr id="406530" name="Picture 2" descr="Picture 11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Scenarios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8FD4-8EFA-D34C-B955-E94F21289C61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0B67-8F52-FA41-AE80-209F4A6B0958}" type="slidenum">
              <a:rPr lang="en-US"/>
              <a:pPr/>
              <a:t>81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5CC6-42AF-834D-BAB7-27994C82FA64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E4FB-41CF-2947-884D-EF2C2458BA55}" type="slidenum">
              <a:rPr lang="en-US"/>
              <a:pPr/>
              <a:t>82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238" y="322263"/>
            <a:ext cx="7793037" cy="469900"/>
          </a:xfrm>
        </p:spPr>
        <p:txBody>
          <a:bodyPr/>
          <a:lstStyle/>
          <a:p>
            <a:r>
              <a:rPr lang="ja-JP" altLang="en-US" sz="3200">
                <a:latin typeface="Arial"/>
              </a:rPr>
              <a:t>“</a:t>
            </a:r>
            <a:r>
              <a:rPr lang="en-US" sz="3200"/>
              <a:t>Google Docs for developers</a:t>
            </a:r>
            <a:r>
              <a:rPr lang="ja-JP" altLang="en-US" sz="3200">
                <a:latin typeface="Arial"/>
              </a:rPr>
              <a:t>”</a:t>
            </a:r>
            <a:endParaRPr lang="en-US" sz="320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087438"/>
            <a:ext cx="8618538" cy="4497387"/>
          </a:xfrm>
        </p:spPr>
        <p:txBody>
          <a:bodyPr/>
          <a:lstStyle/>
          <a:p>
            <a:r>
              <a:rPr lang="en-US" sz="2400"/>
              <a:t>The cloud is the ultimate collaborative development environmen</a:t>
            </a:r>
          </a:p>
          <a:p>
            <a:pPr lvl="1"/>
            <a:r>
              <a:rPr lang="en-US" sz="2000"/>
              <a:t>A shared environment outside of the jurisdiction of over-protective (or otherwise non-responsive) sysadmins</a:t>
            </a:r>
          </a:p>
          <a:p>
            <a:pPr lvl="1"/>
            <a:r>
              <a:rPr lang="en-US" sz="2000"/>
              <a:t>No bugs closed as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can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replicate</a:t>
            </a:r>
            <a:r>
              <a:rPr lang="ja-JP" altLang="en-US" sz="2000">
                <a:latin typeface="Arial"/>
              </a:rPr>
              <a:t>”</a:t>
            </a:r>
            <a:endParaRPr lang="en-US" sz="2000"/>
          </a:p>
          <a:p>
            <a:r>
              <a:rPr lang="en-US" sz="2400"/>
              <a:t>Example:  New software for serving oceanographic model results, requiring collaboration between UW, OPeNDAP.org, and OOI</a:t>
            </a: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19050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600">
                <a:latin typeface="Comic Sans MS" charset="0"/>
              </a:rPr>
              <a:t>Bill Howe</a:t>
            </a:r>
          </a:p>
        </p:txBody>
      </p:sp>
      <p:pic>
        <p:nvPicPr>
          <p:cNvPr id="408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5087938"/>
            <a:ext cx="1295400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582" name="Picture 6" descr="OpenD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011738"/>
            <a:ext cx="1600200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583" name="Picture 7" descr="NS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85933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AFD8-A73A-A54D-B93C-D7A256647DD0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9F8-6F43-D74B-8424-1CC89F9E8D48}" type="slidenum">
              <a:rPr lang="en-US"/>
              <a:pPr/>
              <a:t>83</a:t>
            </a:fld>
            <a:endParaRPr lang="en-US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2459038"/>
            <a:ext cx="16764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20950"/>
            <a:ext cx="1752600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335213"/>
            <a:ext cx="35814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4350" y="1228725"/>
            <a:ext cx="8226425" cy="1257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Waited two weeks for credentials to be established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Gave up, spun up an EC2 instance, were rolling within an hour</a:t>
            </a:r>
          </a:p>
        </p:txBody>
      </p:sp>
      <p:sp>
        <p:nvSpPr>
          <p:cNvPr id="409606" name="Rectangle 6"/>
          <p:cNvSpPr>
            <a:spLocks noChangeArrowheads="1"/>
          </p:cNvSpPr>
          <p:nvPr/>
        </p:nvSpPr>
        <p:spPr bwMode="auto">
          <a:xfrm>
            <a:off x="444500" y="4121150"/>
            <a:ext cx="74644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r>
              <a:rPr lang="en-US" sz="2800"/>
              <a:t>Similarly, Seattle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Institute for Systems Biology uses EC2/S3 for sharing computational pipelines</a:t>
            </a:r>
          </a:p>
        </p:txBody>
      </p:sp>
      <p:pic>
        <p:nvPicPr>
          <p:cNvPr id="409607" name="Picture 7" descr="b_isb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5127625"/>
            <a:ext cx="1371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242-198C-6344-870C-66F8BB26C24B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D884-5CA6-2F42-AC39-EFC9D16C005D}" type="slidenum">
              <a:rPr lang="en-US"/>
              <a:pPr/>
              <a:t>84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1651" name="Picture 3" descr="Picture 18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A058-D669-E24F-821F-FB50BAC01F56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1F3D-75CE-824F-9B3E-88FFED02624D}" type="slidenum">
              <a:rPr lang="en-US"/>
              <a:pPr/>
              <a:t>85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2675" name="Picture 3" descr="Picture 19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60A-ADAC-BB45-9571-06AF3C589E59}" type="datetime1">
              <a:rPr lang="en-US"/>
              <a:pPr/>
              <a:t>4/9/12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eScience Institute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F4E0-907C-E943-9D37-317341B5A120}" type="slidenum">
              <a:rPr lang="en-US"/>
              <a:pPr/>
              <a:t>86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3699" name="Picture 3" descr="Picture 20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Pipes between EC2 and Azure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A87-2965-BD4C-930B-7266289817F3}" type="datetime1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DC93-4935-904A-A35B-D9D8A9FF88B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9144000" cy="40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4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9088</TotalTime>
  <Words>2948</Words>
  <Application>Microsoft Macintosh PowerPoint</Application>
  <PresentationFormat>On-screen Show (4:3)</PresentationFormat>
  <Paragraphs>763</Paragraphs>
  <Slides>86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Blank Presentation</vt:lpstr>
      <vt:lpstr>Data-Intensive Scalable Computing in the Cloud</vt:lpstr>
      <vt:lpstr>Today</vt:lpstr>
      <vt:lpstr>Homework</vt:lpstr>
      <vt:lpstr>Homework</vt:lpstr>
      <vt:lpstr>More chunks?</vt:lpstr>
      <vt:lpstr>PowerPoint Presentation</vt:lpstr>
      <vt:lpstr>From EC2?</vt:lpstr>
      <vt:lpstr>PowerPoint Presentation</vt:lpstr>
      <vt:lpstr>Fat Pipes between EC2 and Azure</vt:lpstr>
      <vt:lpstr>Roadmap</vt:lpstr>
      <vt:lpstr>Data-Intensive Scalable Computing</vt:lpstr>
      <vt:lpstr>What Does Scalable Mean?</vt:lpstr>
      <vt:lpstr>Example: Find matching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Relational Databases</vt:lpstr>
      <vt:lpstr>New task: Read Trimming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Taxonomy of Parallel Architectures</vt:lpstr>
      <vt:lpstr>Design Space</vt:lpstr>
      <vt:lpstr>Some distributed algorithm…</vt:lpstr>
      <vt:lpstr>MapReduce Programming Model</vt:lpstr>
      <vt:lpstr>Example: What does this do? </vt:lpstr>
      <vt:lpstr>PowerPoint Presentation</vt:lpstr>
      <vt:lpstr>Large-Scale Data Processing</vt:lpstr>
      <vt:lpstr>Relational Database History</vt:lpstr>
      <vt:lpstr>Key Idea: Data Independence</vt:lpstr>
      <vt:lpstr>Key Idea: Indexes</vt:lpstr>
      <vt:lpstr>Key Idea: An Algebra of Tables</vt:lpstr>
      <vt:lpstr>Key Idea: Algebraic Optimization</vt:lpstr>
      <vt:lpstr>Key Idea: Declarative Languages</vt:lpstr>
      <vt:lpstr>Shared Nothing Parallel Databases</vt:lpstr>
      <vt:lpstr>Example System: Teradata</vt:lpstr>
      <vt:lpstr>Example System: Teradata</vt:lpstr>
      <vt:lpstr>Example System: Teradata</vt:lpstr>
      <vt:lpstr>Example System: Teradata</vt:lpstr>
      <vt:lpstr>Example System: Teradata</vt:lpstr>
      <vt:lpstr>MapReduce Contemporaries</vt:lpstr>
      <vt:lpstr>MapReduce vs RDBMS</vt:lpstr>
      <vt:lpstr>Comparison</vt:lpstr>
      <vt:lpstr>Questions</vt:lpstr>
      <vt:lpstr>Part 2: Case Study</vt:lpstr>
      <vt:lpstr>Amazon Web Services</vt:lpstr>
      <vt:lpstr>Amazon Web Services</vt:lpstr>
      <vt:lpstr>Amazon Web Services</vt:lpstr>
      <vt:lpstr>Amazon Machine Images</vt:lpstr>
      <vt:lpstr>AWS Storage</vt:lpstr>
      <vt:lpstr>Amazon Web Services Prices</vt:lpstr>
      <vt:lpstr>Microsoft Azure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AzureScope</vt:lpstr>
      <vt:lpstr>Case StudY</vt:lpstr>
      <vt:lpstr>PowerPoint Presentation</vt:lpstr>
      <vt:lpstr>PowerPoint Presentation</vt:lpstr>
      <vt:lpstr>Application Scenarios</vt:lpstr>
      <vt:lpstr>“Google Docs for developers”</vt:lpstr>
      <vt:lpstr>PowerPoint Presentation</vt:lpstr>
      <vt:lpstr>PowerPoint Presentation</vt:lpstr>
      <vt:lpstr>PowerPoint Presentation</vt:lpstr>
      <vt:lpstr>PowerPoint Presentation</vt:lpstr>
    </vt:vector>
  </TitlesOfParts>
  <Company>6漈蓕뫤卌䐸뿿좀Ā䀀蓖ኌ뿿좔뿿좀_x000f_苴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Howe</dc:creator>
  <cp:lastModifiedBy>Bill Howe</cp:lastModifiedBy>
  <cp:revision>643</cp:revision>
  <dcterms:created xsi:type="dcterms:W3CDTF">2009-03-10T18:36:03Z</dcterms:created>
  <dcterms:modified xsi:type="dcterms:W3CDTF">2012-04-10T05:10:09Z</dcterms:modified>
</cp:coreProperties>
</file>