
<file path=[Content_Types].xml><?xml version="1.0" encoding="utf-8"?>
<Types xmlns="http://schemas.openxmlformats.org/package/2006/content-types">
  <Default Extension="rels" ContentType="application/vnd.openxmlformats-package.relationships+xml"/>
  <Default Extension="xls" ContentType="application/vnd.ms-excel"/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5" r:id="rId1"/>
  </p:sldMasterIdLst>
  <p:notesMasterIdLst>
    <p:notesMasterId r:id="rId75"/>
  </p:notesMasterIdLst>
  <p:sldIdLst>
    <p:sldId id="306" r:id="rId2"/>
    <p:sldId id="417" r:id="rId3"/>
    <p:sldId id="418" r:id="rId4"/>
    <p:sldId id="415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46" r:id="rId21"/>
    <p:sldId id="447" r:id="rId22"/>
    <p:sldId id="451" r:id="rId23"/>
    <p:sldId id="448" r:id="rId24"/>
    <p:sldId id="449" r:id="rId25"/>
    <p:sldId id="450" r:id="rId26"/>
    <p:sldId id="452" r:id="rId27"/>
    <p:sldId id="434" r:id="rId28"/>
    <p:sldId id="435" r:id="rId29"/>
    <p:sldId id="443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7" r:id="rId44"/>
    <p:sldId id="358" r:id="rId45"/>
    <p:sldId id="442" r:id="rId46"/>
    <p:sldId id="437" r:id="rId47"/>
    <p:sldId id="436" r:id="rId48"/>
    <p:sldId id="438" r:id="rId49"/>
    <p:sldId id="439" r:id="rId50"/>
    <p:sldId id="440" r:id="rId51"/>
    <p:sldId id="441" r:id="rId52"/>
    <p:sldId id="444" r:id="rId53"/>
    <p:sldId id="445" r:id="rId54"/>
    <p:sldId id="473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461" r:id="rId63"/>
    <p:sldId id="462" r:id="rId64"/>
    <p:sldId id="463" r:id="rId65"/>
    <p:sldId id="464" r:id="rId66"/>
    <p:sldId id="465" r:id="rId67"/>
    <p:sldId id="466" r:id="rId68"/>
    <p:sldId id="467" r:id="rId69"/>
    <p:sldId id="468" r:id="rId70"/>
    <p:sldId id="469" r:id="rId71"/>
    <p:sldId id="470" r:id="rId72"/>
    <p:sldId id="471" r:id="rId73"/>
    <p:sldId id="472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74D"/>
    <a:srgbClr val="20E421"/>
    <a:srgbClr val="0011CF"/>
    <a:srgbClr val="FF0000"/>
    <a:srgbClr val="F3F3F3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7" autoAdjust="0"/>
    <p:restoredTop sz="77066" autoAdjust="0"/>
  </p:normalViewPr>
  <p:slideViewPr>
    <p:cSldViewPr snapToGrid="0">
      <p:cViewPr varScale="1">
        <p:scale>
          <a:sx n="62" d="100"/>
          <a:sy n="62" d="100"/>
        </p:scale>
        <p:origin x="-1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77" Type="http://schemas.openxmlformats.org/officeDocument/2006/relationships/presProps" Target="presProps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printerSettings" Target="printerSettings/printerSettings1.bin"/><Relationship Id="rId79" Type="http://schemas.openxmlformats.org/officeDocument/2006/relationships/theme" Target="theme/theme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viewProps" Target="viewProps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_rels/viewProps.xml.rels><?xml version="1.0" encoding="UTF-8" standalone="yes"?>
<Relationships xmlns="http://schemas.openxmlformats.org/package/2006/relationships"><Relationship Id="rId6" Type="http://schemas.openxmlformats.org/officeDocument/2006/relationships/slide" Target="slides/slide43.xml"/><Relationship Id="rId4" Type="http://schemas.openxmlformats.org/officeDocument/2006/relationships/slide" Target="slides/slide34.xml"/><Relationship Id="rId1" Type="http://schemas.openxmlformats.org/officeDocument/2006/relationships/slide" Target="slides/slide5.xml"/><Relationship Id="rId2" Type="http://schemas.openxmlformats.org/officeDocument/2006/relationships/slide" Target="slides/slide15.xml"/><Relationship Id="rId3" Type="http://schemas.openxmlformats.org/officeDocument/2006/relationships/slide" Target="slides/slide32.xml"/><Relationship Id="rId5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5BF3AB-59FF-414B-985C-06B2D8D57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9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D4BA7-013F-B841-9F66-A0925010BBCF}" type="slidenum">
              <a:rPr lang="en-US"/>
              <a:pPr/>
              <a:t>30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It provides a means of describing data with its natural structure only--that is, without superimposing any additional structure for machine representation purposes. Accordingly, it provides a basis for a high level data language which will yield maximal independence between programs on the one hand and machine representation on the other.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531CB-882A-E34A-A169-290F3991B671}" type="slidenum">
              <a:rPr lang="en-US"/>
              <a:pPr/>
              <a:t>33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It turns out that you can express a wide variety of computations using only a handful of operators.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(granted we had a minute for Bill (clearly Bill) to describe this new eScience movement)</a:t>
            </a:r>
          </a:p>
          <a:p>
            <a:endParaRPr lang="en-US"/>
          </a:p>
          <a:p>
            <a:r>
              <a:rPr lang="en-US"/>
              <a:t>We want to give a little background of our project before we launch into it, so we will discuss the problem we are trying to solve.</a:t>
            </a:r>
          </a:p>
          <a:p>
            <a:endParaRPr lang="en-US"/>
          </a:p>
          <a:p>
            <a:r>
              <a:rPr lang="en-US"/>
              <a:t>Essentially, we want to remove the speed-bump of data handling from the scientists.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153E3DF-67AE-8543-94C4-0A98CBCA3FBF}" type="slidenum">
              <a:rPr lang="en-US" sz="1200"/>
              <a:pPr/>
              <a:t>56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20195F6-D22A-D142-8020-CAE28F507A3E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Previously, researchers had to manually cross-reference data between spreadsheets.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We</a:t>
            </a:r>
            <a:r>
              <a:rPr lang="ja-JP" altLang="en-US"/>
              <a:t>’</a:t>
            </a:r>
            <a:r>
              <a:rPr lang="en-US" altLang="ja-JP"/>
              <a:t>ve heard that this process in particular could take a week to do depending on the number of data sources.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But as common database users, we recognize that the join between these datasets is trivially expressed in SQL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79475" y="68262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09688" y="1968500"/>
            <a:ext cx="6238875" cy="1042988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9FF6EB-B4BF-C042-9A5D-A92FC2989F3A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4D9D61-446D-F44C-967B-E304E2CE9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pic>
        <p:nvPicPr>
          <p:cNvPr id="30736" name="Picture 16" descr="eScience_Logo_Final_08130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3506788"/>
            <a:ext cx="2500312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0E80B1-D3A2-3747-BCF5-15ED07A8F099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B532E-26BC-A747-83C3-099A63F68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2913" y="322263"/>
            <a:ext cx="2138362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322263"/>
            <a:ext cx="6265863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1B761-AF8B-7B49-9A9B-7FE498ED6D80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F161D-F0A5-CF4F-9E4D-954B38813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5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E1A87-2965-BD4C-930B-7266289817F3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0DC93-4935-904A-A35B-D9D8A9FF8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7EC10-11C5-F74F-953C-2601C3542D10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7FC58-7A22-DA42-B6BE-5CC9CB6C7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6200"/>
            <a:ext cx="41449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346200"/>
            <a:ext cx="41465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6076-3F7D-F64F-A51D-5BAEDB47FB1B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EAA2C-6215-0344-B128-8D7B250E79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7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02F38E-4E33-C745-BC73-BB83296A7E09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A6442-9749-524A-9E83-D5CABFCCF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0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2AE1C-EBB1-FC42-89C7-710BDC35B8F7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ED68B-4E42-264B-AC20-6BB4D8144D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541882-628C-914A-A536-69F634EF4EA1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BEA0C-3258-E444-A701-304E54896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0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1D42F-3785-7E40-AEEE-C8F338D336AF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AA755-273C-BF49-B53C-9B97752AC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35A1-B4D8-394D-B1E0-462CD7F68992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28DAD-1CB8-4643-A150-2918E386F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ltGray">
          <a:xfrm>
            <a:off x="417513" y="3238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ltGray">
          <a:xfrm>
            <a:off x="800100" y="3238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ltGray">
          <a:xfrm>
            <a:off x="541338" y="7461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ltGray">
          <a:xfrm>
            <a:off x="911225" y="7461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ltGray">
          <a:xfrm>
            <a:off x="127000" y="6731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gray">
          <a:xfrm>
            <a:off x="798513" y="22701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gray">
          <a:xfrm flipV="1">
            <a:off x="460375" y="10541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38238" y="322263"/>
            <a:ext cx="7793037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346200"/>
            <a:ext cx="84439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6575" y="63277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3E283251-6E5C-1C46-BA7F-1512B2CEC5CA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846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5E8D204E-56EB-DE4E-B1BE-746702E1431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10" name="Picture 14" descr="eScience_Logo_Final_0813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765800"/>
            <a:ext cx="1125538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6" Type="http://schemas.openxmlformats.org/officeDocument/2006/relationships/oleObject" Target="../embeddings/Microsoft_Excel_97_-_2004_Worksheet1.xls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hyperlink" Target="http://www.c.com/" TargetMode="External"/><Relationship Id="rId5" Type="http://schemas.openxmlformats.org/officeDocument/2006/relationships/hyperlink" Target="http://www.d.com/" TargetMode="External"/><Relationship Id="rId7" Type="http://schemas.openxmlformats.org/officeDocument/2006/relationships/hyperlink" Target="http://www.c.om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.com/" TargetMode="External"/><Relationship Id="rId3" Type="http://schemas.openxmlformats.org/officeDocument/2006/relationships/hyperlink" Target="http://www.b.com/" TargetMode="External"/><Relationship Id="rId6" Type="http://schemas.openxmlformats.org/officeDocument/2006/relationships/hyperlink" Target="http://www.e.com/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6" Type="http://schemas.openxmlformats.org/officeDocument/2006/relationships/image" Target="../media/image37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5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9" Type="http://schemas.openxmlformats.org/officeDocument/2006/relationships/image" Target="../media/image44.png"/><Relationship Id="rId3" Type="http://schemas.openxmlformats.org/officeDocument/2006/relationships/image" Target="../media/image39.png"/><Relationship Id="rId6" Type="http://schemas.openxmlformats.org/officeDocument/2006/relationships/image" Target="../media/image37.jpe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png"/><Relationship Id="rId6" Type="http://schemas.openxmlformats.org/officeDocument/2006/relationships/image" Target="../media/image4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475" y="682625"/>
            <a:ext cx="6121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Data-Intensive Scalable </a:t>
            </a:r>
            <a:r>
              <a:rPr lang="en-US" dirty="0" smtClean="0">
                <a:latin typeface="Arial" charset="0"/>
              </a:rPr>
              <a:t>Computing in the Cloud</a:t>
            </a:r>
            <a:endParaRPr lang="en-US" dirty="0"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4: RDBMS + Cloud</a:t>
            </a:r>
            <a:endParaRPr lang="en-US" dirty="0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879475" y="682625"/>
            <a:ext cx="7772400" cy="128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endParaRPr lang="en-US" sz="3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711200" y="2544763"/>
            <a:ext cx="62341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endParaRPr lang="en-US" sz="48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A3DF-167A-2B41-9B30-6476DC738CCC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A73F-896E-3342-9531-641C356E8797}" type="slidenum">
              <a:rPr lang="en-US"/>
              <a:pPr/>
              <a:t>10</a:t>
            </a:fld>
            <a:endParaRPr lang="en-U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 in MapReduce</a:t>
            </a:r>
          </a:p>
        </p:txBody>
      </p:sp>
      <p:sp>
        <p:nvSpPr>
          <p:cNvPr id="699395" name="Rectangle 3"/>
          <p:cNvSpPr>
            <a:spLocks noChangeArrowheads="1"/>
          </p:cNvSpPr>
          <p:nvPr/>
        </p:nvSpPr>
        <p:spPr bwMode="auto">
          <a:xfrm>
            <a:off x="854075" y="3730625"/>
            <a:ext cx="523875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1693863" y="2171700"/>
            <a:ext cx="762000" cy="457200"/>
          </a:xfrm>
          <a:prstGeom prst="flowChartProcess">
            <a:avLst/>
          </a:prstGeom>
          <a:solidFill>
            <a:schemeClr val="folHlink">
              <a:alpha val="36078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693863" y="29337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693863" y="36322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2468563" y="2400300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55863" y="3162300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455863" y="2705100"/>
            <a:ext cx="1143000" cy="1143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2468563" y="2705100"/>
            <a:ext cx="1143000" cy="4572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2468563" y="2400300"/>
            <a:ext cx="1143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2468563" y="3479800"/>
            <a:ext cx="1143000" cy="381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1236663" y="24003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36663" y="31623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36663" y="38481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6"/>
          </p:cNvCxnSpPr>
          <p:nvPr/>
        </p:nvCxnSpPr>
        <p:spPr>
          <a:xfrm>
            <a:off x="4056063" y="2705100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56063" y="3467100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/>
          <p:cNvSpPr/>
          <p:nvPr/>
        </p:nvSpPr>
        <p:spPr>
          <a:xfrm>
            <a:off x="4603750" y="24765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589463" y="32385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5961063" y="24765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5961063" y="32385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cxnSp>
        <p:nvCxnSpPr>
          <p:cNvPr id="33" name="Straight Arrow Connector 32"/>
          <p:cNvCxnSpPr>
            <a:stCxn id="25" idx="3"/>
          </p:cNvCxnSpPr>
          <p:nvPr/>
        </p:nvCxnSpPr>
        <p:spPr>
          <a:xfrm>
            <a:off x="5378450" y="2705100"/>
            <a:ext cx="596900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</p:cNvCxnSpPr>
          <p:nvPr/>
        </p:nvCxnSpPr>
        <p:spPr>
          <a:xfrm>
            <a:off x="5364163" y="3467100"/>
            <a:ext cx="6096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</p:cNvCxnSpPr>
          <p:nvPr/>
        </p:nvCxnSpPr>
        <p:spPr>
          <a:xfrm>
            <a:off x="5378450" y="2705100"/>
            <a:ext cx="596900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ShapeType="1"/>
            <a:stCxn id="27" idx="3"/>
          </p:cNvCxnSpPr>
          <p:nvPr/>
        </p:nvCxnSpPr>
        <p:spPr bwMode="auto">
          <a:xfrm flipV="1">
            <a:off x="5364163" y="2736850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ight Brace 36"/>
          <p:cNvSpPr>
            <a:spLocks/>
          </p:cNvSpPr>
          <p:nvPr/>
        </p:nvSpPr>
        <p:spPr bwMode="auto">
          <a:xfrm rot="-5400000">
            <a:off x="2646363" y="838200"/>
            <a:ext cx="304800" cy="2209800"/>
          </a:xfrm>
          <a:prstGeom prst="rightBrace">
            <a:avLst>
              <a:gd name="adj1" fmla="val 112509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38" name="Right Brace 37"/>
          <p:cNvSpPr>
            <a:spLocks/>
          </p:cNvSpPr>
          <p:nvPr/>
        </p:nvSpPr>
        <p:spPr bwMode="auto">
          <a:xfrm rot="-5400000">
            <a:off x="5275263" y="1333500"/>
            <a:ext cx="381000" cy="1752600"/>
          </a:xfrm>
          <a:prstGeom prst="rightBrace">
            <a:avLst>
              <a:gd name="adj1" fmla="val 112508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66763" y="20193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S</a:t>
            </a:r>
            <a:r>
              <a:rPr lang="en-US" sz="1800" baseline="-25000">
                <a:latin typeface="Arial" charset="0"/>
                <a:cs typeface="ＭＳ Ｐゴシック" charset="0"/>
              </a:rPr>
              <a:t>i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04850" y="3429000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Friend1</a:t>
            </a:r>
            <a:endParaRPr lang="en-US" sz="1800" b="1">
              <a:latin typeface="Arial" charset="0"/>
              <a:cs typeface="ＭＳ Ｐゴシック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08025" y="2692400"/>
            <a:ext cx="1157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Friend0</a:t>
            </a:r>
          </a:p>
        </p:txBody>
      </p:sp>
      <p:cxnSp>
        <p:nvCxnSpPr>
          <p:cNvPr id="61" name="Shape 23"/>
          <p:cNvCxnSpPr>
            <a:cxnSpLocks noChangeShapeType="1"/>
            <a:stCxn id="30" idx="6"/>
          </p:cNvCxnSpPr>
          <p:nvPr/>
        </p:nvCxnSpPr>
        <p:spPr bwMode="auto">
          <a:xfrm flipH="1">
            <a:off x="4892675" y="3467100"/>
            <a:ext cx="1538288" cy="1662113"/>
          </a:xfrm>
          <a:prstGeom prst="curvedConnector4">
            <a:avLst>
              <a:gd name="adj1" fmla="val -14037"/>
              <a:gd name="adj2" fmla="val 98468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hape 23"/>
          <p:cNvCxnSpPr>
            <a:cxnSpLocks noChangeShapeType="1"/>
            <a:stCxn id="29" idx="6"/>
          </p:cNvCxnSpPr>
          <p:nvPr/>
        </p:nvCxnSpPr>
        <p:spPr bwMode="auto">
          <a:xfrm flipH="1">
            <a:off x="4922838" y="2705100"/>
            <a:ext cx="1508125" cy="2779713"/>
          </a:xfrm>
          <a:prstGeom prst="curvedConnector4">
            <a:avLst>
              <a:gd name="adj1" fmla="val -38421"/>
              <a:gd name="adj2" fmla="val 100685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hape 23"/>
          <p:cNvCxnSpPr>
            <a:cxnSpLocks noChangeShapeType="1"/>
            <a:stCxn id="100" idx="1"/>
            <a:endCxn id="699395" idx="2"/>
          </p:cNvCxnSpPr>
          <p:nvPr/>
        </p:nvCxnSpPr>
        <p:spPr bwMode="auto">
          <a:xfrm rot="10800000">
            <a:off x="1116013" y="4032250"/>
            <a:ext cx="2511425" cy="125095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398588" y="49593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ＭＳ Ｐゴシック" charset="0"/>
              </a:rPr>
              <a:t>i=i+1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579813" y="4457700"/>
            <a:ext cx="185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Times New Roman" charset="0"/>
              </a:rPr>
              <a:t>Anything new?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330450" y="1296988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Join</a:t>
            </a:r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973638" y="14859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Dupe-elim </a:t>
            </a:r>
            <a:r>
              <a:rPr lang="en-US" sz="1800">
                <a:latin typeface="Arial" charset="0"/>
                <a:cs typeface="ＭＳ Ｐゴシック" charset="0"/>
              </a:rPr>
              <a:t> </a:t>
            </a:r>
          </a:p>
        </p:txBody>
      </p:sp>
      <p:sp>
        <p:nvSpPr>
          <p:cNvPr id="100" name="Flowchart: Process 99"/>
          <p:cNvSpPr/>
          <p:nvPr/>
        </p:nvSpPr>
        <p:spPr>
          <a:xfrm>
            <a:off x="3640138" y="4940300"/>
            <a:ext cx="1225550" cy="6858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Client</a:t>
            </a:r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 flipH="1">
            <a:off x="4097338" y="5653088"/>
            <a:ext cx="3175" cy="360362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4338638" y="5648325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done</a:t>
            </a: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3632200" y="3230563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r</a:t>
            </a:r>
          </a:p>
        </p:txBody>
      </p:sp>
      <p:sp>
        <p:nvSpPr>
          <p:cNvPr id="2" name="Flowchart: Connector 8"/>
          <p:cNvSpPr>
            <a:spLocks noChangeArrowheads="1"/>
          </p:cNvSpPr>
          <p:nvPr/>
        </p:nvSpPr>
        <p:spPr bwMode="auto">
          <a:xfrm>
            <a:off x="3627438" y="2505075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r</a:t>
            </a:r>
          </a:p>
        </p:txBody>
      </p:sp>
      <p:sp>
        <p:nvSpPr>
          <p:cNvPr id="699447" name="Text Box 55"/>
          <p:cNvSpPr txBox="1">
            <a:spLocks noChangeArrowheads="1"/>
          </p:cNvSpPr>
          <p:nvPr/>
        </p:nvSpPr>
        <p:spPr bwMode="auto">
          <a:xfrm>
            <a:off x="2779713" y="1038225"/>
            <a:ext cx="3798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(compute next generation of friends)</a:t>
            </a:r>
          </a:p>
        </p:txBody>
      </p:sp>
      <p:sp>
        <p:nvSpPr>
          <p:cNvPr id="699449" name="Text Box 57"/>
          <p:cNvSpPr txBox="1">
            <a:spLocks noChangeArrowheads="1"/>
          </p:cNvSpPr>
          <p:nvPr/>
        </p:nvSpPr>
        <p:spPr bwMode="auto">
          <a:xfrm>
            <a:off x="6484938" y="1198563"/>
            <a:ext cx="233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(remove the ones we</a:t>
            </a:r>
            <a:r>
              <a:rPr lang="ja-JP" altLang="en-US" sz="1800" i="1">
                <a:latin typeface="Arial"/>
              </a:rPr>
              <a:t>’</a:t>
            </a:r>
            <a:r>
              <a:rPr lang="en-US" sz="1800" i="1"/>
              <a:t>ve already seen)</a:t>
            </a:r>
          </a:p>
        </p:txBody>
      </p:sp>
    </p:spTree>
    <p:extLst>
      <p:ext uri="{BB962C8B-B14F-4D97-AF65-F5344CB8AC3E}">
        <p14:creationId xmlns:p14="http://schemas.microsoft.com/office/powerpoint/2010/main" val="78279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BFD2-F858-9643-B157-2682C93C0C0E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04F0-028A-EF40-858E-7D4E1D6A776F}" type="slidenum">
              <a:rPr lang="en-US"/>
              <a:pPr/>
              <a:t>11</a:t>
            </a:fld>
            <a:endParaRPr lang="en-US"/>
          </a:p>
        </p:txBody>
      </p:sp>
      <p:sp>
        <p:nvSpPr>
          <p:cNvPr id="701442" name="Title 1"/>
          <p:cNvSpPr>
            <a:spLocks noGrp="1"/>
          </p:cNvSpPr>
          <p:nvPr>
            <p:ph type="title" idx="4294967295"/>
          </p:nvPr>
        </p:nvSpPr>
        <p:spPr>
          <a:xfrm>
            <a:off x="1317625" y="373063"/>
            <a:ext cx="7534275" cy="536575"/>
          </a:xfrm>
        </p:spPr>
        <p:txBody>
          <a:bodyPr anchor="ctr"/>
          <a:lstStyle/>
          <a:p>
            <a:r>
              <a:rPr lang="en-US" dirty="0"/>
              <a:t>What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9963" y="4905375"/>
            <a:ext cx="5343525" cy="892175"/>
          </a:xfrm>
        </p:spPr>
        <p:txBody>
          <a:bodyPr>
            <a:normAutofit/>
          </a:bodyPr>
          <a:lstStyle/>
          <a:p>
            <a:pPr marL="339725" indent="-339725">
              <a:lnSpc>
                <a:spcPct val="90000"/>
              </a:lnSpc>
              <a:buClr>
                <a:srgbClr val="F30D0D"/>
              </a:buClr>
              <a:buSzTx/>
              <a:buFont typeface="Times" charset="0"/>
              <a:buAutoNum type="arabicPeriod"/>
            </a:pPr>
            <a:r>
              <a:rPr lang="en-US" sz="2400" i="1">
                <a:solidFill>
                  <a:srgbClr val="F30D0D"/>
                </a:solidFill>
                <a:latin typeface="Times" charset="0"/>
              </a:rPr>
              <a:t>Friend is loaded on each iteration</a:t>
            </a:r>
            <a:endParaRPr lang="en-US" sz="2400" i="1">
              <a:solidFill>
                <a:srgbClr val="FF0000"/>
              </a:solidFill>
              <a:latin typeface="Times" charset="0"/>
            </a:endParaRPr>
          </a:p>
          <a:p>
            <a:pPr marL="339725" indent="-339725">
              <a:lnSpc>
                <a:spcPct val="90000"/>
              </a:lnSpc>
              <a:buClr>
                <a:srgbClr val="F30D0D"/>
              </a:buClr>
              <a:buSzTx/>
              <a:buFont typeface="Times" charset="0"/>
              <a:buAutoNum type="arabicPeriod"/>
            </a:pPr>
            <a:r>
              <a:rPr lang="en-US" sz="2400" i="1">
                <a:solidFill>
                  <a:srgbClr val="F30D0D"/>
                </a:solidFill>
                <a:latin typeface="Times" charset="0"/>
              </a:rPr>
              <a:t>Friend is shuffled on each iteration</a:t>
            </a:r>
            <a:endParaRPr lang="en-US" sz="2400" i="1">
              <a:latin typeface="Times" charset="0"/>
            </a:endParaRPr>
          </a:p>
        </p:txBody>
      </p:sp>
      <p:sp>
        <p:nvSpPr>
          <p:cNvPr id="701475" name="Rectangle 35"/>
          <p:cNvSpPr>
            <a:spLocks noChangeArrowheads="1"/>
          </p:cNvSpPr>
          <p:nvPr/>
        </p:nvSpPr>
        <p:spPr bwMode="auto">
          <a:xfrm>
            <a:off x="1293813" y="4456113"/>
            <a:ext cx="364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Friend is loop invariant, but</a:t>
            </a:r>
          </a:p>
        </p:txBody>
      </p:sp>
      <p:sp>
        <p:nvSpPr>
          <p:cNvPr id="701479" name="Rectangle 39"/>
          <p:cNvSpPr>
            <a:spLocks noChangeArrowheads="1"/>
          </p:cNvSpPr>
          <p:nvPr/>
        </p:nvSpPr>
        <p:spPr bwMode="auto">
          <a:xfrm>
            <a:off x="1182688" y="3625850"/>
            <a:ext cx="523875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2022475" y="2066925"/>
            <a:ext cx="762000" cy="457200"/>
          </a:xfrm>
          <a:prstGeom prst="flowChartProcess">
            <a:avLst/>
          </a:prstGeom>
          <a:solidFill>
            <a:schemeClr val="folHlink">
              <a:alpha val="36078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2022475" y="2828925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022475" y="3527425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2797175" y="2295525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2"/>
          </p:cNvCxnSpPr>
          <p:nvPr/>
        </p:nvCxnSpPr>
        <p:spPr>
          <a:xfrm>
            <a:off x="2784475" y="3057525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784475" y="2600325"/>
            <a:ext cx="1143000" cy="1143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2797175" y="2600325"/>
            <a:ext cx="1143000" cy="4572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stCxn id="4" idx="3"/>
            <a:endCxn id="10" idx="2"/>
          </p:cNvCxnSpPr>
          <p:nvPr/>
        </p:nvCxnSpPr>
        <p:spPr>
          <a:xfrm>
            <a:off x="2797175" y="2295525"/>
            <a:ext cx="1143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2797175" y="3375025"/>
            <a:ext cx="1143000" cy="381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1565275" y="2295525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65275" y="3057525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65275" y="3743325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6"/>
          </p:cNvCxnSpPr>
          <p:nvPr/>
        </p:nvCxnSpPr>
        <p:spPr>
          <a:xfrm>
            <a:off x="4384675" y="2600325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6"/>
          </p:cNvCxnSpPr>
          <p:nvPr/>
        </p:nvCxnSpPr>
        <p:spPr>
          <a:xfrm>
            <a:off x="4384675" y="3362325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/>
          <p:cNvSpPr/>
          <p:nvPr/>
        </p:nvSpPr>
        <p:spPr>
          <a:xfrm>
            <a:off x="4932363" y="2371725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918075" y="3133725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6289675" y="2371725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6289675" y="3133725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cxnSp>
        <p:nvCxnSpPr>
          <p:cNvPr id="33" name="Straight Arrow Connector 32"/>
          <p:cNvCxnSpPr>
            <a:stCxn id="25" idx="3"/>
          </p:cNvCxnSpPr>
          <p:nvPr/>
        </p:nvCxnSpPr>
        <p:spPr>
          <a:xfrm>
            <a:off x="5707063" y="2600325"/>
            <a:ext cx="596900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</p:cNvCxnSpPr>
          <p:nvPr/>
        </p:nvCxnSpPr>
        <p:spPr>
          <a:xfrm>
            <a:off x="5692775" y="3362325"/>
            <a:ext cx="6096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</p:cNvCxnSpPr>
          <p:nvPr/>
        </p:nvCxnSpPr>
        <p:spPr>
          <a:xfrm>
            <a:off x="5707063" y="2600325"/>
            <a:ext cx="596900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ShapeType="1"/>
            <a:stCxn id="27" idx="3"/>
          </p:cNvCxnSpPr>
          <p:nvPr/>
        </p:nvCxnSpPr>
        <p:spPr bwMode="auto">
          <a:xfrm flipV="1">
            <a:off x="5692775" y="2632075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ight Brace 36"/>
          <p:cNvSpPr>
            <a:spLocks/>
          </p:cNvSpPr>
          <p:nvPr/>
        </p:nvSpPr>
        <p:spPr bwMode="auto">
          <a:xfrm rot="-5400000">
            <a:off x="2974975" y="733425"/>
            <a:ext cx="304800" cy="2209800"/>
          </a:xfrm>
          <a:prstGeom prst="rightBrace">
            <a:avLst>
              <a:gd name="adj1" fmla="val 112509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38" name="Right Brace 37"/>
          <p:cNvSpPr>
            <a:spLocks/>
          </p:cNvSpPr>
          <p:nvPr/>
        </p:nvSpPr>
        <p:spPr bwMode="auto">
          <a:xfrm rot="-5400000">
            <a:off x="5603875" y="1228725"/>
            <a:ext cx="381000" cy="1752600"/>
          </a:xfrm>
          <a:prstGeom prst="rightBrace">
            <a:avLst>
              <a:gd name="adj1" fmla="val 112508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95375" y="191452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S</a:t>
            </a:r>
            <a:r>
              <a:rPr lang="en-US" sz="1800" baseline="-25000">
                <a:latin typeface="Arial" charset="0"/>
                <a:cs typeface="ＭＳ Ｐゴシック" charset="0"/>
              </a:rPr>
              <a:t>i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33463" y="332422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Friend1</a:t>
            </a:r>
            <a:endParaRPr lang="en-US" sz="1800" b="1">
              <a:latin typeface="Arial" charset="0"/>
              <a:cs typeface="ＭＳ Ｐゴシック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036638" y="2587625"/>
            <a:ext cx="1157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Friend0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659063" y="1192213"/>
            <a:ext cx="97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Join</a:t>
            </a:r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302250" y="138112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Dupe-elim </a:t>
            </a:r>
            <a:r>
              <a:rPr lang="en-US" sz="1800">
                <a:latin typeface="Arial" charset="0"/>
                <a:cs typeface="ＭＳ Ｐゴシック" charset="0"/>
              </a:rPr>
              <a:t> </a:t>
            </a: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3960813" y="3125788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r</a:t>
            </a:r>
          </a:p>
        </p:txBody>
      </p:sp>
      <p:sp>
        <p:nvSpPr>
          <p:cNvPr id="2" name="Flowchart: Connector 8"/>
          <p:cNvSpPr>
            <a:spLocks noChangeArrowheads="1"/>
          </p:cNvSpPr>
          <p:nvPr/>
        </p:nvSpPr>
        <p:spPr bwMode="auto">
          <a:xfrm>
            <a:off x="3956050" y="2400300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r</a:t>
            </a:r>
          </a:p>
        </p:txBody>
      </p:sp>
      <p:sp>
        <p:nvSpPr>
          <p:cNvPr id="701511" name="Text Box 71"/>
          <p:cNvSpPr txBox="1">
            <a:spLocks noChangeArrowheads="1"/>
          </p:cNvSpPr>
          <p:nvPr/>
        </p:nvSpPr>
        <p:spPr bwMode="auto">
          <a:xfrm>
            <a:off x="3108325" y="93345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(compute next generation of friends)</a:t>
            </a:r>
          </a:p>
        </p:txBody>
      </p:sp>
      <p:sp>
        <p:nvSpPr>
          <p:cNvPr id="701512" name="Text Box 72"/>
          <p:cNvSpPr txBox="1">
            <a:spLocks noChangeArrowheads="1"/>
          </p:cNvSpPr>
          <p:nvPr/>
        </p:nvSpPr>
        <p:spPr bwMode="auto">
          <a:xfrm>
            <a:off x="6813550" y="1093788"/>
            <a:ext cx="2103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(remove the ones we</a:t>
            </a:r>
            <a:r>
              <a:rPr lang="ja-JP" altLang="en-US" sz="1800" i="1">
                <a:latin typeface="Arial"/>
              </a:rPr>
              <a:t>’</a:t>
            </a:r>
            <a:r>
              <a:rPr lang="en-US" sz="1800" i="1"/>
              <a:t>ve already seen)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112838" y="2649538"/>
            <a:ext cx="1828800" cy="1524000"/>
          </a:xfrm>
          <a:prstGeom prst="rect">
            <a:avLst/>
          </a:prstGeom>
          <a:solidFill>
            <a:srgbClr val="0011CF">
              <a:alpha val="2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charset="0"/>
              <a:cs typeface="ＭＳ Ｐゴシック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2986088" y="2617788"/>
            <a:ext cx="838200" cy="1276350"/>
          </a:xfrm>
          <a:prstGeom prst="rect">
            <a:avLst/>
          </a:prstGeom>
          <a:solidFill>
            <a:srgbClr val="0011CF">
              <a:alpha val="2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charset="0"/>
              <a:cs typeface="ＭＳ Ｐゴシック" charset="0"/>
            </a:endParaRPr>
          </a:p>
        </p:txBody>
      </p:sp>
      <p:sp>
        <p:nvSpPr>
          <p:cNvPr id="701515" name="Text Box 75"/>
          <p:cNvSpPr txBox="1">
            <a:spLocks noChangeArrowheads="1"/>
          </p:cNvSpPr>
          <p:nvPr/>
        </p:nvSpPr>
        <p:spPr bwMode="auto">
          <a:xfrm>
            <a:off x="1257300" y="3797300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30D0D"/>
                </a:solidFill>
              </a:rPr>
              <a:t>1.</a:t>
            </a:r>
          </a:p>
        </p:txBody>
      </p:sp>
      <p:sp>
        <p:nvSpPr>
          <p:cNvPr id="701516" name="Text Box 76"/>
          <p:cNvSpPr txBox="1">
            <a:spLocks noChangeArrowheads="1"/>
          </p:cNvSpPr>
          <p:nvPr/>
        </p:nvSpPr>
        <p:spPr bwMode="auto">
          <a:xfrm>
            <a:off x="3489325" y="3516313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30D0D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7536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4B86-27DE-6C4C-87F2-371763BE0E75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D45F-4D7A-1D46-AFF0-5BA051031C10}" type="slidenum">
              <a:rPr lang="en-US"/>
              <a:pPr/>
              <a:t>12</a:t>
            </a:fld>
            <a:endParaRPr 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k-means</a:t>
            </a:r>
          </a:p>
        </p:txBody>
      </p:sp>
      <p:sp>
        <p:nvSpPr>
          <p:cNvPr id="705539" name="Rectangle 3"/>
          <p:cNvSpPr>
            <a:spLocks noChangeArrowheads="1"/>
          </p:cNvSpPr>
          <p:nvPr/>
        </p:nvSpPr>
        <p:spPr bwMode="auto">
          <a:xfrm>
            <a:off x="1612900" y="3581400"/>
            <a:ext cx="523875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452688" y="1882775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2452688" y="2644775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452688" y="3482975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3227388" y="2111375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14688" y="2873375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3214688" y="2416175"/>
            <a:ext cx="1143000" cy="1143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3227388" y="2416175"/>
            <a:ext cx="1143000" cy="4572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227388" y="2111375"/>
            <a:ext cx="1143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3227388" y="3330575"/>
            <a:ext cx="1143000" cy="381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1995488" y="2111375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95488" y="2873375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95488" y="3698875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408113" y="1820863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P0</a:t>
            </a:r>
            <a:endParaRPr lang="en-US" sz="1800" baseline="-25000">
              <a:latin typeface="Arial" charset="0"/>
              <a:cs typeface="ＭＳ Ｐゴシック" charset="0"/>
            </a:endParaRPr>
          </a:p>
        </p:txBody>
      </p:sp>
      <p:cxnSp>
        <p:nvCxnSpPr>
          <p:cNvPr id="61" name="Shape 23"/>
          <p:cNvCxnSpPr>
            <a:cxnSpLocks noChangeShapeType="1"/>
          </p:cNvCxnSpPr>
          <p:nvPr/>
        </p:nvCxnSpPr>
        <p:spPr bwMode="auto">
          <a:xfrm flipH="1">
            <a:off x="4852988" y="2411413"/>
            <a:ext cx="14287" cy="2625725"/>
          </a:xfrm>
          <a:prstGeom prst="curvedConnector4">
            <a:avLst>
              <a:gd name="adj1" fmla="val -9666667"/>
              <a:gd name="adj2" fmla="val 99093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hape 23"/>
          <p:cNvCxnSpPr>
            <a:cxnSpLocks noChangeShapeType="1"/>
            <a:stCxn id="30" idx="6"/>
          </p:cNvCxnSpPr>
          <p:nvPr/>
        </p:nvCxnSpPr>
        <p:spPr bwMode="auto">
          <a:xfrm flipH="1">
            <a:off x="4818063" y="3159125"/>
            <a:ext cx="36512" cy="1395413"/>
          </a:xfrm>
          <a:prstGeom prst="curvedConnector4">
            <a:avLst>
              <a:gd name="adj1" fmla="val -2534787"/>
              <a:gd name="adj2" fmla="val 100454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hape 23"/>
          <p:cNvCxnSpPr>
            <a:cxnSpLocks noChangeShapeType="1"/>
            <a:stCxn id="100" idx="1"/>
            <a:endCxn id="705539" idx="2"/>
          </p:cNvCxnSpPr>
          <p:nvPr/>
        </p:nvCxnSpPr>
        <p:spPr bwMode="auto">
          <a:xfrm rot="10800000">
            <a:off x="1874838" y="3883025"/>
            <a:ext cx="1438275" cy="917575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765300" y="4710113"/>
            <a:ext cx="866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ＭＳ Ｐゴシック" charset="0"/>
              </a:rPr>
              <a:t>i=i+1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175000" y="4079875"/>
            <a:ext cx="198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/>
              <a:t>k</a:t>
            </a:r>
            <a:r>
              <a:rPr lang="en-US" sz="1600" b="1" baseline="-25000"/>
              <a:t>i</a:t>
            </a:r>
            <a:r>
              <a:rPr lang="en-US" sz="1600" b="1"/>
              <a:t> -  k</a:t>
            </a:r>
            <a:r>
              <a:rPr lang="en-US" sz="1600" b="1" baseline="-25000"/>
              <a:t>i+1 </a:t>
            </a:r>
            <a:r>
              <a:rPr lang="en-US" sz="1600" b="1"/>
              <a:t>&lt; threshold?</a:t>
            </a:r>
            <a:endParaRPr lang="en-US" sz="1600" b="1" baseline="-25000"/>
          </a:p>
        </p:txBody>
      </p:sp>
      <p:sp>
        <p:nvSpPr>
          <p:cNvPr id="100" name="Flowchart: Process 99"/>
          <p:cNvSpPr/>
          <p:nvPr/>
        </p:nvSpPr>
        <p:spPr>
          <a:xfrm>
            <a:off x="3325813" y="4457700"/>
            <a:ext cx="1225550" cy="6858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Client</a:t>
            </a:r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 flipH="1">
            <a:off x="3703638" y="5313363"/>
            <a:ext cx="3175" cy="360362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3749675" y="53086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done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4384675" y="2168525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4384675" y="2930525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2" name="TextBox 38"/>
          <p:cNvSpPr txBox="1">
            <a:spLocks noChangeArrowheads="1"/>
          </p:cNvSpPr>
          <p:nvPr/>
        </p:nvSpPr>
        <p:spPr bwMode="auto">
          <a:xfrm>
            <a:off x="1416050" y="2592388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P1</a:t>
            </a:r>
            <a:endParaRPr lang="en-US" sz="1800" baseline="-25000">
              <a:latin typeface="Arial" charset="0"/>
              <a:cs typeface="ＭＳ Ｐゴシック" charset="0"/>
            </a:endParaRPr>
          </a:p>
        </p:txBody>
      </p:sp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1423988" y="339407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P2</a:t>
            </a:r>
            <a:endParaRPr lang="en-US" sz="1800" baseline="-25000">
              <a:latin typeface="Arial" charset="0"/>
              <a:cs typeface="ＭＳ Ｐゴシック" charset="0"/>
            </a:endParaRPr>
          </a:p>
        </p:txBody>
      </p:sp>
      <p:sp>
        <p:nvSpPr>
          <p:cNvPr id="705565" name="Rectangle 29"/>
          <p:cNvSpPr>
            <a:spLocks noChangeArrowheads="1"/>
          </p:cNvSpPr>
          <p:nvPr/>
        </p:nvSpPr>
        <p:spPr bwMode="auto">
          <a:xfrm>
            <a:off x="6089650" y="1052513"/>
            <a:ext cx="2444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= k centroids at iteration i</a:t>
            </a:r>
          </a:p>
        </p:txBody>
      </p:sp>
      <p:sp>
        <p:nvSpPr>
          <p:cNvPr id="705566" name="Rectangle 30"/>
          <p:cNvSpPr>
            <a:spLocks noChangeArrowheads="1"/>
          </p:cNvSpPr>
          <p:nvPr/>
        </p:nvSpPr>
        <p:spPr bwMode="auto">
          <a:xfrm>
            <a:off x="5708650" y="1025525"/>
            <a:ext cx="287338" cy="3667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k</a:t>
            </a:r>
            <a:r>
              <a:rPr lang="en-US" sz="1600" b="1" baseline="-25000"/>
              <a:t>i</a:t>
            </a:r>
            <a:endParaRPr lang="en-US" sz="1600" b="1"/>
          </a:p>
        </p:txBody>
      </p:sp>
      <p:sp>
        <p:nvSpPr>
          <p:cNvPr id="705567" name="Rectangle 31"/>
          <p:cNvSpPr>
            <a:spLocks noChangeArrowheads="1"/>
          </p:cNvSpPr>
          <p:nvPr/>
        </p:nvSpPr>
        <p:spPr bwMode="auto">
          <a:xfrm>
            <a:off x="2325688" y="1608138"/>
            <a:ext cx="287337" cy="3667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k</a:t>
            </a:r>
            <a:r>
              <a:rPr lang="en-US" sz="1600" b="1" baseline="-25000"/>
              <a:t>i</a:t>
            </a:r>
            <a:endParaRPr lang="en-US" sz="1600" b="1"/>
          </a:p>
        </p:txBody>
      </p:sp>
      <p:sp>
        <p:nvSpPr>
          <p:cNvPr id="705568" name="Rectangle 32"/>
          <p:cNvSpPr>
            <a:spLocks noChangeArrowheads="1"/>
          </p:cNvSpPr>
          <p:nvPr/>
        </p:nvSpPr>
        <p:spPr bwMode="auto">
          <a:xfrm>
            <a:off x="2344738" y="2413000"/>
            <a:ext cx="287337" cy="3667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k</a:t>
            </a:r>
            <a:r>
              <a:rPr lang="en-US" sz="1600" b="1" baseline="-25000"/>
              <a:t>i</a:t>
            </a:r>
            <a:endParaRPr lang="en-US" sz="1600" b="1"/>
          </a:p>
        </p:txBody>
      </p:sp>
      <p:sp>
        <p:nvSpPr>
          <p:cNvPr id="705569" name="Rectangle 33"/>
          <p:cNvSpPr>
            <a:spLocks noChangeArrowheads="1"/>
          </p:cNvSpPr>
          <p:nvPr/>
        </p:nvSpPr>
        <p:spPr bwMode="auto">
          <a:xfrm>
            <a:off x="2327275" y="3216275"/>
            <a:ext cx="287338" cy="3667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k</a:t>
            </a:r>
            <a:r>
              <a:rPr lang="en-US" sz="1600" b="1" baseline="-25000"/>
              <a:t>i</a:t>
            </a:r>
            <a:endParaRPr lang="en-US" sz="1600" b="1"/>
          </a:p>
        </p:txBody>
      </p:sp>
      <p:sp>
        <p:nvSpPr>
          <p:cNvPr id="705570" name="Rectangle 34"/>
          <p:cNvSpPr>
            <a:spLocks noChangeArrowheads="1"/>
          </p:cNvSpPr>
          <p:nvPr/>
        </p:nvSpPr>
        <p:spPr bwMode="auto">
          <a:xfrm>
            <a:off x="4879975" y="2605088"/>
            <a:ext cx="509588" cy="3667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k</a:t>
            </a:r>
            <a:r>
              <a:rPr lang="en-US" sz="1600" b="1" baseline="-25000"/>
              <a:t>i+1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9034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1A07-42C0-F548-A1A7-5B4B4750FAAF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7ED6-44B4-CD40-B904-B34AB0192E6C}" type="slidenum">
              <a:rPr lang="en-US"/>
              <a:pPr/>
              <a:t>13</a:t>
            </a:fld>
            <a:endParaRPr lang="en-US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the problem?</a:t>
            </a:r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1755775" y="3260725"/>
            <a:ext cx="523875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595563" y="15621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2595563" y="23241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595563" y="31623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3370263" y="1790700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7563" y="2552700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3357563" y="2095500"/>
            <a:ext cx="1143000" cy="1143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3370263" y="2095500"/>
            <a:ext cx="1143000" cy="4572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370263" y="1790700"/>
            <a:ext cx="1143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3370263" y="3009900"/>
            <a:ext cx="1143000" cy="381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2138363" y="17907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38363" y="25527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38363" y="33782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50988" y="1500188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P0</a:t>
            </a:r>
            <a:endParaRPr lang="en-US" sz="1800" baseline="-25000">
              <a:latin typeface="Arial" charset="0"/>
              <a:cs typeface="ＭＳ Ｐゴシック" charset="0"/>
            </a:endParaRPr>
          </a:p>
        </p:txBody>
      </p:sp>
      <p:cxnSp>
        <p:nvCxnSpPr>
          <p:cNvPr id="61" name="Shape 23"/>
          <p:cNvCxnSpPr>
            <a:cxnSpLocks noChangeShapeType="1"/>
          </p:cNvCxnSpPr>
          <p:nvPr/>
        </p:nvCxnSpPr>
        <p:spPr bwMode="auto">
          <a:xfrm flipH="1">
            <a:off x="4995863" y="2090738"/>
            <a:ext cx="14287" cy="2625725"/>
          </a:xfrm>
          <a:prstGeom prst="curvedConnector4">
            <a:avLst>
              <a:gd name="adj1" fmla="val -9666667"/>
              <a:gd name="adj2" fmla="val 99093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hape 23"/>
          <p:cNvCxnSpPr>
            <a:cxnSpLocks noChangeShapeType="1"/>
            <a:stCxn id="30" idx="6"/>
          </p:cNvCxnSpPr>
          <p:nvPr/>
        </p:nvCxnSpPr>
        <p:spPr bwMode="auto">
          <a:xfrm flipH="1">
            <a:off x="4960938" y="2838450"/>
            <a:ext cx="36512" cy="1395413"/>
          </a:xfrm>
          <a:prstGeom prst="curvedConnector4">
            <a:avLst>
              <a:gd name="adj1" fmla="val -2534787"/>
              <a:gd name="adj2" fmla="val 100454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hape 23"/>
          <p:cNvCxnSpPr>
            <a:cxnSpLocks noChangeShapeType="1"/>
            <a:stCxn id="100" idx="1"/>
            <a:endCxn id="709635" idx="2"/>
          </p:cNvCxnSpPr>
          <p:nvPr/>
        </p:nvCxnSpPr>
        <p:spPr bwMode="auto">
          <a:xfrm rot="10800000">
            <a:off x="2017713" y="3562350"/>
            <a:ext cx="1644650" cy="862013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025650" y="4219575"/>
            <a:ext cx="866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ＭＳ Ｐゴシック" charset="0"/>
              </a:rPr>
              <a:t>i=i+1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524250" y="3703638"/>
            <a:ext cx="198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/>
              <a:t>k</a:t>
            </a:r>
            <a:r>
              <a:rPr lang="en-US" sz="1600" b="1" baseline="-25000"/>
              <a:t>i</a:t>
            </a:r>
            <a:r>
              <a:rPr lang="en-US" sz="1600" b="1"/>
              <a:t> -  k</a:t>
            </a:r>
            <a:r>
              <a:rPr lang="en-US" sz="1600" b="1" baseline="-25000"/>
              <a:t>i+1 </a:t>
            </a:r>
            <a:r>
              <a:rPr lang="en-US" sz="1600" b="1"/>
              <a:t>&lt; threshold?</a:t>
            </a:r>
            <a:endParaRPr lang="en-US" sz="1600" b="1" baseline="-25000"/>
          </a:p>
        </p:txBody>
      </p:sp>
      <p:sp>
        <p:nvSpPr>
          <p:cNvPr id="100" name="Flowchart: Process 99"/>
          <p:cNvSpPr/>
          <p:nvPr/>
        </p:nvSpPr>
        <p:spPr>
          <a:xfrm>
            <a:off x="3675063" y="4081463"/>
            <a:ext cx="1225550" cy="6858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Client</a:t>
            </a:r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 flipH="1">
            <a:off x="3963988" y="4822825"/>
            <a:ext cx="3175" cy="360363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4089400" y="4738688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done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4527550" y="184785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4527550" y="260985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2" name="TextBox 38"/>
          <p:cNvSpPr txBox="1">
            <a:spLocks noChangeArrowheads="1"/>
          </p:cNvSpPr>
          <p:nvPr/>
        </p:nvSpPr>
        <p:spPr bwMode="auto">
          <a:xfrm>
            <a:off x="1558925" y="2271713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P1</a:t>
            </a:r>
            <a:endParaRPr lang="en-US" sz="1800" baseline="-25000">
              <a:latin typeface="Arial" charset="0"/>
              <a:cs typeface="ＭＳ Ｐゴシック" charset="0"/>
            </a:endParaRP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1566863" y="3073400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P2</a:t>
            </a:r>
            <a:endParaRPr lang="en-US" sz="1800" baseline="-25000">
              <a:latin typeface="Arial" charset="0"/>
              <a:cs typeface="ＭＳ Ｐゴシック" charset="0"/>
            </a:endParaRPr>
          </a:p>
        </p:txBody>
      </p:sp>
      <p:sp>
        <p:nvSpPr>
          <p:cNvPr id="709661" name="Rectangle 29"/>
          <p:cNvSpPr>
            <a:spLocks noChangeArrowheads="1"/>
          </p:cNvSpPr>
          <p:nvPr/>
        </p:nvSpPr>
        <p:spPr bwMode="auto">
          <a:xfrm>
            <a:off x="6232525" y="1243013"/>
            <a:ext cx="2444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= k centroids at iteration i</a:t>
            </a:r>
          </a:p>
        </p:txBody>
      </p:sp>
      <p:sp>
        <p:nvSpPr>
          <p:cNvPr id="709662" name="Rectangle 30"/>
          <p:cNvSpPr>
            <a:spLocks noChangeArrowheads="1"/>
          </p:cNvSpPr>
          <p:nvPr/>
        </p:nvSpPr>
        <p:spPr bwMode="auto">
          <a:xfrm>
            <a:off x="5851525" y="1216025"/>
            <a:ext cx="287338" cy="3667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k</a:t>
            </a:r>
            <a:r>
              <a:rPr lang="en-US" sz="1600" b="1" baseline="-25000"/>
              <a:t>i</a:t>
            </a:r>
            <a:endParaRPr lang="en-US" sz="1600" b="1"/>
          </a:p>
        </p:txBody>
      </p:sp>
      <p:sp>
        <p:nvSpPr>
          <p:cNvPr id="709663" name="Rectangle 31"/>
          <p:cNvSpPr>
            <a:spLocks noChangeArrowheads="1"/>
          </p:cNvSpPr>
          <p:nvPr/>
        </p:nvSpPr>
        <p:spPr bwMode="auto">
          <a:xfrm>
            <a:off x="2468563" y="1287463"/>
            <a:ext cx="287337" cy="3667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k</a:t>
            </a:r>
            <a:r>
              <a:rPr lang="en-US" sz="1600" b="1" baseline="-25000"/>
              <a:t>i</a:t>
            </a:r>
            <a:endParaRPr lang="en-US" sz="1600" b="1"/>
          </a:p>
        </p:txBody>
      </p:sp>
      <p:sp>
        <p:nvSpPr>
          <p:cNvPr id="709664" name="Rectangle 32"/>
          <p:cNvSpPr>
            <a:spLocks noChangeArrowheads="1"/>
          </p:cNvSpPr>
          <p:nvPr/>
        </p:nvSpPr>
        <p:spPr bwMode="auto">
          <a:xfrm>
            <a:off x="2487613" y="2092325"/>
            <a:ext cx="287337" cy="3667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k</a:t>
            </a:r>
            <a:r>
              <a:rPr lang="en-US" sz="1600" b="1" baseline="-25000"/>
              <a:t>i</a:t>
            </a:r>
            <a:endParaRPr lang="en-US" sz="1600" b="1"/>
          </a:p>
        </p:txBody>
      </p:sp>
      <p:sp>
        <p:nvSpPr>
          <p:cNvPr id="709665" name="Rectangle 33"/>
          <p:cNvSpPr>
            <a:spLocks noChangeArrowheads="1"/>
          </p:cNvSpPr>
          <p:nvPr/>
        </p:nvSpPr>
        <p:spPr bwMode="auto">
          <a:xfrm>
            <a:off x="2470150" y="2895600"/>
            <a:ext cx="287338" cy="3667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k</a:t>
            </a:r>
            <a:r>
              <a:rPr lang="en-US" sz="1600" b="1" baseline="-25000"/>
              <a:t>i</a:t>
            </a:r>
            <a:endParaRPr lang="en-US" sz="1600" b="1"/>
          </a:p>
        </p:txBody>
      </p:sp>
      <p:sp>
        <p:nvSpPr>
          <p:cNvPr id="709666" name="Rectangle 34"/>
          <p:cNvSpPr>
            <a:spLocks noChangeArrowheads="1"/>
          </p:cNvSpPr>
          <p:nvPr/>
        </p:nvSpPr>
        <p:spPr bwMode="auto">
          <a:xfrm>
            <a:off x="5022850" y="2284413"/>
            <a:ext cx="509588" cy="3667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k</a:t>
            </a:r>
            <a:r>
              <a:rPr lang="en-US" sz="1600" b="1" baseline="-25000"/>
              <a:t>i+1</a:t>
            </a:r>
            <a:endParaRPr lang="en-US" sz="1600" b="1"/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341313" y="5519738"/>
            <a:ext cx="438785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ct val="20000"/>
              </a:spcBef>
              <a:buClr>
                <a:srgbClr val="F30D0D"/>
              </a:buClr>
              <a:buFont typeface="Times" charset="0"/>
              <a:buAutoNum type="arabicPeriod"/>
            </a:pPr>
            <a:r>
              <a:rPr lang="en-US" i="1">
                <a:solidFill>
                  <a:srgbClr val="F30D0D"/>
                </a:solidFill>
              </a:rPr>
              <a:t>P is loaded on each iteration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709668" name="Rectangle 36"/>
          <p:cNvSpPr>
            <a:spLocks noChangeArrowheads="1"/>
          </p:cNvSpPr>
          <p:nvPr/>
        </p:nvSpPr>
        <p:spPr bwMode="auto">
          <a:xfrm>
            <a:off x="665163" y="5070475"/>
            <a:ext cx="300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P is loop invariant, but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58925" y="1192213"/>
            <a:ext cx="1370013" cy="2559050"/>
          </a:xfrm>
          <a:prstGeom prst="rect">
            <a:avLst/>
          </a:prstGeom>
          <a:solidFill>
            <a:srgbClr val="0011CF">
              <a:alpha val="2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charset="0"/>
              <a:cs typeface="ＭＳ Ｐゴシック" charset="0"/>
            </a:endParaRPr>
          </a:p>
        </p:txBody>
      </p:sp>
      <p:sp>
        <p:nvSpPr>
          <p:cNvPr id="709670" name="Text Box 38"/>
          <p:cNvSpPr txBox="1">
            <a:spLocks noChangeArrowheads="1"/>
          </p:cNvSpPr>
          <p:nvPr/>
        </p:nvSpPr>
        <p:spPr bwMode="auto">
          <a:xfrm>
            <a:off x="1555750" y="3373438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30D0D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94491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71C1-B314-9F44-A6F3-073AA3DF732C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201-74CA-A644-9905-C2B720856D07}" type="slidenum">
              <a:rPr lang="en-US"/>
              <a:pPr/>
              <a:t>14</a:t>
            </a:fld>
            <a:endParaRPr lang="en-US"/>
          </a:p>
        </p:txBody>
      </p:sp>
      <p:sp>
        <p:nvSpPr>
          <p:cNvPr id="70250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Approach: Inter-iteration caching</a:t>
            </a:r>
          </a:p>
        </p:txBody>
      </p:sp>
      <p:sp>
        <p:nvSpPr>
          <p:cNvPr id="702510" name="Line 46"/>
          <p:cNvSpPr>
            <a:spLocks noChangeShapeType="1"/>
          </p:cNvSpPr>
          <p:nvPr/>
        </p:nvSpPr>
        <p:spPr bwMode="auto">
          <a:xfrm flipV="1">
            <a:off x="889000" y="3900488"/>
            <a:ext cx="12700" cy="1571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512" name="Text Box 48"/>
          <p:cNvSpPr txBox="1">
            <a:spLocks noChangeArrowheads="1"/>
          </p:cNvSpPr>
          <p:nvPr/>
        </p:nvSpPr>
        <p:spPr bwMode="auto">
          <a:xfrm>
            <a:off x="639763" y="5507038"/>
            <a:ext cx="376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30D0D"/>
                </a:solidFill>
              </a:rPr>
              <a:t>Mapper input cache (MI)</a:t>
            </a:r>
          </a:p>
        </p:txBody>
      </p:sp>
      <p:sp>
        <p:nvSpPr>
          <p:cNvPr id="702513" name="Text Box 49"/>
          <p:cNvSpPr txBox="1">
            <a:spLocks noChangeArrowheads="1"/>
          </p:cNvSpPr>
          <p:nvPr/>
        </p:nvSpPr>
        <p:spPr bwMode="auto">
          <a:xfrm>
            <a:off x="1689100" y="5010150"/>
            <a:ext cx="418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72737D"/>
                </a:solidFill>
              </a:rPr>
              <a:t>Mapper output cache (MO)</a:t>
            </a:r>
          </a:p>
        </p:txBody>
      </p:sp>
      <p:sp>
        <p:nvSpPr>
          <p:cNvPr id="702514" name="Line 50"/>
          <p:cNvSpPr>
            <a:spLocks noChangeShapeType="1"/>
          </p:cNvSpPr>
          <p:nvPr/>
        </p:nvSpPr>
        <p:spPr bwMode="auto">
          <a:xfrm flipH="1" flipV="1">
            <a:off x="1944688" y="3883025"/>
            <a:ext cx="12700" cy="1139825"/>
          </a:xfrm>
          <a:prstGeom prst="line">
            <a:avLst/>
          </a:prstGeom>
          <a:noFill/>
          <a:ln w="38100">
            <a:solidFill>
              <a:srgbClr val="72737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515" name="Text Box 51"/>
          <p:cNvSpPr txBox="1">
            <a:spLocks noChangeArrowheads="1"/>
          </p:cNvSpPr>
          <p:nvPr/>
        </p:nvSpPr>
        <p:spPr bwMode="auto">
          <a:xfrm>
            <a:off x="4473575" y="4430713"/>
            <a:ext cx="418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30D0D"/>
                </a:solidFill>
              </a:rPr>
              <a:t>Reducer input cache (RI)</a:t>
            </a:r>
          </a:p>
        </p:txBody>
      </p:sp>
      <p:sp>
        <p:nvSpPr>
          <p:cNvPr id="702516" name="Line 52"/>
          <p:cNvSpPr>
            <a:spLocks noChangeShapeType="1"/>
          </p:cNvSpPr>
          <p:nvPr/>
        </p:nvSpPr>
        <p:spPr bwMode="auto">
          <a:xfrm flipH="1" flipV="1">
            <a:off x="4665663" y="3562350"/>
            <a:ext cx="12700" cy="811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517" name="Text Box 53"/>
          <p:cNvSpPr txBox="1">
            <a:spLocks noChangeArrowheads="1"/>
          </p:cNvSpPr>
          <p:nvPr/>
        </p:nvSpPr>
        <p:spPr bwMode="auto">
          <a:xfrm>
            <a:off x="5332413" y="3863975"/>
            <a:ext cx="3811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30D0D"/>
                </a:solidFill>
              </a:rPr>
              <a:t>Reducer output cache (RO)</a:t>
            </a:r>
          </a:p>
        </p:txBody>
      </p:sp>
      <p:grpSp>
        <p:nvGrpSpPr>
          <p:cNvPr id="702524" name="Group 60"/>
          <p:cNvGrpSpPr>
            <a:grpSpLocks/>
          </p:cNvGrpSpPr>
          <p:nvPr/>
        </p:nvGrpSpPr>
        <p:grpSpPr bwMode="auto">
          <a:xfrm>
            <a:off x="620713" y="1958975"/>
            <a:ext cx="5367337" cy="2028825"/>
            <a:chOff x="391" y="1144"/>
            <a:chExt cx="3381" cy="1278"/>
          </a:xfrm>
        </p:grpSpPr>
        <p:sp>
          <p:nvSpPr>
            <p:cNvPr id="4" name="Flowchart: Process 3"/>
            <p:cNvSpPr/>
            <p:nvPr/>
          </p:nvSpPr>
          <p:spPr>
            <a:xfrm>
              <a:off x="679" y="1144"/>
              <a:ext cx="480" cy="288"/>
            </a:xfrm>
            <a:prstGeom prst="flowChartProcess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</a:t>
              </a: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679" y="1624"/>
              <a:ext cx="480" cy="288"/>
            </a:xfrm>
            <a:prstGeom prst="flowChartProcess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</a:t>
              </a: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679" y="2064"/>
              <a:ext cx="480" cy="288"/>
            </a:xfrm>
            <a:prstGeom prst="flowChartProcess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</a:t>
              </a:r>
            </a:p>
          </p:txBody>
        </p:sp>
        <p:cxnSp>
          <p:nvCxnSpPr>
            <p:cNvPr id="7" name="Straight Arrow Connector 6"/>
            <p:cNvCxnSpPr>
              <a:stCxn id="4" idx="3"/>
            </p:cNvCxnSpPr>
            <p:nvPr/>
          </p:nvCxnSpPr>
          <p:spPr>
            <a:xfrm>
              <a:off x="1167" y="1288"/>
              <a:ext cx="720" cy="192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159" y="1768"/>
              <a:ext cx="720" cy="192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1159" y="1480"/>
              <a:ext cx="720" cy="720"/>
            </a:xfrm>
            <a:prstGeom prst="straightConnector1">
              <a:avLst/>
            </a:prstGeom>
            <a:noFill/>
            <a:ln w="4762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/>
            <p:cNvCxnSpPr>
              <a:cxnSpLocks noChangeShapeType="1"/>
              <a:stCxn id="5" idx="3"/>
            </p:cNvCxnSpPr>
            <p:nvPr/>
          </p:nvCxnSpPr>
          <p:spPr bwMode="auto">
            <a:xfrm flipV="1">
              <a:off x="1167" y="1480"/>
              <a:ext cx="720" cy="288"/>
            </a:xfrm>
            <a:prstGeom prst="straightConnector1">
              <a:avLst/>
            </a:prstGeom>
            <a:noFill/>
            <a:ln w="4762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2"/>
            <p:cNvCxnSpPr>
              <a:stCxn id="4" idx="3"/>
            </p:cNvCxnSpPr>
            <p:nvPr/>
          </p:nvCxnSpPr>
          <p:spPr>
            <a:xfrm>
              <a:off x="1167" y="1288"/>
              <a:ext cx="720" cy="672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 noChangeShapeType="1"/>
              <a:stCxn id="6" idx="3"/>
            </p:cNvCxnSpPr>
            <p:nvPr/>
          </p:nvCxnSpPr>
          <p:spPr bwMode="auto">
            <a:xfrm flipV="1">
              <a:off x="1167" y="1968"/>
              <a:ext cx="720" cy="240"/>
            </a:xfrm>
            <a:prstGeom prst="straightConnector1">
              <a:avLst/>
            </a:prstGeom>
            <a:noFill/>
            <a:ln w="4762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391" y="1288"/>
              <a:ext cx="288" cy="1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91" y="1768"/>
              <a:ext cx="288" cy="1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91" y="2200"/>
              <a:ext cx="288" cy="1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lowchart: Connector 47"/>
            <p:cNvSpPr/>
            <p:nvPr/>
          </p:nvSpPr>
          <p:spPr>
            <a:xfrm>
              <a:off x="3107" y="1335"/>
              <a:ext cx="288" cy="288"/>
            </a:xfrm>
            <a:prstGeom prst="flowChartConnector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</a:t>
              </a:r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3107" y="1815"/>
              <a:ext cx="288" cy="288"/>
            </a:xfrm>
            <a:prstGeom prst="flowChartConnector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2740" y="1479"/>
              <a:ext cx="367" cy="2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731" y="1959"/>
              <a:ext cx="384" cy="1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740" y="1479"/>
              <a:ext cx="367" cy="50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731" y="1499"/>
              <a:ext cx="376" cy="460"/>
            </a:xfrm>
            <a:prstGeom prst="straightConnector1">
              <a:avLst/>
            </a:prstGeom>
            <a:noFill/>
            <a:ln w="4762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2518" name="Line 54"/>
            <p:cNvSpPr>
              <a:spLocks noChangeShapeType="1"/>
            </p:cNvSpPr>
            <p:nvPr/>
          </p:nvSpPr>
          <p:spPr bwMode="auto">
            <a:xfrm flipH="1" flipV="1">
              <a:off x="3481" y="2216"/>
              <a:ext cx="8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19" name="Text Box 55"/>
            <p:cNvSpPr txBox="1">
              <a:spLocks noChangeArrowheads="1"/>
            </p:cNvSpPr>
            <p:nvPr/>
          </p:nvSpPr>
          <p:spPr bwMode="auto">
            <a:xfrm>
              <a:off x="2004" y="1269"/>
              <a:ext cx="66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/>
                <a:t>…</a:t>
              </a:r>
            </a:p>
          </p:txBody>
        </p:sp>
        <p:cxnSp>
          <p:nvCxnSpPr>
            <p:cNvPr id="2" name="Straight Arrow Connector 51"/>
            <p:cNvCxnSpPr/>
            <p:nvPr/>
          </p:nvCxnSpPr>
          <p:spPr>
            <a:xfrm>
              <a:off x="3397" y="1477"/>
              <a:ext cx="367" cy="2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52"/>
            <p:cNvCxnSpPr/>
            <p:nvPr/>
          </p:nvCxnSpPr>
          <p:spPr>
            <a:xfrm>
              <a:off x="3388" y="1957"/>
              <a:ext cx="384" cy="1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2522" name="AutoShape 58"/>
          <p:cNvSpPr>
            <a:spLocks/>
          </p:cNvSpPr>
          <p:nvPr/>
        </p:nvSpPr>
        <p:spPr bwMode="auto">
          <a:xfrm rot="5400000">
            <a:off x="3148806" y="-623093"/>
            <a:ext cx="274637" cy="4584700"/>
          </a:xfrm>
          <a:prstGeom prst="leftBrace">
            <a:avLst>
              <a:gd name="adj1" fmla="val 13911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523" name="Text Box 59"/>
          <p:cNvSpPr txBox="1">
            <a:spLocks noChangeArrowheads="1"/>
          </p:cNvSpPr>
          <p:nvPr/>
        </p:nvSpPr>
        <p:spPr bwMode="auto">
          <a:xfrm>
            <a:off x="2565400" y="1076325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Loop body</a:t>
            </a:r>
          </a:p>
        </p:txBody>
      </p:sp>
    </p:spTree>
    <p:extLst>
      <p:ext uri="{BB962C8B-B14F-4D97-AF65-F5344CB8AC3E}">
        <p14:creationId xmlns:p14="http://schemas.microsoft.com/office/powerpoint/2010/main" val="15043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F9C1-0363-3F40-B34D-7530FBB935A2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E7C2-7913-3541-9D18-CE8FC758867F}" type="slidenum">
              <a:rPr lang="en-US"/>
              <a:pPr/>
              <a:t>15</a:t>
            </a:fld>
            <a:endParaRPr lang="en-US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RI: Reducer Input Cache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303338"/>
            <a:ext cx="5353050" cy="5075237"/>
          </a:xfrm>
        </p:spPr>
        <p:txBody>
          <a:bodyPr/>
          <a:lstStyle/>
          <a:p>
            <a:pPr marL="222250" indent="-222250" defTabSz="628650">
              <a:lnSpc>
                <a:spcPct val="90000"/>
              </a:lnSpc>
            </a:pPr>
            <a:r>
              <a:rPr lang="en-US" sz="2000" dirty="0">
                <a:latin typeface="Helvetica" charset="0"/>
              </a:rPr>
              <a:t>Provides:</a:t>
            </a:r>
          </a:p>
          <a:p>
            <a:pPr marL="558800" lvl="1" indent="-222250" defTabSz="628650">
              <a:lnSpc>
                <a:spcPct val="90000"/>
              </a:lnSpc>
            </a:pPr>
            <a:r>
              <a:rPr lang="en-US" sz="1800" dirty="0">
                <a:latin typeface="Helvetica" charset="0"/>
              </a:rPr>
              <a:t>Access to loop invariant data without map/shuffle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1800" dirty="0">
                <a:latin typeface="Helvetica" charset="0"/>
              </a:rPr>
              <a:t>Used By:</a:t>
            </a:r>
          </a:p>
          <a:p>
            <a:pPr marL="558800" lvl="1" indent="-222250" defTabSz="628650">
              <a:lnSpc>
                <a:spcPct val="90000"/>
              </a:lnSpc>
            </a:pPr>
            <a:r>
              <a:rPr lang="en-US" sz="1800" dirty="0">
                <a:latin typeface="Helvetica" charset="0"/>
              </a:rPr>
              <a:t>Reducer function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>
                <a:latin typeface="Helvetica" charset="0"/>
              </a:rPr>
              <a:t>Assumes: </a:t>
            </a:r>
          </a:p>
          <a:p>
            <a:pPr marL="558800" lvl="1" indent="-222250" defTabSz="628650">
              <a:lnSpc>
                <a:spcPct val="90000"/>
              </a:lnSpc>
              <a:buSzPct val="90000"/>
              <a:buFont typeface="Times" charset="0"/>
              <a:buAutoNum type="arabicPeriod"/>
            </a:pPr>
            <a:r>
              <a:rPr lang="en-US" sz="1800" dirty="0">
                <a:latin typeface="Helvetica" charset="0"/>
              </a:rPr>
              <a:t>Mapper output for a given table constant across iterations</a:t>
            </a:r>
          </a:p>
          <a:p>
            <a:pPr marL="558800" lvl="1" indent="-222250" defTabSz="628650">
              <a:lnSpc>
                <a:spcPct val="90000"/>
              </a:lnSpc>
              <a:buSzPct val="90000"/>
              <a:buFont typeface="Times" charset="0"/>
              <a:buAutoNum type="arabicPeriod"/>
            </a:pPr>
            <a:r>
              <a:rPr lang="en-US" sz="1800" dirty="0">
                <a:latin typeface="Helvetica" charset="0"/>
              </a:rPr>
              <a:t>Static partitioning (implies: no new nodes)</a:t>
            </a:r>
          </a:p>
          <a:p>
            <a:pPr marL="558800" lvl="1" indent="-222250" defTabSz="628650">
              <a:lnSpc>
                <a:spcPct val="90000"/>
              </a:lnSpc>
              <a:buSzPct val="90000"/>
              <a:buFont typeface="Times" charset="0"/>
              <a:buAutoNum type="arabicPeriod"/>
            </a:pPr>
            <a:endParaRPr lang="en-US" sz="1800" dirty="0">
              <a:solidFill>
                <a:srgbClr val="0011CF"/>
              </a:solidFill>
            </a:endParaRP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>
                <a:solidFill>
                  <a:srgbClr val="0011CF"/>
                </a:solidFill>
              </a:rPr>
              <a:t>PageRank</a:t>
            </a:r>
            <a:endParaRPr lang="en-US" sz="2000" i="1" dirty="0">
              <a:latin typeface="Helvetica" charset="0"/>
            </a:endParaRPr>
          </a:p>
          <a:p>
            <a:pPr marL="558800" lvl="1" indent="-222250" defTabSz="628650">
              <a:lnSpc>
                <a:spcPct val="90000"/>
              </a:lnSpc>
            </a:pPr>
            <a:r>
              <a:rPr lang="en-US" sz="1800" dirty="0">
                <a:latin typeface="Helvetica" charset="0"/>
              </a:rPr>
              <a:t>Avoid shuffling the network at every step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>
                <a:solidFill>
                  <a:srgbClr val="0011CF"/>
                </a:solidFill>
              </a:rPr>
              <a:t>Transitive Closure</a:t>
            </a:r>
          </a:p>
          <a:p>
            <a:pPr marL="558800" lvl="1" indent="-222250" defTabSz="628650">
              <a:lnSpc>
                <a:spcPct val="90000"/>
              </a:lnSpc>
            </a:pPr>
            <a:r>
              <a:rPr lang="en-US" sz="1800" dirty="0">
                <a:latin typeface="Helvetica" charset="0"/>
              </a:rPr>
              <a:t>Avoid shuffling the graph at every step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>
                <a:solidFill>
                  <a:srgbClr val="0011CF"/>
                </a:solidFill>
              </a:rPr>
              <a:t>K-means</a:t>
            </a:r>
          </a:p>
          <a:p>
            <a:pPr marL="558800" lvl="1" indent="-222250" defTabSz="628650">
              <a:lnSpc>
                <a:spcPct val="90000"/>
              </a:lnSpc>
            </a:pPr>
            <a:r>
              <a:rPr lang="en-US" sz="1800" dirty="0">
                <a:latin typeface="Helvetica" charset="0"/>
              </a:rPr>
              <a:t>No help</a:t>
            </a:r>
          </a:p>
          <a:p>
            <a:pPr marL="222250" indent="-222250" defTabSz="628650">
              <a:lnSpc>
                <a:spcPct val="90000"/>
              </a:lnSpc>
            </a:pPr>
            <a:endParaRPr lang="en-US" sz="2000" dirty="0">
              <a:latin typeface="Helvetica" charset="0"/>
            </a:endParaRPr>
          </a:p>
        </p:txBody>
      </p:sp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6103938" y="1754188"/>
            <a:ext cx="428625" cy="368300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5" name="Flowchart: Process 4"/>
          <p:cNvSpPr>
            <a:spLocks noChangeArrowheads="1"/>
          </p:cNvSpPr>
          <p:nvPr/>
        </p:nvSpPr>
        <p:spPr bwMode="auto">
          <a:xfrm>
            <a:off x="6103938" y="2368550"/>
            <a:ext cx="428625" cy="369888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6" name="Flowchart: Process 5"/>
          <p:cNvSpPr>
            <a:spLocks noChangeArrowheads="1"/>
          </p:cNvSpPr>
          <p:nvPr/>
        </p:nvSpPr>
        <p:spPr bwMode="auto">
          <a:xfrm>
            <a:off x="6103938" y="2932113"/>
            <a:ext cx="428625" cy="369887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  <a:stCxn id="4" idx="3"/>
          </p:cNvCxnSpPr>
          <p:nvPr/>
        </p:nvCxnSpPr>
        <p:spPr bwMode="auto">
          <a:xfrm>
            <a:off x="6545263" y="1938338"/>
            <a:ext cx="642937" cy="246062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6532563" y="2552700"/>
            <a:ext cx="644525" cy="246063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6393657" y="2323306"/>
            <a:ext cx="922338" cy="644525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6545263" y="2185988"/>
            <a:ext cx="642937" cy="36830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  <a:stCxn id="4" idx="3"/>
          </p:cNvCxnSpPr>
          <p:nvPr/>
        </p:nvCxnSpPr>
        <p:spPr bwMode="auto">
          <a:xfrm>
            <a:off x="6545263" y="1938338"/>
            <a:ext cx="642937" cy="860425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6545263" y="2811463"/>
            <a:ext cx="642937" cy="306387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5846763" y="1938338"/>
            <a:ext cx="257175" cy="1587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5846763" y="2552700"/>
            <a:ext cx="257175" cy="1588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5846763" y="3106738"/>
            <a:ext cx="257175" cy="1587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8" name="Flowchart: Connector 47"/>
          <p:cNvSpPr>
            <a:spLocks noChangeArrowheads="1"/>
          </p:cNvSpPr>
          <p:nvPr/>
        </p:nvSpPr>
        <p:spPr bwMode="auto">
          <a:xfrm>
            <a:off x="8066088" y="1998663"/>
            <a:ext cx="257175" cy="3683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49" name="Flowchart: Connector 48"/>
          <p:cNvSpPr>
            <a:spLocks noChangeArrowheads="1"/>
          </p:cNvSpPr>
          <p:nvPr/>
        </p:nvSpPr>
        <p:spPr bwMode="auto">
          <a:xfrm>
            <a:off x="8066088" y="2613025"/>
            <a:ext cx="257175" cy="369888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>
            <a:off x="7737475" y="2182813"/>
            <a:ext cx="328613" cy="2540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7729538" y="2797175"/>
            <a:ext cx="342900" cy="1588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>
            <a:off x="7737475" y="2182813"/>
            <a:ext cx="328613" cy="64135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flipV="1">
            <a:off x="7729538" y="2208213"/>
            <a:ext cx="336550" cy="588962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7072313" y="1901825"/>
            <a:ext cx="598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A7EBB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/>
              <a:t>…</a:t>
            </a:r>
          </a:p>
        </p:txBody>
      </p:sp>
      <p:cxnSp>
        <p:nvCxnSpPr>
          <p:cNvPr id="2" name="Straight Arrow Connector 51"/>
          <p:cNvCxnSpPr>
            <a:cxnSpLocks noChangeShapeType="1"/>
          </p:cNvCxnSpPr>
          <p:nvPr/>
        </p:nvCxnSpPr>
        <p:spPr bwMode="auto">
          <a:xfrm>
            <a:off x="8324850" y="2181225"/>
            <a:ext cx="327025" cy="2540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" name="Straight Arrow Connector 52"/>
          <p:cNvCxnSpPr>
            <a:cxnSpLocks noChangeShapeType="1"/>
          </p:cNvCxnSpPr>
          <p:nvPr/>
        </p:nvCxnSpPr>
        <p:spPr bwMode="auto">
          <a:xfrm>
            <a:off x="8316913" y="2795588"/>
            <a:ext cx="342900" cy="1587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1707" name="Rectangle 27"/>
          <p:cNvSpPr>
            <a:spLocks noChangeArrowheads="1"/>
          </p:cNvSpPr>
          <p:nvPr/>
        </p:nvSpPr>
        <p:spPr bwMode="auto">
          <a:xfrm>
            <a:off x="7856538" y="1341438"/>
            <a:ext cx="339725" cy="2370137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9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88D8-9853-2740-A3B7-562FD2709247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72AB-1022-7644-9643-78C43614614D}" type="slidenum">
              <a:rPr lang="en-US"/>
              <a:pPr/>
              <a:t>16</a:t>
            </a:fld>
            <a:endParaRPr lang="en-US"/>
          </a:p>
        </p:txBody>
      </p:sp>
      <p:sp>
        <p:nvSpPr>
          <p:cNvPr id="71577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Reducer Input Cache Benefit</a:t>
            </a:r>
          </a:p>
        </p:txBody>
      </p:sp>
      <p:pic>
        <p:nvPicPr>
          <p:cNvPr id="715779" name="Picture 2" descr="D:\my submission\vldb2010_bu\HaLoop\figure\tripleTotal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84250"/>
            <a:ext cx="450532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4845050" y="1698625"/>
            <a:ext cx="429895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Transitive Closure</a:t>
            </a:r>
          </a:p>
          <a:p>
            <a:pPr>
              <a:spcBef>
                <a:spcPct val="50000"/>
              </a:spcBef>
            </a:pPr>
            <a:r>
              <a:rPr lang="en-US" i="1"/>
              <a:t>Billion Triples Dataset (120GB)</a:t>
            </a:r>
          </a:p>
          <a:p>
            <a:pPr>
              <a:spcBef>
                <a:spcPct val="50000"/>
              </a:spcBef>
            </a:pPr>
            <a:r>
              <a:rPr lang="en-US" i="1"/>
              <a:t>90 small instances on EC2</a:t>
            </a:r>
          </a:p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715781" name="Rectangle 5"/>
          <p:cNvSpPr>
            <a:spLocks noChangeArrowheads="1"/>
          </p:cNvSpPr>
          <p:nvPr/>
        </p:nvSpPr>
        <p:spPr bwMode="auto">
          <a:xfrm>
            <a:off x="1030288" y="4803775"/>
            <a:ext cx="2698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30D0D"/>
                </a:solidFill>
                <a:latin typeface="Arial" charset="0"/>
              </a:rPr>
              <a:t>Overall run time</a:t>
            </a:r>
          </a:p>
        </p:txBody>
      </p:sp>
    </p:spTree>
    <p:extLst>
      <p:ext uri="{BB962C8B-B14F-4D97-AF65-F5344CB8AC3E}">
        <p14:creationId xmlns:p14="http://schemas.microsoft.com/office/powerpoint/2010/main" val="184718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6999-6B3B-CD42-AEF2-C942DFCE7AF8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717-871B-B747-BC81-8B574D6325FB}" type="slidenum">
              <a:rPr lang="en-US"/>
              <a:pPr/>
              <a:t>17</a:t>
            </a:fld>
            <a:endParaRPr lang="en-US"/>
          </a:p>
        </p:txBody>
      </p:sp>
      <p:sp>
        <p:nvSpPr>
          <p:cNvPr id="71680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Reducer Input Cache Benefit</a:t>
            </a:r>
          </a:p>
        </p:txBody>
      </p:sp>
      <p:sp>
        <p:nvSpPr>
          <p:cNvPr id="716804" name="Text Box 4"/>
          <p:cNvSpPr txBox="1">
            <a:spLocks noChangeArrowheads="1"/>
          </p:cNvSpPr>
          <p:nvPr/>
        </p:nvSpPr>
        <p:spPr bwMode="auto">
          <a:xfrm>
            <a:off x="4845050" y="1711325"/>
            <a:ext cx="429895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Transitive Closure</a:t>
            </a:r>
          </a:p>
          <a:p>
            <a:pPr>
              <a:spcBef>
                <a:spcPct val="50000"/>
              </a:spcBef>
            </a:pPr>
            <a:r>
              <a:rPr lang="en-US" i="1"/>
              <a:t>Billion Triples Dataset (120GB)</a:t>
            </a:r>
          </a:p>
          <a:p>
            <a:pPr>
              <a:spcBef>
                <a:spcPct val="50000"/>
              </a:spcBef>
            </a:pPr>
            <a:r>
              <a:rPr lang="en-US" i="1"/>
              <a:t>90 small instances on EC2</a:t>
            </a:r>
          </a:p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716805" name="Rectangle 5"/>
          <p:cNvSpPr>
            <a:spLocks noChangeArrowheads="1"/>
          </p:cNvSpPr>
          <p:nvPr/>
        </p:nvSpPr>
        <p:spPr bwMode="auto">
          <a:xfrm>
            <a:off x="1682750" y="484505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30D0D"/>
                </a:solidFill>
                <a:latin typeface="Arial" charset="0"/>
              </a:rPr>
              <a:t>Join step only</a:t>
            </a:r>
          </a:p>
        </p:txBody>
      </p:sp>
      <p:pic>
        <p:nvPicPr>
          <p:cNvPr id="716808" name="Picture 8" descr="Picture 12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143000"/>
            <a:ext cx="464502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6812" name="Group 12"/>
          <p:cNvGrpSpPr>
            <a:grpSpLocks/>
          </p:cNvGrpSpPr>
          <p:nvPr/>
        </p:nvGrpSpPr>
        <p:grpSpPr bwMode="auto">
          <a:xfrm>
            <a:off x="5727700" y="3770313"/>
            <a:ext cx="2952750" cy="2436812"/>
            <a:chOff x="3608" y="2375"/>
            <a:chExt cx="1860" cy="1535"/>
          </a:xfrm>
        </p:grpSpPr>
        <p:pic>
          <p:nvPicPr>
            <p:cNvPr id="716809" name="Picture 9" descr="Picture 21.png                                                 000C4E1AMacintosh HD                   C63A6B9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" y="2625"/>
              <a:ext cx="1728" cy="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810" name="Text Box 10"/>
            <p:cNvSpPr txBox="1">
              <a:spLocks noChangeArrowheads="1"/>
            </p:cNvSpPr>
            <p:nvPr/>
          </p:nvSpPr>
          <p:spPr bwMode="auto">
            <a:xfrm>
              <a:off x="3686" y="2434"/>
              <a:ext cx="16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2"/>
                  </a:solidFill>
                </a:rPr>
                <a:t>Livejournal, 12GB</a:t>
              </a:r>
            </a:p>
          </p:txBody>
        </p:sp>
        <p:sp>
          <p:nvSpPr>
            <p:cNvPr id="716811" name="Rectangle 11"/>
            <p:cNvSpPr>
              <a:spLocks noChangeArrowheads="1"/>
            </p:cNvSpPr>
            <p:nvPr/>
          </p:nvSpPr>
          <p:spPr bwMode="auto">
            <a:xfrm>
              <a:off x="3621" y="2375"/>
              <a:ext cx="1847" cy="153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157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8B4-D07E-144A-89DE-85A83BF955D9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BE80-6F59-DC45-A6F1-E70368C6340D}" type="slidenum">
              <a:rPr lang="en-US"/>
              <a:pPr/>
              <a:t>18</a:t>
            </a:fld>
            <a:endParaRPr lang="en-US"/>
          </a:p>
        </p:txBody>
      </p:sp>
      <p:sp>
        <p:nvSpPr>
          <p:cNvPr id="71782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Reducer Input Cache Benefit</a:t>
            </a:r>
          </a:p>
        </p:txBody>
      </p:sp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4845050" y="1711325"/>
            <a:ext cx="429895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Transitive Closure</a:t>
            </a:r>
          </a:p>
          <a:p>
            <a:pPr>
              <a:spcBef>
                <a:spcPct val="50000"/>
              </a:spcBef>
            </a:pPr>
            <a:r>
              <a:rPr lang="en-US" i="1"/>
              <a:t>Billion Triples Dataset (120GB)</a:t>
            </a:r>
          </a:p>
          <a:p>
            <a:pPr>
              <a:spcBef>
                <a:spcPct val="50000"/>
              </a:spcBef>
            </a:pPr>
            <a:r>
              <a:rPr lang="en-US" i="1"/>
              <a:t>90 small instances on EC2</a:t>
            </a:r>
          </a:p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717828" name="Rectangle 4"/>
          <p:cNvSpPr>
            <a:spLocks noChangeArrowheads="1"/>
          </p:cNvSpPr>
          <p:nvPr/>
        </p:nvSpPr>
        <p:spPr bwMode="auto">
          <a:xfrm>
            <a:off x="542925" y="4779963"/>
            <a:ext cx="5291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30D0D"/>
                </a:solidFill>
                <a:latin typeface="Arial" charset="0"/>
              </a:rPr>
              <a:t>Reduce and Shuffle of Join Step</a:t>
            </a:r>
          </a:p>
        </p:txBody>
      </p:sp>
      <p:pic>
        <p:nvPicPr>
          <p:cNvPr id="717831" name="Picture 7" descr="Picture 13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2213"/>
            <a:ext cx="4410075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837" name="Group 13"/>
          <p:cNvGrpSpPr>
            <a:grpSpLocks/>
          </p:cNvGrpSpPr>
          <p:nvPr/>
        </p:nvGrpSpPr>
        <p:grpSpPr bwMode="auto">
          <a:xfrm>
            <a:off x="5926138" y="3617913"/>
            <a:ext cx="2932112" cy="2436812"/>
            <a:chOff x="3717" y="2247"/>
            <a:chExt cx="1847" cy="1535"/>
          </a:xfrm>
        </p:grpSpPr>
        <p:pic>
          <p:nvPicPr>
            <p:cNvPr id="717832" name="Picture 8" descr="Picture 22.png                                                 000C4E1AMacintosh HD                   C63A6B9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" y="2522"/>
              <a:ext cx="1784" cy="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35" name="Text Box 11"/>
            <p:cNvSpPr txBox="1">
              <a:spLocks noChangeArrowheads="1"/>
            </p:cNvSpPr>
            <p:nvPr/>
          </p:nvSpPr>
          <p:spPr bwMode="auto">
            <a:xfrm>
              <a:off x="3782" y="2306"/>
              <a:ext cx="16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2"/>
                  </a:solidFill>
                </a:rPr>
                <a:t>Livejournal, 12GB</a:t>
              </a:r>
            </a:p>
          </p:txBody>
        </p:sp>
        <p:sp>
          <p:nvSpPr>
            <p:cNvPr id="717836" name="Rectangle 12"/>
            <p:cNvSpPr>
              <a:spLocks noChangeArrowheads="1"/>
            </p:cNvSpPr>
            <p:nvPr/>
          </p:nvSpPr>
          <p:spPr bwMode="auto">
            <a:xfrm>
              <a:off x="3717" y="2247"/>
              <a:ext cx="1847" cy="153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948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26DF-83E2-A74D-B444-124D4640E67C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DCED-3458-114B-8953-BE348DED3322}" type="slidenum">
              <a:rPr lang="en-US"/>
              <a:pPr/>
              <a:t>19</a:t>
            </a:fld>
            <a:endParaRPr lang="en-US"/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1584325" y="1936750"/>
            <a:ext cx="2352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Join &amp; compute rank</a:t>
            </a:r>
            <a:r>
              <a:rPr lang="en-US" sz="1400">
                <a:latin typeface="Arial" charset="0"/>
                <a:cs typeface="ＭＳ Ｐゴシック" charset="0"/>
              </a:rPr>
              <a:t> </a:t>
            </a:r>
          </a:p>
        </p:txBody>
      </p:sp>
      <p:sp>
        <p:nvSpPr>
          <p:cNvPr id="718852" name="Rectangle 4"/>
          <p:cNvSpPr>
            <a:spLocks noChangeArrowheads="1"/>
          </p:cNvSpPr>
          <p:nvPr/>
        </p:nvSpPr>
        <p:spPr bwMode="auto">
          <a:xfrm>
            <a:off x="1112838" y="3770313"/>
            <a:ext cx="4318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1803400" y="2614613"/>
            <a:ext cx="627063" cy="338137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803400" y="3179763"/>
            <a:ext cx="627063" cy="338137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803400" y="3697288"/>
            <a:ext cx="627063" cy="338137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2443163" y="2784475"/>
            <a:ext cx="939800" cy="2254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0463" y="3348038"/>
            <a:ext cx="939800" cy="2270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477294" y="2963069"/>
            <a:ext cx="846138" cy="9398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2443163" y="3011488"/>
            <a:ext cx="939800" cy="338137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2443163" y="2784475"/>
            <a:ext cx="939800" cy="79057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2443163" y="3584575"/>
            <a:ext cx="939800" cy="282575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1427163" y="2784475"/>
            <a:ext cx="376237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27163" y="3348038"/>
            <a:ext cx="376237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27163" y="3856038"/>
            <a:ext cx="376237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6"/>
          </p:cNvCxnSpPr>
          <p:nvPr/>
        </p:nvCxnSpPr>
        <p:spPr>
          <a:xfrm>
            <a:off x="3746500" y="3009900"/>
            <a:ext cx="43815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746500" y="3575050"/>
            <a:ext cx="438150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/>
          <p:cNvSpPr/>
          <p:nvPr/>
        </p:nvSpPr>
        <p:spPr>
          <a:xfrm>
            <a:off x="4195763" y="2840038"/>
            <a:ext cx="627062" cy="339725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184650" y="3405188"/>
            <a:ext cx="625475" cy="338137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5311775" y="2840038"/>
            <a:ext cx="376238" cy="339725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5311775" y="3405188"/>
            <a:ext cx="376238" cy="338137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cxnSp>
        <p:nvCxnSpPr>
          <p:cNvPr id="33" name="Straight Arrow Connector 32"/>
          <p:cNvCxnSpPr>
            <a:stCxn id="25" idx="3"/>
          </p:cNvCxnSpPr>
          <p:nvPr/>
        </p:nvCxnSpPr>
        <p:spPr>
          <a:xfrm>
            <a:off x="4835525" y="3009900"/>
            <a:ext cx="492125" cy="23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</p:cNvCxnSpPr>
          <p:nvPr/>
        </p:nvCxnSpPr>
        <p:spPr>
          <a:xfrm>
            <a:off x="4822825" y="3575050"/>
            <a:ext cx="501650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</p:cNvCxnSpPr>
          <p:nvPr/>
        </p:nvCxnSpPr>
        <p:spPr>
          <a:xfrm>
            <a:off x="4835525" y="3009900"/>
            <a:ext cx="492125" cy="58737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ShapeType="1"/>
            <a:stCxn id="27" idx="3"/>
          </p:cNvCxnSpPr>
          <p:nvPr/>
        </p:nvCxnSpPr>
        <p:spPr bwMode="auto">
          <a:xfrm flipV="1">
            <a:off x="4822825" y="3033713"/>
            <a:ext cx="490538" cy="541337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ight Brace 36"/>
          <p:cNvSpPr>
            <a:spLocks/>
          </p:cNvSpPr>
          <p:nvPr/>
        </p:nvSpPr>
        <p:spPr bwMode="auto">
          <a:xfrm rot="-5400000">
            <a:off x="2599531" y="1535907"/>
            <a:ext cx="225425" cy="1817688"/>
          </a:xfrm>
          <a:prstGeom prst="rightBrace">
            <a:avLst>
              <a:gd name="adj1" fmla="val 125132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eaLnBrk="1" hangingPunct="1"/>
            <a:endParaRPr lang="en-US" sz="1200">
              <a:latin typeface="Arial" charset="0"/>
              <a:cs typeface="ＭＳ Ｐゴシック" charset="0"/>
            </a:endParaRPr>
          </a:p>
        </p:txBody>
      </p:sp>
      <p:sp>
        <p:nvSpPr>
          <p:cNvPr id="38" name="Right Brace 37"/>
          <p:cNvSpPr>
            <a:spLocks/>
          </p:cNvSpPr>
          <p:nvPr/>
        </p:nvSpPr>
        <p:spPr bwMode="auto">
          <a:xfrm rot="-5400000">
            <a:off x="4763294" y="1923256"/>
            <a:ext cx="282575" cy="1439863"/>
          </a:xfrm>
          <a:prstGeom prst="rightBrace">
            <a:avLst>
              <a:gd name="adj1" fmla="val 124628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eaLnBrk="1" hangingPunct="1"/>
            <a:endParaRPr lang="en-US" sz="1200">
              <a:latin typeface="Arial" charset="0"/>
              <a:cs typeface="ＭＳ Ｐゴシック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41400" y="2501900"/>
            <a:ext cx="376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ＭＳ Ｐゴシック" charset="0"/>
              </a:rPr>
              <a:t>R</a:t>
            </a:r>
            <a:r>
              <a:rPr lang="en-US" sz="1200" baseline="-25000">
                <a:latin typeface="Arial" charset="0"/>
                <a:cs typeface="ＭＳ Ｐゴシック" charset="0"/>
              </a:rPr>
              <a:t>i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90600" y="3546475"/>
            <a:ext cx="769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ＭＳ Ｐゴシック" charset="0"/>
              </a:rPr>
              <a:t>L-split1</a:t>
            </a:r>
            <a:endParaRPr lang="en-US" sz="1200" b="1">
              <a:latin typeface="Arial" charset="0"/>
              <a:cs typeface="ＭＳ Ｐゴシック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003300" y="3000375"/>
            <a:ext cx="952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ＭＳ Ｐゴシック" charset="0"/>
              </a:rPr>
              <a:t>L-split0</a:t>
            </a:r>
          </a:p>
        </p:txBody>
      </p:sp>
      <p:cxnSp>
        <p:nvCxnSpPr>
          <p:cNvPr id="42" name="Straight Arrow Connector 41"/>
          <p:cNvCxnSpPr>
            <a:stCxn id="29" idx="6"/>
          </p:cNvCxnSpPr>
          <p:nvPr/>
        </p:nvCxnSpPr>
        <p:spPr>
          <a:xfrm>
            <a:off x="5700713" y="3009900"/>
            <a:ext cx="376237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</p:cNvCxnSpPr>
          <p:nvPr/>
        </p:nvCxnSpPr>
        <p:spPr>
          <a:xfrm>
            <a:off x="5700713" y="3575050"/>
            <a:ext cx="376237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Process 43"/>
          <p:cNvSpPr/>
          <p:nvPr/>
        </p:nvSpPr>
        <p:spPr>
          <a:xfrm>
            <a:off x="6075363" y="2840038"/>
            <a:ext cx="627062" cy="339725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6064250" y="3405188"/>
            <a:ext cx="625475" cy="338137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48" name="Flowchart: Connector 47"/>
          <p:cNvSpPr/>
          <p:nvPr/>
        </p:nvSpPr>
        <p:spPr>
          <a:xfrm>
            <a:off x="7191375" y="2840038"/>
            <a:ext cx="376238" cy="339725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49" name="Flowchart: Connector 48"/>
          <p:cNvSpPr/>
          <p:nvPr/>
        </p:nvSpPr>
        <p:spPr>
          <a:xfrm>
            <a:off x="7191375" y="3405188"/>
            <a:ext cx="376238" cy="338137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cxnSp>
        <p:nvCxnSpPr>
          <p:cNvPr id="52" name="Straight Arrow Connector 51"/>
          <p:cNvCxnSpPr>
            <a:stCxn id="44" idx="3"/>
          </p:cNvCxnSpPr>
          <p:nvPr/>
        </p:nvCxnSpPr>
        <p:spPr>
          <a:xfrm>
            <a:off x="6715125" y="3009900"/>
            <a:ext cx="479425" cy="23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3"/>
          </p:cNvCxnSpPr>
          <p:nvPr/>
        </p:nvCxnSpPr>
        <p:spPr>
          <a:xfrm>
            <a:off x="6702425" y="3575050"/>
            <a:ext cx="501650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4" idx="3"/>
          </p:cNvCxnSpPr>
          <p:nvPr/>
        </p:nvCxnSpPr>
        <p:spPr>
          <a:xfrm>
            <a:off x="6715125" y="3009900"/>
            <a:ext cx="479425" cy="58737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 noChangeShapeType="1"/>
            <a:stCxn id="46" idx="3"/>
          </p:cNvCxnSpPr>
          <p:nvPr/>
        </p:nvCxnSpPr>
        <p:spPr bwMode="auto">
          <a:xfrm flipV="1">
            <a:off x="6702425" y="3033713"/>
            <a:ext cx="490538" cy="541337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ight Brace 57"/>
          <p:cNvSpPr>
            <a:spLocks/>
          </p:cNvSpPr>
          <p:nvPr/>
        </p:nvSpPr>
        <p:spPr bwMode="auto">
          <a:xfrm rot="-5400000">
            <a:off x="6642894" y="1923256"/>
            <a:ext cx="282575" cy="1439863"/>
          </a:xfrm>
          <a:prstGeom prst="rightBrace">
            <a:avLst>
              <a:gd name="adj1" fmla="val 124628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eaLnBrk="1" hangingPunct="1"/>
            <a:endParaRPr lang="en-US" sz="1200">
              <a:latin typeface="Arial" charset="0"/>
              <a:cs typeface="ＭＳ Ｐゴシック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371975" y="2106613"/>
            <a:ext cx="1377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" charset="0"/>
                <a:cs typeface="ＭＳ Ｐゴシック" charset="0"/>
              </a:rPr>
              <a:t>Aggregate </a:t>
            </a:r>
            <a:r>
              <a:rPr lang="en-US" sz="1200">
                <a:latin typeface="Arial" charset="0"/>
                <a:cs typeface="ＭＳ Ｐゴシック" charset="0"/>
              </a:rPr>
              <a:t> 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5938838" y="2106613"/>
            <a:ext cx="2192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" charset="0"/>
                <a:cs typeface="ＭＳ Ｐゴシック" charset="0"/>
              </a:rPr>
              <a:t>fixpoint evaluation</a:t>
            </a:r>
            <a:r>
              <a:rPr lang="en-US" sz="1200">
                <a:latin typeface="Arial" charset="0"/>
                <a:cs typeface="ＭＳ Ｐゴシック" charset="0"/>
              </a:rPr>
              <a:t> </a:t>
            </a: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3397250" y="3398838"/>
            <a:ext cx="376238" cy="339725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200">
                <a:latin typeface="Arial" charset="0"/>
                <a:cs typeface="ＭＳ Ｐゴシック" charset="0"/>
              </a:rPr>
              <a:t>r</a:t>
            </a:r>
          </a:p>
        </p:txBody>
      </p:sp>
      <p:sp>
        <p:nvSpPr>
          <p:cNvPr id="2" name="Flowchart: Connector 8"/>
          <p:cNvSpPr>
            <a:spLocks noChangeArrowheads="1"/>
          </p:cNvSpPr>
          <p:nvPr/>
        </p:nvSpPr>
        <p:spPr bwMode="auto">
          <a:xfrm>
            <a:off x="3394075" y="2860675"/>
            <a:ext cx="374650" cy="339725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200">
                <a:latin typeface="Arial" charset="0"/>
                <a:cs typeface="ＭＳ Ｐゴシック" charset="0"/>
              </a:rPr>
              <a:t>r</a:t>
            </a:r>
          </a:p>
        </p:txBody>
      </p:sp>
      <p:sp>
        <p:nvSpPr>
          <p:cNvPr id="718897" name="Rectangle 49"/>
          <p:cNvSpPr>
            <a:spLocks noChangeArrowheads="1"/>
          </p:cNvSpPr>
          <p:nvPr/>
        </p:nvSpPr>
        <p:spPr bwMode="auto">
          <a:xfrm>
            <a:off x="327025" y="601663"/>
            <a:ext cx="8393113" cy="668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908" name="Group 60"/>
          <p:cNvGrpSpPr>
            <a:grpSpLocks/>
          </p:cNvGrpSpPr>
          <p:nvPr/>
        </p:nvGrpSpPr>
        <p:grpSpPr bwMode="auto">
          <a:xfrm>
            <a:off x="1052513" y="419100"/>
            <a:ext cx="2921000" cy="3746500"/>
            <a:chOff x="663" y="264"/>
            <a:chExt cx="1840" cy="2360"/>
          </a:xfrm>
        </p:grpSpPr>
        <p:sp>
          <p:nvSpPr>
            <p:cNvPr id="718904" name="Rectangle 56"/>
            <p:cNvSpPr>
              <a:spLocks noChangeArrowheads="1"/>
            </p:cNvSpPr>
            <p:nvPr/>
          </p:nvSpPr>
          <p:spPr bwMode="auto">
            <a:xfrm>
              <a:off x="663" y="1427"/>
              <a:ext cx="1840" cy="119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851" name="Picture 3" descr="Picture 12.png                                                 000C4E1AMacintosh HD                   C63A6B94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" y="264"/>
              <a:ext cx="1472" cy="1135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8907" name="Group 59"/>
          <p:cNvGrpSpPr>
            <a:grpSpLocks/>
          </p:cNvGrpSpPr>
          <p:nvPr/>
        </p:nvGrpSpPr>
        <p:grpSpPr bwMode="auto">
          <a:xfrm>
            <a:off x="1344613" y="2538413"/>
            <a:ext cx="2279650" cy="3678237"/>
            <a:chOff x="847" y="1599"/>
            <a:chExt cx="1436" cy="2317"/>
          </a:xfrm>
        </p:grpSpPr>
        <p:sp>
          <p:nvSpPr>
            <p:cNvPr id="718905" name="Rectangle 57"/>
            <p:cNvSpPr>
              <a:spLocks noChangeArrowheads="1"/>
            </p:cNvSpPr>
            <p:nvPr/>
          </p:nvSpPr>
          <p:spPr bwMode="auto">
            <a:xfrm>
              <a:off x="1591" y="1599"/>
              <a:ext cx="355" cy="1551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906" name="Picture 58" descr="Picture 13.png                                                 000C4E1AMacintosh HD                   C63A6B9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2813"/>
              <a:ext cx="1436" cy="1103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8912" name="Group 64"/>
          <p:cNvGrpSpPr>
            <a:grpSpLocks/>
          </p:cNvGrpSpPr>
          <p:nvPr/>
        </p:nvGrpSpPr>
        <p:grpSpPr bwMode="auto">
          <a:xfrm>
            <a:off x="760413" y="2068513"/>
            <a:ext cx="7594600" cy="4181475"/>
            <a:chOff x="479" y="1303"/>
            <a:chExt cx="4784" cy="2634"/>
          </a:xfrm>
        </p:grpSpPr>
        <p:grpSp>
          <p:nvGrpSpPr>
            <p:cNvPr id="718909" name="Group 61"/>
            <p:cNvGrpSpPr>
              <a:grpSpLocks/>
            </p:cNvGrpSpPr>
            <p:nvPr/>
          </p:nvGrpSpPr>
          <p:grpSpPr bwMode="auto">
            <a:xfrm>
              <a:off x="479" y="1303"/>
              <a:ext cx="4784" cy="2582"/>
              <a:chOff x="479" y="1303"/>
              <a:chExt cx="4784" cy="2582"/>
            </a:xfrm>
          </p:grpSpPr>
          <p:pic>
            <p:nvPicPr>
              <p:cNvPr id="718850" name="Picture 2" descr="D:\my submission\vldb2010_bu\HaLoop\figure\tripleTotal.ep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2" y="2664"/>
                <a:ext cx="1464" cy="1221"/>
              </a:xfrm>
              <a:prstGeom prst="rect">
                <a:avLst/>
              </a:prstGeom>
              <a:noFill/>
              <a:ln w="25400">
                <a:solidFill>
                  <a:srgbClr val="99CC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</a:extLst>
            </p:spPr>
          </p:pic>
          <p:sp>
            <p:nvSpPr>
              <p:cNvPr id="718902" name="Rectangle 54"/>
              <p:cNvSpPr>
                <a:spLocks noChangeArrowheads="1"/>
              </p:cNvSpPr>
              <p:nvPr/>
            </p:nvSpPr>
            <p:spPr bwMode="auto">
              <a:xfrm>
                <a:off x="479" y="1303"/>
                <a:ext cx="4784" cy="1386"/>
              </a:xfrm>
              <a:prstGeom prst="rect">
                <a:avLst/>
              </a:prstGeom>
              <a:solidFill>
                <a:srgbClr val="99CC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910" name="Text Box 62"/>
            <p:cNvSpPr txBox="1">
              <a:spLocks noChangeArrowheads="1"/>
            </p:cNvSpPr>
            <p:nvPr/>
          </p:nvSpPr>
          <p:spPr bwMode="auto">
            <a:xfrm rot="-5400000">
              <a:off x="3674" y="3615"/>
              <a:ext cx="4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Total</a:t>
              </a:r>
            </a:p>
          </p:txBody>
        </p:sp>
      </p:grpSp>
      <p:sp>
        <p:nvSpPr>
          <p:cNvPr id="718911" name="Rectangle 63"/>
          <p:cNvSpPr>
            <a:spLocks noChangeArrowheads="1"/>
          </p:cNvSpPr>
          <p:nvPr/>
        </p:nvSpPr>
        <p:spPr bwMode="auto">
          <a:xfrm>
            <a:off x="6743700" y="5840413"/>
            <a:ext cx="444500" cy="234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24374" y="654702"/>
            <a:ext cx="42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HaLoop</a:t>
            </a:r>
            <a:r>
              <a:rPr lang="en-US" dirty="0"/>
              <a:t> </a:t>
            </a:r>
            <a:r>
              <a:rPr lang="en-US" smtClean="0"/>
              <a:t>[</a:t>
            </a:r>
            <a:r>
              <a:rPr lang="en-US" dirty="0"/>
              <a:t>Bu 2010, Bu 2012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3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Homework 2 &amp; 3 </a:t>
            </a:r>
            <a:r>
              <a:rPr lang="en-US" dirty="0" smtClean="0"/>
              <a:t>review</a:t>
            </a:r>
          </a:p>
          <a:p>
            <a:r>
              <a:rPr lang="en-US" dirty="0" smtClean="0"/>
              <a:t>Lecture: </a:t>
            </a:r>
            <a:endParaRPr lang="en-US" dirty="0" smtClean="0"/>
          </a:p>
          <a:p>
            <a:pPr lvl="1"/>
            <a:r>
              <a:rPr lang="en-US" dirty="0" smtClean="0"/>
              <a:t>RDBMS Background</a:t>
            </a:r>
          </a:p>
          <a:p>
            <a:pPr lvl="1"/>
            <a:r>
              <a:rPr lang="en-US" dirty="0" smtClean="0"/>
              <a:t>SQL vs. </a:t>
            </a:r>
            <a:r>
              <a:rPr lang="en-US" dirty="0" err="1" smtClean="0"/>
              <a:t>NoSQL</a:t>
            </a:r>
            <a:r>
              <a:rPr lang="en-US" dirty="0" smtClean="0"/>
              <a:t> (Ex: RDBMS vs. </a:t>
            </a:r>
            <a:r>
              <a:rPr lang="en-US" dirty="0" err="1" smtClean="0"/>
              <a:t>MapReduce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RDB-as-a-</a:t>
            </a:r>
            <a:r>
              <a:rPr lang="en-US" dirty="0" smtClean="0"/>
              <a:t>Service</a:t>
            </a:r>
            <a:endParaRPr lang="en-US" dirty="0" smtClean="0"/>
          </a:p>
          <a:p>
            <a:r>
              <a:rPr lang="en-US" dirty="0" smtClean="0"/>
              <a:t>Demo: </a:t>
            </a:r>
            <a:r>
              <a:rPr lang="en-US" dirty="0" smtClean="0"/>
              <a:t>SQL Azure</a:t>
            </a:r>
            <a:endParaRPr lang="en-US" dirty="0"/>
          </a:p>
          <a:p>
            <a:r>
              <a:rPr lang="en-US" dirty="0"/>
              <a:t>Assignment: </a:t>
            </a:r>
            <a:endParaRPr lang="en-US" dirty="0" smtClean="0"/>
          </a:p>
          <a:p>
            <a:pPr lvl="1"/>
            <a:r>
              <a:rPr lang="en-US" dirty="0" smtClean="0"/>
              <a:t>Amazon RDS and MS SQL Azure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9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882-628C-914A-A536-69F634EF4EA1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A0C-3258-E444-A701-304E54896E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7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C10-11C5-F74F-953C-2601C3542D10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FC58-7A22-DA42-B6BE-5CC9CB6C7B5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Picture 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158" cy="68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5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882-628C-914A-A536-69F634EF4EA1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A0C-3258-E444-A701-304E54896E4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528436"/>
            <a:ext cx="91440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Map: </a:t>
            </a:r>
            <a:endParaRPr lang="en-US" sz="1800" dirty="0"/>
          </a:p>
          <a:p>
            <a:r>
              <a:rPr lang="en-US" sz="1800" dirty="0"/>
              <a:t>Input Key:  </a:t>
            </a:r>
            <a:r>
              <a:rPr lang="en-US" sz="1800" dirty="0" err="1"/>
              <a:t>Datafile</a:t>
            </a:r>
            <a:r>
              <a:rPr lang="en-US" sz="1800" dirty="0"/>
              <a:t> Name</a:t>
            </a:r>
          </a:p>
          <a:p>
            <a:r>
              <a:rPr lang="en-US" sz="1800" dirty="0"/>
              <a:t>Input Value: </a:t>
            </a:r>
            <a:r>
              <a:rPr lang="en-US" sz="1800" dirty="0" err="1"/>
              <a:t>Datafile</a:t>
            </a:r>
            <a:r>
              <a:rPr lang="en-US" sz="1800" dirty="0"/>
              <a:t> Contents (A list of relationships (person -&gt; friend))</a:t>
            </a:r>
          </a:p>
          <a:p>
            <a:r>
              <a:rPr lang="en-US" sz="1800" dirty="0"/>
              <a:t>Output Key: Person</a:t>
            </a:r>
          </a:p>
          <a:p>
            <a:r>
              <a:rPr lang="en-US" sz="1800" dirty="0"/>
              <a:t>Output Value: 1</a:t>
            </a:r>
          </a:p>
          <a:p>
            <a:r>
              <a:rPr lang="en-US" sz="1800" dirty="0"/>
              <a:t>Description: This is very similar to the word count example; essentially it’s just mapping a person to a number that can later be summed. If the data file format is &lt;</a:t>
            </a:r>
            <a:r>
              <a:rPr lang="en-US" sz="1800" dirty="0" err="1"/>
              <a:t>Person,Friend</a:t>
            </a:r>
            <a:r>
              <a:rPr lang="en-US" sz="1800" dirty="0"/>
              <a:t>&gt; then it’s just a matter of replacing all the Friend values with ‘1’.</a:t>
            </a:r>
          </a:p>
          <a:p>
            <a:r>
              <a:rPr lang="en-US" sz="1800" dirty="0"/>
              <a:t> </a:t>
            </a:r>
          </a:p>
          <a:p>
            <a:r>
              <a:rPr lang="en-US" sz="1800" b="1" dirty="0"/>
              <a:t>Reduce:</a:t>
            </a:r>
            <a:endParaRPr lang="en-US" sz="1800" dirty="0"/>
          </a:p>
          <a:p>
            <a:r>
              <a:rPr lang="en-US" sz="1800" dirty="0"/>
              <a:t>Input Key: Person</a:t>
            </a:r>
          </a:p>
          <a:p>
            <a:r>
              <a:rPr lang="en-US" sz="1800" dirty="0"/>
              <a:t>Input Value: 1</a:t>
            </a:r>
          </a:p>
          <a:p>
            <a:r>
              <a:rPr lang="en-US" sz="1800" dirty="0"/>
              <a:t>Output Key: Person</a:t>
            </a:r>
          </a:p>
          <a:p>
            <a:r>
              <a:rPr lang="en-US" sz="1800" dirty="0"/>
              <a:t>Output Value: Total (Sum of input values)</a:t>
            </a:r>
          </a:p>
          <a:p>
            <a:r>
              <a:rPr lang="en-US" sz="1800" dirty="0"/>
              <a:t>Description: This simply adds all the values for a Person (the unique key).</a:t>
            </a:r>
          </a:p>
        </p:txBody>
      </p:sp>
    </p:spTree>
    <p:extLst>
      <p:ext uri="{BB962C8B-B14F-4D97-AF65-F5344CB8AC3E}">
        <p14:creationId xmlns:p14="http://schemas.microsoft.com/office/powerpoint/2010/main" val="409352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Join Example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882-628C-914A-A536-69F634EF4EA1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A0C-3258-E444-A701-304E54896E4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3125" y="1190855"/>
            <a:ext cx="811212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Order</a:t>
            </a:r>
            <a:r>
              <a:rPr lang="en-US" sz="1800" dirty="0"/>
              <a:t>: </a:t>
            </a:r>
          </a:p>
          <a:p>
            <a:r>
              <a:rPr lang="en-US" sz="1800" dirty="0"/>
              <a:t>101, </a:t>
            </a:r>
            <a:r>
              <a:rPr lang="en-US" sz="1800" dirty="0" smtClean="0"/>
              <a:t>Raj, </a:t>
            </a:r>
            <a:r>
              <a:rPr lang="en-US" sz="1800" dirty="0"/>
              <a:t>3333, 99.99</a:t>
            </a:r>
          </a:p>
          <a:p>
            <a:r>
              <a:rPr lang="en-US" sz="1800" dirty="0"/>
              <a:t>201, </a:t>
            </a:r>
            <a:r>
              <a:rPr lang="en-US" sz="1800" dirty="0" smtClean="0"/>
              <a:t>Bill, </a:t>
            </a:r>
            <a:r>
              <a:rPr lang="en-US" sz="1800" dirty="0"/>
              <a:t>4444, 49.99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 err="1"/>
              <a:t>LineItem</a:t>
            </a:r>
            <a:r>
              <a:rPr lang="en-US" sz="1800" dirty="0"/>
              <a:t>:</a:t>
            </a:r>
          </a:p>
          <a:p>
            <a:r>
              <a:rPr lang="en-US" sz="1800" dirty="0"/>
              <a:t>1, 101, Android Tablet, shipped</a:t>
            </a:r>
          </a:p>
          <a:p>
            <a:r>
              <a:rPr lang="en-US" sz="1800" dirty="0"/>
              <a:t>2, 101, tablet cover, processing</a:t>
            </a:r>
          </a:p>
          <a:p>
            <a:r>
              <a:rPr lang="en-US" sz="1800" dirty="0"/>
              <a:t>1, 201,  book, processing</a:t>
            </a:r>
          </a:p>
          <a:p>
            <a:r>
              <a:rPr lang="en-US" sz="1800" dirty="0"/>
              <a:t>2, 201,CD, processing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In this scenario 101 and 201 are the </a:t>
            </a:r>
            <a:r>
              <a:rPr lang="en-US" sz="1800" dirty="0" err="1"/>
              <a:t>Group_Keys</a:t>
            </a:r>
            <a:r>
              <a:rPr lang="en-US" sz="1800" dirty="0"/>
              <a:t>. Tagging, shuffling and sorting will happen prior to the Reducer() Tasks in the Mapper () tasks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 (Key: 101) {Value-  </a:t>
            </a:r>
            <a:r>
              <a:rPr lang="en-US" sz="1800" dirty="0">
                <a:solidFill>
                  <a:srgbClr val="0A0AFF"/>
                </a:solidFill>
              </a:rPr>
              <a:t>Tag: Order  </a:t>
            </a:r>
            <a:r>
              <a:rPr lang="en-US" sz="1800" dirty="0"/>
              <a:t>101, Raj, 3333, 99.99 )</a:t>
            </a:r>
          </a:p>
          <a:p>
            <a:r>
              <a:rPr lang="en-US" sz="1800" dirty="0"/>
              <a:t> (Key: 101) {Value-  </a:t>
            </a:r>
            <a:r>
              <a:rPr lang="en-US" sz="1800" dirty="0">
                <a:solidFill>
                  <a:srgbClr val="0A0AFF"/>
                </a:solidFill>
              </a:rPr>
              <a:t>Tag: </a:t>
            </a:r>
            <a:r>
              <a:rPr lang="en-US" sz="1800" dirty="0" err="1">
                <a:solidFill>
                  <a:srgbClr val="0A0AFF"/>
                </a:solidFill>
              </a:rPr>
              <a:t>LineItem</a:t>
            </a:r>
            <a:r>
              <a:rPr lang="en-US" sz="1800" dirty="0">
                <a:solidFill>
                  <a:srgbClr val="0A0AFF"/>
                </a:solidFill>
              </a:rPr>
              <a:t>  </a:t>
            </a:r>
            <a:r>
              <a:rPr lang="en-US" sz="1800" dirty="0"/>
              <a:t>1, 101, Android Tablet, shipped)</a:t>
            </a:r>
          </a:p>
          <a:p>
            <a:r>
              <a:rPr lang="en-US" sz="1800" dirty="0"/>
              <a:t>(Key: 201) {Value-  </a:t>
            </a:r>
            <a:r>
              <a:rPr lang="en-US" sz="1800" dirty="0">
                <a:solidFill>
                  <a:srgbClr val="0A0AFF"/>
                </a:solidFill>
              </a:rPr>
              <a:t>Tag: Order  </a:t>
            </a:r>
            <a:r>
              <a:rPr lang="en-US" sz="1800" dirty="0"/>
              <a:t>201, Bill, 4444, 49.99)</a:t>
            </a:r>
          </a:p>
          <a:p>
            <a:r>
              <a:rPr lang="en-US" sz="1800" dirty="0"/>
              <a:t> (Key: 201) {Value-  </a:t>
            </a:r>
            <a:r>
              <a:rPr lang="en-US" sz="1800" dirty="0">
                <a:solidFill>
                  <a:srgbClr val="0A0AFF"/>
                </a:solidFill>
              </a:rPr>
              <a:t>Tag: </a:t>
            </a:r>
            <a:r>
              <a:rPr lang="en-US" sz="1800" dirty="0" err="1">
                <a:solidFill>
                  <a:srgbClr val="0A0AFF"/>
                </a:solidFill>
              </a:rPr>
              <a:t>LineItem</a:t>
            </a:r>
            <a:r>
              <a:rPr lang="en-US" sz="1800" dirty="0">
                <a:solidFill>
                  <a:srgbClr val="0A0AFF"/>
                </a:solidFill>
              </a:rPr>
              <a:t>  </a:t>
            </a:r>
            <a:r>
              <a:rPr lang="en-US" sz="1800" dirty="0"/>
              <a:t>1, 201,  book, processing)</a:t>
            </a:r>
          </a:p>
        </p:txBody>
      </p:sp>
    </p:spTree>
    <p:extLst>
      <p:ext uri="{BB962C8B-B14F-4D97-AF65-F5344CB8AC3E}">
        <p14:creationId xmlns:p14="http://schemas.microsoft.com/office/powerpoint/2010/main" val="255395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Join, again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AE1C-EBB1-FC42-89C7-710BDC35B8F7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68B-4E42-264B-AC20-6BB4D8144D4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4875" y="1792754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Input Key: table-name</a:t>
            </a:r>
          </a:p>
          <a:p>
            <a:r>
              <a:rPr lang="en-US" dirty="0"/>
              <a:t>Input Value: record</a:t>
            </a:r>
          </a:p>
          <a:p>
            <a:r>
              <a:rPr lang="en-US" dirty="0"/>
              <a:t>Output Key: </a:t>
            </a:r>
            <a:r>
              <a:rPr lang="en-US" dirty="0" err="1"/>
              <a:t>order_id</a:t>
            </a:r>
            <a:endParaRPr lang="en-US" dirty="0"/>
          </a:p>
          <a:p>
            <a:r>
              <a:rPr lang="en-US" dirty="0"/>
              <a:t>Output Value: pair(table-name, record)</a:t>
            </a:r>
          </a:p>
        </p:txBody>
      </p:sp>
      <p:sp>
        <p:nvSpPr>
          <p:cNvPr id="8" name="Rectangle 7"/>
          <p:cNvSpPr/>
          <p:nvPr/>
        </p:nvSpPr>
        <p:spPr>
          <a:xfrm>
            <a:off x="952500" y="396179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Input Key: </a:t>
            </a:r>
            <a:r>
              <a:rPr lang="en-US" dirty="0" err="1"/>
              <a:t>order_id</a:t>
            </a:r>
            <a:endParaRPr lang="en-US" dirty="0"/>
          </a:p>
          <a:p>
            <a:r>
              <a:rPr lang="en-US" dirty="0"/>
              <a:t>Input Value: table-name-record-list</a:t>
            </a:r>
          </a:p>
          <a:p>
            <a:r>
              <a:rPr lang="en-US" dirty="0"/>
              <a:t>Output Key: </a:t>
            </a:r>
            <a:r>
              <a:rPr lang="en-US" dirty="0" err="1"/>
              <a:t>order_id</a:t>
            </a:r>
            <a:endParaRPr lang="en-US" dirty="0"/>
          </a:p>
          <a:p>
            <a:r>
              <a:rPr lang="en-US" dirty="0"/>
              <a:t>Output Value: record</a:t>
            </a:r>
          </a:p>
        </p:txBody>
      </p:sp>
    </p:spTree>
    <p:extLst>
      <p:ext uri="{BB962C8B-B14F-4D97-AF65-F5344CB8AC3E}">
        <p14:creationId xmlns:p14="http://schemas.microsoft.com/office/powerpoint/2010/main" val="233883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AE1C-EBB1-FC42-89C7-710BDC35B8F7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68B-4E42-264B-AC20-6BB4D8144D4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Picture 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2700"/>
            <a:ext cx="9079365" cy="68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4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Bioinformatics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AE1C-EBB1-FC42-89C7-710BDC35B8F7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68B-4E42-264B-AC20-6BB4D8144D4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0750" y="1940235"/>
            <a:ext cx="84772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Map:</a:t>
            </a:r>
          </a:p>
          <a:p>
            <a:r>
              <a:rPr lang="en-US" sz="1800" dirty="0"/>
              <a:t>Input Key: sequence-id</a:t>
            </a:r>
          </a:p>
          <a:p>
            <a:r>
              <a:rPr lang="en-US" sz="1800" dirty="0"/>
              <a:t>Input Value: sequence</a:t>
            </a:r>
          </a:p>
          <a:p>
            <a:r>
              <a:rPr lang="en-US" sz="1800" dirty="0"/>
              <a:t>Output Key: truncated-sequence</a:t>
            </a:r>
          </a:p>
          <a:p>
            <a:r>
              <a:rPr lang="en-US" sz="1800" dirty="0"/>
              <a:t>Output Value: 1 // not </a:t>
            </a:r>
            <a:r>
              <a:rPr lang="en-US" sz="1800" dirty="0" smtClean="0"/>
              <a:t>used </a:t>
            </a:r>
          </a:p>
          <a:p>
            <a:r>
              <a:rPr lang="en-US" sz="1800" dirty="0" smtClean="0"/>
              <a:t>Description: Truncate each sequence</a:t>
            </a:r>
            <a:endParaRPr lang="en-US" sz="1800" dirty="0"/>
          </a:p>
          <a:p>
            <a:r>
              <a:rPr lang="en-US" sz="1800" dirty="0"/>
              <a:t> </a:t>
            </a:r>
          </a:p>
          <a:p>
            <a:r>
              <a:rPr lang="en-US" sz="1800" dirty="0"/>
              <a:t>Reduce:</a:t>
            </a:r>
          </a:p>
          <a:p>
            <a:r>
              <a:rPr lang="en-US" sz="1800" dirty="0"/>
              <a:t>Input Key: truncated-sequence</a:t>
            </a:r>
          </a:p>
          <a:p>
            <a:r>
              <a:rPr lang="en-US" sz="1800" dirty="0"/>
              <a:t>Input Value: list // not used</a:t>
            </a:r>
          </a:p>
          <a:p>
            <a:r>
              <a:rPr lang="en-US" sz="1800" dirty="0"/>
              <a:t>Output Key: truncated-sequence</a:t>
            </a:r>
          </a:p>
          <a:p>
            <a:r>
              <a:rPr lang="en-US" sz="1800" dirty="0"/>
              <a:t>Output Value: 1 // not </a:t>
            </a:r>
            <a:r>
              <a:rPr lang="en-US" sz="1800" dirty="0" smtClean="0"/>
              <a:t>used</a:t>
            </a:r>
          </a:p>
          <a:p>
            <a:r>
              <a:rPr lang="en-US" sz="1800" dirty="0" smtClean="0"/>
              <a:t>Description: just emit the key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831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RDBMS and Cloud computing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882-628C-914A-A536-69F634EF4EA1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A0C-3258-E444-A701-304E54896E4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2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RDBMS history</a:t>
            </a:r>
          </a:p>
          <a:p>
            <a:r>
              <a:rPr lang="en-US" sz="2400" dirty="0" smtClean="0"/>
              <a:t>RDBMS vs. </a:t>
            </a:r>
            <a:r>
              <a:rPr lang="en-US" sz="2400" dirty="0" err="1" smtClean="0"/>
              <a:t>MapReduce</a:t>
            </a:r>
            <a:endParaRPr lang="en-US" sz="2400" dirty="0" smtClean="0"/>
          </a:p>
          <a:p>
            <a:pPr lvl="1"/>
            <a:r>
              <a:rPr lang="en-US" sz="2000" dirty="0" err="1" smtClean="0"/>
              <a:t>Pavlo</a:t>
            </a:r>
            <a:r>
              <a:rPr lang="en-US" sz="2000" dirty="0" smtClean="0"/>
              <a:t> 2009</a:t>
            </a:r>
          </a:p>
          <a:p>
            <a:r>
              <a:rPr lang="en-US" sz="2400" dirty="0" smtClean="0"/>
              <a:t>DB-as-a-Service</a:t>
            </a:r>
          </a:p>
          <a:p>
            <a:pPr lvl="1"/>
            <a:r>
              <a:rPr lang="en-US" sz="2000" dirty="0" smtClean="0"/>
              <a:t>SQL Azure</a:t>
            </a:r>
          </a:p>
          <a:p>
            <a:pPr lvl="1"/>
            <a:r>
              <a:rPr lang="en-US" sz="2000" dirty="0" smtClean="0"/>
              <a:t>Amazon RDS</a:t>
            </a:r>
            <a:endParaRPr lang="en-US" sz="2000" dirty="0"/>
          </a:p>
          <a:p>
            <a:r>
              <a:rPr lang="en-US" sz="2400" dirty="0" smtClean="0"/>
              <a:t>Query-as-a-Service</a:t>
            </a:r>
          </a:p>
          <a:p>
            <a:pPr lvl="1"/>
            <a:r>
              <a:rPr lang="en-US" sz="2000" dirty="0" smtClean="0"/>
              <a:t>Fusion Tables</a:t>
            </a:r>
          </a:p>
          <a:p>
            <a:pPr lvl="1"/>
            <a:r>
              <a:rPr lang="en-US" sz="2000" dirty="0" err="1" smtClean="0"/>
              <a:t>SQLShare</a:t>
            </a:r>
            <a:endParaRPr lang="en-US" sz="2000" dirty="0" smtClean="0"/>
          </a:p>
          <a:p>
            <a:r>
              <a:rPr lang="en-US" sz="2800" dirty="0" smtClean="0"/>
              <a:t>Next 2 weeks: </a:t>
            </a:r>
            <a:r>
              <a:rPr lang="en-US" sz="2800" dirty="0" err="1" smtClean="0"/>
              <a:t>NoSQL</a:t>
            </a:r>
            <a:r>
              <a:rPr lang="en-US" sz="2800" dirty="0" smtClean="0"/>
              <a:t>, key-value stores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C10-11C5-F74F-953C-2601C3542D10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FC58-7A22-DA42-B6BE-5CC9CB6C7B5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6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RDBMS history</a:t>
            </a:r>
          </a:p>
          <a:p>
            <a:r>
              <a:rPr lang="en-US" sz="2400" dirty="0" smtClean="0"/>
              <a:t>RDBMS vs. </a:t>
            </a:r>
            <a:r>
              <a:rPr lang="en-US" sz="2400" dirty="0" err="1" smtClean="0"/>
              <a:t>MapReduce</a:t>
            </a:r>
            <a:endParaRPr lang="en-US" sz="2400" dirty="0" smtClean="0"/>
          </a:p>
          <a:p>
            <a:pPr lvl="1"/>
            <a:r>
              <a:rPr lang="en-US" sz="2000" dirty="0" err="1" smtClean="0"/>
              <a:t>Pavlo</a:t>
            </a:r>
            <a:r>
              <a:rPr lang="en-US" sz="2000" dirty="0" smtClean="0"/>
              <a:t> 2009</a:t>
            </a:r>
          </a:p>
          <a:p>
            <a:r>
              <a:rPr lang="en-US" sz="2400" dirty="0" smtClean="0"/>
              <a:t>DB-as-a-Service</a:t>
            </a:r>
          </a:p>
          <a:p>
            <a:pPr lvl="1"/>
            <a:r>
              <a:rPr lang="en-US" sz="2000" dirty="0" smtClean="0"/>
              <a:t>SQL Azure</a:t>
            </a:r>
          </a:p>
          <a:p>
            <a:pPr lvl="1"/>
            <a:r>
              <a:rPr lang="en-US" sz="2000" dirty="0" smtClean="0"/>
              <a:t>Amazon RDS</a:t>
            </a:r>
            <a:endParaRPr lang="en-US" sz="2000" dirty="0"/>
          </a:p>
          <a:p>
            <a:r>
              <a:rPr lang="en-US" sz="2400" dirty="0" smtClean="0"/>
              <a:t>Query-as-a-Service</a:t>
            </a:r>
          </a:p>
          <a:p>
            <a:pPr lvl="1"/>
            <a:r>
              <a:rPr lang="en-US" sz="2000" dirty="0" smtClean="0"/>
              <a:t>Fusion Tables</a:t>
            </a:r>
          </a:p>
          <a:p>
            <a:pPr lvl="1"/>
            <a:r>
              <a:rPr lang="en-US" sz="2000" dirty="0" err="1" smtClean="0"/>
              <a:t>SQLShare</a:t>
            </a:r>
            <a:endParaRPr lang="en-US" sz="2000" dirty="0" smtClean="0"/>
          </a:p>
          <a:p>
            <a:r>
              <a:rPr lang="en-US" sz="2800" dirty="0" smtClean="0"/>
              <a:t>Next 2 weeks: </a:t>
            </a:r>
            <a:r>
              <a:rPr lang="en-US" sz="2800" dirty="0" err="1" smtClean="0"/>
              <a:t>NoSQL</a:t>
            </a:r>
            <a:r>
              <a:rPr lang="en-US" sz="2800" dirty="0" smtClean="0"/>
              <a:t>, key-value stores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C10-11C5-F74F-953C-2601C3542D10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FC58-7A22-DA42-B6BE-5CC9CB6C7B5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5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EF9D-6C08-734C-8D65-BC070E1CACBE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12DB-A5A8-E142-B69F-B59A9AE9B26A}" type="slidenum">
              <a:rPr lang="en-US"/>
              <a:pPr/>
              <a:t>30</a:t>
            </a:fld>
            <a:endParaRPr lang="en-US"/>
          </a:p>
        </p:txBody>
      </p:sp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381000" y="1406525"/>
            <a:ext cx="85121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Pre-Relational: if your data changed, your application broke.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Early RDBMS were buggy and slow (and often reviled), but required only 5% of the application code.</a:t>
            </a:r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782638" y="3041650"/>
            <a:ext cx="7810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2000" i="1">
                <a:latin typeface="Arial"/>
              </a:rPr>
              <a:t>“</a:t>
            </a:r>
            <a:r>
              <a:rPr lang="en-US" sz="2000" i="1">
                <a:latin typeface="Arial" charset="0"/>
              </a:rPr>
              <a:t>Activities of users at terminals and most application programs </a:t>
            </a:r>
            <a:r>
              <a:rPr lang="en-US" sz="2000" i="1">
                <a:solidFill>
                  <a:srgbClr val="D10002"/>
                </a:solidFill>
                <a:latin typeface="Arial" charset="0"/>
              </a:rPr>
              <a:t>should remain unaffected when the internal representation of data is changed</a:t>
            </a:r>
            <a:r>
              <a:rPr lang="en-US" sz="2000" i="1">
                <a:latin typeface="Arial" charset="0"/>
              </a:rPr>
              <a:t> and even when some aspects of the external representation are changed.</a:t>
            </a:r>
            <a:r>
              <a:rPr lang="ja-JP" altLang="en-US" sz="2000" i="1">
                <a:latin typeface="Arial"/>
              </a:rPr>
              <a:t>”</a:t>
            </a:r>
            <a:endParaRPr lang="en-US" sz="2000" i="1">
              <a:latin typeface="Arial" charset="0"/>
            </a:endParaRPr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850900" y="4913313"/>
            <a:ext cx="7573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chemeClr val="hlink"/>
                </a:solidFill>
                <a:latin typeface="Arial" charset="0"/>
              </a:rPr>
              <a:t>Key Ideas:</a:t>
            </a:r>
            <a:r>
              <a:rPr lang="en-US" sz="2000">
                <a:latin typeface="Arial" charset="0"/>
              </a:rPr>
              <a:t> Programs that manipulate tabular data exhibit an </a:t>
            </a:r>
            <a:r>
              <a:rPr lang="en-US" sz="2000" u="sng">
                <a:solidFill>
                  <a:srgbClr val="D10002"/>
                </a:solidFill>
                <a:latin typeface="Arial" charset="0"/>
              </a:rPr>
              <a:t>algebraic structure</a:t>
            </a:r>
            <a:r>
              <a:rPr lang="en-US" sz="2000">
                <a:latin typeface="Arial" charset="0"/>
              </a:rPr>
              <a:t> allowing reasoning and manipulation independently of physical data representation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Relational Database History</a:t>
            </a:r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4267200" y="4025900"/>
            <a:ext cx="166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i="1">
                <a:latin typeface="Arial" charset="0"/>
              </a:rPr>
              <a:t>-- Codd 1979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34DE-7E34-A043-81BA-510956E5C600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5D5F-24CD-E044-8068-760674C509B2}" type="slidenum">
              <a:rPr lang="en-US"/>
              <a:pPr/>
              <a:t>31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Idea: Data Independence</a:t>
            </a:r>
          </a:p>
        </p:txBody>
      </p:sp>
      <p:sp>
        <p:nvSpPr>
          <p:cNvPr id="372739" name="AutoShape 3"/>
          <p:cNvSpPr>
            <a:spLocks noChangeArrowheads="1"/>
          </p:cNvSpPr>
          <p:nvPr/>
        </p:nvSpPr>
        <p:spPr bwMode="auto">
          <a:xfrm>
            <a:off x="927100" y="5027613"/>
            <a:ext cx="1184275" cy="914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2740" name="Group 4"/>
          <p:cNvGrpSpPr>
            <a:grpSpLocks/>
          </p:cNvGrpSpPr>
          <p:nvPr/>
        </p:nvGrpSpPr>
        <p:grpSpPr bwMode="auto">
          <a:xfrm>
            <a:off x="1125538" y="5381625"/>
            <a:ext cx="833437" cy="407988"/>
            <a:chOff x="483" y="991"/>
            <a:chExt cx="726" cy="434"/>
          </a:xfrm>
        </p:grpSpPr>
        <p:sp>
          <p:nvSpPr>
            <p:cNvPr id="372741" name="Oval 5"/>
            <p:cNvSpPr>
              <a:spLocks noChangeArrowheads="1"/>
            </p:cNvSpPr>
            <p:nvPr/>
          </p:nvSpPr>
          <p:spPr bwMode="auto">
            <a:xfrm>
              <a:off x="483" y="1026"/>
              <a:ext cx="22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42" name="Oval 6"/>
            <p:cNvSpPr>
              <a:spLocks noChangeArrowheads="1"/>
            </p:cNvSpPr>
            <p:nvPr/>
          </p:nvSpPr>
          <p:spPr bwMode="auto">
            <a:xfrm>
              <a:off x="766" y="1275"/>
              <a:ext cx="195" cy="1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43" name="Oval 7"/>
            <p:cNvSpPr>
              <a:spLocks noChangeArrowheads="1"/>
            </p:cNvSpPr>
            <p:nvPr/>
          </p:nvSpPr>
          <p:spPr bwMode="auto">
            <a:xfrm>
              <a:off x="970" y="991"/>
              <a:ext cx="239" cy="1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2744" name="AutoShape 8"/>
            <p:cNvCxnSpPr>
              <a:cxnSpLocks noChangeShapeType="1"/>
              <a:stCxn id="372742" idx="7"/>
              <a:endCxn id="372743" idx="3"/>
            </p:cNvCxnSpPr>
            <p:nvPr/>
          </p:nvCxnSpPr>
          <p:spPr bwMode="auto">
            <a:xfrm flipV="1">
              <a:off x="932" y="1157"/>
              <a:ext cx="73" cy="1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2745" name="AutoShape 9"/>
            <p:cNvCxnSpPr>
              <a:cxnSpLocks noChangeShapeType="1"/>
              <a:stCxn id="372742" idx="1"/>
              <a:endCxn id="372741" idx="5"/>
            </p:cNvCxnSpPr>
            <p:nvPr/>
          </p:nvCxnSpPr>
          <p:spPr bwMode="auto">
            <a:xfrm flipH="1" flipV="1">
              <a:off x="672" y="1177"/>
              <a:ext cx="123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2746" name="AutoShape 10"/>
            <p:cNvCxnSpPr>
              <a:cxnSpLocks noChangeShapeType="1"/>
              <a:stCxn id="372741" idx="6"/>
              <a:endCxn id="372743" idx="2"/>
            </p:cNvCxnSpPr>
            <p:nvPr/>
          </p:nvCxnSpPr>
          <p:spPr bwMode="auto">
            <a:xfrm flipV="1">
              <a:off x="704" y="1089"/>
              <a:ext cx="266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72747" name="Rectangle 11"/>
          <p:cNvSpPr>
            <a:spLocks noChangeArrowheads="1"/>
          </p:cNvSpPr>
          <p:nvPr/>
        </p:nvSpPr>
        <p:spPr bwMode="auto">
          <a:xfrm>
            <a:off x="327025" y="3354388"/>
            <a:ext cx="892175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48" name="Rectangle 12"/>
          <p:cNvSpPr>
            <a:spLocks noChangeArrowheads="1"/>
          </p:cNvSpPr>
          <p:nvPr/>
        </p:nvSpPr>
        <p:spPr bwMode="auto">
          <a:xfrm>
            <a:off x="327025" y="3341688"/>
            <a:ext cx="900113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49" name="Line 13"/>
          <p:cNvSpPr>
            <a:spLocks noChangeShapeType="1"/>
          </p:cNvSpPr>
          <p:nvPr/>
        </p:nvSpPr>
        <p:spPr bwMode="auto">
          <a:xfrm>
            <a:off x="334963" y="3546475"/>
            <a:ext cx="89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50" name="Line 14"/>
          <p:cNvSpPr>
            <a:spLocks noChangeShapeType="1"/>
          </p:cNvSpPr>
          <p:nvPr/>
        </p:nvSpPr>
        <p:spPr bwMode="auto">
          <a:xfrm>
            <a:off x="333375" y="3708400"/>
            <a:ext cx="89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51" name="Line 15"/>
          <p:cNvSpPr>
            <a:spLocks noChangeShapeType="1"/>
          </p:cNvSpPr>
          <p:nvPr/>
        </p:nvSpPr>
        <p:spPr bwMode="auto">
          <a:xfrm>
            <a:off x="333375" y="3849688"/>
            <a:ext cx="89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2752" name="Group 16"/>
          <p:cNvGrpSpPr>
            <a:grpSpLocks/>
          </p:cNvGrpSpPr>
          <p:nvPr/>
        </p:nvGrpSpPr>
        <p:grpSpPr bwMode="auto">
          <a:xfrm>
            <a:off x="574675" y="3352800"/>
            <a:ext cx="219075" cy="639763"/>
            <a:chOff x="537" y="1956"/>
            <a:chExt cx="138" cy="501"/>
          </a:xfrm>
        </p:grpSpPr>
        <p:sp>
          <p:nvSpPr>
            <p:cNvPr id="372753" name="Line 17"/>
            <p:cNvSpPr>
              <a:spLocks noChangeShapeType="1"/>
            </p:cNvSpPr>
            <p:nvPr/>
          </p:nvSpPr>
          <p:spPr bwMode="auto">
            <a:xfrm>
              <a:off x="537" y="1957"/>
              <a:ext cx="0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54" name="Line 18"/>
            <p:cNvSpPr>
              <a:spLocks noChangeShapeType="1"/>
            </p:cNvSpPr>
            <p:nvPr/>
          </p:nvSpPr>
          <p:spPr bwMode="auto">
            <a:xfrm>
              <a:off x="675" y="1956"/>
              <a:ext cx="0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2755" name="Group 19"/>
          <p:cNvGrpSpPr>
            <a:grpSpLocks/>
          </p:cNvGrpSpPr>
          <p:nvPr/>
        </p:nvGrpSpPr>
        <p:grpSpPr bwMode="auto">
          <a:xfrm>
            <a:off x="1689100" y="3198813"/>
            <a:ext cx="1614488" cy="914400"/>
            <a:chOff x="541" y="1905"/>
            <a:chExt cx="903" cy="567"/>
          </a:xfrm>
        </p:grpSpPr>
        <p:sp>
          <p:nvSpPr>
            <p:cNvPr id="372756" name="Rectangle 20"/>
            <p:cNvSpPr>
              <a:spLocks noChangeArrowheads="1"/>
            </p:cNvSpPr>
            <p:nvPr/>
          </p:nvSpPr>
          <p:spPr bwMode="auto">
            <a:xfrm>
              <a:off x="541" y="1914"/>
              <a:ext cx="895" cy="5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57" name="Rectangle 21"/>
            <p:cNvSpPr>
              <a:spLocks noChangeArrowheads="1"/>
            </p:cNvSpPr>
            <p:nvPr/>
          </p:nvSpPr>
          <p:spPr bwMode="auto">
            <a:xfrm>
              <a:off x="541" y="1905"/>
              <a:ext cx="903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58" name="Line 22"/>
            <p:cNvSpPr>
              <a:spLocks noChangeShapeType="1"/>
            </p:cNvSpPr>
            <p:nvPr/>
          </p:nvSpPr>
          <p:spPr bwMode="auto">
            <a:xfrm>
              <a:off x="549" y="2047"/>
              <a:ext cx="8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59" name="Line 23"/>
            <p:cNvSpPr>
              <a:spLocks noChangeShapeType="1"/>
            </p:cNvSpPr>
            <p:nvPr/>
          </p:nvSpPr>
          <p:spPr bwMode="auto">
            <a:xfrm>
              <a:off x="548" y="2160"/>
              <a:ext cx="8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60" name="Line 24"/>
            <p:cNvSpPr>
              <a:spLocks noChangeShapeType="1"/>
            </p:cNvSpPr>
            <p:nvPr/>
          </p:nvSpPr>
          <p:spPr bwMode="auto">
            <a:xfrm>
              <a:off x="547" y="2258"/>
              <a:ext cx="8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61" name="Line 25"/>
            <p:cNvSpPr>
              <a:spLocks noChangeShapeType="1"/>
            </p:cNvSpPr>
            <p:nvPr/>
          </p:nvSpPr>
          <p:spPr bwMode="auto">
            <a:xfrm>
              <a:off x="546" y="2371"/>
              <a:ext cx="8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62" name="Line 26"/>
            <p:cNvSpPr>
              <a:spLocks noChangeShapeType="1"/>
            </p:cNvSpPr>
            <p:nvPr/>
          </p:nvSpPr>
          <p:spPr bwMode="auto">
            <a:xfrm>
              <a:off x="789" y="1914"/>
              <a:ext cx="0" cy="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63" name="Line 27"/>
            <p:cNvSpPr>
              <a:spLocks noChangeShapeType="1"/>
            </p:cNvSpPr>
            <p:nvPr/>
          </p:nvSpPr>
          <p:spPr bwMode="auto">
            <a:xfrm>
              <a:off x="1009" y="1913"/>
              <a:ext cx="0" cy="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64" name="Line 28"/>
            <p:cNvSpPr>
              <a:spLocks noChangeShapeType="1"/>
            </p:cNvSpPr>
            <p:nvPr/>
          </p:nvSpPr>
          <p:spPr bwMode="auto">
            <a:xfrm>
              <a:off x="1158" y="1911"/>
              <a:ext cx="0" cy="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72765" name="AutoShape 29"/>
          <p:cNvCxnSpPr>
            <a:cxnSpLocks noChangeShapeType="1"/>
            <a:stCxn id="372748" idx="3"/>
            <a:endCxn id="372757" idx="1"/>
          </p:cNvCxnSpPr>
          <p:nvPr/>
        </p:nvCxnSpPr>
        <p:spPr bwMode="auto">
          <a:xfrm flipV="1">
            <a:off x="1227138" y="3313113"/>
            <a:ext cx="461962" cy="131762"/>
          </a:xfrm>
          <a:prstGeom prst="bentConnector3">
            <a:avLst>
              <a:gd name="adj1" fmla="val 498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2766" name="Text Box 30"/>
          <p:cNvSpPr txBox="1">
            <a:spLocks noChangeArrowheads="1"/>
          </p:cNvSpPr>
          <p:nvPr/>
        </p:nvSpPr>
        <p:spPr bwMode="auto">
          <a:xfrm>
            <a:off x="241300" y="43561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physical data independence</a:t>
            </a:r>
          </a:p>
        </p:txBody>
      </p:sp>
      <p:sp>
        <p:nvSpPr>
          <p:cNvPr id="372767" name="Text Box 31"/>
          <p:cNvSpPr txBox="1">
            <a:spLocks noChangeArrowheads="1"/>
          </p:cNvSpPr>
          <p:nvPr/>
        </p:nvSpPr>
        <p:spPr bwMode="auto">
          <a:xfrm>
            <a:off x="241300" y="2665413"/>
            <a:ext cx="3824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logical data independence</a:t>
            </a:r>
          </a:p>
        </p:txBody>
      </p:sp>
      <p:sp>
        <p:nvSpPr>
          <p:cNvPr id="372768" name="Rectangle 32"/>
          <p:cNvSpPr>
            <a:spLocks noChangeArrowheads="1"/>
          </p:cNvSpPr>
          <p:nvPr/>
        </p:nvSpPr>
        <p:spPr bwMode="auto">
          <a:xfrm>
            <a:off x="927100" y="1231900"/>
            <a:ext cx="1562100" cy="1238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69" name="Rectangle 33"/>
          <p:cNvSpPr>
            <a:spLocks noChangeArrowheads="1"/>
          </p:cNvSpPr>
          <p:nvPr/>
        </p:nvSpPr>
        <p:spPr bwMode="auto">
          <a:xfrm>
            <a:off x="927100" y="1217613"/>
            <a:ext cx="15621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70" name="Line 34"/>
          <p:cNvSpPr>
            <a:spLocks noChangeShapeType="1"/>
          </p:cNvSpPr>
          <p:nvPr/>
        </p:nvSpPr>
        <p:spPr bwMode="auto">
          <a:xfrm>
            <a:off x="941388" y="1446213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1" name="Line 35"/>
          <p:cNvSpPr>
            <a:spLocks noChangeShapeType="1"/>
          </p:cNvSpPr>
          <p:nvPr/>
        </p:nvSpPr>
        <p:spPr bwMode="auto">
          <a:xfrm>
            <a:off x="939800" y="1628775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2" name="Line 36"/>
          <p:cNvSpPr>
            <a:spLocks noChangeShapeType="1"/>
          </p:cNvSpPr>
          <p:nvPr/>
        </p:nvSpPr>
        <p:spPr bwMode="auto">
          <a:xfrm>
            <a:off x="936625" y="1787525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3" name="Line 37"/>
          <p:cNvSpPr>
            <a:spLocks noChangeShapeType="1"/>
          </p:cNvSpPr>
          <p:nvPr/>
        </p:nvSpPr>
        <p:spPr bwMode="auto">
          <a:xfrm>
            <a:off x="935038" y="1968500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4" name="Line 38"/>
          <p:cNvSpPr>
            <a:spLocks noChangeShapeType="1"/>
          </p:cNvSpPr>
          <p:nvPr/>
        </p:nvSpPr>
        <p:spPr bwMode="auto">
          <a:xfrm>
            <a:off x="1352550" y="123348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5" name="Line 39"/>
          <p:cNvSpPr>
            <a:spLocks noChangeShapeType="1"/>
          </p:cNvSpPr>
          <p:nvPr/>
        </p:nvSpPr>
        <p:spPr bwMode="auto">
          <a:xfrm>
            <a:off x="1728788" y="123190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6" name="Line 40"/>
          <p:cNvSpPr>
            <a:spLocks noChangeShapeType="1"/>
          </p:cNvSpPr>
          <p:nvPr/>
        </p:nvSpPr>
        <p:spPr bwMode="auto">
          <a:xfrm>
            <a:off x="1984375" y="122713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7" name="Line 41"/>
          <p:cNvSpPr>
            <a:spLocks noChangeShapeType="1"/>
          </p:cNvSpPr>
          <p:nvPr/>
        </p:nvSpPr>
        <p:spPr bwMode="auto">
          <a:xfrm>
            <a:off x="933450" y="2135188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8" name="Line 42"/>
          <p:cNvSpPr>
            <a:spLocks noChangeShapeType="1"/>
          </p:cNvSpPr>
          <p:nvPr/>
        </p:nvSpPr>
        <p:spPr bwMode="auto">
          <a:xfrm>
            <a:off x="931863" y="2287588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9" name="Line 43"/>
          <p:cNvSpPr>
            <a:spLocks noChangeShapeType="1"/>
          </p:cNvSpPr>
          <p:nvPr/>
        </p:nvSpPr>
        <p:spPr bwMode="auto">
          <a:xfrm>
            <a:off x="2206625" y="122555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80" name="Text Box 44"/>
          <p:cNvSpPr txBox="1">
            <a:spLocks noChangeArrowheads="1"/>
          </p:cNvSpPr>
          <p:nvPr/>
        </p:nvSpPr>
        <p:spPr bwMode="auto">
          <a:xfrm>
            <a:off x="3136900" y="5332413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Tahoma" charset="0"/>
              </a:rPr>
              <a:t>files and pointers</a:t>
            </a:r>
          </a:p>
        </p:txBody>
      </p:sp>
      <p:sp>
        <p:nvSpPr>
          <p:cNvPr id="372781" name="Text Box 45"/>
          <p:cNvSpPr txBox="1">
            <a:spLocks noChangeArrowheads="1"/>
          </p:cNvSpPr>
          <p:nvPr/>
        </p:nvSpPr>
        <p:spPr bwMode="auto">
          <a:xfrm>
            <a:off x="3213100" y="35036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Tahoma" charset="0"/>
              </a:rPr>
              <a:t>relations</a:t>
            </a:r>
          </a:p>
        </p:txBody>
      </p:sp>
      <p:sp>
        <p:nvSpPr>
          <p:cNvPr id="372782" name="Text Box 46"/>
          <p:cNvSpPr txBox="1">
            <a:spLocks noChangeArrowheads="1"/>
          </p:cNvSpPr>
          <p:nvPr/>
        </p:nvSpPr>
        <p:spPr bwMode="auto">
          <a:xfrm>
            <a:off x="3365500" y="1522413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Tahoma" charset="0"/>
              </a:rPr>
              <a:t>views</a:t>
            </a:r>
          </a:p>
        </p:txBody>
      </p:sp>
      <p:sp>
        <p:nvSpPr>
          <p:cNvPr id="372783" name="Line 47"/>
          <p:cNvSpPr>
            <a:spLocks noChangeShapeType="1"/>
          </p:cNvSpPr>
          <p:nvPr/>
        </p:nvSpPr>
        <p:spPr bwMode="auto">
          <a:xfrm>
            <a:off x="4203700" y="1141413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84" name="Rectangle 48"/>
          <p:cNvSpPr>
            <a:spLocks noChangeArrowheads="1"/>
          </p:cNvSpPr>
          <p:nvPr/>
        </p:nvSpPr>
        <p:spPr bwMode="auto">
          <a:xfrm>
            <a:off x="4348163" y="1273175"/>
            <a:ext cx="419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SELECT * </a:t>
            </a: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  FROM my_sequences </a:t>
            </a:r>
          </a:p>
        </p:txBody>
      </p:sp>
      <p:sp>
        <p:nvSpPr>
          <p:cNvPr id="372785" name="Rectangle 49"/>
          <p:cNvSpPr>
            <a:spLocks noChangeArrowheads="1"/>
          </p:cNvSpPr>
          <p:nvPr/>
        </p:nvSpPr>
        <p:spPr bwMode="auto">
          <a:xfrm>
            <a:off x="4375150" y="2662238"/>
            <a:ext cx="419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SELECT </a:t>
            </a:r>
            <a:r>
              <a:rPr lang="en-US" b="1">
                <a:solidFill>
                  <a:srgbClr val="FF0000"/>
                </a:solidFill>
                <a:latin typeface="Courier New" charset="0"/>
              </a:rPr>
              <a:t>seq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     </a:t>
            </a: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  FROM </a:t>
            </a:r>
            <a:r>
              <a:rPr lang="en-US" b="1">
                <a:solidFill>
                  <a:srgbClr val="FF0000"/>
                </a:solidFill>
                <a:latin typeface="Courier New" charset="0"/>
              </a:rPr>
              <a:t>ncbi_sequences</a:t>
            </a:r>
            <a:endParaRPr lang="en-US" b="1">
              <a:solidFill>
                <a:srgbClr val="0011CF"/>
              </a:solidFill>
              <a:latin typeface="Courier New" charset="0"/>
            </a:endParaRP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 WHERE </a:t>
            </a:r>
            <a:r>
              <a:rPr lang="en-US" b="1">
                <a:solidFill>
                  <a:srgbClr val="FF0000"/>
                </a:solidFill>
                <a:latin typeface="Courier New" charset="0"/>
              </a:rPr>
              <a:t>seq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 = </a:t>
            </a:r>
            <a:r>
              <a:rPr lang="ja-JP" altLang="en-US" b="1">
                <a:solidFill>
                  <a:srgbClr val="0011CF"/>
                </a:solidFill>
                <a:latin typeface="Arial"/>
              </a:rPr>
              <a:t>‘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GATTACGATATTA</a:t>
            </a:r>
            <a:r>
              <a:rPr lang="ja-JP" altLang="en-US" b="1">
                <a:solidFill>
                  <a:srgbClr val="0011CF"/>
                </a:solidFill>
                <a:latin typeface="Arial"/>
              </a:rPr>
              <a:t>’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;</a:t>
            </a:r>
          </a:p>
        </p:txBody>
      </p:sp>
      <p:sp>
        <p:nvSpPr>
          <p:cNvPr id="372786" name="Rectangle 50"/>
          <p:cNvSpPr>
            <a:spLocks noChangeArrowheads="1"/>
          </p:cNvSpPr>
          <p:nvPr/>
        </p:nvSpPr>
        <p:spPr bwMode="auto">
          <a:xfrm>
            <a:off x="4251325" y="4789488"/>
            <a:ext cx="46370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f = fopen(</a:t>
            </a:r>
            <a:r>
              <a:rPr lang="ja-JP" altLang="en-US" sz="2000" b="1">
                <a:solidFill>
                  <a:srgbClr val="FF0000"/>
                </a:solidFill>
                <a:latin typeface="Arial"/>
              </a:rPr>
              <a:t>‘</a:t>
            </a: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table_file</a:t>
            </a:r>
            <a:r>
              <a:rPr lang="ja-JP" altLang="en-US" sz="2000" b="1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);</a:t>
            </a:r>
          </a:p>
          <a:p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fseek(</a:t>
            </a: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10030440</a:t>
            </a:r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);</a:t>
            </a:r>
          </a:p>
          <a:p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while (True) {</a:t>
            </a:r>
          </a:p>
          <a:p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  fread(&amp;buf, 1, 8192, f);</a:t>
            </a:r>
          </a:p>
          <a:p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  if (buf == GATTACGATATTA) {</a:t>
            </a:r>
          </a:p>
          <a:p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    . . .</a:t>
            </a:r>
          </a:p>
        </p:txBody>
      </p:sp>
      <p:sp>
        <p:nvSpPr>
          <p:cNvPr id="372787" name="Line 51"/>
          <p:cNvSpPr>
            <a:spLocks noChangeShapeType="1"/>
          </p:cNvSpPr>
          <p:nvPr/>
        </p:nvSpPr>
        <p:spPr bwMode="auto">
          <a:xfrm>
            <a:off x="4360863" y="4529138"/>
            <a:ext cx="417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88" name="Line 52"/>
          <p:cNvSpPr>
            <a:spLocks noChangeShapeType="1"/>
          </p:cNvSpPr>
          <p:nvPr/>
        </p:nvSpPr>
        <p:spPr bwMode="auto">
          <a:xfrm>
            <a:off x="4313238" y="2446338"/>
            <a:ext cx="417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8BBF-2CDE-6A4C-8078-E2546199F4EE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766B-B515-F74F-8FF5-41060072A5A4}" type="slidenum">
              <a:rPr lang="en-US"/>
              <a:pPr/>
              <a:t>32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Idea: Indexes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328738"/>
            <a:ext cx="8769350" cy="4762500"/>
          </a:xfrm>
        </p:spPr>
        <p:txBody>
          <a:bodyPr/>
          <a:lstStyle/>
          <a:p>
            <a:r>
              <a:rPr lang="en-US" sz="2400" dirty="0"/>
              <a:t>Databases are especially, but </a:t>
            </a:r>
            <a:r>
              <a:rPr lang="en-US" sz="2400" dirty="0" smtClean="0"/>
              <a:t>not exclusively</a:t>
            </a:r>
            <a:r>
              <a:rPr lang="en-US" sz="2400" dirty="0"/>
              <a:t>, effective at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Needle in Haystack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problems:</a:t>
            </a:r>
          </a:p>
          <a:p>
            <a:pPr lvl="1"/>
            <a:r>
              <a:rPr lang="en-US" sz="2000" b="1" dirty="0"/>
              <a:t>Extracting small results from big datasets</a:t>
            </a:r>
          </a:p>
          <a:p>
            <a:pPr lvl="1"/>
            <a:r>
              <a:rPr lang="en-US" sz="2000" b="1" dirty="0"/>
              <a:t>Transparently provide </a:t>
            </a:r>
            <a:r>
              <a:rPr lang="ja-JP" altLang="en-US" sz="2000" b="1" dirty="0">
                <a:latin typeface="Arial"/>
              </a:rPr>
              <a:t>“</a:t>
            </a:r>
            <a:r>
              <a:rPr lang="en-US" sz="2000" b="1" dirty="0"/>
              <a:t>old style</a:t>
            </a:r>
            <a:r>
              <a:rPr lang="ja-JP" altLang="en-US" sz="2000" b="1" dirty="0">
                <a:latin typeface="Arial"/>
              </a:rPr>
              <a:t>”</a:t>
            </a:r>
            <a:r>
              <a:rPr lang="en-US" sz="2000" b="1" dirty="0"/>
              <a:t> scalability  </a:t>
            </a:r>
          </a:p>
          <a:p>
            <a:pPr lvl="1"/>
            <a:r>
              <a:rPr lang="en-US" sz="2000" b="1" dirty="0"/>
              <a:t>Your query will </a:t>
            </a:r>
            <a:r>
              <a:rPr lang="en-US" sz="2000" b="1" dirty="0">
                <a:solidFill>
                  <a:srgbClr val="FF0000"/>
                </a:solidFill>
              </a:rPr>
              <a:t>always*</a:t>
            </a:r>
            <a:r>
              <a:rPr lang="en-US" sz="2000" b="1" dirty="0"/>
              <a:t> finish, regardless of dataset size.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Indexes are </a:t>
            </a:r>
            <a:r>
              <a:rPr lang="en-US" sz="2000" b="1" u="sng" dirty="0"/>
              <a:t>easily built</a:t>
            </a:r>
            <a:r>
              <a:rPr lang="en-US" sz="2000" b="1" dirty="0"/>
              <a:t> and </a:t>
            </a:r>
            <a:r>
              <a:rPr lang="en-US" sz="2000" b="1" u="sng" dirty="0"/>
              <a:t>automatically used</a:t>
            </a:r>
            <a:r>
              <a:rPr lang="en-US" sz="2000" b="1" dirty="0"/>
              <a:t> when appropriate</a:t>
            </a:r>
            <a:endParaRPr lang="en-US" sz="2000" dirty="0"/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1135063" y="3910013"/>
            <a:ext cx="73183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CREATE INDEX seq_idx ON sequence(seq);</a:t>
            </a:r>
          </a:p>
          <a:p>
            <a:endParaRPr lang="en-US" b="1">
              <a:solidFill>
                <a:srgbClr val="0011CF"/>
              </a:solidFill>
              <a:latin typeface="Courier New" charset="0"/>
            </a:endParaRP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SELECT seq </a:t>
            </a: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  FROM sequence </a:t>
            </a: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 WHERE seq = </a:t>
            </a:r>
            <a:r>
              <a:rPr lang="ja-JP" altLang="en-US" b="1">
                <a:solidFill>
                  <a:srgbClr val="0011CF"/>
                </a:solidFill>
                <a:latin typeface="Arial"/>
              </a:rPr>
              <a:t>‘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GATTACGATATTA</a:t>
            </a:r>
            <a:r>
              <a:rPr lang="ja-JP" altLang="en-US" b="1">
                <a:solidFill>
                  <a:srgbClr val="0011CF"/>
                </a:solidFill>
                <a:latin typeface="Arial"/>
              </a:rPr>
              <a:t>’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;</a:t>
            </a:r>
            <a:endParaRPr lang="en-US" sz="3200" b="1">
              <a:solidFill>
                <a:srgbClr val="0011CF"/>
              </a:solidFill>
              <a:latin typeface="Arial" charset="0"/>
            </a:endParaRP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6450013" y="6149975"/>
            <a:ext cx="200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*almost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157A-6DA9-344F-8BCF-6A9526E46967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523C-8B64-3545-8237-FB23C9A56A5E}" type="slidenum">
              <a:rPr lang="en-US"/>
              <a:pPr/>
              <a:t>33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Idea: An </a:t>
            </a:r>
            <a:r>
              <a:rPr lang="en-US" i="1">
                <a:solidFill>
                  <a:srgbClr val="FF0000"/>
                </a:solidFill>
              </a:rPr>
              <a:t>Algebra of Tables</a:t>
            </a:r>
            <a:endParaRPr lang="en-US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1392238" y="1316038"/>
            <a:ext cx="1562100" cy="1238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1392238" y="1301750"/>
            <a:ext cx="15621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89" name="Line 5"/>
          <p:cNvSpPr>
            <a:spLocks noChangeShapeType="1"/>
          </p:cNvSpPr>
          <p:nvPr/>
        </p:nvSpPr>
        <p:spPr bwMode="auto">
          <a:xfrm>
            <a:off x="1406525" y="1530350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1404938" y="1712913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>
            <a:off x="1401763" y="1871663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>
            <a:off x="1400175" y="2052638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>
            <a:off x="1817688" y="131762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>
            <a:off x="2193925" y="131603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>
            <a:off x="2449513" y="131127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6" name="Line 12"/>
          <p:cNvSpPr>
            <a:spLocks noChangeShapeType="1"/>
          </p:cNvSpPr>
          <p:nvPr/>
        </p:nvSpPr>
        <p:spPr bwMode="auto">
          <a:xfrm>
            <a:off x="1398588" y="2219325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7" name="Line 13"/>
          <p:cNvSpPr>
            <a:spLocks noChangeShapeType="1"/>
          </p:cNvSpPr>
          <p:nvPr/>
        </p:nvSpPr>
        <p:spPr bwMode="auto">
          <a:xfrm>
            <a:off x="1397000" y="2371725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>
            <a:off x="2671763" y="130968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1263650" y="1839913"/>
            <a:ext cx="1854200" cy="4349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0" name="Text Box 16"/>
          <p:cNvSpPr txBox="1">
            <a:spLocks noChangeArrowheads="1"/>
          </p:cNvSpPr>
          <p:nvPr/>
        </p:nvSpPr>
        <p:spPr bwMode="auto">
          <a:xfrm>
            <a:off x="5778500" y="1704975"/>
            <a:ext cx="2824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ym typeface="Symbol" charset="0"/>
              </a:rPr>
              <a:t>select</a:t>
            </a:r>
            <a:endParaRPr lang="en-US" sz="3600"/>
          </a:p>
        </p:txBody>
      </p:sp>
      <p:sp>
        <p:nvSpPr>
          <p:cNvPr id="374801" name="Rectangle 17"/>
          <p:cNvSpPr>
            <a:spLocks noChangeArrowheads="1"/>
          </p:cNvSpPr>
          <p:nvPr/>
        </p:nvSpPr>
        <p:spPr bwMode="auto">
          <a:xfrm>
            <a:off x="1395413" y="2762250"/>
            <a:ext cx="1562100" cy="1238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2" name="Rectangle 18"/>
          <p:cNvSpPr>
            <a:spLocks noChangeArrowheads="1"/>
          </p:cNvSpPr>
          <p:nvPr/>
        </p:nvSpPr>
        <p:spPr bwMode="auto">
          <a:xfrm>
            <a:off x="1395413" y="2747963"/>
            <a:ext cx="15621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3" name="Line 19"/>
          <p:cNvSpPr>
            <a:spLocks noChangeShapeType="1"/>
          </p:cNvSpPr>
          <p:nvPr/>
        </p:nvSpPr>
        <p:spPr bwMode="auto">
          <a:xfrm>
            <a:off x="1409700" y="2976563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4" name="Line 20"/>
          <p:cNvSpPr>
            <a:spLocks noChangeShapeType="1"/>
          </p:cNvSpPr>
          <p:nvPr/>
        </p:nvSpPr>
        <p:spPr bwMode="auto">
          <a:xfrm>
            <a:off x="1408113" y="3159125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5" name="Line 21"/>
          <p:cNvSpPr>
            <a:spLocks noChangeShapeType="1"/>
          </p:cNvSpPr>
          <p:nvPr/>
        </p:nvSpPr>
        <p:spPr bwMode="auto">
          <a:xfrm>
            <a:off x="1404938" y="3317875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6" name="Line 22"/>
          <p:cNvSpPr>
            <a:spLocks noChangeShapeType="1"/>
          </p:cNvSpPr>
          <p:nvPr/>
        </p:nvSpPr>
        <p:spPr bwMode="auto">
          <a:xfrm>
            <a:off x="1403350" y="3498850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7" name="Line 23"/>
          <p:cNvSpPr>
            <a:spLocks noChangeShapeType="1"/>
          </p:cNvSpPr>
          <p:nvPr/>
        </p:nvSpPr>
        <p:spPr bwMode="auto">
          <a:xfrm>
            <a:off x="1820863" y="276383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8" name="Line 24"/>
          <p:cNvSpPr>
            <a:spLocks noChangeShapeType="1"/>
          </p:cNvSpPr>
          <p:nvPr/>
        </p:nvSpPr>
        <p:spPr bwMode="auto">
          <a:xfrm>
            <a:off x="2197100" y="276225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9" name="Line 25"/>
          <p:cNvSpPr>
            <a:spLocks noChangeShapeType="1"/>
          </p:cNvSpPr>
          <p:nvPr/>
        </p:nvSpPr>
        <p:spPr bwMode="auto">
          <a:xfrm>
            <a:off x="2452688" y="275748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0" name="Line 26"/>
          <p:cNvSpPr>
            <a:spLocks noChangeShapeType="1"/>
          </p:cNvSpPr>
          <p:nvPr/>
        </p:nvSpPr>
        <p:spPr bwMode="auto">
          <a:xfrm>
            <a:off x="1401763" y="3665538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1" name="Line 27"/>
          <p:cNvSpPr>
            <a:spLocks noChangeShapeType="1"/>
          </p:cNvSpPr>
          <p:nvPr/>
        </p:nvSpPr>
        <p:spPr bwMode="auto">
          <a:xfrm>
            <a:off x="1400175" y="3817938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2" name="Line 28"/>
          <p:cNvSpPr>
            <a:spLocks noChangeShapeType="1"/>
          </p:cNvSpPr>
          <p:nvPr/>
        </p:nvSpPr>
        <p:spPr bwMode="auto">
          <a:xfrm>
            <a:off x="2674938" y="275590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3" name="AutoShape 29"/>
          <p:cNvSpPr>
            <a:spLocks noChangeArrowheads="1"/>
          </p:cNvSpPr>
          <p:nvPr/>
        </p:nvSpPr>
        <p:spPr bwMode="auto">
          <a:xfrm>
            <a:off x="2386013" y="2701925"/>
            <a:ext cx="635000" cy="13700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4" name="Text Box 30"/>
          <p:cNvSpPr txBox="1">
            <a:spLocks noChangeArrowheads="1"/>
          </p:cNvSpPr>
          <p:nvPr/>
        </p:nvSpPr>
        <p:spPr bwMode="auto">
          <a:xfrm>
            <a:off x="5797550" y="3084513"/>
            <a:ext cx="2824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ym typeface="Symbol" charset="0"/>
              </a:rPr>
              <a:t>project</a:t>
            </a:r>
            <a:endParaRPr lang="en-US" sz="3600"/>
          </a:p>
        </p:txBody>
      </p:sp>
      <p:sp>
        <p:nvSpPr>
          <p:cNvPr id="374815" name="Rectangle 31"/>
          <p:cNvSpPr>
            <a:spLocks noChangeArrowheads="1"/>
          </p:cNvSpPr>
          <p:nvPr/>
        </p:nvSpPr>
        <p:spPr bwMode="auto">
          <a:xfrm>
            <a:off x="1374775" y="4225925"/>
            <a:ext cx="1562100" cy="1238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6" name="Rectangle 32"/>
          <p:cNvSpPr>
            <a:spLocks noChangeArrowheads="1"/>
          </p:cNvSpPr>
          <p:nvPr/>
        </p:nvSpPr>
        <p:spPr bwMode="auto">
          <a:xfrm>
            <a:off x="1374775" y="4211638"/>
            <a:ext cx="15621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7" name="Line 33"/>
          <p:cNvSpPr>
            <a:spLocks noChangeShapeType="1"/>
          </p:cNvSpPr>
          <p:nvPr/>
        </p:nvSpPr>
        <p:spPr bwMode="auto">
          <a:xfrm>
            <a:off x="1389063" y="4440238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8" name="Line 34"/>
          <p:cNvSpPr>
            <a:spLocks noChangeShapeType="1"/>
          </p:cNvSpPr>
          <p:nvPr/>
        </p:nvSpPr>
        <p:spPr bwMode="auto">
          <a:xfrm>
            <a:off x="1387475" y="4622800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9" name="Line 35"/>
          <p:cNvSpPr>
            <a:spLocks noChangeShapeType="1"/>
          </p:cNvSpPr>
          <p:nvPr/>
        </p:nvSpPr>
        <p:spPr bwMode="auto">
          <a:xfrm>
            <a:off x="1384300" y="4781550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0" name="Line 36"/>
          <p:cNvSpPr>
            <a:spLocks noChangeShapeType="1"/>
          </p:cNvSpPr>
          <p:nvPr/>
        </p:nvSpPr>
        <p:spPr bwMode="auto">
          <a:xfrm>
            <a:off x="1382713" y="4962525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1" name="Line 37"/>
          <p:cNvSpPr>
            <a:spLocks noChangeShapeType="1"/>
          </p:cNvSpPr>
          <p:nvPr/>
        </p:nvSpPr>
        <p:spPr bwMode="auto">
          <a:xfrm>
            <a:off x="1800225" y="4227513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2" name="Line 38"/>
          <p:cNvSpPr>
            <a:spLocks noChangeShapeType="1"/>
          </p:cNvSpPr>
          <p:nvPr/>
        </p:nvSpPr>
        <p:spPr bwMode="auto">
          <a:xfrm>
            <a:off x="2176463" y="422592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3" name="Line 39"/>
          <p:cNvSpPr>
            <a:spLocks noChangeShapeType="1"/>
          </p:cNvSpPr>
          <p:nvPr/>
        </p:nvSpPr>
        <p:spPr bwMode="auto">
          <a:xfrm>
            <a:off x="2432050" y="4221163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4" name="Line 40"/>
          <p:cNvSpPr>
            <a:spLocks noChangeShapeType="1"/>
          </p:cNvSpPr>
          <p:nvPr/>
        </p:nvSpPr>
        <p:spPr bwMode="auto">
          <a:xfrm>
            <a:off x="1381125" y="5129213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5" name="Line 41"/>
          <p:cNvSpPr>
            <a:spLocks noChangeShapeType="1"/>
          </p:cNvSpPr>
          <p:nvPr/>
        </p:nvSpPr>
        <p:spPr bwMode="auto">
          <a:xfrm>
            <a:off x="1379538" y="5281613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6" name="Line 42"/>
          <p:cNvSpPr>
            <a:spLocks noChangeShapeType="1"/>
          </p:cNvSpPr>
          <p:nvPr/>
        </p:nvSpPr>
        <p:spPr bwMode="auto">
          <a:xfrm>
            <a:off x="2654300" y="421957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7" name="Text Box 43"/>
          <p:cNvSpPr txBox="1">
            <a:spLocks noChangeArrowheads="1"/>
          </p:cNvSpPr>
          <p:nvPr/>
        </p:nvSpPr>
        <p:spPr bwMode="auto">
          <a:xfrm>
            <a:off x="3884613" y="4530725"/>
            <a:ext cx="2824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ym typeface="Symbol" charset="0"/>
              </a:rPr>
              <a:t>join</a:t>
            </a:r>
            <a:endParaRPr lang="en-US" sz="3600"/>
          </a:p>
        </p:txBody>
      </p:sp>
      <p:sp>
        <p:nvSpPr>
          <p:cNvPr id="374828" name="Rectangle 44"/>
          <p:cNvSpPr>
            <a:spLocks noChangeArrowheads="1"/>
          </p:cNvSpPr>
          <p:nvPr/>
        </p:nvSpPr>
        <p:spPr bwMode="auto">
          <a:xfrm>
            <a:off x="3505200" y="4225925"/>
            <a:ext cx="1562100" cy="1238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29" name="Rectangle 45"/>
          <p:cNvSpPr>
            <a:spLocks noChangeArrowheads="1"/>
          </p:cNvSpPr>
          <p:nvPr/>
        </p:nvSpPr>
        <p:spPr bwMode="auto">
          <a:xfrm>
            <a:off x="3505200" y="4211638"/>
            <a:ext cx="15621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30" name="Line 46"/>
          <p:cNvSpPr>
            <a:spLocks noChangeShapeType="1"/>
          </p:cNvSpPr>
          <p:nvPr/>
        </p:nvSpPr>
        <p:spPr bwMode="auto">
          <a:xfrm>
            <a:off x="3519488" y="4440238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1" name="Line 47"/>
          <p:cNvSpPr>
            <a:spLocks noChangeShapeType="1"/>
          </p:cNvSpPr>
          <p:nvPr/>
        </p:nvSpPr>
        <p:spPr bwMode="auto">
          <a:xfrm>
            <a:off x="3517900" y="4622800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2" name="Line 48"/>
          <p:cNvSpPr>
            <a:spLocks noChangeShapeType="1"/>
          </p:cNvSpPr>
          <p:nvPr/>
        </p:nvSpPr>
        <p:spPr bwMode="auto">
          <a:xfrm>
            <a:off x="3514725" y="4781550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3" name="Line 49"/>
          <p:cNvSpPr>
            <a:spLocks noChangeShapeType="1"/>
          </p:cNvSpPr>
          <p:nvPr/>
        </p:nvSpPr>
        <p:spPr bwMode="auto">
          <a:xfrm>
            <a:off x="3513138" y="4962525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4" name="Line 50"/>
          <p:cNvSpPr>
            <a:spLocks noChangeShapeType="1"/>
          </p:cNvSpPr>
          <p:nvPr/>
        </p:nvSpPr>
        <p:spPr bwMode="auto">
          <a:xfrm>
            <a:off x="3930650" y="4227513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5" name="Line 51"/>
          <p:cNvSpPr>
            <a:spLocks noChangeShapeType="1"/>
          </p:cNvSpPr>
          <p:nvPr/>
        </p:nvSpPr>
        <p:spPr bwMode="auto">
          <a:xfrm>
            <a:off x="4306888" y="422592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6" name="Line 52"/>
          <p:cNvSpPr>
            <a:spLocks noChangeShapeType="1"/>
          </p:cNvSpPr>
          <p:nvPr/>
        </p:nvSpPr>
        <p:spPr bwMode="auto">
          <a:xfrm>
            <a:off x="4562475" y="4221163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7" name="Line 53"/>
          <p:cNvSpPr>
            <a:spLocks noChangeShapeType="1"/>
          </p:cNvSpPr>
          <p:nvPr/>
        </p:nvSpPr>
        <p:spPr bwMode="auto">
          <a:xfrm>
            <a:off x="3511550" y="5129213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8" name="Line 54"/>
          <p:cNvSpPr>
            <a:spLocks noChangeShapeType="1"/>
          </p:cNvSpPr>
          <p:nvPr/>
        </p:nvSpPr>
        <p:spPr bwMode="auto">
          <a:xfrm>
            <a:off x="3509963" y="5281613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9" name="Line 55"/>
          <p:cNvSpPr>
            <a:spLocks noChangeShapeType="1"/>
          </p:cNvSpPr>
          <p:nvPr/>
        </p:nvSpPr>
        <p:spPr bwMode="auto">
          <a:xfrm>
            <a:off x="4784725" y="421957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40" name="AutoShape 56"/>
          <p:cNvSpPr>
            <a:spLocks noChangeArrowheads="1"/>
          </p:cNvSpPr>
          <p:nvPr/>
        </p:nvSpPr>
        <p:spPr bwMode="auto">
          <a:xfrm>
            <a:off x="3430588" y="4733925"/>
            <a:ext cx="1738312" cy="3000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41" name="Text Box 57"/>
          <p:cNvSpPr txBox="1">
            <a:spLocks noChangeArrowheads="1"/>
          </p:cNvSpPr>
          <p:nvPr/>
        </p:nvSpPr>
        <p:spPr bwMode="auto">
          <a:xfrm>
            <a:off x="5840413" y="4565650"/>
            <a:ext cx="2824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ym typeface="Symbol" charset="0"/>
              </a:rPr>
              <a:t>join</a:t>
            </a:r>
            <a:endParaRPr lang="en-US" sz="3600"/>
          </a:p>
        </p:txBody>
      </p:sp>
      <p:sp>
        <p:nvSpPr>
          <p:cNvPr id="374842" name="AutoShape 58"/>
          <p:cNvSpPr>
            <a:spLocks noChangeArrowheads="1"/>
          </p:cNvSpPr>
          <p:nvPr/>
        </p:nvSpPr>
        <p:spPr bwMode="auto">
          <a:xfrm>
            <a:off x="1308100" y="4721225"/>
            <a:ext cx="1738313" cy="3000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43" name="AutoShape 59"/>
          <p:cNvSpPr>
            <a:spLocks noChangeArrowheads="1"/>
          </p:cNvSpPr>
          <p:nvPr/>
        </p:nvSpPr>
        <p:spPr bwMode="auto">
          <a:xfrm>
            <a:off x="3424238" y="5240338"/>
            <a:ext cx="1738312" cy="3000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4844" name="AutoShape 60"/>
          <p:cNvCxnSpPr>
            <a:cxnSpLocks noChangeShapeType="1"/>
            <a:stCxn id="374842" idx="3"/>
            <a:endCxn id="374840" idx="1"/>
          </p:cNvCxnSpPr>
          <p:nvPr/>
        </p:nvCxnSpPr>
        <p:spPr bwMode="auto">
          <a:xfrm>
            <a:off x="3065463" y="4872038"/>
            <a:ext cx="346075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4845" name="AutoShape 61"/>
          <p:cNvCxnSpPr>
            <a:cxnSpLocks noChangeShapeType="1"/>
            <a:stCxn id="374842" idx="3"/>
            <a:endCxn id="374843" idx="1"/>
          </p:cNvCxnSpPr>
          <p:nvPr/>
        </p:nvCxnSpPr>
        <p:spPr bwMode="auto">
          <a:xfrm>
            <a:off x="3065463" y="4872038"/>
            <a:ext cx="339725" cy="5191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4846" name="Text Box 62"/>
          <p:cNvSpPr txBox="1">
            <a:spLocks noChangeArrowheads="1"/>
          </p:cNvSpPr>
          <p:nvPr/>
        </p:nvSpPr>
        <p:spPr bwMode="auto">
          <a:xfrm>
            <a:off x="1020763" y="5748338"/>
            <a:ext cx="782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Other operators: aggregate, union, difference, cross product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E6CF-6B30-394F-B1B1-228E3C55F385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652-D8BA-C44D-B0B7-66EBC6F3AB83}" type="slidenum">
              <a:rPr lang="en-US"/>
              <a:pPr/>
              <a:t>34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Idea: Algebraic Optimization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650" y="1330325"/>
            <a:ext cx="7740650" cy="47625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/>
              <a:t>N = ((z*2)+((z*3)+0))/1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Algebraic Laws: </a:t>
            </a:r>
            <a:endParaRPr lang="en-US" sz="2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</a:rPr>
              <a:t>1</a:t>
            </a:r>
            <a:r>
              <a:rPr lang="en-US" sz="2400"/>
              <a:t>. (+) identity:     	x+0 = x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/>
              <a:t>. (/)  identity:      	x/1 = x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</a:rPr>
              <a:t>3</a:t>
            </a:r>
            <a:r>
              <a:rPr lang="en-US" sz="2400"/>
              <a:t>. (*) distributes: 	(n*x+n*y) = n*(x+y)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</a:rPr>
              <a:t>4</a:t>
            </a:r>
            <a:r>
              <a:rPr lang="en-US" sz="2400"/>
              <a:t>. (*) commutes: 	x*y = y*x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Apply rules </a:t>
            </a:r>
            <a:r>
              <a:rPr lang="en-US" sz="2400">
                <a:solidFill>
                  <a:srgbClr val="FF0000"/>
                </a:solidFill>
              </a:rPr>
              <a:t>1, 3, 4, 2</a:t>
            </a:r>
            <a:r>
              <a:rPr lang="en-US" sz="2400"/>
              <a:t>: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N = (2+3)*z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two operations instead of five, no division operator</a:t>
            </a:r>
            <a:endParaRPr lang="en-US"/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1296988" y="5862638"/>
            <a:ext cx="768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11CF"/>
                </a:solidFill>
              </a:rPr>
              <a:t>Same idea works with the Relational Algebra!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486-2E9A-674D-B6E9-76B0B9E964CD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DAFC-12B9-0349-AA33-4B040C239B44}" type="slidenum">
              <a:rPr lang="en-US"/>
              <a:pPr/>
              <a:t>35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Idea: Declarative Languages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452438" y="3171825"/>
            <a:ext cx="38782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ourier New" charset="0"/>
              </a:rPr>
              <a:t>SELECT * </a:t>
            </a:r>
          </a:p>
          <a:p>
            <a:r>
              <a:rPr lang="en-US" sz="1800">
                <a:latin typeface="Courier New" charset="0"/>
              </a:rPr>
              <a:t>  FROM Order o, Item i</a:t>
            </a:r>
          </a:p>
          <a:p>
            <a:r>
              <a:rPr lang="en-US" sz="1800">
                <a:latin typeface="Courier New" charset="0"/>
              </a:rPr>
              <a:t> WHERE o.item = i.item</a:t>
            </a:r>
          </a:p>
          <a:p>
            <a:r>
              <a:rPr lang="en-US" sz="1800">
                <a:latin typeface="Courier New" charset="0"/>
              </a:rPr>
              <a:t>   AND o.date = today()</a:t>
            </a:r>
          </a:p>
        </p:txBody>
      </p:sp>
      <p:sp>
        <p:nvSpPr>
          <p:cNvPr id="377860" name="Oval 4"/>
          <p:cNvSpPr>
            <a:spLocks noChangeArrowheads="1"/>
          </p:cNvSpPr>
          <p:nvPr/>
        </p:nvSpPr>
        <p:spPr bwMode="auto">
          <a:xfrm>
            <a:off x="5780088" y="3286125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join</a:t>
            </a:r>
          </a:p>
        </p:txBody>
      </p:sp>
      <p:sp>
        <p:nvSpPr>
          <p:cNvPr id="377861" name="Oval 5"/>
          <p:cNvSpPr>
            <a:spLocks noChangeArrowheads="1"/>
          </p:cNvSpPr>
          <p:nvPr/>
        </p:nvSpPr>
        <p:spPr bwMode="auto">
          <a:xfrm>
            <a:off x="6780213" y="3890963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select</a:t>
            </a:r>
          </a:p>
        </p:txBody>
      </p:sp>
      <p:sp>
        <p:nvSpPr>
          <p:cNvPr id="377862" name="Oval 6"/>
          <p:cNvSpPr>
            <a:spLocks noChangeArrowheads="1"/>
          </p:cNvSpPr>
          <p:nvPr/>
        </p:nvSpPr>
        <p:spPr bwMode="auto">
          <a:xfrm>
            <a:off x="4897438" y="4608513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sp>
        <p:nvSpPr>
          <p:cNvPr id="377863" name="Oval 7"/>
          <p:cNvSpPr>
            <a:spLocks noChangeArrowheads="1"/>
          </p:cNvSpPr>
          <p:nvPr/>
        </p:nvSpPr>
        <p:spPr bwMode="auto">
          <a:xfrm>
            <a:off x="6789738" y="4619625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7646988" y="4021138"/>
            <a:ext cx="1468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date = today()</a:t>
            </a:r>
          </a:p>
        </p:txBody>
      </p:sp>
      <p:cxnSp>
        <p:nvCxnSpPr>
          <p:cNvPr id="377865" name="AutoShape 9"/>
          <p:cNvCxnSpPr>
            <a:cxnSpLocks noChangeShapeType="1"/>
            <a:stCxn id="377862" idx="0"/>
            <a:endCxn id="377860" idx="3"/>
          </p:cNvCxnSpPr>
          <p:nvPr/>
        </p:nvCxnSpPr>
        <p:spPr bwMode="auto">
          <a:xfrm flipV="1">
            <a:off x="5335588" y="3562350"/>
            <a:ext cx="573087" cy="1046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7866" name="AutoShape 10"/>
          <p:cNvCxnSpPr>
            <a:cxnSpLocks noChangeShapeType="1"/>
            <a:stCxn id="377861" idx="0"/>
            <a:endCxn id="377860" idx="5"/>
          </p:cNvCxnSpPr>
          <p:nvPr/>
        </p:nvCxnSpPr>
        <p:spPr bwMode="auto">
          <a:xfrm flipH="1" flipV="1">
            <a:off x="6527800" y="3562350"/>
            <a:ext cx="690563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7867" name="AutoShape 11"/>
          <p:cNvCxnSpPr>
            <a:cxnSpLocks noChangeShapeType="1"/>
            <a:stCxn id="377863" idx="0"/>
            <a:endCxn id="377861" idx="4"/>
          </p:cNvCxnSpPr>
          <p:nvPr/>
        </p:nvCxnSpPr>
        <p:spPr bwMode="auto">
          <a:xfrm flipH="1" flipV="1">
            <a:off x="7218363" y="4214813"/>
            <a:ext cx="9525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7868" name="Rectangle 12"/>
          <p:cNvSpPr>
            <a:spLocks noChangeArrowheads="1"/>
          </p:cNvSpPr>
          <p:nvPr/>
        </p:nvSpPr>
        <p:spPr bwMode="auto">
          <a:xfrm>
            <a:off x="6697663" y="3311525"/>
            <a:ext cx="1531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o.item = i.item</a:t>
            </a:r>
          </a:p>
        </p:txBody>
      </p:sp>
      <p:sp>
        <p:nvSpPr>
          <p:cNvPr id="377869" name="Rectangle 13"/>
          <p:cNvSpPr>
            <a:spLocks noChangeArrowheads="1"/>
          </p:cNvSpPr>
          <p:nvPr/>
        </p:nvSpPr>
        <p:spPr bwMode="auto">
          <a:xfrm>
            <a:off x="7621588" y="4768850"/>
            <a:ext cx="88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Order o</a:t>
            </a:r>
          </a:p>
        </p:txBody>
      </p:sp>
      <p:sp>
        <p:nvSpPr>
          <p:cNvPr id="377870" name="Rectangle 14"/>
          <p:cNvSpPr>
            <a:spLocks noChangeArrowheads="1"/>
          </p:cNvSpPr>
          <p:nvPr/>
        </p:nvSpPr>
        <p:spPr bwMode="auto">
          <a:xfrm>
            <a:off x="5740400" y="476726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Item i</a:t>
            </a:r>
          </a:p>
        </p:txBody>
      </p:sp>
      <p:cxnSp>
        <p:nvCxnSpPr>
          <p:cNvPr id="377871" name="AutoShape 15"/>
          <p:cNvCxnSpPr>
            <a:cxnSpLocks noChangeShapeType="1"/>
            <a:stCxn id="377860" idx="0"/>
          </p:cNvCxnSpPr>
          <p:nvPr/>
        </p:nvCxnSpPr>
        <p:spPr bwMode="auto">
          <a:xfrm flipH="1" flipV="1">
            <a:off x="6215063" y="2816225"/>
            <a:ext cx="3175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7872" name="AutoShape 16"/>
          <p:cNvSpPr>
            <a:spLocks noChangeArrowheads="1"/>
          </p:cNvSpPr>
          <p:nvPr/>
        </p:nvSpPr>
        <p:spPr bwMode="auto">
          <a:xfrm>
            <a:off x="4122738" y="3683000"/>
            <a:ext cx="1128712" cy="381000"/>
          </a:xfrm>
          <a:prstGeom prst="rightArrow">
            <a:avLst>
              <a:gd name="adj1" fmla="val 50000"/>
              <a:gd name="adj2" fmla="val 740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804863" y="1876425"/>
            <a:ext cx="764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Find all orders from today, along with the items ordered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846-9C01-C544-8B2A-BCDA2D26347E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C94C-7D9C-7043-8AE3-9B85224C528B}" type="slidenum">
              <a:rPr lang="en-US"/>
              <a:pPr/>
              <a:t>36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Nothing Parallel Databases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Teradata</a:t>
            </a:r>
          </a:p>
          <a:p>
            <a:r>
              <a:rPr lang="en-US"/>
              <a:t>Greenplum</a:t>
            </a:r>
          </a:p>
          <a:p>
            <a:r>
              <a:rPr lang="en-US"/>
              <a:t>Netezza</a:t>
            </a:r>
          </a:p>
          <a:p>
            <a:r>
              <a:rPr lang="en-US"/>
              <a:t>Aster Data Systems</a:t>
            </a:r>
          </a:p>
          <a:p>
            <a:r>
              <a:rPr lang="en-US"/>
              <a:t>Datallegro </a:t>
            </a:r>
          </a:p>
          <a:p>
            <a:r>
              <a:rPr lang="en-US"/>
              <a:t>Vertica</a:t>
            </a:r>
          </a:p>
          <a:p>
            <a:r>
              <a:rPr lang="en-US"/>
              <a:t>MonetDB</a:t>
            </a:r>
          </a:p>
        </p:txBody>
      </p:sp>
      <p:sp>
        <p:nvSpPr>
          <p:cNvPr id="378884" name="Line 4"/>
          <p:cNvSpPr>
            <a:spLocks noChangeShapeType="1"/>
          </p:cNvSpPr>
          <p:nvPr/>
        </p:nvSpPr>
        <p:spPr bwMode="auto">
          <a:xfrm>
            <a:off x="747713" y="3979863"/>
            <a:ext cx="21034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2989263" y="3744913"/>
            <a:ext cx="3527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Microsoft</a:t>
            </a:r>
          </a:p>
        </p:txBody>
      </p:sp>
      <p:sp>
        <p:nvSpPr>
          <p:cNvPr id="378886" name="Text Box 6"/>
          <p:cNvSpPr txBox="1">
            <a:spLocks noChangeArrowheads="1"/>
          </p:cNvSpPr>
          <p:nvPr/>
        </p:nvSpPr>
        <p:spPr bwMode="auto">
          <a:xfrm>
            <a:off x="2844800" y="4924425"/>
            <a:ext cx="579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Recently commercialized as </a:t>
            </a:r>
            <a:r>
              <a:rPr lang="ja-JP" altLang="en-US" b="1">
                <a:solidFill>
                  <a:srgbClr val="FF0000"/>
                </a:solidFill>
                <a:latin typeface="Arial"/>
              </a:rPr>
              <a:t>“</a:t>
            </a:r>
            <a:r>
              <a:rPr lang="en-US" b="1">
                <a:solidFill>
                  <a:srgbClr val="FF0000"/>
                </a:solidFill>
              </a:rPr>
              <a:t>Vectorwise</a:t>
            </a:r>
            <a:r>
              <a:rPr lang="ja-JP" altLang="en-US" b="1">
                <a:solidFill>
                  <a:srgbClr val="FF0000"/>
                </a:solidFill>
                <a:latin typeface="Arial"/>
              </a:rPr>
              <a:t>”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8800-1EAF-F441-98F5-01ED1A51D19B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AD42-06F9-EE46-941C-669784497415}" type="slidenum">
              <a:rPr lang="en-US"/>
              <a:pPr/>
              <a:t>37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System: Teradata</a:t>
            </a:r>
          </a:p>
        </p:txBody>
      </p:sp>
      <p:pic>
        <p:nvPicPr>
          <p:cNvPr id="379907" name="Picture 3" descr="Picture 26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352550"/>
            <a:ext cx="7299325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3952875" y="5884863"/>
            <a:ext cx="368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AMP = unit of parallelism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F9A6-27E0-7343-A94F-1C7F81CBA97B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9F60-2401-5546-A83F-69A51EADA662}" type="slidenum">
              <a:rPr lang="en-US"/>
              <a:pPr/>
              <a:t>38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System: Teradata</a:t>
            </a:r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452438" y="3171825"/>
            <a:ext cx="38782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ourier New" charset="0"/>
              </a:rPr>
              <a:t>SELECT * </a:t>
            </a:r>
          </a:p>
          <a:p>
            <a:r>
              <a:rPr lang="en-US" sz="1800">
                <a:latin typeface="Courier New" charset="0"/>
              </a:rPr>
              <a:t>  FROM Orders o, Lines i</a:t>
            </a:r>
          </a:p>
          <a:p>
            <a:r>
              <a:rPr lang="en-US" sz="1800">
                <a:latin typeface="Courier New" charset="0"/>
              </a:rPr>
              <a:t> WHERE o.item = i.item</a:t>
            </a:r>
          </a:p>
          <a:p>
            <a:r>
              <a:rPr lang="en-US" sz="1800">
                <a:latin typeface="Courier New" charset="0"/>
              </a:rPr>
              <a:t>   AND o.date = today()</a:t>
            </a:r>
          </a:p>
        </p:txBody>
      </p:sp>
      <p:sp>
        <p:nvSpPr>
          <p:cNvPr id="380932" name="Oval 4"/>
          <p:cNvSpPr>
            <a:spLocks noChangeArrowheads="1"/>
          </p:cNvSpPr>
          <p:nvPr/>
        </p:nvSpPr>
        <p:spPr bwMode="auto">
          <a:xfrm>
            <a:off x="5780088" y="3286125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join</a:t>
            </a:r>
          </a:p>
        </p:txBody>
      </p:sp>
      <p:sp>
        <p:nvSpPr>
          <p:cNvPr id="380933" name="Oval 5"/>
          <p:cNvSpPr>
            <a:spLocks noChangeArrowheads="1"/>
          </p:cNvSpPr>
          <p:nvPr/>
        </p:nvSpPr>
        <p:spPr bwMode="auto">
          <a:xfrm>
            <a:off x="6780213" y="3890963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select</a:t>
            </a:r>
          </a:p>
        </p:txBody>
      </p:sp>
      <p:sp>
        <p:nvSpPr>
          <p:cNvPr id="380934" name="Oval 6"/>
          <p:cNvSpPr>
            <a:spLocks noChangeArrowheads="1"/>
          </p:cNvSpPr>
          <p:nvPr/>
        </p:nvSpPr>
        <p:spPr bwMode="auto">
          <a:xfrm>
            <a:off x="4897438" y="4608513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sp>
        <p:nvSpPr>
          <p:cNvPr id="380935" name="Oval 7"/>
          <p:cNvSpPr>
            <a:spLocks noChangeArrowheads="1"/>
          </p:cNvSpPr>
          <p:nvPr/>
        </p:nvSpPr>
        <p:spPr bwMode="auto">
          <a:xfrm>
            <a:off x="6789738" y="4619625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7646988" y="4021138"/>
            <a:ext cx="1468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date = today()</a:t>
            </a:r>
          </a:p>
        </p:txBody>
      </p:sp>
      <p:cxnSp>
        <p:nvCxnSpPr>
          <p:cNvPr id="380937" name="AutoShape 9"/>
          <p:cNvCxnSpPr>
            <a:cxnSpLocks noChangeShapeType="1"/>
            <a:stCxn id="380934" idx="0"/>
            <a:endCxn id="380932" idx="3"/>
          </p:cNvCxnSpPr>
          <p:nvPr/>
        </p:nvCxnSpPr>
        <p:spPr bwMode="auto">
          <a:xfrm flipV="1">
            <a:off x="5335588" y="3562350"/>
            <a:ext cx="573087" cy="1046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0938" name="AutoShape 10"/>
          <p:cNvCxnSpPr>
            <a:cxnSpLocks noChangeShapeType="1"/>
            <a:stCxn id="380933" idx="0"/>
            <a:endCxn id="380932" idx="5"/>
          </p:cNvCxnSpPr>
          <p:nvPr/>
        </p:nvCxnSpPr>
        <p:spPr bwMode="auto">
          <a:xfrm flipH="1" flipV="1">
            <a:off x="6527800" y="3562350"/>
            <a:ext cx="690563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0939" name="AutoShape 11"/>
          <p:cNvCxnSpPr>
            <a:cxnSpLocks noChangeShapeType="1"/>
            <a:stCxn id="380935" idx="0"/>
            <a:endCxn id="380933" idx="4"/>
          </p:cNvCxnSpPr>
          <p:nvPr/>
        </p:nvCxnSpPr>
        <p:spPr bwMode="auto">
          <a:xfrm flipH="1" flipV="1">
            <a:off x="7218363" y="4214813"/>
            <a:ext cx="9525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0940" name="Rectangle 12"/>
          <p:cNvSpPr>
            <a:spLocks noChangeArrowheads="1"/>
          </p:cNvSpPr>
          <p:nvPr/>
        </p:nvSpPr>
        <p:spPr bwMode="auto">
          <a:xfrm>
            <a:off x="6697663" y="3311525"/>
            <a:ext cx="1531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o.item = i.item</a:t>
            </a:r>
          </a:p>
        </p:txBody>
      </p:sp>
      <p:sp>
        <p:nvSpPr>
          <p:cNvPr id="380941" name="Rectangle 13"/>
          <p:cNvSpPr>
            <a:spLocks noChangeArrowheads="1"/>
          </p:cNvSpPr>
          <p:nvPr/>
        </p:nvSpPr>
        <p:spPr bwMode="auto">
          <a:xfrm>
            <a:off x="7621588" y="4768850"/>
            <a:ext cx="88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Order o</a:t>
            </a:r>
          </a:p>
        </p:txBody>
      </p:sp>
      <p:sp>
        <p:nvSpPr>
          <p:cNvPr id="380942" name="Rectangle 14"/>
          <p:cNvSpPr>
            <a:spLocks noChangeArrowheads="1"/>
          </p:cNvSpPr>
          <p:nvPr/>
        </p:nvSpPr>
        <p:spPr bwMode="auto">
          <a:xfrm>
            <a:off x="5740400" y="476726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Item i</a:t>
            </a:r>
          </a:p>
        </p:txBody>
      </p:sp>
      <p:cxnSp>
        <p:nvCxnSpPr>
          <p:cNvPr id="380943" name="AutoShape 15"/>
          <p:cNvCxnSpPr>
            <a:cxnSpLocks noChangeShapeType="1"/>
            <a:stCxn id="380932" idx="0"/>
          </p:cNvCxnSpPr>
          <p:nvPr/>
        </p:nvCxnSpPr>
        <p:spPr bwMode="auto">
          <a:xfrm flipH="1" flipV="1">
            <a:off x="6215063" y="2816225"/>
            <a:ext cx="3175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0944" name="AutoShape 16"/>
          <p:cNvSpPr>
            <a:spLocks noChangeArrowheads="1"/>
          </p:cNvSpPr>
          <p:nvPr/>
        </p:nvSpPr>
        <p:spPr bwMode="auto">
          <a:xfrm>
            <a:off x="4122738" y="3683000"/>
            <a:ext cx="1128712" cy="381000"/>
          </a:xfrm>
          <a:prstGeom prst="rightArrow">
            <a:avLst>
              <a:gd name="adj1" fmla="val 50000"/>
              <a:gd name="adj2" fmla="val 740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945" name="Text Box 17"/>
          <p:cNvSpPr txBox="1">
            <a:spLocks noChangeArrowheads="1"/>
          </p:cNvSpPr>
          <p:nvPr/>
        </p:nvSpPr>
        <p:spPr bwMode="auto">
          <a:xfrm>
            <a:off x="804863" y="1876425"/>
            <a:ext cx="764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Find all orders from today, along with the items ordered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326C-4D48-F24E-8922-D27B05652AD7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5DB2-5F66-6345-BD73-630285DA6B6A}" type="slidenum">
              <a:rPr lang="en-US"/>
              <a:pPr/>
              <a:t>39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System: Teradata</a:t>
            </a:r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889000" y="5030788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1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3735388" y="5030788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2</a:t>
            </a:r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6486525" y="50165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3</a:t>
            </a:r>
          </a:p>
        </p:txBody>
      </p:sp>
      <p:grpSp>
        <p:nvGrpSpPr>
          <p:cNvPr id="381958" name="Group 6"/>
          <p:cNvGrpSpPr>
            <a:grpSpLocks/>
          </p:cNvGrpSpPr>
          <p:nvPr/>
        </p:nvGrpSpPr>
        <p:grpSpPr bwMode="auto">
          <a:xfrm>
            <a:off x="908050" y="3698875"/>
            <a:ext cx="7591425" cy="793750"/>
            <a:chOff x="572" y="2330"/>
            <a:chExt cx="4782" cy="500"/>
          </a:xfrm>
        </p:grpSpPr>
        <p:sp>
          <p:nvSpPr>
            <p:cNvPr id="381959" name="Oval 7"/>
            <p:cNvSpPr>
              <a:spLocks noChangeArrowheads="1"/>
            </p:cNvSpPr>
            <p:nvPr/>
          </p:nvSpPr>
          <p:spPr bwMode="auto">
            <a:xfrm>
              <a:off x="572" y="2330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select</a:t>
              </a:r>
            </a:p>
          </p:txBody>
        </p:sp>
        <p:sp>
          <p:nvSpPr>
            <p:cNvPr id="381960" name="Rectangle 8"/>
            <p:cNvSpPr>
              <a:spLocks noChangeArrowheads="1"/>
            </p:cNvSpPr>
            <p:nvPr/>
          </p:nvSpPr>
          <p:spPr bwMode="auto">
            <a:xfrm>
              <a:off x="922" y="2502"/>
              <a:ext cx="8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date=today()</a:t>
              </a:r>
            </a:p>
          </p:txBody>
        </p:sp>
        <p:cxnSp>
          <p:nvCxnSpPr>
            <p:cNvPr id="381961" name="AutoShape 9"/>
            <p:cNvCxnSpPr>
              <a:cxnSpLocks noChangeShapeType="1"/>
              <a:stCxn id="381969" idx="0"/>
              <a:endCxn id="381959" idx="4"/>
            </p:cNvCxnSpPr>
            <p:nvPr/>
          </p:nvCxnSpPr>
          <p:spPr bwMode="auto">
            <a:xfrm flipV="1">
              <a:off x="845" y="2534"/>
              <a:ext cx="3" cy="2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1962" name="Oval 10"/>
            <p:cNvSpPr>
              <a:spLocks noChangeArrowheads="1"/>
            </p:cNvSpPr>
            <p:nvPr/>
          </p:nvSpPr>
          <p:spPr bwMode="auto">
            <a:xfrm>
              <a:off x="2428" y="2346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select</a:t>
              </a:r>
            </a:p>
          </p:txBody>
        </p:sp>
        <p:sp>
          <p:nvSpPr>
            <p:cNvPr id="381963" name="Rectangle 11"/>
            <p:cNvSpPr>
              <a:spLocks noChangeArrowheads="1"/>
            </p:cNvSpPr>
            <p:nvPr/>
          </p:nvSpPr>
          <p:spPr bwMode="auto">
            <a:xfrm>
              <a:off x="2778" y="2518"/>
              <a:ext cx="8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date=today()</a:t>
              </a:r>
            </a:p>
          </p:txBody>
        </p:sp>
        <p:cxnSp>
          <p:nvCxnSpPr>
            <p:cNvPr id="381964" name="AutoShape 12"/>
            <p:cNvCxnSpPr>
              <a:cxnSpLocks noChangeShapeType="1"/>
              <a:stCxn id="381971" idx="0"/>
              <a:endCxn id="381962" idx="4"/>
            </p:cNvCxnSpPr>
            <p:nvPr/>
          </p:nvCxnSpPr>
          <p:spPr bwMode="auto">
            <a:xfrm flipV="1">
              <a:off x="2701" y="2550"/>
              <a:ext cx="3" cy="2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1965" name="Oval 13"/>
            <p:cNvSpPr>
              <a:spLocks noChangeArrowheads="1"/>
            </p:cNvSpPr>
            <p:nvPr/>
          </p:nvSpPr>
          <p:spPr bwMode="auto">
            <a:xfrm>
              <a:off x="4151" y="2371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select</a:t>
              </a:r>
            </a:p>
          </p:txBody>
        </p:sp>
        <p:sp>
          <p:nvSpPr>
            <p:cNvPr id="381966" name="Rectangle 14"/>
            <p:cNvSpPr>
              <a:spLocks noChangeArrowheads="1"/>
            </p:cNvSpPr>
            <p:nvPr/>
          </p:nvSpPr>
          <p:spPr bwMode="auto">
            <a:xfrm>
              <a:off x="4501" y="2543"/>
              <a:ext cx="8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date=today()</a:t>
              </a:r>
            </a:p>
          </p:txBody>
        </p:sp>
        <p:cxnSp>
          <p:nvCxnSpPr>
            <p:cNvPr id="381967" name="AutoShape 15"/>
            <p:cNvCxnSpPr>
              <a:cxnSpLocks noChangeShapeType="1"/>
              <a:stCxn id="381973" idx="0"/>
              <a:endCxn id="381965" idx="4"/>
            </p:cNvCxnSpPr>
            <p:nvPr/>
          </p:nvCxnSpPr>
          <p:spPr bwMode="auto">
            <a:xfrm flipV="1">
              <a:off x="4424" y="2575"/>
              <a:ext cx="3" cy="2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81968" name="Group 16"/>
          <p:cNvGrpSpPr>
            <a:grpSpLocks/>
          </p:cNvGrpSpPr>
          <p:nvPr/>
        </p:nvGrpSpPr>
        <p:grpSpPr bwMode="auto">
          <a:xfrm>
            <a:off x="903288" y="4427538"/>
            <a:ext cx="7304087" cy="623887"/>
            <a:chOff x="569" y="2789"/>
            <a:chExt cx="4601" cy="393"/>
          </a:xfrm>
        </p:grpSpPr>
        <p:sp>
          <p:nvSpPr>
            <p:cNvPr id="381969" name="Oval 17"/>
            <p:cNvSpPr>
              <a:spLocks noChangeArrowheads="1"/>
            </p:cNvSpPr>
            <p:nvPr/>
          </p:nvSpPr>
          <p:spPr bwMode="auto">
            <a:xfrm>
              <a:off x="569" y="2789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scan</a:t>
              </a:r>
            </a:p>
          </p:txBody>
        </p:sp>
        <p:sp>
          <p:nvSpPr>
            <p:cNvPr id="381970" name="Rectangle 18"/>
            <p:cNvSpPr>
              <a:spLocks noChangeArrowheads="1"/>
            </p:cNvSpPr>
            <p:nvPr/>
          </p:nvSpPr>
          <p:spPr bwMode="auto">
            <a:xfrm>
              <a:off x="1031" y="2910"/>
              <a:ext cx="5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Order o</a:t>
              </a:r>
            </a:p>
          </p:txBody>
        </p:sp>
        <p:sp>
          <p:nvSpPr>
            <p:cNvPr id="381971" name="Oval 19"/>
            <p:cNvSpPr>
              <a:spLocks noChangeArrowheads="1"/>
            </p:cNvSpPr>
            <p:nvPr/>
          </p:nvSpPr>
          <p:spPr bwMode="auto">
            <a:xfrm>
              <a:off x="2425" y="2805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scan</a:t>
              </a:r>
            </a:p>
          </p:txBody>
        </p:sp>
        <p:sp>
          <p:nvSpPr>
            <p:cNvPr id="381972" name="Rectangle 20"/>
            <p:cNvSpPr>
              <a:spLocks noChangeArrowheads="1"/>
            </p:cNvSpPr>
            <p:nvPr/>
          </p:nvSpPr>
          <p:spPr bwMode="auto">
            <a:xfrm>
              <a:off x="2887" y="2926"/>
              <a:ext cx="5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Order o</a:t>
              </a:r>
            </a:p>
          </p:txBody>
        </p:sp>
        <p:sp>
          <p:nvSpPr>
            <p:cNvPr id="381973" name="Oval 21"/>
            <p:cNvSpPr>
              <a:spLocks noChangeArrowheads="1"/>
            </p:cNvSpPr>
            <p:nvPr/>
          </p:nvSpPr>
          <p:spPr bwMode="auto">
            <a:xfrm>
              <a:off x="4148" y="2830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scan</a:t>
              </a:r>
            </a:p>
          </p:txBody>
        </p:sp>
        <p:sp>
          <p:nvSpPr>
            <p:cNvPr id="381974" name="Rectangle 22"/>
            <p:cNvSpPr>
              <a:spLocks noChangeArrowheads="1"/>
            </p:cNvSpPr>
            <p:nvPr/>
          </p:nvSpPr>
          <p:spPr bwMode="auto">
            <a:xfrm>
              <a:off x="4610" y="2951"/>
              <a:ext cx="5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Order o</a:t>
              </a:r>
            </a:p>
          </p:txBody>
        </p:sp>
      </p:grpSp>
      <p:grpSp>
        <p:nvGrpSpPr>
          <p:cNvPr id="381975" name="Group 23"/>
          <p:cNvGrpSpPr>
            <a:grpSpLocks/>
          </p:cNvGrpSpPr>
          <p:nvPr/>
        </p:nvGrpSpPr>
        <p:grpSpPr bwMode="auto">
          <a:xfrm>
            <a:off x="917575" y="3094038"/>
            <a:ext cx="7327900" cy="698500"/>
            <a:chOff x="578" y="1949"/>
            <a:chExt cx="4616" cy="440"/>
          </a:xfrm>
        </p:grpSpPr>
        <p:sp>
          <p:nvSpPr>
            <p:cNvPr id="381976" name="Rectangle 24"/>
            <p:cNvSpPr>
              <a:spLocks noChangeArrowheads="1"/>
            </p:cNvSpPr>
            <p:nvPr/>
          </p:nvSpPr>
          <p:spPr bwMode="auto">
            <a:xfrm>
              <a:off x="578" y="1949"/>
              <a:ext cx="525" cy="1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hash</a:t>
              </a:r>
            </a:p>
          </p:txBody>
        </p:sp>
        <p:sp>
          <p:nvSpPr>
            <p:cNvPr id="381977" name="Rectangle 25"/>
            <p:cNvSpPr>
              <a:spLocks noChangeArrowheads="1"/>
            </p:cNvSpPr>
            <p:nvPr/>
          </p:nvSpPr>
          <p:spPr bwMode="auto">
            <a:xfrm>
              <a:off x="1075" y="2117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h(item)</a:t>
              </a:r>
            </a:p>
          </p:txBody>
        </p:sp>
        <p:cxnSp>
          <p:nvCxnSpPr>
            <p:cNvPr id="381978" name="AutoShape 26"/>
            <p:cNvCxnSpPr>
              <a:cxnSpLocks noChangeShapeType="1"/>
              <a:stCxn id="381959" idx="0"/>
              <a:endCxn id="381976" idx="2"/>
            </p:cNvCxnSpPr>
            <p:nvPr/>
          </p:nvCxnSpPr>
          <p:spPr bwMode="auto">
            <a:xfrm flipH="1" flipV="1">
              <a:off x="841" y="2136"/>
              <a:ext cx="7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1979" name="Rectangle 27"/>
            <p:cNvSpPr>
              <a:spLocks noChangeArrowheads="1"/>
            </p:cNvSpPr>
            <p:nvPr/>
          </p:nvSpPr>
          <p:spPr bwMode="auto">
            <a:xfrm>
              <a:off x="2434" y="1965"/>
              <a:ext cx="525" cy="1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hash</a:t>
              </a:r>
            </a:p>
          </p:txBody>
        </p:sp>
        <p:sp>
          <p:nvSpPr>
            <p:cNvPr id="381980" name="Rectangle 28"/>
            <p:cNvSpPr>
              <a:spLocks noChangeArrowheads="1"/>
            </p:cNvSpPr>
            <p:nvPr/>
          </p:nvSpPr>
          <p:spPr bwMode="auto">
            <a:xfrm>
              <a:off x="2931" y="2133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h(item)</a:t>
              </a:r>
            </a:p>
          </p:txBody>
        </p:sp>
        <p:cxnSp>
          <p:nvCxnSpPr>
            <p:cNvPr id="381981" name="AutoShape 29"/>
            <p:cNvCxnSpPr>
              <a:cxnSpLocks noChangeShapeType="1"/>
              <a:stCxn id="381962" idx="0"/>
              <a:endCxn id="381979" idx="2"/>
            </p:cNvCxnSpPr>
            <p:nvPr/>
          </p:nvCxnSpPr>
          <p:spPr bwMode="auto">
            <a:xfrm flipH="1" flipV="1">
              <a:off x="2697" y="2152"/>
              <a:ext cx="7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1982" name="Rectangle 30"/>
            <p:cNvSpPr>
              <a:spLocks noChangeArrowheads="1"/>
            </p:cNvSpPr>
            <p:nvPr/>
          </p:nvSpPr>
          <p:spPr bwMode="auto">
            <a:xfrm>
              <a:off x="4157" y="1990"/>
              <a:ext cx="525" cy="1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hash</a:t>
              </a:r>
            </a:p>
          </p:txBody>
        </p:sp>
        <p:sp>
          <p:nvSpPr>
            <p:cNvPr id="381983" name="Rectangle 31"/>
            <p:cNvSpPr>
              <a:spLocks noChangeArrowheads="1"/>
            </p:cNvSpPr>
            <p:nvPr/>
          </p:nvSpPr>
          <p:spPr bwMode="auto">
            <a:xfrm>
              <a:off x="4654" y="2158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h(item)</a:t>
              </a:r>
            </a:p>
          </p:txBody>
        </p:sp>
        <p:cxnSp>
          <p:nvCxnSpPr>
            <p:cNvPr id="381984" name="AutoShape 32"/>
            <p:cNvCxnSpPr>
              <a:cxnSpLocks noChangeShapeType="1"/>
              <a:stCxn id="381965" idx="0"/>
              <a:endCxn id="381982" idx="2"/>
            </p:cNvCxnSpPr>
            <p:nvPr/>
          </p:nvCxnSpPr>
          <p:spPr bwMode="auto">
            <a:xfrm flipH="1" flipV="1">
              <a:off x="4420" y="2177"/>
              <a:ext cx="7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81985" name="Group 33"/>
          <p:cNvGrpSpPr>
            <a:grpSpLocks/>
          </p:cNvGrpSpPr>
          <p:nvPr/>
        </p:nvGrpSpPr>
        <p:grpSpPr bwMode="auto">
          <a:xfrm>
            <a:off x="842963" y="1636713"/>
            <a:ext cx="6654800" cy="1522412"/>
            <a:chOff x="531" y="1031"/>
            <a:chExt cx="4192" cy="959"/>
          </a:xfrm>
        </p:grpSpPr>
        <p:sp>
          <p:nvSpPr>
            <p:cNvPr id="381986" name="Rectangle 34"/>
            <p:cNvSpPr>
              <a:spLocks noChangeArrowheads="1"/>
            </p:cNvSpPr>
            <p:nvPr/>
          </p:nvSpPr>
          <p:spPr bwMode="auto">
            <a:xfrm>
              <a:off x="531" y="1040"/>
              <a:ext cx="666" cy="4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AMP 4</a:t>
              </a:r>
            </a:p>
          </p:txBody>
        </p:sp>
        <p:sp>
          <p:nvSpPr>
            <p:cNvPr id="381987" name="Rectangle 35"/>
            <p:cNvSpPr>
              <a:spLocks noChangeArrowheads="1"/>
            </p:cNvSpPr>
            <p:nvPr/>
          </p:nvSpPr>
          <p:spPr bwMode="auto">
            <a:xfrm>
              <a:off x="2324" y="1040"/>
              <a:ext cx="666" cy="4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AMP 5</a:t>
              </a:r>
            </a:p>
          </p:txBody>
        </p:sp>
        <p:sp>
          <p:nvSpPr>
            <p:cNvPr id="381988" name="Rectangle 36"/>
            <p:cNvSpPr>
              <a:spLocks noChangeArrowheads="1"/>
            </p:cNvSpPr>
            <p:nvPr/>
          </p:nvSpPr>
          <p:spPr bwMode="auto">
            <a:xfrm>
              <a:off x="4057" y="1031"/>
              <a:ext cx="666" cy="4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AMP 6</a:t>
              </a:r>
            </a:p>
          </p:txBody>
        </p:sp>
        <p:grpSp>
          <p:nvGrpSpPr>
            <p:cNvPr id="381989" name="Group 37"/>
            <p:cNvGrpSpPr>
              <a:grpSpLocks/>
            </p:cNvGrpSpPr>
            <p:nvPr/>
          </p:nvGrpSpPr>
          <p:grpSpPr bwMode="auto">
            <a:xfrm>
              <a:off x="841" y="1520"/>
              <a:ext cx="3579" cy="470"/>
              <a:chOff x="841" y="1520"/>
              <a:chExt cx="3579" cy="470"/>
            </a:xfrm>
          </p:grpSpPr>
          <p:cxnSp>
            <p:nvCxnSpPr>
              <p:cNvPr id="381990" name="AutoShape 38"/>
              <p:cNvCxnSpPr>
                <a:cxnSpLocks noChangeShapeType="1"/>
                <a:stCxn id="381976" idx="0"/>
                <a:endCxn id="381987" idx="2"/>
              </p:cNvCxnSpPr>
              <p:nvPr/>
            </p:nvCxnSpPr>
            <p:spPr bwMode="auto">
              <a:xfrm flipV="1">
                <a:off x="841" y="1529"/>
                <a:ext cx="1816" cy="4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1" name="AutoShape 39"/>
              <p:cNvCxnSpPr>
                <a:cxnSpLocks noChangeShapeType="1"/>
                <a:stCxn id="381976" idx="0"/>
                <a:endCxn id="381988" idx="2"/>
              </p:cNvCxnSpPr>
              <p:nvPr/>
            </p:nvCxnSpPr>
            <p:spPr bwMode="auto">
              <a:xfrm flipV="1">
                <a:off x="841" y="1520"/>
                <a:ext cx="3549" cy="42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2" name="AutoShape 40"/>
              <p:cNvCxnSpPr>
                <a:cxnSpLocks noChangeShapeType="1"/>
                <a:stCxn id="381976" idx="0"/>
                <a:endCxn id="381986" idx="2"/>
              </p:cNvCxnSpPr>
              <p:nvPr/>
            </p:nvCxnSpPr>
            <p:spPr bwMode="auto">
              <a:xfrm flipV="1">
                <a:off x="841" y="1529"/>
                <a:ext cx="23" cy="4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3" name="AutoShape 41"/>
              <p:cNvCxnSpPr>
                <a:cxnSpLocks noChangeShapeType="1"/>
                <a:stCxn id="381979" idx="0"/>
                <a:endCxn id="381986" idx="2"/>
              </p:cNvCxnSpPr>
              <p:nvPr/>
            </p:nvCxnSpPr>
            <p:spPr bwMode="auto">
              <a:xfrm flipH="1" flipV="1">
                <a:off x="864" y="1529"/>
                <a:ext cx="1833" cy="4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4" name="AutoShape 42"/>
              <p:cNvCxnSpPr>
                <a:cxnSpLocks noChangeShapeType="1"/>
                <a:stCxn id="381982" idx="0"/>
                <a:endCxn id="381987" idx="2"/>
              </p:cNvCxnSpPr>
              <p:nvPr/>
            </p:nvCxnSpPr>
            <p:spPr bwMode="auto">
              <a:xfrm flipH="1" flipV="1">
                <a:off x="2657" y="1529"/>
                <a:ext cx="1763" cy="46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5" name="AutoShape 43"/>
              <p:cNvCxnSpPr>
                <a:cxnSpLocks noChangeShapeType="1"/>
                <a:stCxn id="381982" idx="0"/>
                <a:endCxn id="381988" idx="2"/>
              </p:cNvCxnSpPr>
              <p:nvPr/>
            </p:nvCxnSpPr>
            <p:spPr bwMode="auto">
              <a:xfrm flipH="1" flipV="1">
                <a:off x="4390" y="1520"/>
                <a:ext cx="30" cy="4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6" name="AutoShape 44"/>
              <p:cNvCxnSpPr>
                <a:cxnSpLocks noChangeShapeType="1"/>
                <a:stCxn id="381982" idx="0"/>
                <a:endCxn id="381986" idx="2"/>
              </p:cNvCxnSpPr>
              <p:nvPr/>
            </p:nvCxnSpPr>
            <p:spPr bwMode="auto">
              <a:xfrm flipH="1" flipV="1">
                <a:off x="864" y="1529"/>
                <a:ext cx="3556" cy="46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7" name="AutoShape 45"/>
              <p:cNvCxnSpPr>
                <a:cxnSpLocks noChangeShapeType="1"/>
                <a:stCxn id="381979" idx="0"/>
                <a:endCxn id="381988" idx="2"/>
              </p:cNvCxnSpPr>
              <p:nvPr/>
            </p:nvCxnSpPr>
            <p:spPr bwMode="auto">
              <a:xfrm flipV="1">
                <a:off x="2697" y="1520"/>
                <a:ext cx="1693" cy="44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474" y="190500"/>
            <a:ext cx="2533651" cy="541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 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0" y="184008"/>
            <a:ext cx="6262726" cy="5822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169" y="846068"/>
            <a:ext cx="1427581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Hadoop</a:t>
            </a:r>
            <a:r>
              <a:rPr lang="en-US" sz="2000" i="1" dirty="0" smtClean="0">
                <a:latin typeface="Arial"/>
                <a:cs typeface="Arial"/>
              </a:rPr>
              <a:t> in One Slide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00" y="3314701"/>
            <a:ext cx="1317625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1400" i="1" dirty="0" err="1" smtClean="0"/>
              <a:t>src</a:t>
            </a:r>
            <a:r>
              <a:rPr lang="en-US" sz="1400" i="1" dirty="0" smtClean="0"/>
              <a:t>: </a:t>
            </a:r>
            <a:r>
              <a:rPr lang="en-US" sz="1400" i="1" dirty="0" err="1" smtClean="0"/>
              <a:t>Huy</a:t>
            </a:r>
            <a:r>
              <a:rPr lang="en-US" sz="1400" i="1" dirty="0" smtClean="0"/>
              <a:t> Vo, NYU Poly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3722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40A-2DBF-1541-B540-4DF096E168F4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162-79AF-D745-B45B-B7F2B361037B}" type="slidenum">
              <a:rPr lang="en-US"/>
              <a:pPr/>
              <a:t>40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System: Teradata</a:t>
            </a:r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889000" y="5030788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1</a:t>
            </a: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3735388" y="5030788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2</a:t>
            </a:r>
          </a:p>
        </p:txBody>
      </p:sp>
      <p:sp>
        <p:nvSpPr>
          <p:cNvPr id="382981" name="Rectangle 5"/>
          <p:cNvSpPr>
            <a:spLocks noChangeArrowheads="1"/>
          </p:cNvSpPr>
          <p:nvPr/>
        </p:nvSpPr>
        <p:spPr bwMode="auto">
          <a:xfrm>
            <a:off x="6486525" y="50165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3</a:t>
            </a:r>
          </a:p>
        </p:txBody>
      </p:sp>
      <p:sp>
        <p:nvSpPr>
          <p:cNvPr id="382982" name="Oval 6"/>
          <p:cNvSpPr>
            <a:spLocks noChangeArrowheads="1"/>
          </p:cNvSpPr>
          <p:nvPr/>
        </p:nvSpPr>
        <p:spPr bwMode="auto">
          <a:xfrm>
            <a:off x="903288" y="442753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cxnSp>
        <p:nvCxnSpPr>
          <p:cNvPr id="382983" name="AutoShape 7"/>
          <p:cNvCxnSpPr>
            <a:cxnSpLocks noChangeShapeType="1"/>
            <a:stCxn id="382982" idx="0"/>
            <a:endCxn id="382988" idx="2"/>
          </p:cNvCxnSpPr>
          <p:nvPr/>
        </p:nvCxnSpPr>
        <p:spPr bwMode="auto">
          <a:xfrm flipH="1" flipV="1">
            <a:off x="1335088" y="3819525"/>
            <a:ext cx="6350" cy="608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2984" name="Rectangle 8"/>
          <p:cNvSpPr>
            <a:spLocks noChangeArrowheads="1"/>
          </p:cNvSpPr>
          <p:nvPr/>
        </p:nvSpPr>
        <p:spPr bwMode="auto">
          <a:xfrm>
            <a:off x="1636713" y="4619625"/>
            <a:ext cx="723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Item i</a:t>
            </a:r>
          </a:p>
        </p:txBody>
      </p:sp>
      <p:sp>
        <p:nvSpPr>
          <p:cNvPr id="382985" name="Rectangle 9"/>
          <p:cNvSpPr>
            <a:spLocks noChangeArrowheads="1"/>
          </p:cNvSpPr>
          <p:nvPr/>
        </p:nvSpPr>
        <p:spPr bwMode="auto">
          <a:xfrm>
            <a:off x="842963" y="16510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4</a:t>
            </a:r>
          </a:p>
        </p:txBody>
      </p:sp>
      <p:sp>
        <p:nvSpPr>
          <p:cNvPr id="382986" name="Rectangle 10"/>
          <p:cNvSpPr>
            <a:spLocks noChangeArrowheads="1"/>
          </p:cNvSpPr>
          <p:nvPr/>
        </p:nvSpPr>
        <p:spPr bwMode="auto">
          <a:xfrm>
            <a:off x="3689350" y="16510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5</a:t>
            </a:r>
          </a:p>
        </p:txBody>
      </p:sp>
      <p:sp>
        <p:nvSpPr>
          <p:cNvPr id="382987" name="Rectangle 11"/>
          <p:cNvSpPr>
            <a:spLocks noChangeArrowheads="1"/>
          </p:cNvSpPr>
          <p:nvPr/>
        </p:nvSpPr>
        <p:spPr bwMode="auto">
          <a:xfrm>
            <a:off x="6440488" y="1636713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6</a:t>
            </a:r>
          </a:p>
        </p:txBody>
      </p:sp>
      <p:sp>
        <p:nvSpPr>
          <p:cNvPr id="382988" name="Rectangle 12"/>
          <p:cNvSpPr>
            <a:spLocks noChangeArrowheads="1"/>
          </p:cNvSpPr>
          <p:nvPr/>
        </p:nvSpPr>
        <p:spPr bwMode="auto">
          <a:xfrm>
            <a:off x="917575" y="3522663"/>
            <a:ext cx="833438" cy="296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hash</a:t>
            </a:r>
          </a:p>
        </p:txBody>
      </p:sp>
      <p:sp>
        <p:nvSpPr>
          <p:cNvPr id="382989" name="Rectangle 13"/>
          <p:cNvSpPr>
            <a:spLocks noChangeArrowheads="1"/>
          </p:cNvSpPr>
          <p:nvPr/>
        </p:nvSpPr>
        <p:spPr bwMode="auto">
          <a:xfrm>
            <a:off x="1706563" y="3789363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h(item)</a:t>
            </a:r>
          </a:p>
        </p:txBody>
      </p:sp>
      <p:sp>
        <p:nvSpPr>
          <p:cNvPr id="382990" name="Oval 14"/>
          <p:cNvSpPr>
            <a:spLocks noChangeArrowheads="1"/>
          </p:cNvSpPr>
          <p:nvPr/>
        </p:nvSpPr>
        <p:spPr bwMode="auto">
          <a:xfrm>
            <a:off x="3849688" y="445293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sp>
        <p:nvSpPr>
          <p:cNvPr id="382991" name="Rectangle 15"/>
          <p:cNvSpPr>
            <a:spLocks noChangeArrowheads="1"/>
          </p:cNvSpPr>
          <p:nvPr/>
        </p:nvSpPr>
        <p:spPr bwMode="auto">
          <a:xfrm>
            <a:off x="4583113" y="4645025"/>
            <a:ext cx="723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Item i</a:t>
            </a:r>
          </a:p>
        </p:txBody>
      </p:sp>
      <p:sp>
        <p:nvSpPr>
          <p:cNvPr id="382992" name="Rectangle 16"/>
          <p:cNvSpPr>
            <a:spLocks noChangeArrowheads="1"/>
          </p:cNvSpPr>
          <p:nvPr/>
        </p:nvSpPr>
        <p:spPr bwMode="auto">
          <a:xfrm>
            <a:off x="3863975" y="3548063"/>
            <a:ext cx="833438" cy="296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hash</a:t>
            </a:r>
          </a:p>
        </p:txBody>
      </p:sp>
      <p:sp>
        <p:nvSpPr>
          <p:cNvPr id="382993" name="Rectangle 17"/>
          <p:cNvSpPr>
            <a:spLocks noChangeArrowheads="1"/>
          </p:cNvSpPr>
          <p:nvPr/>
        </p:nvSpPr>
        <p:spPr bwMode="auto">
          <a:xfrm>
            <a:off x="4652963" y="3814763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h(item)</a:t>
            </a:r>
          </a:p>
        </p:txBody>
      </p:sp>
      <p:cxnSp>
        <p:nvCxnSpPr>
          <p:cNvPr id="382994" name="AutoShape 18"/>
          <p:cNvCxnSpPr>
            <a:cxnSpLocks noChangeShapeType="1"/>
            <a:stCxn id="382990" idx="0"/>
            <a:endCxn id="382992" idx="2"/>
          </p:cNvCxnSpPr>
          <p:nvPr/>
        </p:nvCxnSpPr>
        <p:spPr bwMode="auto">
          <a:xfrm flipH="1" flipV="1">
            <a:off x="4281488" y="3844925"/>
            <a:ext cx="6350" cy="608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2995" name="Oval 19"/>
          <p:cNvSpPr>
            <a:spLocks noChangeArrowheads="1"/>
          </p:cNvSpPr>
          <p:nvPr/>
        </p:nvSpPr>
        <p:spPr bwMode="auto">
          <a:xfrm>
            <a:off x="6584950" y="4492625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sp>
        <p:nvSpPr>
          <p:cNvPr id="382996" name="Rectangle 20"/>
          <p:cNvSpPr>
            <a:spLocks noChangeArrowheads="1"/>
          </p:cNvSpPr>
          <p:nvPr/>
        </p:nvSpPr>
        <p:spPr bwMode="auto">
          <a:xfrm>
            <a:off x="7318375" y="468471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Item i</a:t>
            </a:r>
          </a:p>
        </p:txBody>
      </p:sp>
      <p:sp>
        <p:nvSpPr>
          <p:cNvPr id="382997" name="Rectangle 21"/>
          <p:cNvSpPr>
            <a:spLocks noChangeArrowheads="1"/>
          </p:cNvSpPr>
          <p:nvPr/>
        </p:nvSpPr>
        <p:spPr bwMode="auto">
          <a:xfrm>
            <a:off x="6599238" y="3587750"/>
            <a:ext cx="833437" cy="2968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hash</a:t>
            </a:r>
          </a:p>
        </p:txBody>
      </p:sp>
      <p:sp>
        <p:nvSpPr>
          <p:cNvPr id="382998" name="Rectangle 22"/>
          <p:cNvSpPr>
            <a:spLocks noChangeArrowheads="1"/>
          </p:cNvSpPr>
          <p:nvPr/>
        </p:nvSpPr>
        <p:spPr bwMode="auto">
          <a:xfrm>
            <a:off x="7388225" y="385445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h(item)</a:t>
            </a:r>
          </a:p>
        </p:txBody>
      </p:sp>
      <p:cxnSp>
        <p:nvCxnSpPr>
          <p:cNvPr id="382999" name="AutoShape 23"/>
          <p:cNvCxnSpPr>
            <a:cxnSpLocks noChangeShapeType="1"/>
            <a:stCxn id="382995" idx="0"/>
            <a:endCxn id="382997" idx="2"/>
          </p:cNvCxnSpPr>
          <p:nvPr/>
        </p:nvCxnSpPr>
        <p:spPr bwMode="auto">
          <a:xfrm flipH="1" flipV="1">
            <a:off x="7016750" y="3884613"/>
            <a:ext cx="6350" cy="608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0" name="AutoShape 24"/>
          <p:cNvCxnSpPr>
            <a:cxnSpLocks noChangeShapeType="1"/>
            <a:stCxn id="382988" idx="0"/>
            <a:endCxn id="382986" idx="2"/>
          </p:cNvCxnSpPr>
          <p:nvPr/>
        </p:nvCxnSpPr>
        <p:spPr bwMode="auto">
          <a:xfrm flipV="1">
            <a:off x="1335088" y="2427288"/>
            <a:ext cx="2882900" cy="1095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1" name="AutoShape 25"/>
          <p:cNvCxnSpPr>
            <a:cxnSpLocks noChangeShapeType="1"/>
            <a:stCxn id="382988" idx="0"/>
            <a:endCxn id="382987" idx="2"/>
          </p:cNvCxnSpPr>
          <p:nvPr/>
        </p:nvCxnSpPr>
        <p:spPr bwMode="auto">
          <a:xfrm flipV="1">
            <a:off x="1335088" y="2413000"/>
            <a:ext cx="5634037" cy="1109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2" name="AutoShape 26"/>
          <p:cNvCxnSpPr>
            <a:cxnSpLocks noChangeShapeType="1"/>
            <a:stCxn id="382988" idx="0"/>
            <a:endCxn id="382985" idx="2"/>
          </p:cNvCxnSpPr>
          <p:nvPr/>
        </p:nvCxnSpPr>
        <p:spPr bwMode="auto">
          <a:xfrm flipV="1">
            <a:off x="1335088" y="2427288"/>
            <a:ext cx="36512" cy="1095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3" name="AutoShape 27"/>
          <p:cNvCxnSpPr>
            <a:cxnSpLocks noChangeShapeType="1"/>
            <a:stCxn id="382992" idx="0"/>
            <a:endCxn id="382985" idx="2"/>
          </p:cNvCxnSpPr>
          <p:nvPr/>
        </p:nvCxnSpPr>
        <p:spPr bwMode="auto">
          <a:xfrm flipH="1" flipV="1">
            <a:off x="1371600" y="2427288"/>
            <a:ext cx="2909888" cy="1120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4" name="AutoShape 28"/>
          <p:cNvCxnSpPr>
            <a:cxnSpLocks noChangeShapeType="1"/>
            <a:stCxn id="382997" idx="0"/>
            <a:endCxn id="382986" idx="2"/>
          </p:cNvCxnSpPr>
          <p:nvPr/>
        </p:nvCxnSpPr>
        <p:spPr bwMode="auto">
          <a:xfrm flipH="1" flipV="1">
            <a:off x="4217988" y="2427288"/>
            <a:ext cx="2798762" cy="1160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5" name="AutoShape 29"/>
          <p:cNvCxnSpPr>
            <a:cxnSpLocks noChangeShapeType="1"/>
            <a:stCxn id="382997" idx="0"/>
            <a:endCxn id="382987" idx="2"/>
          </p:cNvCxnSpPr>
          <p:nvPr/>
        </p:nvCxnSpPr>
        <p:spPr bwMode="auto">
          <a:xfrm flipH="1" flipV="1">
            <a:off x="6969125" y="2413000"/>
            <a:ext cx="47625" cy="1174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6" name="AutoShape 30"/>
          <p:cNvCxnSpPr>
            <a:cxnSpLocks noChangeShapeType="1"/>
            <a:stCxn id="382997" idx="0"/>
            <a:endCxn id="382985" idx="2"/>
          </p:cNvCxnSpPr>
          <p:nvPr/>
        </p:nvCxnSpPr>
        <p:spPr bwMode="auto">
          <a:xfrm flipH="1" flipV="1">
            <a:off x="1371600" y="2427288"/>
            <a:ext cx="5645150" cy="1160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7" name="AutoShape 31"/>
          <p:cNvCxnSpPr>
            <a:cxnSpLocks noChangeShapeType="1"/>
            <a:stCxn id="382992" idx="0"/>
            <a:endCxn id="382987" idx="2"/>
          </p:cNvCxnSpPr>
          <p:nvPr/>
        </p:nvCxnSpPr>
        <p:spPr bwMode="auto">
          <a:xfrm flipV="1">
            <a:off x="4281488" y="2413000"/>
            <a:ext cx="2687637" cy="1135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FE67-625C-E04E-9F77-60F6A73D2355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AFD9-1C30-AC48-B791-BD2CFA39C627}" type="slidenum">
              <a:rPr lang="en-US"/>
              <a:pPr/>
              <a:t>41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System: Teradata</a:t>
            </a:r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735013" y="25527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4</a:t>
            </a:r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3581400" y="25527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5</a:t>
            </a:r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6332538" y="2538413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6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868363" y="169068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join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3673475" y="169068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join</a:t>
            </a:r>
          </a:p>
        </p:txBody>
      </p:sp>
      <p:sp>
        <p:nvSpPr>
          <p:cNvPr id="384008" name="Oval 8"/>
          <p:cNvSpPr>
            <a:spLocks noChangeArrowheads="1"/>
          </p:cNvSpPr>
          <p:nvPr/>
        </p:nvSpPr>
        <p:spPr bwMode="auto">
          <a:xfrm>
            <a:off x="6423025" y="169068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join</a:t>
            </a:r>
          </a:p>
        </p:txBody>
      </p:sp>
      <p:sp>
        <p:nvSpPr>
          <p:cNvPr id="384009" name="Rectangle 9"/>
          <p:cNvSpPr>
            <a:spLocks noChangeArrowheads="1"/>
          </p:cNvSpPr>
          <p:nvPr/>
        </p:nvSpPr>
        <p:spPr bwMode="auto">
          <a:xfrm>
            <a:off x="1716088" y="1927225"/>
            <a:ext cx="1531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o.item = i.item</a:t>
            </a:r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4465638" y="1966913"/>
            <a:ext cx="1531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o.item = i.item</a:t>
            </a:r>
          </a:p>
        </p:txBody>
      </p:sp>
      <p:sp>
        <p:nvSpPr>
          <p:cNvPr id="384011" name="Rectangle 11"/>
          <p:cNvSpPr>
            <a:spLocks noChangeArrowheads="1"/>
          </p:cNvSpPr>
          <p:nvPr/>
        </p:nvSpPr>
        <p:spPr bwMode="auto">
          <a:xfrm>
            <a:off x="7089775" y="1909763"/>
            <a:ext cx="1531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o.item = i.item</a:t>
            </a:r>
          </a:p>
        </p:txBody>
      </p:sp>
      <p:sp>
        <p:nvSpPr>
          <p:cNvPr id="384012" name="Text Box 12"/>
          <p:cNvSpPr txBox="1">
            <a:spLocks noChangeArrowheads="1"/>
          </p:cNvSpPr>
          <p:nvPr/>
        </p:nvSpPr>
        <p:spPr bwMode="auto">
          <a:xfrm>
            <a:off x="1184275" y="5360988"/>
            <a:ext cx="4217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contains all orders and all lines where hash(item) = 1</a:t>
            </a:r>
          </a:p>
        </p:txBody>
      </p:sp>
      <p:cxnSp>
        <p:nvCxnSpPr>
          <p:cNvPr id="384013" name="AutoShape 13"/>
          <p:cNvCxnSpPr>
            <a:cxnSpLocks noChangeShapeType="1"/>
            <a:stCxn id="384012" idx="1"/>
            <a:endCxn id="384003" idx="2"/>
          </p:cNvCxnSpPr>
          <p:nvPr/>
        </p:nvCxnSpPr>
        <p:spPr bwMode="auto">
          <a:xfrm rot="10800000" flipH="1">
            <a:off x="1184275" y="3328988"/>
            <a:ext cx="79375" cy="2443162"/>
          </a:xfrm>
          <a:prstGeom prst="curvedConnector4">
            <a:avLst>
              <a:gd name="adj1" fmla="val -288000"/>
              <a:gd name="adj2" fmla="val 58417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14" name="Text Box 14"/>
          <p:cNvSpPr txBox="1">
            <a:spLocks noChangeArrowheads="1"/>
          </p:cNvSpPr>
          <p:nvPr/>
        </p:nvSpPr>
        <p:spPr bwMode="auto">
          <a:xfrm>
            <a:off x="2959100" y="4497388"/>
            <a:ext cx="4203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contains all orders and all lines where hash(item) = 2</a:t>
            </a:r>
          </a:p>
        </p:txBody>
      </p:sp>
      <p:cxnSp>
        <p:nvCxnSpPr>
          <p:cNvPr id="384015" name="AutoShape 15"/>
          <p:cNvCxnSpPr>
            <a:cxnSpLocks noChangeShapeType="1"/>
            <a:stCxn id="384014" idx="1"/>
            <a:endCxn id="384004" idx="2"/>
          </p:cNvCxnSpPr>
          <p:nvPr/>
        </p:nvCxnSpPr>
        <p:spPr bwMode="auto">
          <a:xfrm rot="10800000" flipH="1">
            <a:off x="2959100" y="3328988"/>
            <a:ext cx="1150938" cy="1579562"/>
          </a:xfrm>
          <a:prstGeom prst="curvedConnector4">
            <a:avLst>
              <a:gd name="adj1" fmla="val -19861"/>
              <a:gd name="adj2" fmla="val 63014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16" name="Text Box 16"/>
          <p:cNvSpPr txBox="1">
            <a:spLocks noChangeArrowheads="1"/>
          </p:cNvSpPr>
          <p:nvPr/>
        </p:nvSpPr>
        <p:spPr bwMode="auto">
          <a:xfrm>
            <a:off x="4997450" y="3592513"/>
            <a:ext cx="4344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contains all orders and all lines where hash(item) = 3</a:t>
            </a:r>
          </a:p>
        </p:txBody>
      </p:sp>
      <p:cxnSp>
        <p:nvCxnSpPr>
          <p:cNvPr id="384017" name="AutoShape 17"/>
          <p:cNvCxnSpPr>
            <a:cxnSpLocks noChangeShapeType="1"/>
            <a:stCxn id="384016" idx="1"/>
            <a:endCxn id="384005" idx="2"/>
          </p:cNvCxnSpPr>
          <p:nvPr/>
        </p:nvCxnSpPr>
        <p:spPr bwMode="auto">
          <a:xfrm rot="10800000" flipH="1">
            <a:off x="4997450" y="3314700"/>
            <a:ext cx="1863725" cy="688975"/>
          </a:xfrm>
          <a:prstGeom prst="curvedConnector4">
            <a:avLst>
              <a:gd name="adj1" fmla="val -12264"/>
              <a:gd name="adj2" fmla="val 79722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4018" name="AutoShape 18"/>
          <p:cNvCxnSpPr>
            <a:cxnSpLocks noChangeShapeType="1"/>
            <a:stCxn id="384003" idx="0"/>
            <a:endCxn id="384006" idx="4"/>
          </p:cNvCxnSpPr>
          <p:nvPr/>
        </p:nvCxnSpPr>
        <p:spPr bwMode="auto">
          <a:xfrm flipV="1">
            <a:off x="1263650" y="2014538"/>
            <a:ext cx="42863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4019" name="AutoShape 19"/>
          <p:cNvCxnSpPr>
            <a:cxnSpLocks noChangeShapeType="1"/>
            <a:stCxn id="384004" idx="0"/>
            <a:endCxn id="384007" idx="4"/>
          </p:cNvCxnSpPr>
          <p:nvPr/>
        </p:nvCxnSpPr>
        <p:spPr bwMode="auto">
          <a:xfrm flipV="1">
            <a:off x="4110038" y="2014538"/>
            <a:ext cx="1587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4020" name="AutoShape 20"/>
          <p:cNvCxnSpPr>
            <a:cxnSpLocks noChangeShapeType="1"/>
            <a:stCxn id="384005" idx="0"/>
            <a:endCxn id="384008" idx="4"/>
          </p:cNvCxnSpPr>
          <p:nvPr/>
        </p:nvCxnSpPr>
        <p:spPr bwMode="auto">
          <a:xfrm flipV="1">
            <a:off x="6861175" y="2014538"/>
            <a:ext cx="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CF6F-195E-6B44-B130-1E63E9A0EB95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5B78-6316-CB43-AE6C-C9E57AF6F12B}" type="slidenum">
              <a:rPr lang="en-US"/>
              <a:pPr/>
              <a:t>42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MapReduce Contemporaries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Dryad (Microsoft)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Relational Algebra</a:t>
            </a:r>
          </a:p>
          <a:p>
            <a:pPr>
              <a:lnSpc>
                <a:spcPct val="90000"/>
              </a:lnSpc>
            </a:pPr>
            <a:r>
              <a:rPr lang="en-US" sz="2400"/>
              <a:t>Pig (Yahoo)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Near Relational Algebra over MapReduce </a:t>
            </a:r>
          </a:p>
          <a:p>
            <a:pPr>
              <a:lnSpc>
                <a:spcPct val="90000"/>
              </a:lnSpc>
            </a:pPr>
            <a:r>
              <a:rPr lang="en-US" sz="2400"/>
              <a:t>HIVE (Facebook)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SQL over MapReduce</a:t>
            </a:r>
          </a:p>
          <a:p>
            <a:pPr>
              <a:lnSpc>
                <a:spcPct val="90000"/>
              </a:lnSpc>
            </a:pPr>
            <a:r>
              <a:rPr lang="en-US" sz="2400"/>
              <a:t>Cascading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Relational Algebra</a:t>
            </a:r>
          </a:p>
          <a:p>
            <a:pPr>
              <a:lnSpc>
                <a:spcPct val="90000"/>
              </a:lnSpc>
            </a:pPr>
            <a:r>
              <a:rPr lang="en-US" sz="2400"/>
              <a:t>Clustera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 of Wisconsin</a:t>
            </a:r>
          </a:p>
          <a:p>
            <a:pPr>
              <a:lnSpc>
                <a:spcPct val="90000"/>
              </a:lnSpc>
            </a:pPr>
            <a:r>
              <a:rPr lang="en-US" sz="2400"/>
              <a:t>Hbase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Indexing on HDFS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807A-EA96-8049-BDF9-BBB43C8A9FB2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ED7E-6D81-D243-981B-3314099913EA}" type="slidenum">
              <a:rPr lang="en-US"/>
              <a:pPr/>
              <a:t>43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solidFill>
                  <a:srgbClr val="000000"/>
                </a:solidFill>
              </a:rPr>
              <a:t>MapReduce vs RDBMS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331913"/>
            <a:ext cx="8661400" cy="4762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</a:rPr>
              <a:t>RDBMS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Declarative query languages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Schemas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Logical Data Independence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Indexing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Algebraic Optimization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Caching/Materialized Views</a:t>
            </a:r>
          </a:p>
          <a:p>
            <a:pPr lvl="1">
              <a:lnSpc>
                <a:spcPct val="90000"/>
              </a:lnSpc>
            </a:pPr>
            <a:r>
              <a:rPr lang="en-US" sz="2100" i="1">
                <a:solidFill>
                  <a:srgbClr val="0011CF"/>
                </a:solidFill>
              </a:rPr>
              <a:t>ACID/Transactions</a:t>
            </a:r>
            <a:endParaRPr lang="en-US" sz="21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</a:rPr>
              <a:t>MapReduce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High Scalability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Fault-tolerance</a:t>
            </a:r>
          </a:p>
          <a:p>
            <a:pPr lvl="1">
              <a:lnSpc>
                <a:spcPct val="90000"/>
              </a:lnSpc>
            </a:pPr>
            <a:r>
              <a:rPr lang="ja-JP" altLang="en-US" sz="2100">
                <a:solidFill>
                  <a:srgbClr val="0011CF"/>
                </a:solidFill>
                <a:latin typeface="Arial"/>
              </a:rPr>
              <a:t>“</a:t>
            </a:r>
            <a:r>
              <a:rPr lang="en-US" sz="2100">
                <a:solidFill>
                  <a:srgbClr val="0011CF"/>
                </a:solidFill>
              </a:rPr>
              <a:t>One-person deployment</a:t>
            </a:r>
            <a:r>
              <a:rPr lang="ja-JP" altLang="en-US" sz="2100">
                <a:solidFill>
                  <a:srgbClr val="0011CF"/>
                </a:solidFill>
                <a:latin typeface="Arial"/>
              </a:rPr>
              <a:t>”</a:t>
            </a:r>
            <a:endParaRPr lang="en-US" sz="2100" b="1">
              <a:solidFill>
                <a:srgbClr val="0011CF"/>
              </a:solidFill>
            </a:endParaRP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4684713" y="2092325"/>
            <a:ext cx="318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HIVE, Pig, DryadLINQ</a:t>
            </a:r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4657725" y="1692275"/>
            <a:ext cx="318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DryadLINQ, Pig, HIVE</a:t>
            </a:r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4675188" y="3054350"/>
            <a:ext cx="318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Pig, (Dryad, HIVE)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4646613" y="2722563"/>
            <a:ext cx="318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Hbase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1A3-0167-D94F-8CED-FD222CEEBD0A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CE52-3777-A446-BCDC-013FE0577F4E}" type="slidenum">
              <a:rPr lang="en-US"/>
              <a:pPr/>
              <a:t>44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24" name="Group 4"/>
          <p:cNvGraphicFramePr>
            <a:graphicFrameLocks noGrp="1"/>
          </p:cNvGraphicFramePr>
          <p:nvPr/>
        </p:nvGraphicFramePr>
        <p:xfrm>
          <a:off x="533400" y="519113"/>
          <a:ext cx="8153400" cy="5008880"/>
        </p:xfrm>
        <a:graphic>
          <a:graphicData uri="http://schemas.openxmlformats.org/drawingml/2006/table">
            <a:tbl>
              <a:tblPr/>
              <a:tblGrid>
                <a:gridCol w="1600200"/>
                <a:gridCol w="1752600"/>
                <a:gridCol w="2209800"/>
                <a:gridCol w="2590800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Data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Prog.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GPL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Typing (maybe)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Workflow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dataflow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typing, provenance, scheduling, caching, task parallelism, reuse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Relational Algebra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Relations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Select, Project, Join, Aggregate,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optimization, physical data independence, data parallelism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MapReduce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[(key,value)]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Map, Reduce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massive data parallelism, fault tolerance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MS Dryad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IQueryable, IEnumerable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RA + Apply + Partitioning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typing, massive data parallelism, fault tolerance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Arrays/ Matrices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70+ 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data parallelism,          full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RDBMS history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RDBMS vs. </a:t>
            </a:r>
            <a:r>
              <a:rPr lang="en-US" sz="2400" dirty="0" err="1" smtClean="0">
                <a:solidFill>
                  <a:srgbClr val="0000FF"/>
                </a:solidFill>
              </a:rPr>
              <a:t>MapReduce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00FF"/>
                </a:solidFill>
              </a:rPr>
              <a:t>Pavlo</a:t>
            </a:r>
            <a:r>
              <a:rPr lang="en-US" sz="2000" dirty="0" smtClean="0">
                <a:solidFill>
                  <a:srgbClr val="0000FF"/>
                </a:solidFill>
              </a:rPr>
              <a:t> 2009</a:t>
            </a:r>
          </a:p>
          <a:p>
            <a:r>
              <a:rPr lang="en-US" sz="2400" dirty="0" smtClean="0"/>
              <a:t>DB-as-a-Service</a:t>
            </a:r>
          </a:p>
          <a:p>
            <a:pPr lvl="1"/>
            <a:r>
              <a:rPr lang="en-US" sz="2000" dirty="0" smtClean="0"/>
              <a:t>SQL Azure</a:t>
            </a:r>
          </a:p>
          <a:p>
            <a:pPr lvl="1"/>
            <a:r>
              <a:rPr lang="en-US" sz="2000" dirty="0" smtClean="0"/>
              <a:t>Amazon RDS</a:t>
            </a:r>
            <a:endParaRPr lang="en-US" sz="2000" dirty="0"/>
          </a:p>
          <a:p>
            <a:r>
              <a:rPr lang="en-US" sz="2400" dirty="0" smtClean="0"/>
              <a:t>Query-as-a-Service</a:t>
            </a:r>
          </a:p>
          <a:p>
            <a:pPr lvl="1"/>
            <a:r>
              <a:rPr lang="en-US" sz="2000" dirty="0" smtClean="0"/>
              <a:t>Fusion Tables</a:t>
            </a:r>
          </a:p>
          <a:p>
            <a:pPr lvl="1"/>
            <a:r>
              <a:rPr lang="en-US" sz="2000" dirty="0" err="1" smtClean="0"/>
              <a:t>SQLShare</a:t>
            </a:r>
            <a:endParaRPr lang="en-US" sz="2000" dirty="0" smtClean="0"/>
          </a:p>
          <a:p>
            <a:r>
              <a:rPr lang="en-US" sz="2800" dirty="0" smtClean="0"/>
              <a:t>Next 2 weeks: </a:t>
            </a:r>
            <a:r>
              <a:rPr lang="en-US" sz="2800" dirty="0" err="1" smtClean="0"/>
              <a:t>NoSQL</a:t>
            </a:r>
            <a:r>
              <a:rPr lang="en-US" sz="2800" dirty="0" smtClean="0"/>
              <a:t>, key-value stores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C10-11C5-F74F-953C-2601C3542D10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FC58-7A22-DA42-B6BE-5CC9CB6C7B5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1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vs. RDBMS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Comparison of 3 systems</a:t>
            </a:r>
          </a:p>
          <a:p>
            <a:pPr lvl="1"/>
            <a:r>
              <a:rPr lang="en-US" sz="2400" dirty="0" err="1" smtClean="0"/>
              <a:t>Hadoop</a:t>
            </a:r>
            <a:endParaRPr lang="en-US" sz="2400" dirty="0"/>
          </a:p>
          <a:p>
            <a:pPr lvl="1"/>
            <a:r>
              <a:rPr lang="en-US" sz="2400" dirty="0" err="1" smtClean="0"/>
              <a:t>Vertica</a:t>
            </a:r>
            <a:r>
              <a:rPr lang="en-US" sz="2400" dirty="0" smtClean="0"/>
              <a:t> (a column-oriented database)</a:t>
            </a:r>
          </a:p>
          <a:p>
            <a:pPr lvl="1"/>
            <a:r>
              <a:rPr lang="en-US" sz="2400" dirty="0" smtClean="0"/>
              <a:t>DBMS-X (a row-oriented database) </a:t>
            </a:r>
          </a:p>
          <a:p>
            <a:pPr lvl="2"/>
            <a:r>
              <a:rPr lang="en-US" sz="2000" dirty="0" smtClean="0"/>
              <a:t>rhymes with “</a:t>
            </a:r>
            <a:r>
              <a:rPr lang="en-US" sz="2000" dirty="0" err="1"/>
              <a:t>s</a:t>
            </a:r>
            <a:r>
              <a:rPr lang="en-US" sz="2000" dirty="0" err="1" smtClean="0"/>
              <a:t>chmoracle</a:t>
            </a:r>
            <a:r>
              <a:rPr lang="en-US" sz="2000" dirty="0" smtClean="0"/>
              <a:t>”</a:t>
            </a:r>
          </a:p>
          <a:p>
            <a:r>
              <a:rPr lang="en-US" sz="2800" dirty="0" smtClean="0"/>
              <a:t>Qualitative</a:t>
            </a:r>
          </a:p>
          <a:p>
            <a:pPr lvl="1"/>
            <a:r>
              <a:rPr lang="en-US" sz="2400" dirty="0" smtClean="0"/>
              <a:t>Programming model, ease of setup, features, etc.</a:t>
            </a:r>
          </a:p>
          <a:p>
            <a:r>
              <a:rPr lang="en-US" sz="2800" dirty="0" smtClean="0"/>
              <a:t>Quantitative</a:t>
            </a:r>
          </a:p>
          <a:p>
            <a:pPr lvl="1"/>
            <a:r>
              <a:rPr lang="en-US" sz="2400" dirty="0" smtClean="0"/>
              <a:t>Data loading, different types of queries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882-628C-914A-A536-69F634EF4EA1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A0C-3258-E444-A701-304E54896E4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5854" y="451793"/>
            <a:ext cx="2005702" cy="400110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sz="2000" i="1" dirty="0" err="1"/>
              <a:t>Pavlo</a:t>
            </a:r>
            <a:r>
              <a:rPr lang="en-US" sz="2000" i="1" dirty="0"/>
              <a:t> et al. 2009</a:t>
            </a:r>
          </a:p>
        </p:txBody>
      </p:sp>
    </p:spTree>
    <p:extLst>
      <p:ext uri="{BB962C8B-B14F-4D97-AF65-F5344CB8AC3E}">
        <p14:creationId xmlns:p14="http://schemas.microsoft.com/office/powerpoint/2010/main" val="326809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Times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882-628C-914A-A536-69F634EF4EA1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A0C-3258-E444-A701-304E54896E4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 descr="Picture 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1362386"/>
            <a:ext cx="6032500" cy="4536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0" y="5000625"/>
            <a:ext cx="179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20GB / node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1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Grep</a:t>
            </a:r>
            <a:r>
              <a:rPr lang="en-US" dirty="0" smtClean="0"/>
              <a:t>-like Task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AE1C-EBB1-FC42-89C7-710BDC35B8F7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68B-4E42-264B-AC20-6BB4D8144D4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 descr="Picture 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5025"/>
            <a:ext cx="9144000" cy="3756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4874" y="1505377"/>
            <a:ext cx="7413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SELECT * FROM Data WHERE field LIKE </a:t>
            </a:r>
            <a:r>
              <a:rPr 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‘%XYZ%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’ </a:t>
            </a:r>
            <a:endParaRPr lang="en-US" sz="2000" b="1" dirty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6534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Task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AE1C-EBB1-FC42-89C7-710BDC35B8F7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68B-4E42-264B-AC20-6BB4D8144D4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6750" y="1384211"/>
            <a:ext cx="6842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SELECT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pageURL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pageRank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endParaRPr lang="en-US" sz="2000" b="1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FROM Rankings WHERE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pageRank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 &gt; X</a:t>
            </a:r>
            <a:endParaRPr lang="en-US" sz="2000" b="1" dirty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  <p:pic>
        <p:nvPicPr>
          <p:cNvPr id="7" name="Picture 6" descr="Picture 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282825"/>
            <a:ext cx="5257143" cy="4025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51749" y="4984750"/>
            <a:ext cx="119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GB /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7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5105-C904-BA4C-B43D-3A544600DCA5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B9A-E625-A94E-A8E4-B67595980CE7}" type="slidenum">
              <a:rPr lang="en-US"/>
              <a:pPr/>
              <a:t>5</a:t>
            </a:fld>
            <a:endParaRPr 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Algorithms</a:t>
            </a:r>
            <a:endParaRPr lang="en-US" dirty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255713"/>
            <a:ext cx="8769350" cy="5075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/>
              <a:t>Observation:</a:t>
            </a:r>
            <a:r>
              <a:rPr lang="en-US" sz="2400" dirty="0"/>
              <a:t> </a:t>
            </a:r>
            <a:r>
              <a:rPr lang="en-US" sz="2400" dirty="0" err="1"/>
              <a:t>MapReduce</a:t>
            </a:r>
            <a:r>
              <a:rPr lang="en-US" sz="2400" dirty="0"/>
              <a:t> has proven successful as a </a:t>
            </a:r>
            <a:r>
              <a:rPr lang="en-US" sz="2400" i="1" dirty="0">
                <a:solidFill>
                  <a:schemeClr val="tx2"/>
                </a:solidFill>
              </a:rPr>
              <a:t>common runtime</a:t>
            </a:r>
            <a:r>
              <a:rPr lang="en-US" sz="2400" dirty="0"/>
              <a:t> for non-recursive declarative languages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HIVE (SQL)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Pig (RA with nested types)</a:t>
            </a:r>
          </a:p>
          <a:p>
            <a:pPr lvl="1">
              <a:lnSpc>
                <a:spcPct val="90000"/>
              </a:lnSpc>
            </a:pPr>
            <a:endParaRPr lang="en-US" sz="2000" u="sng" dirty="0"/>
          </a:p>
          <a:p>
            <a:pPr>
              <a:lnSpc>
                <a:spcPct val="90000"/>
              </a:lnSpc>
            </a:pPr>
            <a:r>
              <a:rPr lang="en-US" sz="2400" u="sng" dirty="0"/>
              <a:t>Observation:</a:t>
            </a:r>
            <a:r>
              <a:rPr lang="en-US" sz="2400" dirty="0"/>
              <a:t> </a:t>
            </a:r>
            <a:r>
              <a:rPr lang="en-US" sz="2400" dirty="0" smtClean="0"/>
              <a:t>Status quo is to roll your </a:t>
            </a:r>
            <a:r>
              <a:rPr lang="en-US" sz="2400" dirty="0"/>
              <a:t>own loops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Graphs, clustering, mining, recursive queries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iteration managed by external </a:t>
            </a:r>
            <a:r>
              <a:rPr lang="en-US" sz="2000" dirty="0" smtClean="0"/>
              <a:t>script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u="sng" dirty="0"/>
          </a:p>
          <a:p>
            <a:pPr>
              <a:lnSpc>
                <a:spcPct val="90000"/>
              </a:lnSpc>
            </a:pPr>
            <a:r>
              <a:rPr lang="en-US" sz="2400" u="sng" dirty="0"/>
              <a:t>Thesis:</a:t>
            </a:r>
            <a:r>
              <a:rPr lang="en-US" sz="2400" dirty="0"/>
              <a:t> With minimal extensions, we can provide an efficient common runtime for </a:t>
            </a:r>
            <a:r>
              <a:rPr lang="en-US" sz="2400" b="1" i="1" dirty="0">
                <a:solidFill>
                  <a:schemeClr val="tx2"/>
                </a:solidFill>
              </a:rPr>
              <a:t>recursive languages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b="1" i="1" dirty="0">
                <a:solidFill>
                  <a:schemeClr val="tx2"/>
                </a:solidFill>
              </a:rPr>
              <a:t>Map, Reduce</a:t>
            </a:r>
            <a:r>
              <a:rPr lang="en-US" sz="2000" b="1" i="1" dirty="0">
                <a:solidFill>
                  <a:srgbClr val="F30D0D"/>
                </a:solidFill>
              </a:rPr>
              <a:t>, </a:t>
            </a:r>
            <a:r>
              <a:rPr lang="en-US" sz="2000" b="1" i="1" dirty="0" err="1">
                <a:solidFill>
                  <a:srgbClr val="F30D0D"/>
                </a:solidFill>
              </a:rPr>
              <a:t>Fixpoint</a:t>
            </a:r>
            <a:endParaRPr lang="en-US" sz="2000" b="1" i="1" dirty="0">
              <a:solidFill>
                <a:srgbClr val="F30D0D"/>
              </a:solidFill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2000" b="1" i="1" dirty="0">
              <a:solidFill>
                <a:srgbClr val="F30D0D"/>
              </a:solidFill>
            </a:endParaRPr>
          </a:p>
          <a:p>
            <a:pPr lvl="1">
              <a:lnSpc>
                <a:spcPct val="90000"/>
              </a:lnSpc>
            </a:pPr>
            <a:endParaRPr lang="en-US" sz="2000" b="1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690180" name="Picture 4" descr="boy_41_mth.gif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33" y="2064550"/>
            <a:ext cx="1462088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6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Task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AE1C-EBB1-FC42-89C7-710BDC35B8F7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68B-4E42-264B-AC20-6BB4D8144D4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 descr="Picture 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9825"/>
            <a:ext cx="9144000" cy="3264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7500" y="1300629"/>
            <a:ext cx="635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Courier New"/>
                <a:cs typeface="Courier New"/>
              </a:rPr>
              <a:t>SELECT SUBSTR(sourceIP,1, 7)</a:t>
            </a:r>
            <a:r>
              <a:rPr lang="en-US" sz="1800" b="1" dirty="0" smtClean="0">
                <a:solidFill>
                  <a:srgbClr val="0000FF"/>
                </a:solidFill>
                <a:latin typeface="Courier New"/>
                <a:cs typeface="Courier New"/>
              </a:rPr>
              <a:t>, SUM</a:t>
            </a:r>
            <a:r>
              <a:rPr lang="en-US" sz="1800" b="1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0000FF"/>
                </a:solidFill>
                <a:latin typeface="Courier New"/>
                <a:cs typeface="Courier New"/>
              </a:rPr>
              <a:t>adRevenue</a:t>
            </a:r>
            <a:r>
              <a:rPr lang="en-US" sz="1800" b="1" dirty="0">
                <a:solidFill>
                  <a:srgbClr val="0000FF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800" b="1" dirty="0">
                <a:solidFill>
                  <a:srgbClr val="0000FF"/>
                </a:solidFill>
                <a:latin typeface="Courier New"/>
                <a:cs typeface="Courier New"/>
              </a:rPr>
              <a:t>FROM </a:t>
            </a:r>
            <a:r>
              <a:rPr lang="en-US" sz="1800" b="1" dirty="0" err="1">
                <a:solidFill>
                  <a:srgbClr val="0000FF"/>
                </a:solidFill>
                <a:latin typeface="Courier New"/>
                <a:cs typeface="Courier New"/>
              </a:rPr>
              <a:t>UserVisits</a:t>
            </a:r>
            <a:r>
              <a:rPr lang="en-US" sz="18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800" b="1" dirty="0" smtClean="0">
                <a:solidFill>
                  <a:srgbClr val="0000FF"/>
                </a:solidFill>
                <a:latin typeface="Courier New"/>
                <a:cs typeface="Courier New"/>
              </a:rPr>
              <a:t>GROUP BY </a:t>
            </a:r>
            <a:r>
              <a:rPr lang="en-US" sz="1800" b="1" dirty="0">
                <a:solidFill>
                  <a:srgbClr val="0000FF"/>
                </a:solidFill>
                <a:latin typeface="Courier New"/>
                <a:cs typeface="Courier New"/>
              </a:rPr>
              <a:t>SUBSTR(sourceIP,1, 7);</a:t>
            </a:r>
          </a:p>
        </p:txBody>
      </p:sp>
    </p:spTree>
    <p:extLst>
      <p:ext uri="{BB962C8B-B14F-4D97-AF65-F5344CB8AC3E}">
        <p14:creationId xmlns:p14="http://schemas.microsoft.com/office/powerpoint/2010/main" val="320084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Task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AE1C-EBB1-FC42-89C7-710BDC35B8F7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68B-4E42-264B-AC20-6BB4D8144D4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750" y="1354763"/>
            <a:ext cx="80327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SELECT INTO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TempsourceIP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endParaRPr lang="en-US" sz="1600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          AVG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pageRank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)as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avgPageRank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endParaRPr lang="en-US" sz="1600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          SUM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adRevenue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)as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totalRevenue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FROM 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RankingsAS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R</a:t>
            </a:r>
          </a:p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 ,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UserVisitsAS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UV 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WHERE 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1600" b="1" dirty="0" err="1">
                <a:solidFill>
                  <a:srgbClr val="FF0000"/>
                </a:solidFill>
                <a:latin typeface="Courier New"/>
                <a:cs typeface="Courier New"/>
              </a:rPr>
              <a:t>.pageURL</a:t>
            </a:r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 = </a:t>
            </a:r>
            <a:r>
              <a:rPr lang="en-US" sz="1600" b="1" dirty="0" err="1">
                <a:solidFill>
                  <a:srgbClr val="FF0000"/>
                </a:solidFill>
                <a:latin typeface="Courier New"/>
                <a:cs typeface="Courier New"/>
              </a:rPr>
              <a:t>UV.destURL</a:t>
            </a:r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AND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UV.visitDate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endParaRPr lang="en-US" sz="1600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 BETWEEN ‘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2000-01-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15’ 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 AND ‘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2000-01-22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’ </a:t>
            </a:r>
            <a:endParaRPr lang="en-US" sz="1600" b="1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GROUP BY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UV.sourceIP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; </a:t>
            </a:r>
          </a:p>
          <a:p>
            <a:endParaRPr lang="en-US" sz="1600" b="1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SELECT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sourceIP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endParaRPr lang="en-US" sz="1600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 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totalRevenue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endParaRPr lang="en-US" sz="1600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 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avgPageRank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endParaRPr lang="en-US" sz="1600" b="1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FROM Temp </a:t>
            </a:r>
          </a:p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ORDER BY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totalRevenueDESC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endParaRPr lang="en-US" sz="1600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LIMIT 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1; </a:t>
            </a:r>
          </a:p>
        </p:txBody>
      </p:sp>
      <p:pic>
        <p:nvPicPr>
          <p:cNvPr id="7" name="Picture 6" descr="Picture 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53" y="2270125"/>
            <a:ext cx="5219047" cy="40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3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RDBMS history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RDBMS vs.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MapReduce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Pavlo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2009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DB-as-a-Service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SQL Azure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Amazon RDS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Query-as-a-Service</a:t>
            </a:r>
          </a:p>
          <a:p>
            <a:pPr lvl="1"/>
            <a:r>
              <a:rPr lang="en-US" sz="2000" dirty="0" smtClean="0"/>
              <a:t>Fusion Tables</a:t>
            </a:r>
          </a:p>
          <a:p>
            <a:pPr lvl="1"/>
            <a:r>
              <a:rPr lang="en-US" sz="2000" dirty="0" err="1" smtClean="0"/>
              <a:t>SQLShare</a:t>
            </a:r>
            <a:endParaRPr lang="en-US" sz="2000" dirty="0" smtClean="0"/>
          </a:p>
          <a:p>
            <a:r>
              <a:rPr lang="en-US" sz="2800" dirty="0" smtClean="0"/>
              <a:t>Next 2 weeks: </a:t>
            </a:r>
            <a:r>
              <a:rPr lang="en-US" sz="2800" dirty="0" err="1" smtClean="0"/>
              <a:t>NoSQL</a:t>
            </a:r>
            <a:r>
              <a:rPr lang="en-US" sz="2800" dirty="0" smtClean="0"/>
              <a:t>, key-value stores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C10-11C5-F74F-953C-2601C3542D10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FC58-7A22-DA42-B6BE-5CC9CB6C7B5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DBaaS</a:t>
            </a:r>
            <a:r>
              <a:rPr lang="en-US" dirty="0" smtClean="0"/>
              <a:t> 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Mostly hosted off-the-shelf databases </a:t>
            </a:r>
          </a:p>
          <a:p>
            <a:pPr lvl="1"/>
            <a:r>
              <a:rPr lang="en-US" sz="1800" dirty="0" smtClean="0"/>
              <a:t>Amazon RDS: MySQL, Oracle, and soon SQL Server</a:t>
            </a:r>
          </a:p>
          <a:p>
            <a:pPr lvl="1"/>
            <a:r>
              <a:rPr lang="en-US" sz="1800" dirty="0" smtClean="0"/>
              <a:t>Microsoft SQL Azure: SQL Server (not quite identical)</a:t>
            </a:r>
          </a:p>
          <a:p>
            <a:pPr lvl="1"/>
            <a:r>
              <a:rPr lang="en-US" sz="1800" dirty="0" err="1" smtClean="0"/>
              <a:t>Database.com</a:t>
            </a:r>
            <a:r>
              <a:rPr lang="en-US" sz="1800" dirty="0" smtClean="0"/>
              <a:t>: Oracle</a:t>
            </a:r>
          </a:p>
          <a:p>
            <a:r>
              <a:rPr lang="en-US" sz="2000" dirty="0" smtClean="0"/>
              <a:t>Some convenience features</a:t>
            </a:r>
          </a:p>
          <a:p>
            <a:pPr lvl="1"/>
            <a:r>
              <a:rPr lang="en-US" sz="1800" dirty="0" smtClean="0"/>
              <a:t>multi-zone availability</a:t>
            </a:r>
          </a:p>
          <a:p>
            <a:pPr lvl="1"/>
            <a:r>
              <a:rPr lang="en-US" sz="1800" dirty="0" smtClean="0"/>
              <a:t>automatic backup</a:t>
            </a:r>
          </a:p>
          <a:p>
            <a:r>
              <a:rPr lang="en-US" sz="2000" dirty="0" smtClean="0"/>
              <a:t>As of yet, no full SQL, fully parallel database services</a:t>
            </a:r>
          </a:p>
          <a:p>
            <a:pPr lvl="1"/>
            <a:r>
              <a:rPr lang="en-US" sz="1800" dirty="0" smtClean="0"/>
              <a:t>stay tuned to the </a:t>
            </a:r>
            <a:r>
              <a:rPr lang="en-US" sz="1800" dirty="0" err="1" smtClean="0"/>
              <a:t>RelationalCloud</a:t>
            </a:r>
            <a:r>
              <a:rPr lang="en-US" sz="1800" dirty="0" smtClean="0"/>
              <a:t> project at MIT</a:t>
            </a:r>
          </a:p>
          <a:p>
            <a:r>
              <a:rPr lang="en-US" sz="2000" dirty="0" smtClean="0"/>
              <a:t>Issues to consider as a designer:</a:t>
            </a:r>
          </a:p>
          <a:p>
            <a:pPr lvl="1"/>
            <a:r>
              <a:rPr lang="en-US" sz="1800" dirty="0" smtClean="0"/>
              <a:t>multi-tenancy, privacy, scale-out</a:t>
            </a:r>
          </a:p>
          <a:p>
            <a:r>
              <a:rPr lang="en-US" sz="2000" dirty="0" smtClean="0"/>
              <a:t>Issues to consider as a user:</a:t>
            </a:r>
          </a:p>
          <a:p>
            <a:pPr lvl="1"/>
            <a:r>
              <a:rPr lang="en-US" sz="1800" dirty="0" smtClean="0"/>
              <a:t>performance, reliability, predictability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5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RDBMS history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RDBMS vs.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MapReduce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Pavlo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2009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DB-as-a-Service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SQL Azure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Amazon RDS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Query-as-a-Service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Fusion Tables</a:t>
            </a:r>
          </a:p>
          <a:p>
            <a:pPr lvl="1"/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SQLShare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/>
              <a:t>Next 2 weeks: </a:t>
            </a:r>
            <a:r>
              <a:rPr lang="en-US" sz="2800" dirty="0" err="1" smtClean="0"/>
              <a:t>NoSQL</a:t>
            </a:r>
            <a:r>
              <a:rPr lang="en-US" sz="2800" dirty="0" smtClean="0"/>
              <a:t>, key-value stores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C10-11C5-F74F-953C-2601C3542D10}" type="datetime1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FC58-7A22-DA42-B6BE-5CC9CB6C7B5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0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Database-as-a-Service For the 99%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1197-7CE2-9F4A-970C-A346EB0DEEF0}" type="datetime1">
              <a:rPr lang="en-US" smtClean="0"/>
              <a:t>4/23/12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DD67-BB51-4341-BE04-6FACCCE28F1F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0" name="Picture 9" descr="Moore_Logo_(High_Res).jpg                                      002A88A3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270126" cy="92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77" y="168275"/>
            <a:ext cx="1180648" cy="118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Problem</a:t>
            </a:r>
          </a:p>
        </p:txBody>
      </p:sp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746125" y="1441450"/>
            <a:ext cx="7727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endParaRPr lang="en-US" sz="3200" i="1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3200" i="1">
                <a:latin typeface="Arial" charset="0"/>
              </a:rPr>
              <a:t>How much time do you spend </a:t>
            </a:r>
            <a:r>
              <a:rPr lang="ja-JP" altLang="en-US" sz="3200" i="1">
                <a:latin typeface="Arial" charset="0"/>
              </a:rPr>
              <a:t>“</a:t>
            </a:r>
            <a:r>
              <a:rPr lang="en-US" altLang="ja-JP" sz="3200" i="1">
                <a:latin typeface="Arial" charset="0"/>
              </a:rPr>
              <a:t>handling data</a:t>
            </a:r>
            <a:r>
              <a:rPr lang="ja-JP" altLang="en-US" sz="3200" i="1">
                <a:latin typeface="Arial" charset="0"/>
              </a:rPr>
              <a:t>”</a:t>
            </a:r>
            <a:r>
              <a:rPr lang="en-US" altLang="ja-JP" sz="3200" i="1">
                <a:latin typeface="Arial" charset="0"/>
              </a:rPr>
              <a:t> as opposed to </a:t>
            </a:r>
            <a:r>
              <a:rPr lang="ja-JP" altLang="en-US" sz="3200" i="1">
                <a:latin typeface="Arial" charset="0"/>
              </a:rPr>
              <a:t>“</a:t>
            </a:r>
            <a:r>
              <a:rPr lang="en-US" altLang="ja-JP" sz="3200" i="1">
                <a:latin typeface="Arial" charset="0"/>
              </a:rPr>
              <a:t>doing science</a:t>
            </a:r>
            <a:r>
              <a:rPr lang="ja-JP" altLang="en-US" sz="3200" i="1">
                <a:latin typeface="Arial" charset="0"/>
              </a:rPr>
              <a:t>”</a:t>
            </a:r>
            <a:r>
              <a:rPr lang="en-US" altLang="ja-JP" sz="3200" i="1">
                <a:latin typeface="Arial" charset="0"/>
              </a:rPr>
              <a:t>?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endParaRPr lang="en-US" sz="3200" i="1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endParaRPr lang="en-US" sz="3200" i="1">
              <a:latin typeface="Arial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203325" y="4168775"/>
            <a:ext cx="2732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200" i="1">
                <a:latin typeface="Arial" charset="0"/>
                <a:cs typeface="+mn-cs"/>
              </a:rPr>
              <a:t>Mode answer: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935413" y="4168775"/>
            <a:ext cx="1266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ja-JP" altLang="en-US" sz="3200" i="1">
                <a:latin typeface="Arial" charset="0"/>
                <a:cs typeface="+mn-cs"/>
              </a:rPr>
              <a:t>“</a:t>
            </a:r>
            <a:r>
              <a:rPr lang="en-US" sz="3200" i="1">
                <a:latin typeface="Arial" charset="0"/>
                <a:cs typeface="+mn-cs"/>
              </a:rPr>
              <a:t>90%</a:t>
            </a:r>
            <a:r>
              <a:rPr lang="ja-JP" altLang="en-US" sz="3200" i="1">
                <a:latin typeface="Arial" charset="0"/>
                <a:cs typeface="+mn-cs"/>
              </a:rPr>
              <a:t>”</a:t>
            </a:r>
            <a:endParaRPr lang="en-US" sz="3200" i="1">
              <a:latin typeface="Arial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9817-D770-9F4A-960E-869D11C86508}" type="datetime1">
              <a:rPr lang="en-US" smtClean="0"/>
              <a:t>4/23/12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57719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806575" y="6327775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BF6645-709B-2540-938B-B412883C0035}" type="datetime1">
              <a:rPr lang="en-US" smtClean="0"/>
              <a:t>4/23/12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26627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Simple Example</a:t>
            </a:r>
          </a:p>
        </p:txBody>
      </p:sp>
      <p:graphicFrame>
        <p:nvGraphicFramePr>
          <p:cNvPr id="26629" name="Object 3"/>
          <p:cNvGraphicFramePr>
            <a:graphicFrameLocks noChangeAspect="1"/>
          </p:cNvGraphicFramePr>
          <p:nvPr/>
        </p:nvGraphicFramePr>
        <p:xfrm>
          <a:off x="47625" y="457200"/>
          <a:ext cx="9032875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4" imgW="9029700" imgH="2476500" progId="Excel.Sheet.8">
                  <p:embed/>
                </p:oleObj>
              </mc:Choice>
              <mc:Fallback>
                <p:oleObj name="Worksheet" r:id="rId4" imgW="9029700" imgH="2476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457200"/>
                        <a:ext cx="9032875" cy="2481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0" y="152400"/>
            <a:ext cx="5865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Lucida Grande" charset="0"/>
              </a:rPr>
              <a:t>ANNOTATIONSUMMARY-COMBINEDORFANNOTATION16_Phaeo_genome</a:t>
            </a:r>
          </a:p>
        </p:txBody>
      </p:sp>
      <p:graphicFrame>
        <p:nvGraphicFramePr>
          <p:cNvPr id="26631" name="Object 5"/>
          <p:cNvGraphicFramePr>
            <a:graphicFrameLocks noChangeAspect="1"/>
          </p:cNvGraphicFramePr>
          <p:nvPr/>
        </p:nvGraphicFramePr>
        <p:xfrm>
          <a:off x="457200" y="3676650"/>
          <a:ext cx="833437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6" imgW="8331200" imgH="1663700" progId="Excel.Sheet.8">
                  <p:embed/>
                </p:oleObj>
              </mc:Choice>
              <mc:Fallback>
                <p:oleObj name="Worksheet" r:id="rId6" imgW="8331200" imgH="1663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76650"/>
                        <a:ext cx="8334375" cy="1657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381000" y="3325813"/>
            <a:ext cx="2919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hlink"/>
                </a:solidFill>
                <a:latin typeface="Lucida Grande" charset="0"/>
              </a:rPr>
              <a:t>COGAnnotation_coastal_sample.txt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36800" y="2057400"/>
            <a:ext cx="1339850" cy="3143250"/>
            <a:chOff x="1472" y="1296"/>
            <a:chExt cx="844" cy="1980"/>
          </a:xfrm>
        </p:grpSpPr>
        <p:sp>
          <p:nvSpPr>
            <p:cNvPr id="26634" name="AutoShape 8"/>
            <p:cNvSpPr>
              <a:spLocks noChangeArrowheads="1"/>
            </p:cNvSpPr>
            <p:nvPr/>
          </p:nvSpPr>
          <p:spPr bwMode="auto">
            <a:xfrm>
              <a:off x="1472" y="2788"/>
              <a:ext cx="528" cy="19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AutoShape 9"/>
            <p:cNvSpPr>
              <a:spLocks noChangeArrowheads="1"/>
            </p:cNvSpPr>
            <p:nvPr/>
          </p:nvSpPr>
          <p:spPr bwMode="auto">
            <a:xfrm>
              <a:off x="1776" y="1296"/>
              <a:ext cx="528" cy="19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AutoShape 10"/>
            <p:cNvSpPr>
              <a:spLocks noChangeArrowheads="1"/>
            </p:cNvSpPr>
            <p:nvPr/>
          </p:nvSpPr>
          <p:spPr bwMode="auto">
            <a:xfrm>
              <a:off x="1776" y="1488"/>
              <a:ext cx="528" cy="19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AutoShape 11"/>
            <p:cNvSpPr>
              <a:spLocks noChangeArrowheads="1"/>
            </p:cNvSpPr>
            <p:nvPr/>
          </p:nvSpPr>
          <p:spPr bwMode="auto">
            <a:xfrm>
              <a:off x="1488" y="3084"/>
              <a:ext cx="528" cy="19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638" name="AutoShape 12"/>
            <p:cNvCxnSpPr>
              <a:cxnSpLocks noChangeShapeType="1"/>
              <a:stCxn id="26636" idx="1"/>
              <a:endCxn id="26637" idx="1"/>
            </p:cNvCxnSpPr>
            <p:nvPr/>
          </p:nvCxnSpPr>
          <p:spPr bwMode="auto">
            <a:xfrm rot="10800000" flipV="1">
              <a:off x="1476" y="1584"/>
              <a:ext cx="288" cy="1596"/>
            </a:xfrm>
            <a:prstGeom prst="curvedConnector3">
              <a:avLst>
                <a:gd name="adj1" fmla="val 145833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9" name="AutoShape 13"/>
            <p:cNvCxnSpPr>
              <a:cxnSpLocks noChangeShapeType="1"/>
              <a:stCxn id="26635" idx="3"/>
              <a:endCxn id="26634" idx="3"/>
            </p:cNvCxnSpPr>
            <p:nvPr/>
          </p:nvCxnSpPr>
          <p:spPr bwMode="auto">
            <a:xfrm flipH="1">
              <a:off x="2012" y="1392"/>
              <a:ext cx="304" cy="1492"/>
            </a:xfrm>
            <a:prstGeom prst="curvedConnector3">
              <a:avLst>
                <a:gd name="adj1" fmla="val -43421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Rectangle 2"/>
          <p:cNvSpPr/>
          <p:nvPr/>
        </p:nvSpPr>
        <p:spPr>
          <a:xfrm>
            <a:off x="215901" y="6140544"/>
            <a:ext cx="857567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1800" dirty="0">
                <a:solidFill>
                  <a:srgbClr val="0070C0"/>
                </a:solidFill>
                <a:latin typeface="Arial" charset="0"/>
              </a:rPr>
              <a:t>SELECT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1800" dirty="0" smtClean="0">
                <a:solidFill>
                  <a:srgbClr val="FF5050"/>
                </a:solidFill>
                <a:latin typeface="Arial" charset="0"/>
              </a:rPr>
              <a:t>*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Arial" charset="0"/>
              </a:rPr>
              <a:t>FROM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Phaeo_genome</a:t>
            </a:r>
            <a:r>
              <a:rPr lang="en-US" sz="1800" dirty="0" smtClean="0">
                <a:latin typeface="Arial" charset="0"/>
              </a:rPr>
              <a:t> p, </a:t>
            </a:r>
            <a:r>
              <a:rPr lang="en-US" sz="1800" dirty="0" err="1" smtClean="0">
                <a:latin typeface="Arial" charset="0"/>
              </a:rPr>
              <a:t>coastal_sample</a:t>
            </a:r>
            <a:r>
              <a:rPr lang="en-US" sz="1800" dirty="0" smtClean="0">
                <a:latin typeface="Arial" charset="0"/>
              </a:rPr>
              <a:t> c </a:t>
            </a:r>
            <a:r>
              <a:rPr lang="en-US" sz="1800" dirty="0" smtClean="0">
                <a:solidFill>
                  <a:srgbClr val="0070C0"/>
                </a:solidFill>
                <a:latin typeface="Arial" charset="0"/>
              </a:rPr>
              <a:t>WHERE </a:t>
            </a:r>
            <a:r>
              <a:rPr lang="en-US" sz="1800" dirty="0" err="1" smtClean="0">
                <a:latin typeface="Arial" charset="0"/>
              </a:rPr>
              <a:t>p.COG_hit</a:t>
            </a:r>
            <a:r>
              <a:rPr lang="en-US" sz="1800" dirty="0" smtClean="0">
                <a:latin typeface="Arial" charset="0"/>
              </a:rPr>
              <a:t> = </a:t>
            </a:r>
            <a:r>
              <a:rPr lang="en-US" sz="1800" dirty="0" err="1" smtClean="0">
                <a:latin typeface="Arial" charset="0"/>
              </a:rPr>
              <a:t>c.hit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25689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4650" y="1346200"/>
            <a:ext cx="84439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smtClean="0">
              <a:latin typeface="Arial" charset="0"/>
            </a:endParaRPr>
          </a:p>
          <a:p>
            <a:r>
              <a:rPr lang="en-US" sz="2800" smtClean="0">
                <a:latin typeface="Arial" charset="0"/>
              </a:rPr>
              <a:t>Which samples have not been cloned?</a:t>
            </a:r>
            <a:endParaRPr lang="en-US" sz="1800" smtClean="0">
              <a:solidFill>
                <a:srgbClr val="0070C0"/>
              </a:solidFill>
              <a:latin typeface="Arial" charset="0"/>
            </a:endParaRPr>
          </a:p>
          <a:p>
            <a:endParaRPr lang="en-US" sz="2800"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39775" y="3414713"/>
            <a:ext cx="5894388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" charset="0"/>
                <a:cs typeface="+mn-cs"/>
              </a:rPr>
              <a:t>SELECT </a:t>
            </a:r>
            <a:r>
              <a:rPr lang="en-US" sz="2000" dirty="0">
                <a:latin typeface="Arial" charset="0"/>
                <a:cs typeface="+mn-cs"/>
              </a:rPr>
              <a:t>*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endParaRPr lang="en-US" sz="2000" dirty="0">
              <a:latin typeface="Arial" charset="0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" charset="0"/>
                <a:cs typeface="+mn-cs"/>
              </a:rPr>
              <a:t>FROM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000" dirty="0" err="1">
                <a:latin typeface="Arial" charset="0"/>
                <a:cs typeface="+mn-cs"/>
              </a:rPr>
              <a:t>plasmiddb</a:t>
            </a:r>
            <a:endParaRPr lang="en-US" sz="2000" dirty="0">
              <a:latin typeface="Arial" charset="0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" charset="0"/>
                <a:cs typeface="+mn-cs"/>
              </a:rPr>
              <a:t>WHERE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000" dirty="0">
                <a:solidFill>
                  <a:srgbClr val="FF5050"/>
                </a:solidFill>
                <a:latin typeface="Arial" charset="0"/>
                <a:cs typeface="+mn-cs"/>
              </a:rPr>
              <a:t>NOT </a:t>
            </a:r>
            <a:r>
              <a:rPr lang="en-US" sz="2000" dirty="0">
                <a:latin typeface="Arial" charset="0"/>
                <a:cs typeface="+mn-cs"/>
              </a:rPr>
              <a:t>(</a:t>
            </a:r>
            <a:r>
              <a:rPr lang="en-US" sz="2000" dirty="0">
                <a:solidFill>
                  <a:srgbClr val="FF5050"/>
                </a:solidFill>
                <a:latin typeface="Arial" charset="0"/>
                <a:cs typeface="+mn-cs"/>
              </a:rPr>
              <a:t>ISDATE</a:t>
            </a:r>
            <a:r>
              <a:rPr lang="en-US" sz="2000" dirty="0">
                <a:latin typeface="Arial" charset="0"/>
                <a:cs typeface="+mn-cs"/>
              </a:rPr>
              <a:t>(cloned) </a:t>
            </a:r>
            <a:r>
              <a:rPr lang="en-US" sz="2000" dirty="0">
                <a:solidFill>
                  <a:srgbClr val="FF5050"/>
                </a:solidFill>
                <a:latin typeface="Arial" charset="0"/>
                <a:cs typeface="+mn-cs"/>
              </a:rPr>
              <a:t>OR</a:t>
            </a:r>
            <a:r>
              <a:rPr lang="en-US" sz="2000" dirty="0">
                <a:latin typeface="Arial" charset="0"/>
                <a:cs typeface="+mn-cs"/>
              </a:rPr>
              <a:t> cloned = </a:t>
            </a:r>
            <a:r>
              <a:rPr lang="ja-JP" altLang="en-US" sz="2000" dirty="0">
                <a:latin typeface="Arial" charset="0"/>
                <a:cs typeface="+mn-cs"/>
              </a:rPr>
              <a:t>‘</a:t>
            </a:r>
            <a:r>
              <a:rPr lang="en-US" sz="2000" dirty="0">
                <a:latin typeface="Arial" charset="0"/>
                <a:cs typeface="+mn-cs"/>
              </a:rPr>
              <a:t>yes</a:t>
            </a:r>
            <a:r>
              <a:rPr lang="ja-JP" altLang="en-US" sz="2000" dirty="0">
                <a:latin typeface="Arial" charset="0"/>
                <a:cs typeface="+mn-cs"/>
              </a:rPr>
              <a:t>’</a:t>
            </a:r>
            <a:r>
              <a:rPr lang="en-US" sz="2000" dirty="0">
                <a:latin typeface="Arial" charset="0"/>
                <a:cs typeface="+mn-cs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400" dirty="0">
                <a:latin typeface="Arial" charset="0"/>
                <a:cs typeface="+mn-cs"/>
              </a:rPr>
              <a:t> </a:t>
            </a:r>
            <a:endParaRPr lang="en-US" sz="2000" dirty="0">
              <a:latin typeface="Arial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F71D-1056-C84B-8994-9EDD6B874F2C}" type="datetime1">
              <a:rPr lang="en-US" smtClean="0"/>
              <a:t>4/23/12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066800"/>
            <a:ext cx="8443913" cy="11747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Find all </a:t>
            </a:r>
            <a:r>
              <a:rPr lang="en-US" sz="2400" dirty="0" err="1">
                <a:latin typeface="Arial" charset="0"/>
              </a:rPr>
              <a:t>TIGRFam</a:t>
            </a:r>
            <a:r>
              <a:rPr lang="en-US" sz="2400" dirty="0">
                <a:latin typeface="Arial" charset="0"/>
              </a:rPr>
              <a:t> ids (proteins) that are missing from at least one of three samples (relations)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584325" y="2339975"/>
            <a:ext cx="535622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SELECT</a:t>
            </a:r>
            <a:r>
              <a:rPr lang="en-US" sz="1600">
                <a:cs typeface="+mn-cs"/>
              </a:rPr>
              <a:t> col0 </a:t>
            </a: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FROM</a:t>
            </a:r>
            <a:r>
              <a:rPr lang="en-US" sz="1600">
                <a:cs typeface="+mn-cs"/>
              </a:rPr>
              <a:t> [refseq_hma_fasta_TGIRfam_refs]</a:t>
            </a:r>
          </a:p>
          <a:p>
            <a:pPr>
              <a:defRPr/>
            </a:pP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UNION</a:t>
            </a:r>
            <a:endParaRPr lang="en-US" sz="1600">
              <a:cs typeface="+mn-cs"/>
            </a:endParaRPr>
          </a:p>
          <a:p>
            <a:pPr>
              <a:defRPr/>
            </a:pP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SELECT</a:t>
            </a:r>
            <a:r>
              <a:rPr lang="en-US" sz="1600">
                <a:cs typeface="+mn-cs"/>
              </a:rPr>
              <a:t> col0 </a:t>
            </a: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FROM</a:t>
            </a:r>
            <a:r>
              <a:rPr lang="en-US" sz="1600">
                <a:cs typeface="+mn-cs"/>
              </a:rPr>
              <a:t> [est_hma_fasta_TGIRfam_refs]</a:t>
            </a:r>
          </a:p>
          <a:p>
            <a:pPr>
              <a:defRPr/>
            </a:pP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UNION</a:t>
            </a:r>
          </a:p>
          <a:p>
            <a:pPr>
              <a:defRPr/>
            </a:pP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SELECT</a:t>
            </a:r>
            <a:r>
              <a:rPr lang="en-US" sz="1600">
                <a:cs typeface="+mn-cs"/>
              </a:rPr>
              <a:t> col0 </a:t>
            </a: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FROM</a:t>
            </a:r>
            <a:r>
              <a:rPr lang="en-US" sz="1600">
                <a:cs typeface="+mn-cs"/>
              </a:rPr>
              <a:t> [combo_hma_fasta_TGIRfam_refs]</a:t>
            </a:r>
          </a:p>
          <a:p>
            <a:pPr>
              <a:defRPr/>
            </a:pPr>
            <a:endParaRPr lang="en-US" sz="1600">
              <a:cs typeface="+mn-cs"/>
            </a:endParaRPr>
          </a:p>
          <a:p>
            <a:pPr>
              <a:defRPr/>
            </a:pP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EXCEPT</a:t>
            </a:r>
            <a:endParaRPr lang="en-US" sz="1600">
              <a:cs typeface="+mn-cs"/>
            </a:endParaRPr>
          </a:p>
          <a:p>
            <a:pPr>
              <a:defRPr/>
            </a:pPr>
            <a:endParaRPr lang="en-US" sz="2000">
              <a:solidFill>
                <a:srgbClr val="0070C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SELECT</a:t>
            </a:r>
            <a:r>
              <a:rPr lang="en-US" sz="1600">
                <a:cs typeface="+mn-cs"/>
              </a:rPr>
              <a:t> col0 </a:t>
            </a: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FROM</a:t>
            </a:r>
            <a:r>
              <a:rPr lang="en-US" sz="1600">
                <a:cs typeface="+mn-cs"/>
              </a:rPr>
              <a:t> [refseq_hma_fasta_TGIRfam_refs]</a:t>
            </a:r>
          </a:p>
          <a:p>
            <a:pPr>
              <a:defRPr/>
            </a:pP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INTERSECT</a:t>
            </a:r>
            <a:endParaRPr lang="en-US" sz="1600">
              <a:cs typeface="+mn-cs"/>
            </a:endParaRPr>
          </a:p>
          <a:p>
            <a:pPr>
              <a:defRPr/>
            </a:pP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SELECT</a:t>
            </a:r>
            <a:r>
              <a:rPr lang="en-US" sz="1600">
                <a:cs typeface="+mn-cs"/>
              </a:rPr>
              <a:t> col0 </a:t>
            </a: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FROM</a:t>
            </a:r>
            <a:r>
              <a:rPr lang="en-US" sz="1600">
                <a:cs typeface="+mn-cs"/>
              </a:rPr>
              <a:t> [est_hma_fasta_TGIRfam_refs]</a:t>
            </a:r>
          </a:p>
          <a:p>
            <a:pPr>
              <a:defRPr/>
            </a:pP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INTERSECT</a:t>
            </a:r>
          </a:p>
          <a:p>
            <a:pPr>
              <a:defRPr/>
            </a:pP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SELECT</a:t>
            </a:r>
            <a:r>
              <a:rPr lang="en-US" sz="1600">
                <a:cs typeface="+mn-cs"/>
              </a:rPr>
              <a:t> col0 </a:t>
            </a:r>
            <a:r>
              <a:rPr lang="en-US" sz="2000">
                <a:solidFill>
                  <a:srgbClr val="0070C0"/>
                </a:solidFill>
                <a:latin typeface="Arial" charset="0"/>
                <a:cs typeface="+mn-cs"/>
              </a:rPr>
              <a:t>FROM</a:t>
            </a:r>
            <a:r>
              <a:rPr lang="en-US" sz="1600">
                <a:cs typeface="+mn-cs"/>
              </a:rPr>
              <a:t> [combo_hma_fasta_TGIRfam_refs]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8840-14DB-624A-9331-9EE53451BF04}" type="datetime1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01848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34B7-9FB3-5D49-A5F2-696C0A95E95D}" type="datetime1">
              <a:rPr lang="en-US"/>
              <a:pPr/>
              <a:t>4/22/12</a:t>
            </a:fld>
            <a:endParaRPr lang="en-US" dirty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530A-F27F-FD43-9B7D-4D4AE3FBC77D}" type="slidenum">
              <a:rPr lang="en-US"/>
              <a:pPr/>
              <a:t>6</a:t>
            </a:fld>
            <a:endParaRPr lang="en-US"/>
          </a:p>
        </p:txBody>
      </p:sp>
      <p:sp>
        <p:nvSpPr>
          <p:cNvPr id="568324" name="Title 1"/>
          <p:cNvSpPr>
            <a:spLocks noGrp="1"/>
          </p:cNvSpPr>
          <p:nvPr>
            <p:ph type="title" idx="4294967295"/>
          </p:nvPr>
        </p:nvSpPr>
        <p:spPr>
          <a:xfrm>
            <a:off x="1460500" y="195263"/>
            <a:ext cx="8008938" cy="536575"/>
          </a:xfrm>
        </p:spPr>
        <p:txBody>
          <a:bodyPr anchor="ctr"/>
          <a:lstStyle/>
          <a:p>
            <a:r>
              <a:rPr lang="en-US" sz="3200" dirty="0"/>
              <a:t>Example 1: PageRank</a:t>
            </a:r>
            <a:endParaRPr lang="en-US" dirty="0"/>
          </a:p>
        </p:txBody>
      </p:sp>
      <p:graphicFrame>
        <p:nvGraphicFramePr>
          <p:cNvPr id="568422" name="Group 102"/>
          <p:cNvGraphicFramePr>
            <a:graphicFrameLocks noGrp="1"/>
          </p:cNvGraphicFramePr>
          <p:nvPr>
            <p:ph idx="4294967295"/>
          </p:nvPr>
        </p:nvGraphicFramePr>
        <p:xfrm>
          <a:off x="452438" y="1204913"/>
          <a:ext cx="1955800" cy="2141540"/>
        </p:xfrm>
        <a:graphic>
          <a:graphicData uri="http://schemas.openxmlformats.org/drawingml/2006/table">
            <a:tbl>
              <a:tblPr/>
              <a:tblGrid>
                <a:gridCol w="1222375"/>
                <a:gridCol w="7334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url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2"/>
                        </a:rPr>
                        <a:t>www.a.com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3"/>
                        </a:rPr>
                        <a:t>www.b.com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4"/>
                        </a:rPr>
                        <a:t>www.c.com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5"/>
                        </a:rPr>
                        <a:t>www.d.com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6"/>
                        </a:rPr>
                        <a:t>www.e.com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8421" name="Group 101"/>
          <p:cNvGraphicFramePr>
            <a:graphicFrameLocks noGrp="1"/>
          </p:cNvGraphicFramePr>
          <p:nvPr/>
        </p:nvGraphicFramePr>
        <p:xfrm>
          <a:off x="2641600" y="1866900"/>
          <a:ext cx="2362200" cy="3048000"/>
        </p:xfrm>
        <a:graphic>
          <a:graphicData uri="http://schemas.openxmlformats.org/drawingml/2006/table">
            <a:tbl>
              <a:tblPr/>
              <a:tblGrid>
                <a:gridCol w="1181100"/>
                <a:gridCol w="11811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url_src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url_dest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2"/>
                        </a:rPr>
                        <a:t>www.a.com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3"/>
                        </a:rPr>
                        <a:t>www.b.com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2"/>
                        </a:rPr>
                        <a:t>www.a.com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4"/>
                        </a:rPr>
                        <a:t>www.c.com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4"/>
                        </a:rPr>
                        <a:t>www.c.com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2"/>
                        </a:rPr>
                        <a:t>www.a.com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6"/>
                        </a:rPr>
                        <a:t>www.e.com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4"/>
                        </a:rPr>
                        <a:t>www.c.com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5"/>
                        </a:rPr>
                        <a:t>www.d.com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3"/>
                        </a:rPr>
                        <a:t>www.b.com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4"/>
                        </a:rPr>
                        <a:t>www.c.com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6"/>
                        </a:rPr>
                        <a:t>www.e.com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6"/>
                        </a:rPr>
                        <a:t>www.e.com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7"/>
                        </a:rPr>
                        <a:t>www.c.om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2"/>
                        </a:rPr>
                        <a:t>www.a.com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5"/>
                        </a:rPr>
                        <a:t>www.d.com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6400" y="827088"/>
            <a:ext cx="2366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ＭＳ Ｐゴシック" charset="0"/>
              </a:rPr>
              <a:t>Rank Table  R</a:t>
            </a:r>
            <a:r>
              <a:rPr lang="en-US" sz="2000" baseline="-25000">
                <a:latin typeface="Arial" charset="0"/>
                <a:cs typeface="ＭＳ Ｐゴシック" charset="0"/>
              </a:rPr>
              <a:t>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78100" y="1476375"/>
            <a:ext cx="2366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ＭＳ Ｐゴシック" charset="0"/>
              </a:rPr>
              <a:t>Linkage Table </a:t>
            </a:r>
            <a:r>
              <a:rPr lang="en-US" sz="2000" i="1">
                <a:latin typeface="Arial" charset="0"/>
                <a:cs typeface="ＭＳ Ｐゴシック" charset="0"/>
              </a:rPr>
              <a:t>L</a:t>
            </a:r>
          </a:p>
        </p:txBody>
      </p:sp>
      <p:graphicFrame>
        <p:nvGraphicFramePr>
          <p:cNvPr id="568420" name="Group 100"/>
          <p:cNvGraphicFramePr>
            <a:graphicFrameLocks noGrp="1"/>
          </p:cNvGraphicFramePr>
          <p:nvPr/>
        </p:nvGraphicFramePr>
        <p:xfrm>
          <a:off x="533400" y="4025900"/>
          <a:ext cx="1905000" cy="2011680"/>
        </p:xfrm>
        <a:graphic>
          <a:graphicData uri="http://schemas.openxmlformats.org/drawingml/2006/table">
            <a:tbl>
              <a:tblPr/>
              <a:tblGrid>
                <a:gridCol w="1190625"/>
                <a:gridCol w="7143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url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2"/>
                        </a:rPr>
                        <a:t>www.a.com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2.13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3"/>
                        </a:rPr>
                        <a:t>www.b.com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3.89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4"/>
                        </a:rPr>
                        <a:t>www.c.com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2.60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5"/>
                        </a:rPr>
                        <a:t>www.d.com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2.60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hlinkClick r:id="rId6"/>
                        </a:rPr>
                        <a:t>www.e.com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2.13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495300" y="3644900"/>
            <a:ext cx="2366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ＭＳ Ｐゴシック" charset="0"/>
              </a:rPr>
              <a:t>Rank Table  R</a:t>
            </a:r>
            <a:r>
              <a:rPr lang="en-US" sz="2000" baseline="-25000">
                <a:latin typeface="Arial" charset="0"/>
                <a:cs typeface="ＭＳ Ｐゴシック" charset="0"/>
              </a:rPr>
              <a:t>3</a:t>
            </a:r>
          </a:p>
        </p:txBody>
      </p:sp>
      <p:sp>
        <p:nvSpPr>
          <p:cNvPr id="568428" name="Oval 108"/>
          <p:cNvSpPr>
            <a:spLocks noChangeArrowheads="1"/>
          </p:cNvSpPr>
          <p:nvPr/>
        </p:nvSpPr>
        <p:spPr bwMode="auto">
          <a:xfrm>
            <a:off x="5511800" y="3849688"/>
            <a:ext cx="2619375" cy="1766887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29" name="Oval 109"/>
          <p:cNvSpPr>
            <a:spLocks noChangeArrowheads="1"/>
          </p:cNvSpPr>
          <p:nvPr/>
        </p:nvSpPr>
        <p:spPr bwMode="auto">
          <a:xfrm>
            <a:off x="5153025" y="2455863"/>
            <a:ext cx="3990975" cy="1649412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30" name="Oval 110"/>
          <p:cNvSpPr>
            <a:spLocks noChangeArrowheads="1"/>
          </p:cNvSpPr>
          <p:nvPr/>
        </p:nvSpPr>
        <p:spPr bwMode="auto">
          <a:xfrm>
            <a:off x="5153025" y="1508125"/>
            <a:ext cx="1498600" cy="4046538"/>
          </a:xfrm>
          <a:prstGeom prst="ellipse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5715000" y="4876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Garamond" charset="0"/>
                <a:cs typeface="ＭＳ Ｐゴシック" charset="0"/>
              </a:rPr>
              <a:t>R</a:t>
            </a:r>
            <a:r>
              <a:rPr lang="en-US" baseline="-25000">
                <a:latin typeface="Garamond" charset="0"/>
                <a:cs typeface="ＭＳ Ｐゴシック" charset="0"/>
              </a:rPr>
              <a:t>i</a:t>
            </a:r>
            <a:r>
              <a:rPr lang="en-US" sz="1800">
                <a:latin typeface="Garamond" charset="0"/>
                <a:cs typeface="ＭＳ Ｐゴシック" charset="0"/>
              </a:rPr>
              <a:t> </a:t>
            </a:r>
          </a:p>
        </p:txBody>
      </p:sp>
      <p:sp>
        <p:nvSpPr>
          <p:cNvPr id="194" name="AutoShape 23"/>
          <p:cNvSpPr>
            <a:spLocks noChangeArrowheads="1"/>
          </p:cNvSpPr>
          <p:nvPr/>
        </p:nvSpPr>
        <p:spPr bwMode="auto">
          <a:xfrm rot="-5400000">
            <a:off x="6705600" y="4038600"/>
            <a:ext cx="152400" cy="3048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latin typeface="Garamond" charset="0"/>
              <a:cs typeface="ＭＳ Ｐゴシック" charset="0"/>
            </a:endParaRPr>
          </a:p>
        </p:txBody>
      </p:sp>
      <p:sp>
        <p:nvSpPr>
          <p:cNvPr id="195" name="TextBox 194"/>
          <p:cNvSpPr txBox="1">
            <a:spLocks noChangeArrowheads="1"/>
          </p:cNvSpPr>
          <p:nvPr/>
        </p:nvSpPr>
        <p:spPr bwMode="auto">
          <a:xfrm>
            <a:off x="7543800" y="4876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Garamond" charset="0"/>
                <a:cs typeface="ＭＳ Ｐゴシック" charset="0"/>
              </a:rPr>
              <a:t>L</a:t>
            </a:r>
          </a:p>
        </p:txBody>
      </p:sp>
      <p:cxnSp>
        <p:nvCxnSpPr>
          <p:cNvPr id="196" name="Straight Arrow Connector 195"/>
          <p:cNvCxnSpPr>
            <a:cxnSpLocks noChangeShapeType="1"/>
          </p:cNvCxnSpPr>
          <p:nvPr/>
        </p:nvCxnSpPr>
        <p:spPr bwMode="auto">
          <a:xfrm rot="10800000">
            <a:off x="7086600" y="4572000"/>
            <a:ext cx="609600" cy="381000"/>
          </a:xfrm>
          <a:prstGeom prst="straightConnector1">
            <a:avLst/>
          </a:prstGeom>
          <a:noFill/>
          <a:ln w="444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Straight Arrow Connector 199"/>
          <p:cNvCxnSpPr>
            <a:cxnSpLocks noChangeShapeType="1"/>
          </p:cNvCxnSpPr>
          <p:nvPr/>
        </p:nvCxnSpPr>
        <p:spPr bwMode="auto">
          <a:xfrm flipV="1">
            <a:off x="5943600" y="4572000"/>
            <a:ext cx="533400" cy="381000"/>
          </a:xfrm>
          <a:prstGeom prst="straightConnector1">
            <a:avLst/>
          </a:prstGeom>
          <a:noFill/>
          <a:ln w="444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5257800" y="3276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Garamond" charset="0"/>
                <a:cs typeface="ＭＳ Ｐゴシック" charset="0"/>
              </a:rPr>
              <a:t>R</a:t>
            </a:r>
            <a:r>
              <a:rPr lang="en-US" sz="1800" baseline="-25000">
                <a:latin typeface="Garamond" charset="0"/>
                <a:cs typeface="ＭＳ Ｐゴシック" charset="0"/>
              </a:rPr>
              <a:t>i</a:t>
            </a:r>
            <a:r>
              <a:rPr lang="en-US" sz="1800">
                <a:latin typeface="Garamond" charset="0"/>
                <a:cs typeface="ＭＳ Ｐゴシック" charset="0"/>
              </a:rPr>
              <a:t>.rank = R</a:t>
            </a:r>
            <a:r>
              <a:rPr lang="en-US" altLang="zh-CN" sz="1800" baseline="-25000">
                <a:latin typeface="Garamond" charset="0"/>
                <a:ea typeface="宋体" charset="0"/>
                <a:cs typeface="宋体" charset="0"/>
              </a:rPr>
              <a:t>i</a:t>
            </a:r>
            <a:r>
              <a:rPr lang="en-US" sz="1800">
                <a:latin typeface="Garamond" charset="0"/>
                <a:cs typeface="ＭＳ Ｐゴシック" charset="0"/>
              </a:rPr>
              <a:t>.rank/</a:t>
            </a:r>
            <a:r>
              <a:rPr lang="el-GR" sz="1800">
                <a:latin typeface="Garamond" charset="0"/>
                <a:cs typeface="ＭＳ Ｐゴシック" charset="0"/>
              </a:rPr>
              <a:t>γ</a:t>
            </a:r>
            <a:r>
              <a:rPr lang="en-US" sz="1800" baseline="-25000">
                <a:latin typeface="Garamond" charset="0"/>
                <a:cs typeface="ＭＳ Ｐゴシック" charset="0"/>
              </a:rPr>
              <a:t>url</a:t>
            </a:r>
            <a:r>
              <a:rPr lang="en-US" sz="1800">
                <a:latin typeface="Garamond" charset="0"/>
                <a:cs typeface="ＭＳ Ｐゴシック" charset="0"/>
              </a:rPr>
              <a:t>COUNT(url_dest)</a:t>
            </a:r>
          </a:p>
        </p:txBody>
      </p:sp>
      <p:cxnSp>
        <p:nvCxnSpPr>
          <p:cNvPr id="204" name="Straight Arrow Connector 203"/>
          <p:cNvCxnSpPr>
            <a:cxnSpLocks noChangeShapeType="1"/>
          </p:cNvCxnSpPr>
          <p:nvPr/>
        </p:nvCxnSpPr>
        <p:spPr bwMode="auto">
          <a:xfrm rot="5400000" flipH="1" flipV="1">
            <a:off x="6573044" y="3848894"/>
            <a:ext cx="381000" cy="1588"/>
          </a:xfrm>
          <a:prstGeom prst="straightConnector1">
            <a:avLst/>
          </a:prstGeom>
          <a:noFill/>
          <a:ln w="444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6096000" y="4191000"/>
            <a:ext cx="1712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Garamond" charset="0"/>
                <a:cs typeface="ＭＳ Ｐゴシック" charset="0"/>
              </a:rPr>
              <a:t>R</a:t>
            </a:r>
            <a:r>
              <a:rPr lang="en-US" sz="1800" baseline="-25000">
                <a:latin typeface="Garamond" charset="0"/>
                <a:cs typeface="ＭＳ Ｐゴシック" charset="0"/>
              </a:rPr>
              <a:t>i</a:t>
            </a:r>
            <a:r>
              <a:rPr lang="en-US" sz="1800">
                <a:latin typeface="Garamond" charset="0"/>
                <a:cs typeface="ＭＳ Ｐゴシック" charset="0"/>
              </a:rPr>
              <a:t>.url = L.url_src</a:t>
            </a:r>
          </a:p>
        </p:txBody>
      </p:sp>
      <p:cxnSp>
        <p:nvCxnSpPr>
          <p:cNvPr id="212" name="Straight Arrow Connector 211"/>
          <p:cNvCxnSpPr>
            <a:cxnSpLocks noChangeShapeType="1"/>
          </p:cNvCxnSpPr>
          <p:nvPr/>
        </p:nvCxnSpPr>
        <p:spPr bwMode="auto">
          <a:xfrm rot="5400000" flipH="1" flipV="1">
            <a:off x="6574632" y="3161506"/>
            <a:ext cx="381000" cy="1587"/>
          </a:xfrm>
          <a:prstGeom prst="straightConnector1">
            <a:avLst/>
          </a:prstGeom>
          <a:noFill/>
          <a:ln w="444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5562600" y="2590800"/>
            <a:ext cx="306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l-GR" sz="1800">
                <a:latin typeface="Garamond" charset="0"/>
                <a:cs typeface="ＭＳ Ｐゴシック" charset="0"/>
              </a:rPr>
              <a:t>π</a:t>
            </a:r>
            <a:r>
              <a:rPr lang="en-US" sz="1800">
                <a:latin typeface="Garamond" charset="0"/>
                <a:cs typeface="ＭＳ Ｐゴシック" charset="0"/>
              </a:rPr>
              <a:t>(url_dest, </a:t>
            </a:r>
            <a:r>
              <a:rPr lang="el-GR" sz="1800">
                <a:latin typeface="Garamond" charset="0"/>
                <a:cs typeface="ＭＳ Ｐゴシック" charset="0"/>
              </a:rPr>
              <a:t>γ</a:t>
            </a:r>
            <a:r>
              <a:rPr lang="en-US" sz="1800" baseline="-25000">
                <a:latin typeface="Garamond" charset="0"/>
                <a:cs typeface="ＭＳ Ｐゴシック" charset="0"/>
              </a:rPr>
              <a:t>url_dest</a:t>
            </a:r>
            <a:r>
              <a:rPr lang="en-US" sz="1800">
                <a:latin typeface="Garamond" charset="0"/>
                <a:cs typeface="ＭＳ Ｐゴシック" charset="0"/>
              </a:rPr>
              <a:t>SUM(rank))</a:t>
            </a:r>
          </a:p>
        </p:txBody>
      </p:sp>
      <p:cxnSp>
        <p:nvCxnSpPr>
          <p:cNvPr id="214" name="Straight Arrow Connector 213"/>
          <p:cNvCxnSpPr>
            <a:cxnSpLocks noChangeShapeType="1"/>
          </p:cNvCxnSpPr>
          <p:nvPr/>
        </p:nvCxnSpPr>
        <p:spPr bwMode="auto">
          <a:xfrm rot="5400000" flipH="1" flipV="1">
            <a:off x="6592094" y="2399506"/>
            <a:ext cx="381000" cy="1588"/>
          </a:xfrm>
          <a:prstGeom prst="straightConnector1">
            <a:avLst/>
          </a:prstGeom>
          <a:noFill/>
          <a:ln w="444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" name="TextBox 214"/>
          <p:cNvSpPr txBox="1">
            <a:spLocks noChangeArrowheads="1"/>
          </p:cNvSpPr>
          <p:nvPr/>
        </p:nvSpPr>
        <p:spPr bwMode="auto">
          <a:xfrm>
            <a:off x="6553200" y="1828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Garamond" charset="0"/>
                <a:cs typeface="ＭＳ Ｐゴシック" charset="0"/>
              </a:rPr>
              <a:t>R</a:t>
            </a:r>
            <a:r>
              <a:rPr lang="en-US" baseline="-25000">
                <a:latin typeface="Garamond" charset="0"/>
                <a:cs typeface="ＭＳ Ｐゴシック" charset="0"/>
              </a:rPr>
              <a:t>i+1</a:t>
            </a:r>
            <a:r>
              <a:rPr lang="en-US" sz="1800">
                <a:latin typeface="Garamond" charset="0"/>
                <a:cs typeface="ＭＳ Ｐゴシック" charset="0"/>
              </a:rPr>
              <a:t> </a:t>
            </a:r>
          </a:p>
        </p:txBody>
      </p:sp>
      <p:sp>
        <p:nvSpPr>
          <p:cNvPr id="568432" name="Freeform 112"/>
          <p:cNvSpPr>
            <a:spLocks/>
          </p:cNvSpPr>
          <p:nvPr/>
        </p:nvSpPr>
        <p:spPr bwMode="auto">
          <a:xfrm>
            <a:off x="5181600" y="1589088"/>
            <a:ext cx="1587500" cy="3475037"/>
          </a:xfrm>
          <a:custGeom>
            <a:avLst/>
            <a:gdLst>
              <a:gd name="T0" fmla="*/ 1000 w 1000"/>
              <a:gd name="T1" fmla="*/ 129 h 2189"/>
              <a:gd name="T2" fmla="*/ 670 w 1000"/>
              <a:gd name="T3" fmla="*/ 88 h 2189"/>
              <a:gd name="T4" fmla="*/ 184 w 1000"/>
              <a:gd name="T5" fmla="*/ 657 h 2189"/>
              <a:gd name="T6" fmla="*/ 10 w 1000"/>
              <a:gd name="T7" fmla="*/ 1226 h 2189"/>
              <a:gd name="T8" fmla="*/ 126 w 1000"/>
              <a:gd name="T9" fmla="*/ 1894 h 2189"/>
              <a:gd name="T10" fmla="*/ 307 w 1000"/>
              <a:gd name="T11" fmla="*/ 2142 h 2189"/>
              <a:gd name="T12" fmla="*/ 373 w 1000"/>
              <a:gd name="T13" fmla="*/ 2175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2189">
                <a:moveTo>
                  <a:pt x="1000" y="129"/>
                </a:moveTo>
                <a:cubicBezTo>
                  <a:pt x="903" y="64"/>
                  <a:pt x="806" y="0"/>
                  <a:pt x="670" y="88"/>
                </a:cubicBezTo>
                <a:cubicBezTo>
                  <a:pt x="534" y="176"/>
                  <a:pt x="294" y="467"/>
                  <a:pt x="184" y="657"/>
                </a:cubicBezTo>
                <a:cubicBezTo>
                  <a:pt x="74" y="847"/>
                  <a:pt x="20" y="1020"/>
                  <a:pt x="10" y="1226"/>
                </a:cubicBezTo>
                <a:cubicBezTo>
                  <a:pt x="0" y="1432"/>
                  <a:pt x="76" y="1741"/>
                  <a:pt x="126" y="1894"/>
                </a:cubicBezTo>
                <a:cubicBezTo>
                  <a:pt x="176" y="2047"/>
                  <a:pt x="266" y="2095"/>
                  <a:pt x="307" y="2142"/>
                </a:cubicBezTo>
                <a:cubicBezTo>
                  <a:pt x="348" y="2189"/>
                  <a:pt x="360" y="2182"/>
                  <a:pt x="373" y="2175"/>
                </a:cubicBezTo>
              </a:path>
            </a:pathLst>
          </a:custGeom>
          <a:noFill/>
          <a:ln w="444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0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428" grpId="0" animBg="1"/>
      <p:bldP spid="568429" grpId="0" animBg="1"/>
      <p:bldP spid="5684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micaelacrop.tiff                                               0036CC76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67" y="2350966"/>
            <a:ext cx="2514600" cy="329423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854696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What’</a:t>
            </a:r>
            <a:r>
              <a:rPr lang="en-US" altLang="ja-JP" dirty="0" smtClean="0">
                <a:latin typeface="Arial" charset="0"/>
              </a:rPr>
              <a:t>s </a:t>
            </a:r>
            <a:r>
              <a:rPr lang="en-US" altLang="ja-JP" dirty="0">
                <a:latin typeface="Arial" charset="0"/>
              </a:rPr>
              <a:t>the point?</a:t>
            </a:r>
            <a:endParaRPr lang="en-US" dirty="0">
              <a:latin typeface="Arial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346200"/>
            <a:ext cx="8248649" cy="47625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</a:rPr>
              <a:t>Databases are underused </a:t>
            </a:r>
            <a:r>
              <a:rPr lang="en-US" sz="2000" dirty="0" smtClean="0">
                <a:latin typeface="Arial" charset="0"/>
              </a:rPr>
              <a:t>by the 99%</a:t>
            </a: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Conventional wisdom </a:t>
            </a:r>
            <a:r>
              <a:rPr lang="en-US" sz="2000" dirty="0" smtClean="0">
                <a:latin typeface="Arial" charset="0"/>
              </a:rPr>
              <a:t>(and the conventional proposal reviewer) says </a:t>
            </a:r>
            <a:r>
              <a:rPr lang="ja-JP" altLang="en-US" sz="2000" dirty="0" smtClean="0">
                <a:latin typeface="Arial" charset="0"/>
              </a:rPr>
              <a:t>“</a:t>
            </a:r>
            <a:r>
              <a:rPr lang="en-US" altLang="ja-JP" sz="2000" dirty="0" smtClean="0">
                <a:latin typeface="Arial" charset="0"/>
              </a:rPr>
              <a:t>Scientists won’t </a:t>
            </a:r>
            <a:r>
              <a:rPr lang="en-US" altLang="ja-JP" sz="2000" dirty="0">
                <a:latin typeface="Arial" charset="0"/>
              </a:rPr>
              <a:t>write SQL</a:t>
            </a:r>
            <a:r>
              <a:rPr lang="ja-JP" altLang="en-US" sz="2000" dirty="0">
                <a:latin typeface="Arial" charset="0"/>
              </a:rPr>
              <a:t>”</a:t>
            </a:r>
            <a:endParaRPr lang="en-US" altLang="ja-JP" sz="2000" dirty="0">
              <a:latin typeface="Arial" charset="0"/>
            </a:endParaRPr>
          </a:p>
          <a:p>
            <a:pPr lvl="1" eaLnBrk="1" hangingPunct="1"/>
            <a:r>
              <a:rPr lang="en-US" sz="1800" dirty="0" smtClean="0">
                <a:latin typeface="Arial" charset="0"/>
              </a:rPr>
              <a:t>This is utter horseshit</a:t>
            </a:r>
          </a:p>
          <a:p>
            <a:pPr lvl="1" eaLnBrk="1" hangingPunct="1"/>
            <a:r>
              <a:rPr lang="en-US" altLang="ja-JP" sz="1800" dirty="0" smtClean="0">
                <a:latin typeface="Arial" charset="0"/>
              </a:rPr>
              <a:t>We corroborate findings by SDSS, etc.</a:t>
            </a:r>
            <a:endParaRPr lang="en-US" altLang="ja-JP" sz="18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Instead, we </a:t>
            </a:r>
            <a:r>
              <a:rPr lang="en-US" sz="2000" dirty="0" smtClean="0">
                <a:latin typeface="Arial" charset="0"/>
              </a:rPr>
              <a:t>implicate difficulty </a:t>
            </a:r>
            <a:r>
              <a:rPr lang="en-US" sz="2000" dirty="0">
                <a:latin typeface="Arial" charset="0"/>
              </a:rPr>
              <a:t>in</a:t>
            </a:r>
          </a:p>
          <a:p>
            <a:pPr lvl="1" eaLnBrk="1" hangingPunct="1"/>
            <a:r>
              <a:rPr lang="en-US" sz="1800" dirty="0">
                <a:latin typeface="Arial" charset="0"/>
              </a:rPr>
              <a:t>installation </a:t>
            </a:r>
          </a:p>
          <a:p>
            <a:pPr lvl="1" eaLnBrk="1" hangingPunct="1"/>
            <a:r>
              <a:rPr lang="en-US" sz="1800" dirty="0">
                <a:latin typeface="Arial" charset="0"/>
              </a:rPr>
              <a:t>configuration</a:t>
            </a:r>
          </a:p>
          <a:p>
            <a:pPr lvl="1" eaLnBrk="1" hangingPunct="1"/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schema design</a:t>
            </a:r>
          </a:p>
          <a:p>
            <a:pPr lvl="1" eaLnBrk="1" hangingPunct="1"/>
            <a:r>
              <a:rPr lang="en-US" sz="1800" dirty="0">
                <a:latin typeface="Arial" charset="0"/>
              </a:rPr>
              <a:t>performance tuning</a:t>
            </a:r>
          </a:p>
          <a:p>
            <a:pPr lvl="1" eaLnBrk="1" hangingPunct="1"/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data 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loading</a:t>
            </a:r>
            <a:endParaRPr lang="en-US" sz="1800" b="1" dirty="0">
              <a:solidFill>
                <a:srgbClr val="FF0000"/>
              </a:solidFill>
              <a:latin typeface="Arial" charset="0"/>
            </a:endParaRPr>
          </a:p>
          <a:p>
            <a:pPr lvl="1" eaLnBrk="1" hangingPunct="1"/>
            <a:r>
              <a:rPr lang="en-US" sz="1800" dirty="0">
                <a:latin typeface="Arial" charset="0"/>
              </a:rPr>
              <a:t>app-building (over-reliance on GUIs)</a:t>
            </a:r>
          </a:p>
        </p:txBody>
      </p:sp>
      <p:pic>
        <p:nvPicPr>
          <p:cNvPr id="47109" name="Picture 5" descr="learningSQL.tiff                                               0036CC76Macintosh HD                   C63A6B9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87" y="4191449"/>
            <a:ext cx="2412413" cy="2133151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74650" y="5513152"/>
            <a:ext cx="4921250" cy="5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1800" b="1" i="1" dirty="0" smtClean="0">
                <a:solidFill>
                  <a:srgbClr val="0000FF"/>
                </a:solidFill>
                <a:latin typeface="Arial" charset="0"/>
              </a:rPr>
              <a:t>We ask instead, </a:t>
            </a:r>
            <a:r>
              <a:rPr lang="ja-JP" altLang="en-US" sz="1800" b="1" i="1" dirty="0">
                <a:solidFill>
                  <a:srgbClr val="0000FF"/>
                </a:solidFill>
                <a:latin typeface="Arial" charset="0"/>
              </a:rPr>
              <a:t>“</a:t>
            </a:r>
            <a:r>
              <a:rPr lang="en-US" altLang="ja-JP" sz="1800" b="1" i="1" dirty="0">
                <a:solidFill>
                  <a:srgbClr val="0000FF"/>
                </a:solidFill>
                <a:latin typeface="Arial" charset="0"/>
              </a:rPr>
              <a:t>What kind of platform can support ad hoc scientific Q&amp;</a:t>
            </a:r>
            <a:r>
              <a:rPr lang="en-US" altLang="ja-JP" sz="1800" b="1" i="1" dirty="0" smtClean="0">
                <a:solidFill>
                  <a:srgbClr val="0000FF"/>
                </a:solidFill>
                <a:latin typeface="Arial" charset="0"/>
              </a:rPr>
              <a:t>A with SQL?</a:t>
            </a:r>
            <a:r>
              <a:rPr lang="ja-JP" altLang="en-US" sz="1800" b="1" i="1" dirty="0">
                <a:solidFill>
                  <a:srgbClr val="0000FF"/>
                </a:solidFill>
                <a:latin typeface="Arial" charset="0"/>
              </a:rPr>
              <a:t>”</a:t>
            </a:r>
            <a:endParaRPr lang="en-US" sz="1600" b="1" i="1" u="sng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D971-F890-A845-87E5-89F1A99CE839}" type="datetime1">
              <a:rPr lang="en-US" smtClean="0"/>
              <a:t>4/23/12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4927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E162-5E18-CC42-AEFF-80654EBA5EC9}" type="datetime1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DD67-BB51-4341-BE04-6FACCCE28F1F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 descr="Picture 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65"/>
            <a:ext cx="9144000" cy="4971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4253" y="5768975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sqlshare.escience.washington.edu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8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E162-5E18-CC42-AEFF-80654EBA5EC9}" type="datetime1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DD67-BB51-4341-BE04-6FACCCE28F1F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Picture 6" descr="Picture 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900"/>
            <a:ext cx="9144000" cy="4880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4253" y="5768975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sqlshare.escience.washington.edu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6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E162-5E18-CC42-AEFF-80654EBA5EC9}" type="datetime1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DD67-BB51-4341-BE04-6FACCCE28F1F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7" name="Picture 6" descr="Picture 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482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4253" y="5768975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sqlshare.escience.washington.edu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3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E162-5E18-CC42-AEFF-80654EBA5EC9}" type="datetime1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DD67-BB51-4341-BE04-6FACCCE28F1F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Picture 6" descr="Picture 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09583"/>
          </a:xfrm>
          <a:prstGeom prst="rect">
            <a:avLst/>
          </a:prstGeom>
        </p:spPr>
      </p:pic>
      <p:pic>
        <p:nvPicPr>
          <p:cNvPr id="8" name="Picture 7" descr="Picture 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62" y="2395040"/>
            <a:ext cx="5333333" cy="698413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74253" y="5768975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sqlshare.escience.washington.edu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51103"/>
            <a:ext cx="7772400" cy="13620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50916"/>
            <a:ext cx="77724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E162-5E18-CC42-AEFF-80654EBA5EC9}" type="datetime1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DD67-BB51-4341-BE04-6FACCCE28F1F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7" name="Picture 6" descr="Picture 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03"/>
            <a:ext cx="9144000" cy="5631569"/>
          </a:xfrm>
          <a:prstGeom prst="rect">
            <a:avLst/>
          </a:prstGeom>
        </p:spPr>
      </p:pic>
      <p:pic>
        <p:nvPicPr>
          <p:cNvPr id="8" name="Picture 7" descr="Picture 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73003"/>
            <a:ext cx="6091989" cy="1240788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10" name="Picture 9" descr="Picture 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9" y="3403312"/>
            <a:ext cx="8444444" cy="723809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438400" y="6138307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sqlshare.escience.washington.edu</a:t>
            </a:r>
            <a:endParaRPr lang="en-US" dirty="0"/>
          </a:p>
        </p:txBody>
      </p:sp>
      <p:pic>
        <p:nvPicPr>
          <p:cNvPr id="12" name="Picture 11" descr="Picture 6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8" y="609600"/>
            <a:ext cx="2679365" cy="248888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911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Details</a:t>
            </a:r>
            <a:endParaRPr lang="en-US" dirty="0">
              <a:latin typeface="Arial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</a:rPr>
              <a:t>Backend is Microsoft’s SQL Azure</a:t>
            </a:r>
          </a:p>
          <a:p>
            <a:r>
              <a:rPr lang="en-US" sz="2400" dirty="0" smtClean="0">
                <a:latin typeface="Arial" charset="0"/>
              </a:rPr>
              <a:t>About a year old, essentially zero advertising</a:t>
            </a:r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50+ active users (UW and external)</a:t>
            </a:r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2500+ tables/views (~20% are public</a:t>
            </a:r>
          </a:p>
          <a:p>
            <a:r>
              <a:rPr lang="en-US" sz="2400" dirty="0" smtClean="0">
                <a:latin typeface="Arial" charset="0"/>
              </a:rPr>
              <a:t>largest table: 1.1M rows, smallest table: 1 row</a:t>
            </a:r>
          </a:p>
          <a:p>
            <a:r>
              <a:rPr lang="en-US" sz="2400" dirty="0" smtClean="0">
                <a:latin typeface="Arial" charset="0"/>
              </a:rPr>
              <a:t>transitioning to support by UW-IT</a:t>
            </a: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2BA4-7B90-BF44-8E80-6D115040BDEB}" type="datetime1">
              <a:rPr lang="en-US" smtClean="0"/>
              <a:t>4/23/12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22922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1905"/>
            <a:ext cx="7854696" cy="9144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View Semantics and Features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46200"/>
            <a:ext cx="8218488" cy="4762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>
                <a:latin typeface="Arial" charset="0"/>
              </a:rPr>
              <a:t>Saved query</a:t>
            </a:r>
            <a:r>
              <a:rPr lang="ja-JP" altLang="en-US" sz="1800" dirty="0">
                <a:latin typeface="Arial" charset="0"/>
              </a:rPr>
              <a:t>”</a:t>
            </a:r>
            <a:r>
              <a:rPr lang="en-US" altLang="ja-JP" sz="1800" dirty="0">
                <a:latin typeface="Arial" charset="0"/>
              </a:rPr>
              <a:t> = View with attached metadata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Unify views and tables as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>
                <a:latin typeface="Arial" charset="0"/>
              </a:rPr>
              <a:t>datasets</a:t>
            </a:r>
            <a:r>
              <a:rPr lang="ja-JP" altLang="en-US" sz="1800" dirty="0">
                <a:latin typeface="Arial" charset="0"/>
              </a:rPr>
              <a:t>”</a:t>
            </a:r>
            <a:r>
              <a:rPr lang="en-US" altLang="ja-JP" sz="1800" dirty="0"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latin typeface="Arial" charset="0"/>
              </a:rPr>
              <a:t>table = </a:t>
            </a:r>
            <a:r>
              <a:rPr lang="ja-JP" altLang="en-US" sz="1600" b="1" dirty="0">
                <a:latin typeface="Arial" charset="0"/>
              </a:rPr>
              <a:t>“</a:t>
            </a:r>
            <a:r>
              <a:rPr lang="en-US" altLang="ja-JP" sz="1600" b="1" dirty="0">
                <a:latin typeface="Arial" charset="0"/>
              </a:rPr>
              <a:t>select * from [</a:t>
            </a:r>
            <a:r>
              <a:rPr lang="en-US" altLang="ja-JP" sz="1600" b="1" dirty="0" err="1">
                <a:latin typeface="Arial" charset="0"/>
              </a:rPr>
              <a:t>raw_table</a:t>
            </a:r>
            <a:r>
              <a:rPr lang="en-US" altLang="ja-JP" sz="1600" b="1" dirty="0">
                <a:latin typeface="Arial" charset="0"/>
              </a:rPr>
              <a:t>]</a:t>
            </a:r>
            <a:r>
              <a:rPr lang="ja-JP" altLang="en-US" sz="1600" b="1" dirty="0">
                <a:latin typeface="Arial" charset="0"/>
              </a:rPr>
              <a:t>”</a:t>
            </a:r>
            <a:endParaRPr lang="en-US" altLang="ja-JP" sz="1600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Replacement semantics for name conflicts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latin typeface="Arial" charset="0"/>
              </a:rPr>
              <a:t>old versions materialized and archived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Materialize downstream views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latin typeface="Arial" charset="0"/>
              </a:rPr>
              <a:t>when dependencies deleted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latin typeface="Arial" charset="0"/>
              </a:rPr>
              <a:t>when dependencies become incompatible</a:t>
            </a:r>
            <a:endParaRPr lang="en-US" sz="16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Permissions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public, private, ACLs (may work on groups in the future)</a:t>
            </a:r>
            <a:endParaRPr lang="en-US" sz="16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Sharing, social querying, CQMS*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latin typeface="Arial" charset="0"/>
              </a:rPr>
              <a:t>search, recent queries, friends</a:t>
            </a:r>
            <a:r>
              <a:rPr lang="ja-JP" altLang="en-US" sz="1600" b="1" dirty="0">
                <a:latin typeface="Arial" charset="0"/>
              </a:rPr>
              <a:t>’</a:t>
            </a:r>
            <a:r>
              <a:rPr lang="en-US" altLang="ja-JP" sz="1600" b="1" dirty="0">
                <a:latin typeface="Arial" charset="0"/>
              </a:rPr>
              <a:t> queries, favorites, ratings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latin typeface="Arial" charset="0"/>
              </a:rPr>
              <a:t>facilitate sharing and recommendations of not just whole queries, but common predicates, join patterns, etc</a:t>
            </a:r>
            <a:r>
              <a:rPr lang="en-US" sz="1600" b="1" dirty="0" smtClean="0">
                <a:latin typeface="Arial" charset="0"/>
              </a:rPr>
              <a:t>.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5840413" y="6302375"/>
            <a:ext cx="297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* [Khoussainova, CIDR 2009]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A1B2-C97E-884C-82EB-DCA935B9A324}" type="datetime1">
              <a:rPr lang="en-US" smtClean="0"/>
              <a:t>4/23/12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1341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854696" cy="381000"/>
          </a:xfrm>
        </p:spPr>
        <p:txBody>
          <a:bodyPr/>
          <a:lstStyle/>
          <a:p>
            <a:r>
              <a:rPr lang="en-US" dirty="0" err="1">
                <a:latin typeface="Arial" charset="0"/>
              </a:rPr>
              <a:t>SQLShare</a:t>
            </a:r>
            <a:r>
              <a:rPr lang="en-US" dirty="0">
                <a:latin typeface="Arial" charset="0"/>
              </a:rPr>
              <a:t> as a Research Platform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346200"/>
            <a:ext cx="8556625" cy="4762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SQL Autocomplete 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(</a:t>
            </a:r>
            <a:r>
              <a:rPr lang="en-US" sz="1400" dirty="0" err="1">
                <a:latin typeface="Arial" charset="0"/>
              </a:rPr>
              <a:t>Nodira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Khoussainova</a:t>
            </a:r>
            <a:r>
              <a:rPr lang="en-US" sz="1400" dirty="0">
                <a:latin typeface="Arial" charset="0"/>
              </a:rPr>
              <a:t>, </a:t>
            </a:r>
            <a:r>
              <a:rPr lang="en-US" sz="1400" dirty="0" err="1">
                <a:latin typeface="Arial" charset="0"/>
              </a:rPr>
              <a:t>YongChul</a:t>
            </a:r>
            <a:r>
              <a:rPr lang="en-US" sz="1400" dirty="0">
                <a:latin typeface="Arial" charset="0"/>
              </a:rPr>
              <a:t> Kwon, Magda </a:t>
            </a:r>
            <a:r>
              <a:rPr lang="en-US" sz="1400" dirty="0" err="1">
                <a:latin typeface="Arial" charset="0"/>
              </a:rPr>
              <a:t>Balazinska</a:t>
            </a:r>
            <a:r>
              <a:rPr lang="en-US" sz="1400" dirty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English to SQL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charset="0"/>
              </a:rPr>
              <a:t>(Bill Howe, Luke </a:t>
            </a:r>
            <a:r>
              <a:rPr lang="en-US" sz="1400" dirty="0" err="1" smtClean="0">
                <a:latin typeface="Arial" charset="0"/>
              </a:rPr>
              <a:t>Zettlemoyer</a:t>
            </a:r>
            <a:r>
              <a:rPr lang="en-US" sz="1400" dirty="0" smtClean="0">
                <a:latin typeface="Arial" charset="0"/>
              </a:rPr>
              <a:t>, </a:t>
            </a:r>
            <a:r>
              <a:rPr lang="en-US" sz="1400" dirty="0" err="1" smtClean="0">
                <a:latin typeface="Arial" charset="0"/>
              </a:rPr>
              <a:t>Emad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err="1" smtClean="0">
                <a:latin typeface="Arial" charset="0"/>
              </a:rPr>
              <a:t>Soroush</a:t>
            </a:r>
            <a:r>
              <a:rPr lang="en-US" sz="1400" dirty="0" smtClean="0">
                <a:latin typeface="Arial" charset="0"/>
              </a:rPr>
              <a:t>, </a:t>
            </a:r>
            <a:r>
              <a:rPr lang="en-US" sz="1400" dirty="0" err="1" smtClean="0">
                <a:latin typeface="Arial" charset="0"/>
              </a:rPr>
              <a:t>Paras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err="1" smtClean="0">
                <a:latin typeface="Arial" charset="0"/>
              </a:rPr>
              <a:t>Koutris</a:t>
            </a:r>
            <a:r>
              <a:rPr lang="en-US" sz="1400" dirty="0" smtClean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Automatic “Starter” Queries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charset="0"/>
              </a:rPr>
              <a:t>(</a:t>
            </a:r>
            <a:r>
              <a:rPr lang="en-US" sz="1400" dirty="0">
                <a:latin typeface="Arial" charset="0"/>
              </a:rPr>
              <a:t>Bill Howe, Garret </a:t>
            </a:r>
            <a:r>
              <a:rPr lang="en-US" sz="1400" dirty="0" smtClean="0">
                <a:latin typeface="Arial" charset="0"/>
              </a:rPr>
              <a:t>Cole, </a:t>
            </a:r>
            <a:r>
              <a:rPr lang="en-US" sz="1400" dirty="0" err="1" smtClean="0">
                <a:latin typeface="Arial" charset="0"/>
              </a:rPr>
              <a:t>Nodira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err="1" smtClean="0">
                <a:latin typeface="Arial" charset="0"/>
              </a:rPr>
              <a:t>Khoussainova</a:t>
            </a:r>
            <a:r>
              <a:rPr lang="en-US" sz="1400" dirty="0" smtClean="0">
                <a:latin typeface="Arial" charset="0"/>
              </a:rPr>
              <a:t>, </a:t>
            </a:r>
            <a:r>
              <a:rPr lang="en-US" sz="1400" dirty="0" err="1" smtClean="0">
                <a:latin typeface="Arial" charset="0"/>
              </a:rPr>
              <a:t>Leilani</a:t>
            </a:r>
            <a:r>
              <a:rPr lang="en-US" sz="1400" dirty="0" smtClean="0">
                <a:latin typeface="Arial" charset="0"/>
              </a:rPr>
              <a:t> Battle)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latin typeface="Arial" charset="0"/>
              </a:rPr>
              <a:t>VizDeck</a:t>
            </a:r>
            <a:r>
              <a:rPr lang="en-US" sz="2000" dirty="0" smtClean="0">
                <a:latin typeface="Arial" charset="0"/>
              </a:rPr>
              <a:t>: Automatic </a:t>
            </a:r>
            <a:r>
              <a:rPr lang="en-US" sz="2000" dirty="0" err="1" smtClean="0">
                <a:latin typeface="Arial" charset="0"/>
              </a:rPr>
              <a:t>Mashups</a:t>
            </a:r>
            <a:r>
              <a:rPr lang="en-US" sz="2000" dirty="0" smtClean="0">
                <a:latin typeface="Arial" charset="0"/>
              </a:rPr>
              <a:t> and Visualization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charset="0"/>
              </a:rPr>
              <a:t>(Bill Howe, Alicia Key)</a:t>
            </a:r>
            <a:endParaRPr lang="en-US" sz="1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Personalized Query Recommendation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(Yuan Zhou, Bill Howe)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Info Extraction from Spreadsheets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(Mike </a:t>
            </a:r>
            <a:r>
              <a:rPr lang="en-US" sz="1400" dirty="0" err="1">
                <a:latin typeface="Arial" charset="0"/>
              </a:rPr>
              <a:t>Cafarella</a:t>
            </a:r>
            <a:r>
              <a:rPr lang="en-US" sz="1400" dirty="0">
                <a:latin typeface="Arial" charset="0"/>
              </a:rPr>
              <a:t>, Dave Maier, Bill Howe</a:t>
            </a:r>
            <a:r>
              <a:rPr lang="en-US" sz="1400" dirty="0" smtClean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Differential Privacy in Multi-tenant DBs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charset="0"/>
              </a:rPr>
              <a:t>(Dan </a:t>
            </a:r>
            <a:r>
              <a:rPr lang="en-US" sz="1400" dirty="0" err="1" smtClean="0">
                <a:latin typeface="Arial" charset="0"/>
              </a:rPr>
              <a:t>Suciu</a:t>
            </a:r>
            <a:r>
              <a:rPr lang="en-US" sz="1400" dirty="0" smtClean="0">
                <a:latin typeface="Arial" charset="0"/>
              </a:rPr>
              <a:t>, Bill Howe)</a:t>
            </a:r>
          </a:p>
          <a:p>
            <a:pPr lvl="1">
              <a:lnSpc>
                <a:spcPct val="90000"/>
              </a:lnSpc>
            </a:pPr>
            <a:endParaRPr lang="en-US" sz="1400" dirty="0" smtClean="0">
              <a:latin typeface="Arial" charset="0"/>
            </a:endParaRPr>
          </a:p>
        </p:txBody>
      </p:sp>
      <p:pic>
        <p:nvPicPr>
          <p:cNvPr id="10" name="Picture 9" descr="Moore_Logo_(High_Res).jpg                                      002A88A3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6" y="5677352"/>
            <a:ext cx="2270126" cy="92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53" y="5540827"/>
            <a:ext cx="1180648" cy="118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4650" y="2476499"/>
            <a:ext cx="5899150" cy="58419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3048" y="2420201"/>
            <a:ext cx="273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  <a:latin typeface="+mj-lt"/>
              </a:rPr>
              <a:t>SSDBM 2011</a:t>
            </a:r>
          </a:p>
          <a:p>
            <a:r>
              <a:rPr lang="en-US" sz="1800" dirty="0" smtClean="0">
                <a:solidFill>
                  <a:srgbClr val="3366FF"/>
                </a:solidFill>
                <a:latin typeface="+mj-lt"/>
              </a:rPr>
              <a:t>SIGMOD 2011 (demo)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4650" y="3060699"/>
            <a:ext cx="5899150" cy="6140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9248" y="3213099"/>
            <a:ext cx="2730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SSDBM 2011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CHI 2012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SIGMOD 2012 (demo)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DF17-704C-5F48-A17B-938573CBDA6B}" type="datetime1">
              <a:rPr lang="en-US" smtClean="0"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6305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178594" y="625079"/>
            <a:ext cx="8456414" cy="6173763"/>
            <a:chOff x="0" y="0"/>
            <a:chExt cx="7576" cy="5531"/>
          </a:xfrm>
        </p:grpSpPr>
        <p:pic>
          <p:nvPicPr>
            <p:cNvPr id="16386" name="Picture 2"/>
            <p:cNvPicPr>
              <a:picLocks noChangeArrowheads="1"/>
            </p:cNvPicPr>
            <p:nvPr/>
          </p:nvPicPr>
          <p:blipFill>
            <a:blip r:embed="rId2"/>
            <a:srcRect l="8527" t="15504" r="13953" b="9044"/>
            <a:stretch>
              <a:fillRect/>
            </a:stretch>
          </p:blipFill>
          <p:spPr bwMode="auto">
            <a:xfrm>
              <a:off x="0" y="0"/>
              <a:ext cx="7576" cy="5531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6387" name="Rectangle 3"/>
            <p:cNvSpPr>
              <a:spLocks/>
            </p:cNvSpPr>
            <p:nvPr/>
          </p:nvSpPr>
          <p:spPr bwMode="auto">
            <a:xfrm>
              <a:off x="2320" y="3552"/>
              <a:ext cx="135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16388" name="Rectangle 4"/>
            <p:cNvSpPr>
              <a:spLocks/>
            </p:cNvSpPr>
            <p:nvPr/>
          </p:nvSpPr>
          <p:spPr bwMode="auto">
            <a:xfrm>
              <a:off x="3008" y="3480"/>
              <a:ext cx="135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6389" name="Rectangle 5"/>
            <p:cNvSpPr>
              <a:spLocks/>
            </p:cNvSpPr>
            <p:nvPr/>
          </p:nvSpPr>
          <p:spPr bwMode="auto">
            <a:xfrm>
              <a:off x="3824" y="5256"/>
              <a:ext cx="135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6</a:t>
              </a:r>
            </a:p>
          </p:txBody>
        </p:sp>
        <p:sp>
          <p:nvSpPr>
            <p:cNvPr id="16390" name="Rectangle 6"/>
            <p:cNvSpPr>
              <a:spLocks/>
            </p:cNvSpPr>
            <p:nvPr/>
          </p:nvSpPr>
          <p:spPr bwMode="auto">
            <a:xfrm>
              <a:off x="4368" y="5056"/>
              <a:ext cx="135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16391" name="Rectangle 7"/>
            <p:cNvSpPr>
              <a:spLocks/>
            </p:cNvSpPr>
            <p:nvPr/>
          </p:nvSpPr>
          <p:spPr bwMode="auto">
            <a:xfrm>
              <a:off x="3824" y="4712"/>
              <a:ext cx="135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16392" name="Rectangle 8"/>
            <p:cNvSpPr>
              <a:spLocks/>
            </p:cNvSpPr>
            <p:nvPr/>
          </p:nvSpPr>
          <p:spPr bwMode="auto">
            <a:xfrm>
              <a:off x="3502" y="408"/>
              <a:ext cx="135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16393" name="Rectangle 9"/>
            <p:cNvSpPr>
              <a:spLocks/>
            </p:cNvSpPr>
            <p:nvPr/>
          </p:nvSpPr>
          <p:spPr bwMode="auto">
            <a:xfrm>
              <a:off x="3072" y="3416"/>
              <a:ext cx="218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10</a:t>
              </a:r>
            </a:p>
          </p:txBody>
        </p:sp>
        <p:sp>
          <p:nvSpPr>
            <p:cNvPr id="16394" name="Rectangle 10"/>
            <p:cNvSpPr>
              <a:spLocks/>
            </p:cNvSpPr>
            <p:nvPr/>
          </p:nvSpPr>
          <p:spPr bwMode="auto">
            <a:xfrm>
              <a:off x="7240" y="1504"/>
              <a:ext cx="207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11</a:t>
              </a:r>
            </a:p>
          </p:txBody>
        </p:sp>
        <p:sp>
          <p:nvSpPr>
            <p:cNvPr id="16395" name="Rectangle 11"/>
            <p:cNvSpPr>
              <a:spLocks/>
            </p:cNvSpPr>
            <p:nvPr/>
          </p:nvSpPr>
          <p:spPr bwMode="auto">
            <a:xfrm>
              <a:off x="4712" y="2392"/>
              <a:ext cx="218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12</a:t>
              </a:r>
            </a:p>
          </p:txBody>
        </p:sp>
        <p:sp>
          <p:nvSpPr>
            <p:cNvPr id="16396" name="Rectangle 12"/>
            <p:cNvSpPr>
              <a:spLocks/>
            </p:cNvSpPr>
            <p:nvPr/>
          </p:nvSpPr>
          <p:spPr bwMode="auto">
            <a:xfrm>
              <a:off x="480" y="1296"/>
              <a:ext cx="218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13</a:t>
              </a:r>
            </a:p>
          </p:txBody>
        </p:sp>
        <p:sp>
          <p:nvSpPr>
            <p:cNvPr id="16397" name="Rectangle 13"/>
            <p:cNvSpPr>
              <a:spLocks/>
            </p:cNvSpPr>
            <p:nvPr/>
          </p:nvSpPr>
          <p:spPr bwMode="auto">
            <a:xfrm>
              <a:off x="1504" y="2184"/>
              <a:ext cx="218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14</a:t>
              </a:r>
            </a:p>
          </p:txBody>
        </p:sp>
        <p:sp>
          <p:nvSpPr>
            <p:cNvPr id="16398" name="Rectangle 14"/>
            <p:cNvSpPr>
              <a:spLocks/>
            </p:cNvSpPr>
            <p:nvPr/>
          </p:nvSpPr>
          <p:spPr bwMode="auto">
            <a:xfrm>
              <a:off x="3072" y="2800"/>
              <a:ext cx="218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15</a:t>
              </a:r>
            </a:p>
          </p:txBody>
        </p:sp>
        <p:sp>
          <p:nvSpPr>
            <p:cNvPr id="16399" name="Rectangle 15"/>
            <p:cNvSpPr>
              <a:spLocks/>
            </p:cNvSpPr>
            <p:nvPr/>
          </p:nvSpPr>
          <p:spPr bwMode="auto">
            <a:xfrm>
              <a:off x="3008" y="2936"/>
              <a:ext cx="218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82">
                <a:spcBef>
                  <a:spcPts val="316"/>
                </a:spcBef>
              </a:pPr>
              <a:r>
                <a:rPr lang="en-US" sz="1300">
                  <a:latin typeface="Arial" charset="0"/>
                  <a:ea typeface="Arial" charset="0"/>
                  <a:cs typeface="Arial" charset="0"/>
                  <a:sym typeface="Arial" charset="0"/>
                </a:rPr>
                <a:t>16</a:t>
              </a:r>
            </a:p>
          </p:txBody>
        </p:sp>
      </p:grpSp>
      <p:sp>
        <p:nvSpPr>
          <p:cNvPr id="16400" name="Rectangle 16"/>
          <p:cNvSpPr>
            <a:spLocks noGrp="1" noChangeArrowheads="1"/>
          </p:cNvSpPr>
          <p:nvPr>
            <p:ph type="title"/>
          </p:nvPr>
        </p:nvSpPr>
        <p:spPr>
          <a:xfrm>
            <a:off x="53579" y="276820"/>
            <a:ext cx="5813822" cy="1026914"/>
          </a:xfrm>
          <a:solidFill>
            <a:srgbClr val="FFFFFF"/>
          </a:solidFill>
          <a:ln/>
        </p:spPr>
        <p:txBody>
          <a:bodyPr rIns="116994"/>
          <a:lstStyle/>
          <a:p>
            <a:pPr marL="40182"/>
            <a:r>
              <a:rPr lang="en-US" sz="2400"/>
              <a:t>2010 Pilot- Outreach and Education-based sampling:  Schooner Adventuress</a:t>
            </a:r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91" y="1681573"/>
            <a:ext cx="8134945" cy="3162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017" y="84534"/>
            <a:ext cx="1016000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4003" y="33734"/>
            <a:ext cx="125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Robin </a:t>
            </a:r>
            <a:r>
              <a:rPr lang="en-US" sz="1800" dirty="0" err="1" smtClean="0">
                <a:latin typeface="+mj-lt"/>
              </a:rPr>
              <a:t>Kodner</a:t>
            </a:r>
            <a:endParaRPr lang="en-US" sz="1800" dirty="0" smtClean="0">
              <a:latin typeface="+mj-lt"/>
            </a:endParaRPr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9917" y="5146601"/>
            <a:ext cx="1058194" cy="151564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823" y="5146601"/>
            <a:ext cx="839103" cy="187573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F3E0-5567-8C47-98EA-B11A08650B3A}" type="datetime1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423E-A2CE-D642-98AA-408BFFC5BBB1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09CB-8234-484C-B902-64C227C3B033}" type="slidenum">
              <a:rPr lang="en-US"/>
              <a:pPr/>
              <a:t>7</a:t>
            </a:fld>
            <a:endParaRPr lang="en-US"/>
          </a:p>
        </p:txBody>
      </p:sp>
      <p:sp>
        <p:nvSpPr>
          <p:cNvPr id="569422" name="Rectangle 78"/>
          <p:cNvSpPr>
            <a:spLocks noChangeArrowheads="1"/>
          </p:cNvSpPr>
          <p:nvPr/>
        </p:nvSpPr>
        <p:spPr bwMode="auto">
          <a:xfrm>
            <a:off x="303213" y="3768725"/>
            <a:ext cx="523875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934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 MapReduce Implementation</a:t>
            </a:r>
          </a:p>
        </p:txBody>
      </p:sp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1143000" y="2209800"/>
            <a:ext cx="762000" cy="457200"/>
          </a:xfrm>
          <a:prstGeom prst="flowChartProcess">
            <a:avLst/>
          </a:prstGeom>
          <a:solidFill>
            <a:schemeClr val="folHlink">
              <a:alpha val="36078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143000" y="29718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143000" y="36703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1905000" y="2438400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5000" y="3200400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1905000" y="2743200"/>
            <a:ext cx="1143000" cy="1143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1905000" y="2743200"/>
            <a:ext cx="1143000" cy="4572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1905000" y="2438400"/>
            <a:ext cx="1143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1917700" y="3517900"/>
            <a:ext cx="1143000" cy="381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685800" y="24384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5800" y="32004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5800" y="38862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6"/>
          </p:cNvCxnSpPr>
          <p:nvPr/>
        </p:nvCxnSpPr>
        <p:spPr>
          <a:xfrm>
            <a:off x="3505200" y="2743200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05200" y="3505200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/>
          <p:cNvSpPr/>
          <p:nvPr/>
        </p:nvSpPr>
        <p:spPr>
          <a:xfrm>
            <a:off x="4052888" y="25146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038600" y="32766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5410200" y="25146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5410200" y="32766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cxnSp>
        <p:nvCxnSpPr>
          <p:cNvPr id="33" name="Straight Arrow Connector 32"/>
          <p:cNvCxnSpPr>
            <a:stCxn id="25" idx="3"/>
          </p:cNvCxnSpPr>
          <p:nvPr/>
        </p:nvCxnSpPr>
        <p:spPr>
          <a:xfrm>
            <a:off x="4827588" y="2743200"/>
            <a:ext cx="596900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</p:cNvCxnSpPr>
          <p:nvPr/>
        </p:nvCxnSpPr>
        <p:spPr>
          <a:xfrm>
            <a:off x="4813300" y="3505200"/>
            <a:ext cx="6096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</p:cNvCxnSpPr>
          <p:nvPr/>
        </p:nvCxnSpPr>
        <p:spPr>
          <a:xfrm>
            <a:off x="4827588" y="2743200"/>
            <a:ext cx="596900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ShapeType="1"/>
            <a:stCxn id="27" idx="3"/>
          </p:cNvCxnSpPr>
          <p:nvPr/>
        </p:nvCxnSpPr>
        <p:spPr bwMode="auto">
          <a:xfrm flipV="1">
            <a:off x="4813300" y="2774950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ight Brace 36"/>
          <p:cNvSpPr/>
          <p:nvPr/>
        </p:nvSpPr>
        <p:spPr>
          <a:xfrm rot="16200000">
            <a:off x="2095500" y="876300"/>
            <a:ext cx="304800" cy="2209800"/>
          </a:xfrm>
          <a:prstGeom prst="rightBrace">
            <a:avLst>
              <a:gd name="adj1" fmla="val 112500"/>
              <a:gd name="adj2" fmla="val 50000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ight Brace 37"/>
          <p:cNvSpPr/>
          <p:nvPr/>
        </p:nvSpPr>
        <p:spPr>
          <a:xfrm rot="16200000">
            <a:off x="4724400" y="1371600"/>
            <a:ext cx="381000" cy="1752600"/>
          </a:xfrm>
          <a:prstGeom prst="rightBrace">
            <a:avLst>
              <a:gd name="adj1" fmla="val 112500"/>
              <a:gd name="adj2" fmla="val 50000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15900" y="2057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R</a:t>
            </a:r>
            <a:r>
              <a:rPr lang="en-US" sz="1800" baseline="-25000">
                <a:latin typeface="Arial" charset="0"/>
                <a:cs typeface="ＭＳ Ｐゴシック" charset="0"/>
              </a:rPr>
              <a:t>i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53988" y="3467100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L-split1</a:t>
            </a:r>
            <a:endParaRPr lang="en-US" sz="1800" b="1">
              <a:latin typeface="Arial" charset="0"/>
              <a:cs typeface="ＭＳ Ｐゴシック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69863" y="2730500"/>
            <a:ext cx="1157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L-split0</a:t>
            </a:r>
          </a:p>
        </p:txBody>
      </p:sp>
      <p:cxnSp>
        <p:nvCxnSpPr>
          <p:cNvPr id="42" name="Straight Arrow Connector 41"/>
          <p:cNvCxnSpPr>
            <a:stCxn id="29" idx="6"/>
          </p:cNvCxnSpPr>
          <p:nvPr/>
        </p:nvCxnSpPr>
        <p:spPr>
          <a:xfrm>
            <a:off x="5867400" y="27432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</p:cNvCxnSpPr>
          <p:nvPr/>
        </p:nvCxnSpPr>
        <p:spPr>
          <a:xfrm>
            <a:off x="5867400" y="35052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Process 43"/>
          <p:cNvSpPr/>
          <p:nvPr/>
        </p:nvSpPr>
        <p:spPr>
          <a:xfrm>
            <a:off x="6338888" y="25146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6324600" y="32766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48" name="Flowchart: Connector 47"/>
          <p:cNvSpPr/>
          <p:nvPr/>
        </p:nvSpPr>
        <p:spPr>
          <a:xfrm>
            <a:off x="7696200" y="25146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49" name="Flowchart: Connector 48"/>
          <p:cNvSpPr/>
          <p:nvPr/>
        </p:nvSpPr>
        <p:spPr>
          <a:xfrm>
            <a:off x="7696200" y="32766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cxnSp>
        <p:nvCxnSpPr>
          <p:cNvPr id="52" name="Straight Arrow Connector 51"/>
          <p:cNvCxnSpPr>
            <a:stCxn id="44" idx="3"/>
          </p:cNvCxnSpPr>
          <p:nvPr/>
        </p:nvCxnSpPr>
        <p:spPr>
          <a:xfrm>
            <a:off x="7113588" y="2743200"/>
            <a:ext cx="582612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3"/>
          </p:cNvCxnSpPr>
          <p:nvPr/>
        </p:nvCxnSpPr>
        <p:spPr>
          <a:xfrm>
            <a:off x="7099300" y="3505200"/>
            <a:ext cx="6096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4" idx="3"/>
          </p:cNvCxnSpPr>
          <p:nvPr/>
        </p:nvCxnSpPr>
        <p:spPr>
          <a:xfrm>
            <a:off x="7113588" y="2743200"/>
            <a:ext cx="582612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 noChangeShapeType="1"/>
            <a:stCxn id="46" idx="3"/>
          </p:cNvCxnSpPr>
          <p:nvPr/>
        </p:nvCxnSpPr>
        <p:spPr bwMode="auto">
          <a:xfrm flipV="1">
            <a:off x="7099300" y="2774950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ight Brace 57"/>
          <p:cNvSpPr/>
          <p:nvPr/>
        </p:nvSpPr>
        <p:spPr>
          <a:xfrm rot="16200000">
            <a:off x="7010400" y="1371600"/>
            <a:ext cx="381000" cy="1752600"/>
          </a:xfrm>
          <a:prstGeom prst="rightBrace">
            <a:avLst>
              <a:gd name="adj1" fmla="val 112500"/>
              <a:gd name="adj2" fmla="val 50000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1" name="Shape 23"/>
          <p:cNvCxnSpPr>
            <a:stCxn id="49" idx="5"/>
          </p:cNvCxnSpPr>
          <p:nvPr/>
        </p:nvCxnSpPr>
        <p:spPr>
          <a:xfrm rot="5400000">
            <a:off x="5876925" y="2971800"/>
            <a:ext cx="1514475" cy="2905125"/>
          </a:xfrm>
          <a:prstGeom prst="curvedConnector2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hape 23"/>
          <p:cNvCxnSpPr>
            <a:cxnSpLocks noChangeShapeType="1"/>
          </p:cNvCxnSpPr>
          <p:nvPr/>
        </p:nvCxnSpPr>
        <p:spPr bwMode="auto">
          <a:xfrm rot="10800000" flipV="1">
            <a:off x="5181600" y="2895600"/>
            <a:ext cx="2895600" cy="2667000"/>
          </a:xfrm>
          <a:prstGeom prst="curvedConnector3">
            <a:avLst>
              <a:gd name="adj1" fmla="val -20838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hape 23"/>
          <p:cNvCxnSpPr>
            <a:cxnSpLocks noChangeShapeType="1"/>
            <a:stCxn id="100" idx="1"/>
            <a:endCxn id="569422" idx="2"/>
          </p:cNvCxnSpPr>
          <p:nvPr/>
        </p:nvCxnSpPr>
        <p:spPr bwMode="auto">
          <a:xfrm rot="10800000">
            <a:off x="565150" y="4070350"/>
            <a:ext cx="3378200" cy="128905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908175" y="465613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i=i+1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114800" y="4559300"/>
            <a:ext cx="156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Times New Roman" charset="0"/>
              </a:rPr>
              <a:t>Converged?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838200" y="1295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Join &amp; compute rank</a:t>
            </a:r>
            <a:r>
              <a:rPr lang="en-US" sz="1800">
                <a:latin typeface="Arial" charset="0"/>
                <a:cs typeface="ＭＳ Ｐゴシック" charset="0"/>
              </a:rPr>
              <a:t> 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267200" y="1524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Aggregate </a:t>
            </a:r>
            <a:r>
              <a:rPr lang="en-US" sz="1800">
                <a:latin typeface="Arial" charset="0"/>
                <a:cs typeface="ＭＳ Ｐゴシック" charset="0"/>
              </a:rPr>
              <a:t> 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172200" y="1524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fixpoint evaluation</a:t>
            </a:r>
            <a:r>
              <a:rPr lang="en-US" sz="1800">
                <a:latin typeface="Arial" charset="0"/>
                <a:cs typeface="ＭＳ Ｐゴシック" charset="0"/>
              </a:rPr>
              <a:t> </a:t>
            </a:r>
          </a:p>
        </p:txBody>
      </p:sp>
      <p:sp>
        <p:nvSpPr>
          <p:cNvPr id="100" name="Flowchart: Process 99"/>
          <p:cNvSpPr/>
          <p:nvPr/>
        </p:nvSpPr>
        <p:spPr>
          <a:xfrm>
            <a:off x="3956050" y="5016500"/>
            <a:ext cx="1225550" cy="6858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Client</a:t>
            </a:r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 flipH="1">
            <a:off x="4646613" y="5703888"/>
            <a:ext cx="3175" cy="360362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4837113" y="5764213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ＭＳ Ｐゴシック" charset="0"/>
              </a:rPr>
              <a:t>done</a:t>
            </a: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3081338" y="3268663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r</a:t>
            </a:r>
          </a:p>
        </p:txBody>
      </p:sp>
      <p:sp>
        <p:nvSpPr>
          <p:cNvPr id="2" name="Flowchart: Connector 8"/>
          <p:cNvSpPr>
            <a:spLocks noChangeArrowheads="1"/>
          </p:cNvSpPr>
          <p:nvPr/>
        </p:nvSpPr>
        <p:spPr bwMode="auto">
          <a:xfrm>
            <a:off x="3076575" y="2543175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0639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Line 1"/>
          <p:cNvSpPr>
            <a:spLocks noChangeShapeType="1"/>
          </p:cNvSpPr>
          <p:nvPr/>
        </p:nvSpPr>
        <p:spPr bwMode="auto">
          <a:xfrm>
            <a:off x="26789" y="3643313"/>
            <a:ext cx="9252273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545211" y="1376289"/>
            <a:ext cx="1902023" cy="1965647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17411" name="Picture 3"/>
          <p:cNvPicPr>
            <a:picLocks noChangeArrowheads="1"/>
          </p:cNvPicPr>
          <p:nvPr/>
        </p:nvPicPr>
        <p:blipFill>
          <a:blip r:embed="rId3"/>
          <a:srcRect t="10051" r="61470" b="25259"/>
          <a:stretch>
            <a:fillRect/>
          </a:stretch>
        </p:blipFill>
        <p:spPr bwMode="auto">
          <a:xfrm>
            <a:off x="6474023" y="62508"/>
            <a:ext cx="2598539" cy="3580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/>
          </p:cNvSpPr>
          <p:nvPr/>
        </p:nvSpPr>
        <p:spPr bwMode="auto">
          <a:xfrm>
            <a:off x="7044408" y="2518082"/>
            <a:ext cx="118053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taxa counts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9894" y="775767"/>
            <a:ext cx="3186783" cy="17691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6353" y="764605"/>
            <a:ext cx="2205633" cy="192434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015" y="1991320"/>
            <a:ext cx="669727" cy="149572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/>
          </p:cNvSpPr>
          <p:nvPr/>
        </p:nvSpPr>
        <p:spPr bwMode="auto">
          <a:xfrm>
            <a:off x="176415" y="175128"/>
            <a:ext cx="3243305" cy="50899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 plankton 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tows</a:t>
            </a: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6652" y="4464844"/>
            <a:ext cx="5049738" cy="158055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2207866" y="4679156"/>
            <a:ext cx="1941091" cy="1455539"/>
            <a:chOff x="0" y="0"/>
            <a:chExt cx="1738" cy="1304"/>
          </a:xfrm>
        </p:grpSpPr>
        <p:pic>
          <p:nvPicPr>
            <p:cNvPr id="17419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1738" cy="130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17420" name="Group 12"/>
            <p:cNvGrpSpPr>
              <a:grpSpLocks/>
            </p:cNvGrpSpPr>
            <p:nvPr/>
          </p:nvGrpSpPr>
          <p:grpSpPr bwMode="auto">
            <a:xfrm>
              <a:off x="669" y="512"/>
              <a:ext cx="272" cy="408"/>
              <a:chOff x="0" y="0"/>
              <a:chExt cx="272" cy="408"/>
            </a:xfrm>
          </p:grpSpPr>
          <p:sp>
            <p:nvSpPr>
              <p:cNvPr id="17421" name="Freeform 13"/>
              <p:cNvSpPr>
                <a:spLocks/>
              </p:cNvSpPr>
              <p:nvPr/>
            </p:nvSpPr>
            <p:spPr bwMode="auto">
              <a:xfrm>
                <a:off x="15" y="0"/>
                <a:ext cx="209" cy="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60" y="1394"/>
                  </a:cxn>
                  <a:cxn ang="0">
                    <a:pos x="8640" y="2787"/>
                  </a:cxn>
                  <a:cxn ang="0">
                    <a:pos x="8100" y="4413"/>
                  </a:cxn>
                  <a:cxn ang="0">
                    <a:pos x="4860" y="5574"/>
                  </a:cxn>
                  <a:cxn ang="0">
                    <a:pos x="1620" y="7432"/>
                  </a:cxn>
                  <a:cxn ang="0">
                    <a:pos x="1620" y="9058"/>
                  </a:cxn>
                  <a:cxn ang="0">
                    <a:pos x="9180" y="10452"/>
                  </a:cxn>
                  <a:cxn ang="0">
                    <a:pos x="14580" y="11381"/>
                  </a:cxn>
                  <a:cxn ang="0">
                    <a:pos x="17280" y="11381"/>
                  </a:cxn>
                  <a:cxn ang="0">
                    <a:pos x="21600" y="12077"/>
                  </a:cxn>
                  <a:cxn ang="0">
                    <a:pos x="19440" y="16258"/>
                  </a:cxn>
                  <a:cxn ang="0">
                    <a:pos x="15660" y="17419"/>
                  </a:cxn>
                  <a:cxn ang="0">
                    <a:pos x="15660" y="19742"/>
                  </a:cxn>
                  <a:cxn ang="0">
                    <a:pos x="1782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860" y="1394"/>
                    </a:lnTo>
                    <a:lnTo>
                      <a:pt x="8640" y="2787"/>
                    </a:lnTo>
                    <a:lnTo>
                      <a:pt x="8100" y="4413"/>
                    </a:lnTo>
                    <a:lnTo>
                      <a:pt x="4860" y="5574"/>
                    </a:lnTo>
                    <a:cubicBezTo>
                      <a:pt x="4860" y="5574"/>
                      <a:pt x="2700" y="7432"/>
                      <a:pt x="1620" y="7432"/>
                    </a:cubicBezTo>
                    <a:cubicBezTo>
                      <a:pt x="540" y="7432"/>
                      <a:pt x="1620" y="9058"/>
                      <a:pt x="1620" y="9058"/>
                    </a:cubicBezTo>
                    <a:lnTo>
                      <a:pt x="9180" y="10452"/>
                    </a:lnTo>
                    <a:lnTo>
                      <a:pt x="14580" y="11381"/>
                    </a:lnTo>
                    <a:lnTo>
                      <a:pt x="17280" y="11381"/>
                    </a:lnTo>
                    <a:lnTo>
                      <a:pt x="21600" y="12077"/>
                    </a:lnTo>
                    <a:lnTo>
                      <a:pt x="19440" y="16258"/>
                    </a:lnTo>
                    <a:lnTo>
                      <a:pt x="15660" y="17419"/>
                    </a:lnTo>
                    <a:lnTo>
                      <a:pt x="15660" y="19742"/>
                    </a:lnTo>
                    <a:lnTo>
                      <a:pt x="17820" y="21600"/>
                    </a:lnTo>
                  </a:path>
                </a:pathLst>
              </a:cu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2" name="Freeform 14"/>
              <p:cNvSpPr>
                <a:spLocks/>
              </p:cNvSpPr>
              <p:nvPr/>
            </p:nvSpPr>
            <p:spPr bwMode="auto">
              <a:xfrm>
                <a:off x="0" y="48"/>
                <a:ext cx="272" cy="3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54" y="1620"/>
                  </a:cxn>
                  <a:cxn ang="0">
                    <a:pos x="8308" y="2700"/>
                  </a:cxn>
                  <a:cxn ang="0">
                    <a:pos x="11631" y="5130"/>
                  </a:cxn>
                  <a:cxn ang="0">
                    <a:pos x="10385" y="9180"/>
                  </a:cxn>
                  <a:cxn ang="0">
                    <a:pos x="8723" y="11610"/>
                  </a:cxn>
                  <a:cxn ang="0">
                    <a:pos x="10385" y="14040"/>
                  </a:cxn>
                  <a:cxn ang="0">
                    <a:pos x="17031" y="14850"/>
                  </a:cxn>
                  <a:cxn ang="0">
                    <a:pos x="19938" y="14850"/>
                  </a:cxn>
                  <a:cxn ang="0">
                    <a:pos x="21600" y="1863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54" y="1620"/>
                    </a:lnTo>
                    <a:lnTo>
                      <a:pt x="8308" y="2700"/>
                    </a:lnTo>
                    <a:lnTo>
                      <a:pt x="11631" y="5130"/>
                    </a:lnTo>
                    <a:lnTo>
                      <a:pt x="10385" y="9180"/>
                    </a:lnTo>
                    <a:lnTo>
                      <a:pt x="8723" y="11610"/>
                    </a:lnTo>
                    <a:lnTo>
                      <a:pt x="10385" y="14040"/>
                    </a:lnTo>
                    <a:lnTo>
                      <a:pt x="17031" y="14850"/>
                    </a:lnTo>
                    <a:lnTo>
                      <a:pt x="19938" y="14850"/>
                    </a:lnTo>
                    <a:lnTo>
                      <a:pt x="21600" y="1863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 flipH="1">
                <a:off x="20" y="17"/>
                <a:ext cx="27" cy="40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 flipH="1">
                <a:off x="73" y="61"/>
                <a:ext cx="26" cy="39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 flipH="1">
                <a:off x="47" y="39"/>
                <a:ext cx="26" cy="39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 flipH="1">
                <a:off x="41" y="131"/>
                <a:ext cx="89" cy="9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 flipH="1">
                <a:off x="47" y="157"/>
                <a:ext cx="88" cy="9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 flipH="1">
                <a:off x="78" y="188"/>
                <a:ext cx="47" cy="0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 flipH="1">
                <a:off x="120" y="245"/>
                <a:ext cx="89" cy="9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 flipH="1">
                <a:off x="183" y="364"/>
                <a:ext cx="88" cy="8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1" name="Line 23"/>
              <p:cNvSpPr>
                <a:spLocks noChangeShapeType="1"/>
              </p:cNvSpPr>
              <p:nvPr/>
            </p:nvSpPr>
            <p:spPr bwMode="auto">
              <a:xfrm flipH="1">
                <a:off x="177" y="333"/>
                <a:ext cx="89" cy="9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2" name="Line 24"/>
              <p:cNvSpPr>
                <a:spLocks noChangeShapeType="1"/>
              </p:cNvSpPr>
              <p:nvPr/>
            </p:nvSpPr>
            <p:spPr bwMode="auto">
              <a:xfrm flipH="1">
                <a:off x="193" y="307"/>
                <a:ext cx="64" cy="0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 flipH="1">
                <a:off x="156" y="272"/>
                <a:ext cx="48" cy="0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4" name="Line 26"/>
              <p:cNvSpPr>
                <a:spLocks noChangeShapeType="1"/>
              </p:cNvSpPr>
              <p:nvPr/>
            </p:nvSpPr>
            <p:spPr bwMode="auto">
              <a:xfrm flipH="1">
                <a:off x="130" y="219"/>
                <a:ext cx="79" cy="13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5" name="Line 27"/>
              <p:cNvSpPr>
                <a:spLocks noChangeShapeType="1"/>
              </p:cNvSpPr>
              <p:nvPr/>
            </p:nvSpPr>
            <p:spPr bwMode="auto">
              <a:xfrm flipH="1">
                <a:off x="62" y="114"/>
                <a:ext cx="47" cy="0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36" name="Group 28"/>
            <p:cNvGrpSpPr>
              <a:grpSpLocks/>
            </p:cNvGrpSpPr>
            <p:nvPr/>
          </p:nvGrpSpPr>
          <p:grpSpPr bwMode="auto">
            <a:xfrm>
              <a:off x="669" y="336"/>
              <a:ext cx="272" cy="408"/>
              <a:chOff x="0" y="0"/>
              <a:chExt cx="272" cy="408"/>
            </a:xfrm>
          </p:grpSpPr>
          <p:sp>
            <p:nvSpPr>
              <p:cNvPr id="17437" name="Freeform 29"/>
              <p:cNvSpPr>
                <a:spLocks/>
              </p:cNvSpPr>
              <p:nvPr/>
            </p:nvSpPr>
            <p:spPr bwMode="auto">
              <a:xfrm>
                <a:off x="15" y="0"/>
                <a:ext cx="209" cy="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60" y="1394"/>
                  </a:cxn>
                  <a:cxn ang="0">
                    <a:pos x="8640" y="2787"/>
                  </a:cxn>
                  <a:cxn ang="0">
                    <a:pos x="8100" y="4413"/>
                  </a:cxn>
                  <a:cxn ang="0">
                    <a:pos x="4860" y="5574"/>
                  </a:cxn>
                  <a:cxn ang="0">
                    <a:pos x="1620" y="7432"/>
                  </a:cxn>
                  <a:cxn ang="0">
                    <a:pos x="1620" y="9058"/>
                  </a:cxn>
                  <a:cxn ang="0">
                    <a:pos x="9180" y="10452"/>
                  </a:cxn>
                  <a:cxn ang="0">
                    <a:pos x="14580" y="11381"/>
                  </a:cxn>
                  <a:cxn ang="0">
                    <a:pos x="17280" y="11381"/>
                  </a:cxn>
                  <a:cxn ang="0">
                    <a:pos x="21600" y="12077"/>
                  </a:cxn>
                  <a:cxn ang="0">
                    <a:pos x="19440" y="16258"/>
                  </a:cxn>
                  <a:cxn ang="0">
                    <a:pos x="15660" y="17419"/>
                  </a:cxn>
                  <a:cxn ang="0">
                    <a:pos x="15660" y="19742"/>
                  </a:cxn>
                  <a:cxn ang="0">
                    <a:pos x="1782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860" y="1394"/>
                    </a:lnTo>
                    <a:lnTo>
                      <a:pt x="8640" y="2787"/>
                    </a:lnTo>
                    <a:lnTo>
                      <a:pt x="8100" y="4413"/>
                    </a:lnTo>
                    <a:lnTo>
                      <a:pt x="4860" y="5574"/>
                    </a:lnTo>
                    <a:cubicBezTo>
                      <a:pt x="4860" y="5574"/>
                      <a:pt x="2700" y="7432"/>
                      <a:pt x="1620" y="7432"/>
                    </a:cubicBezTo>
                    <a:cubicBezTo>
                      <a:pt x="540" y="7432"/>
                      <a:pt x="1620" y="9058"/>
                      <a:pt x="1620" y="9058"/>
                    </a:cubicBezTo>
                    <a:lnTo>
                      <a:pt x="9180" y="10452"/>
                    </a:lnTo>
                    <a:lnTo>
                      <a:pt x="14580" y="11381"/>
                    </a:lnTo>
                    <a:lnTo>
                      <a:pt x="17280" y="11381"/>
                    </a:lnTo>
                    <a:lnTo>
                      <a:pt x="21600" y="12077"/>
                    </a:lnTo>
                    <a:lnTo>
                      <a:pt x="19440" y="16258"/>
                    </a:lnTo>
                    <a:lnTo>
                      <a:pt x="15660" y="17419"/>
                    </a:lnTo>
                    <a:lnTo>
                      <a:pt x="15660" y="19742"/>
                    </a:lnTo>
                    <a:lnTo>
                      <a:pt x="17820" y="21600"/>
                    </a:lnTo>
                  </a:path>
                </a:pathLst>
              </a:cu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8" name="Freeform 30"/>
              <p:cNvSpPr>
                <a:spLocks/>
              </p:cNvSpPr>
              <p:nvPr/>
            </p:nvSpPr>
            <p:spPr bwMode="auto">
              <a:xfrm>
                <a:off x="0" y="48"/>
                <a:ext cx="272" cy="3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54" y="1620"/>
                  </a:cxn>
                  <a:cxn ang="0">
                    <a:pos x="8308" y="2700"/>
                  </a:cxn>
                  <a:cxn ang="0">
                    <a:pos x="11631" y="5130"/>
                  </a:cxn>
                  <a:cxn ang="0">
                    <a:pos x="10385" y="9180"/>
                  </a:cxn>
                  <a:cxn ang="0">
                    <a:pos x="8723" y="11610"/>
                  </a:cxn>
                  <a:cxn ang="0">
                    <a:pos x="10385" y="14040"/>
                  </a:cxn>
                  <a:cxn ang="0">
                    <a:pos x="17031" y="14850"/>
                  </a:cxn>
                  <a:cxn ang="0">
                    <a:pos x="19938" y="14850"/>
                  </a:cxn>
                  <a:cxn ang="0">
                    <a:pos x="21600" y="1863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54" y="1620"/>
                    </a:lnTo>
                    <a:lnTo>
                      <a:pt x="8308" y="2700"/>
                    </a:lnTo>
                    <a:lnTo>
                      <a:pt x="11631" y="5130"/>
                    </a:lnTo>
                    <a:lnTo>
                      <a:pt x="10385" y="9180"/>
                    </a:lnTo>
                    <a:lnTo>
                      <a:pt x="8723" y="11610"/>
                    </a:lnTo>
                    <a:lnTo>
                      <a:pt x="10385" y="14040"/>
                    </a:lnTo>
                    <a:lnTo>
                      <a:pt x="17031" y="14850"/>
                    </a:lnTo>
                    <a:lnTo>
                      <a:pt x="19938" y="14850"/>
                    </a:lnTo>
                    <a:lnTo>
                      <a:pt x="21600" y="1863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9" name="Line 31"/>
              <p:cNvSpPr>
                <a:spLocks noChangeShapeType="1"/>
              </p:cNvSpPr>
              <p:nvPr/>
            </p:nvSpPr>
            <p:spPr bwMode="auto">
              <a:xfrm flipH="1">
                <a:off x="20" y="17"/>
                <a:ext cx="27" cy="40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 flipH="1">
                <a:off x="73" y="61"/>
                <a:ext cx="26" cy="39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/>
            </p:nvSpPr>
            <p:spPr bwMode="auto">
              <a:xfrm flipH="1">
                <a:off x="47" y="39"/>
                <a:ext cx="26" cy="39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/>
            </p:nvSpPr>
            <p:spPr bwMode="auto">
              <a:xfrm flipH="1">
                <a:off x="41" y="131"/>
                <a:ext cx="89" cy="9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/>
            </p:nvSpPr>
            <p:spPr bwMode="auto">
              <a:xfrm flipH="1">
                <a:off x="47" y="157"/>
                <a:ext cx="88" cy="9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/>
            </p:nvSpPr>
            <p:spPr bwMode="auto">
              <a:xfrm flipH="1">
                <a:off x="78" y="188"/>
                <a:ext cx="47" cy="0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5" name="Line 37"/>
              <p:cNvSpPr>
                <a:spLocks noChangeShapeType="1"/>
              </p:cNvSpPr>
              <p:nvPr/>
            </p:nvSpPr>
            <p:spPr bwMode="auto">
              <a:xfrm flipH="1">
                <a:off x="120" y="245"/>
                <a:ext cx="89" cy="9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6" name="Line 38"/>
              <p:cNvSpPr>
                <a:spLocks noChangeShapeType="1"/>
              </p:cNvSpPr>
              <p:nvPr/>
            </p:nvSpPr>
            <p:spPr bwMode="auto">
              <a:xfrm flipH="1">
                <a:off x="183" y="364"/>
                <a:ext cx="88" cy="8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7" name="Line 39"/>
              <p:cNvSpPr>
                <a:spLocks noChangeShapeType="1"/>
              </p:cNvSpPr>
              <p:nvPr/>
            </p:nvSpPr>
            <p:spPr bwMode="auto">
              <a:xfrm flipH="1">
                <a:off x="177" y="333"/>
                <a:ext cx="89" cy="9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 flipH="1">
                <a:off x="193" y="307"/>
                <a:ext cx="64" cy="0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 flipH="1">
                <a:off x="156" y="272"/>
                <a:ext cx="48" cy="0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0" name="Line 42"/>
              <p:cNvSpPr>
                <a:spLocks noChangeShapeType="1"/>
              </p:cNvSpPr>
              <p:nvPr/>
            </p:nvSpPr>
            <p:spPr bwMode="auto">
              <a:xfrm flipH="1">
                <a:off x="130" y="219"/>
                <a:ext cx="79" cy="13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1" name="Line 43"/>
              <p:cNvSpPr>
                <a:spLocks noChangeShapeType="1"/>
              </p:cNvSpPr>
              <p:nvPr/>
            </p:nvSpPr>
            <p:spPr bwMode="auto">
              <a:xfrm flipH="1">
                <a:off x="62" y="114"/>
                <a:ext cx="47" cy="0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52" name="Group 44"/>
            <p:cNvGrpSpPr>
              <a:grpSpLocks/>
            </p:cNvGrpSpPr>
            <p:nvPr/>
          </p:nvGrpSpPr>
          <p:grpSpPr bwMode="auto">
            <a:xfrm>
              <a:off x="613" y="488"/>
              <a:ext cx="176" cy="376"/>
              <a:chOff x="0" y="0"/>
              <a:chExt cx="176" cy="376"/>
            </a:xfrm>
          </p:grpSpPr>
          <p:sp>
            <p:nvSpPr>
              <p:cNvPr id="17453" name="Freeform 45"/>
              <p:cNvSpPr>
                <a:spLocks/>
              </p:cNvSpPr>
              <p:nvPr/>
            </p:nvSpPr>
            <p:spPr bwMode="auto">
              <a:xfrm>
                <a:off x="10" y="0"/>
                <a:ext cx="135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60" y="1394"/>
                  </a:cxn>
                  <a:cxn ang="0">
                    <a:pos x="8640" y="2787"/>
                  </a:cxn>
                  <a:cxn ang="0">
                    <a:pos x="8100" y="4413"/>
                  </a:cxn>
                  <a:cxn ang="0">
                    <a:pos x="4860" y="5574"/>
                  </a:cxn>
                  <a:cxn ang="0">
                    <a:pos x="1620" y="7432"/>
                  </a:cxn>
                  <a:cxn ang="0">
                    <a:pos x="1620" y="9058"/>
                  </a:cxn>
                  <a:cxn ang="0">
                    <a:pos x="9180" y="10452"/>
                  </a:cxn>
                  <a:cxn ang="0">
                    <a:pos x="14580" y="11381"/>
                  </a:cxn>
                  <a:cxn ang="0">
                    <a:pos x="17280" y="11381"/>
                  </a:cxn>
                  <a:cxn ang="0">
                    <a:pos x="21600" y="12077"/>
                  </a:cxn>
                  <a:cxn ang="0">
                    <a:pos x="19440" y="16258"/>
                  </a:cxn>
                  <a:cxn ang="0">
                    <a:pos x="15660" y="17419"/>
                  </a:cxn>
                  <a:cxn ang="0">
                    <a:pos x="15660" y="19742"/>
                  </a:cxn>
                  <a:cxn ang="0">
                    <a:pos x="1782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860" y="1394"/>
                    </a:lnTo>
                    <a:lnTo>
                      <a:pt x="8640" y="2787"/>
                    </a:lnTo>
                    <a:lnTo>
                      <a:pt x="8100" y="4413"/>
                    </a:lnTo>
                    <a:lnTo>
                      <a:pt x="4860" y="5574"/>
                    </a:lnTo>
                    <a:cubicBezTo>
                      <a:pt x="4860" y="5574"/>
                      <a:pt x="2700" y="7432"/>
                      <a:pt x="1620" y="7432"/>
                    </a:cubicBezTo>
                    <a:cubicBezTo>
                      <a:pt x="540" y="7432"/>
                      <a:pt x="1620" y="9058"/>
                      <a:pt x="1620" y="9058"/>
                    </a:cubicBezTo>
                    <a:lnTo>
                      <a:pt x="9180" y="10452"/>
                    </a:lnTo>
                    <a:lnTo>
                      <a:pt x="14580" y="11381"/>
                    </a:lnTo>
                    <a:lnTo>
                      <a:pt x="17280" y="11381"/>
                    </a:lnTo>
                    <a:lnTo>
                      <a:pt x="21600" y="12077"/>
                    </a:lnTo>
                    <a:lnTo>
                      <a:pt x="19440" y="16258"/>
                    </a:lnTo>
                    <a:lnTo>
                      <a:pt x="15660" y="17419"/>
                    </a:lnTo>
                    <a:lnTo>
                      <a:pt x="15660" y="19742"/>
                    </a:lnTo>
                    <a:lnTo>
                      <a:pt x="17820" y="21600"/>
                    </a:lnTo>
                  </a:path>
                </a:pathLst>
              </a:cu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4" name="Freeform 46"/>
              <p:cNvSpPr>
                <a:spLocks/>
              </p:cNvSpPr>
              <p:nvPr/>
            </p:nvSpPr>
            <p:spPr bwMode="auto">
              <a:xfrm>
                <a:off x="0" y="44"/>
                <a:ext cx="176" cy="3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54" y="1620"/>
                  </a:cxn>
                  <a:cxn ang="0">
                    <a:pos x="8308" y="2700"/>
                  </a:cxn>
                  <a:cxn ang="0">
                    <a:pos x="11631" y="5130"/>
                  </a:cxn>
                  <a:cxn ang="0">
                    <a:pos x="10385" y="9180"/>
                  </a:cxn>
                  <a:cxn ang="0">
                    <a:pos x="8723" y="11610"/>
                  </a:cxn>
                  <a:cxn ang="0">
                    <a:pos x="10385" y="14040"/>
                  </a:cxn>
                  <a:cxn ang="0">
                    <a:pos x="17031" y="14850"/>
                  </a:cxn>
                  <a:cxn ang="0">
                    <a:pos x="19938" y="14850"/>
                  </a:cxn>
                  <a:cxn ang="0">
                    <a:pos x="21600" y="1863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54" y="1620"/>
                    </a:lnTo>
                    <a:lnTo>
                      <a:pt x="8308" y="2700"/>
                    </a:lnTo>
                    <a:lnTo>
                      <a:pt x="11631" y="5130"/>
                    </a:lnTo>
                    <a:lnTo>
                      <a:pt x="10385" y="9180"/>
                    </a:lnTo>
                    <a:lnTo>
                      <a:pt x="8723" y="11610"/>
                    </a:lnTo>
                    <a:lnTo>
                      <a:pt x="10385" y="14040"/>
                    </a:lnTo>
                    <a:lnTo>
                      <a:pt x="17031" y="14850"/>
                    </a:lnTo>
                    <a:lnTo>
                      <a:pt x="19938" y="14850"/>
                    </a:lnTo>
                    <a:lnTo>
                      <a:pt x="21600" y="1863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5" name="Line 47"/>
              <p:cNvSpPr>
                <a:spLocks noChangeShapeType="1"/>
              </p:cNvSpPr>
              <p:nvPr/>
            </p:nvSpPr>
            <p:spPr bwMode="auto">
              <a:xfrm flipH="1">
                <a:off x="13" y="1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6" name="Line 48"/>
              <p:cNvSpPr>
                <a:spLocks noChangeShapeType="1"/>
              </p:cNvSpPr>
              <p:nvPr/>
            </p:nvSpPr>
            <p:spPr bwMode="auto">
              <a:xfrm flipH="1">
                <a:off x="47" y="5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7" name="Line 49"/>
              <p:cNvSpPr>
                <a:spLocks noChangeShapeType="1"/>
              </p:cNvSpPr>
              <p:nvPr/>
            </p:nvSpPr>
            <p:spPr bwMode="auto">
              <a:xfrm flipH="1">
                <a:off x="30" y="3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8" name="Line 50"/>
              <p:cNvSpPr>
                <a:spLocks noChangeShapeType="1"/>
              </p:cNvSpPr>
              <p:nvPr/>
            </p:nvSpPr>
            <p:spPr bwMode="auto">
              <a:xfrm flipH="1">
                <a:off x="27" y="121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 flipH="1">
                <a:off x="30" y="145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 flipH="1">
                <a:off x="50" y="173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1" name="Line 53"/>
              <p:cNvSpPr>
                <a:spLocks noChangeShapeType="1"/>
              </p:cNvSpPr>
              <p:nvPr/>
            </p:nvSpPr>
            <p:spPr bwMode="auto">
              <a:xfrm flipH="1">
                <a:off x="77" y="226"/>
                <a:ext cx="58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2" name="Line 54"/>
              <p:cNvSpPr>
                <a:spLocks noChangeShapeType="1"/>
              </p:cNvSpPr>
              <p:nvPr/>
            </p:nvSpPr>
            <p:spPr bwMode="auto">
              <a:xfrm flipH="1">
                <a:off x="118" y="335"/>
                <a:ext cx="58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3" name="Line 55"/>
              <p:cNvSpPr>
                <a:spLocks noChangeShapeType="1"/>
              </p:cNvSpPr>
              <p:nvPr/>
            </p:nvSpPr>
            <p:spPr bwMode="auto">
              <a:xfrm flipH="1">
                <a:off x="115" y="307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4" name="Line 56"/>
              <p:cNvSpPr>
                <a:spLocks noChangeShapeType="1"/>
              </p:cNvSpPr>
              <p:nvPr/>
            </p:nvSpPr>
            <p:spPr bwMode="auto">
              <a:xfrm flipH="1">
                <a:off x="125" y="283"/>
                <a:ext cx="41" cy="0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5" name="Line 57"/>
              <p:cNvSpPr>
                <a:spLocks noChangeShapeType="1"/>
              </p:cNvSpPr>
              <p:nvPr/>
            </p:nvSpPr>
            <p:spPr bwMode="auto">
              <a:xfrm flipH="1">
                <a:off x="101" y="250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6" name="Line 58"/>
              <p:cNvSpPr>
                <a:spLocks noChangeShapeType="1"/>
              </p:cNvSpPr>
              <p:nvPr/>
            </p:nvSpPr>
            <p:spPr bwMode="auto">
              <a:xfrm flipH="1">
                <a:off x="84" y="202"/>
                <a:ext cx="51" cy="12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7" name="Line 59"/>
              <p:cNvSpPr>
                <a:spLocks noChangeShapeType="1"/>
              </p:cNvSpPr>
              <p:nvPr/>
            </p:nvSpPr>
            <p:spPr bwMode="auto">
              <a:xfrm flipH="1">
                <a:off x="40" y="105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68" name="Group 60"/>
            <p:cNvGrpSpPr>
              <a:grpSpLocks/>
            </p:cNvGrpSpPr>
            <p:nvPr/>
          </p:nvGrpSpPr>
          <p:grpSpPr bwMode="auto">
            <a:xfrm>
              <a:off x="805" y="248"/>
              <a:ext cx="232" cy="536"/>
              <a:chOff x="0" y="0"/>
              <a:chExt cx="232" cy="536"/>
            </a:xfrm>
          </p:grpSpPr>
          <p:sp>
            <p:nvSpPr>
              <p:cNvPr id="17469" name="Freeform 61"/>
              <p:cNvSpPr>
                <a:spLocks/>
              </p:cNvSpPr>
              <p:nvPr/>
            </p:nvSpPr>
            <p:spPr bwMode="auto">
              <a:xfrm>
                <a:off x="13" y="0"/>
                <a:ext cx="178" cy="5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60" y="1394"/>
                  </a:cxn>
                  <a:cxn ang="0">
                    <a:pos x="8640" y="2787"/>
                  </a:cxn>
                  <a:cxn ang="0">
                    <a:pos x="8100" y="4413"/>
                  </a:cxn>
                  <a:cxn ang="0">
                    <a:pos x="4860" y="5574"/>
                  </a:cxn>
                  <a:cxn ang="0">
                    <a:pos x="1620" y="7432"/>
                  </a:cxn>
                  <a:cxn ang="0">
                    <a:pos x="1620" y="9058"/>
                  </a:cxn>
                  <a:cxn ang="0">
                    <a:pos x="9180" y="10452"/>
                  </a:cxn>
                  <a:cxn ang="0">
                    <a:pos x="14580" y="11381"/>
                  </a:cxn>
                  <a:cxn ang="0">
                    <a:pos x="17280" y="11381"/>
                  </a:cxn>
                  <a:cxn ang="0">
                    <a:pos x="21600" y="12077"/>
                  </a:cxn>
                  <a:cxn ang="0">
                    <a:pos x="19440" y="16258"/>
                  </a:cxn>
                  <a:cxn ang="0">
                    <a:pos x="15660" y="17419"/>
                  </a:cxn>
                  <a:cxn ang="0">
                    <a:pos x="15660" y="19742"/>
                  </a:cxn>
                  <a:cxn ang="0">
                    <a:pos x="1782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860" y="1394"/>
                    </a:lnTo>
                    <a:lnTo>
                      <a:pt x="8640" y="2787"/>
                    </a:lnTo>
                    <a:lnTo>
                      <a:pt x="8100" y="4413"/>
                    </a:lnTo>
                    <a:lnTo>
                      <a:pt x="4860" y="5574"/>
                    </a:lnTo>
                    <a:cubicBezTo>
                      <a:pt x="4860" y="5574"/>
                      <a:pt x="2700" y="7432"/>
                      <a:pt x="1620" y="7432"/>
                    </a:cubicBezTo>
                    <a:cubicBezTo>
                      <a:pt x="540" y="7432"/>
                      <a:pt x="1620" y="9058"/>
                      <a:pt x="1620" y="9058"/>
                    </a:cubicBezTo>
                    <a:lnTo>
                      <a:pt x="9180" y="10452"/>
                    </a:lnTo>
                    <a:lnTo>
                      <a:pt x="14580" y="11381"/>
                    </a:lnTo>
                    <a:lnTo>
                      <a:pt x="17280" y="11381"/>
                    </a:lnTo>
                    <a:lnTo>
                      <a:pt x="21600" y="12077"/>
                    </a:lnTo>
                    <a:lnTo>
                      <a:pt x="19440" y="16258"/>
                    </a:lnTo>
                    <a:lnTo>
                      <a:pt x="15660" y="17419"/>
                    </a:lnTo>
                    <a:lnTo>
                      <a:pt x="15660" y="19742"/>
                    </a:lnTo>
                    <a:lnTo>
                      <a:pt x="17820" y="2160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0" name="Freeform 62"/>
              <p:cNvSpPr>
                <a:spLocks/>
              </p:cNvSpPr>
              <p:nvPr/>
            </p:nvSpPr>
            <p:spPr bwMode="auto">
              <a:xfrm>
                <a:off x="0" y="63"/>
                <a:ext cx="232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54" y="1620"/>
                  </a:cxn>
                  <a:cxn ang="0">
                    <a:pos x="8308" y="2700"/>
                  </a:cxn>
                  <a:cxn ang="0">
                    <a:pos x="11631" y="5130"/>
                  </a:cxn>
                  <a:cxn ang="0">
                    <a:pos x="10385" y="9180"/>
                  </a:cxn>
                  <a:cxn ang="0">
                    <a:pos x="8723" y="11610"/>
                  </a:cxn>
                  <a:cxn ang="0">
                    <a:pos x="10385" y="14040"/>
                  </a:cxn>
                  <a:cxn ang="0">
                    <a:pos x="17031" y="14850"/>
                  </a:cxn>
                  <a:cxn ang="0">
                    <a:pos x="19938" y="14850"/>
                  </a:cxn>
                  <a:cxn ang="0">
                    <a:pos x="21600" y="1863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54" y="1620"/>
                    </a:lnTo>
                    <a:lnTo>
                      <a:pt x="8308" y="2700"/>
                    </a:lnTo>
                    <a:lnTo>
                      <a:pt x="11631" y="5130"/>
                    </a:lnTo>
                    <a:lnTo>
                      <a:pt x="10385" y="9180"/>
                    </a:lnTo>
                    <a:lnTo>
                      <a:pt x="8723" y="11610"/>
                    </a:lnTo>
                    <a:lnTo>
                      <a:pt x="10385" y="14040"/>
                    </a:lnTo>
                    <a:lnTo>
                      <a:pt x="17031" y="14850"/>
                    </a:lnTo>
                    <a:lnTo>
                      <a:pt x="19938" y="14850"/>
                    </a:lnTo>
                    <a:lnTo>
                      <a:pt x="21600" y="1863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1" name="Line 63"/>
              <p:cNvSpPr>
                <a:spLocks noChangeShapeType="1"/>
              </p:cNvSpPr>
              <p:nvPr/>
            </p:nvSpPr>
            <p:spPr bwMode="auto">
              <a:xfrm flipH="1">
                <a:off x="17" y="23"/>
                <a:ext cx="23" cy="5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2" name="Line 64"/>
              <p:cNvSpPr>
                <a:spLocks noChangeShapeType="1"/>
              </p:cNvSpPr>
              <p:nvPr/>
            </p:nvSpPr>
            <p:spPr bwMode="auto">
              <a:xfrm flipH="1">
                <a:off x="62" y="80"/>
                <a:ext cx="22" cy="5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3" name="Line 65"/>
              <p:cNvSpPr>
                <a:spLocks noChangeShapeType="1"/>
              </p:cNvSpPr>
              <p:nvPr/>
            </p:nvSpPr>
            <p:spPr bwMode="auto">
              <a:xfrm flipH="1">
                <a:off x="40" y="51"/>
                <a:ext cx="22" cy="5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4" name="Line 66"/>
              <p:cNvSpPr>
                <a:spLocks noChangeShapeType="1"/>
              </p:cNvSpPr>
              <p:nvPr/>
            </p:nvSpPr>
            <p:spPr bwMode="auto">
              <a:xfrm flipH="1">
                <a:off x="35" y="172"/>
                <a:ext cx="76" cy="1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5" name="Line 67"/>
              <p:cNvSpPr>
                <a:spLocks noChangeShapeType="1"/>
              </p:cNvSpPr>
              <p:nvPr/>
            </p:nvSpPr>
            <p:spPr bwMode="auto">
              <a:xfrm flipH="1">
                <a:off x="40" y="207"/>
                <a:ext cx="75" cy="1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6" name="Line 68"/>
              <p:cNvSpPr>
                <a:spLocks noChangeShapeType="1"/>
              </p:cNvSpPr>
              <p:nvPr/>
            </p:nvSpPr>
            <p:spPr bwMode="auto">
              <a:xfrm flipH="1">
                <a:off x="66" y="247"/>
                <a:ext cx="41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7" name="Line 69"/>
              <p:cNvSpPr>
                <a:spLocks noChangeShapeType="1"/>
              </p:cNvSpPr>
              <p:nvPr/>
            </p:nvSpPr>
            <p:spPr bwMode="auto">
              <a:xfrm flipH="1">
                <a:off x="102" y="322"/>
                <a:ext cx="76" cy="1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8" name="Line 70"/>
              <p:cNvSpPr>
                <a:spLocks noChangeShapeType="1"/>
              </p:cNvSpPr>
              <p:nvPr/>
            </p:nvSpPr>
            <p:spPr bwMode="auto">
              <a:xfrm flipH="1">
                <a:off x="156" y="478"/>
                <a:ext cx="75" cy="1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9" name="Line 71"/>
              <p:cNvSpPr>
                <a:spLocks noChangeShapeType="1"/>
              </p:cNvSpPr>
              <p:nvPr/>
            </p:nvSpPr>
            <p:spPr bwMode="auto">
              <a:xfrm flipH="1">
                <a:off x="151" y="438"/>
                <a:ext cx="76" cy="1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0" name="Line 72"/>
              <p:cNvSpPr>
                <a:spLocks noChangeShapeType="1"/>
              </p:cNvSpPr>
              <p:nvPr/>
            </p:nvSpPr>
            <p:spPr bwMode="auto">
              <a:xfrm flipH="1">
                <a:off x="165" y="403"/>
                <a:ext cx="54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1" name="Line 73"/>
              <p:cNvSpPr>
                <a:spLocks noChangeShapeType="1"/>
              </p:cNvSpPr>
              <p:nvPr/>
            </p:nvSpPr>
            <p:spPr bwMode="auto">
              <a:xfrm flipH="1">
                <a:off x="133" y="357"/>
                <a:ext cx="41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2" name="Line 74"/>
              <p:cNvSpPr>
                <a:spLocks noChangeShapeType="1"/>
              </p:cNvSpPr>
              <p:nvPr/>
            </p:nvSpPr>
            <p:spPr bwMode="auto">
              <a:xfrm flipH="1">
                <a:off x="111" y="288"/>
                <a:ext cx="67" cy="17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3" name="Line 75"/>
              <p:cNvSpPr>
                <a:spLocks noChangeShapeType="1"/>
              </p:cNvSpPr>
              <p:nvPr/>
            </p:nvSpPr>
            <p:spPr bwMode="auto">
              <a:xfrm flipH="1">
                <a:off x="53" y="149"/>
                <a:ext cx="40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84" name="Group 76"/>
            <p:cNvGrpSpPr>
              <a:grpSpLocks/>
            </p:cNvGrpSpPr>
            <p:nvPr/>
          </p:nvGrpSpPr>
          <p:grpSpPr bwMode="auto">
            <a:xfrm>
              <a:off x="565" y="560"/>
              <a:ext cx="176" cy="376"/>
              <a:chOff x="0" y="0"/>
              <a:chExt cx="176" cy="376"/>
            </a:xfrm>
          </p:grpSpPr>
          <p:sp>
            <p:nvSpPr>
              <p:cNvPr id="17485" name="Freeform 77"/>
              <p:cNvSpPr>
                <a:spLocks/>
              </p:cNvSpPr>
              <p:nvPr/>
            </p:nvSpPr>
            <p:spPr bwMode="auto">
              <a:xfrm>
                <a:off x="10" y="0"/>
                <a:ext cx="135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60" y="1394"/>
                  </a:cxn>
                  <a:cxn ang="0">
                    <a:pos x="8640" y="2787"/>
                  </a:cxn>
                  <a:cxn ang="0">
                    <a:pos x="8100" y="4413"/>
                  </a:cxn>
                  <a:cxn ang="0">
                    <a:pos x="4860" y="5574"/>
                  </a:cxn>
                  <a:cxn ang="0">
                    <a:pos x="1620" y="7432"/>
                  </a:cxn>
                  <a:cxn ang="0">
                    <a:pos x="1620" y="9058"/>
                  </a:cxn>
                  <a:cxn ang="0">
                    <a:pos x="9180" y="10452"/>
                  </a:cxn>
                  <a:cxn ang="0">
                    <a:pos x="14580" y="11381"/>
                  </a:cxn>
                  <a:cxn ang="0">
                    <a:pos x="17280" y="11381"/>
                  </a:cxn>
                  <a:cxn ang="0">
                    <a:pos x="21600" y="12077"/>
                  </a:cxn>
                  <a:cxn ang="0">
                    <a:pos x="19440" y="16258"/>
                  </a:cxn>
                  <a:cxn ang="0">
                    <a:pos x="15660" y="17419"/>
                  </a:cxn>
                  <a:cxn ang="0">
                    <a:pos x="15660" y="19742"/>
                  </a:cxn>
                  <a:cxn ang="0">
                    <a:pos x="1782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860" y="1394"/>
                    </a:lnTo>
                    <a:lnTo>
                      <a:pt x="8640" y="2787"/>
                    </a:lnTo>
                    <a:lnTo>
                      <a:pt x="8100" y="4413"/>
                    </a:lnTo>
                    <a:lnTo>
                      <a:pt x="4860" y="5574"/>
                    </a:lnTo>
                    <a:cubicBezTo>
                      <a:pt x="4860" y="5574"/>
                      <a:pt x="2700" y="7432"/>
                      <a:pt x="1620" y="7432"/>
                    </a:cubicBezTo>
                    <a:cubicBezTo>
                      <a:pt x="540" y="7432"/>
                      <a:pt x="1620" y="9058"/>
                      <a:pt x="1620" y="9058"/>
                    </a:cubicBezTo>
                    <a:lnTo>
                      <a:pt x="9180" y="10452"/>
                    </a:lnTo>
                    <a:lnTo>
                      <a:pt x="14580" y="11381"/>
                    </a:lnTo>
                    <a:lnTo>
                      <a:pt x="17280" y="11381"/>
                    </a:lnTo>
                    <a:lnTo>
                      <a:pt x="21600" y="12077"/>
                    </a:lnTo>
                    <a:lnTo>
                      <a:pt x="19440" y="16258"/>
                    </a:lnTo>
                    <a:lnTo>
                      <a:pt x="15660" y="17419"/>
                    </a:lnTo>
                    <a:lnTo>
                      <a:pt x="15660" y="19742"/>
                    </a:lnTo>
                    <a:lnTo>
                      <a:pt x="17820" y="21600"/>
                    </a:lnTo>
                  </a:path>
                </a:pathLst>
              </a:cu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6" name="Freeform 78"/>
              <p:cNvSpPr>
                <a:spLocks/>
              </p:cNvSpPr>
              <p:nvPr/>
            </p:nvSpPr>
            <p:spPr bwMode="auto">
              <a:xfrm>
                <a:off x="0" y="44"/>
                <a:ext cx="176" cy="3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54" y="1620"/>
                  </a:cxn>
                  <a:cxn ang="0">
                    <a:pos x="8308" y="2700"/>
                  </a:cxn>
                  <a:cxn ang="0">
                    <a:pos x="11631" y="5130"/>
                  </a:cxn>
                  <a:cxn ang="0">
                    <a:pos x="10385" y="9180"/>
                  </a:cxn>
                  <a:cxn ang="0">
                    <a:pos x="8723" y="11610"/>
                  </a:cxn>
                  <a:cxn ang="0">
                    <a:pos x="10385" y="14040"/>
                  </a:cxn>
                  <a:cxn ang="0">
                    <a:pos x="17031" y="14850"/>
                  </a:cxn>
                  <a:cxn ang="0">
                    <a:pos x="19938" y="14850"/>
                  </a:cxn>
                  <a:cxn ang="0">
                    <a:pos x="21600" y="1863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54" y="1620"/>
                    </a:lnTo>
                    <a:lnTo>
                      <a:pt x="8308" y="2700"/>
                    </a:lnTo>
                    <a:lnTo>
                      <a:pt x="11631" y="5130"/>
                    </a:lnTo>
                    <a:lnTo>
                      <a:pt x="10385" y="9180"/>
                    </a:lnTo>
                    <a:lnTo>
                      <a:pt x="8723" y="11610"/>
                    </a:lnTo>
                    <a:lnTo>
                      <a:pt x="10385" y="14040"/>
                    </a:lnTo>
                    <a:lnTo>
                      <a:pt x="17031" y="14850"/>
                    </a:lnTo>
                    <a:lnTo>
                      <a:pt x="19938" y="14850"/>
                    </a:lnTo>
                    <a:lnTo>
                      <a:pt x="21600" y="1863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7" name="Line 79"/>
              <p:cNvSpPr>
                <a:spLocks noChangeShapeType="1"/>
              </p:cNvSpPr>
              <p:nvPr/>
            </p:nvSpPr>
            <p:spPr bwMode="auto">
              <a:xfrm flipH="1">
                <a:off x="13" y="1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8" name="Line 80"/>
              <p:cNvSpPr>
                <a:spLocks noChangeShapeType="1"/>
              </p:cNvSpPr>
              <p:nvPr/>
            </p:nvSpPr>
            <p:spPr bwMode="auto">
              <a:xfrm flipH="1">
                <a:off x="47" y="5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9" name="Line 81"/>
              <p:cNvSpPr>
                <a:spLocks noChangeShapeType="1"/>
              </p:cNvSpPr>
              <p:nvPr/>
            </p:nvSpPr>
            <p:spPr bwMode="auto">
              <a:xfrm flipH="1">
                <a:off x="30" y="3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0" name="Line 82"/>
              <p:cNvSpPr>
                <a:spLocks noChangeShapeType="1"/>
              </p:cNvSpPr>
              <p:nvPr/>
            </p:nvSpPr>
            <p:spPr bwMode="auto">
              <a:xfrm flipH="1">
                <a:off x="27" y="121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1" name="Line 83"/>
              <p:cNvSpPr>
                <a:spLocks noChangeShapeType="1"/>
              </p:cNvSpPr>
              <p:nvPr/>
            </p:nvSpPr>
            <p:spPr bwMode="auto">
              <a:xfrm flipH="1">
                <a:off x="30" y="145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2" name="Line 84"/>
              <p:cNvSpPr>
                <a:spLocks noChangeShapeType="1"/>
              </p:cNvSpPr>
              <p:nvPr/>
            </p:nvSpPr>
            <p:spPr bwMode="auto">
              <a:xfrm flipH="1">
                <a:off x="50" y="173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3" name="Line 85"/>
              <p:cNvSpPr>
                <a:spLocks noChangeShapeType="1"/>
              </p:cNvSpPr>
              <p:nvPr/>
            </p:nvSpPr>
            <p:spPr bwMode="auto">
              <a:xfrm flipH="1">
                <a:off x="77" y="226"/>
                <a:ext cx="58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4" name="Line 86"/>
              <p:cNvSpPr>
                <a:spLocks noChangeShapeType="1"/>
              </p:cNvSpPr>
              <p:nvPr/>
            </p:nvSpPr>
            <p:spPr bwMode="auto">
              <a:xfrm flipH="1">
                <a:off x="118" y="335"/>
                <a:ext cx="58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5" name="Line 87"/>
              <p:cNvSpPr>
                <a:spLocks noChangeShapeType="1"/>
              </p:cNvSpPr>
              <p:nvPr/>
            </p:nvSpPr>
            <p:spPr bwMode="auto">
              <a:xfrm flipH="1">
                <a:off x="115" y="307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6" name="Line 88"/>
              <p:cNvSpPr>
                <a:spLocks noChangeShapeType="1"/>
              </p:cNvSpPr>
              <p:nvPr/>
            </p:nvSpPr>
            <p:spPr bwMode="auto">
              <a:xfrm flipH="1">
                <a:off x="125" y="283"/>
                <a:ext cx="41" cy="0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7" name="Line 89"/>
              <p:cNvSpPr>
                <a:spLocks noChangeShapeType="1"/>
              </p:cNvSpPr>
              <p:nvPr/>
            </p:nvSpPr>
            <p:spPr bwMode="auto">
              <a:xfrm flipH="1">
                <a:off x="101" y="250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8" name="Line 90"/>
              <p:cNvSpPr>
                <a:spLocks noChangeShapeType="1"/>
              </p:cNvSpPr>
              <p:nvPr/>
            </p:nvSpPr>
            <p:spPr bwMode="auto">
              <a:xfrm flipH="1">
                <a:off x="84" y="202"/>
                <a:ext cx="51" cy="12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9" name="Line 91"/>
              <p:cNvSpPr>
                <a:spLocks noChangeShapeType="1"/>
              </p:cNvSpPr>
              <p:nvPr/>
            </p:nvSpPr>
            <p:spPr bwMode="auto">
              <a:xfrm flipH="1">
                <a:off x="40" y="105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00" name="Group 92"/>
            <p:cNvGrpSpPr>
              <a:grpSpLocks/>
            </p:cNvGrpSpPr>
            <p:nvPr/>
          </p:nvGrpSpPr>
          <p:grpSpPr bwMode="auto">
            <a:xfrm>
              <a:off x="877" y="192"/>
              <a:ext cx="232" cy="536"/>
              <a:chOff x="0" y="0"/>
              <a:chExt cx="232" cy="536"/>
            </a:xfrm>
          </p:grpSpPr>
          <p:sp>
            <p:nvSpPr>
              <p:cNvPr id="17501" name="Freeform 93"/>
              <p:cNvSpPr>
                <a:spLocks/>
              </p:cNvSpPr>
              <p:nvPr/>
            </p:nvSpPr>
            <p:spPr bwMode="auto">
              <a:xfrm>
                <a:off x="13" y="0"/>
                <a:ext cx="178" cy="5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60" y="1394"/>
                  </a:cxn>
                  <a:cxn ang="0">
                    <a:pos x="8640" y="2787"/>
                  </a:cxn>
                  <a:cxn ang="0">
                    <a:pos x="8100" y="4413"/>
                  </a:cxn>
                  <a:cxn ang="0">
                    <a:pos x="4860" y="5574"/>
                  </a:cxn>
                  <a:cxn ang="0">
                    <a:pos x="1620" y="7432"/>
                  </a:cxn>
                  <a:cxn ang="0">
                    <a:pos x="1620" y="9058"/>
                  </a:cxn>
                  <a:cxn ang="0">
                    <a:pos x="9180" y="10452"/>
                  </a:cxn>
                  <a:cxn ang="0">
                    <a:pos x="14580" y="11381"/>
                  </a:cxn>
                  <a:cxn ang="0">
                    <a:pos x="17280" y="11381"/>
                  </a:cxn>
                  <a:cxn ang="0">
                    <a:pos x="21600" y="12077"/>
                  </a:cxn>
                  <a:cxn ang="0">
                    <a:pos x="19440" y="16258"/>
                  </a:cxn>
                  <a:cxn ang="0">
                    <a:pos x="15660" y="17419"/>
                  </a:cxn>
                  <a:cxn ang="0">
                    <a:pos x="15660" y="19742"/>
                  </a:cxn>
                  <a:cxn ang="0">
                    <a:pos x="1782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860" y="1394"/>
                    </a:lnTo>
                    <a:lnTo>
                      <a:pt x="8640" y="2787"/>
                    </a:lnTo>
                    <a:lnTo>
                      <a:pt x="8100" y="4413"/>
                    </a:lnTo>
                    <a:lnTo>
                      <a:pt x="4860" y="5574"/>
                    </a:lnTo>
                    <a:cubicBezTo>
                      <a:pt x="4860" y="5574"/>
                      <a:pt x="2700" y="7432"/>
                      <a:pt x="1620" y="7432"/>
                    </a:cubicBezTo>
                    <a:cubicBezTo>
                      <a:pt x="540" y="7432"/>
                      <a:pt x="1620" y="9058"/>
                      <a:pt x="1620" y="9058"/>
                    </a:cubicBezTo>
                    <a:lnTo>
                      <a:pt x="9180" y="10452"/>
                    </a:lnTo>
                    <a:lnTo>
                      <a:pt x="14580" y="11381"/>
                    </a:lnTo>
                    <a:lnTo>
                      <a:pt x="17280" y="11381"/>
                    </a:lnTo>
                    <a:lnTo>
                      <a:pt x="21600" y="12077"/>
                    </a:lnTo>
                    <a:lnTo>
                      <a:pt x="19440" y="16258"/>
                    </a:lnTo>
                    <a:lnTo>
                      <a:pt x="15660" y="17419"/>
                    </a:lnTo>
                    <a:lnTo>
                      <a:pt x="15660" y="19742"/>
                    </a:lnTo>
                    <a:lnTo>
                      <a:pt x="17820" y="2160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2" name="Freeform 94"/>
              <p:cNvSpPr>
                <a:spLocks/>
              </p:cNvSpPr>
              <p:nvPr/>
            </p:nvSpPr>
            <p:spPr bwMode="auto">
              <a:xfrm>
                <a:off x="0" y="63"/>
                <a:ext cx="232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54" y="1620"/>
                  </a:cxn>
                  <a:cxn ang="0">
                    <a:pos x="8308" y="2700"/>
                  </a:cxn>
                  <a:cxn ang="0">
                    <a:pos x="11631" y="5130"/>
                  </a:cxn>
                  <a:cxn ang="0">
                    <a:pos x="10385" y="9180"/>
                  </a:cxn>
                  <a:cxn ang="0">
                    <a:pos x="8723" y="11610"/>
                  </a:cxn>
                  <a:cxn ang="0">
                    <a:pos x="10385" y="14040"/>
                  </a:cxn>
                  <a:cxn ang="0">
                    <a:pos x="17031" y="14850"/>
                  </a:cxn>
                  <a:cxn ang="0">
                    <a:pos x="19938" y="14850"/>
                  </a:cxn>
                  <a:cxn ang="0">
                    <a:pos x="21600" y="1863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54" y="1620"/>
                    </a:lnTo>
                    <a:lnTo>
                      <a:pt x="8308" y="2700"/>
                    </a:lnTo>
                    <a:lnTo>
                      <a:pt x="11631" y="5130"/>
                    </a:lnTo>
                    <a:lnTo>
                      <a:pt x="10385" y="9180"/>
                    </a:lnTo>
                    <a:lnTo>
                      <a:pt x="8723" y="11610"/>
                    </a:lnTo>
                    <a:lnTo>
                      <a:pt x="10385" y="14040"/>
                    </a:lnTo>
                    <a:lnTo>
                      <a:pt x="17031" y="14850"/>
                    </a:lnTo>
                    <a:lnTo>
                      <a:pt x="19938" y="14850"/>
                    </a:lnTo>
                    <a:lnTo>
                      <a:pt x="21600" y="1863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3" name="Line 95"/>
              <p:cNvSpPr>
                <a:spLocks noChangeShapeType="1"/>
              </p:cNvSpPr>
              <p:nvPr/>
            </p:nvSpPr>
            <p:spPr bwMode="auto">
              <a:xfrm flipH="1">
                <a:off x="17" y="23"/>
                <a:ext cx="23" cy="5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4" name="Line 96"/>
              <p:cNvSpPr>
                <a:spLocks noChangeShapeType="1"/>
              </p:cNvSpPr>
              <p:nvPr/>
            </p:nvSpPr>
            <p:spPr bwMode="auto">
              <a:xfrm flipH="1">
                <a:off x="62" y="80"/>
                <a:ext cx="22" cy="5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5" name="Line 97"/>
              <p:cNvSpPr>
                <a:spLocks noChangeShapeType="1"/>
              </p:cNvSpPr>
              <p:nvPr/>
            </p:nvSpPr>
            <p:spPr bwMode="auto">
              <a:xfrm flipH="1">
                <a:off x="40" y="51"/>
                <a:ext cx="22" cy="5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6" name="Line 98"/>
              <p:cNvSpPr>
                <a:spLocks noChangeShapeType="1"/>
              </p:cNvSpPr>
              <p:nvPr/>
            </p:nvSpPr>
            <p:spPr bwMode="auto">
              <a:xfrm flipH="1">
                <a:off x="35" y="172"/>
                <a:ext cx="76" cy="1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7" name="Line 99"/>
              <p:cNvSpPr>
                <a:spLocks noChangeShapeType="1"/>
              </p:cNvSpPr>
              <p:nvPr/>
            </p:nvSpPr>
            <p:spPr bwMode="auto">
              <a:xfrm flipH="1">
                <a:off x="40" y="207"/>
                <a:ext cx="75" cy="1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8" name="Line 100"/>
              <p:cNvSpPr>
                <a:spLocks noChangeShapeType="1"/>
              </p:cNvSpPr>
              <p:nvPr/>
            </p:nvSpPr>
            <p:spPr bwMode="auto">
              <a:xfrm flipH="1">
                <a:off x="66" y="247"/>
                <a:ext cx="41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9" name="Line 101"/>
              <p:cNvSpPr>
                <a:spLocks noChangeShapeType="1"/>
              </p:cNvSpPr>
              <p:nvPr/>
            </p:nvSpPr>
            <p:spPr bwMode="auto">
              <a:xfrm flipH="1">
                <a:off x="102" y="322"/>
                <a:ext cx="76" cy="1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0" name="Line 102"/>
              <p:cNvSpPr>
                <a:spLocks noChangeShapeType="1"/>
              </p:cNvSpPr>
              <p:nvPr/>
            </p:nvSpPr>
            <p:spPr bwMode="auto">
              <a:xfrm flipH="1">
                <a:off x="156" y="478"/>
                <a:ext cx="75" cy="1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1" name="Line 103"/>
              <p:cNvSpPr>
                <a:spLocks noChangeShapeType="1"/>
              </p:cNvSpPr>
              <p:nvPr/>
            </p:nvSpPr>
            <p:spPr bwMode="auto">
              <a:xfrm flipH="1">
                <a:off x="151" y="438"/>
                <a:ext cx="76" cy="1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2" name="Line 104"/>
              <p:cNvSpPr>
                <a:spLocks noChangeShapeType="1"/>
              </p:cNvSpPr>
              <p:nvPr/>
            </p:nvSpPr>
            <p:spPr bwMode="auto">
              <a:xfrm flipH="1">
                <a:off x="165" y="403"/>
                <a:ext cx="54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3" name="Line 105"/>
              <p:cNvSpPr>
                <a:spLocks noChangeShapeType="1"/>
              </p:cNvSpPr>
              <p:nvPr/>
            </p:nvSpPr>
            <p:spPr bwMode="auto">
              <a:xfrm flipH="1">
                <a:off x="133" y="357"/>
                <a:ext cx="41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4" name="Line 106"/>
              <p:cNvSpPr>
                <a:spLocks noChangeShapeType="1"/>
              </p:cNvSpPr>
              <p:nvPr/>
            </p:nvSpPr>
            <p:spPr bwMode="auto">
              <a:xfrm flipH="1">
                <a:off x="111" y="288"/>
                <a:ext cx="67" cy="17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5" name="Line 107"/>
              <p:cNvSpPr>
                <a:spLocks noChangeShapeType="1"/>
              </p:cNvSpPr>
              <p:nvPr/>
            </p:nvSpPr>
            <p:spPr bwMode="auto">
              <a:xfrm flipH="1">
                <a:off x="53" y="149"/>
                <a:ext cx="40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16" name="Group 108"/>
            <p:cNvGrpSpPr>
              <a:grpSpLocks/>
            </p:cNvGrpSpPr>
            <p:nvPr/>
          </p:nvGrpSpPr>
          <p:grpSpPr bwMode="auto">
            <a:xfrm>
              <a:off x="645" y="272"/>
              <a:ext cx="176" cy="376"/>
              <a:chOff x="0" y="0"/>
              <a:chExt cx="176" cy="376"/>
            </a:xfrm>
          </p:grpSpPr>
          <p:sp>
            <p:nvSpPr>
              <p:cNvPr id="17517" name="Freeform 109"/>
              <p:cNvSpPr>
                <a:spLocks/>
              </p:cNvSpPr>
              <p:nvPr/>
            </p:nvSpPr>
            <p:spPr bwMode="auto">
              <a:xfrm>
                <a:off x="10" y="0"/>
                <a:ext cx="135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60" y="1394"/>
                  </a:cxn>
                  <a:cxn ang="0">
                    <a:pos x="8640" y="2787"/>
                  </a:cxn>
                  <a:cxn ang="0">
                    <a:pos x="8100" y="4413"/>
                  </a:cxn>
                  <a:cxn ang="0">
                    <a:pos x="4860" y="5574"/>
                  </a:cxn>
                  <a:cxn ang="0">
                    <a:pos x="1620" y="7432"/>
                  </a:cxn>
                  <a:cxn ang="0">
                    <a:pos x="1620" y="9058"/>
                  </a:cxn>
                  <a:cxn ang="0">
                    <a:pos x="9180" y="10452"/>
                  </a:cxn>
                  <a:cxn ang="0">
                    <a:pos x="14580" y="11381"/>
                  </a:cxn>
                  <a:cxn ang="0">
                    <a:pos x="17280" y="11381"/>
                  </a:cxn>
                  <a:cxn ang="0">
                    <a:pos x="21600" y="12077"/>
                  </a:cxn>
                  <a:cxn ang="0">
                    <a:pos x="19440" y="16258"/>
                  </a:cxn>
                  <a:cxn ang="0">
                    <a:pos x="15660" y="17419"/>
                  </a:cxn>
                  <a:cxn ang="0">
                    <a:pos x="15660" y="19742"/>
                  </a:cxn>
                  <a:cxn ang="0">
                    <a:pos x="1782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860" y="1394"/>
                    </a:lnTo>
                    <a:lnTo>
                      <a:pt x="8640" y="2787"/>
                    </a:lnTo>
                    <a:lnTo>
                      <a:pt x="8100" y="4413"/>
                    </a:lnTo>
                    <a:lnTo>
                      <a:pt x="4860" y="5574"/>
                    </a:lnTo>
                    <a:cubicBezTo>
                      <a:pt x="4860" y="5574"/>
                      <a:pt x="2700" y="7432"/>
                      <a:pt x="1620" y="7432"/>
                    </a:cubicBezTo>
                    <a:cubicBezTo>
                      <a:pt x="540" y="7432"/>
                      <a:pt x="1620" y="9058"/>
                      <a:pt x="1620" y="9058"/>
                    </a:cubicBezTo>
                    <a:lnTo>
                      <a:pt x="9180" y="10452"/>
                    </a:lnTo>
                    <a:lnTo>
                      <a:pt x="14580" y="11381"/>
                    </a:lnTo>
                    <a:lnTo>
                      <a:pt x="17280" y="11381"/>
                    </a:lnTo>
                    <a:lnTo>
                      <a:pt x="21600" y="12077"/>
                    </a:lnTo>
                    <a:lnTo>
                      <a:pt x="19440" y="16258"/>
                    </a:lnTo>
                    <a:lnTo>
                      <a:pt x="15660" y="17419"/>
                    </a:lnTo>
                    <a:lnTo>
                      <a:pt x="15660" y="19742"/>
                    </a:lnTo>
                    <a:lnTo>
                      <a:pt x="17820" y="21600"/>
                    </a:lnTo>
                  </a:path>
                </a:pathLst>
              </a:cu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8" name="Freeform 110"/>
              <p:cNvSpPr>
                <a:spLocks/>
              </p:cNvSpPr>
              <p:nvPr/>
            </p:nvSpPr>
            <p:spPr bwMode="auto">
              <a:xfrm>
                <a:off x="0" y="44"/>
                <a:ext cx="176" cy="3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54" y="1620"/>
                  </a:cxn>
                  <a:cxn ang="0">
                    <a:pos x="8308" y="2700"/>
                  </a:cxn>
                  <a:cxn ang="0">
                    <a:pos x="11631" y="5130"/>
                  </a:cxn>
                  <a:cxn ang="0">
                    <a:pos x="10385" y="9180"/>
                  </a:cxn>
                  <a:cxn ang="0">
                    <a:pos x="8723" y="11610"/>
                  </a:cxn>
                  <a:cxn ang="0">
                    <a:pos x="10385" y="14040"/>
                  </a:cxn>
                  <a:cxn ang="0">
                    <a:pos x="17031" y="14850"/>
                  </a:cxn>
                  <a:cxn ang="0">
                    <a:pos x="19938" y="14850"/>
                  </a:cxn>
                  <a:cxn ang="0">
                    <a:pos x="21600" y="1863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54" y="1620"/>
                    </a:lnTo>
                    <a:lnTo>
                      <a:pt x="8308" y="2700"/>
                    </a:lnTo>
                    <a:lnTo>
                      <a:pt x="11631" y="5130"/>
                    </a:lnTo>
                    <a:lnTo>
                      <a:pt x="10385" y="9180"/>
                    </a:lnTo>
                    <a:lnTo>
                      <a:pt x="8723" y="11610"/>
                    </a:lnTo>
                    <a:lnTo>
                      <a:pt x="10385" y="14040"/>
                    </a:lnTo>
                    <a:lnTo>
                      <a:pt x="17031" y="14850"/>
                    </a:lnTo>
                    <a:lnTo>
                      <a:pt x="19938" y="14850"/>
                    </a:lnTo>
                    <a:lnTo>
                      <a:pt x="21600" y="1863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9" name="Line 111"/>
              <p:cNvSpPr>
                <a:spLocks noChangeShapeType="1"/>
              </p:cNvSpPr>
              <p:nvPr/>
            </p:nvSpPr>
            <p:spPr bwMode="auto">
              <a:xfrm flipH="1">
                <a:off x="13" y="1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0" name="Line 112"/>
              <p:cNvSpPr>
                <a:spLocks noChangeShapeType="1"/>
              </p:cNvSpPr>
              <p:nvPr/>
            </p:nvSpPr>
            <p:spPr bwMode="auto">
              <a:xfrm flipH="1">
                <a:off x="47" y="5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1" name="Line 113"/>
              <p:cNvSpPr>
                <a:spLocks noChangeShapeType="1"/>
              </p:cNvSpPr>
              <p:nvPr/>
            </p:nvSpPr>
            <p:spPr bwMode="auto">
              <a:xfrm flipH="1">
                <a:off x="30" y="3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2" name="Line 114"/>
              <p:cNvSpPr>
                <a:spLocks noChangeShapeType="1"/>
              </p:cNvSpPr>
              <p:nvPr/>
            </p:nvSpPr>
            <p:spPr bwMode="auto">
              <a:xfrm flipH="1">
                <a:off x="27" y="121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3" name="Line 115"/>
              <p:cNvSpPr>
                <a:spLocks noChangeShapeType="1"/>
              </p:cNvSpPr>
              <p:nvPr/>
            </p:nvSpPr>
            <p:spPr bwMode="auto">
              <a:xfrm flipH="1">
                <a:off x="30" y="145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4" name="Line 116"/>
              <p:cNvSpPr>
                <a:spLocks noChangeShapeType="1"/>
              </p:cNvSpPr>
              <p:nvPr/>
            </p:nvSpPr>
            <p:spPr bwMode="auto">
              <a:xfrm flipH="1">
                <a:off x="50" y="173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5" name="Line 117"/>
              <p:cNvSpPr>
                <a:spLocks noChangeShapeType="1"/>
              </p:cNvSpPr>
              <p:nvPr/>
            </p:nvSpPr>
            <p:spPr bwMode="auto">
              <a:xfrm flipH="1">
                <a:off x="77" y="226"/>
                <a:ext cx="58" cy="8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6" name="Line 118"/>
              <p:cNvSpPr>
                <a:spLocks noChangeShapeType="1"/>
              </p:cNvSpPr>
              <p:nvPr/>
            </p:nvSpPr>
            <p:spPr bwMode="auto">
              <a:xfrm flipH="1">
                <a:off x="118" y="335"/>
                <a:ext cx="58" cy="8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7" name="Line 119"/>
              <p:cNvSpPr>
                <a:spLocks noChangeShapeType="1"/>
              </p:cNvSpPr>
              <p:nvPr/>
            </p:nvSpPr>
            <p:spPr bwMode="auto">
              <a:xfrm flipH="1">
                <a:off x="115" y="307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8" name="Line 120"/>
              <p:cNvSpPr>
                <a:spLocks noChangeShapeType="1"/>
              </p:cNvSpPr>
              <p:nvPr/>
            </p:nvSpPr>
            <p:spPr bwMode="auto">
              <a:xfrm flipH="1">
                <a:off x="125" y="283"/>
                <a:ext cx="41" cy="0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9" name="Line 121"/>
              <p:cNvSpPr>
                <a:spLocks noChangeShapeType="1"/>
              </p:cNvSpPr>
              <p:nvPr/>
            </p:nvSpPr>
            <p:spPr bwMode="auto">
              <a:xfrm flipH="1">
                <a:off x="101" y="250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0" name="Line 122"/>
              <p:cNvSpPr>
                <a:spLocks noChangeShapeType="1"/>
              </p:cNvSpPr>
              <p:nvPr/>
            </p:nvSpPr>
            <p:spPr bwMode="auto">
              <a:xfrm flipH="1">
                <a:off x="84" y="202"/>
                <a:ext cx="51" cy="12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1" name="Line 123"/>
              <p:cNvSpPr>
                <a:spLocks noChangeShapeType="1"/>
              </p:cNvSpPr>
              <p:nvPr/>
            </p:nvSpPr>
            <p:spPr bwMode="auto">
              <a:xfrm flipH="1">
                <a:off x="40" y="105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532" name="Group 124"/>
          <p:cNvGrpSpPr>
            <a:grpSpLocks/>
          </p:cNvGrpSpPr>
          <p:nvPr/>
        </p:nvGrpSpPr>
        <p:grpSpPr bwMode="auto">
          <a:xfrm>
            <a:off x="4545211" y="3857625"/>
            <a:ext cx="1276945" cy="2357438"/>
            <a:chOff x="0" y="0"/>
            <a:chExt cx="1144" cy="2112"/>
          </a:xfrm>
        </p:grpSpPr>
        <p:grpSp>
          <p:nvGrpSpPr>
            <p:cNvPr id="17533" name="Group 125"/>
            <p:cNvGrpSpPr>
              <a:grpSpLocks/>
            </p:cNvGrpSpPr>
            <p:nvPr/>
          </p:nvGrpSpPr>
          <p:grpSpPr bwMode="auto">
            <a:xfrm>
              <a:off x="0" y="0"/>
              <a:ext cx="1144" cy="2112"/>
              <a:chOff x="0" y="0"/>
              <a:chExt cx="1144" cy="2112"/>
            </a:xfrm>
          </p:grpSpPr>
          <p:sp>
            <p:nvSpPr>
              <p:cNvPr id="17534" name="AutoShape 126"/>
              <p:cNvSpPr>
                <a:spLocks/>
              </p:cNvSpPr>
              <p:nvPr/>
            </p:nvSpPr>
            <p:spPr bwMode="auto">
              <a:xfrm>
                <a:off x="210" y="0"/>
                <a:ext cx="512" cy="2112"/>
              </a:xfrm>
              <a:prstGeom prst="roundRect">
                <a:avLst>
                  <a:gd name="adj" fmla="val 23444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5" name="AutoShape 127"/>
              <p:cNvSpPr>
                <a:spLocks/>
              </p:cNvSpPr>
              <p:nvPr/>
            </p:nvSpPr>
            <p:spPr bwMode="auto">
              <a:xfrm rot="10800000" flipH="1">
                <a:off x="0" y="21"/>
                <a:ext cx="1144" cy="8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6" name="Line 128"/>
              <p:cNvSpPr>
                <a:spLocks noChangeShapeType="1"/>
              </p:cNvSpPr>
              <p:nvPr/>
            </p:nvSpPr>
            <p:spPr bwMode="auto">
              <a:xfrm>
                <a:off x="391" y="1034"/>
                <a:ext cx="181" cy="85"/>
              </a:xfrm>
              <a:prstGeom prst="line">
                <a:avLst/>
              </a:prstGeom>
              <a:noFill/>
              <a:ln w="12700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7" name="Line 129"/>
              <p:cNvSpPr>
                <a:spLocks noChangeShapeType="1"/>
              </p:cNvSpPr>
              <p:nvPr/>
            </p:nvSpPr>
            <p:spPr bwMode="auto">
              <a:xfrm>
                <a:off x="391" y="253"/>
                <a:ext cx="181" cy="84"/>
              </a:xfrm>
              <a:prstGeom prst="line">
                <a:avLst/>
              </a:prstGeom>
              <a:noFill/>
              <a:ln w="12700" cap="flat">
                <a:solidFill>
                  <a:srgbClr val="FF0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8" name="Line 130"/>
              <p:cNvSpPr>
                <a:spLocks noChangeShapeType="1"/>
              </p:cNvSpPr>
              <p:nvPr/>
            </p:nvSpPr>
            <p:spPr bwMode="auto">
              <a:xfrm>
                <a:off x="391" y="1647"/>
                <a:ext cx="181" cy="84"/>
              </a:xfrm>
              <a:prstGeom prst="line">
                <a:avLst/>
              </a:prstGeom>
              <a:noFill/>
              <a:ln w="12700" cap="flat">
                <a:solidFill>
                  <a:srgbClr val="FF0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9" name="Line 131"/>
              <p:cNvSpPr>
                <a:spLocks noChangeShapeType="1"/>
              </p:cNvSpPr>
              <p:nvPr/>
            </p:nvSpPr>
            <p:spPr bwMode="auto">
              <a:xfrm>
                <a:off x="361" y="1879"/>
                <a:ext cx="211" cy="35"/>
              </a:xfrm>
              <a:prstGeom prst="line">
                <a:avLst/>
              </a:prstGeom>
              <a:noFill/>
              <a:ln w="12700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0" name="Line 132"/>
              <p:cNvSpPr>
                <a:spLocks noChangeShapeType="1"/>
              </p:cNvSpPr>
              <p:nvPr/>
            </p:nvSpPr>
            <p:spPr bwMode="auto">
              <a:xfrm>
                <a:off x="391" y="1330"/>
                <a:ext cx="181" cy="85"/>
              </a:xfrm>
              <a:prstGeom prst="line">
                <a:avLst/>
              </a:prstGeom>
              <a:noFill/>
              <a:ln w="12700" cap="flat">
                <a:solidFill>
                  <a:srgbClr val="000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1" name="Line 133"/>
              <p:cNvSpPr>
                <a:spLocks noChangeShapeType="1"/>
              </p:cNvSpPr>
              <p:nvPr/>
            </p:nvSpPr>
            <p:spPr bwMode="auto">
              <a:xfrm>
                <a:off x="270" y="295"/>
                <a:ext cx="212" cy="35"/>
              </a:xfrm>
              <a:prstGeom prst="line">
                <a:avLst/>
              </a:prstGeom>
              <a:noFill/>
              <a:ln w="127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2" name="Line 134"/>
              <p:cNvSpPr>
                <a:spLocks noChangeShapeType="1"/>
              </p:cNvSpPr>
              <p:nvPr/>
            </p:nvSpPr>
            <p:spPr bwMode="auto">
              <a:xfrm rot="10800000" flipH="1">
                <a:off x="331" y="689"/>
                <a:ext cx="145" cy="113"/>
              </a:xfrm>
              <a:prstGeom prst="line">
                <a:avLst/>
              </a:prstGeom>
              <a:noFill/>
              <a:ln w="12700" cap="flat">
                <a:solidFill>
                  <a:srgbClr val="8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3" name="Line 135"/>
              <p:cNvSpPr>
                <a:spLocks noChangeShapeType="1"/>
              </p:cNvSpPr>
              <p:nvPr/>
            </p:nvSpPr>
            <p:spPr bwMode="auto">
              <a:xfrm rot="10800000" flipH="1">
                <a:off x="391" y="1027"/>
                <a:ext cx="146" cy="113"/>
              </a:xfrm>
              <a:prstGeom prst="line">
                <a:avLst/>
              </a:prstGeom>
              <a:noFill/>
              <a:ln w="127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4" name="Line 136"/>
              <p:cNvSpPr>
                <a:spLocks noChangeShapeType="1"/>
              </p:cNvSpPr>
              <p:nvPr/>
            </p:nvSpPr>
            <p:spPr bwMode="auto">
              <a:xfrm rot="10800000" flipH="1">
                <a:off x="511" y="1851"/>
                <a:ext cx="146" cy="113"/>
              </a:xfrm>
              <a:prstGeom prst="line">
                <a:avLst/>
              </a:prstGeom>
              <a:noFill/>
              <a:ln w="12700" cap="flat">
                <a:solidFill>
                  <a:srgbClr val="8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5" name="Line 137"/>
              <p:cNvSpPr>
                <a:spLocks noChangeShapeType="1"/>
              </p:cNvSpPr>
              <p:nvPr/>
            </p:nvSpPr>
            <p:spPr bwMode="auto">
              <a:xfrm rot="10800000">
                <a:off x="362" y="1714"/>
                <a:ext cx="210" cy="38"/>
              </a:xfrm>
              <a:prstGeom prst="line">
                <a:avLst/>
              </a:prstGeom>
              <a:noFill/>
              <a:ln w="127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6" name="Line 138"/>
              <p:cNvSpPr>
                <a:spLocks noChangeShapeType="1"/>
              </p:cNvSpPr>
              <p:nvPr/>
            </p:nvSpPr>
            <p:spPr bwMode="auto">
              <a:xfrm rot="10800000" flipH="1">
                <a:off x="301" y="309"/>
                <a:ext cx="145" cy="11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7" name="Line 139"/>
              <p:cNvSpPr>
                <a:spLocks noChangeShapeType="1"/>
              </p:cNvSpPr>
              <p:nvPr/>
            </p:nvSpPr>
            <p:spPr bwMode="auto">
              <a:xfrm rot="10800000" flipH="1">
                <a:off x="270" y="1744"/>
                <a:ext cx="217" cy="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8" name="Line 140"/>
              <p:cNvSpPr>
                <a:spLocks noChangeShapeType="1"/>
              </p:cNvSpPr>
              <p:nvPr/>
            </p:nvSpPr>
            <p:spPr bwMode="auto">
              <a:xfrm rot="10800000" flipH="1">
                <a:off x="572" y="924"/>
                <a:ext cx="8" cy="153"/>
              </a:xfrm>
              <a:prstGeom prst="line">
                <a:avLst/>
              </a:prstGeom>
              <a:noFill/>
              <a:ln w="12700" cap="flat">
                <a:solidFill>
                  <a:srgbClr val="000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9" name="Line 141"/>
              <p:cNvSpPr>
                <a:spLocks noChangeShapeType="1"/>
              </p:cNvSpPr>
              <p:nvPr/>
            </p:nvSpPr>
            <p:spPr bwMode="auto">
              <a:xfrm>
                <a:off x="301" y="696"/>
                <a:ext cx="180" cy="85"/>
              </a:xfrm>
              <a:prstGeom prst="line">
                <a:avLst/>
              </a:prstGeom>
              <a:noFill/>
              <a:ln w="12700" cap="flat">
                <a:solidFill>
                  <a:srgbClr val="000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50" name="Group 142"/>
            <p:cNvGrpSpPr>
              <a:grpSpLocks/>
            </p:cNvGrpSpPr>
            <p:nvPr/>
          </p:nvGrpSpPr>
          <p:grpSpPr bwMode="auto">
            <a:xfrm>
              <a:off x="384" y="1464"/>
              <a:ext cx="272" cy="408"/>
              <a:chOff x="0" y="0"/>
              <a:chExt cx="272" cy="408"/>
            </a:xfrm>
          </p:grpSpPr>
          <p:sp>
            <p:nvSpPr>
              <p:cNvPr id="17551" name="Freeform 143"/>
              <p:cNvSpPr>
                <a:spLocks/>
              </p:cNvSpPr>
              <p:nvPr/>
            </p:nvSpPr>
            <p:spPr bwMode="auto">
              <a:xfrm>
                <a:off x="15" y="0"/>
                <a:ext cx="209" cy="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60" y="1394"/>
                  </a:cxn>
                  <a:cxn ang="0">
                    <a:pos x="8640" y="2787"/>
                  </a:cxn>
                  <a:cxn ang="0">
                    <a:pos x="8100" y="4413"/>
                  </a:cxn>
                  <a:cxn ang="0">
                    <a:pos x="4860" y="5574"/>
                  </a:cxn>
                  <a:cxn ang="0">
                    <a:pos x="1620" y="7432"/>
                  </a:cxn>
                  <a:cxn ang="0">
                    <a:pos x="1620" y="9058"/>
                  </a:cxn>
                  <a:cxn ang="0">
                    <a:pos x="9180" y="10452"/>
                  </a:cxn>
                  <a:cxn ang="0">
                    <a:pos x="14580" y="11381"/>
                  </a:cxn>
                  <a:cxn ang="0">
                    <a:pos x="17280" y="11381"/>
                  </a:cxn>
                  <a:cxn ang="0">
                    <a:pos x="21600" y="12077"/>
                  </a:cxn>
                  <a:cxn ang="0">
                    <a:pos x="19440" y="16258"/>
                  </a:cxn>
                  <a:cxn ang="0">
                    <a:pos x="15660" y="17419"/>
                  </a:cxn>
                  <a:cxn ang="0">
                    <a:pos x="15660" y="19742"/>
                  </a:cxn>
                  <a:cxn ang="0">
                    <a:pos x="1782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860" y="1394"/>
                    </a:lnTo>
                    <a:lnTo>
                      <a:pt x="8640" y="2787"/>
                    </a:lnTo>
                    <a:lnTo>
                      <a:pt x="8100" y="4413"/>
                    </a:lnTo>
                    <a:lnTo>
                      <a:pt x="4860" y="5574"/>
                    </a:lnTo>
                    <a:cubicBezTo>
                      <a:pt x="4860" y="5574"/>
                      <a:pt x="2700" y="7432"/>
                      <a:pt x="1620" y="7432"/>
                    </a:cubicBezTo>
                    <a:cubicBezTo>
                      <a:pt x="540" y="7432"/>
                      <a:pt x="1620" y="9058"/>
                      <a:pt x="1620" y="9058"/>
                    </a:cubicBezTo>
                    <a:lnTo>
                      <a:pt x="9180" y="10452"/>
                    </a:lnTo>
                    <a:lnTo>
                      <a:pt x="14580" y="11381"/>
                    </a:lnTo>
                    <a:lnTo>
                      <a:pt x="17280" y="11381"/>
                    </a:lnTo>
                    <a:lnTo>
                      <a:pt x="21600" y="12077"/>
                    </a:lnTo>
                    <a:lnTo>
                      <a:pt x="19440" y="16258"/>
                    </a:lnTo>
                    <a:lnTo>
                      <a:pt x="15660" y="17419"/>
                    </a:lnTo>
                    <a:lnTo>
                      <a:pt x="15660" y="19742"/>
                    </a:lnTo>
                    <a:lnTo>
                      <a:pt x="17820" y="21600"/>
                    </a:lnTo>
                  </a:path>
                </a:pathLst>
              </a:cu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2" name="Freeform 144"/>
              <p:cNvSpPr>
                <a:spLocks/>
              </p:cNvSpPr>
              <p:nvPr/>
            </p:nvSpPr>
            <p:spPr bwMode="auto">
              <a:xfrm>
                <a:off x="0" y="48"/>
                <a:ext cx="272" cy="3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54" y="1620"/>
                  </a:cxn>
                  <a:cxn ang="0">
                    <a:pos x="8308" y="2700"/>
                  </a:cxn>
                  <a:cxn ang="0">
                    <a:pos x="11631" y="5130"/>
                  </a:cxn>
                  <a:cxn ang="0">
                    <a:pos x="10385" y="9180"/>
                  </a:cxn>
                  <a:cxn ang="0">
                    <a:pos x="8723" y="11610"/>
                  </a:cxn>
                  <a:cxn ang="0">
                    <a:pos x="10385" y="14040"/>
                  </a:cxn>
                  <a:cxn ang="0">
                    <a:pos x="17031" y="14850"/>
                  </a:cxn>
                  <a:cxn ang="0">
                    <a:pos x="19938" y="14850"/>
                  </a:cxn>
                  <a:cxn ang="0">
                    <a:pos x="21600" y="1863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54" y="1620"/>
                    </a:lnTo>
                    <a:lnTo>
                      <a:pt x="8308" y="2700"/>
                    </a:lnTo>
                    <a:lnTo>
                      <a:pt x="11631" y="5130"/>
                    </a:lnTo>
                    <a:lnTo>
                      <a:pt x="10385" y="9180"/>
                    </a:lnTo>
                    <a:lnTo>
                      <a:pt x="8723" y="11610"/>
                    </a:lnTo>
                    <a:lnTo>
                      <a:pt x="10385" y="14040"/>
                    </a:lnTo>
                    <a:lnTo>
                      <a:pt x="17031" y="14850"/>
                    </a:lnTo>
                    <a:lnTo>
                      <a:pt x="19938" y="14850"/>
                    </a:lnTo>
                    <a:lnTo>
                      <a:pt x="21600" y="1863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3" name="Line 145"/>
              <p:cNvSpPr>
                <a:spLocks noChangeShapeType="1"/>
              </p:cNvSpPr>
              <p:nvPr/>
            </p:nvSpPr>
            <p:spPr bwMode="auto">
              <a:xfrm flipH="1">
                <a:off x="20" y="17"/>
                <a:ext cx="27" cy="40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4" name="Line 146"/>
              <p:cNvSpPr>
                <a:spLocks noChangeShapeType="1"/>
              </p:cNvSpPr>
              <p:nvPr/>
            </p:nvSpPr>
            <p:spPr bwMode="auto">
              <a:xfrm flipH="1">
                <a:off x="73" y="61"/>
                <a:ext cx="26" cy="39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5" name="Line 147"/>
              <p:cNvSpPr>
                <a:spLocks noChangeShapeType="1"/>
              </p:cNvSpPr>
              <p:nvPr/>
            </p:nvSpPr>
            <p:spPr bwMode="auto">
              <a:xfrm flipH="1">
                <a:off x="47" y="39"/>
                <a:ext cx="26" cy="39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6" name="Line 148"/>
              <p:cNvSpPr>
                <a:spLocks noChangeShapeType="1"/>
              </p:cNvSpPr>
              <p:nvPr/>
            </p:nvSpPr>
            <p:spPr bwMode="auto">
              <a:xfrm flipH="1">
                <a:off x="41" y="131"/>
                <a:ext cx="89" cy="9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7" name="Line 149"/>
              <p:cNvSpPr>
                <a:spLocks noChangeShapeType="1"/>
              </p:cNvSpPr>
              <p:nvPr/>
            </p:nvSpPr>
            <p:spPr bwMode="auto">
              <a:xfrm flipH="1">
                <a:off x="47" y="157"/>
                <a:ext cx="88" cy="9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8" name="Line 150"/>
              <p:cNvSpPr>
                <a:spLocks noChangeShapeType="1"/>
              </p:cNvSpPr>
              <p:nvPr/>
            </p:nvSpPr>
            <p:spPr bwMode="auto">
              <a:xfrm flipH="1">
                <a:off x="78" y="188"/>
                <a:ext cx="47" cy="0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9" name="Line 151"/>
              <p:cNvSpPr>
                <a:spLocks noChangeShapeType="1"/>
              </p:cNvSpPr>
              <p:nvPr/>
            </p:nvSpPr>
            <p:spPr bwMode="auto">
              <a:xfrm flipH="1">
                <a:off x="120" y="245"/>
                <a:ext cx="89" cy="9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0" name="Line 152"/>
              <p:cNvSpPr>
                <a:spLocks noChangeShapeType="1"/>
              </p:cNvSpPr>
              <p:nvPr/>
            </p:nvSpPr>
            <p:spPr bwMode="auto">
              <a:xfrm flipH="1">
                <a:off x="183" y="364"/>
                <a:ext cx="88" cy="8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1" name="Line 153"/>
              <p:cNvSpPr>
                <a:spLocks noChangeShapeType="1"/>
              </p:cNvSpPr>
              <p:nvPr/>
            </p:nvSpPr>
            <p:spPr bwMode="auto">
              <a:xfrm flipH="1">
                <a:off x="177" y="333"/>
                <a:ext cx="89" cy="9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2" name="Line 154"/>
              <p:cNvSpPr>
                <a:spLocks noChangeShapeType="1"/>
              </p:cNvSpPr>
              <p:nvPr/>
            </p:nvSpPr>
            <p:spPr bwMode="auto">
              <a:xfrm flipH="1">
                <a:off x="193" y="307"/>
                <a:ext cx="64" cy="0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3" name="Line 155"/>
              <p:cNvSpPr>
                <a:spLocks noChangeShapeType="1"/>
              </p:cNvSpPr>
              <p:nvPr/>
            </p:nvSpPr>
            <p:spPr bwMode="auto">
              <a:xfrm flipH="1">
                <a:off x="156" y="272"/>
                <a:ext cx="48" cy="0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4" name="Line 156"/>
              <p:cNvSpPr>
                <a:spLocks noChangeShapeType="1"/>
              </p:cNvSpPr>
              <p:nvPr/>
            </p:nvSpPr>
            <p:spPr bwMode="auto">
              <a:xfrm flipH="1">
                <a:off x="130" y="219"/>
                <a:ext cx="79" cy="13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5" name="Line 157"/>
              <p:cNvSpPr>
                <a:spLocks noChangeShapeType="1"/>
              </p:cNvSpPr>
              <p:nvPr/>
            </p:nvSpPr>
            <p:spPr bwMode="auto">
              <a:xfrm flipH="1">
                <a:off x="62" y="114"/>
                <a:ext cx="47" cy="0"/>
              </a:xfrm>
              <a:prstGeom prst="line">
                <a:avLst/>
              </a:prstGeom>
              <a:noFill/>
              <a:ln w="25400" cap="flat">
                <a:solidFill>
                  <a:srgbClr val="00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66" name="Group 158"/>
            <p:cNvGrpSpPr>
              <a:grpSpLocks/>
            </p:cNvGrpSpPr>
            <p:nvPr/>
          </p:nvGrpSpPr>
          <p:grpSpPr bwMode="auto">
            <a:xfrm>
              <a:off x="256" y="512"/>
              <a:ext cx="272" cy="408"/>
              <a:chOff x="0" y="0"/>
              <a:chExt cx="272" cy="408"/>
            </a:xfrm>
          </p:grpSpPr>
          <p:sp>
            <p:nvSpPr>
              <p:cNvPr id="17567" name="Freeform 159"/>
              <p:cNvSpPr>
                <a:spLocks/>
              </p:cNvSpPr>
              <p:nvPr/>
            </p:nvSpPr>
            <p:spPr bwMode="auto">
              <a:xfrm>
                <a:off x="15" y="0"/>
                <a:ext cx="209" cy="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60" y="1394"/>
                  </a:cxn>
                  <a:cxn ang="0">
                    <a:pos x="8640" y="2787"/>
                  </a:cxn>
                  <a:cxn ang="0">
                    <a:pos x="8100" y="4413"/>
                  </a:cxn>
                  <a:cxn ang="0">
                    <a:pos x="4860" y="5574"/>
                  </a:cxn>
                  <a:cxn ang="0">
                    <a:pos x="1620" y="7432"/>
                  </a:cxn>
                  <a:cxn ang="0">
                    <a:pos x="1620" y="9058"/>
                  </a:cxn>
                  <a:cxn ang="0">
                    <a:pos x="9180" y="10452"/>
                  </a:cxn>
                  <a:cxn ang="0">
                    <a:pos x="14580" y="11381"/>
                  </a:cxn>
                  <a:cxn ang="0">
                    <a:pos x="17280" y="11381"/>
                  </a:cxn>
                  <a:cxn ang="0">
                    <a:pos x="21600" y="12077"/>
                  </a:cxn>
                  <a:cxn ang="0">
                    <a:pos x="19440" y="16258"/>
                  </a:cxn>
                  <a:cxn ang="0">
                    <a:pos x="15660" y="17419"/>
                  </a:cxn>
                  <a:cxn ang="0">
                    <a:pos x="15660" y="19742"/>
                  </a:cxn>
                  <a:cxn ang="0">
                    <a:pos x="1782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860" y="1394"/>
                    </a:lnTo>
                    <a:lnTo>
                      <a:pt x="8640" y="2787"/>
                    </a:lnTo>
                    <a:lnTo>
                      <a:pt x="8100" y="4413"/>
                    </a:lnTo>
                    <a:lnTo>
                      <a:pt x="4860" y="5574"/>
                    </a:lnTo>
                    <a:cubicBezTo>
                      <a:pt x="4860" y="5574"/>
                      <a:pt x="2700" y="7432"/>
                      <a:pt x="1620" y="7432"/>
                    </a:cubicBezTo>
                    <a:cubicBezTo>
                      <a:pt x="540" y="7432"/>
                      <a:pt x="1620" y="9058"/>
                      <a:pt x="1620" y="9058"/>
                    </a:cubicBezTo>
                    <a:lnTo>
                      <a:pt x="9180" y="10452"/>
                    </a:lnTo>
                    <a:lnTo>
                      <a:pt x="14580" y="11381"/>
                    </a:lnTo>
                    <a:lnTo>
                      <a:pt x="17280" y="11381"/>
                    </a:lnTo>
                    <a:lnTo>
                      <a:pt x="21600" y="12077"/>
                    </a:lnTo>
                    <a:lnTo>
                      <a:pt x="19440" y="16258"/>
                    </a:lnTo>
                    <a:lnTo>
                      <a:pt x="15660" y="17419"/>
                    </a:lnTo>
                    <a:lnTo>
                      <a:pt x="15660" y="19742"/>
                    </a:lnTo>
                    <a:lnTo>
                      <a:pt x="17820" y="21600"/>
                    </a:lnTo>
                  </a:path>
                </a:pathLst>
              </a:cu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8" name="Freeform 160"/>
              <p:cNvSpPr>
                <a:spLocks/>
              </p:cNvSpPr>
              <p:nvPr/>
            </p:nvSpPr>
            <p:spPr bwMode="auto">
              <a:xfrm>
                <a:off x="0" y="48"/>
                <a:ext cx="272" cy="3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54" y="1620"/>
                  </a:cxn>
                  <a:cxn ang="0">
                    <a:pos x="8308" y="2700"/>
                  </a:cxn>
                  <a:cxn ang="0">
                    <a:pos x="11631" y="5130"/>
                  </a:cxn>
                  <a:cxn ang="0">
                    <a:pos x="10385" y="9180"/>
                  </a:cxn>
                  <a:cxn ang="0">
                    <a:pos x="8723" y="11610"/>
                  </a:cxn>
                  <a:cxn ang="0">
                    <a:pos x="10385" y="14040"/>
                  </a:cxn>
                  <a:cxn ang="0">
                    <a:pos x="17031" y="14850"/>
                  </a:cxn>
                  <a:cxn ang="0">
                    <a:pos x="19938" y="14850"/>
                  </a:cxn>
                  <a:cxn ang="0">
                    <a:pos x="21600" y="1863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54" y="1620"/>
                    </a:lnTo>
                    <a:lnTo>
                      <a:pt x="8308" y="2700"/>
                    </a:lnTo>
                    <a:lnTo>
                      <a:pt x="11631" y="5130"/>
                    </a:lnTo>
                    <a:lnTo>
                      <a:pt x="10385" y="9180"/>
                    </a:lnTo>
                    <a:lnTo>
                      <a:pt x="8723" y="11610"/>
                    </a:lnTo>
                    <a:lnTo>
                      <a:pt x="10385" y="14040"/>
                    </a:lnTo>
                    <a:lnTo>
                      <a:pt x="17031" y="14850"/>
                    </a:lnTo>
                    <a:lnTo>
                      <a:pt x="19938" y="14850"/>
                    </a:lnTo>
                    <a:lnTo>
                      <a:pt x="21600" y="1863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9" name="Line 161"/>
              <p:cNvSpPr>
                <a:spLocks noChangeShapeType="1"/>
              </p:cNvSpPr>
              <p:nvPr/>
            </p:nvSpPr>
            <p:spPr bwMode="auto">
              <a:xfrm flipH="1">
                <a:off x="20" y="17"/>
                <a:ext cx="27" cy="40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0" name="Line 162"/>
              <p:cNvSpPr>
                <a:spLocks noChangeShapeType="1"/>
              </p:cNvSpPr>
              <p:nvPr/>
            </p:nvSpPr>
            <p:spPr bwMode="auto">
              <a:xfrm flipH="1">
                <a:off x="73" y="61"/>
                <a:ext cx="26" cy="39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1" name="Line 163"/>
              <p:cNvSpPr>
                <a:spLocks noChangeShapeType="1"/>
              </p:cNvSpPr>
              <p:nvPr/>
            </p:nvSpPr>
            <p:spPr bwMode="auto">
              <a:xfrm flipH="1">
                <a:off x="47" y="39"/>
                <a:ext cx="26" cy="39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2" name="Line 164"/>
              <p:cNvSpPr>
                <a:spLocks noChangeShapeType="1"/>
              </p:cNvSpPr>
              <p:nvPr/>
            </p:nvSpPr>
            <p:spPr bwMode="auto">
              <a:xfrm flipH="1">
                <a:off x="41" y="131"/>
                <a:ext cx="89" cy="9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3" name="Line 165"/>
              <p:cNvSpPr>
                <a:spLocks noChangeShapeType="1"/>
              </p:cNvSpPr>
              <p:nvPr/>
            </p:nvSpPr>
            <p:spPr bwMode="auto">
              <a:xfrm flipH="1">
                <a:off x="47" y="157"/>
                <a:ext cx="88" cy="9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4" name="Line 166"/>
              <p:cNvSpPr>
                <a:spLocks noChangeShapeType="1"/>
              </p:cNvSpPr>
              <p:nvPr/>
            </p:nvSpPr>
            <p:spPr bwMode="auto">
              <a:xfrm flipH="1">
                <a:off x="78" y="188"/>
                <a:ext cx="47" cy="0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5" name="Line 167"/>
              <p:cNvSpPr>
                <a:spLocks noChangeShapeType="1"/>
              </p:cNvSpPr>
              <p:nvPr/>
            </p:nvSpPr>
            <p:spPr bwMode="auto">
              <a:xfrm flipH="1">
                <a:off x="120" y="245"/>
                <a:ext cx="89" cy="9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6" name="Line 168"/>
              <p:cNvSpPr>
                <a:spLocks noChangeShapeType="1"/>
              </p:cNvSpPr>
              <p:nvPr/>
            </p:nvSpPr>
            <p:spPr bwMode="auto">
              <a:xfrm flipH="1">
                <a:off x="183" y="364"/>
                <a:ext cx="88" cy="8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7" name="Line 169"/>
              <p:cNvSpPr>
                <a:spLocks noChangeShapeType="1"/>
              </p:cNvSpPr>
              <p:nvPr/>
            </p:nvSpPr>
            <p:spPr bwMode="auto">
              <a:xfrm flipH="1">
                <a:off x="177" y="333"/>
                <a:ext cx="89" cy="9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8" name="Line 170"/>
              <p:cNvSpPr>
                <a:spLocks noChangeShapeType="1"/>
              </p:cNvSpPr>
              <p:nvPr/>
            </p:nvSpPr>
            <p:spPr bwMode="auto">
              <a:xfrm flipH="1">
                <a:off x="193" y="307"/>
                <a:ext cx="64" cy="0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9" name="Line 171"/>
              <p:cNvSpPr>
                <a:spLocks noChangeShapeType="1"/>
              </p:cNvSpPr>
              <p:nvPr/>
            </p:nvSpPr>
            <p:spPr bwMode="auto">
              <a:xfrm flipH="1">
                <a:off x="156" y="272"/>
                <a:ext cx="48" cy="0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0" name="Line 172"/>
              <p:cNvSpPr>
                <a:spLocks noChangeShapeType="1"/>
              </p:cNvSpPr>
              <p:nvPr/>
            </p:nvSpPr>
            <p:spPr bwMode="auto">
              <a:xfrm flipH="1">
                <a:off x="130" y="219"/>
                <a:ext cx="79" cy="13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1" name="Line 173"/>
              <p:cNvSpPr>
                <a:spLocks noChangeShapeType="1"/>
              </p:cNvSpPr>
              <p:nvPr/>
            </p:nvSpPr>
            <p:spPr bwMode="auto">
              <a:xfrm flipH="1">
                <a:off x="62" y="114"/>
                <a:ext cx="47" cy="0"/>
              </a:xfrm>
              <a:prstGeom prst="line">
                <a:avLst/>
              </a:prstGeom>
              <a:noFill/>
              <a:ln w="25400" cap="flat">
                <a:solidFill>
                  <a:srgbClr val="8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82" name="Group 174"/>
            <p:cNvGrpSpPr>
              <a:grpSpLocks/>
            </p:cNvGrpSpPr>
            <p:nvPr/>
          </p:nvGrpSpPr>
          <p:grpSpPr bwMode="auto">
            <a:xfrm>
              <a:off x="328" y="1280"/>
              <a:ext cx="176" cy="376"/>
              <a:chOff x="0" y="0"/>
              <a:chExt cx="176" cy="376"/>
            </a:xfrm>
          </p:grpSpPr>
          <p:sp>
            <p:nvSpPr>
              <p:cNvPr id="17583" name="Freeform 175"/>
              <p:cNvSpPr>
                <a:spLocks/>
              </p:cNvSpPr>
              <p:nvPr/>
            </p:nvSpPr>
            <p:spPr bwMode="auto">
              <a:xfrm>
                <a:off x="10" y="0"/>
                <a:ext cx="135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60" y="1394"/>
                  </a:cxn>
                  <a:cxn ang="0">
                    <a:pos x="8640" y="2787"/>
                  </a:cxn>
                  <a:cxn ang="0">
                    <a:pos x="8100" y="4413"/>
                  </a:cxn>
                  <a:cxn ang="0">
                    <a:pos x="4860" y="5574"/>
                  </a:cxn>
                  <a:cxn ang="0">
                    <a:pos x="1620" y="7432"/>
                  </a:cxn>
                  <a:cxn ang="0">
                    <a:pos x="1620" y="9058"/>
                  </a:cxn>
                  <a:cxn ang="0">
                    <a:pos x="9180" y="10452"/>
                  </a:cxn>
                  <a:cxn ang="0">
                    <a:pos x="14580" y="11381"/>
                  </a:cxn>
                  <a:cxn ang="0">
                    <a:pos x="17280" y="11381"/>
                  </a:cxn>
                  <a:cxn ang="0">
                    <a:pos x="21600" y="12077"/>
                  </a:cxn>
                  <a:cxn ang="0">
                    <a:pos x="19440" y="16258"/>
                  </a:cxn>
                  <a:cxn ang="0">
                    <a:pos x="15660" y="17419"/>
                  </a:cxn>
                  <a:cxn ang="0">
                    <a:pos x="15660" y="19742"/>
                  </a:cxn>
                  <a:cxn ang="0">
                    <a:pos x="1782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860" y="1394"/>
                    </a:lnTo>
                    <a:lnTo>
                      <a:pt x="8640" y="2787"/>
                    </a:lnTo>
                    <a:lnTo>
                      <a:pt x="8100" y="4413"/>
                    </a:lnTo>
                    <a:lnTo>
                      <a:pt x="4860" y="5574"/>
                    </a:lnTo>
                    <a:cubicBezTo>
                      <a:pt x="4860" y="5574"/>
                      <a:pt x="2700" y="7432"/>
                      <a:pt x="1620" y="7432"/>
                    </a:cubicBezTo>
                    <a:cubicBezTo>
                      <a:pt x="540" y="7432"/>
                      <a:pt x="1620" y="9058"/>
                      <a:pt x="1620" y="9058"/>
                    </a:cubicBezTo>
                    <a:lnTo>
                      <a:pt x="9180" y="10452"/>
                    </a:lnTo>
                    <a:lnTo>
                      <a:pt x="14580" y="11381"/>
                    </a:lnTo>
                    <a:lnTo>
                      <a:pt x="17280" y="11381"/>
                    </a:lnTo>
                    <a:lnTo>
                      <a:pt x="21600" y="12077"/>
                    </a:lnTo>
                    <a:lnTo>
                      <a:pt x="19440" y="16258"/>
                    </a:lnTo>
                    <a:lnTo>
                      <a:pt x="15660" y="17419"/>
                    </a:lnTo>
                    <a:lnTo>
                      <a:pt x="15660" y="19742"/>
                    </a:lnTo>
                    <a:lnTo>
                      <a:pt x="17820" y="21600"/>
                    </a:lnTo>
                  </a:path>
                </a:pathLst>
              </a:cu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4" name="Freeform 176"/>
              <p:cNvSpPr>
                <a:spLocks/>
              </p:cNvSpPr>
              <p:nvPr/>
            </p:nvSpPr>
            <p:spPr bwMode="auto">
              <a:xfrm>
                <a:off x="0" y="44"/>
                <a:ext cx="176" cy="3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54" y="1620"/>
                  </a:cxn>
                  <a:cxn ang="0">
                    <a:pos x="8308" y="2700"/>
                  </a:cxn>
                  <a:cxn ang="0">
                    <a:pos x="11631" y="5130"/>
                  </a:cxn>
                  <a:cxn ang="0">
                    <a:pos x="10385" y="9180"/>
                  </a:cxn>
                  <a:cxn ang="0">
                    <a:pos x="8723" y="11610"/>
                  </a:cxn>
                  <a:cxn ang="0">
                    <a:pos x="10385" y="14040"/>
                  </a:cxn>
                  <a:cxn ang="0">
                    <a:pos x="17031" y="14850"/>
                  </a:cxn>
                  <a:cxn ang="0">
                    <a:pos x="19938" y="14850"/>
                  </a:cxn>
                  <a:cxn ang="0">
                    <a:pos x="21600" y="1863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54" y="1620"/>
                    </a:lnTo>
                    <a:lnTo>
                      <a:pt x="8308" y="2700"/>
                    </a:lnTo>
                    <a:lnTo>
                      <a:pt x="11631" y="5130"/>
                    </a:lnTo>
                    <a:lnTo>
                      <a:pt x="10385" y="9180"/>
                    </a:lnTo>
                    <a:lnTo>
                      <a:pt x="8723" y="11610"/>
                    </a:lnTo>
                    <a:lnTo>
                      <a:pt x="10385" y="14040"/>
                    </a:lnTo>
                    <a:lnTo>
                      <a:pt x="17031" y="14850"/>
                    </a:lnTo>
                    <a:lnTo>
                      <a:pt x="19938" y="14850"/>
                    </a:lnTo>
                    <a:lnTo>
                      <a:pt x="21600" y="1863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5" name="Line 177"/>
              <p:cNvSpPr>
                <a:spLocks noChangeShapeType="1"/>
              </p:cNvSpPr>
              <p:nvPr/>
            </p:nvSpPr>
            <p:spPr bwMode="auto">
              <a:xfrm flipH="1">
                <a:off x="13" y="1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6" name="Line 178"/>
              <p:cNvSpPr>
                <a:spLocks noChangeShapeType="1"/>
              </p:cNvSpPr>
              <p:nvPr/>
            </p:nvSpPr>
            <p:spPr bwMode="auto">
              <a:xfrm flipH="1">
                <a:off x="47" y="5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7" name="Line 179"/>
              <p:cNvSpPr>
                <a:spLocks noChangeShapeType="1"/>
              </p:cNvSpPr>
              <p:nvPr/>
            </p:nvSpPr>
            <p:spPr bwMode="auto">
              <a:xfrm flipH="1">
                <a:off x="30" y="3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8" name="Line 180"/>
              <p:cNvSpPr>
                <a:spLocks noChangeShapeType="1"/>
              </p:cNvSpPr>
              <p:nvPr/>
            </p:nvSpPr>
            <p:spPr bwMode="auto">
              <a:xfrm flipH="1">
                <a:off x="27" y="121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9" name="Line 181"/>
              <p:cNvSpPr>
                <a:spLocks noChangeShapeType="1"/>
              </p:cNvSpPr>
              <p:nvPr/>
            </p:nvSpPr>
            <p:spPr bwMode="auto">
              <a:xfrm flipH="1">
                <a:off x="30" y="145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0" name="Line 182"/>
              <p:cNvSpPr>
                <a:spLocks noChangeShapeType="1"/>
              </p:cNvSpPr>
              <p:nvPr/>
            </p:nvSpPr>
            <p:spPr bwMode="auto">
              <a:xfrm flipH="1">
                <a:off x="50" y="173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1" name="Line 183"/>
              <p:cNvSpPr>
                <a:spLocks noChangeShapeType="1"/>
              </p:cNvSpPr>
              <p:nvPr/>
            </p:nvSpPr>
            <p:spPr bwMode="auto">
              <a:xfrm flipH="1">
                <a:off x="77" y="226"/>
                <a:ext cx="58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2" name="Line 184"/>
              <p:cNvSpPr>
                <a:spLocks noChangeShapeType="1"/>
              </p:cNvSpPr>
              <p:nvPr/>
            </p:nvSpPr>
            <p:spPr bwMode="auto">
              <a:xfrm flipH="1">
                <a:off x="118" y="335"/>
                <a:ext cx="58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3" name="Line 185"/>
              <p:cNvSpPr>
                <a:spLocks noChangeShapeType="1"/>
              </p:cNvSpPr>
              <p:nvPr/>
            </p:nvSpPr>
            <p:spPr bwMode="auto">
              <a:xfrm flipH="1">
                <a:off x="115" y="307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4" name="Line 186"/>
              <p:cNvSpPr>
                <a:spLocks noChangeShapeType="1"/>
              </p:cNvSpPr>
              <p:nvPr/>
            </p:nvSpPr>
            <p:spPr bwMode="auto">
              <a:xfrm flipH="1">
                <a:off x="125" y="283"/>
                <a:ext cx="41" cy="0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5" name="Line 187"/>
              <p:cNvSpPr>
                <a:spLocks noChangeShapeType="1"/>
              </p:cNvSpPr>
              <p:nvPr/>
            </p:nvSpPr>
            <p:spPr bwMode="auto">
              <a:xfrm flipH="1">
                <a:off x="101" y="250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6" name="Line 188"/>
              <p:cNvSpPr>
                <a:spLocks noChangeShapeType="1"/>
              </p:cNvSpPr>
              <p:nvPr/>
            </p:nvSpPr>
            <p:spPr bwMode="auto">
              <a:xfrm flipH="1">
                <a:off x="84" y="202"/>
                <a:ext cx="51" cy="12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7" name="Line 189"/>
              <p:cNvSpPr>
                <a:spLocks noChangeShapeType="1"/>
              </p:cNvSpPr>
              <p:nvPr/>
            </p:nvSpPr>
            <p:spPr bwMode="auto">
              <a:xfrm flipH="1">
                <a:off x="40" y="105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FFFF6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98" name="Group 190"/>
            <p:cNvGrpSpPr>
              <a:grpSpLocks/>
            </p:cNvGrpSpPr>
            <p:nvPr/>
          </p:nvGrpSpPr>
          <p:grpSpPr bwMode="auto">
            <a:xfrm>
              <a:off x="440" y="520"/>
              <a:ext cx="232" cy="536"/>
              <a:chOff x="0" y="0"/>
              <a:chExt cx="232" cy="536"/>
            </a:xfrm>
          </p:grpSpPr>
          <p:sp>
            <p:nvSpPr>
              <p:cNvPr id="17599" name="Freeform 191"/>
              <p:cNvSpPr>
                <a:spLocks/>
              </p:cNvSpPr>
              <p:nvPr/>
            </p:nvSpPr>
            <p:spPr bwMode="auto">
              <a:xfrm>
                <a:off x="13" y="0"/>
                <a:ext cx="178" cy="5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60" y="1394"/>
                  </a:cxn>
                  <a:cxn ang="0">
                    <a:pos x="8640" y="2787"/>
                  </a:cxn>
                  <a:cxn ang="0">
                    <a:pos x="8100" y="4413"/>
                  </a:cxn>
                  <a:cxn ang="0">
                    <a:pos x="4860" y="5574"/>
                  </a:cxn>
                  <a:cxn ang="0">
                    <a:pos x="1620" y="7432"/>
                  </a:cxn>
                  <a:cxn ang="0">
                    <a:pos x="1620" y="9058"/>
                  </a:cxn>
                  <a:cxn ang="0">
                    <a:pos x="9180" y="10452"/>
                  </a:cxn>
                  <a:cxn ang="0">
                    <a:pos x="14580" y="11381"/>
                  </a:cxn>
                  <a:cxn ang="0">
                    <a:pos x="17280" y="11381"/>
                  </a:cxn>
                  <a:cxn ang="0">
                    <a:pos x="21600" y="12077"/>
                  </a:cxn>
                  <a:cxn ang="0">
                    <a:pos x="19440" y="16258"/>
                  </a:cxn>
                  <a:cxn ang="0">
                    <a:pos x="15660" y="17419"/>
                  </a:cxn>
                  <a:cxn ang="0">
                    <a:pos x="15660" y="19742"/>
                  </a:cxn>
                  <a:cxn ang="0">
                    <a:pos x="1782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860" y="1394"/>
                    </a:lnTo>
                    <a:lnTo>
                      <a:pt x="8640" y="2787"/>
                    </a:lnTo>
                    <a:lnTo>
                      <a:pt x="8100" y="4413"/>
                    </a:lnTo>
                    <a:lnTo>
                      <a:pt x="4860" y="5574"/>
                    </a:lnTo>
                    <a:cubicBezTo>
                      <a:pt x="4860" y="5574"/>
                      <a:pt x="2700" y="7432"/>
                      <a:pt x="1620" y="7432"/>
                    </a:cubicBezTo>
                    <a:cubicBezTo>
                      <a:pt x="540" y="7432"/>
                      <a:pt x="1620" y="9058"/>
                      <a:pt x="1620" y="9058"/>
                    </a:cubicBezTo>
                    <a:lnTo>
                      <a:pt x="9180" y="10452"/>
                    </a:lnTo>
                    <a:lnTo>
                      <a:pt x="14580" y="11381"/>
                    </a:lnTo>
                    <a:lnTo>
                      <a:pt x="17280" y="11381"/>
                    </a:lnTo>
                    <a:lnTo>
                      <a:pt x="21600" y="12077"/>
                    </a:lnTo>
                    <a:lnTo>
                      <a:pt x="19440" y="16258"/>
                    </a:lnTo>
                    <a:lnTo>
                      <a:pt x="15660" y="17419"/>
                    </a:lnTo>
                    <a:lnTo>
                      <a:pt x="15660" y="19742"/>
                    </a:lnTo>
                    <a:lnTo>
                      <a:pt x="17820" y="2160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0" name="Freeform 192"/>
              <p:cNvSpPr>
                <a:spLocks/>
              </p:cNvSpPr>
              <p:nvPr/>
            </p:nvSpPr>
            <p:spPr bwMode="auto">
              <a:xfrm>
                <a:off x="0" y="63"/>
                <a:ext cx="232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54" y="1620"/>
                  </a:cxn>
                  <a:cxn ang="0">
                    <a:pos x="8308" y="2700"/>
                  </a:cxn>
                  <a:cxn ang="0">
                    <a:pos x="11631" y="5130"/>
                  </a:cxn>
                  <a:cxn ang="0">
                    <a:pos x="10385" y="9180"/>
                  </a:cxn>
                  <a:cxn ang="0">
                    <a:pos x="8723" y="11610"/>
                  </a:cxn>
                  <a:cxn ang="0">
                    <a:pos x="10385" y="14040"/>
                  </a:cxn>
                  <a:cxn ang="0">
                    <a:pos x="17031" y="14850"/>
                  </a:cxn>
                  <a:cxn ang="0">
                    <a:pos x="19938" y="14850"/>
                  </a:cxn>
                  <a:cxn ang="0">
                    <a:pos x="21600" y="1863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54" y="1620"/>
                    </a:lnTo>
                    <a:lnTo>
                      <a:pt x="8308" y="2700"/>
                    </a:lnTo>
                    <a:lnTo>
                      <a:pt x="11631" y="5130"/>
                    </a:lnTo>
                    <a:lnTo>
                      <a:pt x="10385" y="9180"/>
                    </a:lnTo>
                    <a:lnTo>
                      <a:pt x="8723" y="11610"/>
                    </a:lnTo>
                    <a:lnTo>
                      <a:pt x="10385" y="14040"/>
                    </a:lnTo>
                    <a:lnTo>
                      <a:pt x="17031" y="14850"/>
                    </a:lnTo>
                    <a:lnTo>
                      <a:pt x="19938" y="14850"/>
                    </a:lnTo>
                    <a:lnTo>
                      <a:pt x="21600" y="1863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1" name="Line 193"/>
              <p:cNvSpPr>
                <a:spLocks noChangeShapeType="1"/>
              </p:cNvSpPr>
              <p:nvPr/>
            </p:nvSpPr>
            <p:spPr bwMode="auto">
              <a:xfrm flipH="1">
                <a:off x="17" y="23"/>
                <a:ext cx="23" cy="5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2" name="Line 194"/>
              <p:cNvSpPr>
                <a:spLocks noChangeShapeType="1"/>
              </p:cNvSpPr>
              <p:nvPr/>
            </p:nvSpPr>
            <p:spPr bwMode="auto">
              <a:xfrm flipH="1">
                <a:off x="62" y="80"/>
                <a:ext cx="22" cy="5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3" name="Line 195"/>
              <p:cNvSpPr>
                <a:spLocks noChangeShapeType="1"/>
              </p:cNvSpPr>
              <p:nvPr/>
            </p:nvSpPr>
            <p:spPr bwMode="auto">
              <a:xfrm flipH="1">
                <a:off x="40" y="51"/>
                <a:ext cx="22" cy="5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4" name="Line 196"/>
              <p:cNvSpPr>
                <a:spLocks noChangeShapeType="1"/>
              </p:cNvSpPr>
              <p:nvPr/>
            </p:nvSpPr>
            <p:spPr bwMode="auto">
              <a:xfrm flipH="1">
                <a:off x="35" y="172"/>
                <a:ext cx="76" cy="1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5" name="Line 197"/>
              <p:cNvSpPr>
                <a:spLocks noChangeShapeType="1"/>
              </p:cNvSpPr>
              <p:nvPr/>
            </p:nvSpPr>
            <p:spPr bwMode="auto">
              <a:xfrm flipH="1">
                <a:off x="40" y="207"/>
                <a:ext cx="75" cy="1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6" name="Line 198"/>
              <p:cNvSpPr>
                <a:spLocks noChangeShapeType="1"/>
              </p:cNvSpPr>
              <p:nvPr/>
            </p:nvSpPr>
            <p:spPr bwMode="auto">
              <a:xfrm flipH="1">
                <a:off x="66" y="247"/>
                <a:ext cx="41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7" name="Line 199"/>
              <p:cNvSpPr>
                <a:spLocks noChangeShapeType="1"/>
              </p:cNvSpPr>
              <p:nvPr/>
            </p:nvSpPr>
            <p:spPr bwMode="auto">
              <a:xfrm flipH="1">
                <a:off x="102" y="322"/>
                <a:ext cx="76" cy="1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8" name="Line 200"/>
              <p:cNvSpPr>
                <a:spLocks noChangeShapeType="1"/>
              </p:cNvSpPr>
              <p:nvPr/>
            </p:nvSpPr>
            <p:spPr bwMode="auto">
              <a:xfrm flipH="1">
                <a:off x="156" y="478"/>
                <a:ext cx="75" cy="1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9" name="Line 201"/>
              <p:cNvSpPr>
                <a:spLocks noChangeShapeType="1"/>
              </p:cNvSpPr>
              <p:nvPr/>
            </p:nvSpPr>
            <p:spPr bwMode="auto">
              <a:xfrm flipH="1">
                <a:off x="151" y="438"/>
                <a:ext cx="76" cy="1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0" name="Line 202"/>
              <p:cNvSpPr>
                <a:spLocks noChangeShapeType="1"/>
              </p:cNvSpPr>
              <p:nvPr/>
            </p:nvSpPr>
            <p:spPr bwMode="auto">
              <a:xfrm flipH="1">
                <a:off x="165" y="403"/>
                <a:ext cx="54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1" name="Line 203"/>
              <p:cNvSpPr>
                <a:spLocks noChangeShapeType="1"/>
              </p:cNvSpPr>
              <p:nvPr/>
            </p:nvSpPr>
            <p:spPr bwMode="auto">
              <a:xfrm flipH="1">
                <a:off x="133" y="357"/>
                <a:ext cx="41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2" name="Line 204"/>
              <p:cNvSpPr>
                <a:spLocks noChangeShapeType="1"/>
              </p:cNvSpPr>
              <p:nvPr/>
            </p:nvSpPr>
            <p:spPr bwMode="auto">
              <a:xfrm flipH="1">
                <a:off x="111" y="288"/>
                <a:ext cx="67" cy="17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" name="Line 205"/>
              <p:cNvSpPr>
                <a:spLocks noChangeShapeType="1"/>
              </p:cNvSpPr>
              <p:nvPr/>
            </p:nvSpPr>
            <p:spPr bwMode="auto">
              <a:xfrm flipH="1">
                <a:off x="53" y="149"/>
                <a:ext cx="40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14" name="Group 206"/>
            <p:cNvGrpSpPr>
              <a:grpSpLocks/>
            </p:cNvGrpSpPr>
            <p:nvPr/>
          </p:nvGrpSpPr>
          <p:grpSpPr bwMode="auto">
            <a:xfrm>
              <a:off x="432" y="904"/>
              <a:ext cx="176" cy="376"/>
              <a:chOff x="0" y="0"/>
              <a:chExt cx="176" cy="376"/>
            </a:xfrm>
          </p:grpSpPr>
          <p:sp>
            <p:nvSpPr>
              <p:cNvPr id="17615" name="Freeform 207"/>
              <p:cNvSpPr>
                <a:spLocks/>
              </p:cNvSpPr>
              <p:nvPr/>
            </p:nvSpPr>
            <p:spPr bwMode="auto">
              <a:xfrm>
                <a:off x="10" y="0"/>
                <a:ext cx="135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60" y="1394"/>
                  </a:cxn>
                  <a:cxn ang="0">
                    <a:pos x="8640" y="2787"/>
                  </a:cxn>
                  <a:cxn ang="0">
                    <a:pos x="8100" y="4413"/>
                  </a:cxn>
                  <a:cxn ang="0">
                    <a:pos x="4860" y="5574"/>
                  </a:cxn>
                  <a:cxn ang="0">
                    <a:pos x="1620" y="7432"/>
                  </a:cxn>
                  <a:cxn ang="0">
                    <a:pos x="1620" y="9058"/>
                  </a:cxn>
                  <a:cxn ang="0">
                    <a:pos x="9180" y="10452"/>
                  </a:cxn>
                  <a:cxn ang="0">
                    <a:pos x="14580" y="11381"/>
                  </a:cxn>
                  <a:cxn ang="0">
                    <a:pos x="17280" y="11381"/>
                  </a:cxn>
                  <a:cxn ang="0">
                    <a:pos x="21600" y="12077"/>
                  </a:cxn>
                  <a:cxn ang="0">
                    <a:pos x="19440" y="16258"/>
                  </a:cxn>
                  <a:cxn ang="0">
                    <a:pos x="15660" y="17419"/>
                  </a:cxn>
                  <a:cxn ang="0">
                    <a:pos x="15660" y="19742"/>
                  </a:cxn>
                  <a:cxn ang="0">
                    <a:pos x="1782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860" y="1394"/>
                    </a:lnTo>
                    <a:lnTo>
                      <a:pt x="8640" y="2787"/>
                    </a:lnTo>
                    <a:lnTo>
                      <a:pt x="8100" y="4413"/>
                    </a:lnTo>
                    <a:lnTo>
                      <a:pt x="4860" y="5574"/>
                    </a:lnTo>
                    <a:cubicBezTo>
                      <a:pt x="4860" y="5574"/>
                      <a:pt x="2700" y="7432"/>
                      <a:pt x="1620" y="7432"/>
                    </a:cubicBezTo>
                    <a:cubicBezTo>
                      <a:pt x="540" y="7432"/>
                      <a:pt x="1620" y="9058"/>
                      <a:pt x="1620" y="9058"/>
                    </a:cubicBezTo>
                    <a:lnTo>
                      <a:pt x="9180" y="10452"/>
                    </a:lnTo>
                    <a:lnTo>
                      <a:pt x="14580" y="11381"/>
                    </a:lnTo>
                    <a:lnTo>
                      <a:pt x="17280" y="11381"/>
                    </a:lnTo>
                    <a:lnTo>
                      <a:pt x="21600" y="12077"/>
                    </a:lnTo>
                    <a:lnTo>
                      <a:pt x="19440" y="16258"/>
                    </a:lnTo>
                    <a:lnTo>
                      <a:pt x="15660" y="17419"/>
                    </a:lnTo>
                    <a:lnTo>
                      <a:pt x="15660" y="19742"/>
                    </a:lnTo>
                    <a:lnTo>
                      <a:pt x="17820" y="21600"/>
                    </a:lnTo>
                  </a:path>
                </a:pathLst>
              </a:cu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6" name="Freeform 208"/>
              <p:cNvSpPr>
                <a:spLocks/>
              </p:cNvSpPr>
              <p:nvPr/>
            </p:nvSpPr>
            <p:spPr bwMode="auto">
              <a:xfrm>
                <a:off x="0" y="44"/>
                <a:ext cx="176" cy="3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54" y="1620"/>
                  </a:cxn>
                  <a:cxn ang="0">
                    <a:pos x="8308" y="2700"/>
                  </a:cxn>
                  <a:cxn ang="0">
                    <a:pos x="11631" y="5130"/>
                  </a:cxn>
                  <a:cxn ang="0">
                    <a:pos x="10385" y="9180"/>
                  </a:cxn>
                  <a:cxn ang="0">
                    <a:pos x="8723" y="11610"/>
                  </a:cxn>
                  <a:cxn ang="0">
                    <a:pos x="10385" y="14040"/>
                  </a:cxn>
                  <a:cxn ang="0">
                    <a:pos x="17031" y="14850"/>
                  </a:cxn>
                  <a:cxn ang="0">
                    <a:pos x="19938" y="14850"/>
                  </a:cxn>
                  <a:cxn ang="0">
                    <a:pos x="21600" y="1863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54" y="1620"/>
                    </a:lnTo>
                    <a:lnTo>
                      <a:pt x="8308" y="2700"/>
                    </a:lnTo>
                    <a:lnTo>
                      <a:pt x="11631" y="5130"/>
                    </a:lnTo>
                    <a:lnTo>
                      <a:pt x="10385" y="9180"/>
                    </a:lnTo>
                    <a:lnTo>
                      <a:pt x="8723" y="11610"/>
                    </a:lnTo>
                    <a:lnTo>
                      <a:pt x="10385" y="14040"/>
                    </a:lnTo>
                    <a:lnTo>
                      <a:pt x="17031" y="14850"/>
                    </a:lnTo>
                    <a:lnTo>
                      <a:pt x="19938" y="14850"/>
                    </a:lnTo>
                    <a:lnTo>
                      <a:pt x="21600" y="1863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7" name="Line 209"/>
              <p:cNvSpPr>
                <a:spLocks noChangeShapeType="1"/>
              </p:cNvSpPr>
              <p:nvPr/>
            </p:nvSpPr>
            <p:spPr bwMode="auto">
              <a:xfrm flipH="1">
                <a:off x="13" y="1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8" name="Line 210"/>
              <p:cNvSpPr>
                <a:spLocks noChangeShapeType="1"/>
              </p:cNvSpPr>
              <p:nvPr/>
            </p:nvSpPr>
            <p:spPr bwMode="auto">
              <a:xfrm flipH="1">
                <a:off x="47" y="5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9" name="Line 211"/>
              <p:cNvSpPr>
                <a:spLocks noChangeShapeType="1"/>
              </p:cNvSpPr>
              <p:nvPr/>
            </p:nvSpPr>
            <p:spPr bwMode="auto">
              <a:xfrm flipH="1">
                <a:off x="30" y="36"/>
                <a:ext cx="17" cy="36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0" name="Line 212"/>
              <p:cNvSpPr>
                <a:spLocks noChangeShapeType="1"/>
              </p:cNvSpPr>
              <p:nvPr/>
            </p:nvSpPr>
            <p:spPr bwMode="auto">
              <a:xfrm flipH="1">
                <a:off x="27" y="121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1" name="Line 213"/>
              <p:cNvSpPr>
                <a:spLocks noChangeShapeType="1"/>
              </p:cNvSpPr>
              <p:nvPr/>
            </p:nvSpPr>
            <p:spPr bwMode="auto">
              <a:xfrm flipH="1">
                <a:off x="30" y="145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2" name="Line 214"/>
              <p:cNvSpPr>
                <a:spLocks noChangeShapeType="1"/>
              </p:cNvSpPr>
              <p:nvPr/>
            </p:nvSpPr>
            <p:spPr bwMode="auto">
              <a:xfrm flipH="1">
                <a:off x="50" y="173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3" name="Line 215"/>
              <p:cNvSpPr>
                <a:spLocks noChangeShapeType="1"/>
              </p:cNvSpPr>
              <p:nvPr/>
            </p:nvSpPr>
            <p:spPr bwMode="auto">
              <a:xfrm flipH="1">
                <a:off x="77" y="226"/>
                <a:ext cx="58" cy="8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4" name="Line 216"/>
              <p:cNvSpPr>
                <a:spLocks noChangeShapeType="1"/>
              </p:cNvSpPr>
              <p:nvPr/>
            </p:nvSpPr>
            <p:spPr bwMode="auto">
              <a:xfrm flipH="1">
                <a:off x="118" y="335"/>
                <a:ext cx="58" cy="8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5" name="Line 217"/>
              <p:cNvSpPr>
                <a:spLocks noChangeShapeType="1"/>
              </p:cNvSpPr>
              <p:nvPr/>
            </p:nvSpPr>
            <p:spPr bwMode="auto">
              <a:xfrm flipH="1">
                <a:off x="115" y="307"/>
                <a:ext cx="57" cy="8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6" name="Line 218"/>
              <p:cNvSpPr>
                <a:spLocks noChangeShapeType="1"/>
              </p:cNvSpPr>
              <p:nvPr/>
            </p:nvSpPr>
            <p:spPr bwMode="auto">
              <a:xfrm flipH="1">
                <a:off x="125" y="283"/>
                <a:ext cx="41" cy="0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7" name="Line 219"/>
              <p:cNvSpPr>
                <a:spLocks noChangeShapeType="1"/>
              </p:cNvSpPr>
              <p:nvPr/>
            </p:nvSpPr>
            <p:spPr bwMode="auto">
              <a:xfrm flipH="1">
                <a:off x="101" y="250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8" name="Line 220"/>
              <p:cNvSpPr>
                <a:spLocks noChangeShapeType="1"/>
              </p:cNvSpPr>
              <p:nvPr/>
            </p:nvSpPr>
            <p:spPr bwMode="auto">
              <a:xfrm flipH="1">
                <a:off x="84" y="202"/>
                <a:ext cx="51" cy="12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9" name="Line 221"/>
              <p:cNvSpPr>
                <a:spLocks noChangeShapeType="1"/>
              </p:cNvSpPr>
              <p:nvPr/>
            </p:nvSpPr>
            <p:spPr bwMode="auto">
              <a:xfrm flipH="1">
                <a:off x="40" y="105"/>
                <a:ext cx="31" cy="0"/>
              </a:xfrm>
              <a:prstGeom prst="line">
                <a:avLst/>
              </a:prstGeom>
              <a:noFill/>
              <a:ln w="25400" cap="flat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630" name="Picture 2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3151" y="4305226"/>
            <a:ext cx="1333872" cy="245566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631" name="Line 223"/>
          <p:cNvSpPr>
            <a:spLocks noChangeShapeType="1"/>
          </p:cNvSpPr>
          <p:nvPr/>
        </p:nvSpPr>
        <p:spPr bwMode="auto">
          <a:xfrm flipH="1">
            <a:off x="4205883" y="5348883"/>
            <a:ext cx="508992" cy="0"/>
          </a:xfrm>
          <a:prstGeom prst="line">
            <a:avLst/>
          </a:prstGeom>
          <a:noFill/>
          <a:ln w="76200" cap="flat">
            <a:solidFill>
              <a:srgbClr val="41414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32" name="Line 224"/>
          <p:cNvSpPr>
            <a:spLocks noChangeShapeType="1"/>
          </p:cNvSpPr>
          <p:nvPr/>
        </p:nvSpPr>
        <p:spPr bwMode="auto">
          <a:xfrm flipH="1">
            <a:off x="5518547" y="5339953"/>
            <a:ext cx="508992" cy="0"/>
          </a:xfrm>
          <a:prstGeom prst="line">
            <a:avLst/>
          </a:prstGeom>
          <a:noFill/>
          <a:ln w="76200" cap="flat">
            <a:solidFill>
              <a:srgbClr val="41414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33" name="Line 225"/>
          <p:cNvSpPr>
            <a:spLocks noChangeShapeType="1"/>
          </p:cNvSpPr>
          <p:nvPr/>
        </p:nvSpPr>
        <p:spPr bwMode="auto">
          <a:xfrm flipH="1">
            <a:off x="1651992" y="5357813"/>
            <a:ext cx="508992" cy="0"/>
          </a:xfrm>
          <a:prstGeom prst="line">
            <a:avLst/>
          </a:prstGeom>
          <a:noFill/>
          <a:ln w="76200" cap="flat">
            <a:solidFill>
              <a:srgbClr val="41414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34" name="Rectangle 226"/>
          <p:cNvSpPr>
            <a:spLocks/>
          </p:cNvSpPr>
          <p:nvPr/>
        </p:nvSpPr>
        <p:spPr bwMode="auto">
          <a:xfrm>
            <a:off x="6776517" y="5022770"/>
            <a:ext cx="118076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DNA/RNA</a:t>
            </a:r>
          </a:p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sequencing</a:t>
            </a:r>
          </a:p>
        </p:txBody>
      </p:sp>
      <p:sp>
        <p:nvSpPr>
          <p:cNvPr id="17635" name="Rectangle 227"/>
          <p:cNvSpPr>
            <a:spLocks/>
          </p:cNvSpPr>
          <p:nvPr/>
        </p:nvSpPr>
        <p:spPr bwMode="auto">
          <a:xfrm>
            <a:off x="275762" y="3881065"/>
            <a:ext cx="1244531" cy="27699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whole water</a:t>
            </a:r>
          </a:p>
        </p:txBody>
      </p:sp>
      <p:sp>
        <p:nvSpPr>
          <p:cNvPr id="17636" name="Line 228"/>
          <p:cNvSpPr>
            <a:spLocks noChangeShapeType="1"/>
          </p:cNvSpPr>
          <p:nvPr/>
        </p:nvSpPr>
        <p:spPr bwMode="auto">
          <a:xfrm rot="10800000">
            <a:off x="1526977" y="5759649"/>
            <a:ext cx="1026914" cy="848320"/>
          </a:xfrm>
          <a:prstGeom prst="line">
            <a:avLst/>
          </a:prstGeom>
          <a:noFill/>
          <a:ln w="76200" cap="flat">
            <a:solidFill>
              <a:srgbClr val="41414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37" name="Rectangle 229"/>
          <p:cNvSpPr>
            <a:spLocks/>
          </p:cNvSpPr>
          <p:nvPr/>
        </p:nvSpPr>
        <p:spPr bwMode="auto">
          <a:xfrm>
            <a:off x="2603004" y="6490558"/>
            <a:ext cx="3193057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ea typeface="Gill Sans" charset="0"/>
                <a:cs typeface="Gill Sans" charset="0"/>
              </a:rPr>
              <a:t>nutrient  analysis + toxin analysis</a:t>
            </a:r>
          </a:p>
        </p:txBody>
      </p:sp>
    </p:spTree>
    <p:extLst>
      <p:ext uri="{BB962C8B-B14F-4D97-AF65-F5344CB8AC3E}">
        <p14:creationId xmlns:p14="http://schemas.microsoft.com/office/powerpoint/2010/main" val="15198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ll_nm_sites_09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219200"/>
            <a:ext cx="4157031" cy="2895600"/>
          </a:xfrm>
          <a:prstGeom prst="rect">
            <a:avLst/>
          </a:prstGeom>
          <a:noFill/>
          <a:ln w="19050" algn="ctr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6" name="Picture 17" descr="ppi4E.tmp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99356" y="4565814"/>
            <a:ext cx="32400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76200"/>
            <a:ext cx="57912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1F497D"/>
                </a:solidFill>
                <a:latin typeface="Calibri" pitchFamily="34" charset="0"/>
              </a:rPr>
              <a:t>NatureMapping Program </a:t>
            </a:r>
            <a:endParaRPr lang="en-US" sz="3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386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1F497D"/>
                </a:solidFill>
                <a:latin typeface="Calibri" pitchFamily="34" charset="0"/>
              </a:rPr>
              <a:t>Wildlife Observations (1902- )   </a:t>
            </a:r>
            <a:endParaRPr lang="en-US" sz="1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4114800"/>
            <a:ext cx="464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1F497D"/>
                </a:solidFill>
                <a:latin typeface="Calibri" pitchFamily="34" charset="0"/>
              </a:rPr>
              <a:t>Water Quality Monitoring Sites (2003 - )   </a:t>
            </a:r>
            <a:endParaRPr lang="en-US" sz="14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24400" y="1899696"/>
            <a:ext cx="3860800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1F497D"/>
                </a:solidFill>
                <a:latin typeface="Calibri" pitchFamily="34" charset="0"/>
              </a:rPr>
              <a:t>Data collection and submission options: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1F497D"/>
                </a:solidFill>
                <a:latin typeface="Calibri" pitchFamily="34" charset="0"/>
              </a:rPr>
              <a:t>Download/upload spreadsheet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1F497D"/>
                </a:solidFill>
                <a:latin typeface="Calibri" pitchFamily="34" charset="0"/>
              </a:rPr>
              <a:t>Online data entry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1F497D"/>
                </a:solidFill>
                <a:latin typeface="Calibri" pitchFamily="34" charset="0"/>
              </a:rPr>
              <a:t>NatureTracker on handheld/GPS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1F497D"/>
                </a:solidFill>
                <a:latin typeface="Calibri" pitchFamily="34" charset="0"/>
              </a:rPr>
              <a:t>Android   ODK (Open Data Kit)</a:t>
            </a:r>
            <a:endParaRPr lang="en-US" sz="1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34100" y="3867986"/>
            <a:ext cx="1523809" cy="2832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24400" y="4267200"/>
            <a:ext cx="1295400" cy="2408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806104" y="4348316"/>
            <a:ext cx="1254322" cy="2331787"/>
          </a:xfrm>
          <a:prstGeom prst="rect">
            <a:avLst/>
          </a:prstGeom>
        </p:spPr>
      </p:pic>
      <p:pic>
        <p:nvPicPr>
          <p:cNvPr id="2" name="Picture 1" descr="Picture 7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76" y="191869"/>
            <a:ext cx="1286933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7909" y="425464"/>
            <a:ext cx="134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Karen </a:t>
            </a:r>
            <a:r>
              <a:rPr lang="en-US" sz="1800" dirty="0" err="1" smtClean="0">
                <a:latin typeface="+mj-lt"/>
              </a:rPr>
              <a:t>Dvornich</a:t>
            </a:r>
            <a:endParaRPr lang="en-US" sz="1800" dirty="0" smtClean="0">
              <a:latin typeface="+mj-lt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E32B-CC96-C849-BE29-CD4279CE1346}" type="datetime1">
              <a:rPr lang="en-US" smtClean="0"/>
              <a:t>4/23/12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pic>
        <p:nvPicPr>
          <p:cNvPr id="5" name="Picture 4" descr="Picture 7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10002"/>
            <a:ext cx="8369300" cy="6557497"/>
          </a:xfrm>
          <a:prstGeom prst="rect">
            <a:avLst/>
          </a:prstGeom>
        </p:spPr>
      </p:pic>
      <p:pic>
        <p:nvPicPr>
          <p:cNvPr id="6" name="Picture 5" descr="Picture 7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76" y="1071795"/>
            <a:ext cx="1286933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7909" y="425464"/>
            <a:ext cx="134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Karen </a:t>
            </a:r>
            <a:r>
              <a:rPr lang="en-US" sz="1800" dirty="0" err="1" smtClean="0">
                <a:latin typeface="+mj-lt"/>
              </a:rPr>
              <a:t>Dvornich</a:t>
            </a:r>
            <a:endParaRPr lang="en-US" sz="1800" dirty="0" smtClean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D93-B75B-3E4F-80D3-CDC3F03F2668}" type="datetime1">
              <a:rPr lang="en-US" smtClean="0"/>
              <a:t>4/23/12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1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1801" y="4171872"/>
            <a:ext cx="8178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“An </a:t>
            </a:r>
            <a:r>
              <a:rPr lang="en-US" sz="2000" i="1" dirty="0"/>
              <a:t>undergraduate student and I are working with gigabytes </a:t>
            </a:r>
            <a:r>
              <a:rPr lang="en-US" sz="2000" i="1" dirty="0" smtClean="0"/>
              <a:t>of tabular data </a:t>
            </a:r>
            <a:r>
              <a:rPr lang="en-US" sz="2000" i="1" dirty="0"/>
              <a:t>derived from analysis of protein surfaces. </a:t>
            </a:r>
            <a:endParaRPr lang="en-US" sz="2000" i="1" dirty="0" smtClean="0"/>
          </a:p>
          <a:p>
            <a:endParaRPr lang="en-US" sz="2000" i="1" dirty="0"/>
          </a:p>
          <a:p>
            <a:r>
              <a:rPr lang="en-US" sz="2000" i="1" dirty="0" smtClean="0"/>
              <a:t>Previously</a:t>
            </a:r>
            <a:r>
              <a:rPr lang="en-US" sz="2000" i="1" dirty="0"/>
              <a:t>, we </a:t>
            </a:r>
            <a:r>
              <a:rPr lang="en-US" sz="2000" i="1" dirty="0" smtClean="0"/>
              <a:t>were using </a:t>
            </a:r>
            <a:r>
              <a:rPr lang="en-US" sz="2000" i="1" dirty="0"/>
              <a:t>huge directory trees and plain text files</a:t>
            </a:r>
            <a:r>
              <a:rPr lang="en-US" sz="2000" i="1" dirty="0" smtClean="0"/>
              <a:t>.</a:t>
            </a:r>
          </a:p>
          <a:p>
            <a:endParaRPr lang="en-US" sz="2000" i="1" dirty="0"/>
          </a:p>
          <a:p>
            <a:r>
              <a:rPr lang="en-US" sz="2000" i="1" dirty="0" smtClean="0"/>
              <a:t>Now </a:t>
            </a:r>
            <a:r>
              <a:rPr lang="en-US" sz="2000" i="1" dirty="0"/>
              <a:t>we can </a:t>
            </a:r>
            <a:r>
              <a:rPr lang="en-US" sz="2000" i="1" dirty="0" smtClean="0"/>
              <a:t>accomplish a </a:t>
            </a:r>
            <a:r>
              <a:rPr lang="en-US" sz="2000" i="1" dirty="0"/>
              <a:t>10 minute 100 line script in 1 line of SQL</a:t>
            </a:r>
            <a:r>
              <a:rPr lang="en-US" sz="2000" i="1" dirty="0" smtClean="0"/>
              <a:t>.”</a:t>
            </a:r>
            <a:endParaRPr lang="en-US" sz="2000" i="1" dirty="0"/>
          </a:p>
        </p:txBody>
      </p:sp>
      <p:pic>
        <p:nvPicPr>
          <p:cNvPr id="6" name="Picture 5" descr="informati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1392605"/>
            <a:ext cx="6477000" cy="25352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04203" y="6201489"/>
            <a:ext cx="2047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-- Andrew </a:t>
            </a:r>
            <a:r>
              <a:rPr lang="en-US" sz="1600" dirty="0"/>
              <a:t>D White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8937" y="273416"/>
            <a:ext cx="203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Andrew White, UW Chemistry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A445-80C8-5A44-BD77-D381861F9A98}" type="datetime1">
              <a:rPr lang="en-US" smtClean="0"/>
              <a:t>4/23/12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205F-3D6E-5542-B9A4-BD73429BA9FE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9667-1595-204E-942A-3004F8165CD8}" type="slidenum">
              <a:rPr lang="en-US"/>
              <a:pPr/>
              <a:t>8</a:t>
            </a:fld>
            <a:endParaRPr lang="en-US"/>
          </a:p>
        </p:txBody>
      </p:sp>
      <p:sp>
        <p:nvSpPr>
          <p:cNvPr id="570373" name="Title 1"/>
          <p:cNvSpPr>
            <a:spLocks noGrp="1"/>
          </p:cNvSpPr>
          <p:nvPr>
            <p:ph type="title" idx="4294967295"/>
          </p:nvPr>
        </p:nvSpPr>
        <p:spPr>
          <a:xfrm>
            <a:off x="1339850" y="420688"/>
            <a:ext cx="6264275" cy="536575"/>
          </a:xfrm>
        </p:spPr>
        <p:txBody>
          <a:bodyPr anchor="ctr"/>
          <a:lstStyle/>
          <a:p>
            <a:r>
              <a:rPr lang="en-US" dirty="0"/>
              <a:t>What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4473575"/>
            <a:ext cx="8596313" cy="1219200"/>
          </a:xfrm>
        </p:spPr>
        <p:txBody>
          <a:bodyPr>
            <a:normAutofit fontScale="85000" lnSpcReduction="20000"/>
          </a:bodyPr>
          <a:lstStyle/>
          <a:p>
            <a:pPr marL="339725" indent="-339725">
              <a:lnSpc>
                <a:spcPct val="90000"/>
              </a:lnSpc>
              <a:buClr>
                <a:srgbClr val="F30D0D"/>
              </a:buClr>
              <a:buSzTx/>
              <a:buFont typeface="Times" charset="0"/>
              <a:buAutoNum type="arabicPeriod"/>
            </a:pPr>
            <a:r>
              <a:rPr lang="en-US" sz="2400" i="1">
                <a:solidFill>
                  <a:srgbClr val="F30D0D"/>
                </a:solidFill>
                <a:latin typeface="Times" charset="0"/>
              </a:rPr>
              <a:t>L is loaded on each iteration</a:t>
            </a:r>
            <a:endParaRPr lang="en-US" sz="2400" i="1">
              <a:solidFill>
                <a:srgbClr val="FF0000"/>
              </a:solidFill>
              <a:latin typeface="Times" charset="0"/>
            </a:endParaRPr>
          </a:p>
          <a:p>
            <a:pPr marL="339725" indent="-339725">
              <a:lnSpc>
                <a:spcPct val="90000"/>
              </a:lnSpc>
              <a:buClr>
                <a:srgbClr val="F30D0D"/>
              </a:buClr>
              <a:buSzTx/>
              <a:buFont typeface="Times" charset="0"/>
              <a:buAutoNum type="arabicPeriod"/>
            </a:pPr>
            <a:r>
              <a:rPr lang="en-US" sz="2400" i="1">
                <a:solidFill>
                  <a:srgbClr val="F30D0D"/>
                </a:solidFill>
                <a:latin typeface="Times" charset="0"/>
              </a:rPr>
              <a:t>L is shuffled on each iteration</a:t>
            </a:r>
            <a:endParaRPr lang="en-US" sz="2400" i="1">
              <a:latin typeface="Times" charset="0"/>
            </a:endParaRPr>
          </a:p>
          <a:p>
            <a:pPr marL="339725" indent="-339725">
              <a:lnSpc>
                <a:spcPct val="90000"/>
              </a:lnSpc>
              <a:buClr>
                <a:srgbClr val="F30D0D"/>
              </a:buClr>
              <a:buSzTx/>
              <a:buFont typeface="Times" charset="0"/>
              <a:buAutoNum type="arabicPeriod"/>
            </a:pPr>
            <a:endParaRPr lang="en-US" sz="2400" i="1">
              <a:latin typeface="Times" charset="0"/>
            </a:endParaRPr>
          </a:p>
          <a:p>
            <a:pPr marL="339725" indent="-339725">
              <a:lnSpc>
                <a:spcPct val="90000"/>
              </a:lnSpc>
              <a:buClr>
                <a:srgbClr val="F30D0D"/>
              </a:buClr>
              <a:buSzTx/>
              <a:buFont typeface="Times" charset="0"/>
              <a:buAutoNum type="arabicPeriod"/>
            </a:pPr>
            <a:r>
              <a:rPr lang="en-US" sz="2400" i="1">
                <a:solidFill>
                  <a:srgbClr val="F30D0D"/>
                </a:solidFill>
                <a:latin typeface="Times" charset="0"/>
              </a:rPr>
              <a:t>Fixpoint evaluated as a separate MapReduce job per iteration</a:t>
            </a:r>
            <a:endParaRPr lang="en-US" sz="2400" i="1">
              <a:latin typeface="Times" charset="0"/>
            </a:endParaRPr>
          </a:p>
        </p:txBody>
      </p:sp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1457325" y="1277938"/>
            <a:ext cx="762000" cy="457200"/>
          </a:xfrm>
          <a:prstGeom prst="flowChartProcess">
            <a:avLst/>
          </a:prstGeom>
          <a:solidFill>
            <a:schemeClr val="folHlink">
              <a:alpha val="36078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Garamond" charset="0"/>
                <a:cs typeface="ＭＳ Ｐゴシック" charset="0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457325" y="2039938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457325" y="2725738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2232025" y="1506538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2"/>
          </p:cNvCxnSpPr>
          <p:nvPr/>
        </p:nvCxnSpPr>
        <p:spPr>
          <a:xfrm>
            <a:off x="2206625" y="2268538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206625" y="1811338"/>
            <a:ext cx="1143000" cy="1143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2232025" y="1811338"/>
            <a:ext cx="1143000" cy="4572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stCxn id="4" idx="3"/>
            <a:endCxn id="10" idx="2"/>
          </p:cNvCxnSpPr>
          <p:nvPr/>
        </p:nvCxnSpPr>
        <p:spPr>
          <a:xfrm>
            <a:off x="2232025" y="1506538"/>
            <a:ext cx="1143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2232025" y="2573338"/>
            <a:ext cx="1143000" cy="381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1000125" y="1506538"/>
            <a:ext cx="457200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00125" y="2268538"/>
            <a:ext cx="457200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00125" y="2954338"/>
            <a:ext cx="457200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4025" y="11255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R</a:t>
            </a:r>
            <a:r>
              <a:rPr lang="en-US" sz="1800" baseline="-25000">
                <a:latin typeface="Arial" charset="0"/>
                <a:cs typeface="ＭＳ Ｐゴシック" charset="0"/>
              </a:rPr>
              <a:t>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4025" y="257333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L-split1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4025" y="181133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L-split0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8788" y="1851025"/>
            <a:ext cx="1828800" cy="1524000"/>
          </a:xfrm>
          <a:prstGeom prst="rect">
            <a:avLst/>
          </a:prstGeom>
          <a:solidFill>
            <a:srgbClr val="0011CF">
              <a:alpha val="2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charset="0"/>
              <a:cs typeface="ＭＳ Ｐゴシック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371725" y="1819275"/>
            <a:ext cx="838200" cy="1276350"/>
          </a:xfrm>
          <a:prstGeom prst="rect">
            <a:avLst/>
          </a:prstGeom>
          <a:solidFill>
            <a:srgbClr val="0011CF">
              <a:alpha val="2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charset="0"/>
              <a:cs typeface="ＭＳ Ｐゴシック" charset="0"/>
            </a:endParaRPr>
          </a:p>
        </p:txBody>
      </p:sp>
      <p:cxnSp>
        <p:nvCxnSpPr>
          <p:cNvPr id="42" name="Straight Arrow Connector 41"/>
          <p:cNvCxnSpPr>
            <a:stCxn id="29" idx="6"/>
          </p:cNvCxnSpPr>
          <p:nvPr/>
        </p:nvCxnSpPr>
        <p:spPr>
          <a:xfrm>
            <a:off x="6175375" y="18034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</p:cNvCxnSpPr>
          <p:nvPr/>
        </p:nvCxnSpPr>
        <p:spPr>
          <a:xfrm>
            <a:off x="6175375" y="25654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Process 43"/>
          <p:cNvSpPr/>
          <p:nvPr/>
        </p:nvSpPr>
        <p:spPr>
          <a:xfrm>
            <a:off x="6646863" y="15748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6632575" y="23368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48" name="Flowchart: Connector 47"/>
          <p:cNvSpPr/>
          <p:nvPr/>
        </p:nvSpPr>
        <p:spPr>
          <a:xfrm>
            <a:off x="8004175" y="15748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49" name="Flowchart: Connector 48"/>
          <p:cNvSpPr/>
          <p:nvPr/>
        </p:nvSpPr>
        <p:spPr>
          <a:xfrm>
            <a:off x="8004175" y="23368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cxnSp>
        <p:nvCxnSpPr>
          <p:cNvPr id="52" name="Straight Arrow Connector 51"/>
          <p:cNvCxnSpPr>
            <a:stCxn id="44" idx="3"/>
            <a:endCxn id="50" idx="1"/>
          </p:cNvCxnSpPr>
          <p:nvPr/>
        </p:nvCxnSpPr>
        <p:spPr>
          <a:xfrm>
            <a:off x="7421563" y="1803400"/>
            <a:ext cx="582612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3"/>
          </p:cNvCxnSpPr>
          <p:nvPr/>
        </p:nvCxnSpPr>
        <p:spPr>
          <a:xfrm>
            <a:off x="7407275" y="2565400"/>
            <a:ext cx="6096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4" idx="3"/>
            <a:endCxn id="51" idx="1"/>
          </p:cNvCxnSpPr>
          <p:nvPr/>
        </p:nvCxnSpPr>
        <p:spPr>
          <a:xfrm>
            <a:off x="7421563" y="1803400"/>
            <a:ext cx="582612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 noChangeShapeType="1"/>
            <a:stCxn id="46" idx="3"/>
          </p:cNvCxnSpPr>
          <p:nvPr/>
        </p:nvCxnSpPr>
        <p:spPr bwMode="auto">
          <a:xfrm flipV="1">
            <a:off x="7407275" y="1835150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0418" name="Text Box 50"/>
          <p:cNvSpPr txBox="1">
            <a:spLocks noChangeArrowheads="1"/>
          </p:cNvSpPr>
          <p:nvPr/>
        </p:nvSpPr>
        <p:spPr bwMode="auto">
          <a:xfrm>
            <a:off x="458788" y="2998788"/>
            <a:ext cx="45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30D0D"/>
                </a:solidFill>
              </a:rPr>
              <a:t>1.</a:t>
            </a: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6369050" y="1436688"/>
            <a:ext cx="2198688" cy="1485900"/>
          </a:xfrm>
          <a:prstGeom prst="rect">
            <a:avLst/>
          </a:prstGeom>
          <a:solidFill>
            <a:srgbClr val="0011CF">
              <a:alpha val="2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charset="0"/>
              <a:cs typeface="ＭＳ Ｐゴシック" charset="0"/>
            </a:endParaRPr>
          </a:p>
        </p:txBody>
      </p:sp>
      <p:sp>
        <p:nvSpPr>
          <p:cNvPr id="570420" name="Text Box 52"/>
          <p:cNvSpPr txBox="1">
            <a:spLocks noChangeArrowheads="1"/>
          </p:cNvSpPr>
          <p:nvPr/>
        </p:nvSpPr>
        <p:spPr bwMode="auto">
          <a:xfrm>
            <a:off x="2822575" y="2717800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30D0D"/>
                </a:solidFill>
              </a:rPr>
              <a:t>2.</a:t>
            </a:r>
          </a:p>
        </p:txBody>
      </p:sp>
      <p:sp>
        <p:nvSpPr>
          <p:cNvPr id="570421" name="Text Box 53"/>
          <p:cNvSpPr txBox="1">
            <a:spLocks noChangeArrowheads="1"/>
          </p:cNvSpPr>
          <p:nvPr/>
        </p:nvSpPr>
        <p:spPr bwMode="auto">
          <a:xfrm>
            <a:off x="7459663" y="2543175"/>
            <a:ext cx="45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30D0D"/>
                </a:solidFill>
              </a:rPr>
              <a:t>3.</a:t>
            </a:r>
          </a:p>
        </p:txBody>
      </p:sp>
      <p:sp>
        <p:nvSpPr>
          <p:cNvPr id="570422" name="Rectangle 54"/>
          <p:cNvSpPr>
            <a:spLocks noChangeArrowheads="1"/>
          </p:cNvSpPr>
          <p:nvPr/>
        </p:nvSpPr>
        <p:spPr bwMode="auto">
          <a:xfrm>
            <a:off x="704850" y="4024313"/>
            <a:ext cx="298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L is loop invariant, but</a:t>
            </a:r>
          </a:p>
        </p:txBody>
      </p:sp>
      <p:sp>
        <p:nvSpPr>
          <p:cNvPr id="570423" name="Rectangle 55"/>
          <p:cNvSpPr>
            <a:spLocks noChangeArrowheads="1"/>
          </p:cNvSpPr>
          <p:nvPr/>
        </p:nvSpPr>
        <p:spPr bwMode="auto">
          <a:xfrm>
            <a:off x="765175" y="5224463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plus</a:t>
            </a: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3397250" y="2314575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r</a:t>
            </a:r>
          </a:p>
        </p:txBody>
      </p:sp>
      <p:sp>
        <p:nvSpPr>
          <p:cNvPr id="10" name="Flowchart: Connector 8"/>
          <p:cNvSpPr>
            <a:spLocks noChangeArrowheads="1"/>
          </p:cNvSpPr>
          <p:nvPr/>
        </p:nvSpPr>
        <p:spPr bwMode="auto">
          <a:xfrm>
            <a:off x="3392488" y="1589088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r</a:t>
            </a:r>
          </a:p>
        </p:txBody>
      </p:sp>
      <p:cxnSp>
        <p:nvCxnSpPr>
          <p:cNvPr id="18" name="Straight Arrow Connector 41"/>
          <p:cNvCxnSpPr/>
          <p:nvPr/>
        </p:nvCxnSpPr>
        <p:spPr>
          <a:xfrm>
            <a:off x="3871913" y="1811338"/>
            <a:ext cx="457200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42"/>
          <p:cNvCxnSpPr/>
          <p:nvPr/>
        </p:nvCxnSpPr>
        <p:spPr>
          <a:xfrm>
            <a:off x="3871913" y="2573338"/>
            <a:ext cx="457200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43"/>
          <p:cNvSpPr/>
          <p:nvPr/>
        </p:nvSpPr>
        <p:spPr>
          <a:xfrm>
            <a:off x="4343400" y="1582738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1" name="Flowchart: Process 45"/>
          <p:cNvSpPr/>
          <p:nvPr/>
        </p:nvSpPr>
        <p:spPr>
          <a:xfrm>
            <a:off x="4329113" y="2344738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2" name="Flowchart: Connector 47"/>
          <p:cNvSpPr/>
          <p:nvPr/>
        </p:nvSpPr>
        <p:spPr>
          <a:xfrm>
            <a:off x="5700713" y="1582738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28" name="Flowchart: Connector 48"/>
          <p:cNvSpPr/>
          <p:nvPr/>
        </p:nvSpPr>
        <p:spPr>
          <a:xfrm>
            <a:off x="5700713" y="2344738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cxnSp>
        <p:nvCxnSpPr>
          <p:cNvPr id="29" name="Straight Arrow Connector 51"/>
          <p:cNvCxnSpPr>
            <a:endCxn id="50" idx="1"/>
          </p:cNvCxnSpPr>
          <p:nvPr/>
        </p:nvCxnSpPr>
        <p:spPr>
          <a:xfrm>
            <a:off x="5118100" y="1811338"/>
            <a:ext cx="582613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2"/>
          <p:cNvCxnSpPr/>
          <p:nvPr/>
        </p:nvCxnSpPr>
        <p:spPr>
          <a:xfrm>
            <a:off x="5103813" y="2573338"/>
            <a:ext cx="609600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53"/>
          <p:cNvCxnSpPr>
            <a:endCxn id="51" idx="1"/>
          </p:cNvCxnSpPr>
          <p:nvPr/>
        </p:nvCxnSpPr>
        <p:spPr>
          <a:xfrm>
            <a:off x="5118100" y="1811338"/>
            <a:ext cx="582613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54"/>
          <p:cNvCxnSpPr>
            <a:cxnSpLocks noChangeShapeType="1"/>
          </p:cNvCxnSpPr>
          <p:nvPr/>
        </p:nvCxnSpPr>
        <p:spPr bwMode="auto">
          <a:xfrm flipV="1">
            <a:off x="5103813" y="1843088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8686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7717-B85E-2C4C-8E03-91FE0007639D}" type="datetime1">
              <a:rPr lang="en-US"/>
              <a:pPr/>
              <a:t>4/22/12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8640-5EE0-8940-A0FD-69C181848F47}" type="slidenum">
              <a:rPr lang="en-US"/>
              <a:pPr/>
              <a:t>9</a:t>
            </a:fld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Transitive Closure</a:t>
            </a:r>
          </a:p>
        </p:txBody>
      </p:sp>
      <p:pic>
        <p:nvPicPr>
          <p:cNvPr id="676920" name="Picture 56" descr="&#10;Picture 5.png 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447800"/>
            <a:ext cx="1968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921" name="Text Box 57"/>
          <p:cNvSpPr txBox="1">
            <a:spLocks noChangeArrowheads="1"/>
          </p:cNvSpPr>
          <p:nvPr/>
        </p:nvSpPr>
        <p:spPr bwMode="auto">
          <a:xfrm>
            <a:off x="996950" y="1100138"/>
            <a:ext cx="110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Friend</a:t>
            </a:r>
          </a:p>
        </p:txBody>
      </p:sp>
      <p:sp>
        <p:nvSpPr>
          <p:cNvPr id="676923" name="Text Box 59"/>
          <p:cNvSpPr txBox="1">
            <a:spLocks noChangeArrowheads="1"/>
          </p:cNvSpPr>
          <p:nvPr/>
        </p:nvSpPr>
        <p:spPr bwMode="auto">
          <a:xfrm>
            <a:off x="3638550" y="1165225"/>
            <a:ext cx="426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Find all transitive friends of Eric</a:t>
            </a:r>
          </a:p>
        </p:txBody>
      </p:sp>
      <p:sp>
        <p:nvSpPr>
          <p:cNvPr id="676924" name="Text Box 60"/>
          <p:cNvSpPr txBox="1">
            <a:spLocks noChangeArrowheads="1"/>
          </p:cNvSpPr>
          <p:nvPr/>
        </p:nvSpPr>
        <p:spPr bwMode="auto">
          <a:xfrm>
            <a:off x="4640263" y="2940050"/>
            <a:ext cx="240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{Eric, Elisa} </a:t>
            </a:r>
          </a:p>
        </p:txBody>
      </p:sp>
      <p:sp>
        <p:nvSpPr>
          <p:cNvPr id="676925" name="Text Box 61"/>
          <p:cNvSpPr txBox="1">
            <a:spLocks noChangeArrowheads="1"/>
          </p:cNvSpPr>
          <p:nvPr/>
        </p:nvSpPr>
        <p:spPr bwMode="auto">
          <a:xfrm>
            <a:off x="4608513" y="3808413"/>
            <a:ext cx="2409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{Eric, Tom</a:t>
            </a:r>
          </a:p>
          <a:p>
            <a:r>
              <a:rPr lang="en-US"/>
              <a:t>  Eric, Harry}</a:t>
            </a:r>
          </a:p>
        </p:txBody>
      </p:sp>
      <p:sp>
        <p:nvSpPr>
          <p:cNvPr id="676926" name="Text Box 62"/>
          <p:cNvSpPr txBox="1">
            <a:spLocks noChangeArrowheads="1"/>
          </p:cNvSpPr>
          <p:nvPr/>
        </p:nvSpPr>
        <p:spPr bwMode="auto">
          <a:xfrm>
            <a:off x="4721225" y="4916488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{}</a:t>
            </a:r>
          </a:p>
        </p:txBody>
      </p:sp>
      <p:sp>
        <p:nvSpPr>
          <p:cNvPr id="676928" name="Text Box 64"/>
          <p:cNvSpPr txBox="1">
            <a:spLocks noChangeArrowheads="1"/>
          </p:cNvSpPr>
          <p:nvPr/>
        </p:nvSpPr>
        <p:spPr bwMode="auto">
          <a:xfrm>
            <a:off x="4071938" y="29464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1</a:t>
            </a:r>
            <a:endParaRPr lang="en-US"/>
          </a:p>
        </p:txBody>
      </p:sp>
      <p:sp>
        <p:nvSpPr>
          <p:cNvPr id="676929" name="Text Box 65"/>
          <p:cNvSpPr txBox="1">
            <a:spLocks noChangeArrowheads="1"/>
          </p:cNvSpPr>
          <p:nvPr/>
        </p:nvSpPr>
        <p:spPr bwMode="auto">
          <a:xfrm>
            <a:off x="4067175" y="198437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0</a:t>
            </a:r>
            <a:endParaRPr lang="en-US" i="1"/>
          </a:p>
        </p:txBody>
      </p:sp>
      <p:sp>
        <p:nvSpPr>
          <p:cNvPr id="676930" name="Text Box 66"/>
          <p:cNvSpPr txBox="1">
            <a:spLocks noChangeArrowheads="1"/>
          </p:cNvSpPr>
          <p:nvPr/>
        </p:nvSpPr>
        <p:spPr bwMode="auto">
          <a:xfrm>
            <a:off x="4624388" y="1992313"/>
            <a:ext cx="240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{Eric, Eric} </a:t>
            </a:r>
          </a:p>
        </p:txBody>
      </p:sp>
      <p:sp>
        <p:nvSpPr>
          <p:cNvPr id="676931" name="Text Box 67"/>
          <p:cNvSpPr txBox="1">
            <a:spLocks noChangeArrowheads="1"/>
          </p:cNvSpPr>
          <p:nvPr/>
        </p:nvSpPr>
        <p:spPr bwMode="auto">
          <a:xfrm>
            <a:off x="4106863" y="383222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2</a:t>
            </a:r>
            <a:endParaRPr lang="en-US"/>
          </a:p>
        </p:txBody>
      </p:sp>
      <p:sp>
        <p:nvSpPr>
          <p:cNvPr id="676932" name="Text Box 68"/>
          <p:cNvSpPr txBox="1">
            <a:spLocks noChangeArrowheads="1"/>
          </p:cNvSpPr>
          <p:nvPr/>
        </p:nvSpPr>
        <p:spPr bwMode="auto">
          <a:xfrm>
            <a:off x="4152900" y="49133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3</a:t>
            </a:r>
            <a:endParaRPr lang="en-US"/>
          </a:p>
        </p:txBody>
      </p:sp>
      <p:sp>
        <p:nvSpPr>
          <p:cNvPr id="676933" name="Text Box 69"/>
          <p:cNvSpPr txBox="1">
            <a:spLocks noChangeArrowheads="1"/>
          </p:cNvSpPr>
          <p:nvPr/>
        </p:nvSpPr>
        <p:spPr bwMode="auto">
          <a:xfrm>
            <a:off x="471488" y="5657850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(semi-naïve evaluation)</a:t>
            </a:r>
          </a:p>
        </p:txBody>
      </p:sp>
      <p:grpSp>
        <p:nvGrpSpPr>
          <p:cNvPr id="676936" name="Group 72"/>
          <p:cNvGrpSpPr>
            <a:grpSpLocks/>
          </p:cNvGrpSpPr>
          <p:nvPr/>
        </p:nvGrpSpPr>
        <p:grpSpPr bwMode="auto">
          <a:xfrm>
            <a:off x="930275" y="2120900"/>
            <a:ext cx="5559425" cy="2522538"/>
            <a:chOff x="586" y="1336"/>
            <a:chExt cx="3502" cy="1589"/>
          </a:xfrm>
        </p:grpSpPr>
        <p:sp>
          <p:nvSpPr>
            <p:cNvPr id="676934" name="AutoShape 70"/>
            <p:cNvSpPr>
              <a:spLocks noChangeArrowheads="1"/>
            </p:cNvSpPr>
            <p:nvPr/>
          </p:nvSpPr>
          <p:spPr bwMode="auto">
            <a:xfrm>
              <a:off x="586" y="1336"/>
              <a:ext cx="1270" cy="3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935" name="AutoShape 71"/>
            <p:cNvSpPr>
              <a:spLocks noChangeArrowheads="1"/>
            </p:cNvSpPr>
            <p:nvPr/>
          </p:nvSpPr>
          <p:spPr bwMode="auto">
            <a:xfrm>
              <a:off x="2538" y="2372"/>
              <a:ext cx="1550" cy="55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940" name="Group 76"/>
          <p:cNvGrpSpPr>
            <a:grpSpLocks/>
          </p:cNvGrpSpPr>
          <p:nvPr/>
        </p:nvGrpSpPr>
        <p:grpSpPr bwMode="auto">
          <a:xfrm>
            <a:off x="938213" y="2825750"/>
            <a:ext cx="5546725" cy="685800"/>
            <a:chOff x="591" y="1780"/>
            <a:chExt cx="3494" cy="432"/>
          </a:xfrm>
        </p:grpSpPr>
        <p:sp>
          <p:nvSpPr>
            <p:cNvPr id="676938" name="AutoShape 74"/>
            <p:cNvSpPr>
              <a:spLocks noChangeArrowheads="1"/>
            </p:cNvSpPr>
            <p:nvPr/>
          </p:nvSpPr>
          <p:spPr bwMode="auto">
            <a:xfrm>
              <a:off x="591" y="1780"/>
              <a:ext cx="1270" cy="23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30D0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939" name="AutoShape 75"/>
            <p:cNvSpPr>
              <a:spLocks noChangeArrowheads="1"/>
            </p:cNvSpPr>
            <p:nvPr/>
          </p:nvSpPr>
          <p:spPr bwMode="auto">
            <a:xfrm>
              <a:off x="2535" y="1824"/>
              <a:ext cx="1550" cy="3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30D0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295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11813</TotalTime>
  <Words>3815</Words>
  <Application>Microsoft Macintosh PowerPoint</Application>
  <PresentationFormat>On-screen Show (4:3)</PresentationFormat>
  <Paragraphs>1028</Paragraphs>
  <Slides>73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Blank Presentation</vt:lpstr>
      <vt:lpstr>Worksheet</vt:lpstr>
      <vt:lpstr>Microsoft Excel 97 - 2004 Worksheet</vt:lpstr>
      <vt:lpstr>Data-Intensive Scalable Computing in the Cloud</vt:lpstr>
      <vt:lpstr>Today</vt:lpstr>
      <vt:lpstr>Review</vt:lpstr>
      <vt:lpstr>PowerPoint Presentation</vt:lpstr>
      <vt:lpstr>Iterative Algorithms</vt:lpstr>
      <vt:lpstr>Example 1: PageRank</vt:lpstr>
      <vt:lpstr>A MapReduce Implementation</vt:lpstr>
      <vt:lpstr>What’s the problem?</vt:lpstr>
      <vt:lpstr>Example 2: Transitive Closure</vt:lpstr>
      <vt:lpstr>Example 2 in MapReduce</vt:lpstr>
      <vt:lpstr>What’s the problem?</vt:lpstr>
      <vt:lpstr>Example 3: k-means</vt:lpstr>
      <vt:lpstr>What’s the problem?</vt:lpstr>
      <vt:lpstr>Approach: Inter-iteration caching</vt:lpstr>
      <vt:lpstr>RI: Reducer Input Cache</vt:lpstr>
      <vt:lpstr>Reducer Input Cache Benefit</vt:lpstr>
      <vt:lpstr>Reducer Input Cache Benefit</vt:lpstr>
      <vt:lpstr>Reducer Input Cache Benefit</vt:lpstr>
      <vt:lpstr>PowerPoint Presentation</vt:lpstr>
      <vt:lpstr>Homework Review</vt:lpstr>
      <vt:lpstr>PowerPoint Presentation</vt:lpstr>
      <vt:lpstr>Social Network</vt:lpstr>
      <vt:lpstr>Relational Join Example</vt:lpstr>
      <vt:lpstr>Relation Join, again</vt:lpstr>
      <vt:lpstr>PowerPoint Presentation</vt:lpstr>
      <vt:lpstr>Bioinformatics</vt:lpstr>
      <vt:lpstr>RDBMS and Cloud computing</vt:lpstr>
      <vt:lpstr>Roadmap</vt:lpstr>
      <vt:lpstr>Roadmap</vt:lpstr>
      <vt:lpstr>Relational Database History</vt:lpstr>
      <vt:lpstr>Key Idea: Data Independence</vt:lpstr>
      <vt:lpstr>Key Idea: Indexes</vt:lpstr>
      <vt:lpstr>Key Idea: An Algebra of Tables</vt:lpstr>
      <vt:lpstr>Key Idea: Algebraic Optimization</vt:lpstr>
      <vt:lpstr>Key Idea: Declarative Languages</vt:lpstr>
      <vt:lpstr>Shared Nothing Parallel Databases</vt:lpstr>
      <vt:lpstr>Example System: Teradata</vt:lpstr>
      <vt:lpstr>Example System: Teradata</vt:lpstr>
      <vt:lpstr>Example System: Teradata</vt:lpstr>
      <vt:lpstr>Example System: Teradata</vt:lpstr>
      <vt:lpstr>Example System: Teradata</vt:lpstr>
      <vt:lpstr>MapReduce Contemporaries</vt:lpstr>
      <vt:lpstr>MapReduce vs RDBMS</vt:lpstr>
      <vt:lpstr>Comparison</vt:lpstr>
      <vt:lpstr>Roadmap</vt:lpstr>
      <vt:lpstr>Hadoop vs. RDBMS</vt:lpstr>
      <vt:lpstr>Load Times</vt:lpstr>
      <vt:lpstr>Grep-like Task</vt:lpstr>
      <vt:lpstr>Selection Task</vt:lpstr>
      <vt:lpstr>Aggregation Task</vt:lpstr>
      <vt:lpstr>Join Task</vt:lpstr>
      <vt:lpstr>Roadmap</vt:lpstr>
      <vt:lpstr>Current DBaaS offerings</vt:lpstr>
      <vt:lpstr>Roadmap</vt:lpstr>
      <vt:lpstr>Database-as-a-Service For the 99%</vt:lpstr>
      <vt:lpstr>Problem</vt:lpstr>
      <vt:lpstr>Simple Example</vt:lpstr>
      <vt:lpstr>PowerPoint Presentation</vt:lpstr>
      <vt:lpstr>PowerPoint Presentation</vt:lpstr>
      <vt:lpstr>What’s the point?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Details</vt:lpstr>
      <vt:lpstr>View Semantics and Features</vt:lpstr>
      <vt:lpstr>SQLShare as a Research Platform</vt:lpstr>
      <vt:lpstr>2010 Pilot- Outreach and Education-based sampling:  Schooner Adventuress</vt:lpstr>
      <vt:lpstr>PowerPoint Presentation</vt:lpstr>
      <vt:lpstr>PowerPoint Presentation</vt:lpstr>
      <vt:lpstr>PowerPoint Presentation</vt:lpstr>
      <vt:lpstr>PowerPoint Presentation</vt:lpstr>
    </vt:vector>
  </TitlesOfParts>
  <Company>6漈蓕뫤卌䐸뿿좀Ā䀀蓖ኌ뿿좔뿿좀_x000f_苴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Howe</dc:creator>
  <cp:lastModifiedBy>Bill Howe</cp:lastModifiedBy>
  <cp:revision>678</cp:revision>
  <dcterms:created xsi:type="dcterms:W3CDTF">2009-03-10T18:36:03Z</dcterms:created>
  <dcterms:modified xsi:type="dcterms:W3CDTF">2012-04-24T16:34:37Z</dcterms:modified>
</cp:coreProperties>
</file>