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1.xml" ContentType="application/vnd.openxmlformats-officedocument.presentationml.tags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5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51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3" r:id="rId12"/>
    <p:sldId id="335" r:id="rId13"/>
    <p:sldId id="336" r:id="rId14"/>
    <p:sldId id="337" r:id="rId15"/>
    <p:sldId id="338" r:id="rId16"/>
    <p:sldId id="339" r:id="rId17"/>
    <p:sldId id="340" r:id="rId18"/>
    <p:sldId id="343" r:id="rId19"/>
    <p:sldId id="341" r:id="rId20"/>
    <p:sldId id="344" r:id="rId21"/>
    <p:sldId id="352" r:id="rId22"/>
    <p:sldId id="342" r:id="rId23"/>
    <p:sldId id="345" r:id="rId24"/>
    <p:sldId id="346" r:id="rId25"/>
    <p:sldId id="347" r:id="rId26"/>
    <p:sldId id="348" r:id="rId27"/>
    <p:sldId id="349" r:id="rId28"/>
    <p:sldId id="350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4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11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533400" y="6400800"/>
            <a:ext cx="3886200" cy="457200"/>
          </a:xfrm>
        </p:spPr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4</a:t>
            </a:r>
            <a:br>
              <a:rPr lang="en-US" sz="2800" i="0" dirty="0" smtClean="0"/>
            </a:br>
            <a:r>
              <a:rPr lang="en-US" sz="2800" i="0" dirty="0" smtClean="0"/>
              <a:t>Shared-Memory Concurrency &amp; Mutual Exclusion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</a:t>
            </a:r>
            <a:r>
              <a:rPr lang="en-US" sz="1400" dirty="0" smtClean="0"/>
              <a:t>January 2016</a:t>
            </a:r>
            <a:endParaRPr lang="en-US" sz="1400" dirty="0" smtClean="0"/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“fix”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tempting and almost always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to fix a bad interleaving by rearranging or repeating operations, such as: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6629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(amount &gt;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maybe balance changed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343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fixes nothing!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Narrows </a:t>
            </a:r>
            <a:r>
              <a:rPr lang="en-US" sz="2000" b="0" kern="0" dirty="0" smtClean="0">
                <a:latin typeface="+mn-lt"/>
              </a:rPr>
              <a:t>the problem by one statement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(Not even that since the compiler could turn it back into the old version because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didn’t indicate need to synchronize)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And now a negative balance is possible – why?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Sane fix: Allow at most one thread to withdraw from account </a:t>
            </a:r>
            <a:r>
              <a:rPr lang="en-US" b="1" dirty="0"/>
              <a:t>A</a:t>
            </a:r>
            <a:r>
              <a:rPr lang="en-US" dirty="0"/>
              <a:t> at a time</a:t>
            </a:r>
          </a:p>
          <a:p>
            <a:pPr lvl="1"/>
            <a:r>
              <a:rPr lang="en-US" dirty="0"/>
              <a:t>Exclude other simultaneous operations on </a:t>
            </a:r>
            <a:r>
              <a:rPr lang="en-US" b="1" dirty="0"/>
              <a:t>A</a:t>
            </a:r>
            <a:r>
              <a:rPr lang="en-US" dirty="0"/>
              <a:t> too (e.g., deposit)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mutual exclusion</a:t>
            </a:r>
            <a:r>
              <a:rPr lang="en-US" dirty="0" smtClean="0"/>
              <a:t>: One thread using a resource (here: an account) means another thread must wait</a:t>
            </a:r>
          </a:p>
          <a:p>
            <a:pPr lvl="1"/>
            <a:r>
              <a:rPr lang="en-US" dirty="0" smtClean="0"/>
              <a:t>a.k.a. </a:t>
            </a:r>
            <a:r>
              <a:rPr lang="en-US" dirty="0" smtClean="0">
                <a:solidFill>
                  <a:schemeClr val="accent2"/>
                </a:solidFill>
              </a:rPr>
              <a:t>critical sections</a:t>
            </a:r>
            <a:r>
              <a:rPr lang="en-US" dirty="0" smtClean="0"/>
              <a:t>, which technically have other requirements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Programmer must implement critical sections</a:t>
            </a:r>
          </a:p>
          <a:p>
            <a:pPr lvl="1"/>
            <a:r>
              <a:rPr lang="en-US" dirty="0" smtClean="0"/>
              <a:t>“The compiler” has no idea what </a:t>
            </a:r>
            <a:r>
              <a:rPr lang="en-US" dirty="0" err="1" smtClean="0"/>
              <a:t>interleavings</a:t>
            </a:r>
            <a:r>
              <a:rPr lang="en-US" dirty="0" smtClean="0"/>
              <a:t> should or should not be allowed in your program</a:t>
            </a:r>
          </a:p>
          <a:p>
            <a:pPr lvl="1"/>
            <a:r>
              <a:rPr lang="en-US" dirty="0" smtClean="0"/>
              <a:t>Buy you need language primitives to do it!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can’t we implement our own mutual-exclusion protocol?</a:t>
            </a:r>
          </a:p>
          <a:p>
            <a:pPr lvl="1"/>
            <a:r>
              <a:rPr lang="en-US" sz="1200" dirty="0" smtClean="0"/>
              <a:t>It’s technically possible under certain assumptions, but won’t work in real languages anyway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981200"/>
            <a:ext cx="7010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busy</a:t>
            </a:r>
            <a:r>
              <a:rPr lang="en-US" sz="2000" kern="0" dirty="0" smtClean="0">
                <a:latin typeface="Courier New" pitchFamily="49" charset="0"/>
              </a:rPr>
              <a:t> 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/* “spin-wait” */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busy 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spin on same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boolean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moved the problem!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47910"/>
            <a:ext cx="3810000" cy="381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1847910"/>
            <a:ext cx="3733800" cy="289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(busy) {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busy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146691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4478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572294" y="333381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08757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7347" y="5159514"/>
            <a:ext cx="220605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“Lost withdraw” – </a:t>
            </a:r>
          </a:p>
          <a:p>
            <a:r>
              <a:rPr lang="en-US" sz="2000" b="0" dirty="0" smtClean="0">
                <a:latin typeface="+mn-lt"/>
              </a:rPr>
              <a:t>unhappy bank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There are many ways out of this conundrum, but we need help from the language</a:t>
            </a:r>
          </a:p>
          <a:p>
            <a:endParaRPr lang="en-US" dirty="0" smtClean="0"/>
          </a:p>
          <a:p>
            <a:r>
              <a:rPr lang="en-US" dirty="0" smtClean="0"/>
              <a:t>One basic solution: </a:t>
            </a:r>
            <a:r>
              <a:rPr lang="en-US" dirty="0" smtClean="0">
                <a:solidFill>
                  <a:schemeClr val="accent2"/>
                </a:solidFill>
              </a:rPr>
              <a:t>Locks</a:t>
            </a:r>
          </a:p>
          <a:p>
            <a:pPr lvl="1"/>
            <a:r>
              <a:rPr lang="en-US" dirty="0" smtClean="0"/>
              <a:t>Not Java yet, though Java’s approach is similar and slightly more convenient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ADT with operations: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+mj-lt"/>
                <a:cs typeface="Courier New" pitchFamily="49" charset="0"/>
              </a:rPr>
              <a:t>:   make a new lock, initially </a:t>
            </a:r>
            <a:r>
              <a:rPr lang="en-US" i="1" dirty="0" smtClean="0">
                <a:latin typeface="+mj-lt"/>
                <a:cs typeface="Courier New" pitchFamily="49" charset="0"/>
              </a:rPr>
              <a:t>“not held”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:  blocks if this lock is already currently </a:t>
            </a:r>
            <a:r>
              <a:rPr lang="en-US" i="1" dirty="0" smtClean="0"/>
              <a:t>“held”</a:t>
            </a:r>
          </a:p>
          <a:p>
            <a:pPr lvl="2"/>
            <a:r>
              <a:rPr lang="en-US" dirty="0" smtClean="0"/>
              <a:t>Once </a:t>
            </a:r>
            <a:r>
              <a:rPr lang="en-US" i="1" dirty="0" smtClean="0"/>
              <a:t>“not held”</a:t>
            </a:r>
            <a:r>
              <a:rPr lang="en-US" dirty="0" smtClean="0"/>
              <a:t>, makes lock </a:t>
            </a:r>
            <a:r>
              <a:rPr lang="en-US" i="1" dirty="0" smtClean="0"/>
              <a:t>“held” </a:t>
            </a:r>
            <a:r>
              <a:rPr lang="en-US" dirty="0"/>
              <a:t>[all at once</a:t>
            </a:r>
            <a:r>
              <a:rPr lang="en-US" dirty="0" smtClean="0"/>
              <a:t>!]</a:t>
            </a:r>
            <a:endParaRPr lang="en-US" i="1" dirty="0" smtClean="0"/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: makes this lock </a:t>
            </a:r>
            <a:r>
              <a:rPr lang="en-US" i="1" dirty="0" smtClean="0"/>
              <a:t>“not held”</a:t>
            </a:r>
          </a:p>
          <a:p>
            <a:pPr lvl="2"/>
            <a:r>
              <a:rPr lang="en-US" dirty="0" smtClean="0"/>
              <a:t>If &gt;= 1 threads are blocked on it, exactly 1 will acquire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that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An ADT with operations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acquire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release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The lock implementation ensures that given simultaneous acquires and/or releases, a correct thing will happen</a:t>
            </a:r>
          </a:p>
          <a:p>
            <a:pPr lvl="1"/>
            <a:r>
              <a:rPr lang="en-US" dirty="0" smtClean="0"/>
              <a:t>Example: Two acquires: one will “win” and one will block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How can this be implemented?</a:t>
            </a:r>
          </a:p>
          <a:p>
            <a:pPr lvl="1"/>
            <a:r>
              <a:rPr lang="en-US" dirty="0"/>
              <a:t>Need to “check if held and if not make held” “all-at-once”</a:t>
            </a:r>
            <a:endParaRPr lang="en-US" dirty="0" smtClean="0"/>
          </a:p>
          <a:p>
            <a:pPr lvl="1"/>
            <a:r>
              <a:rPr lang="en-US" dirty="0" smtClean="0"/>
              <a:t>Uses special hardware and O/S support </a:t>
            </a:r>
          </a:p>
          <a:p>
            <a:pPr lvl="2"/>
            <a:r>
              <a:rPr lang="en-US" dirty="0" smtClean="0"/>
              <a:t>See computer-architecture or operating-systems course</a:t>
            </a:r>
          </a:p>
          <a:p>
            <a:pPr lvl="1"/>
            <a:r>
              <a:rPr lang="en-US" dirty="0" smtClean="0"/>
              <a:t>Here, we take this as a primitive and use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Almost-correct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010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Lock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Lock();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may block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acquire/release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3886200"/>
          </a:xfrm>
        </p:spPr>
        <p:txBody>
          <a:bodyPr/>
          <a:lstStyle/>
          <a:p>
            <a:r>
              <a:rPr lang="en-US" dirty="0" smtClean="0"/>
              <a:t>A lock is a very primitive mechanism</a:t>
            </a:r>
          </a:p>
          <a:p>
            <a:pPr lvl="1"/>
            <a:r>
              <a:rPr lang="en-US" dirty="0" smtClean="0"/>
              <a:t>Still up to you to use correctly to implement critical sections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Incorrect: Use different locks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lvl="1"/>
            <a:r>
              <a:rPr lang="en-US" dirty="0" smtClean="0"/>
              <a:t>Mutual exclusion works only when using same lock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dirty="0"/>
              <a:t> field is the shared resource being </a:t>
            </a:r>
            <a:r>
              <a:rPr lang="en-US" dirty="0" smtClean="0"/>
              <a:t>protected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Poor performance: Use same lock for every bank account</a:t>
            </a:r>
          </a:p>
          <a:p>
            <a:pPr lvl="1"/>
            <a:r>
              <a:rPr lang="en-US" dirty="0" smtClean="0"/>
              <a:t>No simultaneous operations on different accounts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Incorrect: Forget to release a lock (blocks other threads forever!)</a:t>
            </a:r>
          </a:p>
          <a:p>
            <a:pPr lvl="1"/>
            <a:r>
              <a:rPr lang="en-US" dirty="0" smtClean="0"/>
              <a:t>Previous slide is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because of the exception possibility!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81600"/>
            <a:ext cx="6324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(amount &gt; b) {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lk.release</a:t>
            </a:r>
            <a:r>
              <a:rPr lang="en-US" sz="2000" dirty="0" smtClean="0">
                <a:latin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</a:rPr>
              <a:t>// hard to remember!</a:t>
            </a:r>
          </a:p>
          <a:p>
            <a:pPr lvl="0">
              <a:lnSpc>
                <a:spcPts val="2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WithdrawTooLargeException</a:t>
            </a:r>
            <a:r>
              <a:rPr lang="en-US" sz="200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  <a:r>
              <a:rPr lang="en-US" dirty="0" smtClean="0"/>
              <a:t> use the same lock, then simultaneous calls to these methods are properly synchronized</a:t>
            </a:r>
          </a:p>
          <a:p>
            <a:endParaRPr lang="en-US" dirty="0" smtClean="0"/>
          </a:p>
          <a:p>
            <a:r>
              <a:rPr lang="en-US" dirty="0" smtClean="0"/>
              <a:t>But what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Assume they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, which may be reasonable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they </a:t>
            </a:r>
            <a:r>
              <a:rPr lang="en-US" i="1" dirty="0" smtClean="0"/>
              <a:t>do not</a:t>
            </a:r>
            <a:r>
              <a:rPr lang="en-US" dirty="0" smtClean="0"/>
              <a:t> acquire the same lock, then a race between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could produce a wrong result</a:t>
            </a:r>
          </a:p>
          <a:p>
            <a:endParaRPr lang="en-US" dirty="0" smtClean="0"/>
          </a:p>
          <a:p>
            <a:r>
              <a:rPr lang="en-US" dirty="0" smtClean="0"/>
              <a:t>If they </a:t>
            </a:r>
            <a:r>
              <a:rPr lang="en-US" i="1" dirty="0" smtClean="0"/>
              <a:t>do</a:t>
            </a:r>
            <a:r>
              <a:rPr lang="en-US" dirty="0" smtClean="0"/>
              <a:t> acquire the same lock,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would block forever because it tries to acquire a lock it already has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Re-acquiring locks?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524000"/>
            <a:ext cx="3886200" cy="4495800"/>
          </a:xfrm>
        </p:spPr>
        <p:txBody>
          <a:bodyPr/>
          <a:lstStyle/>
          <a:p>
            <a:r>
              <a:rPr lang="en-US" dirty="0" smtClean="0"/>
              <a:t>Can’t let outside world call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Can’t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setBalance2</a:t>
            </a:r>
          </a:p>
          <a:p>
            <a:endParaRPr lang="en-US" dirty="0" smtClean="0"/>
          </a:p>
          <a:p>
            <a:r>
              <a:rPr lang="en-US" dirty="0" smtClean="0"/>
              <a:t>Alternately, we can modify the meaning of the Lock ADT</a:t>
            </a:r>
          </a:p>
          <a:p>
            <a:pPr>
              <a:buNone/>
            </a:pPr>
            <a:r>
              <a:rPr lang="en-US" dirty="0" smtClean="0"/>
              <a:t>	to support </a:t>
            </a:r>
            <a:r>
              <a:rPr lang="en-US" i="1" dirty="0" smtClean="0"/>
              <a:t>re-entrant locks</a:t>
            </a:r>
          </a:p>
          <a:p>
            <a:pPr lvl="1"/>
            <a:r>
              <a:rPr lang="en-US" dirty="0" smtClean="0"/>
              <a:t>Java does this</a:t>
            </a:r>
          </a:p>
          <a:p>
            <a:pPr lvl="1"/>
            <a:r>
              <a:rPr lang="en-US" dirty="0" smtClean="0"/>
              <a:t>Then just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setBalance2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524000"/>
            <a:ext cx="44196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setBalance1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balance = x;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setBalance2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balance = x;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setBalance1(b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sharing resources (memory)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Have been studying </a:t>
            </a:r>
            <a:r>
              <a:rPr lang="en-US" dirty="0" smtClean="0">
                <a:solidFill>
                  <a:schemeClr val="accent2"/>
                </a:solidFill>
              </a:rPr>
              <a:t>parallel algorithms</a:t>
            </a:r>
            <a:r>
              <a:rPr lang="en-US" dirty="0" smtClean="0"/>
              <a:t> using fork-join</a:t>
            </a:r>
          </a:p>
          <a:p>
            <a:pPr lvl="1"/>
            <a:r>
              <a:rPr lang="en-US" dirty="0" smtClean="0"/>
              <a:t>Lower span via parallel tasks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Algorithms all had a very simple </a:t>
            </a:r>
            <a:r>
              <a:rPr lang="en-US" i="1" dirty="0" smtClean="0"/>
              <a:t>structure</a:t>
            </a:r>
            <a:r>
              <a:rPr lang="en-US" dirty="0" smtClean="0"/>
              <a:t> to avoid race conditions</a:t>
            </a:r>
          </a:p>
          <a:p>
            <a:pPr lvl="1"/>
            <a:r>
              <a:rPr lang="en-US" dirty="0" smtClean="0"/>
              <a:t>Each thread had memory “only it accessed”</a:t>
            </a:r>
          </a:p>
          <a:p>
            <a:pPr lvl="2"/>
            <a:r>
              <a:rPr lang="en-US" dirty="0" smtClean="0"/>
              <a:t>Example: array sub-range</a:t>
            </a:r>
          </a:p>
          <a:p>
            <a:pPr lvl="1"/>
            <a:r>
              <a:rPr lang="en-US" dirty="0" smtClean="0"/>
              <a:t>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, “loan” some memory to “</a:t>
            </a:r>
            <a:r>
              <a:rPr lang="en-US" dirty="0" err="1" smtClean="0"/>
              <a:t>forkee</a:t>
            </a:r>
            <a:r>
              <a:rPr lang="en-US" dirty="0" smtClean="0"/>
              <a:t>” and do not access that memory again until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on the “</a:t>
            </a:r>
            <a:r>
              <a:rPr lang="en-US" dirty="0" err="1" smtClean="0"/>
              <a:t>forkee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Strategy won’t work well when:</a:t>
            </a:r>
          </a:p>
          <a:p>
            <a:pPr lvl="1"/>
            <a:r>
              <a:rPr lang="en-US" dirty="0" smtClean="0"/>
              <a:t>Memory accessed by threads is overlapping or unpredictable</a:t>
            </a:r>
          </a:p>
          <a:p>
            <a:pPr lvl="1"/>
            <a:r>
              <a:rPr lang="en-US" dirty="0" smtClean="0"/>
              <a:t>Threads are doing independent tasks needing access to same resources (rather than implementing the same algorithm)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re-entrant lock</a:t>
            </a:r>
            <a:r>
              <a:rPr lang="en-US" dirty="0" smtClean="0"/>
              <a:t> (a.k.a. </a:t>
            </a:r>
            <a:r>
              <a:rPr lang="en-US" dirty="0" smtClean="0">
                <a:solidFill>
                  <a:schemeClr val="accent2"/>
                </a:solidFill>
              </a:rPr>
              <a:t>recursive lock</a:t>
            </a:r>
            <a:r>
              <a:rPr lang="en-US" dirty="0" smtClean="0"/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“Remembers” </a:t>
            </a:r>
          </a:p>
          <a:p>
            <a:pPr lvl="1"/>
            <a:r>
              <a:rPr lang="en-US" dirty="0" smtClean="0"/>
              <a:t>the thread (if any) that currently holds it 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count</a:t>
            </a:r>
            <a:r>
              <a:rPr lang="en-US" dirty="0" smtClean="0"/>
              <a:t> </a:t>
            </a:r>
          </a:p>
          <a:p>
            <a:endParaRPr lang="en-US" sz="1000" dirty="0" smtClean="0"/>
          </a:p>
          <a:p>
            <a:r>
              <a:rPr lang="en-US" dirty="0" smtClean="0"/>
              <a:t>When the lock goes from </a:t>
            </a:r>
            <a:r>
              <a:rPr lang="en-US" i="1" dirty="0" smtClean="0"/>
              <a:t>not-held</a:t>
            </a:r>
            <a:r>
              <a:rPr lang="en-US" dirty="0" smtClean="0"/>
              <a:t> to </a:t>
            </a:r>
            <a:r>
              <a:rPr lang="en-US" i="1" dirty="0" smtClean="0"/>
              <a:t>held</a:t>
            </a:r>
            <a:r>
              <a:rPr lang="en-US" dirty="0" smtClean="0"/>
              <a:t>, the count is set to 0</a:t>
            </a:r>
          </a:p>
          <a:p>
            <a:endParaRPr lang="en-US" sz="1000" dirty="0" smtClean="0"/>
          </a:p>
          <a:p>
            <a:r>
              <a:rPr lang="en-US" dirty="0" smtClean="0"/>
              <a:t>If (code running in) the current holder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does not block </a:t>
            </a:r>
          </a:p>
          <a:p>
            <a:pPr lvl="1"/>
            <a:r>
              <a:rPr lang="en-US" dirty="0" smtClean="0"/>
              <a:t>it increments the count</a:t>
            </a:r>
          </a:p>
          <a:p>
            <a:endParaRPr lang="en-US" sz="1000" dirty="0" smtClean="0"/>
          </a:p>
          <a:p>
            <a:r>
              <a:rPr lang="en-US" dirty="0" smtClean="0"/>
              <a:t>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the count is &gt; 0, the count is decremented </a:t>
            </a:r>
          </a:p>
          <a:p>
            <a:pPr lvl="1"/>
            <a:r>
              <a:rPr lang="en-US" dirty="0" smtClean="0"/>
              <a:t>if the count is 0, the lock becomes </a:t>
            </a:r>
            <a:r>
              <a:rPr lang="en-US" i="1" dirty="0" smtClean="0"/>
              <a:t>not-held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524000"/>
            <a:ext cx="3886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simple code works fine provided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 reentrant lock</a:t>
            </a:r>
          </a:p>
          <a:p>
            <a:r>
              <a:rPr lang="en-US" dirty="0" smtClean="0"/>
              <a:t>Okay to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Okay to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(won’t block forever)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Sophomoric Parallelism &amp; Concurrency, Lecture 4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524000"/>
            <a:ext cx="4419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balance = x;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lk.acquire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</a:t>
            </a:r>
            <a:r>
              <a:rPr lang="en-US" sz="2000" kern="0" dirty="0" smtClean="0">
                <a:latin typeface="Courier New" pitchFamily="49" charset="0"/>
              </a:rPr>
              <a:t>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lk.release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039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some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Java has built-in support for re-entrant locks</a:t>
            </a:r>
          </a:p>
          <a:p>
            <a:pPr lvl="1"/>
            <a:r>
              <a:rPr lang="en-US" dirty="0" smtClean="0"/>
              <a:t>Several differences from our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Focus on 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expression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statements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an object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Every object (but not primitive types) “is a lock” in Java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Acquires the lock, blocking if necessary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“If you get past the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0" kern="0" baseline="0" dirty="0" smtClean="0">
                <a:latin typeface="+mn-lt"/>
              </a:rPr>
              <a:t>, you have the lock”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Releases the lock “at the matching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”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Even if control</a:t>
            </a:r>
            <a:r>
              <a:rPr lang="en-US" sz="2000" b="0" kern="0" dirty="0" smtClean="0">
                <a:latin typeface="+mn-lt"/>
              </a:rPr>
              <a:t> leaves due to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000" b="0" kern="0" dirty="0" smtClean="0">
                <a:latin typeface="+mn-lt"/>
              </a:rPr>
              <a:t>,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0" kern="0" dirty="0" smtClean="0">
                <a:latin typeface="+mn-lt"/>
              </a:rPr>
              <a:t>, etc.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impossible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forget to release the lock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1143000"/>
          </a:xfrm>
        </p:spPr>
        <p:txBody>
          <a:bodyPr/>
          <a:lstStyle/>
          <a:p>
            <a:r>
              <a:rPr lang="en-US" dirty="0" smtClean="0"/>
              <a:t>Java version #1 (correct but non-idiomatic)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Object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written, the lock is private</a:t>
            </a:r>
          </a:p>
          <a:p>
            <a:pPr lvl="1"/>
            <a:r>
              <a:rPr lang="en-US" dirty="0" smtClean="0"/>
              <a:t>Might seem like a good idea</a:t>
            </a:r>
          </a:p>
          <a:p>
            <a:pPr lvl="1"/>
            <a:r>
              <a:rPr lang="en-US" dirty="0" smtClean="0"/>
              <a:t>But also prevents code in other classes from writing operations that synchronize with the account operations</a:t>
            </a:r>
          </a:p>
          <a:p>
            <a:endParaRPr lang="en-US" dirty="0" smtClean="0"/>
          </a:p>
          <a:p>
            <a:r>
              <a:rPr lang="en-US" dirty="0" smtClean="0"/>
              <a:t>More idiomatic is to synchronize on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1"/>
            <a:r>
              <a:rPr lang="en-US" dirty="0">
                <a:cs typeface="Courier New" pitchFamily="49" charset="0"/>
              </a:rPr>
              <a:t>Also more convenient: no need to have an extra </a:t>
            </a:r>
            <a:r>
              <a:rPr lang="en-US" dirty="0" smtClean="0">
                <a:cs typeface="Courier New" pitchFamily="49" charset="0"/>
              </a:rPr>
              <a:t>object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19200"/>
            <a:ext cx="73152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balance; }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synchronized(this)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Version #2 is slightly poor style because there is a shorter way to say the same thing: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Putting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before a method declaration means the entire method body is surrounded by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Therefore, version #3 (next slide) means exactly the same thing as version #2 but is more concise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version #3 (final version)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6781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balance; }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{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balance = x; }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	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deposit would also use synchronized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java.util.concurrent.locks.ReentrantLock</a:t>
            </a:r>
            <a:r>
              <a:rPr lang="en-US" dirty="0" smtClean="0"/>
              <a:t> works much more like our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Often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 { … } finally { … }</a:t>
            </a:r>
            <a:r>
              <a:rPr lang="en-US" dirty="0" smtClean="0"/>
              <a:t> to avoid forgetting to release the lock if there’s an exception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library and/or language support for </a:t>
            </a:r>
            <a:r>
              <a:rPr lang="en-US" i="1" dirty="0" smtClean="0"/>
              <a:t>readers/writer locks</a:t>
            </a:r>
            <a:r>
              <a:rPr lang="en-US" dirty="0" smtClean="0"/>
              <a:t> and </a:t>
            </a:r>
            <a:r>
              <a:rPr lang="en-US" i="1" dirty="0" smtClean="0"/>
              <a:t>condition variables</a:t>
            </a:r>
            <a:r>
              <a:rPr lang="en-US" dirty="0" smtClean="0"/>
              <a:t> (future lecture)</a:t>
            </a:r>
          </a:p>
          <a:p>
            <a:endParaRPr lang="en-US" dirty="0" smtClean="0"/>
          </a:p>
          <a:p>
            <a:r>
              <a:rPr lang="en-US" dirty="0" smtClean="0"/>
              <a:t>Java provides many other features and details.  See, for example:</a:t>
            </a:r>
          </a:p>
          <a:p>
            <a:pPr lvl="1"/>
            <a:r>
              <a:rPr lang="en-US" dirty="0" smtClean="0"/>
              <a:t>Chapter 14 of </a:t>
            </a:r>
            <a:r>
              <a:rPr lang="en-US" dirty="0" err="1" smtClean="0"/>
              <a:t>CoreJava</a:t>
            </a:r>
            <a:r>
              <a:rPr lang="en-US" dirty="0" smtClean="0"/>
              <a:t>, Volume 1 by </a:t>
            </a:r>
            <a:r>
              <a:rPr lang="en-US" dirty="0" err="1" smtClean="0"/>
              <a:t>Horstmann</a:t>
            </a:r>
            <a:r>
              <a:rPr lang="en-US" dirty="0" smtClean="0"/>
              <a:t>/Cornell</a:t>
            </a:r>
          </a:p>
          <a:p>
            <a:pPr lvl="1"/>
            <a:r>
              <a:rPr lang="en-US" dirty="0" smtClean="0"/>
              <a:t>Java Concurrency in Practice by Goetz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</a:t>
            </a:r>
            <a:r>
              <a:rPr lang="en-US" dirty="0" smtClean="0"/>
              <a:t>: Correctly and efficiently managing access to shared resources from multiple possibly-simultaneous clients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Requires </a:t>
            </a:r>
            <a:r>
              <a:rPr lang="en-US" i="1" dirty="0" smtClean="0"/>
              <a:t>coordination</a:t>
            </a:r>
            <a:r>
              <a:rPr lang="en-US" dirty="0" smtClean="0"/>
              <a:t>, particularly </a:t>
            </a:r>
            <a:r>
              <a:rPr lang="en-US" dirty="0" smtClean="0">
                <a:solidFill>
                  <a:schemeClr val="accent2"/>
                </a:solidFill>
              </a:rPr>
              <a:t>synchronization to avoid incorrect simultaneous access: </a:t>
            </a:r>
            <a:r>
              <a:rPr lang="en-US" dirty="0" smtClean="0"/>
              <a:t>make somebody </a:t>
            </a:r>
            <a:r>
              <a:rPr lang="en-US" i="1" dirty="0" smtClean="0"/>
              <a:t>block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is not what we want</a:t>
            </a:r>
          </a:p>
          <a:p>
            <a:pPr lvl="1"/>
            <a:r>
              <a:rPr lang="en-US" dirty="0" smtClean="0"/>
              <a:t>Want to block until another thread is “done using what we need” not “completely done executing”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Even correct concurrent applications are usually highly              </a:t>
            </a:r>
            <a:r>
              <a:rPr lang="en-US" dirty="0" smtClean="0">
                <a:solidFill>
                  <a:schemeClr val="accent2"/>
                </a:solidFill>
              </a:rPr>
              <a:t>non-deterministic</a:t>
            </a:r>
            <a:r>
              <a:rPr lang="en-US" dirty="0" smtClean="0"/>
              <a:t>: how threads are scheduled affects what operations from other threads they see when</a:t>
            </a:r>
          </a:p>
          <a:p>
            <a:pPr lvl="1"/>
            <a:r>
              <a:rPr lang="en-US" dirty="0" smtClean="0"/>
              <a:t>non-repeatability complicates testing and debugging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Multiple threads: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Processing different bank-account operations</a:t>
            </a:r>
          </a:p>
          <a:p>
            <a:pPr marL="857250" lvl="1" indent="-457200"/>
            <a:r>
              <a:rPr lang="en-US" dirty="0" smtClean="0"/>
              <a:t>What if 2 threads change the same account at the same time?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a shared cache of recent </a:t>
            </a:r>
            <a:r>
              <a:rPr lang="en-US" dirty="0"/>
              <a:t>files (e.g., </a:t>
            </a:r>
            <a:r>
              <a:rPr lang="en-US" dirty="0" err="1"/>
              <a:t>hashtable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What if 2 threads insert the same file at the same time?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Creating a pipeline (think assembly line) with a queue for handing work to next thread in sequence?</a:t>
            </a:r>
          </a:p>
          <a:p>
            <a:pPr marL="857250" lvl="1" indent="-457200"/>
            <a:r>
              <a:rPr lang="en-US" dirty="0" smtClean="0"/>
              <a:t>What if </a:t>
            </a:r>
            <a:r>
              <a:rPr lang="en-US" dirty="0" err="1" smtClean="0"/>
              <a:t>enqueuer</a:t>
            </a:r>
            <a:r>
              <a:rPr lang="en-US" dirty="0" smtClean="0"/>
              <a:t> and </a:t>
            </a:r>
            <a:r>
              <a:rPr lang="en-US" dirty="0" err="1" smtClean="0"/>
              <a:t>dequeuer</a:t>
            </a:r>
            <a:r>
              <a:rPr lang="en-US" dirty="0" smtClean="0"/>
              <a:t> adjust a circular array queue at the same time?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Unlike parallelism, not about implementing algorithms faster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threads still useful for: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i="1" dirty="0" smtClean="0"/>
              <a:t>Code structure for responsiveness</a:t>
            </a:r>
            <a:endParaRPr lang="en-US" dirty="0" smtClean="0"/>
          </a:p>
          <a:p>
            <a:pPr lvl="1"/>
            <a:r>
              <a:rPr lang="en-US" dirty="0" smtClean="0"/>
              <a:t>Example: Respond to GUI events in one thread while another thread is performing an expensive computation</a:t>
            </a:r>
          </a:p>
          <a:p>
            <a:endParaRPr lang="en-US" sz="1000" dirty="0" smtClean="0"/>
          </a:p>
          <a:p>
            <a:r>
              <a:rPr lang="en-US" i="1" dirty="0" smtClean="0"/>
              <a:t>Processor utilization (mask I/O latency)</a:t>
            </a:r>
          </a:p>
          <a:p>
            <a:pPr lvl="1"/>
            <a:r>
              <a:rPr lang="en-US" dirty="0" smtClean="0"/>
              <a:t>If 1 thread “goes to disk,” have something else to do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i="1" dirty="0" smtClean="0"/>
              <a:t>Failure isolation</a:t>
            </a:r>
          </a:p>
          <a:p>
            <a:pPr lvl="1"/>
            <a:r>
              <a:rPr lang="en-US" dirty="0" smtClean="0"/>
              <a:t>Convenient structure if want to </a:t>
            </a:r>
            <a:r>
              <a:rPr lang="en-US" i="1" dirty="0" smtClean="0"/>
              <a:t>interleave</a:t>
            </a:r>
            <a:r>
              <a:rPr lang="en-US" dirty="0" smtClean="0"/>
              <a:t> multiple tasks and do not want an exception in one to stop the other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is common in concurrent programs that: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Different threads might access the same resources in an unpredictable order or even at about the same time</a:t>
            </a:r>
          </a:p>
          <a:p>
            <a:endParaRPr lang="en-US" dirty="0" smtClean="0"/>
          </a:p>
          <a:p>
            <a:r>
              <a:rPr lang="en-US" dirty="0" smtClean="0"/>
              <a:t>Program correctness requires that simultaneous access be prevented using synchronization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Simultaneous access is rare</a:t>
            </a:r>
          </a:p>
          <a:p>
            <a:pPr lvl="1"/>
            <a:r>
              <a:rPr lang="en-US" dirty="0" smtClean="0"/>
              <a:t>Makes testing difficult</a:t>
            </a:r>
          </a:p>
          <a:p>
            <a:pPr lvl="1"/>
            <a:r>
              <a:rPr lang="en-US" dirty="0" smtClean="0"/>
              <a:t>Must be much more disciplined when designing / implementing a concurrent program</a:t>
            </a:r>
          </a:p>
          <a:p>
            <a:pPr lvl="1"/>
            <a:r>
              <a:rPr lang="en-US" dirty="0" smtClean="0"/>
              <a:t>Will discuss common idioms known to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Correct code in a single-threaded world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7010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balance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getBalance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     {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balance;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balance = x; }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amount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WithdrawTooLargeException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other operations like deposit, etc.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Suppose:</a:t>
            </a:r>
          </a:p>
          <a:p>
            <a:pPr lvl="1"/>
            <a:r>
              <a:rPr lang="en-US" dirty="0" smtClean="0"/>
              <a:t>Thread </a:t>
            </a:r>
            <a:r>
              <a:rPr lang="en-US" b="1" dirty="0" smtClean="0"/>
              <a:t>T1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x.withdraw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(100)</a:t>
            </a:r>
          </a:p>
          <a:p>
            <a:pPr lvl="1"/>
            <a:r>
              <a:rPr lang="en-US" dirty="0" smtClean="0"/>
              <a:t>Thread </a:t>
            </a:r>
            <a:r>
              <a:rPr lang="en-US" b="1" dirty="0" smtClean="0"/>
              <a:t>T2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y.withdraw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(100)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second call starts before first finishes, we say the calls </a:t>
            </a:r>
            <a:r>
              <a:rPr lang="en-US" dirty="0" smtClean="0">
                <a:solidFill>
                  <a:schemeClr val="accent2"/>
                </a:solidFill>
              </a:rPr>
              <a:t>interleave</a:t>
            </a:r>
          </a:p>
          <a:p>
            <a:pPr lvl="1"/>
            <a:r>
              <a:rPr lang="en-US" dirty="0" smtClean="0"/>
              <a:t>Could happen even with one processor since a thread can be </a:t>
            </a:r>
            <a:r>
              <a:rPr lang="en-US" dirty="0" smtClean="0">
                <a:solidFill>
                  <a:schemeClr val="accent2"/>
                </a:solidFill>
              </a:rPr>
              <a:t>pre-empted</a:t>
            </a:r>
            <a:r>
              <a:rPr lang="en-US" dirty="0" smtClean="0"/>
              <a:t> at any point for time-slicing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refer to different accounts, no problem</a:t>
            </a:r>
          </a:p>
          <a:p>
            <a:pPr lvl="1"/>
            <a:r>
              <a:rPr lang="en-US" dirty="0" smtClean="0"/>
              <a:t>“You cook in your kitchen while I cook in mine”</a:t>
            </a:r>
          </a:p>
          <a:p>
            <a:pPr lvl="1"/>
            <a:r>
              <a:rPr lang="en-US" dirty="0" smtClean="0"/>
              <a:t>But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alias, possible trouble…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Interleaved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withdraw(100)</a:t>
            </a:r>
            <a:r>
              <a:rPr lang="en-US" dirty="0" smtClean="0"/>
              <a:t> calls on the same account</a:t>
            </a:r>
          </a:p>
          <a:p>
            <a:pPr lvl="1"/>
            <a:r>
              <a:rPr lang="en-US" dirty="0" smtClean="0"/>
              <a:t>Assume initial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150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4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3810000" cy="2590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743200"/>
            <a:ext cx="3733800" cy="198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getBalance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(amount &gt; b)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…;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setBalance</a:t>
            </a:r>
            <a:r>
              <a:rPr lang="en-US" sz="2000" kern="0" dirty="0" smtClean="0">
                <a:latin typeface="Courier New" pitchFamily="49" charset="0"/>
              </a:rPr>
              <a:t>(b – amount);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12" y="23622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3430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-572294" y="4229100"/>
            <a:ext cx="2819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208134" y="39828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7347" y="5410200"/>
            <a:ext cx="2206053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“Lost withdraw” – </a:t>
            </a:r>
          </a:p>
          <a:p>
            <a:r>
              <a:rPr lang="en-US" sz="2000" b="0" dirty="0" smtClean="0">
                <a:latin typeface="+mn-lt"/>
              </a:rPr>
              <a:t>unhappy bank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37782</TotalTime>
  <Words>2258</Words>
  <Application>Microsoft Office PowerPoint</Application>
  <PresentationFormat>On-screen Show (4:3)</PresentationFormat>
  <Paragraphs>466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A Sophomoric Introduction to Shared-Memory Parallelism and Concurrency  Lecture 4 Shared-Memory Concurrency &amp; Mutual Exclusion</vt:lpstr>
      <vt:lpstr>Toward sharing resources (memory)</vt:lpstr>
      <vt:lpstr>Concurrent Programming</vt:lpstr>
      <vt:lpstr>Examples</vt:lpstr>
      <vt:lpstr>Why threads?</vt:lpstr>
      <vt:lpstr>Sharing, again</vt:lpstr>
      <vt:lpstr>Canonical example</vt:lpstr>
      <vt:lpstr>Interleaving</vt:lpstr>
      <vt:lpstr>A bad interleaving</vt:lpstr>
      <vt:lpstr>Incorrect “fix”</vt:lpstr>
      <vt:lpstr>Mutual exclusion</vt:lpstr>
      <vt:lpstr>Wrong!</vt:lpstr>
      <vt:lpstr>Just moved the problem!</vt:lpstr>
      <vt:lpstr>What we need</vt:lpstr>
      <vt:lpstr>Why that works</vt:lpstr>
      <vt:lpstr>Almost-correct pseudocode </vt:lpstr>
      <vt:lpstr>Some mistakes</vt:lpstr>
      <vt:lpstr>Other operations</vt:lpstr>
      <vt:lpstr>Re-acquiring locks?</vt:lpstr>
      <vt:lpstr>Re-entrant lock</vt:lpstr>
      <vt:lpstr>Re-entrant locks work</vt:lpstr>
      <vt:lpstr>Now some Java</vt:lpstr>
      <vt:lpstr>Java version #1 (correct but non-idiomatic)</vt:lpstr>
      <vt:lpstr>Improving the Java</vt:lpstr>
      <vt:lpstr>Java version #2</vt:lpstr>
      <vt:lpstr>Syntactic sugar</vt:lpstr>
      <vt:lpstr>Java version #3 (final version)</vt:lpstr>
      <vt:lpstr>More Java notes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1765</cp:revision>
  <dcterms:created xsi:type="dcterms:W3CDTF">2009-03-13T20:43:19Z</dcterms:created>
  <dcterms:modified xsi:type="dcterms:W3CDTF">2016-01-21T20:46:29Z</dcterms:modified>
</cp:coreProperties>
</file>