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43"/>
  </p:notesMasterIdLst>
  <p:handoutMasterIdLst>
    <p:handoutMasterId r:id="rId44"/>
  </p:handoutMasterIdLst>
  <p:sldIdLst>
    <p:sldId id="256" r:id="rId3"/>
    <p:sldId id="359" r:id="rId4"/>
    <p:sldId id="411" r:id="rId5"/>
    <p:sldId id="356" r:id="rId6"/>
    <p:sldId id="357" r:id="rId7"/>
    <p:sldId id="404" r:id="rId8"/>
    <p:sldId id="405" r:id="rId9"/>
    <p:sldId id="407" r:id="rId10"/>
    <p:sldId id="408" r:id="rId11"/>
    <p:sldId id="402" r:id="rId12"/>
    <p:sldId id="392" r:id="rId13"/>
    <p:sldId id="393" r:id="rId14"/>
    <p:sldId id="394" r:id="rId15"/>
    <p:sldId id="395" r:id="rId16"/>
    <p:sldId id="396" r:id="rId17"/>
    <p:sldId id="418" r:id="rId18"/>
    <p:sldId id="412" r:id="rId19"/>
    <p:sldId id="409" r:id="rId20"/>
    <p:sldId id="414" r:id="rId21"/>
    <p:sldId id="413" r:id="rId22"/>
    <p:sldId id="419" r:id="rId23"/>
    <p:sldId id="420" r:id="rId24"/>
    <p:sldId id="421" r:id="rId25"/>
    <p:sldId id="415" r:id="rId26"/>
    <p:sldId id="422" r:id="rId27"/>
    <p:sldId id="423" r:id="rId28"/>
    <p:sldId id="424" r:id="rId29"/>
    <p:sldId id="425" r:id="rId30"/>
    <p:sldId id="426" r:id="rId31"/>
    <p:sldId id="427" r:id="rId32"/>
    <p:sldId id="428" r:id="rId33"/>
    <p:sldId id="429" r:id="rId34"/>
    <p:sldId id="430" r:id="rId35"/>
    <p:sldId id="431" r:id="rId36"/>
    <p:sldId id="416" r:id="rId37"/>
    <p:sldId id="432" r:id="rId38"/>
    <p:sldId id="433" r:id="rId39"/>
    <p:sldId id="434" r:id="rId40"/>
    <p:sldId id="435" r:id="rId41"/>
    <p:sldId id="436" r:id="rId4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03D7ED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1620" autoAdjust="0"/>
    <p:restoredTop sz="94660"/>
  </p:normalViewPr>
  <p:slideViewPr>
    <p:cSldViewPr>
      <p:cViewPr varScale="1">
        <p:scale>
          <a:sx n="78" d="100"/>
          <a:sy n="78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8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8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0F33E-3E48-4F71-9539-3D932423E88D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BF000-B95D-4AA2-85A7-E44654B4C030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BF000-B95D-4AA2-85A7-E44654B4C030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BF000-B95D-4AA2-85A7-E44654B4C030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D9303-16EC-4961-9284-AD768322108F}" type="slidenum">
              <a:rPr lang="en-US"/>
              <a:pPr/>
              <a:t>11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096FF0-569E-4BBB-A573-1874B1841F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63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4EC08-529D-469D-B733-E29293F71F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9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946F3-A94B-4466-8FFD-F921CFF590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237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DABB9-194E-4E05-8E5B-EE495CCA4F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27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34C91-B9AC-4914-BDA6-7E71375CDB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663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BAC6D-5F5C-45D4-BB8E-A3D67BE0C3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147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F1417-459E-46C7-B594-1B22324F5E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290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B590F-FEC7-4B7D-9EC8-7AB2FBC44B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3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4267200" cy="457200"/>
          </a:xfrm>
        </p:spPr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8BC95-47EC-4E62-9A8A-A6B7C0A483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52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58EDD-4B92-43D5-B608-F6A7589EC1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88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October 17,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Grossman: Parallelism/Concurrency Curriculum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11C45-8A10-4B7E-9994-8E22ABA26B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0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October 17,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b="0" smtClean="0">
                <a:solidFill>
                  <a:srgbClr val="000000"/>
                </a:solidFill>
              </a:rPr>
              <a:t>October 17, 2010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4008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b="0" smtClean="0">
                <a:solidFill>
                  <a:srgbClr val="000000"/>
                </a:solidFill>
              </a:rPr>
              <a:t>Dan Grossman: Parallelism/Concurrency Curriculum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FC2FE2-692A-4F42-BADA-7E4FA25FAC59}" type="slidenum">
              <a:rPr lang="en-US" b="0" smtClean="0">
                <a:solidFill>
                  <a:srgbClr val="000000"/>
                </a:solidFill>
              </a:rPr>
              <a:pPr/>
              <a:t>‹#›</a:t>
            </a:fld>
            <a:endParaRPr lang="en-US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24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10" Type="http://schemas.openxmlformats.org/officeDocument/2006/relationships/tags" Target="../tags/tag88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05800" cy="1676400"/>
          </a:xfrm>
        </p:spPr>
        <p:txBody>
          <a:bodyPr/>
          <a:lstStyle/>
          <a:p>
            <a:pPr algn="ctr"/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800" i="0" dirty="0"/>
              <a:t>Ready-For-Use: </a:t>
            </a:r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800" i="0" dirty="0" smtClean="0"/>
              <a:t>3 </a:t>
            </a:r>
            <a:r>
              <a:rPr lang="en-US" sz="2800" i="0" dirty="0"/>
              <a:t>Weeks of Parallelism and Concurrency in a Required </a:t>
            </a:r>
            <a:r>
              <a:rPr lang="en-US" sz="2800" i="0" dirty="0" smtClean="0"/>
              <a:t>2</a:t>
            </a:r>
            <a:r>
              <a:rPr lang="en-US" sz="2800" i="0" baseline="30000" dirty="0" smtClean="0"/>
              <a:t>nd</a:t>
            </a:r>
            <a:r>
              <a:rPr lang="en-US" sz="2800" i="0" dirty="0" smtClean="0"/>
              <a:t>-Year </a:t>
            </a:r>
            <a:r>
              <a:rPr lang="en-US" sz="2800" i="0" dirty="0"/>
              <a:t>Data-Structures Course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572000"/>
            <a:ext cx="7391400" cy="1219200"/>
          </a:xfrm>
        </p:spPr>
        <p:txBody>
          <a:bodyPr/>
          <a:lstStyle/>
          <a:p>
            <a:r>
              <a:rPr lang="en-US" sz="2200" dirty="0" smtClean="0">
                <a:latin typeface="+mj-lt"/>
              </a:rPr>
              <a:t>Dan Grossman</a:t>
            </a:r>
          </a:p>
          <a:p>
            <a:r>
              <a:rPr lang="en-US" sz="2200" dirty="0" smtClean="0">
                <a:latin typeface="+mj-lt"/>
              </a:rPr>
              <a:t>University of Washington</a:t>
            </a:r>
          </a:p>
          <a:p>
            <a:r>
              <a:rPr lang="en-US" dirty="0" smtClean="0">
                <a:latin typeface="+mj-lt"/>
              </a:rPr>
              <a:t>2010 </a:t>
            </a:r>
            <a:r>
              <a:rPr lang="en-US" dirty="0">
                <a:latin typeface="+mj-lt"/>
              </a:rPr>
              <a:t>Workshop on </a:t>
            </a:r>
            <a:r>
              <a:rPr lang="en-US" dirty="0" smtClean="0">
                <a:latin typeface="+mj-lt"/>
              </a:rPr>
              <a:t>Curricula for </a:t>
            </a:r>
            <a:r>
              <a:rPr lang="en-US" dirty="0">
                <a:latin typeface="+mj-lt"/>
              </a:rPr>
              <a:t>Concurrency and Parallelism</a:t>
            </a:r>
          </a:p>
          <a:p>
            <a:endParaRPr lang="en-US" sz="2400" dirty="0">
              <a:latin typeface="+mj-lt"/>
            </a:endParaRP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[only] 400-level?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0" y="3276600"/>
            <a:ext cx="23622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Senior year:</a:t>
            </a:r>
          </a:p>
          <a:p>
            <a:r>
              <a:rPr lang="en-US" dirty="0" smtClean="0"/>
              <a:t>Too late</a:t>
            </a:r>
          </a:p>
          <a:p>
            <a:r>
              <a:rPr lang="en-US" dirty="0" smtClean="0"/>
              <a:t>Too specialized</a:t>
            </a:r>
          </a:p>
          <a:p>
            <a:r>
              <a:rPr lang="en-US" dirty="0" smtClean="0"/>
              <a:t>Too redundant</a:t>
            </a:r>
          </a:p>
          <a:p>
            <a:pPr lvl="1"/>
            <a:r>
              <a:rPr lang="en-US" dirty="0" smtClean="0"/>
              <a:t>Rely on concepts throughout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09600" y="14478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CS1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85800" y="34290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CS2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495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2819400" y="15240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“300-level”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2133600" y="26670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2743200" y="33528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“400-level”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4495800" y="4724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657600" y="5257800"/>
            <a:ext cx="1600200" cy="12954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capstone</a:t>
            </a:r>
          </a:p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1277550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Oval 2"/>
          <p:cNvSpPr>
            <a:spLocks noChangeArrowheads="1"/>
          </p:cNvSpPr>
          <p:nvPr/>
        </p:nvSpPr>
        <p:spPr bwMode="auto">
          <a:xfrm>
            <a:off x="2971800" y="2667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 smtClean="0">
                <a:latin typeface="Arial" charset="0"/>
              </a:rPr>
              <a:t>Prob</a:t>
            </a:r>
            <a:r>
              <a:rPr lang="en-US" sz="2000" dirty="0" smtClean="0">
                <a:latin typeface="Arial" charset="0"/>
              </a:rPr>
              <a:t>/Stats</a:t>
            </a:r>
          </a:p>
          <a:p>
            <a:pPr algn="ctr"/>
            <a:r>
              <a:rPr lang="en-US" sz="2000" dirty="0" smtClean="0">
                <a:latin typeface="Arial" charset="0"/>
              </a:rPr>
              <a:t>P vs. NP</a:t>
            </a:r>
            <a:endParaRPr lang="en-US" sz="2000" dirty="0">
              <a:latin typeface="Arial" charset="0"/>
            </a:endParaRPr>
          </a:p>
        </p:txBody>
      </p:sp>
      <p:sp>
        <p:nvSpPr>
          <p:cNvPr id="187395" name="Oval 3"/>
          <p:cNvSpPr>
            <a:spLocks noChangeArrowheads="1"/>
          </p:cNvSpPr>
          <p:nvPr/>
        </p:nvSpPr>
        <p:spPr bwMode="auto">
          <a:xfrm>
            <a:off x="2971800" y="990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Data</a:t>
            </a:r>
            <a:endParaRPr lang="en-US" sz="2000" dirty="0">
              <a:latin typeface="Arial" charset="0"/>
            </a:endParaRPr>
          </a:p>
          <a:p>
            <a:pPr algn="ctr"/>
            <a:r>
              <a:rPr lang="en-US" sz="2000" dirty="0" smtClean="0">
                <a:latin typeface="Arial" charset="0"/>
              </a:rPr>
              <a:t>Structures</a:t>
            </a:r>
            <a:endParaRPr lang="en-US" sz="2000" dirty="0">
              <a:latin typeface="Arial" charset="0"/>
            </a:endParaRPr>
          </a:p>
        </p:txBody>
      </p:sp>
      <p:sp>
        <p:nvSpPr>
          <p:cNvPr id="187396" name="Oval 4"/>
          <p:cNvSpPr>
            <a:spLocks noChangeArrowheads="1"/>
          </p:cNvSpPr>
          <p:nvPr/>
        </p:nvSpPr>
        <p:spPr bwMode="auto">
          <a:xfrm>
            <a:off x="457200" y="2514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Discrete</a:t>
            </a:r>
          </a:p>
          <a:p>
            <a:pPr algn="ctr"/>
            <a:r>
              <a:rPr lang="en-US" sz="2000" dirty="0" smtClean="0">
                <a:latin typeface="Arial" charset="0"/>
              </a:rPr>
              <a:t>Math ++</a:t>
            </a:r>
            <a:endParaRPr lang="en-US" sz="2000" dirty="0">
              <a:latin typeface="Arial" charset="0"/>
            </a:endParaRPr>
          </a:p>
        </p:txBody>
      </p:sp>
      <p:sp>
        <p:nvSpPr>
          <p:cNvPr id="187397" name="Oval 5"/>
          <p:cNvSpPr>
            <a:spLocks noChangeArrowheads="1"/>
          </p:cNvSpPr>
          <p:nvPr/>
        </p:nvSpPr>
        <p:spPr bwMode="auto">
          <a:xfrm>
            <a:off x="457200" y="4038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 smtClean="0">
                <a:latin typeface="Arial" charset="0"/>
              </a:rPr>
              <a:t>Hw</a:t>
            </a:r>
            <a:r>
              <a:rPr lang="en-US" sz="2000" dirty="0" smtClean="0">
                <a:latin typeface="Arial" charset="0"/>
              </a:rPr>
              <a:t>/</a:t>
            </a:r>
            <a:r>
              <a:rPr lang="en-US" sz="2000" dirty="0" err="1" smtClean="0">
                <a:latin typeface="Arial" charset="0"/>
              </a:rPr>
              <a:t>Sw</a:t>
            </a:r>
            <a:endParaRPr lang="en-US" sz="2000" dirty="0">
              <a:latin typeface="Arial" charset="0"/>
            </a:endParaRPr>
          </a:p>
          <a:p>
            <a:pPr algn="ctr"/>
            <a:r>
              <a:rPr lang="en-US" sz="2000" dirty="0">
                <a:latin typeface="Arial" charset="0"/>
              </a:rPr>
              <a:t>Interface</a:t>
            </a:r>
          </a:p>
        </p:txBody>
      </p:sp>
      <p:sp>
        <p:nvSpPr>
          <p:cNvPr id="187398" name="Oval 6"/>
          <p:cNvSpPr>
            <a:spLocks noChangeArrowheads="1"/>
          </p:cNvSpPr>
          <p:nvPr/>
        </p:nvSpPr>
        <p:spPr bwMode="auto">
          <a:xfrm>
            <a:off x="3048000" y="44196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 Hardware </a:t>
            </a:r>
          </a:p>
          <a:p>
            <a:pPr algn="ctr"/>
            <a:r>
              <a:rPr lang="en-US" sz="2000" dirty="0" smtClean="0">
                <a:latin typeface="Arial" charset="0"/>
              </a:rPr>
              <a:t>Design</a:t>
            </a:r>
            <a:endParaRPr lang="en-US" sz="2000" dirty="0">
              <a:latin typeface="Arial" charset="0"/>
            </a:endParaRPr>
          </a:p>
        </p:txBody>
      </p:sp>
      <p:sp>
        <p:nvSpPr>
          <p:cNvPr id="187400" name="Oval 8"/>
          <p:cNvSpPr>
            <a:spLocks noChangeArrowheads="1"/>
          </p:cNvSpPr>
          <p:nvPr/>
        </p:nvSpPr>
        <p:spPr bwMode="auto">
          <a:xfrm>
            <a:off x="5105400" y="9906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Big</a:t>
            </a:r>
          </a:p>
          <a:p>
            <a:pPr algn="ctr"/>
            <a:r>
              <a:rPr lang="en-US" sz="2000" dirty="0" smtClean="0">
                <a:latin typeface="Arial" charset="0"/>
              </a:rPr>
              <a:t>Data</a:t>
            </a:r>
            <a:endParaRPr lang="en-US" sz="2000" dirty="0">
              <a:latin typeface="Arial" charset="0"/>
            </a:endParaRPr>
          </a:p>
        </p:txBody>
      </p:sp>
      <p:sp>
        <p:nvSpPr>
          <p:cNvPr id="187401" name="Oval 9"/>
          <p:cNvSpPr>
            <a:spLocks noChangeArrowheads="1"/>
          </p:cNvSpPr>
          <p:nvPr/>
        </p:nvSpPr>
        <p:spPr bwMode="auto">
          <a:xfrm>
            <a:off x="5029200" y="4343400"/>
            <a:ext cx="15240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 smtClean="0">
                <a:latin typeface="Arial" charset="0"/>
              </a:rPr>
              <a:t>Prog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 algn="ctr"/>
            <a:r>
              <a:rPr lang="en-US" sz="2000" dirty="0" smtClean="0">
                <a:latin typeface="Arial" charset="0"/>
              </a:rPr>
              <a:t> Languages</a:t>
            </a:r>
            <a:endParaRPr lang="en-US" sz="2000" dirty="0">
              <a:latin typeface="Arial" charset="0"/>
            </a:endParaRPr>
          </a:p>
        </p:txBody>
      </p:sp>
      <p:sp>
        <p:nvSpPr>
          <p:cNvPr id="187402" name="Line 10"/>
          <p:cNvSpPr>
            <a:spLocks noChangeShapeType="1"/>
          </p:cNvSpPr>
          <p:nvPr/>
        </p:nvSpPr>
        <p:spPr bwMode="auto">
          <a:xfrm flipV="1">
            <a:off x="1905000" y="3733800"/>
            <a:ext cx="3276600" cy="1066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>
            <a:off x="1905000" y="3276600"/>
            <a:ext cx="10668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4" name="Line 12"/>
          <p:cNvSpPr>
            <a:spLocks noChangeShapeType="1"/>
          </p:cNvSpPr>
          <p:nvPr/>
        </p:nvSpPr>
        <p:spPr bwMode="auto">
          <a:xfrm flipV="1">
            <a:off x="1905000" y="1957386"/>
            <a:ext cx="1143000" cy="1319213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5" name="Line 13"/>
          <p:cNvSpPr>
            <a:spLocks noChangeShapeType="1"/>
          </p:cNvSpPr>
          <p:nvPr/>
        </p:nvSpPr>
        <p:spPr bwMode="auto">
          <a:xfrm>
            <a:off x="1905000" y="3276601"/>
            <a:ext cx="1219200" cy="1600199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6" name="Line 14"/>
          <p:cNvSpPr>
            <a:spLocks noChangeShapeType="1"/>
          </p:cNvSpPr>
          <p:nvPr/>
        </p:nvSpPr>
        <p:spPr bwMode="auto">
          <a:xfrm>
            <a:off x="1905000" y="4800600"/>
            <a:ext cx="1143000" cy="304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7010400" y="585788"/>
            <a:ext cx="304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7315200" y="533400"/>
            <a:ext cx="8858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187410" name="Rectangle 18" descr="Solid diamond"/>
          <p:cNvSpPr>
            <a:spLocks noChangeArrowheads="1"/>
          </p:cNvSpPr>
          <p:nvPr/>
        </p:nvSpPr>
        <p:spPr bwMode="auto">
          <a:xfrm>
            <a:off x="7010400" y="996950"/>
            <a:ext cx="3048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7315200" y="944563"/>
            <a:ext cx="127470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>
                <a:latin typeface="Arial" charset="0"/>
              </a:rPr>
              <a:t>CS </a:t>
            </a:r>
            <a:r>
              <a:rPr lang="en-US" sz="1500" dirty="0" smtClean="0">
                <a:latin typeface="Arial" charset="0"/>
              </a:rPr>
              <a:t>required</a:t>
            </a:r>
            <a:endParaRPr lang="en-US" sz="1500" dirty="0">
              <a:latin typeface="Arial" charset="0"/>
            </a:endParaRPr>
          </a:p>
        </p:txBody>
      </p:sp>
      <p:sp>
        <p:nvSpPr>
          <p:cNvPr id="187412" name="Rectangle 20"/>
          <p:cNvSpPr>
            <a:spLocks noChangeArrowheads="1"/>
          </p:cNvSpPr>
          <p:nvPr/>
        </p:nvSpPr>
        <p:spPr bwMode="auto">
          <a:xfrm>
            <a:off x="7010400" y="1423987"/>
            <a:ext cx="3048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13" name="Text Box 21"/>
          <p:cNvSpPr txBox="1">
            <a:spLocks noChangeArrowheads="1"/>
          </p:cNvSpPr>
          <p:nvPr/>
        </p:nvSpPr>
        <p:spPr bwMode="auto">
          <a:xfrm>
            <a:off x="7315200" y="1371600"/>
            <a:ext cx="1574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required</a:t>
            </a:r>
          </a:p>
        </p:txBody>
      </p:sp>
      <p:sp>
        <p:nvSpPr>
          <p:cNvPr id="187421" name="Oval 29" descr="Solid diamond"/>
          <p:cNvSpPr>
            <a:spLocks noChangeArrowheads="1"/>
          </p:cNvSpPr>
          <p:nvPr/>
        </p:nvSpPr>
        <p:spPr bwMode="auto">
          <a:xfrm>
            <a:off x="457200" y="990600"/>
            <a:ext cx="1447800" cy="1371600"/>
          </a:xfrm>
          <a:prstGeom prst="ellipse">
            <a:avLst/>
          </a:prstGeom>
          <a:solidFill>
            <a:srgbClr val="99CC00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Software </a:t>
            </a:r>
          </a:p>
          <a:p>
            <a:pPr algn="ctr"/>
            <a:r>
              <a:rPr lang="en-US" sz="2000" dirty="0" smtClean="0">
                <a:latin typeface="Arial" charset="0"/>
              </a:rPr>
              <a:t>Design</a:t>
            </a:r>
          </a:p>
        </p:txBody>
      </p:sp>
      <p:sp>
        <p:nvSpPr>
          <p:cNvPr id="187422" name="Oval 30" descr="Solid diamond"/>
          <p:cNvSpPr>
            <a:spLocks noChangeArrowheads="1"/>
          </p:cNvSpPr>
          <p:nvPr/>
        </p:nvSpPr>
        <p:spPr bwMode="auto">
          <a:xfrm>
            <a:off x="5105400" y="27432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 smtClean="0">
              <a:latin typeface="Arial" charset="0"/>
            </a:endParaRPr>
          </a:p>
          <a:p>
            <a:pPr algn="ctr"/>
            <a:r>
              <a:rPr lang="en-US" sz="2000" dirty="0" smtClean="0">
                <a:latin typeface="Arial" charset="0"/>
              </a:rPr>
              <a:t>Systems</a:t>
            </a:r>
            <a:endParaRPr lang="en-US" sz="2000" dirty="0">
              <a:latin typeface="Arial" charset="0"/>
            </a:endParaRPr>
          </a:p>
          <a:p>
            <a:pPr algn="ctr"/>
            <a:r>
              <a:rPr lang="en-US" sz="2000" dirty="0" err="1" smtClean="0">
                <a:latin typeface="Arial" charset="0"/>
              </a:rPr>
              <a:t>Prog</a:t>
            </a:r>
            <a:r>
              <a:rPr lang="en-US" sz="2000" dirty="0" smtClean="0">
                <a:latin typeface="Arial" charset="0"/>
              </a:rPr>
              <a:t>.</a:t>
            </a:r>
            <a:endParaRPr lang="en-US" sz="2000" dirty="0">
              <a:latin typeface="Arial" charset="0"/>
            </a:endParaRPr>
          </a:p>
          <a:p>
            <a:pPr algn="ctr"/>
            <a:endParaRPr lang="en-US" sz="2000" dirty="0">
              <a:latin typeface="Arial" charset="0"/>
            </a:endParaRP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 flipV="1">
            <a:off x="1905000" y="1905000"/>
            <a:ext cx="3200400" cy="13716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6781800" y="5715000"/>
            <a:ext cx="2260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700" b="0" dirty="0" smtClean="0">
                <a:solidFill>
                  <a:srgbClr val="000000"/>
                </a:solidFill>
                <a:latin typeface="Arial" charset="0"/>
              </a:rPr>
              <a:t>(Note: reality slightly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700" b="0" dirty="0" smtClean="0">
                <a:solidFill>
                  <a:srgbClr val="000000"/>
                </a:solidFill>
                <a:latin typeface="Arial" charset="0"/>
              </a:rPr>
              <a:t>more complex)</a:t>
            </a: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4419600" y="1828800"/>
            <a:ext cx="990600" cy="1066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7315200" y="1812925"/>
            <a:ext cx="15007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smtClean="0">
                <a:latin typeface="Arial" charset="0"/>
              </a:rPr>
              <a:t>recommended</a:t>
            </a:r>
            <a:endParaRPr lang="en-US" sz="1500" dirty="0">
              <a:latin typeface="Arial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/>
        </p:nvSpPr>
        <p:spPr bwMode="auto">
          <a:xfrm>
            <a:off x="7010400" y="1905000"/>
            <a:ext cx="3048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772400" cy="1143000"/>
          </a:xfrm>
        </p:spPr>
        <p:txBody>
          <a:bodyPr/>
          <a:lstStyle/>
          <a:p>
            <a:r>
              <a:rPr lang="en-US" dirty="0" smtClean="0"/>
              <a:t>New 300-level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14400" y="592449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+mj-lt"/>
              </a:rPr>
              <a:t>Bottom line: 3 weeks required is a lot</a:t>
            </a:r>
            <a:endParaRPr lang="en-US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3493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“Data Abstractions” [vacuous name]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51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Catalog description: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Abstract data types and structures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including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dictionaries, balanced trees, hash tables, priority queues, and graphs; sorting; asymptotic analysis; fundamental graph algorithms including graph search, shortest path, and minimum spanning trees;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concurrency and synchronization; and parallelism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vs.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	Old and new: 20 lectures</a:t>
            </a:r>
          </a:p>
          <a:p>
            <a:pPr>
              <a:buNone/>
            </a:pPr>
            <a:r>
              <a:rPr lang="en-US" dirty="0" smtClean="0"/>
              <a:t>Big-Oh, Algorithm Analysis</a:t>
            </a:r>
          </a:p>
          <a:p>
            <a:pPr>
              <a:buNone/>
            </a:pPr>
            <a:r>
              <a:rPr lang="en-US" dirty="0" smtClean="0"/>
              <a:t>Binary Heaps (Priority Qs)</a:t>
            </a:r>
          </a:p>
          <a:p>
            <a:pPr>
              <a:buNone/>
            </a:pPr>
            <a:r>
              <a:rPr lang="en-US" dirty="0" smtClean="0"/>
              <a:t>AVL Trees</a:t>
            </a:r>
          </a:p>
          <a:p>
            <a:pPr>
              <a:buNone/>
            </a:pPr>
            <a:r>
              <a:rPr lang="en-US" dirty="0" smtClean="0"/>
              <a:t>B Trees</a:t>
            </a:r>
          </a:p>
          <a:p>
            <a:pPr>
              <a:buNone/>
            </a:pPr>
            <a:r>
              <a:rPr lang="en-US" dirty="0" smtClean="0"/>
              <a:t>Hashing</a:t>
            </a:r>
          </a:p>
          <a:p>
            <a:pPr>
              <a:buNone/>
            </a:pPr>
            <a:r>
              <a:rPr lang="en-US" dirty="0" smtClean="0"/>
              <a:t>Sorting</a:t>
            </a:r>
          </a:p>
          <a:p>
            <a:pPr>
              <a:buNone/>
            </a:pPr>
            <a:r>
              <a:rPr lang="en-US" dirty="0" smtClean="0"/>
              <a:t>Graph Traversals</a:t>
            </a:r>
          </a:p>
          <a:p>
            <a:pPr>
              <a:buNone/>
            </a:pPr>
            <a:r>
              <a:rPr lang="en-US" dirty="0" smtClean="0"/>
              <a:t>Topological Sort</a:t>
            </a:r>
          </a:p>
          <a:p>
            <a:pPr>
              <a:buNone/>
            </a:pPr>
            <a:r>
              <a:rPr lang="en-US" dirty="0" smtClean="0"/>
              <a:t>Shortest Paths</a:t>
            </a:r>
          </a:p>
          <a:p>
            <a:pPr>
              <a:buNone/>
            </a:pPr>
            <a:r>
              <a:rPr lang="en-US" dirty="0" smtClean="0"/>
              <a:t>Minimum Spanning Trees</a:t>
            </a:r>
          </a:p>
          <a:p>
            <a:pPr>
              <a:buNone/>
            </a:pPr>
            <a:r>
              <a:rPr lang="en-US" dirty="0" smtClean="0"/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68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Old and new: 20 lectures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Big-Oh, Algorithm Analysis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Binary Heaps (Priority Qs)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AVL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Hashing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Sorting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Graph Traversals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Topological Sort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Shortest Paths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Minimum Spanning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95800" y="1600200"/>
            <a:ext cx="434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Removed: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lectures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Leftist 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Skew 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Binomial queues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Splay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trees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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Disjoint</a:t>
            </a:r>
            <a:r>
              <a:rPr lang="en-US" sz="2000" b="0" kern="0" dirty="0" smtClean="0">
                <a:latin typeface="+mn-lt"/>
              </a:rPr>
              <a:t> sets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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Network flow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noProof="0" dirty="0" smtClean="0">
                <a:latin typeface="+mn-lt"/>
              </a:rPr>
              <a:t>Hack job on NP (moves elsewhere)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98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Old </a:t>
            </a:r>
            <a:r>
              <a:rPr lang="en-US" dirty="0">
                <a:solidFill>
                  <a:schemeClr val="accent2"/>
                </a:solidFill>
              </a:rPr>
              <a:t>and new: 20 lectures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Big-Oh, Algorithm Analysis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Binary Heaps (Priority Qs)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AVL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Hashing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Sorting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Graph Traversals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Topological Sort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Shortest Paths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Minimum Spanning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95800" y="1600200"/>
            <a:ext cx="419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Added: 8 lectures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Multithreading Basics 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Fork-Join Parallelism (3)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>
                <a:latin typeface="+mj-lt"/>
              </a:rPr>
              <a:t>Reductions, Prefix, </a:t>
            </a:r>
            <a:r>
              <a:rPr lang="en-US" sz="2000" b="0" kern="0" dirty="0" smtClean="0">
                <a:latin typeface="+mj-lt"/>
              </a:rPr>
              <a:t>Sorting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Parallelism Analysis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Amdahl’s Law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Concurrency (4)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Races, deadlocks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Locks (mostly)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Condition variables (a bit)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Programming guidelines (!)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93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3 weeks and why 2</a:t>
            </a:r>
            <a:r>
              <a:rPr lang="en-US" baseline="30000" dirty="0" smtClean="0"/>
              <a:t>nd</a:t>
            </a:r>
            <a:r>
              <a:rPr lang="en-US" dirty="0" smtClean="0"/>
              <a:t>-year data structures</a:t>
            </a:r>
          </a:p>
          <a:p>
            <a:pPr lvl="1"/>
            <a:r>
              <a:rPr lang="en-US" dirty="0" smtClean="0"/>
              <a:t>Complements senior-level courses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Guiding principles</a:t>
            </a:r>
          </a:p>
          <a:p>
            <a:endParaRPr lang="en-US" dirty="0"/>
          </a:p>
          <a:p>
            <a:r>
              <a:rPr lang="en-US" dirty="0" smtClean="0"/>
              <a:t>Quick tour of some topics</a:t>
            </a:r>
          </a:p>
          <a:p>
            <a:pPr lvl="1"/>
            <a:endParaRPr lang="en-US" dirty="0"/>
          </a:p>
          <a:p>
            <a:r>
              <a:rPr lang="en-US" dirty="0" smtClean="0"/>
              <a:t>Status and materials available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97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1. Stick with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1295400"/>
          </a:xfrm>
        </p:spPr>
        <p:txBody>
          <a:bodyPr/>
          <a:lstStyle/>
          <a:p>
            <a:r>
              <a:rPr lang="en-US" dirty="0" smtClean="0"/>
              <a:t>1 model enough for 3 weeks</a:t>
            </a:r>
          </a:p>
          <a:p>
            <a:r>
              <a:rPr lang="en-US" dirty="0" smtClean="0"/>
              <a:t>Fits best with rest of course (and Java)</a:t>
            </a:r>
          </a:p>
          <a:p>
            <a:r>
              <a:rPr lang="en-US" i="1" dirty="0" smtClean="0"/>
              <a:t>Briefly</a:t>
            </a:r>
            <a:r>
              <a:rPr lang="en-US" dirty="0" smtClean="0"/>
              <a:t> say other models exist (message-passing, data parallelism)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952038" y="31242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798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2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798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22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846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370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94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418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90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14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370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894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418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42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372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89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142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944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32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84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89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418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94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46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51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/>
        </p:nvCxnSpPr>
        <p:spPr bwMode="auto">
          <a:xfrm rot="16200000" flipH="1">
            <a:off x="5732399" y="39344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/>
        </p:nvCxnSpPr>
        <p:spPr bwMode="auto">
          <a:xfrm rot="16200000" flipH="1">
            <a:off x="5065649" y="42964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/>
        </p:nvCxnSpPr>
        <p:spPr bwMode="auto">
          <a:xfrm flipV="1">
            <a:off x="5694299" y="43916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rot="16200000" flipV="1">
            <a:off x="4779899" y="53441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70399" y="50774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499567" y="51881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894638" y="3124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23238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0838" y="3288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123238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23238" y="3962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23238" y="4114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2236010" y="4287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/>
        </p:nvCxnSpPr>
        <p:spPr bwMode="auto">
          <a:xfrm>
            <a:off x="2351838" y="36576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/>
        </p:nvCxnSpPr>
        <p:spPr bwMode="auto">
          <a:xfrm flipV="1">
            <a:off x="2580438" y="38963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238175" y="4495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905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8175" y="4659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3905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905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905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5400000">
            <a:off x="15033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6097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621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9775" y="47360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7621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62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62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28749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/>
        </p:nvCxnSpPr>
        <p:spPr bwMode="auto">
          <a:xfrm>
            <a:off x="1847775" y="51054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/>
        </p:nvCxnSpPr>
        <p:spPr bwMode="auto">
          <a:xfrm>
            <a:off x="3219375" y="53340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/>
        </p:nvCxnSpPr>
        <p:spPr bwMode="auto">
          <a:xfrm flipV="1">
            <a:off x="3219375" y="44678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/>
        </p:nvCxnSpPr>
        <p:spPr bwMode="auto">
          <a:xfrm flipV="1">
            <a:off x="3219375" y="48488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5428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952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/>
        </p:nvCxnSpPr>
        <p:spPr bwMode="auto">
          <a:xfrm flipV="1">
            <a:off x="6303899" y="43815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65428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952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/>
        </p:nvCxnSpPr>
        <p:spPr bwMode="auto">
          <a:xfrm rot="5400000" flipH="1" flipV="1">
            <a:off x="6504738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/>
        </p:nvCxnSpPr>
        <p:spPr bwMode="auto">
          <a:xfrm rot="10800000" flipV="1">
            <a:off x="4866438" y="39243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/>
        </p:nvCxnSpPr>
        <p:spPr bwMode="auto">
          <a:xfrm rot="16200000" flipH="1">
            <a:off x="6723078" y="45441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14560" y="33528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9478" y="33528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</p:spTree>
    <p:extLst>
      <p:ext uri="{BB962C8B-B14F-4D97-AF65-F5344CB8AC3E}">
        <p14:creationId xmlns:p14="http://schemas.microsoft.com/office/powerpoint/2010/main" val="14733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Parallelism before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Using extra computational resources to solve a problem faster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3992092" y="276110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258792" y="276110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525492" y="276110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525492" y="276110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847466" y="327660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85800" y="371469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    Correctly </a:t>
            </a:r>
            <a:r>
              <a:rPr lang="en-US" b="0" dirty="0"/>
              <a:t>and efficiently </a:t>
            </a:r>
            <a:r>
              <a:rPr lang="en-US" b="0" dirty="0" smtClean="0"/>
              <a:t>managing access </a:t>
            </a:r>
            <a:r>
              <a:rPr lang="en-US" b="0" dirty="0"/>
              <a:t>to shared resources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99866" y="462909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10800000" flipH="1">
            <a:off x="4616120" y="5029199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10800000" flipH="1">
            <a:off x="4578020" y="5029199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0800000">
            <a:off x="4444668" y="5029199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10800000">
            <a:off x="4006521" y="5029199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200351" y="236389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99866" y="5619690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</p:spTree>
    <p:extLst>
      <p:ext uri="{BB962C8B-B14F-4D97-AF65-F5344CB8AC3E}">
        <p14:creationId xmlns:p14="http://schemas.microsoft.com/office/powerpoint/2010/main" val="1165615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parallelism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Structured </a:t>
            </a:r>
            <a:r>
              <a:rPr lang="en-US" dirty="0" smtClean="0"/>
              <a:t>parallelism is easier to reason about</a:t>
            </a:r>
          </a:p>
          <a:p>
            <a:pPr lvl="1"/>
            <a:r>
              <a:rPr lang="en-US" dirty="0" smtClean="0"/>
              <a:t>Only synchronization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</a:p>
          <a:p>
            <a:pPr lvl="1"/>
            <a:r>
              <a:rPr lang="en-US" dirty="0" smtClean="0"/>
              <a:t>Race conditions just don’t show up</a:t>
            </a:r>
          </a:p>
          <a:p>
            <a:pPr lvl="1"/>
            <a:r>
              <a:rPr lang="en-US" dirty="0" smtClean="0"/>
              <a:t>Focus on algorithms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i="1" dirty="0" smtClean="0"/>
              <a:t>After</a:t>
            </a:r>
            <a:r>
              <a:rPr lang="en-US" dirty="0" smtClean="0"/>
              <a:t> comfortable with threads, deal with mutual exclusion, </a:t>
            </a:r>
            <a:r>
              <a:rPr lang="en-US" dirty="0" err="1" smtClean="0"/>
              <a:t>interleavings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Focus on thread-safe APIs rather than algorithms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Yes, in reality parallelism and concurrency co-mingle</a:t>
            </a:r>
          </a:p>
          <a:p>
            <a:pPr lvl="1"/>
            <a:r>
              <a:rPr lang="en-US" dirty="0" smtClean="0"/>
              <a:t>In a 2</a:t>
            </a:r>
            <a:r>
              <a:rPr lang="en-US" baseline="30000" dirty="0" smtClean="0"/>
              <a:t>nd</a:t>
            </a:r>
            <a:r>
              <a:rPr lang="en-US" dirty="0" smtClean="0"/>
              <a:t>-year course, emphasize the difference</a:t>
            </a:r>
          </a:p>
          <a:p>
            <a:pPr lvl="1"/>
            <a:r>
              <a:rPr lang="en-US" dirty="0" smtClean="0"/>
              <a:t>Many separate curriculum topics co-mingle in practice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68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2.5 week unit introducing threads + shared memory</a:t>
            </a:r>
          </a:p>
          <a:p>
            <a:pPr lvl="1"/>
            <a:r>
              <a:rPr lang="en-US" dirty="0" smtClean="0"/>
              <a:t>As of 2010, in our required core: this really exists!</a:t>
            </a:r>
          </a:p>
          <a:p>
            <a:endParaRPr lang="en-US" sz="1000" dirty="0"/>
          </a:p>
          <a:p>
            <a:r>
              <a:rPr lang="en-US" dirty="0" smtClean="0"/>
              <a:t>Key ideas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Natural fit in 2</a:t>
            </a:r>
            <a:r>
              <a:rPr lang="en-US" baseline="30000" dirty="0" smtClean="0"/>
              <a:t>nd</a:t>
            </a:r>
            <a:r>
              <a:rPr lang="en-US" dirty="0" smtClean="0"/>
              <a:t>-year data-structures course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Instructors need not be </a:t>
            </a:r>
            <a:r>
              <a:rPr lang="en-US" dirty="0" smtClean="0"/>
              <a:t>experts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Parallelism first, concurrency second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view: Java, lightweight threads</a:t>
            </a:r>
          </a:p>
          <a:p>
            <a:pPr lvl="1"/>
            <a:endParaRPr lang="en-US" sz="1000" dirty="0"/>
          </a:p>
          <a:p>
            <a:r>
              <a:rPr lang="en-US" dirty="0" smtClean="0"/>
              <a:t>Full materials available</a:t>
            </a:r>
          </a:p>
          <a:p>
            <a:pPr lvl="1"/>
            <a:r>
              <a:rPr lang="en-US" dirty="0" smtClean="0"/>
              <a:t>Reading notes, slides, </a:t>
            </a:r>
            <a:r>
              <a:rPr lang="en-US" dirty="0" err="1" smtClean="0"/>
              <a:t>homeworks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Coherent approach on what is [not] introduced</a:t>
            </a:r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http://www.cs.washington.edu/homes/djg/teachingMaterials/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35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Fork-Join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“</a:t>
            </a:r>
            <a:r>
              <a:rPr lang="en-US" dirty="0" err="1" smtClean="0"/>
              <a:t>Cilk</a:t>
            </a:r>
            <a:r>
              <a:rPr lang="en-US" dirty="0" smtClean="0"/>
              <a:t>-style” fork-join parallelism</a:t>
            </a:r>
          </a:p>
          <a:p>
            <a:pPr lvl="1"/>
            <a:r>
              <a:rPr lang="en-US" dirty="0" smtClean="0"/>
              <a:t>Tiny fraction of Java’s </a:t>
            </a:r>
            <a:r>
              <a:rPr lang="en-US" dirty="0" err="1" smtClean="0"/>
              <a:t>ForkJoin</a:t>
            </a:r>
            <a:r>
              <a:rPr lang="en-US" dirty="0" smtClean="0"/>
              <a:t> Framework</a:t>
            </a:r>
          </a:p>
          <a:p>
            <a:pPr lvl="1"/>
            <a:r>
              <a:rPr lang="en-US" dirty="0" smtClean="0"/>
              <a:t>(Or C/C++ TBB or C# TPL)</a:t>
            </a:r>
          </a:p>
          <a:p>
            <a:pPr lvl="1"/>
            <a:r>
              <a:rPr lang="en-US" dirty="0" smtClean="0"/>
              <a:t>Allows 10,000+ threads (lightweight tasks)</a:t>
            </a:r>
          </a:p>
          <a:p>
            <a:endParaRPr lang="en-US" dirty="0"/>
          </a:p>
          <a:p>
            <a:r>
              <a:rPr lang="en-US" dirty="0" smtClean="0"/>
              <a:t>Elegant recursion and robust asymptotic guarantees</a:t>
            </a:r>
          </a:p>
          <a:p>
            <a:endParaRPr lang="en-US" dirty="0"/>
          </a:p>
          <a:p>
            <a:r>
              <a:rPr lang="en-US" dirty="0" smtClean="0"/>
              <a:t>But:</a:t>
            </a:r>
          </a:p>
          <a:p>
            <a:pPr lvl="1"/>
            <a:r>
              <a:rPr lang="en-US" dirty="0" smtClean="0"/>
              <a:t>Needs sequential cut-off (great in this course!)</a:t>
            </a:r>
          </a:p>
          <a:p>
            <a:pPr lvl="1"/>
            <a:r>
              <a:rPr lang="en-US" dirty="0" smtClean="0"/>
              <a:t>A few beginner “gotchas” (see my notes)</a:t>
            </a:r>
          </a:p>
          <a:p>
            <a:pPr lvl="1"/>
            <a:r>
              <a:rPr lang="en-US" dirty="0" smtClean="0"/>
              <a:t>Omits memory bandwidth and communication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90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Concurrency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9248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Focus on:</a:t>
            </a:r>
          </a:p>
          <a:p>
            <a:pPr lvl="1"/>
            <a:r>
              <a:rPr lang="en-US" dirty="0" smtClean="0"/>
              <a:t>The need for mutual exclusion</a:t>
            </a:r>
          </a:p>
          <a:p>
            <a:pPr lvl="1"/>
            <a:r>
              <a:rPr lang="en-US" dirty="0" smtClean="0"/>
              <a:t>Locks</a:t>
            </a:r>
          </a:p>
          <a:p>
            <a:pPr lvl="1"/>
            <a:r>
              <a:rPr lang="en-US" dirty="0" smtClean="0"/>
              <a:t>Programming guidelines for correctness (thread-safety)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Distinguish </a:t>
            </a:r>
            <a:r>
              <a:rPr lang="en-US" i="1" dirty="0" smtClean="0"/>
              <a:t>data races</a:t>
            </a:r>
            <a:r>
              <a:rPr lang="en-US" dirty="0" smtClean="0"/>
              <a:t> from </a:t>
            </a:r>
            <a:r>
              <a:rPr lang="en-US" i="1" dirty="0" smtClean="0"/>
              <a:t>higher-level races</a:t>
            </a:r>
            <a:endParaRPr lang="en-US" i="1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Briefly touch on other essential topics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65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The client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Focus entirely on how to </a:t>
            </a:r>
            <a:r>
              <a:rPr lang="en-US" i="1" dirty="0" smtClean="0"/>
              <a:t>use</a:t>
            </a:r>
            <a:r>
              <a:rPr lang="en-US" dirty="0" smtClean="0"/>
              <a:t> parallelism/concurrency</a:t>
            </a:r>
          </a:p>
          <a:p>
            <a:pPr lvl="1"/>
            <a:r>
              <a:rPr lang="en-US" dirty="0" smtClean="0"/>
              <a:t>Not how to </a:t>
            </a:r>
            <a:r>
              <a:rPr lang="en-US" i="1" dirty="0" smtClean="0"/>
              <a:t>implement</a:t>
            </a:r>
            <a:r>
              <a:rPr lang="en-US" dirty="0" smtClean="0"/>
              <a:t> </a:t>
            </a:r>
            <a:r>
              <a:rPr lang="en-US" dirty="0" smtClean="0"/>
              <a:t> it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Many </a:t>
            </a:r>
            <a:r>
              <a:rPr lang="en-US" dirty="0" smtClean="0"/>
              <a:t>topics </a:t>
            </a:r>
            <a:r>
              <a:rPr lang="en-US" dirty="0" smtClean="0"/>
              <a:t>belong </a:t>
            </a:r>
            <a:r>
              <a:rPr lang="en-US" dirty="0" smtClean="0"/>
              <a:t>in appropriate 400-level courses (operating systems, architecture, parallel programming, …)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Implementing of (asymptotically optimal) fork-join parallelism</a:t>
            </a:r>
          </a:p>
          <a:p>
            <a:pPr lvl="1"/>
            <a:r>
              <a:rPr lang="en-US" dirty="0" smtClean="0"/>
              <a:t>Implementing threads and locks</a:t>
            </a:r>
          </a:p>
          <a:p>
            <a:pPr lvl="1"/>
            <a:r>
              <a:rPr lang="en-US" dirty="0" smtClean="0"/>
              <a:t>Scheduling (what, how)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84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3 weeks and why 2</a:t>
            </a:r>
            <a:r>
              <a:rPr lang="en-US" baseline="30000" dirty="0" smtClean="0"/>
              <a:t>nd</a:t>
            </a:r>
            <a:r>
              <a:rPr lang="en-US" dirty="0" smtClean="0"/>
              <a:t>-year data structures</a:t>
            </a:r>
          </a:p>
          <a:p>
            <a:pPr lvl="1"/>
            <a:r>
              <a:rPr lang="en-US" dirty="0" smtClean="0"/>
              <a:t>Complements senior-level courses</a:t>
            </a:r>
          </a:p>
          <a:p>
            <a:pPr lvl="1"/>
            <a:endParaRPr lang="en-US" dirty="0"/>
          </a:p>
          <a:p>
            <a:r>
              <a:rPr lang="en-US" dirty="0" smtClean="0"/>
              <a:t>Guiding principles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Quick tour of some topics</a:t>
            </a:r>
          </a:p>
          <a:p>
            <a:pPr lvl="1"/>
            <a:endParaRPr lang="en-US" dirty="0"/>
          </a:p>
          <a:p>
            <a:r>
              <a:rPr lang="en-US" dirty="0" smtClean="0"/>
              <a:t>Status and materials available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58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Show then disparage obvious way to use 4 cores for a reduction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457200" y="2286000"/>
            <a:ext cx="7848600" cy="1295400"/>
            <a:chOff x="457200" y="2362200"/>
            <a:chExt cx="7848600" cy="12954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457200" y="2362200"/>
              <a:ext cx="77724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ans0         ans1        ans2         ans3</a:t>
              </a:r>
              <a:endParaRPr lang="en-US" sz="2000" kern="0" dirty="0" smtClean="0">
                <a:latin typeface="Courier New" pitchFamily="49" charset="0"/>
                <a:cs typeface="Courier New" pitchFamily="49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                       </a:t>
              </a:r>
              <a:r>
                <a:rPr kumimoji="0" lang="en-US" sz="16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</a:t>
              </a:r>
              <a:r>
                <a:rPr kumimoji="0" lang="en-US" sz="2000" i="0" u="none" strike="noStrike" kern="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a</a:t>
              </a:r>
              <a:r>
                <a:rPr kumimoji="0" lang="en-US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ns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85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838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143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90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95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447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752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600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905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057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362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209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514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667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971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819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24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276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581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29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733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886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191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038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343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495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800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648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953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105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410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257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562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715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19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867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172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324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629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477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781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6934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239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086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391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543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848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96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Left Brace 55"/>
            <p:cNvSpPr/>
            <p:nvPr/>
          </p:nvSpPr>
          <p:spPr bwMode="auto">
            <a:xfrm rot="16200000">
              <a:off x="1447800" y="19050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Left Brace 56"/>
            <p:cNvSpPr/>
            <p:nvPr/>
          </p:nvSpPr>
          <p:spPr bwMode="auto">
            <a:xfrm rot="16200000">
              <a:off x="3352800" y="19050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Left Brace 57"/>
            <p:cNvSpPr/>
            <p:nvPr/>
          </p:nvSpPr>
          <p:spPr bwMode="auto">
            <a:xfrm rot="16200000">
              <a:off x="7162800" y="19050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8001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8153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>
              <a:off x="1905000" y="3124200"/>
              <a:ext cx="2438400" cy="3048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3581400" y="3200398"/>
              <a:ext cx="762000" cy="2286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H="1">
              <a:off x="4724400" y="3200398"/>
              <a:ext cx="762000" cy="2286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10800000" flipV="1">
              <a:off x="4800600" y="3124199"/>
              <a:ext cx="2285997" cy="3047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5" name="Left Brace 64"/>
            <p:cNvSpPr/>
            <p:nvPr/>
          </p:nvSpPr>
          <p:spPr bwMode="auto">
            <a:xfrm rot="16200000">
              <a:off x="5257800" y="19050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7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Problems:</a:t>
            </a:r>
          </a:p>
          <a:p>
            <a:r>
              <a:rPr lang="en-US" b="0" dirty="0" smtClean="0"/>
              <a:t>Forward-performance: </a:t>
            </a:r>
            <a:r>
              <a:rPr lang="en-US" sz="800" b="0" dirty="0" smtClean="0"/>
              <a:t> </a:t>
            </a:r>
            <a:r>
              <a:rPr lang="en-US" b="0" dirty="0" smtClean="0"/>
              <a:t>What if there 8 cores?</a:t>
            </a:r>
          </a:p>
          <a:p>
            <a:r>
              <a:rPr lang="en-US" b="0" dirty="0" smtClean="0"/>
              <a:t>Dynamic resources:	   What if O/S takes away a core?</a:t>
            </a:r>
          </a:p>
          <a:p>
            <a:r>
              <a:rPr lang="en-US" b="0" dirty="0" smtClean="0"/>
              <a:t>Load imbalance: 	   What if some 1/4 has more work to do</a:t>
            </a:r>
            <a:r>
              <a:rPr lang="en-US" b="0" dirty="0" smtClean="0"/>
              <a:t>?</a:t>
            </a:r>
          </a:p>
          <a:p>
            <a:endParaRPr lang="en-US" b="0" dirty="0"/>
          </a:p>
          <a:p>
            <a:pPr marL="0" indent="0">
              <a:buNone/>
            </a:pPr>
            <a:r>
              <a:rPr lang="en-US" b="0" dirty="0"/>
              <a:t>Many more threads than cores fixes these </a:t>
            </a:r>
            <a:r>
              <a:rPr lang="en-US" b="0" dirty="0" smtClean="0"/>
              <a:t>problems…</a:t>
            </a:r>
            <a:endParaRPr lang="en-US" b="0" dirty="0"/>
          </a:p>
          <a:p>
            <a:endParaRPr lang="en-US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16991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914400" y="1371600"/>
            <a:ext cx="7315200" cy="2305113"/>
            <a:chOff x="914400" y="1733487"/>
            <a:chExt cx="7315200" cy="2305113"/>
          </a:xfrm>
        </p:grpSpPr>
        <p:sp>
          <p:nvSpPr>
            <p:cNvPr id="7" name="Rectangle 6"/>
            <p:cNvSpPr/>
            <p:nvPr/>
          </p:nvSpPr>
          <p:spPr bwMode="auto">
            <a:xfrm>
              <a:off x="914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066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71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19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24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676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981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286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438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95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200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048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352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505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810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657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962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114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419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267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724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029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876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181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334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638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486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791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943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96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400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553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858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705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010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162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467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315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620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72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8077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924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Left Brace 54"/>
            <p:cNvSpPr/>
            <p:nvPr/>
          </p:nvSpPr>
          <p:spPr bwMode="auto">
            <a:xfrm rot="16200000">
              <a:off x="952500" y="200018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rot="16200000" flipH="1">
              <a:off x="10287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13335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Left Brace 57"/>
            <p:cNvSpPr/>
            <p:nvPr/>
          </p:nvSpPr>
          <p:spPr bwMode="auto">
            <a:xfrm rot="16200000">
              <a:off x="14097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Left Brace 58"/>
            <p:cNvSpPr/>
            <p:nvPr/>
          </p:nvSpPr>
          <p:spPr bwMode="auto">
            <a:xfrm rot="16200000">
              <a:off x="18669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Left Brace 59"/>
            <p:cNvSpPr/>
            <p:nvPr/>
          </p:nvSpPr>
          <p:spPr bwMode="auto">
            <a:xfrm rot="16200000">
              <a:off x="23241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Left Brace 60"/>
            <p:cNvSpPr/>
            <p:nvPr/>
          </p:nvSpPr>
          <p:spPr bwMode="auto">
            <a:xfrm rot="16200000">
              <a:off x="27813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Left Brace 61"/>
            <p:cNvSpPr/>
            <p:nvPr/>
          </p:nvSpPr>
          <p:spPr bwMode="auto">
            <a:xfrm rot="16200000">
              <a:off x="32385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Left Brace 62"/>
            <p:cNvSpPr/>
            <p:nvPr/>
          </p:nvSpPr>
          <p:spPr bwMode="auto">
            <a:xfrm rot="16200000">
              <a:off x="36957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Left Brace 63"/>
            <p:cNvSpPr/>
            <p:nvPr/>
          </p:nvSpPr>
          <p:spPr bwMode="auto">
            <a:xfrm rot="16200000">
              <a:off x="41529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Left Brace 64"/>
            <p:cNvSpPr/>
            <p:nvPr/>
          </p:nvSpPr>
          <p:spPr bwMode="auto">
            <a:xfrm rot="16200000">
              <a:off x="4610100" y="2000191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Left Brace 65"/>
            <p:cNvSpPr/>
            <p:nvPr/>
          </p:nvSpPr>
          <p:spPr bwMode="auto">
            <a:xfrm rot="16200000">
              <a:off x="50673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Left Brace 66"/>
            <p:cNvSpPr/>
            <p:nvPr/>
          </p:nvSpPr>
          <p:spPr bwMode="auto">
            <a:xfrm rot="16200000">
              <a:off x="55245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Left Brace 67"/>
            <p:cNvSpPr/>
            <p:nvPr/>
          </p:nvSpPr>
          <p:spPr bwMode="auto">
            <a:xfrm rot="16200000">
              <a:off x="59817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Left Brace 68"/>
            <p:cNvSpPr/>
            <p:nvPr/>
          </p:nvSpPr>
          <p:spPr bwMode="auto">
            <a:xfrm rot="16200000">
              <a:off x="64389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Left Brace 69"/>
            <p:cNvSpPr/>
            <p:nvPr/>
          </p:nvSpPr>
          <p:spPr bwMode="auto">
            <a:xfrm rot="16200000">
              <a:off x="68961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Left Brace 70"/>
            <p:cNvSpPr/>
            <p:nvPr/>
          </p:nvSpPr>
          <p:spPr bwMode="auto">
            <a:xfrm rot="16200000">
              <a:off x="73533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Left Brace 71"/>
            <p:cNvSpPr/>
            <p:nvPr/>
          </p:nvSpPr>
          <p:spPr bwMode="auto">
            <a:xfrm rot="16200000">
              <a:off x="78105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1430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 rot="16200000" flipH="1">
              <a:off x="1943100" y="24382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rot="5400000">
              <a:off x="2247900" y="24382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20574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16200000" flipH="1">
              <a:off x="29337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32385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30480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rot="16200000" flipH="1">
              <a:off x="38481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41529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3962400" y="24763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 rot="16200000" flipH="1">
              <a:off x="47625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50673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4876800" y="24763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rot="16200000" flipH="1">
              <a:off x="56769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59817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5791200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16200000" flipH="1">
              <a:off x="65913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8961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6705600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 rot="16200000" flipH="1">
              <a:off x="7505699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7810499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7619999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5" name="Straight Connector 94"/>
            <p:cNvCxnSpPr>
              <a:stCxn id="73" idx="2"/>
            </p:cNvCxnSpPr>
            <p:nvPr/>
          </p:nvCxnSpPr>
          <p:spPr bwMode="auto">
            <a:xfrm rot="16200000" flipH="1">
              <a:off x="1416936" y="2769427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6" idx="2"/>
            </p:cNvCxnSpPr>
            <p:nvPr/>
          </p:nvCxnSpPr>
          <p:spPr bwMode="auto">
            <a:xfrm rot="5400000">
              <a:off x="1950337" y="2754954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TextBox 96"/>
            <p:cNvSpPr txBox="1"/>
            <p:nvPr/>
          </p:nvSpPr>
          <p:spPr>
            <a:xfrm>
              <a:off x="1600200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 rot="16200000" flipH="1">
              <a:off x="3307463" y="27503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5400000">
              <a:off x="3840864" y="27358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3476254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 rot="16200000" flipH="1">
              <a:off x="5136263" y="27503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>
              <a:off x="5669664" y="27358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5305054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6965062" y="26741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7498463" y="26596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7133853" y="2781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7" name="Straight Connector 106"/>
            <p:cNvCxnSpPr/>
            <p:nvPr/>
          </p:nvCxnSpPr>
          <p:spPr bwMode="auto">
            <a:xfrm>
              <a:off x="1905000" y="31812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0800000" flipV="1">
              <a:off x="2728730" y="31812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2485653" y="33145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>
              <a:off x="5638799" y="31812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10800000" flipV="1">
              <a:off x="6462529" y="31812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6219452" y="33145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>
              <a:off x="2819400" y="3638490"/>
              <a:ext cx="1585724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rot="10800000" flipV="1">
              <a:off x="4557530" y="3638490"/>
              <a:ext cx="1690870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4343400" y="363849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</p:grpSp>
      <p:sp>
        <p:nvSpPr>
          <p:cNvPr id="11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000" b="0" dirty="0" smtClean="0"/>
          </a:p>
          <a:p>
            <a:pPr marL="0" indent="0">
              <a:buNone/>
            </a:pPr>
            <a:r>
              <a:rPr lang="en-US" b="0" dirty="0" smtClean="0"/>
              <a:t>Concepts </a:t>
            </a:r>
            <a:r>
              <a:rPr lang="en-US" b="0" i="1" dirty="0" smtClean="0"/>
              <a:t>already in the course</a:t>
            </a:r>
            <a:r>
              <a:rPr lang="en-US" b="0" dirty="0" smtClean="0"/>
              <a:t>:</a:t>
            </a:r>
            <a:endParaRPr lang="en-US" b="0" dirty="0"/>
          </a:p>
          <a:p>
            <a:r>
              <a:rPr lang="en-US" b="0" dirty="0" smtClean="0"/>
              <a:t>Divide-and-conquer </a:t>
            </a:r>
          </a:p>
          <a:p>
            <a:r>
              <a:rPr lang="en-US" b="0" dirty="0" smtClean="0"/>
              <a:t>Sequential cut-off to eliminate most recursion (constant factors)</a:t>
            </a:r>
          </a:p>
          <a:p>
            <a:r>
              <a:rPr lang="en-US" b="0" dirty="0" smtClean="0"/>
              <a:t>Balanced trees have logarithmic height</a:t>
            </a:r>
          </a:p>
          <a:p>
            <a:endParaRPr lang="en-US" sz="1000" b="0" dirty="0"/>
          </a:p>
          <a:p>
            <a:pPr marL="0" indent="0">
              <a:buNone/>
            </a:pPr>
            <a:r>
              <a:rPr lang="en-US" b="0" dirty="0" smtClean="0"/>
              <a:t>Easy-</a:t>
            </a:r>
            <a:r>
              <a:rPr lang="en-US" b="0" dirty="0" err="1" smtClean="0"/>
              <a:t>ish</a:t>
            </a:r>
            <a:r>
              <a:rPr lang="en-US" b="0" dirty="0" smtClean="0"/>
              <a:t> to implement (“manually”) in </a:t>
            </a:r>
            <a:r>
              <a:rPr lang="en-US" b="0" dirty="0" err="1" smtClean="0"/>
              <a:t>ForkJoin</a:t>
            </a:r>
            <a:r>
              <a:rPr lang="en-US" b="0" dirty="0" smtClean="0"/>
              <a:t> Framework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5761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3295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Already in the course: </a:t>
            </a:r>
          </a:p>
          <a:p>
            <a:pPr lvl="1"/>
            <a:r>
              <a:rPr lang="en-US" dirty="0"/>
              <a:t>DAGs to represent </a:t>
            </a:r>
            <a:r>
              <a:rPr lang="en-US" dirty="0" smtClean="0"/>
              <a:t>dependencies</a:t>
            </a:r>
          </a:p>
          <a:p>
            <a:pPr lvl="1"/>
            <a:r>
              <a:rPr lang="en-US" dirty="0" smtClean="0"/>
              <a:t>Asymptotic complexity</a:t>
            </a:r>
          </a:p>
          <a:p>
            <a:pPr lvl="1"/>
            <a:r>
              <a:rPr lang="en-US" dirty="0" smtClean="0"/>
              <a:t>Expected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552450" y="3146275"/>
            <a:ext cx="4552950" cy="2644925"/>
            <a:chOff x="1466850" y="2423432"/>
            <a:chExt cx="8184910" cy="4078276"/>
          </a:xfrm>
        </p:grpSpPr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067175" y="24234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7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524500" y="30180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8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76500" y="30136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0" name="AutoShape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 rot="10800000" flipV="1">
              <a:off x="2857500" y="2826454"/>
              <a:ext cx="1268262" cy="2065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10"/>
            <p:cNvCxnSpPr>
              <a:cxnSpLocks noChangeShapeType="1"/>
              <a:endCxn id="8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57700" y="2804432"/>
              <a:ext cx="1266825" cy="2136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6705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6690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2238795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0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 rot="5400000" flipV="1">
              <a:off x="2838870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11505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" name="Oval 8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91490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8" name="AutoShape 9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5286795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0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 rot="5400000" flipV="1">
              <a:off x="5886870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7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479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4668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9"/>
            <p:cNvCxnSpPr>
              <a:cxnSpLocks noChangeShapeType="1"/>
              <a:stCxn id="13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165479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10"/>
            <p:cNvCxnSpPr>
              <a:cxnSpLocks noChangeShapeType="1"/>
              <a:endCxn id="20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216489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861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7051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6" name="AutoShape 9"/>
            <p:cNvCxnSpPr>
              <a:cxnSpLocks noChangeShapeType="1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289304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10"/>
            <p:cNvCxnSpPr>
              <a:cxnSpLocks noChangeShapeType="1"/>
              <a:endCxn id="24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340314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3149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5339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" name="AutoShape 9"/>
            <p:cNvCxnSpPr>
              <a:cxnSpLocks noChangeShapeType="1"/>
              <a:endCxn id="29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47218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10"/>
            <p:cNvCxnSpPr>
              <a:cxnSpLocks noChangeShapeType="1"/>
              <a:endCxn id="28" idx="0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52319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Oval 7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5341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" name="Oval 8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7531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4" name="AutoShape 9"/>
            <p:cNvCxnSpPr>
              <a:cxnSpLocks noChangeShapeType="1"/>
              <a:endCxn id="33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59410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10"/>
            <p:cNvCxnSpPr>
              <a:cxnSpLocks noChangeShapeType="1"/>
              <a:endCxn id="32" idx="0"/>
            </p:cNvCxnSpPr>
            <p:nvPr>
              <p:custDataLst>
                <p:tags r:id="rId29"/>
              </p:custDataLst>
            </p:nvPr>
          </p:nvCxnSpPr>
          <p:spPr bwMode="auto">
            <a:xfrm rot="16200000" flipH="1">
              <a:off x="64511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9"/>
            <p:cNvCxnSpPr>
              <a:cxnSpLocks noChangeShapeType="1"/>
            </p:cNvCxnSpPr>
            <p:nvPr>
              <p:custDataLst>
                <p:tags r:id="rId30"/>
              </p:custDataLst>
            </p:nvPr>
          </p:nvCxnSpPr>
          <p:spPr bwMode="auto">
            <a:xfrm rot="16200000" flipH="1">
              <a:off x="16002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9"/>
            <p:cNvCxnSpPr>
              <a:cxnSpLocks noChangeShapeType="1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33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8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82880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9" name="AutoShape 9"/>
            <p:cNvCxnSpPr>
              <a:cxnSpLocks noChangeShapeType="1"/>
            </p:cNvCxnSpPr>
            <p:nvPr>
              <p:custDataLst>
                <p:tags r:id="rId33"/>
              </p:custDataLst>
            </p:nvPr>
          </p:nvCxnSpPr>
          <p:spPr bwMode="auto">
            <a:xfrm rot="16200000" flipH="1">
              <a:off x="2895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0" name="AutoShape 9"/>
            <p:cNvCxnSpPr>
              <a:cxnSpLocks noChangeShapeType="1"/>
            </p:cNvCxnSpPr>
            <p:nvPr>
              <p:custDataLst>
                <p:tags r:id="rId34"/>
              </p:custDataLst>
            </p:nvPr>
          </p:nvCxnSpPr>
          <p:spPr bwMode="auto">
            <a:xfrm rot="5400000">
              <a:off x="33528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8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10515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2" name="AutoShape 9"/>
            <p:cNvCxnSpPr>
              <a:cxnSpLocks noChangeShapeType="1"/>
            </p:cNvCxnSpPr>
            <p:nvPr>
              <p:custDataLst>
                <p:tags r:id="rId36"/>
              </p:custDataLst>
            </p:nvPr>
          </p:nvCxnSpPr>
          <p:spPr bwMode="auto">
            <a:xfrm rot="16200000" flipH="1">
              <a:off x="46482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" name="AutoShape 9"/>
            <p:cNvCxnSpPr>
              <a:cxnSpLocks noChangeShapeType="1"/>
            </p:cNvCxnSpPr>
            <p:nvPr>
              <p:custDataLst>
                <p:tags r:id="rId37"/>
              </p:custDataLst>
            </p:nvPr>
          </p:nvCxnSpPr>
          <p:spPr bwMode="auto">
            <a:xfrm rot="5400000">
              <a:off x="51816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4" name="Oval 8"/>
            <p:cNvSpPr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8768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5" name="AutoShape 9"/>
            <p:cNvCxnSpPr>
              <a:cxnSpLocks noChangeShapeType="1"/>
            </p:cNvCxnSpPr>
            <p:nvPr>
              <p:custDataLst>
                <p:tags r:id="rId39"/>
              </p:custDataLst>
            </p:nvPr>
          </p:nvCxnSpPr>
          <p:spPr bwMode="auto">
            <a:xfrm rot="16200000" flipH="1">
              <a:off x="58674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9"/>
            <p:cNvCxnSpPr>
              <a:cxnSpLocks noChangeShapeType="1"/>
            </p:cNvCxnSpPr>
            <p:nvPr>
              <p:custDataLst>
                <p:tags r:id="rId40"/>
              </p:custDataLst>
            </p:nvPr>
          </p:nvCxnSpPr>
          <p:spPr bwMode="auto">
            <a:xfrm rot="5400000">
              <a:off x="64008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8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0960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8" name="AutoShape 9"/>
            <p:cNvCxnSpPr>
              <a:cxnSpLocks noChangeShapeType="1"/>
              <a:stCxn id="38" idx="4"/>
              <a:endCxn id="50" idx="1"/>
            </p:cNvCxnSpPr>
            <p:nvPr>
              <p:custDataLst>
                <p:tags r:id="rId42"/>
              </p:custDataLst>
            </p:nvPr>
          </p:nvCxnSpPr>
          <p:spPr bwMode="auto">
            <a:xfrm rot="16200000" flipH="1">
              <a:off x="2197716" y="5469908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9"/>
            <p:cNvCxnSpPr>
              <a:cxnSpLocks noChangeShapeType="1"/>
              <a:stCxn id="41" idx="3"/>
              <a:endCxn id="50" idx="7"/>
            </p:cNvCxnSpPr>
            <p:nvPr>
              <p:custDataLst>
                <p:tags r:id="rId43"/>
              </p:custDataLst>
            </p:nvPr>
          </p:nvCxnSpPr>
          <p:spPr bwMode="auto">
            <a:xfrm rot="5400000">
              <a:off x="2872037" y="5477480"/>
              <a:ext cx="199526" cy="3838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0" name="Oval 8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438400" y="57000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1" name="AutoShape 9"/>
            <p:cNvCxnSpPr>
              <a:cxnSpLocks noChangeShapeType="1"/>
              <a:endCxn id="53" idx="1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5282380" y="5462855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9"/>
            <p:cNvCxnSpPr>
              <a:cxnSpLocks noChangeShapeType="1"/>
              <a:endCxn id="53" idx="7"/>
            </p:cNvCxnSpPr>
            <p:nvPr>
              <p:custDataLst>
                <p:tags r:id="rId46"/>
              </p:custDataLst>
            </p:nvPr>
          </p:nvCxnSpPr>
          <p:spPr bwMode="auto">
            <a:xfrm rot="10800000" flipV="1">
              <a:off x="5864528" y="5562600"/>
              <a:ext cx="383872" cy="1995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3" name="Oval 8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523064" y="5692979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" name="Oval 5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114800" y="60048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5" name="AutoShape 9"/>
            <p:cNvCxnSpPr>
              <a:cxnSpLocks noChangeShapeType="1"/>
              <a:endCxn id="54" idx="2"/>
            </p:cNvCxnSpPr>
            <p:nvPr>
              <p:custDataLst>
                <p:tags r:id="rId49"/>
              </p:custDataLst>
            </p:nvPr>
          </p:nvCxnSpPr>
          <p:spPr bwMode="auto">
            <a:xfrm>
              <a:off x="2884639" y="5965621"/>
              <a:ext cx="1230161" cy="275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" name="AutoShape 9"/>
            <p:cNvCxnSpPr>
              <a:cxnSpLocks noChangeShapeType="1"/>
              <a:stCxn id="53" idx="2"/>
            </p:cNvCxnSpPr>
            <p:nvPr>
              <p:custDataLst>
                <p:tags r:id="rId50"/>
              </p:custDataLst>
            </p:nvPr>
          </p:nvCxnSpPr>
          <p:spPr bwMode="auto">
            <a:xfrm rot="10800000" flipV="1">
              <a:off x="4569128" y="5929063"/>
              <a:ext cx="953936" cy="319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7" name="Left Brace 56"/>
            <p:cNvSpPr/>
            <p:nvPr/>
          </p:nvSpPr>
          <p:spPr bwMode="auto">
            <a:xfrm rot="10800000">
              <a:off x="7098173" y="4428725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322999" y="4362096"/>
              <a:ext cx="148149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base cases</a:t>
              </a:r>
            </a:p>
          </p:txBody>
        </p:sp>
        <p:sp>
          <p:nvSpPr>
            <p:cNvPr id="59" name="Left Brace 58"/>
            <p:cNvSpPr/>
            <p:nvPr/>
          </p:nvSpPr>
          <p:spPr bwMode="auto">
            <a:xfrm rot="10800000">
              <a:off x="7010400" y="2590799"/>
              <a:ext cx="304800" cy="16764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22999" y="3139524"/>
              <a:ext cx="926857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divide </a:t>
              </a:r>
            </a:p>
          </p:txBody>
        </p:sp>
        <p:sp>
          <p:nvSpPr>
            <p:cNvPr id="61" name="Left Brace 60"/>
            <p:cNvSpPr/>
            <p:nvPr/>
          </p:nvSpPr>
          <p:spPr bwMode="auto">
            <a:xfrm rot="10800000">
              <a:off x="7086601" y="4952999"/>
              <a:ext cx="304800" cy="1524001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456028" y="5410201"/>
              <a:ext cx="2195732" cy="1091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combine results </a:t>
              </a:r>
            </a:p>
          </p:txBody>
        </p:sp>
      </p:grpSp>
      <p:sp>
        <p:nvSpPr>
          <p:cNvPr id="64" name="Rectangle 63"/>
          <p:cNvSpPr/>
          <p:nvPr/>
        </p:nvSpPr>
        <p:spPr>
          <a:xfrm>
            <a:off x="5063994" y="2998559"/>
            <a:ext cx="34038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None/>
            </a:pPr>
            <a:r>
              <a:rPr lang="en-US" dirty="0">
                <a:latin typeface="+mj-lt"/>
              </a:rPr>
              <a:t>T</a:t>
            </a:r>
            <a:r>
              <a:rPr lang="en-US" baseline="-25000" dirty="0">
                <a:latin typeface="+mj-lt"/>
              </a:rPr>
              <a:t>P  </a:t>
            </a:r>
            <a:r>
              <a:rPr lang="en-US" sz="2000" b="0" dirty="0" smtClean="0">
                <a:latin typeface="+mj-lt"/>
                <a:sym typeface="Symbol"/>
              </a:rPr>
              <a:t>is</a:t>
            </a:r>
            <a:r>
              <a:rPr lang="en-US" dirty="0" smtClean="0">
                <a:latin typeface="+mj-lt"/>
                <a:sym typeface="Symbol"/>
              </a:rPr>
              <a:t> O </a:t>
            </a:r>
            <a:r>
              <a:rPr lang="en-US" dirty="0">
                <a:latin typeface="+mj-lt"/>
                <a:sym typeface="Symbol"/>
              </a:rPr>
              <a:t>(</a:t>
            </a:r>
            <a:r>
              <a:rPr lang="en-US" dirty="0">
                <a:latin typeface="+mj-lt"/>
              </a:rPr>
              <a:t>T</a:t>
            </a:r>
            <a:r>
              <a:rPr lang="en-US" baseline="-25000" dirty="0">
                <a:latin typeface="+mj-lt"/>
              </a:rPr>
              <a:t>1</a:t>
            </a:r>
            <a:r>
              <a:rPr lang="en-US" dirty="0">
                <a:latin typeface="+mj-lt"/>
              </a:rPr>
              <a:t> / </a:t>
            </a:r>
            <a:r>
              <a:rPr lang="en-US" dirty="0" smtClean="0">
                <a:latin typeface="+mj-lt"/>
              </a:rPr>
              <a:t>P + T</a:t>
            </a:r>
            <a:r>
              <a:rPr lang="en-US" baseline="-25000" dirty="0" smtClean="0">
                <a:latin typeface="+mj-lt"/>
                <a:sym typeface="Symbol"/>
              </a:rPr>
              <a:t> </a:t>
            </a:r>
            <a:r>
              <a:rPr lang="en-US" sz="2800" baseline="-25000" dirty="0">
                <a:latin typeface="+mj-lt"/>
                <a:sym typeface="Symbol"/>
              </a:rPr>
              <a:t></a:t>
            </a:r>
            <a:r>
              <a:rPr lang="en-US" dirty="0" smtClean="0">
                <a:latin typeface="+mj-lt"/>
              </a:rPr>
              <a:t>)</a:t>
            </a:r>
          </a:p>
          <a:p>
            <a:pPr lvl="1">
              <a:buNone/>
            </a:pPr>
            <a:r>
              <a:rPr lang="en-US" b="0" dirty="0" smtClean="0">
                <a:latin typeface="+mj-lt"/>
              </a:rPr>
              <a:t>(expected time)</a:t>
            </a:r>
            <a:endParaRPr lang="en-US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8575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Amdahl’s Law is just algebra: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cs typeface="Latha" pitchFamily="2"/>
              </a:rPr>
              <a:t>	</a:t>
            </a:r>
            <a:r>
              <a:rPr lang="en-US" dirty="0" smtClean="0">
                <a:solidFill>
                  <a:schemeClr val="bg2"/>
                </a:solidFill>
                <a:cs typeface="Latha" pitchFamily="2"/>
              </a:rPr>
              <a:t>Let 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S</a:t>
            </a:r>
            <a:r>
              <a:rPr lang="en-US" dirty="0">
                <a:solidFill>
                  <a:schemeClr val="bg2"/>
                </a:solidFill>
                <a:cs typeface="Latha" pitchFamily="2"/>
              </a:rPr>
              <a:t> be the portion of the execution that can’t be parallelized</a:t>
            </a:r>
          </a:p>
          <a:p>
            <a:pPr>
              <a:buNone/>
            </a:pPr>
            <a:r>
              <a:rPr lang="en-US" dirty="0" smtClean="0">
                <a:solidFill>
                  <a:schemeClr val="bg2"/>
                </a:solidFill>
                <a:cs typeface="Latha" pitchFamily="2"/>
              </a:rPr>
              <a:t>	Let 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T</a:t>
            </a:r>
            <a:r>
              <a:rPr lang="en-US" b="1" baseline="-25000" dirty="0">
                <a:solidFill>
                  <a:schemeClr val="bg2"/>
                </a:solidFill>
                <a:cs typeface="Latha" pitchFamily="2"/>
              </a:rPr>
              <a:t>1</a:t>
            </a:r>
            <a:r>
              <a:rPr lang="en-US" dirty="0">
                <a:solidFill>
                  <a:schemeClr val="bg2"/>
                </a:solidFill>
                <a:cs typeface="Latha" pitchFamily="2"/>
              </a:rPr>
              <a:t> 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= S + (1-S) = 1</a:t>
            </a:r>
          </a:p>
          <a:p>
            <a:pPr>
              <a:buNone/>
            </a:pPr>
            <a:r>
              <a:rPr lang="en-US" dirty="0" smtClean="0">
                <a:solidFill>
                  <a:schemeClr val="bg2"/>
                </a:solidFill>
                <a:cs typeface="Latha" pitchFamily="2"/>
              </a:rPr>
              <a:t>	Let 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(1-S)</a:t>
            </a:r>
            <a:r>
              <a:rPr lang="en-US" dirty="0">
                <a:solidFill>
                  <a:schemeClr val="bg2"/>
                </a:solidFill>
                <a:cs typeface="Latha" pitchFamily="2"/>
              </a:rPr>
              <a:t> be perfectly parallelizable</a:t>
            </a:r>
          </a:p>
          <a:p>
            <a:pPr>
              <a:buNone/>
            </a:pPr>
            <a:endParaRPr lang="en-US" sz="1000" dirty="0">
              <a:solidFill>
                <a:schemeClr val="bg2"/>
              </a:solidFill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solidFill>
                  <a:schemeClr val="bg2"/>
                </a:solidFill>
                <a:cs typeface="Latha" pitchFamily="2"/>
              </a:rPr>
              <a:t>	Then </a:t>
            </a:r>
            <a:r>
              <a:rPr lang="en-US" b="1" dirty="0">
                <a:solidFill>
                  <a:schemeClr val="bg2"/>
                </a:solidFill>
              </a:rPr>
              <a:t>T</a:t>
            </a:r>
            <a:r>
              <a:rPr lang="en-US" b="1" baseline="-25000" dirty="0">
                <a:solidFill>
                  <a:schemeClr val="bg2"/>
                </a:solidFill>
              </a:rPr>
              <a:t>1</a:t>
            </a:r>
            <a:r>
              <a:rPr lang="en-US" b="1" dirty="0">
                <a:solidFill>
                  <a:schemeClr val="bg2"/>
                </a:solidFill>
              </a:rPr>
              <a:t> / T</a:t>
            </a:r>
            <a:r>
              <a:rPr lang="en-US" b="1" baseline="-25000" dirty="0">
                <a:solidFill>
                  <a:schemeClr val="bg2"/>
                </a:solidFill>
              </a:rPr>
              <a:t>P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  = 1 / (S + (1-S)/P)  </a:t>
            </a:r>
            <a:r>
              <a:rPr lang="en-US" dirty="0">
                <a:solidFill>
                  <a:schemeClr val="bg2"/>
                </a:solidFill>
                <a:cs typeface="Latha" pitchFamily="2"/>
              </a:rPr>
              <a:t>and </a:t>
            </a:r>
            <a:r>
              <a:rPr lang="en-US" b="1" dirty="0">
                <a:solidFill>
                  <a:schemeClr val="bg2"/>
                </a:solidFill>
              </a:rPr>
              <a:t>T</a:t>
            </a:r>
            <a:r>
              <a:rPr lang="en-US" b="1" baseline="-25000" dirty="0">
                <a:solidFill>
                  <a:schemeClr val="bg2"/>
                </a:solidFill>
              </a:rPr>
              <a:t>1</a:t>
            </a:r>
            <a:r>
              <a:rPr lang="en-US" b="1" dirty="0">
                <a:solidFill>
                  <a:schemeClr val="bg2"/>
                </a:solidFill>
              </a:rPr>
              <a:t> / T</a:t>
            </a:r>
            <a:r>
              <a:rPr lang="en-US" sz="2800" b="1" baseline="-25000" dirty="0">
                <a:solidFill>
                  <a:schemeClr val="bg2"/>
                </a:solidFill>
                <a:sym typeface="Symbol"/>
              </a:rPr>
              <a:t>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  = 1 / S</a:t>
            </a:r>
            <a:endParaRPr lang="en-US" dirty="0">
              <a:solidFill>
                <a:schemeClr val="bg2"/>
              </a:solidFill>
              <a:cs typeface="Latha" pitchFamily="2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“feeling the pain” requires </a:t>
            </a:r>
            <a:r>
              <a:rPr lang="en-US" dirty="0" smtClean="0"/>
              <a:t>plotting curves </a:t>
            </a:r>
            <a:r>
              <a:rPr lang="en-US" dirty="0" smtClean="0"/>
              <a:t>(homework!)</a:t>
            </a:r>
          </a:p>
          <a:p>
            <a:pPr lvl="1"/>
            <a:r>
              <a:rPr lang="en-US" dirty="0" smtClean="0"/>
              <a:t>100x speed-up with 256 cores requires &lt;0.7% sequential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85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reductions and maps are the workhorses</a:t>
            </a:r>
          </a:p>
          <a:p>
            <a:r>
              <a:rPr lang="en-US" dirty="0" smtClean="0"/>
              <a:t>But they’re so easy, so show something surprising</a:t>
            </a:r>
          </a:p>
          <a:p>
            <a:pPr lvl="1"/>
            <a:r>
              <a:rPr lang="en-US" dirty="0" smtClean="0"/>
              <a:t>Already in course: surprising algorithms like </a:t>
            </a:r>
            <a:r>
              <a:rPr lang="en-US" dirty="0" err="1" smtClean="0"/>
              <a:t>Dijkstra’s</a:t>
            </a:r>
            <a:endParaRPr lang="en-US" dirty="0" smtClean="0"/>
          </a:p>
          <a:p>
            <a:pPr lvl="1"/>
            <a:r>
              <a:rPr lang="en-US" dirty="0" smtClean="0"/>
              <a:t>Already in course: building algorithms on top of each other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Parallel prefix </a:t>
            </a:r>
            <a:r>
              <a:rPr lang="en-US" dirty="0" smtClean="0">
                <a:sym typeface="Symbol"/>
              </a:rPr>
              <a:t></a:t>
            </a:r>
            <a:r>
              <a:rPr lang="en-US" dirty="0" smtClean="0"/>
              <a:t> Parallel pack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(Very) Parallel quicksort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432429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604" y="48576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4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26</a:t>
            </a:r>
            <a:endParaRPr lang="en-US" sz="2000" dirty="0">
              <a:latin typeface="+mj-lt"/>
            </a:endParaRP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36</a:t>
            </a:r>
            <a:endParaRPr lang="en-US" sz="2000" dirty="0">
              <a:latin typeface="+mj-lt"/>
            </a:endParaRPr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52</a:t>
            </a:r>
            <a:endParaRPr lang="en-US" sz="2000" dirty="0">
              <a:latin typeface="+mj-lt"/>
            </a:endParaRP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66</a:t>
            </a:r>
            <a:endParaRPr lang="en-US" sz="2000" dirty="0">
              <a:latin typeface="+mj-lt"/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68</a:t>
            </a:r>
            <a:endParaRPr lang="en-US" sz="2000" dirty="0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76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9862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reductions and maps are the workhorses</a:t>
            </a:r>
          </a:p>
          <a:p>
            <a:r>
              <a:rPr lang="en-US" dirty="0" smtClean="0"/>
              <a:t>But they’re so easy, so show something surprising</a:t>
            </a:r>
          </a:p>
          <a:p>
            <a:pPr lvl="1"/>
            <a:r>
              <a:rPr lang="en-US" dirty="0" smtClean="0"/>
              <a:t>Already in course: surprising algorithms like </a:t>
            </a:r>
            <a:r>
              <a:rPr lang="en-US" dirty="0" err="1" smtClean="0"/>
              <a:t>Dijkstra’s</a:t>
            </a:r>
            <a:endParaRPr lang="en-US" dirty="0" smtClean="0"/>
          </a:p>
          <a:p>
            <a:pPr lvl="1"/>
            <a:r>
              <a:rPr lang="en-US" dirty="0" smtClean="0"/>
              <a:t>Already in course: building algorithms on top of each other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Parallel prefix </a:t>
            </a:r>
            <a:r>
              <a:rPr lang="en-US" dirty="0" smtClean="0">
                <a:sym typeface="Symbol"/>
              </a:rPr>
              <a:t>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Parallel pack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(Very) Parallel quicksort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432429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604" y="5391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4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3910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3910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4</a:t>
            </a:r>
            <a:endParaRPr lang="en-US" sz="2000" dirty="0"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3910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3910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8</a:t>
            </a:r>
            <a:endParaRPr lang="en-US" sz="2000" dirty="0">
              <a:latin typeface="+mj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1600200" y="4918857"/>
            <a:ext cx="1371600" cy="491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10 ?</a:t>
            </a:r>
          </a:p>
        </p:txBody>
      </p:sp>
    </p:spTree>
    <p:extLst>
      <p:ext uri="{BB962C8B-B14F-4D97-AF65-F5344CB8AC3E}">
        <p14:creationId xmlns:p14="http://schemas.microsoft.com/office/powerpoint/2010/main" val="4172032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3 weeks and why 2</a:t>
            </a:r>
            <a:r>
              <a:rPr lang="en-US" baseline="30000" dirty="0" smtClean="0"/>
              <a:t>nd</a:t>
            </a:r>
            <a:r>
              <a:rPr lang="en-US" dirty="0" smtClean="0"/>
              <a:t>-year data structures</a:t>
            </a:r>
          </a:p>
          <a:p>
            <a:pPr lvl="1"/>
            <a:r>
              <a:rPr lang="en-US" dirty="0" smtClean="0"/>
              <a:t>Complements senior-level courses</a:t>
            </a:r>
          </a:p>
          <a:p>
            <a:pPr lvl="1"/>
            <a:endParaRPr lang="en-US" dirty="0"/>
          </a:p>
          <a:p>
            <a:r>
              <a:rPr lang="en-US" dirty="0" smtClean="0"/>
              <a:t>Guiding principles</a:t>
            </a:r>
          </a:p>
          <a:p>
            <a:endParaRPr lang="en-US" dirty="0"/>
          </a:p>
          <a:p>
            <a:r>
              <a:rPr lang="en-US" dirty="0" smtClean="0"/>
              <a:t>Quick tour of some topics</a:t>
            </a:r>
          </a:p>
          <a:p>
            <a:pPr lvl="1"/>
            <a:endParaRPr lang="en-US" dirty="0"/>
          </a:p>
          <a:p>
            <a:r>
              <a:rPr lang="en-US" dirty="0" smtClean="0"/>
              <a:t>Status and materials available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64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reductions and maps are the workhorses</a:t>
            </a:r>
          </a:p>
          <a:p>
            <a:r>
              <a:rPr lang="en-US" dirty="0" smtClean="0"/>
              <a:t>But they’re so easy, so show something surprising</a:t>
            </a:r>
          </a:p>
          <a:p>
            <a:pPr lvl="1"/>
            <a:r>
              <a:rPr lang="en-US" dirty="0" smtClean="0"/>
              <a:t>Already in course: surprising algorithms like </a:t>
            </a:r>
            <a:r>
              <a:rPr lang="en-US" dirty="0" err="1" smtClean="0"/>
              <a:t>Dijkstra’s</a:t>
            </a:r>
            <a:endParaRPr lang="en-US" dirty="0" smtClean="0"/>
          </a:p>
          <a:p>
            <a:pPr lvl="1"/>
            <a:r>
              <a:rPr lang="en-US" dirty="0" smtClean="0"/>
              <a:t>Already in course: building algorithms on top of each other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Parallel prefix </a:t>
            </a:r>
            <a:r>
              <a:rPr lang="en-US" dirty="0" smtClean="0">
                <a:sym typeface="Symbol"/>
              </a:rPr>
              <a:t></a:t>
            </a:r>
            <a:r>
              <a:rPr lang="en-US" dirty="0" smtClean="0"/>
              <a:t> Parallel pack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(Very) Parallel quicksort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432429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604" y="48576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4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4</a:t>
            </a:r>
            <a:endParaRPr lang="en-US" sz="2000" dirty="0"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8</a:t>
            </a:r>
            <a:endParaRPr lang="en-US" sz="2000" dirty="0">
              <a:latin typeface="+mj-lt"/>
            </a:endParaRPr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14</a:t>
            </a:r>
            <a:endParaRPr lang="en-US" sz="2000" dirty="0">
              <a:latin typeface="+mj-lt"/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16</a:t>
            </a:r>
            <a:endParaRPr lang="en-US" sz="2000" dirty="0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16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5881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mindset: loosely coordinated threads + shared objects</a:t>
            </a:r>
          </a:p>
          <a:p>
            <a:pPr lvl="1"/>
            <a:r>
              <a:rPr lang="en-US" dirty="0" smtClean="0"/>
              <a:t>Why do this? (Responsiveness, mask latency, …)</a:t>
            </a:r>
          </a:p>
          <a:p>
            <a:endParaRPr lang="en-US" dirty="0" smtClean="0"/>
          </a:p>
          <a:p>
            <a:r>
              <a:rPr lang="en-US" dirty="0" smtClean="0"/>
              <a:t>Explaining </a:t>
            </a:r>
            <a:r>
              <a:rPr lang="en-US" dirty="0" smtClean="0"/>
              <a:t>locks:</a:t>
            </a:r>
          </a:p>
          <a:p>
            <a:endParaRPr lang="en-US" sz="800" dirty="0" smtClean="0"/>
          </a:p>
          <a:p>
            <a:pPr lvl="1"/>
            <a:r>
              <a:rPr lang="en-US" dirty="0" smtClean="0"/>
              <a:t>Naïve attempts at mutual exclusion are wrong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A lock as an ADT with atomic “acquire” and “release”</a:t>
            </a:r>
          </a:p>
          <a:p>
            <a:pPr lvl="1"/>
            <a:endParaRPr lang="en-US" sz="800" dirty="0" smtClean="0"/>
          </a:p>
          <a:p>
            <a:pPr lvl="1"/>
            <a:r>
              <a:rPr lang="en-US" i="1" dirty="0" smtClean="0"/>
              <a:t>Then</a:t>
            </a:r>
            <a:r>
              <a:rPr lang="en-US" dirty="0" smtClean="0"/>
              <a:t> segue to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All </a:t>
            </a:r>
            <a:r>
              <a:rPr lang="en-US" dirty="0" smtClean="0"/>
              <a:t>objects are locks</a:t>
            </a:r>
          </a:p>
          <a:p>
            <a:pPr lvl="2"/>
            <a:r>
              <a:rPr lang="en-US" dirty="0" smtClean="0"/>
              <a:t>Implicit release, even with exceptions</a:t>
            </a:r>
          </a:p>
          <a:p>
            <a:pPr lvl="2"/>
            <a:r>
              <a:rPr lang="en-US" dirty="0" smtClean="0"/>
              <a:t>Re-entrant</a:t>
            </a:r>
          </a:p>
          <a:p>
            <a:pPr lvl="2"/>
            <a:r>
              <a:rPr lang="en-US" i="1" dirty="0" smtClean="0"/>
              <a:t>Not</a:t>
            </a:r>
            <a:r>
              <a:rPr lang="en-US" dirty="0" smtClean="0"/>
              <a:t> explained in terms of monitors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06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Data races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are wrong.  </a:t>
            </a:r>
          </a:p>
          <a:p>
            <a:pPr lvl="1"/>
            <a:r>
              <a:rPr lang="en-US" dirty="0" smtClean="0"/>
              <a:t>Period.  (Can mention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US" dirty="0" smtClean="0">
                <a:latin typeface="+mj-lt"/>
                <a:cs typeface="Courier New" pitchFamily="49" charset="0"/>
              </a:rPr>
              <a:t>.)</a:t>
            </a:r>
          </a:p>
          <a:p>
            <a:pPr lvl="1"/>
            <a:r>
              <a:rPr lang="en-US" dirty="0" smtClean="0"/>
              <a:t>Even when they look right – have to be told they’re wrong!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dirty="0" smtClean="0"/>
              <a:t>“thanks” to my TA: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3429000"/>
            <a:ext cx="365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stop </a:t>
            </a:r>
            <a:r>
              <a:rPr lang="en-US" sz="2000" kern="0" dirty="0" smtClean="0">
                <a:latin typeface="Courier New" pitchFamily="49" charset="0"/>
              </a:rPr>
              <a:t>= false;</a:t>
            </a: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4114800"/>
            <a:ext cx="35052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(!stop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iterative output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0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57800" y="4114800"/>
            <a:ext cx="25146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sleep(10000);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stop =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800600" y="4038600"/>
            <a:ext cx="0" cy="12192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953000" y="4038600"/>
            <a:ext cx="0" cy="12192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838200" y="5486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“Data race” is not an illuminating term</a:t>
            </a:r>
          </a:p>
          <a:p>
            <a:pPr lvl="1"/>
            <a:r>
              <a:rPr lang="en-US" b="0" i="1" dirty="0" smtClean="0"/>
              <a:t>Prefer “simultaneous access error”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87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 key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Bad </a:t>
            </a:r>
            <a:r>
              <a:rPr lang="en-US" i="1" dirty="0" err="1" smtClean="0">
                <a:solidFill>
                  <a:schemeClr val="accent2"/>
                </a:solidFill>
              </a:rPr>
              <a:t>interleavings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depend on the semantics of your interface</a:t>
            </a:r>
          </a:p>
          <a:p>
            <a:pPr lvl="1"/>
            <a:r>
              <a:rPr lang="en-US" dirty="0" smtClean="0"/>
              <a:t>Already in course: correct behavior of classic ADTs</a:t>
            </a:r>
          </a:p>
          <a:p>
            <a:pPr lvl="1"/>
            <a:r>
              <a:rPr lang="en-US" dirty="0" smtClean="0"/>
              <a:t>Students get good at finding bad </a:t>
            </a:r>
            <a:r>
              <a:rPr lang="en-US" dirty="0" err="1" smtClean="0"/>
              <a:t>interleavings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14600"/>
            <a:ext cx="50292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432" tIns="45720" rIns="27432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/* internal state */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){…}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(){…}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/* unsynchronized */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(){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1969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Bad </a:t>
            </a:r>
            <a:r>
              <a:rPr lang="en-US" i="1" dirty="0" err="1" smtClean="0"/>
              <a:t>interleavings</a:t>
            </a:r>
            <a:r>
              <a:rPr lang="en-US" dirty="0" smtClean="0"/>
              <a:t> depend on the semantics of your interface</a:t>
            </a:r>
          </a:p>
          <a:p>
            <a:pPr lvl="1"/>
            <a:r>
              <a:rPr lang="en-US" dirty="0" smtClean="0"/>
              <a:t>Students get good at finding bad </a:t>
            </a:r>
            <a:r>
              <a:rPr lang="en-US" dirty="0" err="1" smtClean="0"/>
              <a:t>interleavings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76600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75806"/>
            <a:ext cx="1905000" cy="1067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3807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0752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8002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9" idx="1"/>
          </p:cNvCxnSpPr>
          <p:nvPr/>
        </p:nvCxnSpPr>
        <p:spPr bwMode="auto">
          <a:xfrm rot="10800000" flipV="1">
            <a:off x="3733800" y="3809603"/>
            <a:ext cx="2286000" cy="396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5000" y="2819400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>
            <a:off x="3733800" y="3276600"/>
            <a:ext cx="2286000" cy="152402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V="1">
            <a:off x="3429001" y="4114402"/>
            <a:ext cx="2667001" cy="83859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31299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Spend a lecture on </a:t>
            </a:r>
            <a:r>
              <a:rPr lang="en-US" i="1" dirty="0" smtClean="0"/>
              <a:t>basic</a:t>
            </a:r>
            <a:r>
              <a:rPr lang="en-US" dirty="0" smtClean="0"/>
              <a:t> “rules of thumb”:</a:t>
            </a:r>
          </a:p>
          <a:p>
            <a:endParaRPr lang="en-US" sz="1000" dirty="0" smtClean="0"/>
          </a:p>
          <a:p>
            <a:r>
              <a:rPr lang="en-US" dirty="0" smtClean="0"/>
              <a:t>Make most data unshared or immutable</a:t>
            </a:r>
          </a:p>
          <a:p>
            <a:r>
              <a:rPr lang="en-US" dirty="0" smtClean="0"/>
              <a:t>Each shared object consistently guarded by some lock</a:t>
            </a:r>
          </a:p>
          <a:p>
            <a:r>
              <a:rPr lang="en-US" dirty="0" smtClean="0"/>
              <a:t>Start with coarse-grained locking where sufficient</a:t>
            </a:r>
          </a:p>
          <a:p>
            <a:r>
              <a:rPr lang="en-US" dirty="0" smtClean="0"/>
              <a:t>Make critical sections as small as possible but not smaller</a:t>
            </a:r>
          </a:p>
          <a:p>
            <a:r>
              <a:rPr lang="en-US" dirty="0" smtClean="0"/>
              <a:t>Don’t roll your own: Use concurrent data structures from experts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Emphasize common idioms and trade-offs</a:t>
            </a:r>
          </a:p>
          <a:p>
            <a:pPr lvl="1"/>
            <a:r>
              <a:rPr lang="en-US" dirty="0" smtClean="0"/>
              <a:t>Not prescriptive or religious on methodology</a:t>
            </a:r>
          </a:p>
          <a:p>
            <a:pPr lvl="1"/>
            <a:r>
              <a:rPr lang="en-US" dirty="0" smtClean="0"/>
              <a:t>But just showing “locks exist” is </a:t>
            </a:r>
            <a:r>
              <a:rPr lang="en-US" i="1" dirty="0" smtClean="0"/>
              <a:t>not</a:t>
            </a:r>
            <a:r>
              <a:rPr lang="en-US" dirty="0" smtClean="0"/>
              <a:t> enough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91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Reader/writer locks</a:t>
            </a:r>
          </a:p>
          <a:p>
            <a:pPr lvl="1"/>
            <a:r>
              <a:rPr lang="en-US" dirty="0" smtClean="0"/>
              <a:t>Fit well with “rare-insertion” </a:t>
            </a:r>
            <a:r>
              <a:rPr lang="en-US" dirty="0" err="1" smtClean="0"/>
              <a:t>hashtables</a:t>
            </a:r>
            <a:endParaRPr lang="en-US" dirty="0" smtClean="0"/>
          </a:p>
          <a:p>
            <a:pPr lvl="1"/>
            <a:r>
              <a:rPr lang="en-US" dirty="0" smtClean="0"/>
              <a:t>Fit well with simultaneous read/read is </a:t>
            </a:r>
            <a:r>
              <a:rPr lang="en-US" i="1" dirty="0" smtClean="0"/>
              <a:t>not</a:t>
            </a:r>
            <a:r>
              <a:rPr lang="en-US" dirty="0" smtClean="0"/>
              <a:t> a data race</a:t>
            </a:r>
          </a:p>
          <a:p>
            <a:pPr lvl="1"/>
            <a:endParaRPr lang="en-US" dirty="0"/>
          </a:p>
          <a:p>
            <a:r>
              <a:rPr lang="en-US" dirty="0" smtClean="0"/>
              <a:t>Deadlock</a:t>
            </a:r>
          </a:p>
          <a:p>
            <a:endParaRPr lang="en-US" dirty="0"/>
          </a:p>
          <a:p>
            <a:r>
              <a:rPr lang="en-US" dirty="0" smtClean="0"/>
              <a:t>Condition variables</a:t>
            </a:r>
          </a:p>
          <a:p>
            <a:pPr lvl="1"/>
            <a:r>
              <a:rPr lang="en-US" dirty="0" smtClean="0"/>
              <a:t>Or some easier-to-use form of passive waiting</a:t>
            </a:r>
          </a:p>
          <a:p>
            <a:pPr lvl="1"/>
            <a:r>
              <a:rPr lang="en-US" dirty="0" smtClean="0"/>
              <a:t>Fit well with semantics of a queue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8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3 weeks and why 2</a:t>
            </a:r>
            <a:r>
              <a:rPr lang="en-US" baseline="30000" dirty="0" smtClean="0"/>
              <a:t>nd</a:t>
            </a:r>
            <a:r>
              <a:rPr lang="en-US" dirty="0" smtClean="0"/>
              <a:t>-year data structures</a:t>
            </a:r>
          </a:p>
          <a:p>
            <a:pPr lvl="1"/>
            <a:r>
              <a:rPr lang="en-US" dirty="0" smtClean="0"/>
              <a:t>Complements senior-level courses</a:t>
            </a:r>
          </a:p>
          <a:p>
            <a:pPr lvl="1"/>
            <a:endParaRPr lang="en-US" dirty="0"/>
          </a:p>
          <a:p>
            <a:r>
              <a:rPr lang="en-US" dirty="0" smtClean="0"/>
              <a:t>Guiding principles</a:t>
            </a:r>
          </a:p>
          <a:p>
            <a:endParaRPr lang="en-US" dirty="0"/>
          </a:p>
          <a:p>
            <a:r>
              <a:rPr lang="en-US" dirty="0" smtClean="0"/>
              <a:t>Quick tour of some topics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Status and materials available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66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Spring 2010: Taught by me</a:t>
            </a:r>
          </a:p>
          <a:p>
            <a:pPr lvl="1"/>
            <a:r>
              <a:rPr lang="en-US" dirty="0" smtClean="0"/>
              <a:t>“Every educational experiment is doomed to succeed”</a:t>
            </a:r>
          </a:p>
          <a:p>
            <a:pPr lvl="1"/>
            <a:endParaRPr lang="en-US" dirty="0"/>
          </a:p>
          <a:p>
            <a:r>
              <a:rPr lang="en-US" dirty="0" smtClean="0"/>
              <a:t>Summer 2010: Taught by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Spring </a:t>
            </a:r>
            <a:r>
              <a:rPr lang="en-US" dirty="0" smtClean="0"/>
              <a:t>2010 TA</a:t>
            </a:r>
            <a:endParaRPr lang="en-US" dirty="0" smtClean="0"/>
          </a:p>
          <a:p>
            <a:pPr lvl="1"/>
            <a:r>
              <a:rPr lang="en-US" i="1" dirty="0" smtClean="0"/>
              <a:t>This</a:t>
            </a:r>
            <a:r>
              <a:rPr lang="en-US" dirty="0" smtClean="0"/>
              <a:t> great success is a very good sign</a:t>
            </a:r>
          </a:p>
          <a:p>
            <a:pPr lvl="1"/>
            <a:endParaRPr lang="en-US" dirty="0"/>
          </a:p>
          <a:p>
            <a:r>
              <a:rPr lang="en-US" dirty="0" smtClean="0"/>
              <a:t>2010-2011 academic year: Instructors 3, 4, and 5</a:t>
            </a:r>
          </a:p>
          <a:p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Data structures was already a very popular </a:t>
            </a:r>
            <a:r>
              <a:rPr lang="en-US" dirty="0" smtClean="0"/>
              <a:t>course</a:t>
            </a:r>
            <a:endParaRPr lang="en-US" dirty="0" smtClean="0"/>
          </a:p>
          <a:p>
            <a:pPr lvl="1"/>
            <a:r>
              <a:rPr lang="en-US" dirty="0" smtClean="0"/>
              <a:t>And students really like the parallelism and concurrency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91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33800"/>
            <a:ext cx="43053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228" y="1981200"/>
            <a:ext cx="4985172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I’ve got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60 pages of reading notes for students (and instructors!)</a:t>
            </a:r>
          </a:p>
          <a:p>
            <a:r>
              <a:rPr lang="en-US" dirty="0" smtClean="0"/>
              <a:t>PowerPoint</a:t>
            </a:r>
          </a:p>
          <a:p>
            <a:r>
              <a:rPr lang="en-US" dirty="0" smtClean="0"/>
              <a:t>Homework problems</a:t>
            </a:r>
          </a:p>
          <a:p>
            <a:r>
              <a:rPr lang="en-US" dirty="0" smtClean="0"/>
              <a:t>Java </a:t>
            </a:r>
            <a:r>
              <a:rPr lang="en-US" dirty="0" err="1" smtClean="0"/>
              <a:t>ForkJoin</a:t>
            </a:r>
            <a:r>
              <a:rPr lang="en-US" dirty="0" smtClean="0"/>
              <a:t> for beginners</a:t>
            </a:r>
          </a:p>
          <a:p>
            <a:r>
              <a:rPr lang="en-US" dirty="0" smtClean="0"/>
              <a:t>Programming project</a:t>
            </a:r>
          </a:p>
          <a:p>
            <a:r>
              <a:rPr lang="en-US" dirty="0" smtClean="0"/>
              <a:t>Sample exam problems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294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94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Preaching to the choir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Dear Choir,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Let’s teach tons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parallelism/concurrency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Including your pet paradigms, </a:t>
            </a:r>
          </a:p>
          <a:p>
            <a:pPr marL="0" indent="0">
              <a:buNone/>
            </a:pPr>
            <a:r>
              <a:rPr lang="en-US" dirty="0" smtClean="0"/>
              <a:t>   examples, and complications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No need to discuss how this fits into the curriculum or what we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should remove to make room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Amen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33400"/>
            <a:ext cx="3276600" cy="373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215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3 weeks of material seems about right for </a:t>
            </a:r>
            <a:r>
              <a:rPr lang="en-US" dirty="0" smtClean="0"/>
              <a:t>sophomores</a:t>
            </a:r>
          </a:p>
          <a:p>
            <a:pPr lvl="1"/>
            <a:r>
              <a:rPr lang="en-US" dirty="0" smtClean="0"/>
              <a:t>The choir can always add more</a:t>
            </a: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Data structures is the optimal place</a:t>
            </a:r>
          </a:p>
          <a:p>
            <a:endParaRPr lang="en-US" sz="1400" dirty="0" smtClean="0"/>
          </a:p>
          <a:p>
            <a:r>
              <a:rPr lang="en-US" dirty="0" smtClean="0"/>
              <a:t>Materials designed for adoption by non-experts</a:t>
            </a:r>
          </a:p>
          <a:p>
            <a:pPr lvl="1"/>
            <a:r>
              <a:rPr lang="en-US" dirty="0" smtClean="0"/>
              <a:t>If you can teach </a:t>
            </a:r>
            <a:r>
              <a:rPr lang="en-US" dirty="0" err="1" smtClean="0"/>
              <a:t>Dijkstra’s</a:t>
            </a:r>
            <a:r>
              <a:rPr lang="en-US" dirty="0" smtClean="0"/>
              <a:t> algorithm and B Trees, you can teach parallelism and concurrency</a:t>
            </a:r>
          </a:p>
          <a:p>
            <a:pPr lvl="1"/>
            <a:endParaRPr lang="en-US" sz="1400" dirty="0"/>
          </a:p>
          <a:p>
            <a:r>
              <a:rPr lang="en-US" dirty="0" smtClean="0"/>
              <a:t>Please provide constructive feedback</a:t>
            </a:r>
          </a:p>
          <a:p>
            <a:pPr lvl="1"/>
            <a:r>
              <a:rPr lang="en-US" dirty="0" smtClean="0"/>
              <a:t>And help me advertise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http</a:t>
            </a:r>
            <a:r>
              <a:rPr lang="en-US" dirty="0">
                <a:solidFill>
                  <a:schemeClr val="accent2"/>
                </a:solidFill>
              </a:rPr>
              <a:t>://www.cs.washington.edu/homes/djg/teachingMaterials/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Parallelism/Concurrency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22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broader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Curriculum design [for 2</a:t>
            </a:r>
            <a:r>
              <a:rPr lang="en-US" baseline="30000" dirty="0" smtClean="0"/>
              <a:t>nd</a:t>
            </a:r>
            <a:r>
              <a:rPr lang="en-US" dirty="0" smtClean="0"/>
              <a:t>-year courses]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Coordinate broad, brilliant colleagues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“Least </a:t>
            </a:r>
            <a:r>
              <a:rPr lang="en-US" dirty="0"/>
              <a:t>common denominator” </a:t>
            </a:r>
            <a:r>
              <a:rPr lang="en-US" dirty="0" smtClean="0"/>
              <a:t>isn’t </a:t>
            </a:r>
            <a:r>
              <a:rPr lang="en-US" dirty="0" err="1" smtClean="0"/>
              <a:t>perjorative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Very different from creating a great course in your area</a:t>
            </a:r>
          </a:p>
          <a:p>
            <a:pPr lvl="1"/>
            <a:r>
              <a:rPr lang="en-US" dirty="0" smtClean="0"/>
              <a:t>Nothing wrong with great courses too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But still the choir pleads…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    Multicore must be </a:t>
            </a:r>
            <a:r>
              <a:rPr lang="en-US" b="1" i="1" dirty="0" smtClean="0">
                <a:solidFill>
                  <a:schemeClr val="accent2"/>
                </a:solidFill>
              </a:rPr>
              <a:t>the</a:t>
            </a:r>
            <a:r>
              <a:rPr lang="en-US" b="1" dirty="0" smtClean="0">
                <a:solidFill>
                  <a:schemeClr val="accent2"/>
                </a:solidFill>
              </a:rPr>
              <a:t> thing that deserves more coverage</a:t>
            </a:r>
            <a:endParaRPr lang="en-US" b="1" dirty="0">
              <a:solidFill>
                <a:schemeClr val="accent2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Dan Grossman: Parallelism/Concurrency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031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October 17, 2010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Dan Grossman: Parallelism/Concurrency Curriculum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26A-68E4-436B-B586-8C02A4ADA00D}" type="slidenum">
              <a:rPr lang="en-US" b="0">
                <a:solidFill>
                  <a:srgbClr val="000000"/>
                </a:solidFill>
              </a:rPr>
              <a:pPr/>
              <a:t>6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Trade-offs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i="1" dirty="0"/>
              <a:t>Do I believe every computer-science undergraduate needs to be prepared for the multicore era?</a:t>
            </a:r>
          </a:p>
          <a:p>
            <a:pPr>
              <a:buFontTx/>
              <a:buNone/>
            </a:pPr>
            <a:endParaRPr lang="en-US" i="1" dirty="0"/>
          </a:p>
          <a:p>
            <a:pPr>
              <a:buFontTx/>
              <a:buNone/>
            </a:pPr>
            <a:r>
              <a:rPr lang="en-US" b="1" dirty="0"/>
              <a:t>Absolutely.  But </a:t>
            </a:r>
            <a:r>
              <a:rPr lang="en-US" b="1" dirty="0" smtClean="0"/>
              <a:t>what about:</a:t>
            </a:r>
            <a:endParaRPr lang="en-US" b="1" dirty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Web-client </a:t>
            </a:r>
            <a:r>
              <a:rPr lang="en-US" dirty="0"/>
              <a:t>programming	</a:t>
            </a:r>
          </a:p>
          <a:p>
            <a:pPr>
              <a:buFontTx/>
              <a:buNone/>
            </a:pPr>
            <a:r>
              <a:rPr lang="en-US" dirty="0" smtClean="0"/>
              <a:t>	Cloud computing</a:t>
            </a:r>
          </a:p>
          <a:p>
            <a:pPr>
              <a:buFontTx/>
              <a:buNone/>
            </a:pPr>
            <a:r>
              <a:rPr lang="en-US" dirty="0"/>
              <a:t>	Software security</a:t>
            </a:r>
          </a:p>
          <a:p>
            <a:pPr>
              <a:buFontTx/>
              <a:buNone/>
            </a:pPr>
            <a:r>
              <a:rPr lang="en-US" dirty="0"/>
              <a:t>	Software process</a:t>
            </a:r>
          </a:p>
          <a:p>
            <a:pPr>
              <a:buFontTx/>
              <a:buNone/>
            </a:pPr>
            <a:r>
              <a:rPr lang="en-US" dirty="0"/>
              <a:t>	UI </a:t>
            </a:r>
            <a:r>
              <a:rPr lang="en-US" dirty="0" smtClean="0"/>
              <a:t>design and HCI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Machine learning</a:t>
            </a:r>
          </a:p>
          <a:p>
            <a:pPr>
              <a:buFontTx/>
              <a:buNone/>
            </a:pPr>
            <a:r>
              <a:rPr lang="en-US" dirty="0"/>
              <a:t>	Embedded systems  		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810000" y="2819400"/>
            <a:ext cx="4267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200" b="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	Technical writing	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 	Business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	Co-op experience(s)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	Foreign language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	Shakespeare, Freud, Darwin, …</a:t>
            </a:r>
          </a:p>
          <a:p>
            <a:pPr marL="342900" indent="-342900">
              <a:spcBef>
                <a:spcPct val="20000"/>
              </a:spcBef>
            </a:pPr>
            <a:endParaRPr lang="en-US" sz="1000" b="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000" b="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	And of course everything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		we already require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35722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October 17, 2010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Dan Grossman: Parallelism/Concurrency Curriculum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75BB-EE97-4173-949D-46CBB316C839}" type="slidenum">
              <a:rPr lang="en-US" b="0">
                <a:solidFill>
                  <a:srgbClr val="000000"/>
                </a:solidFill>
              </a:rPr>
              <a:pPr/>
              <a:t>7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overview</a:t>
            </a:r>
            <a:endParaRPr lang="en-US" dirty="0"/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609600" y="14478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CS1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85800" y="34290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CS2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4495800" y="28194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2819400" y="15240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“300-level”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2133600" y="26670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2743200" y="33528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“400-level”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4495800" y="47244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3657600" y="5257800"/>
            <a:ext cx="1600200" cy="12954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capstone</a:t>
            </a:r>
          </a:p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design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5715000" y="4800600"/>
            <a:ext cx="3124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Pertinent detail: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Quarter system =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10-week courses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3 terms / year</a:t>
            </a:r>
          </a:p>
        </p:txBody>
      </p:sp>
    </p:spTree>
    <p:extLst>
      <p:ext uri="{BB962C8B-B14F-4D97-AF65-F5344CB8AC3E}">
        <p14:creationId xmlns:p14="http://schemas.microsoft.com/office/powerpoint/2010/main" val="17351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October 17, 2010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Dan Grossman: Parallelism/Concurrency Curriculum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75BB-EE97-4173-949D-46CBB316C839}" type="slidenum">
              <a:rPr lang="en-US" b="0">
                <a:solidFill>
                  <a:srgbClr val="000000"/>
                </a:solidFill>
              </a:rPr>
              <a:pPr/>
              <a:t>8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intro?</a:t>
            </a:r>
            <a:endParaRPr lang="en-US" dirty="0"/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609600" y="14478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CS1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85800" y="34290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CS2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962400" y="1447800"/>
            <a:ext cx="3962400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CS1:</a:t>
            </a:r>
          </a:p>
          <a:p>
            <a:pPr lvl="1"/>
            <a:r>
              <a:rPr lang="en-US" dirty="0" smtClean="0"/>
              <a:t>Variables, conditionals, loops, arrays, methods, I/O, 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2000 students / year</a:t>
            </a:r>
          </a:p>
          <a:p>
            <a:pPr lvl="1"/>
            <a:r>
              <a:rPr lang="en-US" dirty="0" smtClean="0"/>
              <a:t>12% become majors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Also taught at community colleges</a:t>
            </a:r>
          </a:p>
        </p:txBody>
      </p:sp>
    </p:spTree>
    <p:extLst>
      <p:ext uri="{BB962C8B-B14F-4D97-AF65-F5344CB8AC3E}">
        <p14:creationId xmlns:p14="http://schemas.microsoft.com/office/powerpoint/2010/main" val="32671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October 17, 2010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Dan Grossman: Parallelism/Concurrency Curriculum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75BB-EE97-4173-949D-46CBB316C839}" type="slidenum">
              <a:rPr lang="en-US" b="0">
                <a:solidFill>
                  <a:srgbClr val="000000"/>
                </a:solidFill>
              </a:rPr>
              <a:pPr/>
              <a:t>9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intro?</a:t>
            </a:r>
            <a:endParaRPr lang="en-US" dirty="0"/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609600" y="14478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CS1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85800" y="34290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CS2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962400" y="1447800"/>
            <a:ext cx="3962400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CS2:</a:t>
            </a:r>
          </a:p>
          <a:p>
            <a:pPr lvl="1"/>
            <a:r>
              <a:rPr lang="en-US" dirty="0" smtClean="0"/>
              <a:t>Recursion, linked lists, binary search trees, OOP, …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9</a:t>
            </a:r>
            <a:r>
              <a:rPr lang="en-US" dirty="0" smtClean="0"/>
              <a:t>00 students / year</a:t>
            </a:r>
          </a:p>
          <a:p>
            <a:pPr lvl="1"/>
            <a:r>
              <a:rPr lang="en-US" dirty="0" smtClean="0"/>
              <a:t>25% become majors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Also taught at community colleges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5349" y="5543490"/>
            <a:ext cx="7778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+mj-lt"/>
              </a:rPr>
              <a:t>Bottom line: At best hope to de-emphasize sequential thinking</a:t>
            </a:r>
            <a:endParaRPr lang="en-US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4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37930</TotalTime>
  <Words>2007</Words>
  <Application>Microsoft Office PowerPoint</Application>
  <PresentationFormat>On-screen Show (4:3)</PresentationFormat>
  <Paragraphs>673</Paragraphs>
  <Slides>40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dan_design_template</vt:lpstr>
      <vt:lpstr>1_dan_design_template</vt:lpstr>
      <vt:lpstr> Ready-For-Use:  3 Weeks of Parallelism and Concurrency in a Required 2nd-Year Data-Structures Course</vt:lpstr>
      <vt:lpstr>Executive Summary</vt:lpstr>
      <vt:lpstr>Outline</vt:lpstr>
      <vt:lpstr>Preaching to the choir</vt:lpstr>
      <vt:lpstr>A broader view</vt:lpstr>
      <vt:lpstr>Trade-offs</vt:lpstr>
      <vt:lpstr>Curriculum overview</vt:lpstr>
      <vt:lpstr>Why not intro?</vt:lpstr>
      <vt:lpstr>Why not intro?</vt:lpstr>
      <vt:lpstr>Why not [only] 400-level?</vt:lpstr>
      <vt:lpstr>New 300-level</vt:lpstr>
      <vt:lpstr>“Data Abstractions” [vacuous name]</vt:lpstr>
      <vt:lpstr>Old vs. New</vt:lpstr>
      <vt:lpstr>Old vs. New</vt:lpstr>
      <vt:lpstr>Old vs. New</vt:lpstr>
      <vt:lpstr>Outline</vt:lpstr>
      <vt:lpstr>1. Stick with shared memory</vt:lpstr>
      <vt:lpstr>2. Parallelism before concurrency</vt:lpstr>
      <vt:lpstr>Why parallelism first</vt:lpstr>
      <vt:lpstr>3. Fork-Join Parallelism</vt:lpstr>
      <vt:lpstr>4. Concurrency basics</vt:lpstr>
      <vt:lpstr>5. The client view</vt:lpstr>
      <vt:lpstr>Outline</vt:lpstr>
      <vt:lpstr>Sum an array</vt:lpstr>
      <vt:lpstr>Divide-and-conquer</vt:lpstr>
      <vt:lpstr>The math, part 1</vt:lpstr>
      <vt:lpstr>The math, part 2</vt:lpstr>
      <vt:lpstr>Fancier parallelism</vt:lpstr>
      <vt:lpstr>Fancier parallelism</vt:lpstr>
      <vt:lpstr>Fancier parallelism</vt:lpstr>
      <vt:lpstr>Concurrency basics</vt:lpstr>
      <vt:lpstr>A key distinction</vt:lpstr>
      <vt:lpstr>A key distinction</vt:lpstr>
      <vt:lpstr>A key distinction</vt:lpstr>
      <vt:lpstr>Programming idioms</vt:lpstr>
      <vt:lpstr>Other topics</vt:lpstr>
      <vt:lpstr>Outline</vt:lpstr>
      <vt:lpstr>Status</vt:lpstr>
      <vt:lpstr>What I’ve got</vt:lpstr>
      <vt:lpstr>Conclusions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1528</cp:revision>
  <cp:lastPrinted>2010-10-15T19:17:56Z</cp:lastPrinted>
  <dcterms:created xsi:type="dcterms:W3CDTF">2009-03-13T20:43:19Z</dcterms:created>
  <dcterms:modified xsi:type="dcterms:W3CDTF">2010-10-17T15:12:47Z</dcterms:modified>
</cp:coreProperties>
</file>