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4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5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440" r:id="rId3"/>
    <p:sldId id="529" r:id="rId4"/>
    <p:sldId id="530" r:id="rId5"/>
    <p:sldId id="447" r:id="rId6"/>
    <p:sldId id="448" r:id="rId7"/>
    <p:sldId id="533" r:id="rId8"/>
    <p:sldId id="534" r:id="rId9"/>
    <p:sldId id="535" r:id="rId10"/>
    <p:sldId id="542" r:id="rId11"/>
    <p:sldId id="453" r:id="rId12"/>
    <p:sldId id="455" r:id="rId13"/>
    <p:sldId id="539" r:id="rId14"/>
    <p:sldId id="563" r:id="rId15"/>
    <p:sldId id="547" r:id="rId16"/>
    <p:sldId id="544" r:id="rId17"/>
    <p:sldId id="548" r:id="rId18"/>
    <p:sldId id="545" r:id="rId19"/>
    <p:sldId id="546" r:id="rId20"/>
    <p:sldId id="549" r:id="rId21"/>
    <p:sldId id="550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7" r:id="rId34"/>
    <p:sldId id="564" r:id="rId35"/>
    <p:sldId id="565" r:id="rId36"/>
    <p:sldId id="566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a-cse" initials="c" lastIdx="5" clrIdx="0"/>
  <p:cmAuthor id="1" name="djg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00FF99"/>
    <a:srgbClr val="03D7ED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20" autoAdjust="0"/>
    <p:restoredTop sz="94695" autoAdjust="0"/>
  </p:normalViewPr>
  <p:slideViewPr>
    <p:cSldViewPr>
      <p:cViewPr>
        <p:scale>
          <a:sx n="70" d="100"/>
          <a:sy n="70" d="100"/>
        </p:scale>
        <p:origin x="-166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/>
          <a:lstStyle>
            <a:lvl1pPr algn="r">
              <a:defRPr sz="1100"/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4" tIns="43657" rIns="87314" bIns="43657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737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r>
              <a:rPr lang="en-US" smtClean="0"/>
              <a:t>3/3/2012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6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1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2131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3/3/2012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3/3/2012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E7A2A-9D83-4A79-9084-BBA9523B7768}" type="slidenum">
              <a:rPr lang="en-US"/>
              <a:pPr/>
              <a:t>36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14600" y="6400800"/>
            <a:ext cx="5105400" cy="457200"/>
          </a:xfrm>
        </p:spPr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Dan Grossman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121.xml"/><Relationship Id="rId21" Type="http://schemas.openxmlformats.org/officeDocument/2006/relationships/tags" Target="../tags/tag116.xml"/><Relationship Id="rId42" Type="http://schemas.openxmlformats.org/officeDocument/2006/relationships/tags" Target="../tags/tag137.xml"/><Relationship Id="rId47" Type="http://schemas.openxmlformats.org/officeDocument/2006/relationships/tags" Target="../tags/tag142.xml"/><Relationship Id="rId63" Type="http://schemas.openxmlformats.org/officeDocument/2006/relationships/tags" Target="../tags/tag158.xml"/><Relationship Id="rId68" Type="http://schemas.openxmlformats.org/officeDocument/2006/relationships/tags" Target="../tags/tag163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9" Type="http://schemas.openxmlformats.org/officeDocument/2006/relationships/tags" Target="../tags/tag124.xml"/><Relationship Id="rId11" Type="http://schemas.openxmlformats.org/officeDocument/2006/relationships/tags" Target="../tags/tag106.xml"/><Relationship Id="rId24" Type="http://schemas.openxmlformats.org/officeDocument/2006/relationships/tags" Target="../tags/tag119.xml"/><Relationship Id="rId32" Type="http://schemas.openxmlformats.org/officeDocument/2006/relationships/tags" Target="../tags/tag127.xml"/><Relationship Id="rId37" Type="http://schemas.openxmlformats.org/officeDocument/2006/relationships/tags" Target="../tags/tag132.xml"/><Relationship Id="rId40" Type="http://schemas.openxmlformats.org/officeDocument/2006/relationships/tags" Target="../tags/tag135.xml"/><Relationship Id="rId45" Type="http://schemas.openxmlformats.org/officeDocument/2006/relationships/tags" Target="../tags/tag140.xml"/><Relationship Id="rId53" Type="http://schemas.openxmlformats.org/officeDocument/2006/relationships/tags" Target="../tags/tag148.xml"/><Relationship Id="rId58" Type="http://schemas.openxmlformats.org/officeDocument/2006/relationships/tags" Target="../tags/tag153.xml"/><Relationship Id="rId66" Type="http://schemas.openxmlformats.org/officeDocument/2006/relationships/tags" Target="../tags/tag161.xml"/><Relationship Id="rId74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61" Type="http://schemas.openxmlformats.org/officeDocument/2006/relationships/tags" Target="../tags/tag156.xml"/><Relationship Id="rId19" Type="http://schemas.openxmlformats.org/officeDocument/2006/relationships/tags" Target="../tags/tag114.xml"/><Relationship Id="rId14" Type="http://schemas.openxmlformats.org/officeDocument/2006/relationships/tags" Target="../tags/tag109.xml"/><Relationship Id="rId22" Type="http://schemas.openxmlformats.org/officeDocument/2006/relationships/tags" Target="../tags/tag117.xml"/><Relationship Id="rId27" Type="http://schemas.openxmlformats.org/officeDocument/2006/relationships/tags" Target="../tags/tag122.xml"/><Relationship Id="rId30" Type="http://schemas.openxmlformats.org/officeDocument/2006/relationships/tags" Target="../tags/tag125.xml"/><Relationship Id="rId35" Type="http://schemas.openxmlformats.org/officeDocument/2006/relationships/tags" Target="../tags/tag130.xml"/><Relationship Id="rId43" Type="http://schemas.openxmlformats.org/officeDocument/2006/relationships/tags" Target="../tags/tag138.xml"/><Relationship Id="rId48" Type="http://schemas.openxmlformats.org/officeDocument/2006/relationships/tags" Target="../tags/tag143.xml"/><Relationship Id="rId56" Type="http://schemas.openxmlformats.org/officeDocument/2006/relationships/tags" Target="../tags/tag151.xml"/><Relationship Id="rId64" Type="http://schemas.openxmlformats.org/officeDocument/2006/relationships/tags" Target="../tags/tag159.xml"/><Relationship Id="rId69" Type="http://schemas.openxmlformats.org/officeDocument/2006/relationships/tags" Target="../tags/tag164.xml"/><Relationship Id="rId8" Type="http://schemas.openxmlformats.org/officeDocument/2006/relationships/tags" Target="../tags/tag103.xml"/><Relationship Id="rId51" Type="http://schemas.openxmlformats.org/officeDocument/2006/relationships/tags" Target="../tags/tag146.xml"/><Relationship Id="rId72" Type="http://schemas.openxmlformats.org/officeDocument/2006/relationships/tags" Target="../tags/tag167.xml"/><Relationship Id="rId3" Type="http://schemas.openxmlformats.org/officeDocument/2006/relationships/tags" Target="../tags/tag98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5" Type="http://schemas.openxmlformats.org/officeDocument/2006/relationships/tags" Target="../tags/tag120.xml"/><Relationship Id="rId33" Type="http://schemas.openxmlformats.org/officeDocument/2006/relationships/tags" Target="../tags/tag128.xml"/><Relationship Id="rId38" Type="http://schemas.openxmlformats.org/officeDocument/2006/relationships/tags" Target="../tags/tag133.xml"/><Relationship Id="rId46" Type="http://schemas.openxmlformats.org/officeDocument/2006/relationships/tags" Target="../tags/tag141.xml"/><Relationship Id="rId59" Type="http://schemas.openxmlformats.org/officeDocument/2006/relationships/tags" Target="../tags/tag154.xml"/><Relationship Id="rId67" Type="http://schemas.openxmlformats.org/officeDocument/2006/relationships/tags" Target="../tags/tag162.xml"/><Relationship Id="rId20" Type="http://schemas.openxmlformats.org/officeDocument/2006/relationships/tags" Target="../tags/tag115.xml"/><Relationship Id="rId41" Type="http://schemas.openxmlformats.org/officeDocument/2006/relationships/tags" Target="../tags/tag136.xml"/><Relationship Id="rId54" Type="http://schemas.openxmlformats.org/officeDocument/2006/relationships/tags" Target="../tags/tag149.xml"/><Relationship Id="rId62" Type="http://schemas.openxmlformats.org/officeDocument/2006/relationships/tags" Target="../tags/tag157.xml"/><Relationship Id="rId70" Type="http://schemas.openxmlformats.org/officeDocument/2006/relationships/tags" Target="../tags/tag165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5" Type="http://schemas.openxmlformats.org/officeDocument/2006/relationships/tags" Target="../tags/tag110.xml"/><Relationship Id="rId23" Type="http://schemas.openxmlformats.org/officeDocument/2006/relationships/tags" Target="../tags/tag118.xml"/><Relationship Id="rId28" Type="http://schemas.openxmlformats.org/officeDocument/2006/relationships/tags" Target="../tags/tag123.xml"/><Relationship Id="rId36" Type="http://schemas.openxmlformats.org/officeDocument/2006/relationships/tags" Target="../tags/tag131.xml"/><Relationship Id="rId49" Type="http://schemas.openxmlformats.org/officeDocument/2006/relationships/tags" Target="../tags/tag144.xml"/><Relationship Id="rId57" Type="http://schemas.openxmlformats.org/officeDocument/2006/relationships/tags" Target="../tags/tag152.xml"/><Relationship Id="rId10" Type="http://schemas.openxmlformats.org/officeDocument/2006/relationships/tags" Target="../tags/tag105.xml"/><Relationship Id="rId31" Type="http://schemas.openxmlformats.org/officeDocument/2006/relationships/tags" Target="../tags/tag126.xml"/><Relationship Id="rId44" Type="http://schemas.openxmlformats.org/officeDocument/2006/relationships/tags" Target="../tags/tag139.xml"/><Relationship Id="rId52" Type="http://schemas.openxmlformats.org/officeDocument/2006/relationships/tags" Target="../tags/tag147.xml"/><Relationship Id="rId60" Type="http://schemas.openxmlformats.org/officeDocument/2006/relationships/tags" Target="../tags/tag155.xml"/><Relationship Id="rId65" Type="http://schemas.openxmlformats.org/officeDocument/2006/relationships/tags" Target="../tags/tag160.xml"/><Relationship Id="rId73" Type="http://schemas.openxmlformats.org/officeDocument/2006/relationships/tags" Target="../tags/tag168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9" Type="http://schemas.openxmlformats.org/officeDocument/2006/relationships/tags" Target="../tags/tag134.xml"/><Relationship Id="rId34" Type="http://schemas.openxmlformats.org/officeDocument/2006/relationships/tags" Target="../tags/tag129.xml"/><Relationship Id="rId50" Type="http://schemas.openxmlformats.org/officeDocument/2006/relationships/tags" Target="../tags/tag145.xml"/><Relationship Id="rId55" Type="http://schemas.openxmlformats.org/officeDocument/2006/relationships/tags" Target="../tags/tag150.xml"/><Relationship Id="rId7" Type="http://schemas.openxmlformats.org/officeDocument/2006/relationships/tags" Target="../tags/tag102.xml"/><Relationship Id="rId71" Type="http://schemas.openxmlformats.org/officeDocument/2006/relationships/tags" Target="../tags/tag166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194.xml"/><Relationship Id="rId21" Type="http://schemas.openxmlformats.org/officeDocument/2006/relationships/tags" Target="../tags/tag189.xml"/><Relationship Id="rId34" Type="http://schemas.openxmlformats.org/officeDocument/2006/relationships/tags" Target="../tags/tag202.xml"/><Relationship Id="rId42" Type="http://schemas.openxmlformats.org/officeDocument/2006/relationships/tags" Target="../tags/tag210.xml"/><Relationship Id="rId47" Type="http://schemas.openxmlformats.org/officeDocument/2006/relationships/tags" Target="../tags/tag215.xml"/><Relationship Id="rId50" Type="http://schemas.openxmlformats.org/officeDocument/2006/relationships/tags" Target="../tags/tag218.xml"/><Relationship Id="rId55" Type="http://schemas.openxmlformats.org/officeDocument/2006/relationships/tags" Target="../tags/tag223.xml"/><Relationship Id="rId63" Type="http://schemas.openxmlformats.org/officeDocument/2006/relationships/tags" Target="../tags/tag231.xml"/><Relationship Id="rId7" Type="http://schemas.openxmlformats.org/officeDocument/2006/relationships/tags" Target="../tags/tag175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9" Type="http://schemas.openxmlformats.org/officeDocument/2006/relationships/tags" Target="../tags/tag197.xml"/><Relationship Id="rId11" Type="http://schemas.openxmlformats.org/officeDocument/2006/relationships/tags" Target="../tags/tag179.xml"/><Relationship Id="rId24" Type="http://schemas.openxmlformats.org/officeDocument/2006/relationships/tags" Target="../tags/tag192.xml"/><Relationship Id="rId32" Type="http://schemas.openxmlformats.org/officeDocument/2006/relationships/tags" Target="../tags/tag200.xml"/><Relationship Id="rId37" Type="http://schemas.openxmlformats.org/officeDocument/2006/relationships/tags" Target="../tags/tag205.xml"/><Relationship Id="rId40" Type="http://schemas.openxmlformats.org/officeDocument/2006/relationships/tags" Target="../tags/tag208.xml"/><Relationship Id="rId45" Type="http://schemas.openxmlformats.org/officeDocument/2006/relationships/tags" Target="../tags/tag213.xml"/><Relationship Id="rId53" Type="http://schemas.openxmlformats.org/officeDocument/2006/relationships/tags" Target="../tags/tag221.xml"/><Relationship Id="rId58" Type="http://schemas.openxmlformats.org/officeDocument/2006/relationships/tags" Target="../tags/tag226.xml"/><Relationship Id="rId66" Type="http://schemas.openxmlformats.org/officeDocument/2006/relationships/tags" Target="../tags/tag234.xml"/><Relationship Id="rId5" Type="http://schemas.openxmlformats.org/officeDocument/2006/relationships/tags" Target="../tags/tag173.xml"/><Relationship Id="rId61" Type="http://schemas.openxmlformats.org/officeDocument/2006/relationships/tags" Target="../tags/tag229.xml"/><Relationship Id="rId19" Type="http://schemas.openxmlformats.org/officeDocument/2006/relationships/tags" Target="../tags/tag187.xml"/><Relationship Id="rId14" Type="http://schemas.openxmlformats.org/officeDocument/2006/relationships/tags" Target="../tags/tag182.xml"/><Relationship Id="rId22" Type="http://schemas.openxmlformats.org/officeDocument/2006/relationships/tags" Target="../tags/tag190.xml"/><Relationship Id="rId27" Type="http://schemas.openxmlformats.org/officeDocument/2006/relationships/tags" Target="../tags/tag195.xml"/><Relationship Id="rId30" Type="http://schemas.openxmlformats.org/officeDocument/2006/relationships/tags" Target="../tags/tag198.xml"/><Relationship Id="rId35" Type="http://schemas.openxmlformats.org/officeDocument/2006/relationships/tags" Target="../tags/tag203.xml"/><Relationship Id="rId43" Type="http://schemas.openxmlformats.org/officeDocument/2006/relationships/tags" Target="../tags/tag211.xml"/><Relationship Id="rId48" Type="http://schemas.openxmlformats.org/officeDocument/2006/relationships/tags" Target="../tags/tag216.xml"/><Relationship Id="rId56" Type="http://schemas.openxmlformats.org/officeDocument/2006/relationships/tags" Target="../tags/tag224.xml"/><Relationship Id="rId64" Type="http://schemas.openxmlformats.org/officeDocument/2006/relationships/tags" Target="../tags/tag232.xml"/><Relationship Id="rId8" Type="http://schemas.openxmlformats.org/officeDocument/2006/relationships/tags" Target="../tags/tag176.xml"/><Relationship Id="rId51" Type="http://schemas.openxmlformats.org/officeDocument/2006/relationships/tags" Target="../tags/tag219.xml"/><Relationship Id="rId3" Type="http://schemas.openxmlformats.org/officeDocument/2006/relationships/tags" Target="../tags/tag171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5" Type="http://schemas.openxmlformats.org/officeDocument/2006/relationships/tags" Target="../tags/tag193.xml"/><Relationship Id="rId33" Type="http://schemas.openxmlformats.org/officeDocument/2006/relationships/tags" Target="../tags/tag201.xml"/><Relationship Id="rId38" Type="http://schemas.openxmlformats.org/officeDocument/2006/relationships/tags" Target="../tags/tag206.xml"/><Relationship Id="rId46" Type="http://schemas.openxmlformats.org/officeDocument/2006/relationships/tags" Target="../tags/tag214.xml"/><Relationship Id="rId59" Type="http://schemas.openxmlformats.org/officeDocument/2006/relationships/tags" Target="../tags/tag227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188.xml"/><Relationship Id="rId41" Type="http://schemas.openxmlformats.org/officeDocument/2006/relationships/tags" Target="../tags/tag209.xml"/><Relationship Id="rId54" Type="http://schemas.openxmlformats.org/officeDocument/2006/relationships/tags" Target="../tags/tag222.xml"/><Relationship Id="rId62" Type="http://schemas.openxmlformats.org/officeDocument/2006/relationships/tags" Target="../tags/tag23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5" Type="http://schemas.openxmlformats.org/officeDocument/2006/relationships/tags" Target="../tags/tag183.xml"/><Relationship Id="rId23" Type="http://schemas.openxmlformats.org/officeDocument/2006/relationships/tags" Target="../tags/tag191.xml"/><Relationship Id="rId28" Type="http://schemas.openxmlformats.org/officeDocument/2006/relationships/tags" Target="../tags/tag196.xml"/><Relationship Id="rId36" Type="http://schemas.openxmlformats.org/officeDocument/2006/relationships/tags" Target="../tags/tag204.xml"/><Relationship Id="rId49" Type="http://schemas.openxmlformats.org/officeDocument/2006/relationships/tags" Target="../tags/tag217.xml"/><Relationship Id="rId57" Type="http://schemas.openxmlformats.org/officeDocument/2006/relationships/tags" Target="../tags/tag225.xml"/><Relationship Id="rId10" Type="http://schemas.openxmlformats.org/officeDocument/2006/relationships/tags" Target="../tags/tag178.xml"/><Relationship Id="rId31" Type="http://schemas.openxmlformats.org/officeDocument/2006/relationships/tags" Target="../tags/tag199.xml"/><Relationship Id="rId44" Type="http://schemas.openxmlformats.org/officeDocument/2006/relationships/tags" Target="../tags/tag212.xml"/><Relationship Id="rId52" Type="http://schemas.openxmlformats.org/officeDocument/2006/relationships/tags" Target="../tags/tag220.xml"/><Relationship Id="rId60" Type="http://schemas.openxmlformats.org/officeDocument/2006/relationships/tags" Target="../tags/tag228.xml"/><Relationship Id="rId65" Type="http://schemas.openxmlformats.org/officeDocument/2006/relationships/tags" Target="../tags/tag233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39" Type="http://schemas.openxmlformats.org/officeDocument/2006/relationships/tags" Target="../tags/tag207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260.xml"/><Relationship Id="rId21" Type="http://schemas.openxmlformats.org/officeDocument/2006/relationships/tags" Target="../tags/tag255.xml"/><Relationship Id="rId42" Type="http://schemas.openxmlformats.org/officeDocument/2006/relationships/tags" Target="../tags/tag276.xml"/><Relationship Id="rId47" Type="http://schemas.openxmlformats.org/officeDocument/2006/relationships/tags" Target="../tags/tag281.xml"/><Relationship Id="rId63" Type="http://schemas.openxmlformats.org/officeDocument/2006/relationships/tags" Target="../tags/tag297.xml"/><Relationship Id="rId68" Type="http://schemas.openxmlformats.org/officeDocument/2006/relationships/tags" Target="../tags/tag302.xml"/><Relationship Id="rId84" Type="http://schemas.openxmlformats.org/officeDocument/2006/relationships/tags" Target="../tags/tag318.xml"/><Relationship Id="rId89" Type="http://schemas.openxmlformats.org/officeDocument/2006/relationships/tags" Target="../tags/tag323.xml"/><Relationship Id="rId112" Type="http://schemas.openxmlformats.org/officeDocument/2006/relationships/tags" Target="../tags/tag346.xml"/><Relationship Id="rId16" Type="http://schemas.openxmlformats.org/officeDocument/2006/relationships/tags" Target="../tags/tag250.xml"/><Relationship Id="rId107" Type="http://schemas.openxmlformats.org/officeDocument/2006/relationships/tags" Target="../tags/tag341.xml"/><Relationship Id="rId11" Type="http://schemas.openxmlformats.org/officeDocument/2006/relationships/tags" Target="../tags/tag245.xml"/><Relationship Id="rId32" Type="http://schemas.openxmlformats.org/officeDocument/2006/relationships/tags" Target="../tags/tag266.xml"/><Relationship Id="rId37" Type="http://schemas.openxmlformats.org/officeDocument/2006/relationships/tags" Target="../tags/tag271.xml"/><Relationship Id="rId53" Type="http://schemas.openxmlformats.org/officeDocument/2006/relationships/tags" Target="../tags/tag287.xml"/><Relationship Id="rId58" Type="http://schemas.openxmlformats.org/officeDocument/2006/relationships/tags" Target="../tags/tag292.xml"/><Relationship Id="rId74" Type="http://schemas.openxmlformats.org/officeDocument/2006/relationships/tags" Target="../tags/tag308.xml"/><Relationship Id="rId79" Type="http://schemas.openxmlformats.org/officeDocument/2006/relationships/tags" Target="../tags/tag313.xml"/><Relationship Id="rId102" Type="http://schemas.openxmlformats.org/officeDocument/2006/relationships/tags" Target="../tags/tag336.xml"/><Relationship Id="rId5" Type="http://schemas.openxmlformats.org/officeDocument/2006/relationships/tags" Target="../tags/tag239.xml"/><Relationship Id="rId90" Type="http://schemas.openxmlformats.org/officeDocument/2006/relationships/tags" Target="../tags/tag324.xml"/><Relationship Id="rId95" Type="http://schemas.openxmlformats.org/officeDocument/2006/relationships/tags" Target="../tags/tag329.xml"/><Relationship Id="rId22" Type="http://schemas.openxmlformats.org/officeDocument/2006/relationships/tags" Target="../tags/tag256.xml"/><Relationship Id="rId27" Type="http://schemas.openxmlformats.org/officeDocument/2006/relationships/tags" Target="../tags/tag261.xml"/><Relationship Id="rId43" Type="http://schemas.openxmlformats.org/officeDocument/2006/relationships/tags" Target="../tags/tag277.xml"/><Relationship Id="rId48" Type="http://schemas.openxmlformats.org/officeDocument/2006/relationships/tags" Target="../tags/tag282.xml"/><Relationship Id="rId64" Type="http://schemas.openxmlformats.org/officeDocument/2006/relationships/tags" Target="../tags/tag298.xml"/><Relationship Id="rId69" Type="http://schemas.openxmlformats.org/officeDocument/2006/relationships/tags" Target="../tags/tag303.xml"/><Relationship Id="rId113" Type="http://schemas.openxmlformats.org/officeDocument/2006/relationships/tags" Target="../tags/tag347.xml"/><Relationship Id="rId80" Type="http://schemas.openxmlformats.org/officeDocument/2006/relationships/tags" Target="../tags/tag314.xml"/><Relationship Id="rId85" Type="http://schemas.openxmlformats.org/officeDocument/2006/relationships/tags" Target="../tags/tag319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33" Type="http://schemas.openxmlformats.org/officeDocument/2006/relationships/tags" Target="../tags/tag267.xml"/><Relationship Id="rId38" Type="http://schemas.openxmlformats.org/officeDocument/2006/relationships/tags" Target="../tags/tag272.xml"/><Relationship Id="rId59" Type="http://schemas.openxmlformats.org/officeDocument/2006/relationships/tags" Target="../tags/tag293.xml"/><Relationship Id="rId103" Type="http://schemas.openxmlformats.org/officeDocument/2006/relationships/tags" Target="../tags/tag337.xml"/><Relationship Id="rId108" Type="http://schemas.openxmlformats.org/officeDocument/2006/relationships/tags" Target="../tags/tag342.xml"/><Relationship Id="rId54" Type="http://schemas.openxmlformats.org/officeDocument/2006/relationships/tags" Target="../tags/tag288.xml"/><Relationship Id="rId70" Type="http://schemas.openxmlformats.org/officeDocument/2006/relationships/tags" Target="../tags/tag304.xml"/><Relationship Id="rId75" Type="http://schemas.openxmlformats.org/officeDocument/2006/relationships/tags" Target="../tags/tag309.xml"/><Relationship Id="rId91" Type="http://schemas.openxmlformats.org/officeDocument/2006/relationships/tags" Target="../tags/tag325.xml"/><Relationship Id="rId96" Type="http://schemas.openxmlformats.org/officeDocument/2006/relationships/tags" Target="../tags/tag330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5" Type="http://schemas.openxmlformats.org/officeDocument/2006/relationships/tags" Target="../tags/tag249.xml"/><Relationship Id="rId23" Type="http://schemas.openxmlformats.org/officeDocument/2006/relationships/tags" Target="../tags/tag257.xml"/><Relationship Id="rId28" Type="http://schemas.openxmlformats.org/officeDocument/2006/relationships/tags" Target="../tags/tag262.xml"/><Relationship Id="rId36" Type="http://schemas.openxmlformats.org/officeDocument/2006/relationships/tags" Target="../tags/tag270.xml"/><Relationship Id="rId49" Type="http://schemas.openxmlformats.org/officeDocument/2006/relationships/tags" Target="../tags/tag283.xml"/><Relationship Id="rId57" Type="http://schemas.openxmlformats.org/officeDocument/2006/relationships/tags" Target="../tags/tag291.xml"/><Relationship Id="rId106" Type="http://schemas.openxmlformats.org/officeDocument/2006/relationships/tags" Target="../tags/tag340.xml"/><Relationship Id="rId114" Type="http://schemas.openxmlformats.org/officeDocument/2006/relationships/tags" Target="../tags/tag348.xml"/><Relationship Id="rId10" Type="http://schemas.openxmlformats.org/officeDocument/2006/relationships/tags" Target="../tags/tag244.xml"/><Relationship Id="rId31" Type="http://schemas.openxmlformats.org/officeDocument/2006/relationships/tags" Target="../tags/tag265.xml"/><Relationship Id="rId44" Type="http://schemas.openxmlformats.org/officeDocument/2006/relationships/tags" Target="../tags/tag278.xml"/><Relationship Id="rId52" Type="http://schemas.openxmlformats.org/officeDocument/2006/relationships/tags" Target="../tags/tag286.xml"/><Relationship Id="rId60" Type="http://schemas.openxmlformats.org/officeDocument/2006/relationships/tags" Target="../tags/tag294.xml"/><Relationship Id="rId65" Type="http://schemas.openxmlformats.org/officeDocument/2006/relationships/tags" Target="../tags/tag299.xml"/><Relationship Id="rId73" Type="http://schemas.openxmlformats.org/officeDocument/2006/relationships/tags" Target="../tags/tag307.xml"/><Relationship Id="rId78" Type="http://schemas.openxmlformats.org/officeDocument/2006/relationships/tags" Target="../tags/tag312.xml"/><Relationship Id="rId81" Type="http://schemas.openxmlformats.org/officeDocument/2006/relationships/tags" Target="../tags/tag315.xml"/><Relationship Id="rId86" Type="http://schemas.openxmlformats.org/officeDocument/2006/relationships/tags" Target="../tags/tag320.xml"/><Relationship Id="rId94" Type="http://schemas.openxmlformats.org/officeDocument/2006/relationships/tags" Target="../tags/tag328.xml"/><Relationship Id="rId99" Type="http://schemas.openxmlformats.org/officeDocument/2006/relationships/tags" Target="../tags/tag333.xml"/><Relationship Id="rId101" Type="http://schemas.openxmlformats.org/officeDocument/2006/relationships/tags" Target="../tags/tag335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39" Type="http://schemas.openxmlformats.org/officeDocument/2006/relationships/tags" Target="../tags/tag273.xml"/><Relationship Id="rId109" Type="http://schemas.openxmlformats.org/officeDocument/2006/relationships/tags" Target="../tags/tag343.xml"/><Relationship Id="rId34" Type="http://schemas.openxmlformats.org/officeDocument/2006/relationships/tags" Target="../tags/tag268.xml"/><Relationship Id="rId50" Type="http://schemas.openxmlformats.org/officeDocument/2006/relationships/tags" Target="../tags/tag284.xml"/><Relationship Id="rId55" Type="http://schemas.openxmlformats.org/officeDocument/2006/relationships/tags" Target="../tags/tag289.xml"/><Relationship Id="rId76" Type="http://schemas.openxmlformats.org/officeDocument/2006/relationships/tags" Target="../tags/tag310.xml"/><Relationship Id="rId97" Type="http://schemas.openxmlformats.org/officeDocument/2006/relationships/tags" Target="../tags/tag331.xml"/><Relationship Id="rId104" Type="http://schemas.openxmlformats.org/officeDocument/2006/relationships/tags" Target="../tags/tag338.xml"/><Relationship Id="rId7" Type="http://schemas.openxmlformats.org/officeDocument/2006/relationships/tags" Target="../tags/tag241.xml"/><Relationship Id="rId71" Type="http://schemas.openxmlformats.org/officeDocument/2006/relationships/tags" Target="../tags/tag305.xml"/><Relationship Id="rId92" Type="http://schemas.openxmlformats.org/officeDocument/2006/relationships/tags" Target="../tags/tag326.xml"/><Relationship Id="rId2" Type="http://schemas.openxmlformats.org/officeDocument/2006/relationships/tags" Target="../tags/tag236.xml"/><Relationship Id="rId29" Type="http://schemas.openxmlformats.org/officeDocument/2006/relationships/tags" Target="../tags/tag263.xml"/><Relationship Id="rId24" Type="http://schemas.openxmlformats.org/officeDocument/2006/relationships/tags" Target="../tags/tag258.xml"/><Relationship Id="rId40" Type="http://schemas.openxmlformats.org/officeDocument/2006/relationships/tags" Target="../tags/tag274.xml"/><Relationship Id="rId45" Type="http://schemas.openxmlformats.org/officeDocument/2006/relationships/tags" Target="../tags/tag279.xml"/><Relationship Id="rId66" Type="http://schemas.openxmlformats.org/officeDocument/2006/relationships/tags" Target="../tags/tag300.xml"/><Relationship Id="rId87" Type="http://schemas.openxmlformats.org/officeDocument/2006/relationships/tags" Target="../tags/tag321.xml"/><Relationship Id="rId110" Type="http://schemas.openxmlformats.org/officeDocument/2006/relationships/tags" Target="../tags/tag344.xml"/><Relationship Id="rId115" Type="http://schemas.openxmlformats.org/officeDocument/2006/relationships/tags" Target="../tags/tag349.xml"/><Relationship Id="rId61" Type="http://schemas.openxmlformats.org/officeDocument/2006/relationships/tags" Target="../tags/tag295.xml"/><Relationship Id="rId82" Type="http://schemas.openxmlformats.org/officeDocument/2006/relationships/tags" Target="../tags/tag316.xml"/><Relationship Id="rId19" Type="http://schemas.openxmlformats.org/officeDocument/2006/relationships/tags" Target="../tags/tag253.xml"/><Relationship Id="rId14" Type="http://schemas.openxmlformats.org/officeDocument/2006/relationships/tags" Target="../tags/tag248.xml"/><Relationship Id="rId30" Type="http://schemas.openxmlformats.org/officeDocument/2006/relationships/tags" Target="../tags/tag264.xml"/><Relationship Id="rId35" Type="http://schemas.openxmlformats.org/officeDocument/2006/relationships/tags" Target="../tags/tag269.xml"/><Relationship Id="rId56" Type="http://schemas.openxmlformats.org/officeDocument/2006/relationships/tags" Target="../tags/tag290.xml"/><Relationship Id="rId77" Type="http://schemas.openxmlformats.org/officeDocument/2006/relationships/tags" Target="../tags/tag311.xml"/><Relationship Id="rId100" Type="http://schemas.openxmlformats.org/officeDocument/2006/relationships/tags" Target="../tags/tag334.xml"/><Relationship Id="rId105" Type="http://schemas.openxmlformats.org/officeDocument/2006/relationships/tags" Target="../tags/tag339.xml"/><Relationship Id="rId8" Type="http://schemas.openxmlformats.org/officeDocument/2006/relationships/tags" Target="../tags/tag242.xml"/><Relationship Id="rId51" Type="http://schemas.openxmlformats.org/officeDocument/2006/relationships/tags" Target="../tags/tag285.xml"/><Relationship Id="rId72" Type="http://schemas.openxmlformats.org/officeDocument/2006/relationships/tags" Target="../tags/tag306.xml"/><Relationship Id="rId93" Type="http://schemas.openxmlformats.org/officeDocument/2006/relationships/tags" Target="../tags/tag327.xml"/><Relationship Id="rId98" Type="http://schemas.openxmlformats.org/officeDocument/2006/relationships/tags" Target="../tags/tag332.xml"/><Relationship Id="rId3" Type="http://schemas.openxmlformats.org/officeDocument/2006/relationships/tags" Target="../tags/tag237.xml"/><Relationship Id="rId25" Type="http://schemas.openxmlformats.org/officeDocument/2006/relationships/tags" Target="../tags/tag259.xml"/><Relationship Id="rId46" Type="http://schemas.openxmlformats.org/officeDocument/2006/relationships/tags" Target="../tags/tag280.xml"/><Relationship Id="rId67" Type="http://schemas.openxmlformats.org/officeDocument/2006/relationships/tags" Target="../tags/tag301.xml"/><Relationship Id="rId116" Type="http://schemas.openxmlformats.org/officeDocument/2006/relationships/slideLayout" Target="../slideLayouts/slideLayout2.xml"/><Relationship Id="rId20" Type="http://schemas.openxmlformats.org/officeDocument/2006/relationships/tags" Target="../tags/tag254.xml"/><Relationship Id="rId41" Type="http://schemas.openxmlformats.org/officeDocument/2006/relationships/tags" Target="../tags/tag275.xml"/><Relationship Id="rId62" Type="http://schemas.openxmlformats.org/officeDocument/2006/relationships/tags" Target="../tags/tag296.xml"/><Relationship Id="rId83" Type="http://schemas.openxmlformats.org/officeDocument/2006/relationships/tags" Target="../tags/tag317.xml"/><Relationship Id="rId88" Type="http://schemas.openxmlformats.org/officeDocument/2006/relationships/tags" Target="../tags/tag322.xml"/><Relationship Id="rId111" Type="http://schemas.openxmlformats.org/officeDocument/2006/relationships/tags" Target="../tags/tag3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4.xml"/><Relationship Id="rId4" Type="http://schemas.openxmlformats.org/officeDocument/2006/relationships/tags" Target="../tags/tag353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380.xml"/><Relationship Id="rId21" Type="http://schemas.openxmlformats.org/officeDocument/2006/relationships/tags" Target="../tags/tag375.xml"/><Relationship Id="rId34" Type="http://schemas.openxmlformats.org/officeDocument/2006/relationships/tags" Target="../tags/tag388.xml"/><Relationship Id="rId42" Type="http://schemas.openxmlformats.org/officeDocument/2006/relationships/tags" Target="../tags/tag396.xml"/><Relationship Id="rId47" Type="http://schemas.openxmlformats.org/officeDocument/2006/relationships/tags" Target="../tags/tag401.xml"/><Relationship Id="rId50" Type="http://schemas.openxmlformats.org/officeDocument/2006/relationships/tags" Target="../tags/tag404.xml"/><Relationship Id="rId55" Type="http://schemas.openxmlformats.org/officeDocument/2006/relationships/tags" Target="../tags/tag409.xml"/><Relationship Id="rId63" Type="http://schemas.openxmlformats.org/officeDocument/2006/relationships/tags" Target="../tags/tag417.xml"/><Relationship Id="rId7" Type="http://schemas.openxmlformats.org/officeDocument/2006/relationships/tags" Target="../tags/tag361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29" Type="http://schemas.openxmlformats.org/officeDocument/2006/relationships/tags" Target="../tags/tag383.xml"/><Relationship Id="rId11" Type="http://schemas.openxmlformats.org/officeDocument/2006/relationships/tags" Target="../tags/tag365.xml"/><Relationship Id="rId24" Type="http://schemas.openxmlformats.org/officeDocument/2006/relationships/tags" Target="../tags/tag378.xml"/><Relationship Id="rId32" Type="http://schemas.openxmlformats.org/officeDocument/2006/relationships/tags" Target="../tags/tag386.xml"/><Relationship Id="rId37" Type="http://schemas.openxmlformats.org/officeDocument/2006/relationships/tags" Target="../tags/tag391.xml"/><Relationship Id="rId40" Type="http://schemas.openxmlformats.org/officeDocument/2006/relationships/tags" Target="../tags/tag394.xml"/><Relationship Id="rId45" Type="http://schemas.openxmlformats.org/officeDocument/2006/relationships/tags" Target="../tags/tag399.xml"/><Relationship Id="rId53" Type="http://schemas.openxmlformats.org/officeDocument/2006/relationships/tags" Target="../tags/tag407.xml"/><Relationship Id="rId58" Type="http://schemas.openxmlformats.org/officeDocument/2006/relationships/tags" Target="../tags/tag412.xml"/><Relationship Id="rId5" Type="http://schemas.openxmlformats.org/officeDocument/2006/relationships/tags" Target="../tags/tag359.xml"/><Relationship Id="rId61" Type="http://schemas.openxmlformats.org/officeDocument/2006/relationships/tags" Target="../tags/tag415.xml"/><Relationship Id="rId19" Type="http://schemas.openxmlformats.org/officeDocument/2006/relationships/tags" Target="../tags/tag373.xml"/><Relationship Id="rId14" Type="http://schemas.openxmlformats.org/officeDocument/2006/relationships/tags" Target="../tags/tag368.xml"/><Relationship Id="rId22" Type="http://schemas.openxmlformats.org/officeDocument/2006/relationships/tags" Target="../tags/tag376.xml"/><Relationship Id="rId27" Type="http://schemas.openxmlformats.org/officeDocument/2006/relationships/tags" Target="../tags/tag381.xml"/><Relationship Id="rId30" Type="http://schemas.openxmlformats.org/officeDocument/2006/relationships/tags" Target="../tags/tag384.xml"/><Relationship Id="rId35" Type="http://schemas.openxmlformats.org/officeDocument/2006/relationships/tags" Target="../tags/tag389.xml"/><Relationship Id="rId43" Type="http://schemas.openxmlformats.org/officeDocument/2006/relationships/tags" Target="../tags/tag397.xml"/><Relationship Id="rId48" Type="http://schemas.openxmlformats.org/officeDocument/2006/relationships/tags" Target="../tags/tag402.xml"/><Relationship Id="rId56" Type="http://schemas.openxmlformats.org/officeDocument/2006/relationships/tags" Target="../tags/tag410.xml"/><Relationship Id="rId64" Type="http://schemas.openxmlformats.org/officeDocument/2006/relationships/tags" Target="../tags/tag418.xml"/><Relationship Id="rId8" Type="http://schemas.openxmlformats.org/officeDocument/2006/relationships/tags" Target="../tags/tag362.xml"/><Relationship Id="rId51" Type="http://schemas.openxmlformats.org/officeDocument/2006/relationships/tags" Target="../tags/tag405.xml"/><Relationship Id="rId3" Type="http://schemas.openxmlformats.org/officeDocument/2006/relationships/tags" Target="../tags/tag357.xml"/><Relationship Id="rId12" Type="http://schemas.openxmlformats.org/officeDocument/2006/relationships/tags" Target="../tags/tag366.xml"/><Relationship Id="rId17" Type="http://schemas.openxmlformats.org/officeDocument/2006/relationships/tags" Target="../tags/tag371.xml"/><Relationship Id="rId25" Type="http://schemas.openxmlformats.org/officeDocument/2006/relationships/tags" Target="../tags/tag379.xml"/><Relationship Id="rId33" Type="http://schemas.openxmlformats.org/officeDocument/2006/relationships/tags" Target="../tags/tag387.xml"/><Relationship Id="rId38" Type="http://schemas.openxmlformats.org/officeDocument/2006/relationships/tags" Target="../tags/tag392.xml"/><Relationship Id="rId46" Type="http://schemas.openxmlformats.org/officeDocument/2006/relationships/tags" Target="../tags/tag400.xml"/><Relationship Id="rId59" Type="http://schemas.openxmlformats.org/officeDocument/2006/relationships/tags" Target="../tags/tag413.xml"/><Relationship Id="rId20" Type="http://schemas.openxmlformats.org/officeDocument/2006/relationships/tags" Target="../tags/tag374.xml"/><Relationship Id="rId41" Type="http://schemas.openxmlformats.org/officeDocument/2006/relationships/tags" Target="../tags/tag395.xml"/><Relationship Id="rId54" Type="http://schemas.openxmlformats.org/officeDocument/2006/relationships/tags" Target="../tags/tag408.xml"/><Relationship Id="rId62" Type="http://schemas.openxmlformats.org/officeDocument/2006/relationships/tags" Target="../tags/tag416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5" Type="http://schemas.openxmlformats.org/officeDocument/2006/relationships/tags" Target="../tags/tag369.xml"/><Relationship Id="rId23" Type="http://schemas.openxmlformats.org/officeDocument/2006/relationships/tags" Target="../tags/tag377.xml"/><Relationship Id="rId28" Type="http://schemas.openxmlformats.org/officeDocument/2006/relationships/tags" Target="../tags/tag382.xml"/><Relationship Id="rId36" Type="http://schemas.openxmlformats.org/officeDocument/2006/relationships/tags" Target="../tags/tag390.xml"/><Relationship Id="rId49" Type="http://schemas.openxmlformats.org/officeDocument/2006/relationships/tags" Target="../tags/tag403.xml"/><Relationship Id="rId57" Type="http://schemas.openxmlformats.org/officeDocument/2006/relationships/tags" Target="../tags/tag411.xml"/><Relationship Id="rId10" Type="http://schemas.openxmlformats.org/officeDocument/2006/relationships/tags" Target="../tags/tag364.xml"/><Relationship Id="rId31" Type="http://schemas.openxmlformats.org/officeDocument/2006/relationships/tags" Target="../tags/tag385.xml"/><Relationship Id="rId44" Type="http://schemas.openxmlformats.org/officeDocument/2006/relationships/tags" Target="../tags/tag398.xml"/><Relationship Id="rId52" Type="http://schemas.openxmlformats.org/officeDocument/2006/relationships/tags" Target="../tags/tag406.xml"/><Relationship Id="rId60" Type="http://schemas.openxmlformats.org/officeDocument/2006/relationships/tags" Target="../tags/tag414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3" Type="http://schemas.openxmlformats.org/officeDocument/2006/relationships/tags" Target="../tags/tag367.xml"/><Relationship Id="rId18" Type="http://schemas.openxmlformats.org/officeDocument/2006/relationships/tags" Target="../tags/tag372.xml"/><Relationship Id="rId39" Type="http://schemas.openxmlformats.org/officeDocument/2006/relationships/tags" Target="../tags/tag3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21.xml"/><Relationship Id="rId2" Type="http://schemas.openxmlformats.org/officeDocument/2006/relationships/tags" Target="../tags/tag420.xml"/><Relationship Id="rId1" Type="http://schemas.openxmlformats.org/officeDocument/2006/relationships/tags" Target="../tags/tag4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3.xml"/><Relationship Id="rId4" Type="http://schemas.openxmlformats.org/officeDocument/2006/relationships/tags" Target="../tags/tag4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13" Type="http://schemas.openxmlformats.org/officeDocument/2006/relationships/tags" Target="../tags/tag436.xml"/><Relationship Id="rId18" Type="http://schemas.openxmlformats.org/officeDocument/2006/relationships/tags" Target="../tags/tag441.xml"/><Relationship Id="rId3" Type="http://schemas.openxmlformats.org/officeDocument/2006/relationships/tags" Target="../tags/tag426.xml"/><Relationship Id="rId21" Type="http://schemas.openxmlformats.org/officeDocument/2006/relationships/tags" Target="../tags/tag444.xml"/><Relationship Id="rId7" Type="http://schemas.openxmlformats.org/officeDocument/2006/relationships/tags" Target="../tags/tag430.xml"/><Relationship Id="rId12" Type="http://schemas.openxmlformats.org/officeDocument/2006/relationships/tags" Target="../tags/tag435.xml"/><Relationship Id="rId17" Type="http://schemas.openxmlformats.org/officeDocument/2006/relationships/tags" Target="../tags/tag44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425.xml"/><Relationship Id="rId16" Type="http://schemas.openxmlformats.org/officeDocument/2006/relationships/tags" Target="../tags/tag439.xml"/><Relationship Id="rId20" Type="http://schemas.openxmlformats.org/officeDocument/2006/relationships/tags" Target="../tags/tag443.xml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11" Type="http://schemas.openxmlformats.org/officeDocument/2006/relationships/tags" Target="../tags/tag434.xml"/><Relationship Id="rId24" Type="http://schemas.openxmlformats.org/officeDocument/2006/relationships/tags" Target="../tags/tag447.xml"/><Relationship Id="rId5" Type="http://schemas.openxmlformats.org/officeDocument/2006/relationships/tags" Target="../tags/tag428.xml"/><Relationship Id="rId15" Type="http://schemas.openxmlformats.org/officeDocument/2006/relationships/tags" Target="../tags/tag438.xml"/><Relationship Id="rId23" Type="http://schemas.openxmlformats.org/officeDocument/2006/relationships/tags" Target="../tags/tag446.xml"/><Relationship Id="rId10" Type="http://schemas.openxmlformats.org/officeDocument/2006/relationships/tags" Target="../tags/tag433.xml"/><Relationship Id="rId19" Type="http://schemas.openxmlformats.org/officeDocument/2006/relationships/tags" Target="../tags/tag442.xml"/><Relationship Id="rId4" Type="http://schemas.openxmlformats.org/officeDocument/2006/relationships/tags" Target="../tags/tag427.xml"/><Relationship Id="rId9" Type="http://schemas.openxmlformats.org/officeDocument/2006/relationships/tags" Target="../tags/tag432.xml"/><Relationship Id="rId14" Type="http://schemas.openxmlformats.org/officeDocument/2006/relationships/tags" Target="../tags/tag437.xml"/><Relationship Id="rId22" Type="http://schemas.openxmlformats.org/officeDocument/2006/relationships/tags" Target="../tags/tag44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55.xml"/><Relationship Id="rId13" Type="http://schemas.openxmlformats.org/officeDocument/2006/relationships/tags" Target="../tags/tag460.xml"/><Relationship Id="rId18" Type="http://schemas.openxmlformats.org/officeDocument/2006/relationships/tags" Target="../tags/tag465.xml"/><Relationship Id="rId3" Type="http://schemas.openxmlformats.org/officeDocument/2006/relationships/tags" Target="../tags/tag450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54.xml"/><Relationship Id="rId12" Type="http://schemas.openxmlformats.org/officeDocument/2006/relationships/tags" Target="../tags/tag459.xml"/><Relationship Id="rId17" Type="http://schemas.openxmlformats.org/officeDocument/2006/relationships/tags" Target="../tags/tag464.xml"/><Relationship Id="rId2" Type="http://schemas.openxmlformats.org/officeDocument/2006/relationships/tags" Target="../tags/tag449.xml"/><Relationship Id="rId16" Type="http://schemas.openxmlformats.org/officeDocument/2006/relationships/tags" Target="../tags/tag463.xml"/><Relationship Id="rId20" Type="http://schemas.openxmlformats.org/officeDocument/2006/relationships/tags" Target="../tags/tag467.xml"/><Relationship Id="rId1" Type="http://schemas.openxmlformats.org/officeDocument/2006/relationships/tags" Target="../tags/tag448.xml"/><Relationship Id="rId6" Type="http://schemas.openxmlformats.org/officeDocument/2006/relationships/tags" Target="../tags/tag453.xml"/><Relationship Id="rId11" Type="http://schemas.openxmlformats.org/officeDocument/2006/relationships/tags" Target="../tags/tag458.xml"/><Relationship Id="rId5" Type="http://schemas.openxmlformats.org/officeDocument/2006/relationships/tags" Target="../tags/tag452.xml"/><Relationship Id="rId15" Type="http://schemas.openxmlformats.org/officeDocument/2006/relationships/tags" Target="../tags/tag462.xml"/><Relationship Id="rId10" Type="http://schemas.openxmlformats.org/officeDocument/2006/relationships/tags" Target="../tags/tag457.xml"/><Relationship Id="rId19" Type="http://schemas.openxmlformats.org/officeDocument/2006/relationships/tags" Target="../tags/tag466.xml"/><Relationship Id="rId4" Type="http://schemas.openxmlformats.org/officeDocument/2006/relationships/tags" Target="../tags/tag451.xml"/><Relationship Id="rId9" Type="http://schemas.openxmlformats.org/officeDocument/2006/relationships/tags" Target="../tags/tag456.xml"/><Relationship Id="rId14" Type="http://schemas.openxmlformats.org/officeDocument/2006/relationships/tags" Target="../tags/tag46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70.xml"/><Relationship Id="rId2" Type="http://schemas.openxmlformats.org/officeDocument/2006/relationships/tags" Target="../tags/tag469.xml"/><Relationship Id="rId1" Type="http://schemas.openxmlformats.org/officeDocument/2006/relationships/tags" Target="../tags/tag4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2.xml"/><Relationship Id="rId4" Type="http://schemas.openxmlformats.org/officeDocument/2006/relationships/tags" Target="../tags/tag47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80.xml"/><Relationship Id="rId3" Type="http://schemas.openxmlformats.org/officeDocument/2006/relationships/tags" Target="../tags/tag475.xml"/><Relationship Id="rId7" Type="http://schemas.openxmlformats.org/officeDocument/2006/relationships/tags" Target="../tags/tag47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74.xml"/><Relationship Id="rId1" Type="http://schemas.openxmlformats.org/officeDocument/2006/relationships/tags" Target="../tags/tag473.xml"/><Relationship Id="rId6" Type="http://schemas.openxmlformats.org/officeDocument/2006/relationships/tags" Target="../tags/tag478.xml"/><Relationship Id="rId11" Type="http://schemas.openxmlformats.org/officeDocument/2006/relationships/tags" Target="../tags/tag483.xml"/><Relationship Id="rId5" Type="http://schemas.openxmlformats.org/officeDocument/2006/relationships/tags" Target="../tags/tag477.xml"/><Relationship Id="rId10" Type="http://schemas.openxmlformats.org/officeDocument/2006/relationships/tags" Target="../tags/tag482.xml"/><Relationship Id="rId4" Type="http://schemas.openxmlformats.org/officeDocument/2006/relationships/tags" Target="../tags/tag476.xml"/><Relationship Id="rId9" Type="http://schemas.openxmlformats.org/officeDocument/2006/relationships/tags" Target="../tags/tag4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85.xml"/><Relationship Id="rId1" Type="http://schemas.openxmlformats.org/officeDocument/2006/relationships/tags" Target="../tags/tag484.xml"/><Relationship Id="rId6" Type="http://schemas.openxmlformats.org/officeDocument/2006/relationships/tags" Target="../tags/tag489.xml"/><Relationship Id="rId5" Type="http://schemas.openxmlformats.org/officeDocument/2006/relationships/tags" Target="../tags/tag488.xml"/><Relationship Id="rId4" Type="http://schemas.openxmlformats.org/officeDocument/2006/relationships/tags" Target="../tags/tag48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97.xml"/><Relationship Id="rId13" Type="http://schemas.openxmlformats.org/officeDocument/2006/relationships/tags" Target="../tags/tag502.xml"/><Relationship Id="rId3" Type="http://schemas.openxmlformats.org/officeDocument/2006/relationships/tags" Target="../tags/tag492.xml"/><Relationship Id="rId7" Type="http://schemas.openxmlformats.org/officeDocument/2006/relationships/tags" Target="../tags/tag496.xml"/><Relationship Id="rId12" Type="http://schemas.openxmlformats.org/officeDocument/2006/relationships/tags" Target="../tags/tag501.xml"/><Relationship Id="rId2" Type="http://schemas.openxmlformats.org/officeDocument/2006/relationships/tags" Target="../tags/tag491.xml"/><Relationship Id="rId1" Type="http://schemas.openxmlformats.org/officeDocument/2006/relationships/tags" Target="../tags/tag490.xml"/><Relationship Id="rId6" Type="http://schemas.openxmlformats.org/officeDocument/2006/relationships/tags" Target="../tags/tag495.xml"/><Relationship Id="rId11" Type="http://schemas.openxmlformats.org/officeDocument/2006/relationships/tags" Target="../tags/tag500.xml"/><Relationship Id="rId5" Type="http://schemas.openxmlformats.org/officeDocument/2006/relationships/tags" Target="../tags/tag49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99.xml"/><Relationship Id="rId4" Type="http://schemas.openxmlformats.org/officeDocument/2006/relationships/tags" Target="../tags/tag493.xml"/><Relationship Id="rId9" Type="http://schemas.openxmlformats.org/officeDocument/2006/relationships/tags" Target="../tags/tag498.xml"/><Relationship Id="rId14" Type="http://schemas.openxmlformats.org/officeDocument/2006/relationships/tags" Target="../tags/tag50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06.xml"/><Relationship Id="rId2" Type="http://schemas.openxmlformats.org/officeDocument/2006/relationships/tags" Target="../tags/tag505.xml"/><Relationship Id="rId1" Type="http://schemas.openxmlformats.org/officeDocument/2006/relationships/tags" Target="../tags/tag50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8.xml"/><Relationship Id="rId4" Type="http://schemas.openxmlformats.org/officeDocument/2006/relationships/tags" Target="../tags/tag50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511.xml"/><Relationship Id="rId2" Type="http://schemas.openxmlformats.org/officeDocument/2006/relationships/tags" Target="../tags/tag510.xml"/><Relationship Id="rId1" Type="http://schemas.openxmlformats.org/officeDocument/2006/relationships/tags" Target="../tags/tag5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3.xml"/><Relationship Id="rId4" Type="http://schemas.openxmlformats.org/officeDocument/2006/relationships/tags" Target="../tags/tag5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516.xml"/><Relationship Id="rId2" Type="http://schemas.openxmlformats.org/officeDocument/2006/relationships/tags" Target="../tags/tag515.xml"/><Relationship Id="rId1" Type="http://schemas.openxmlformats.org/officeDocument/2006/relationships/tags" Target="../tags/tag5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8.xml"/><Relationship Id="rId4" Type="http://schemas.openxmlformats.org/officeDocument/2006/relationships/tags" Target="../tags/tag5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21.xml"/><Relationship Id="rId2" Type="http://schemas.openxmlformats.org/officeDocument/2006/relationships/tags" Target="../tags/tag520.xml"/><Relationship Id="rId1" Type="http://schemas.openxmlformats.org/officeDocument/2006/relationships/tags" Target="../tags/tag5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3.xml"/><Relationship Id="rId4" Type="http://schemas.openxmlformats.org/officeDocument/2006/relationships/tags" Target="../tags/tag5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26.xml"/><Relationship Id="rId2" Type="http://schemas.openxmlformats.org/officeDocument/2006/relationships/tags" Target="../tags/tag525.xml"/><Relationship Id="rId1" Type="http://schemas.openxmlformats.org/officeDocument/2006/relationships/tags" Target="../tags/tag524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29.xml"/><Relationship Id="rId2" Type="http://schemas.openxmlformats.org/officeDocument/2006/relationships/tags" Target="../tags/tag528.xml"/><Relationship Id="rId1" Type="http://schemas.openxmlformats.org/officeDocument/2006/relationships/tags" Target="../tags/tag5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33.xml"/><Relationship Id="rId2" Type="http://schemas.openxmlformats.org/officeDocument/2006/relationships/tags" Target="../tags/tag532.xml"/><Relationship Id="rId1" Type="http://schemas.openxmlformats.org/officeDocument/2006/relationships/tags" Target="../tags/tag5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5.xml"/><Relationship Id="rId4" Type="http://schemas.openxmlformats.org/officeDocument/2006/relationships/tags" Target="../tags/tag5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538.xml"/><Relationship Id="rId2" Type="http://schemas.openxmlformats.org/officeDocument/2006/relationships/tags" Target="../tags/tag537.xml"/><Relationship Id="rId1" Type="http://schemas.openxmlformats.org/officeDocument/2006/relationships/tags" Target="../tags/tag5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0.xml"/><Relationship Id="rId4" Type="http://schemas.openxmlformats.org/officeDocument/2006/relationships/tags" Target="../tags/tag53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40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5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5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2057400"/>
            <a:ext cx="8305800" cy="1676400"/>
          </a:xfrm>
        </p:spPr>
        <p:txBody>
          <a:bodyPr/>
          <a:lstStyle/>
          <a:p>
            <a:pPr algn="ctr"/>
            <a:r>
              <a:rPr lang="en-US" sz="2600" i="0" dirty="0" smtClean="0"/>
              <a:t>Introducing Parallelism and Concurrency in the </a:t>
            </a:r>
            <a:br>
              <a:rPr lang="en-US" sz="2600" i="0" dirty="0" smtClean="0"/>
            </a:br>
            <a:r>
              <a:rPr lang="en-US" sz="2600" i="0" dirty="0" smtClean="0"/>
              <a:t>Data Structures Course</a:t>
            </a:r>
            <a:endParaRPr lang="en-US" sz="26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38200" y="4038600"/>
            <a:ext cx="7391400" cy="1981200"/>
          </a:xfrm>
        </p:spPr>
        <p:txBody>
          <a:bodyPr/>
          <a:lstStyle/>
          <a:p>
            <a:r>
              <a:rPr lang="en-US" sz="2200" dirty="0" smtClean="0">
                <a:latin typeface="+mj-lt"/>
              </a:rPr>
              <a:t>Dan Grossman</a:t>
            </a:r>
          </a:p>
          <a:p>
            <a:r>
              <a:rPr lang="en-US" sz="2200" dirty="0" smtClean="0">
                <a:latin typeface="+mj-lt"/>
              </a:rPr>
              <a:t>Ruth E. Anderson</a:t>
            </a:r>
          </a:p>
          <a:p>
            <a:r>
              <a:rPr lang="en-US" sz="2200" dirty="0" smtClean="0">
                <a:latin typeface="+mj-lt"/>
              </a:rPr>
              <a:t>University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of Washington</a:t>
            </a:r>
          </a:p>
          <a:p>
            <a:endParaRPr lang="en-US" dirty="0">
              <a:latin typeface="+mj-lt"/>
            </a:endParaRPr>
          </a:p>
          <a:p>
            <a:pPr marL="0" lvl="1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http://www.cs.washington.edu/homes/djg/teachingMaterials/</a:t>
            </a:r>
          </a:p>
          <a:p>
            <a:endParaRPr lang="en-US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154783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800" b="0" i="0" dirty="0" smtClean="0"/>
              <a:t>SIGCSE 2012</a:t>
            </a:r>
            <a:endParaRPr lang="en-US" sz="1800" b="0" i="0" dirty="0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687" y="6154783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800" b="0" i="0" dirty="0" smtClean="0"/>
              <a:t>March 3, 2012</a:t>
            </a:r>
            <a:endParaRPr lang="en-US" sz="1800" b="0" i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Context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Why teach multithreading early-but-not-too-early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Fit in our curriculum; what we cut to make room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What the unit covers: 2.5 weeks in the next 10-15 minutes</a:t>
            </a:r>
          </a:p>
          <a:p>
            <a:pPr lvl="1"/>
            <a:r>
              <a:rPr lang="en-US" dirty="0"/>
              <a:t>Parallelism versus concurrency</a:t>
            </a:r>
          </a:p>
          <a:p>
            <a:pPr lvl="1"/>
            <a:r>
              <a:rPr lang="en-US" dirty="0"/>
              <a:t>Emphasize the fit in data structures</a:t>
            </a:r>
          </a:p>
          <a:p>
            <a:pPr lvl="2"/>
            <a:r>
              <a:rPr lang="en-US" dirty="0"/>
              <a:t>Specific connections (e.g., divide-and-conquer)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same </a:t>
            </a:r>
            <a:r>
              <a:rPr lang="en-US" dirty="0" smtClean="0"/>
              <a:t>general mix </a:t>
            </a:r>
            <a:r>
              <a:rPr lang="en-US" dirty="0"/>
              <a:t>of </a:t>
            </a:r>
            <a:r>
              <a:rPr lang="en-US" i="1" dirty="0"/>
              <a:t>algorithms, programming models, implementation, and theoretical analysis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i="1" dirty="0"/>
              <a:t>Informal assessment (student, faculty surveys, etc.):  see the </a:t>
            </a:r>
            <a:r>
              <a:rPr lang="en-US" i="1" dirty="0" smtClean="0"/>
              <a:t>paper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42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key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Use extra computational resources to solve a problem faster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cxnSp>
        <p:nvCxnSpPr>
          <p:cNvPr id="8" name="Straight Arrow Connector 7"/>
          <p:cNvCxnSpPr/>
          <p:nvPr>
            <p:custDataLst>
              <p:tags r:id="rId6"/>
            </p:custDataLst>
          </p:nvPr>
        </p:nvCxnSpPr>
        <p:spPr bwMode="auto">
          <a:xfrm flipH="1">
            <a:off x="3992092" y="238010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>
            <p:custDataLst>
              <p:tags r:id="rId7"/>
            </p:custDataLst>
          </p:nvPr>
        </p:nvCxnSpPr>
        <p:spPr bwMode="auto">
          <a:xfrm flipH="1">
            <a:off x="4258792" y="238010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>
            <p:custDataLst>
              <p:tags r:id="rId8"/>
            </p:custDataLst>
          </p:nvPr>
        </p:nvCxnSpPr>
        <p:spPr bwMode="auto">
          <a:xfrm>
            <a:off x="4525492" y="238010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>
            <p:custDataLst>
              <p:tags r:id="rId9"/>
            </p:custDataLst>
          </p:nvPr>
        </p:nvCxnSpPr>
        <p:spPr bwMode="auto">
          <a:xfrm>
            <a:off x="4525492" y="238010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>
            <p:custDataLst>
              <p:tags r:id="rId10"/>
            </p:custDataLst>
          </p:nvPr>
        </p:nvSpPr>
        <p:spPr>
          <a:xfrm>
            <a:off x="3847466" y="289560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22" name="Content Placeholder 2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685800" y="3124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  Correctly </a:t>
            </a:r>
            <a:r>
              <a:rPr lang="en-US" b="0" dirty="0"/>
              <a:t>and efficiently </a:t>
            </a:r>
            <a:r>
              <a:rPr lang="en-US" b="0" dirty="0" smtClean="0"/>
              <a:t>manage access </a:t>
            </a:r>
            <a:r>
              <a:rPr lang="en-US" b="0" dirty="0"/>
              <a:t>to shared resources</a:t>
            </a:r>
          </a:p>
        </p:txBody>
      </p:sp>
      <p:sp>
        <p:nvSpPr>
          <p:cNvPr id="23" name="TextBox 22"/>
          <p:cNvSpPr txBox="1"/>
          <p:nvPr>
            <p:custDataLst>
              <p:tags r:id="rId12"/>
            </p:custDataLst>
          </p:nvPr>
        </p:nvSpPr>
        <p:spPr>
          <a:xfrm>
            <a:off x="3999866" y="4038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24" name="Straight Arrow Connector 23"/>
          <p:cNvCxnSpPr/>
          <p:nvPr>
            <p:custDataLst>
              <p:tags r:id="rId13"/>
            </p:custDataLst>
          </p:nvPr>
        </p:nvCxnSpPr>
        <p:spPr bwMode="auto">
          <a:xfrm rot="10800000" flipH="1">
            <a:off x="4616120" y="4438709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>
            <p:custDataLst>
              <p:tags r:id="rId14"/>
            </p:custDataLst>
          </p:nvPr>
        </p:nvCxnSpPr>
        <p:spPr bwMode="auto">
          <a:xfrm rot="10800000" flipH="1">
            <a:off x="4578020" y="4438709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>
            <p:custDataLst>
              <p:tags r:id="rId15"/>
            </p:custDataLst>
          </p:nvPr>
        </p:nvCxnSpPr>
        <p:spPr bwMode="auto">
          <a:xfrm rot="10800000">
            <a:off x="4444668" y="4438709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>
            <p:custDataLst>
              <p:tags r:id="rId16"/>
            </p:custDataLst>
          </p:nvPr>
        </p:nvCxnSpPr>
        <p:spPr bwMode="auto">
          <a:xfrm rot="10800000">
            <a:off x="4006521" y="4438709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200351" y="198289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3999866" y="5029200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20" name="Content Placeholder 2"/>
          <p:cNvSpPr txBox="1">
            <a:spLocks/>
          </p:cNvSpPr>
          <p:nvPr>
            <p:custDataLst>
              <p:tags r:id="rId19"/>
            </p:custDataLst>
          </p:nvPr>
        </p:nvSpPr>
        <p:spPr bwMode="auto">
          <a:xfrm>
            <a:off x="609600" y="5676900"/>
            <a:ext cx="7467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tx2"/>
                </a:solidFill>
              </a:rPr>
              <a:t>Note: Terms not standard, but becoming more so </a:t>
            </a:r>
            <a:endParaRPr lang="en-US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48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CS1: A </a:t>
            </a:r>
            <a:r>
              <a:rPr lang="en-US" dirty="0"/>
              <a:t>program is like </a:t>
            </a:r>
            <a:r>
              <a:rPr lang="en-US" dirty="0" smtClean="0"/>
              <a:t>a </a:t>
            </a:r>
            <a:r>
              <a:rPr lang="en-US" dirty="0"/>
              <a:t>recipe for a cook</a:t>
            </a:r>
          </a:p>
          <a:p>
            <a:pPr lvl="1"/>
            <a:r>
              <a:rPr lang="en-US" dirty="0"/>
              <a:t>One cook </a:t>
            </a:r>
            <a:r>
              <a:rPr lang="en-US" dirty="0" smtClean="0"/>
              <a:t>doing </a:t>
            </a:r>
            <a:r>
              <a:rPr lang="en-US" dirty="0"/>
              <a:t>one thing at a time</a:t>
            </a:r>
            <a:r>
              <a:rPr lang="en-US" dirty="0" smtClean="0"/>
              <a:t>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Parallelism:</a:t>
            </a:r>
          </a:p>
          <a:p>
            <a:pPr lvl="1"/>
            <a:r>
              <a:rPr lang="en-US" dirty="0" smtClean="0"/>
              <a:t>Hire helpers to help slice potatoes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smtClean="0"/>
              <a:t>have to coordinate the helpers, potatoes, and knives</a:t>
            </a: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Concurrency:</a:t>
            </a:r>
          </a:p>
          <a:p>
            <a:pPr lvl="1"/>
            <a:r>
              <a:rPr lang="en-US" dirty="0"/>
              <a:t>Lots of cooks making different things, but only 4 stove burners</a:t>
            </a:r>
          </a:p>
          <a:p>
            <a:pPr lvl="1"/>
            <a:r>
              <a:rPr lang="en-US" dirty="0" smtClean="0"/>
              <a:t>Allow access </a:t>
            </a:r>
            <a:r>
              <a:rPr lang="en-US" dirty="0"/>
              <a:t>to </a:t>
            </a:r>
            <a:r>
              <a:rPr lang="en-US" dirty="0" smtClean="0"/>
              <a:t>burners without </a:t>
            </a:r>
            <a:r>
              <a:rPr lang="en-US" dirty="0"/>
              <a:t>spills or </a:t>
            </a:r>
            <a:r>
              <a:rPr lang="en-US" dirty="0" smtClean="0"/>
              <a:t>wrong temperature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38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parallelism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Parallelism is easier to reason about</a:t>
            </a:r>
          </a:p>
          <a:p>
            <a:pPr lvl="1"/>
            <a:r>
              <a:rPr lang="en-US" dirty="0" smtClean="0"/>
              <a:t>Race conditions don’t arise as much</a:t>
            </a:r>
          </a:p>
          <a:p>
            <a:pPr lvl="1"/>
            <a:r>
              <a:rPr lang="en-US" dirty="0" smtClean="0"/>
              <a:t>Focus on algorithms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i="1" dirty="0" smtClean="0"/>
              <a:t>After</a:t>
            </a:r>
            <a:r>
              <a:rPr lang="en-US" dirty="0" smtClean="0"/>
              <a:t> comfortable with threads, deal with mutual exclusion, </a:t>
            </a:r>
            <a:r>
              <a:rPr lang="en-US" dirty="0" err="1" smtClean="0"/>
              <a:t>interleavings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Focus on thread-safe APIs</a:t>
            </a:r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Yes, parallelism and concurrency co-mingle in practice</a:t>
            </a:r>
          </a:p>
          <a:p>
            <a:pPr lvl="1"/>
            <a:r>
              <a:rPr lang="en-US" dirty="0" smtClean="0"/>
              <a:t>Many separate curriculum topics co-mingle in practice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Note: Over half of the time on concurrency [unlike this talk]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2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Threads and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79399" y="4953000"/>
            <a:ext cx="8001000" cy="1295400"/>
          </a:xfrm>
        </p:spPr>
        <p:txBody>
          <a:bodyPr/>
          <a:lstStyle/>
          <a:p>
            <a:r>
              <a:rPr lang="en-US" dirty="0" smtClean="0"/>
              <a:t>1 model enough for 3 weeks</a:t>
            </a:r>
          </a:p>
          <a:p>
            <a:r>
              <a:rPr lang="en-US" dirty="0" smtClean="0"/>
              <a:t>Fits best with rest of data structures (and Java)</a:t>
            </a:r>
          </a:p>
          <a:p>
            <a:r>
              <a:rPr lang="en-US" i="1" dirty="0" smtClean="0"/>
              <a:t>Briefly</a:t>
            </a:r>
            <a:r>
              <a:rPr lang="en-US" dirty="0" smtClean="0"/>
              <a:t> say other models exist (message-passing, data parallelism)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 bwMode="auto">
          <a:xfrm>
            <a:off x="3952038" y="12954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 bwMode="auto">
          <a:xfrm>
            <a:off x="4779899" y="2524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 bwMode="auto">
          <a:xfrm>
            <a:off x="4932299" y="2524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 bwMode="auto">
          <a:xfrm>
            <a:off x="4779899" y="3210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 bwMode="auto">
          <a:xfrm>
            <a:off x="4932299" y="3210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>
            <p:custDataLst>
              <p:tags r:id="rId11"/>
            </p:custDataLst>
          </p:nvPr>
        </p:nvSpPr>
        <p:spPr bwMode="auto">
          <a:xfrm>
            <a:off x="5084699" y="3210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>
            <p:custDataLst>
              <p:tags r:id="rId12"/>
            </p:custDataLst>
          </p:nvPr>
        </p:nvSpPr>
        <p:spPr bwMode="auto">
          <a:xfrm>
            <a:off x="5237099" y="3210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>
            <p:custDataLst>
              <p:tags r:id="rId13"/>
            </p:custDataLst>
          </p:nvPr>
        </p:nvSpPr>
        <p:spPr bwMode="auto">
          <a:xfrm>
            <a:off x="5389499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>
            <p:custDataLst>
              <p:tags r:id="rId14"/>
            </p:custDataLst>
          </p:nvPr>
        </p:nvSpPr>
        <p:spPr bwMode="auto">
          <a:xfrm>
            <a:off x="5541899" y="26771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>
            <p:custDataLst>
              <p:tags r:id="rId15"/>
            </p:custDataLst>
          </p:nvPr>
        </p:nvSpPr>
        <p:spPr bwMode="auto">
          <a:xfrm>
            <a:off x="5999099" y="2448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>
            <p:custDataLst>
              <p:tags r:id="rId16"/>
            </p:custDataLst>
          </p:nvPr>
        </p:nvSpPr>
        <p:spPr bwMode="auto">
          <a:xfrm>
            <a:off x="6151499" y="2448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>
            <p:custDataLst>
              <p:tags r:id="rId17"/>
            </p:custDataLst>
          </p:nvPr>
        </p:nvSpPr>
        <p:spPr bwMode="auto">
          <a:xfrm>
            <a:off x="5237099" y="183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>
            <p:custDataLst>
              <p:tags r:id="rId18"/>
            </p:custDataLst>
          </p:nvPr>
        </p:nvSpPr>
        <p:spPr bwMode="auto">
          <a:xfrm>
            <a:off x="5389499" y="183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>
            <p:custDataLst>
              <p:tags r:id="rId19"/>
            </p:custDataLst>
          </p:nvPr>
        </p:nvSpPr>
        <p:spPr bwMode="auto">
          <a:xfrm>
            <a:off x="5541899" y="183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>
            <p:custDataLst>
              <p:tags r:id="rId20"/>
            </p:custDataLst>
          </p:nvPr>
        </p:nvSpPr>
        <p:spPr bwMode="auto">
          <a:xfrm>
            <a:off x="5694299" y="1838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>
            <p:custDataLst>
              <p:tags r:id="rId21"/>
            </p:custDataLst>
          </p:nvPr>
        </p:nvSpPr>
        <p:spPr bwMode="auto">
          <a:xfrm>
            <a:off x="6837299" y="2905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>
            <p:custDataLst>
              <p:tags r:id="rId22"/>
            </p:custDataLst>
          </p:nvPr>
        </p:nvSpPr>
        <p:spPr bwMode="auto">
          <a:xfrm>
            <a:off x="6989699" y="2905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>
            <p:custDataLst>
              <p:tags r:id="rId23"/>
            </p:custDataLst>
          </p:nvPr>
        </p:nvSpPr>
        <p:spPr bwMode="auto">
          <a:xfrm>
            <a:off x="7142099" y="2905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>
            <p:custDataLst>
              <p:tags r:id="rId24"/>
            </p:custDataLst>
          </p:nvPr>
        </p:nvSpPr>
        <p:spPr bwMode="auto">
          <a:xfrm>
            <a:off x="7294499" y="2905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>
            <p:custDataLst>
              <p:tags r:id="rId25"/>
            </p:custDataLst>
          </p:nvPr>
        </p:nvSpPr>
        <p:spPr bwMode="auto">
          <a:xfrm>
            <a:off x="49322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>
            <p:custDataLst>
              <p:tags r:id="rId26"/>
            </p:custDataLst>
          </p:nvPr>
        </p:nvSpPr>
        <p:spPr bwMode="auto">
          <a:xfrm>
            <a:off x="50846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>
            <p:custDataLst>
              <p:tags r:id="rId27"/>
            </p:custDataLst>
          </p:nvPr>
        </p:nvSpPr>
        <p:spPr bwMode="auto">
          <a:xfrm>
            <a:off x="52370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>
            <p:custDataLst>
              <p:tags r:id="rId28"/>
            </p:custDataLst>
          </p:nvPr>
        </p:nvSpPr>
        <p:spPr bwMode="auto">
          <a:xfrm>
            <a:off x="53894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>
            <p:custDataLst>
              <p:tags r:id="rId29"/>
            </p:custDataLst>
          </p:nvPr>
        </p:nvSpPr>
        <p:spPr bwMode="auto">
          <a:xfrm>
            <a:off x="55418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>
            <p:custDataLst>
              <p:tags r:id="rId30"/>
            </p:custDataLst>
          </p:nvPr>
        </p:nvSpPr>
        <p:spPr bwMode="auto">
          <a:xfrm>
            <a:off x="56942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>
            <p:custDataLst>
              <p:tags r:id="rId31"/>
            </p:custDataLst>
          </p:nvPr>
        </p:nvSpPr>
        <p:spPr bwMode="auto">
          <a:xfrm>
            <a:off x="58466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>
            <p:custDataLst>
              <p:tags r:id="rId32"/>
            </p:custDataLst>
          </p:nvPr>
        </p:nvSpPr>
        <p:spPr bwMode="auto">
          <a:xfrm>
            <a:off x="59990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>
            <p:custDataLst>
              <p:tags r:id="rId33"/>
            </p:custDataLst>
          </p:nvPr>
        </p:nvSpPr>
        <p:spPr bwMode="auto">
          <a:xfrm>
            <a:off x="6151499" y="3743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>
            <p:custDataLst>
              <p:tags r:id="rId34"/>
            </p:custDataLst>
          </p:nvPr>
        </p:nvCxnSpPr>
        <p:spPr bwMode="auto">
          <a:xfrm rot="16200000" flipH="1">
            <a:off x="5732399" y="21056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>
            <p:custDataLst>
              <p:tags r:id="rId35"/>
            </p:custDataLst>
          </p:nvPr>
        </p:nvCxnSpPr>
        <p:spPr bwMode="auto">
          <a:xfrm rot="16200000" flipH="1">
            <a:off x="5065649" y="24676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>
            <p:custDataLst>
              <p:tags r:id="rId36"/>
            </p:custDataLst>
          </p:nvPr>
        </p:nvCxnSpPr>
        <p:spPr bwMode="auto">
          <a:xfrm flipV="1">
            <a:off x="5694299" y="25628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>
            <p:custDataLst>
              <p:tags r:id="rId37"/>
            </p:custDataLst>
          </p:nvPr>
        </p:nvCxnSpPr>
        <p:spPr bwMode="auto">
          <a:xfrm rot="16200000" flipV="1">
            <a:off x="4779899" y="35153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>
            <p:custDataLst>
              <p:tags r:id="rId38"/>
            </p:custDataLst>
          </p:nvPr>
        </p:nvCxnSpPr>
        <p:spPr bwMode="auto">
          <a:xfrm rot="5400000" flipH="1" flipV="1">
            <a:off x="4970399" y="32486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>
            <p:custDataLst>
              <p:tags r:id="rId39"/>
            </p:custDataLst>
          </p:nvPr>
        </p:nvSpPr>
        <p:spPr>
          <a:xfrm>
            <a:off x="6499567" y="33593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>
            <p:custDataLst>
              <p:tags r:id="rId40"/>
            </p:custDataLst>
          </p:nvPr>
        </p:nvSpPr>
        <p:spPr bwMode="auto">
          <a:xfrm>
            <a:off x="1894638" y="12954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>
            <p:custDataLst>
              <p:tags r:id="rId41"/>
            </p:custDataLst>
          </p:nvPr>
        </p:nvSpPr>
        <p:spPr bwMode="auto">
          <a:xfrm>
            <a:off x="2123238" y="1828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>
            <p:custDataLst>
              <p:tags r:id="rId42"/>
            </p:custDataLst>
          </p:nvPr>
        </p:nvSpPr>
        <p:spPr bwMode="auto">
          <a:xfrm>
            <a:off x="2123238" y="1981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>
            <p:custDataLst>
              <p:tags r:id="rId43"/>
            </p:custDataLst>
          </p:nvPr>
        </p:nvSpPr>
        <p:spPr bwMode="auto">
          <a:xfrm>
            <a:off x="2123238" y="2133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>
            <p:custDataLst>
              <p:tags r:id="rId44"/>
            </p:custDataLst>
          </p:nvPr>
        </p:nvSpPr>
        <p:spPr bwMode="auto">
          <a:xfrm>
            <a:off x="2123238" y="2286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>
            <p:custDataLst>
              <p:tags r:id="rId45"/>
            </p:custDataLst>
          </p:nvPr>
        </p:nvSpPr>
        <p:spPr>
          <a:xfrm rot="5400000">
            <a:off x="2236010" y="2458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>
            <p:custDataLst>
              <p:tags r:id="rId46"/>
            </p:custDataLst>
          </p:nvPr>
        </p:nvCxnSpPr>
        <p:spPr bwMode="auto">
          <a:xfrm>
            <a:off x="2351838" y="18288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>
            <p:custDataLst>
              <p:tags r:id="rId47"/>
            </p:custDataLst>
          </p:nvPr>
        </p:nvCxnSpPr>
        <p:spPr bwMode="auto">
          <a:xfrm flipV="1">
            <a:off x="2580438" y="20675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>
            <p:custDataLst>
              <p:tags r:id="rId48"/>
            </p:custDataLst>
          </p:nvPr>
        </p:nvSpPr>
        <p:spPr bwMode="auto">
          <a:xfrm>
            <a:off x="1238175" y="2667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>
            <p:custDataLst>
              <p:tags r:id="rId49"/>
            </p:custDataLst>
          </p:nvPr>
        </p:nvSpPr>
        <p:spPr bwMode="auto">
          <a:xfrm>
            <a:off x="1390575" y="3200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>
            <p:custDataLst>
              <p:tags r:id="rId50"/>
            </p:custDataLst>
          </p:nvPr>
        </p:nvSpPr>
        <p:spPr bwMode="auto">
          <a:xfrm>
            <a:off x="1390575" y="3352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>
            <p:custDataLst>
              <p:tags r:id="rId51"/>
            </p:custDataLst>
          </p:nvPr>
        </p:nvSpPr>
        <p:spPr bwMode="auto">
          <a:xfrm>
            <a:off x="1390575" y="3505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>
            <p:custDataLst>
              <p:tags r:id="rId52"/>
            </p:custDataLst>
          </p:nvPr>
        </p:nvSpPr>
        <p:spPr bwMode="auto">
          <a:xfrm>
            <a:off x="1390575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>
            <p:custDataLst>
              <p:tags r:id="rId53"/>
            </p:custDataLst>
          </p:nvPr>
        </p:nvSpPr>
        <p:spPr>
          <a:xfrm rot="5400000">
            <a:off x="1503347" y="3830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>
            <p:custDataLst>
              <p:tags r:id="rId54"/>
            </p:custDataLst>
          </p:nvPr>
        </p:nvSpPr>
        <p:spPr bwMode="auto">
          <a:xfrm>
            <a:off x="2609775" y="2743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>
            <p:custDataLst>
              <p:tags r:id="rId55"/>
            </p:custDataLst>
          </p:nvPr>
        </p:nvSpPr>
        <p:spPr bwMode="auto">
          <a:xfrm>
            <a:off x="2762175" y="3276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>
            <p:custDataLst>
              <p:tags r:id="rId56"/>
            </p:custDataLst>
          </p:nvPr>
        </p:nvSpPr>
        <p:spPr bwMode="auto">
          <a:xfrm>
            <a:off x="2762175" y="3429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>
            <p:custDataLst>
              <p:tags r:id="rId57"/>
            </p:custDataLst>
          </p:nvPr>
        </p:nvSpPr>
        <p:spPr bwMode="auto">
          <a:xfrm>
            <a:off x="2762175" y="3581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>
            <p:custDataLst>
              <p:tags r:id="rId58"/>
            </p:custDataLst>
          </p:nvPr>
        </p:nvSpPr>
        <p:spPr bwMode="auto">
          <a:xfrm>
            <a:off x="2762175" y="3733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>
            <p:custDataLst>
              <p:tags r:id="rId59"/>
            </p:custDataLst>
          </p:nvPr>
        </p:nvSpPr>
        <p:spPr>
          <a:xfrm rot="5400000">
            <a:off x="2874947" y="3906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>
            <p:custDataLst>
              <p:tags r:id="rId60"/>
            </p:custDataLst>
          </p:nvPr>
        </p:nvCxnSpPr>
        <p:spPr bwMode="auto">
          <a:xfrm>
            <a:off x="1847775" y="32766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>
            <p:custDataLst>
              <p:tags r:id="rId61"/>
            </p:custDataLst>
          </p:nvPr>
        </p:nvCxnSpPr>
        <p:spPr bwMode="auto">
          <a:xfrm>
            <a:off x="3219375" y="35052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>
            <p:custDataLst>
              <p:tags r:id="rId62"/>
            </p:custDataLst>
          </p:nvPr>
        </p:nvCxnSpPr>
        <p:spPr bwMode="auto">
          <a:xfrm flipV="1">
            <a:off x="3219375" y="26390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>
            <p:custDataLst>
              <p:tags r:id="rId63"/>
            </p:custDataLst>
          </p:nvPr>
        </p:nvCxnSpPr>
        <p:spPr bwMode="auto">
          <a:xfrm flipV="1">
            <a:off x="3219375" y="30200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>
            <p:custDataLst>
              <p:tags r:id="rId64"/>
            </p:custDataLst>
          </p:nvPr>
        </p:nvSpPr>
        <p:spPr bwMode="auto">
          <a:xfrm>
            <a:off x="6542838" y="2438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>
            <p:custDataLst>
              <p:tags r:id="rId65"/>
            </p:custDataLst>
          </p:nvPr>
        </p:nvSpPr>
        <p:spPr bwMode="auto">
          <a:xfrm>
            <a:off x="6695238" y="2438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>
            <p:custDataLst>
              <p:tags r:id="rId66"/>
            </p:custDataLst>
          </p:nvPr>
        </p:nvCxnSpPr>
        <p:spPr bwMode="auto">
          <a:xfrm flipV="1">
            <a:off x="6303899" y="25527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>
            <p:custDataLst>
              <p:tags r:id="rId67"/>
            </p:custDataLst>
          </p:nvPr>
        </p:nvSpPr>
        <p:spPr bwMode="auto">
          <a:xfrm>
            <a:off x="6542838" y="1981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>
            <p:custDataLst>
              <p:tags r:id="rId68"/>
            </p:custDataLst>
          </p:nvPr>
        </p:nvSpPr>
        <p:spPr bwMode="auto">
          <a:xfrm>
            <a:off x="6695238" y="1981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>
            <p:custDataLst>
              <p:tags r:id="rId69"/>
            </p:custDataLst>
          </p:nvPr>
        </p:nvCxnSpPr>
        <p:spPr bwMode="auto">
          <a:xfrm rot="5400000" flipH="1" flipV="1">
            <a:off x="6504738" y="2324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>
            <p:custDataLst>
              <p:tags r:id="rId70"/>
            </p:custDataLst>
          </p:nvPr>
        </p:nvCxnSpPr>
        <p:spPr bwMode="auto">
          <a:xfrm rot="10800000" flipV="1">
            <a:off x="4866438" y="20955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>
            <p:custDataLst>
              <p:tags r:id="rId71"/>
            </p:custDataLst>
          </p:nvPr>
        </p:nvCxnSpPr>
        <p:spPr bwMode="auto">
          <a:xfrm rot="16200000" flipH="1">
            <a:off x="6723078" y="27153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>
            <p:custDataLst>
              <p:tags r:id="rId72"/>
            </p:custDataLst>
          </p:nvPr>
        </p:nvSpPr>
        <p:spPr>
          <a:xfrm>
            <a:off x="314560" y="1524000"/>
            <a:ext cx="1481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 smtClean="0">
                <a:latin typeface="+mn-lt"/>
              </a:rPr>
              <a:t>control flow</a:t>
            </a:r>
          </a:p>
        </p:txBody>
      </p:sp>
      <p:sp>
        <p:nvSpPr>
          <p:cNvPr id="81" name="TextBox 80"/>
          <p:cNvSpPr txBox="1"/>
          <p:nvPr>
            <p:custDataLst>
              <p:tags r:id="rId73"/>
            </p:custDataLst>
          </p:nvPr>
        </p:nvSpPr>
        <p:spPr>
          <a:xfrm>
            <a:off x="7419478" y="15240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144215" y="13716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447800" y="281940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897226" y="287649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pc</a:t>
            </a:r>
          </a:p>
        </p:txBody>
      </p:sp>
    </p:spTree>
    <p:extLst>
      <p:ext uri="{BB962C8B-B14F-4D97-AF65-F5344CB8AC3E}">
        <p14:creationId xmlns:p14="http://schemas.microsoft.com/office/powerpoint/2010/main" val="3883443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2" grpId="0" animBg="1"/>
      <p:bldP spid="63" grpId="0" animBg="1"/>
      <p:bldP spid="64" grpId="0" animBg="1"/>
      <p:bldP spid="65" grpId="0"/>
      <p:bldP spid="80" grpId="0"/>
      <p:bldP spid="81" grpId="0"/>
      <p:bldP spid="79" grpId="0"/>
      <p:bldP spid="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show “obvious” way to do a </a:t>
            </a:r>
            <a:r>
              <a:rPr lang="en-US" i="1" dirty="0" smtClean="0"/>
              <a:t>reduction</a:t>
            </a:r>
            <a:r>
              <a:rPr lang="en-US" dirty="0" smtClean="0"/>
              <a:t> using 4 processors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grpSp>
        <p:nvGrpSpPr>
          <p:cNvPr id="70" name="Group 69"/>
          <p:cNvGrpSpPr/>
          <p:nvPr>
            <p:custDataLst>
              <p:tags r:id="rId6"/>
            </p:custDataLst>
          </p:nvPr>
        </p:nvGrpSpPr>
        <p:grpSpPr>
          <a:xfrm>
            <a:off x="457200" y="2286000"/>
            <a:ext cx="7848600" cy="1295400"/>
            <a:chOff x="457200" y="2362200"/>
            <a:chExt cx="7848600" cy="1295400"/>
          </a:xfrm>
        </p:grpSpPr>
        <p:sp>
          <p:nvSpPr>
            <p:cNvPr id="7" name="Content Placeholder 2"/>
            <p:cNvSpPr txBox="1"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457200" y="2362200"/>
              <a:ext cx="7772400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ans0         ans1        ans2         ans3</a:t>
              </a:r>
              <a:endParaRPr lang="en-US" sz="2000" kern="0" dirty="0" smtClean="0">
                <a:latin typeface="Courier New" pitchFamily="49" charset="0"/>
                <a:cs typeface="Courier New" pitchFamily="49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                       </a:t>
              </a:r>
              <a:r>
                <a:rPr kumimoji="0" lang="en-US" sz="16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 </a:t>
              </a:r>
              <a:r>
                <a:rPr kumimoji="0" lang="en-US" sz="2000" i="0" u="none" strike="noStrike" kern="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a</a:t>
              </a:r>
              <a:r>
                <a:rPr kumimoji="0" lang="en-US" sz="20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Courier New" pitchFamily="49" charset="0"/>
                </a:rPr>
                <a:t>ns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endParaRPr>
            </a:p>
          </p:txBody>
        </p:sp>
        <p:sp>
          <p:nvSpPr>
            <p:cNvPr id="8" name="Rectangle 7"/>
            <p:cNvSpPr/>
            <p:nvPr>
              <p:custDataLst>
                <p:tags r:id="rId9"/>
              </p:custDataLst>
            </p:nvPr>
          </p:nvSpPr>
          <p:spPr bwMode="auto">
            <a:xfrm>
              <a:off x="685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>
              <p:custDataLst>
                <p:tags r:id="rId10"/>
              </p:custDataLst>
            </p:nvPr>
          </p:nvSpPr>
          <p:spPr bwMode="auto">
            <a:xfrm>
              <a:off x="838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>
              <p:custDataLst>
                <p:tags r:id="rId11"/>
              </p:custDataLst>
            </p:nvPr>
          </p:nvSpPr>
          <p:spPr bwMode="auto">
            <a:xfrm>
              <a:off x="1143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>
              <p:custDataLst>
                <p:tags r:id="rId12"/>
              </p:custDataLst>
            </p:nvPr>
          </p:nvSpPr>
          <p:spPr bwMode="auto">
            <a:xfrm>
              <a:off x="990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>
              <p:custDataLst>
                <p:tags r:id="rId13"/>
              </p:custDataLst>
            </p:nvPr>
          </p:nvSpPr>
          <p:spPr bwMode="auto">
            <a:xfrm>
              <a:off x="1295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>
              <p:custDataLst>
                <p:tags r:id="rId14"/>
              </p:custDataLst>
            </p:nvPr>
          </p:nvSpPr>
          <p:spPr bwMode="auto">
            <a:xfrm>
              <a:off x="1447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>
              <p:custDataLst>
                <p:tags r:id="rId15"/>
              </p:custDataLst>
            </p:nvPr>
          </p:nvSpPr>
          <p:spPr bwMode="auto">
            <a:xfrm>
              <a:off x="1752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>
              <p:custDataLst>
                <p:tags r:id="rId16"/>
              </p:custDataLst>
            </p:nvPr>
          </p:nvSpPr>
          <p:spPr bwMode="auto">
            <a:xfrm>
              <a:off x="1600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>
              <p:custDataLst>
                <p:tags r:id="rId17"/>
              </p:custDataLst>
            </p:nvPr>
          </p:nvSpPr>
          <p:spPr bwMode="auto">
            <a:xfrm>
              <a:off x="1905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>
              <p:custDataLst>
                <p:tags r:id="rId18"/>
              </p:custDataLst>
            </p:nvPr>
          </p:nvSpPr>
          <p:spPr bwMode="auto">
            <a:xfrm>
              <a:off x="2057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>
              <p:custDataLst>
                <p:tags r:id="rId19"/>
              </p:custDataLst>
            </p:nvPr>
          </p:nvSpPr>
          <p:spPr bwMode="auto">
            <a:xfrm>
              <a:off x="2362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>
              <p:custDataLst>
                <p:tags r:id="rId20"/>
              </p:custDataLst>
            </p:nvPr>
          </p:nvSpPr>
          <p:spPr bwMode="auto">
            <a:xfrm>
              <a:off x="2209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>
              <p:custDataLst>
                <p:tags r:id="rId21"/>
              </p:custDataLst>
            </p:nvPr>
          </p:nvSpPr>
          <p:spPr bwMode="auto">
            <a:xfrm>
              <a:off x="2514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>
              <p:custDataLst>
                <p:tags r:id="rId22"/>
              </p:custDataLst>
            </p:nvPr>
          </p:nvSpPr>
          <p:spPr bwMode="auto">
            <a:xfrm>
              <a:off x="2667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>
              <p:custDataLst>
                <p:tags r:id="rId23"/>
              </p:custDataLst>
            </p:nvPr>
          </p:nvSpPr>
          <p:spPr bwMode="auto">
            <a:xfrm>
              <a:off x="2971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>
              <p:custDataLst>
                <p:tags r:id="rId24"/>
              </p:custDataLst>
            </p:nvPr>
          </p:nvSpPr>
          <p:spPr bwMode="auto">
            <a:xfrm>
              <a:off x="2819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>
              <p:custDataLst>
                <p:tags r:id="rId25"/>
              </p:custDataLst>
            </p:nvPr>
          </p:nvSpPr>
          <p:spPr bwMode="auto">
            <a:xfrm>
              <a:off x="3124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>
              <p:custDataLst>
                <p:tags r:id="rId26"/>
              </p:custDataLst>
            </p:nvPr>
          </p:nvSpPr>
          <p:spPr bwMode="auto">
            <a:xfrm>
              <a:off x="3276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27"/>
              </p:custDataLst>
            </p:nvPr>
          </p:nvSpPr>
          <p:spPr bwMode="auto">
            <a:xfrm>
              <a:off x="3581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>
              <p:custDataLst>
                <p:tags r:id="rId28"/>
              </p:custDataLst>
            </p:nvPr>
          </p:nvSpPr>
          <p:spPr bwMode="auto">
            <a:xfrm>
              <a:off x="3429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>
              <p:custDataLst>
                <p:tags r:id="rId29"/>
              </p:custDataLst>
            </p:nvPr>
          </p:nvSpPr>
          <p:spPr bwMode="auto">
            <a:xfrm>
              <a:off x="3733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>
              <p:custDataLst>
                <p:tags r:id="rId30"/>
              </p:custDataLst>
            </p:nvPr>
          </p:nvSpPr>
          <p:spPr bwMode="auto">
            <a:xfrm>
              <a:off x="3886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>
              <p:custDataLst>
                <p:tags r:id="rId31"/>
              </p:custDataLst>
            </p:nvPr>
          </p:nvSpPr>
          <p:spPr bwMode="auto">
            <a:xfrm>
              <a:off x="4191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>
              <p:custDataLst>
                <p:tags r:id="rId32"/>
              </p:custDataLst>
            </p:nvPr>
          </p:nvSpPr>
          <p:spPr bwMode="auto">
            <a:xfrm>
              <a:off x="4038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>
              <p:custDataLst>
                <p:tags r:id="rId33"/>
              </p:custDataLst>
            </p:nvPr>
          </p:nvSpPr>
          <p:spPr bwMode="auto">
            <a:xfrm>
              <a:off x="4343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>
              <p:custDataLst>
                <p:tags r:id="rId34"/>
              </p:custDataLst>
            </p:nvPr>
          </p:nvSpPr>
          <p:spPr bwMode="auto">
            <a:xfrm>
              <a:off x="4495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>
              <p:custDataLst>
                <p:tags r:id="rId35"/>
              </p:custDataLst>
            </p:nvPr>
          </p:nvSpPr>
          <p:spPr bwMode="auto">
            <a:xfrm>
              <a:off x="4800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36"/>
              </p:custDataLst>
            </p:nvPr>
          </p:nvSpPr>
          <p:spPr bwMode="auto">
            <a:xfrm>
              <a:off x="4648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37"/>
              </p:custDataLst>
            </p:nvPr>
          </p:nvSpPr>
          <p:spPr bwMode="auto">
            <a:xfrm>
              <a:off x="4953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38"/>
              </p:custDataLst>
            </p:nvPr>
          </p:nvSpPr>
          <p:spPr bwMode="auto">
            <a:xfrm>
              <a:off x="5105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>
              <p:custDataLst>
                <p:tags r:id="rId39"/>
              </p:custDataLst>
            </p:nvPr>
          </p:nvSpPr>
          <p:spPr bwMode="auto">
            <a:xfrm>
              <a:off x="5410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>
              <p:custDataLst>
                <p:tags r:id="rId40"/>
              </p:custDataLst>
            </p:nvPr>
          </p:nvSpPr>
          <p:spPr bwMode="auto">
            <a:xfrm>
              <a:off x="5257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>
              <p:custDataLst>
                <p:tags r:id="rId41"/>
              </p:custDataLst>
            </p:nvPr>
          </p:nvSpPr>
          <p:spPr bwMode="auto">
            <a:xfrm>
              <a:off x="5562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>
              <p:custDataLst>
                <p:tags r:id="rId42"/>
              </p:custDataLst>
            </p:nvPr>
          </p:nvSpPr>
          <p:spPr bwMode="auto">
            <a:xfrm>
              <a:off x="5715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>
              <p:custDataLst>
                <p:tags r:id="rId43"/>
              </p:custDataLst>
            </p:nvPr>
          </p:nvSpPr>
          <p:spPr bwMode="auto">
            <a:xfrm>
              <a:off x="6019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>
              <p:custDataLst>
                <p:tags r:id="rId44"/>
              </p:custDataLst>
            </p:nvPr>
          </p:nvSpPr>
          <p:spPr bwMode="auto">
            <a:xfrm>
              <a:off x="5867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>
              <p:custDataLst>
                <p:tags r:id="rId45"/>
              </p:custDataLst>
            </p:nvPr>
          </p:nvSpPr>
          <p:spPr bwMode="auto">
            <a:xfrm>
              <a:off x="6172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>
              <p:custDataLst>
                <p:tags r:id="rId46"/>
              </p:custDataLst>
            </p:nvPr>
          </p:nvSpPr>
          <p:spPr bwMode="auto">
            <a:xfrm>
              <a:off x="6324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>
              <p:custDataLst>
                <p:tags r:id="rId47"/>
              </p:custDataLst>
            </p:nvPr>
          </p:nvSpPr>
          <p:spPr bwMode="auto">
            <a:xfrm>
              <a:off x="6629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>
              <p:custDataLst>
                <p:tags r:id="rId48"/>
              </p:custDataLst>
            </p:nvPr>
          </p:nvSpPr>
          <p:spPr bwMode="auto">
            <a:xfrm>
              <a:off x="6477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>
              <p:custDataLst>
                <p:tags r:id="rId49"/>
              </p:custDataLst>
            </p:nvPr>
          </p:nvSpPr>
          <p:spPr bwMode="auto">
            <a:xfrm>
              <a:off x="6781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>
              <p:custDataLst>
                <p:tags r:id="rId50"/>
              </p:custDataLst>
            </p:nvPr>
          </p:nvSpPr>
          <p:spPr bwMode="auto">
            <a:xfrm>
              <a:off x="6934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>
              <p:custDataLst>
                <p:tags r:id="rId51"/>
              </p:custDataLst>
            </p:nvPr>
          </p:nvSpPr>
          <p:spPr bwMode="auto">
            <a:xfrm>
              <a:off x="7239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>
              <p:custDataLst>
                <p:tags r:id="rId52"/>
              </p:custDataLst>
            </p:nvPr>
          </p:nvSpPr>
          <p:spPr bwMode="auto">
            <a:xfrm>
              <a:off x="7086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>
              <p:custDataLst>
                <p:tags r:id="rId53"/>
              </p:custDataLst>
            </p:nvPr>
          </p:nvSpPr>
          <p:spPr bwMode="auto">
            <a:xfrm>
              <a:off x="7391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>
              <p:custDataLst>
                <p:tags r:id="rId54"/>
              </p:custDataLst>
            </p:nvPr>
          </p:nvSpPr>
          <p:spPr bwMode="auto">
            <a:xfrm>
              <a:off x="75438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>
              <p:custDataLst>
                <p:tags r:id="rId55"/>
              </p:custDataLst>
            </p:nvPr>
          </p:nvSpPr>
          <p:spPr bwMode="auto">
            <a:xfrm>
              <a:off x="78486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>
              <p:custDataLst>
                <p:tags r:id="rId56"/>
              </p:custDataLst>
            </p:nvPr>
          </p:nvSpPr>
          <p:spPr bwMode="auto">
            <a:xfrm>
              <a:off x="76962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Left Brace 55"/>
            <p:cNvSpPr/>
            <p:nvPr>
              <p:custDataLst>
                <p:tags r:id="rId57"/>
              </p:custDataLst>
            </p:nvPr>
          </p:nvSpPr>
          <p:spPr bwMode="auto">
            <a:xfrm rot="16200000">
              <a:off x="1447800" y="19050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Left Brace 56"/>
            <p:cNvSpPr/>
            <p:nvPr>
              <p:custDataLst>
                <p:tags r:id="rId58"/>
              </p:custDataLst>
            </p:nvPr>
          </p:nvSpPr>
          <p:spPr bwMode="auto">
            <a:xfrm rot="16200000">
              <a:off x="3352800" y="1905000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Left Brace 57"/>
            <p:cNvSpPr/>
            <p:nvPr>
              <p:custDataLst>
                <p:tags r:id="rId59"/>
              </p:custDataLst>
            </p:nvPr>
          </p:nvSpPr>
          <p:spPr bwMode="auto">
            <a:xfrm rot="16200000">
              <a:off x="7162800" y="19050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>
              <p:custDataLst>
                <p:tags r:id="rId60"/>
              </p:custDataLst>
            </p:nvPr>
          </p:nvSpPr>
          <p:spPr bwMode="auto">
            <a:xfrm>
              <a:off x="80010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61"/>
              </p:custDataLst>
            </p:nvPr>
          </p:nvSpPr>
          <p:spPr bwMode="auto">
            <a:xfrm>
              <a:off x="8153400" y="2362200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1" name="Straight Connector 60"/>
            <p:cNvCxnSpPr/>
            <p:nvPr>
              <p:custDataLst>
                <p:tags r:id="rId62"/>
              </p:custDataLst>
            </p:nvPr>
          </p:nvCxnSpPr>
          <p:spPr bwMode="auto">
            <a:xfrm>
              <a:off x="1905000" y="3124200"/>
              <a:ext cx="2438400" cy="3048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>
              <p:custDataLst>
                <p:tags r:id="rId63"/>
              </p:custDataLst>
            </p:nvPr>
          </p:nvCxnSpPr>
          <p:spPr bwMode="auto">
            <a:xfrm>
              <a:off x="3581400" y="3200398"/>
              <a:ext cx="762000" cy="22860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>
              <p:custDataLst>
                <p:tags r:id="rId64"/>
              </p:custDataLst>
            </p:nvPr>
          </p:nvCxnSpPr>
          <p:spPr bwMode="auto">
            <a:xfrm flipH="1">
              <a:off x="4724400" y="3200398"/>
              <a:ext cx="762000" cy="22860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65"/>
              </p:custDataLst>
            </p:nvPr>
          </p:nvCxnSpPr>
          <p:spPr bwMode="auto">
            <a:xfrm rot="10800000" flipV="1">
              <a:off x="4800600" y="3124199"/>
              <a:ext cx="2285997" cy="30479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5" name="Left Brace 64"/>
            <p:cNvSpPr/>
            <p:nvPr>
              <p:custDataLst>
                <p:tags r:id="rId66"/>
              </p:custDataLst>
            </p:nvPr>
          </p:nvSpPr>
          <p:spPr bwMode="auto">
            <a:xfrm rot="16200000">
              <a:off x="5257800" y="1905001"/>
              <a:ext cx="304800" cy="18288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7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Then </a:t>
            </a:r>
            <a:r>
              <a:rPr lang="en-US" b="0" i="1" dirty="0" smtClean="0">
                <a:solidFill>
                  <a:schemeClr val="accent2"/>
                </a:solidFill>
              </a:rPr>
              <a:t>disparage this approach</a:t>
            </a:r>
            <a:r>
              <a:rPr lang="en-US" b="0" dirty="0" smtClean="0"/>
              <a:t>!  Problems:</a:t>
            </a:r>
          </a:p>
          <a:p>
            <a:r>
              <a:rPr lang="en-US" b="0" dirty="0" smtClean="0"/>
              <a:t>Forward-performance: </a:t>
            </a:r>
            <a:r>
              <a:rPr lang="en-US" sz="800" b="0" dirty="0" smtClean="0"/>
              <a:t> </a:t>
            </a:r>
            <a:r>
              <a:rPr lang="en-US" b="0" dirty="0" smtClean="0"/>
              <a:t>What if there are 8 cores?</a:t>
            </a:r>
          </a:p>
          <a:p>
            <a:r>
              <a:rPr lang="en-US" b="0" dirty="0" smtClean="0"/>
              <a:t>Dynamic resources:	   What if the O/S takes away a core?</a:t>
            </a:r>
          </a:p>
          <a:p>
            <a:r>
              <a:rPr lang="en-US" b="0" dirty="0" smtClean="0"/>
              <a:t>Load imbalance: 	   What if some 1/4 has more work to do?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Creating many </a:t>
            </a:r>
            <a:r>
              <a:rPr lang="en-US" b="0" i="1" dirty="0">
                <a:solidFill>
                  <a:schemeClr val="accent2"/>
                </a:solidFill>
              </a:rPr>
              <a:t>more threads</a:t>
            </a:r>
            <a:r>
              <a:rPr lang="en-US" b="0" dirty="0"/>
              <a:t> </a:t>
            </a:r>
            <a:r>
              <a:rPr lang="en-US" b="0" dirty="0" smtClean="0"/>
              <a:t>fixes </a:t>
            </a:r>
            <a:r>
              <a:rPr lang="en-US" b="0" dirty="0"/>
              <a:t>these </a:t>
            </a:r>
            <a:r>
              <a:rPr lang="en-US" b="0" dirty="0" smtClean="0"/>
              <a:t>problems…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4288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grpSp>
        <p:nvGrpSpPr>
          <p:cNvPr id="116" name="Group 115"/>
          <p:cNvGrpSpPr/>
          <p:nvPr>
            <p:custDataLst>
              <p:tags r:id="rId5"/>
            </p:custDataLst>
          </p:nvPr>
        </p:nvGrpSpPr>
        <p:grpSpPr>
          <a:xfrm>
            <a:off x="914400" y="1371600"/>
            <a:ext cx="7315200" cy="2305113"/>
            <a:chOff x="914400" y="1733487"/>
            <a:chExt cx="7315200" cy="2305113"/>
          </a:xfrm>
        </p:grpSpPr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 bwMode="auto">
            <a:xfrm>
              <a:off x="91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 bwMode="auto">
            <a:xfrm>
              <a:off x="106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>
              <p:custDataLst>
                <p:tags r:id="rId9"/>
              </p:custDataLst>
            </p:nvPr>
          </p:nvSpPr>
          <p:spPr bwMode="auto">
            <a:xfrm>
              <a:off x="137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>
              <p:custDataLst>
                <p:tags r:id="rId10"/>
              </p:custDataLst>
            </p:nvPr>
          </p:nvSpPr>
          <p:spPr bwMode="auto">
            <a:xfrm>
              <a:off x="121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>
              <p:custDataLst>
                <p:tags r:id="rId11"/>
              </p:custDataLst>
            </p:nvPr>
          </p:nvSpPr>
          <p:spPr bwMode="auto">
            <a:xfrm>
              <a:off x="152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>
              <p:custDataLst>
                <p:tags r:id="rId12"/>
              </p:custDataLst>
            </p:nvPr>
          </p:nvSpPr>
          <p:spPr bwMode="auto">
            <a:xfrm>
              <a:off x="167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>
              <p:custDataLst>
                <p:tags r:id="rId13"/>
              </p:custDataLst>
            </p:nvPr>
          </p:nvSpPr>
          <p:spPr bwMode="auto">
            <a:xfrm>
              <a:off x="198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>
              <p:custDataLst>
                <p:tags r:id="rId14"/>
              </p:custDataLst>
            </p:nvPr>
          </p:nvSpPr>
          <p:spPr bwMode="auto">
            <a:xfrm>
              <a:off x="182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>
              <p:custDataLst>
                <p:tags r:id="rId15"/>
              </p:custDataLst>
            </p:nvPr>
          </p:nvSpPr>
          <p:spPr bwMode="auto">
            <a:xfrm>
              <a:off x="213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>
              <p:custDataLst>
                <p:tags r:id="rId16"/>
              </p:custDataLst>
            </p:nvPr>
          </p:nvSpPr>
          <p:spPr bwMode="auto">
            <a:xfrm>
              <a:off x="228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>
              <p:custDataLst>
                <p:tags r:id="rId17"/>
              </p:custDataLst>
            </p:nvPr>
          </p:nvSpPr>
          <p:spPr bwMode="auto">
            <a:xfrm>
              <a:off x="259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>
              <p:custDataLst>
                <p:tags r:id="rId18"/>
              </p:custDataLst>
            </p:nvPr>
          </p:nvSpPr>
          <p:spPr bwMode="auto">
            <a:xfrm>
              <a:off x="243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>
              <p:custDataLst>
                <p:tags r:id="rId19"/>
              </p:custDataLst>
            </p:nvPr>
          </p:nvSpPr>
          <p:spPr bwMode="auto">
            <a:xfrm>
              <a:off x="274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>
              <p:custDataLst>
                <p:tags r:id="rId20"/>
              </p:custDataLst>
            </p:nvPr>
          </p:nvSpPr>
          <p:spPr bwMode="auto">
            <a:xfrm>
              <a:off x="289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>
              <p:custDataLst>
                <p:tags r:id="rId21"/>
              </p:custDataLst>
            </p:nvPr>
          </p:nvSpPr>
          <p:spPr bwMode="auto">
            <a:xfrm>
              <a:off x="320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>
              <p:custDataLst>
                <p:tags r:id="rId22"/>
              </p:custDataLst>
            </p:nvPr>
          </p:nvSpPr>
          <p:spPr bwMode="auto">
            <a:xfrm>
              <a:off x="304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>
              <p:custDataLst>
                <p:tags r:id="rId23"/>
              </p:custDataLst>
            </p:nvPr>
          </p:nvSpPr>
          <p:spPr bwMode="auto">
            <a:xfrm>
              <a:off x="335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>
              <p:custDataLst>
                <p:tags r:id="rId24"/>
              </p:custDataLst>
            </p:nvPr>
          </p:nvSpPr>
          <p:spPr bwMode="auto">
            <a:xfrm>
              <a:off x="350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>
              <p:custDataLst>
                <p:tags r:id="rId25"/>
              </p:custDataLst>
            </p:nvPr>
          </p:nvSpPr>
          <p:spPr bwMode="auto">
            <a:xfrm>
              <a:off x="381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>
              <p:custDataLst>
                <p:tags r:id="rId26"/>
              </p:custDataLst>
            </p:nvPr>
          </p:nvSpPr>
          <p:spPr bwMode="auto">
            <a:xfrm>
              <a:off x="365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>
              <p:custDataLst>
                <p:tags r:id="rId27"/>
              </p:custDataLst>
            </p:nvPr>
          </p:nvSpPr>
          <p:spPr bwMode="auto">
            <a:xfrm>
              <a:off x="396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>
              <p:custDataLst>
                <p:tags r:id="rId28"/>
              </p:custDataLst>
            </p:nvPr>
          </p:nvSpPr>
          <p:spPr bwMode="auto">
            <a:xfrm>
              <a:off x="411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>
              <p:custDataLst>
                <p:tags r:id="rId29"/>
              </p:custDataLst>
            </p:nvPr>
          </p:nvSpPr>
          <p:spPr bwMode="auto">
            <a:xfrm>
              <a:off x="4419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>
              <p:custDataLst>
                <p:tags r:id="rId30"/>
              </p:custDataLst>
            </p:nvPr>
          </p:nvSpPr>
          <p:spPr bwMode="auto">
            <a:xfrm>
              <a:off x="426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>
              <p:custDataLst>
                <p:tags r:id="rId31"/>
              </p:custDataLst>
            </p:nvPr>
          </p:nvSpPr>
          <p:spPr bwMode="auto">
            <a:xfrm>
              <a:off x="4572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>
              <p:custDataLst>
                <p:tags r:id="rId32"/>
              </p:custDataLst>
            </p:nvPr>
          </p:nvSpPr>
          <p:spPr bwMode="auto">
            <a:xfrm>
              <a:off x="4724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>
              <p:custDataLst>
                <p:tags r:id="rId33"/>
              </p:custDataLst>
            </p:nvPr>
          </p:nvSpPr>
          <p:spPr bwMode="auto">
            <a:xfrm>
              <a:off x="5029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>
              <p:custDataLst>
                <p:tags r:id="rId34"/>
              </p:custDataLst>
            </p:nvPr>
          </p:nvSpPr>
          <p:spPr bwMode="auto">
            <a:xfrm>
              <a:off x="4876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>
              <p:custDataLst>
                <p:tags r:id="rId35"/>
              </p:custDataLst>
            </p:nvPr>
          </p:nvSpPr>
          <p:spPr bwMode="auto">
            <a:xfrm>
              <a:off x="5181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36"/>
              </p:custDataLst>
            </p:nvPr>
          </p:nvSpPr>
          <p:spPr bwMode="auto">
            <a:xfrm>
              <a:off x="5334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37"/>
              </p:custDataLst>
            </p:nvPr>
          </p:nvSpPr>
          <p:spPr bwMode="auto">
            <a:xfrm>
              <a:off x="5638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>
              <p:custDataLst>
                <p:tags r:id="rId38"/>
              </p:custDataLst>
            </p:nvPr>
          </p:nvSpPr>
          <p:spPr bwMode="auto">
            <a:xfrm>
              <a:off x="5486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>
              <p:custDataLst>
                <p:tags r:id="rId39"/>
              </p:custDataLst>
            </p:nvPr>
          </p:nvSpPr>
          <p:spPr bwMode="auto">
            <a:xfrm>
              <a:off x="5791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>
              <p:custDataLst>
                <p:tags r:id="rId40"/>
              </p:custDataLst>
            </p:nvPr>
          </p:nvSpPr>
          <p:spPr bwMode="auto">
            <a:xfrm>
              <a:off x="5943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>
              <p:custDataLst>
                <p:tags r:id="rId41"/>
              </p:custDataLst>
            </p:nvPr>
          </p:nvSpPr>
          <p:spPr bwMode="auto">
            <a:xfrm>
              <a:off x="6248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>
              <p:custDataLst>
                <p:tags r:id="rId42"/>
              </p:custDataLst>
            </p:nvPr>
          </p:nvSpPr>
          <p:spPr bwMode="auto">
            <a:xfrm>
              <a:off x="6096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>
              <p:custDataLst>
                <p:tags r:id="rId43"/>
              </p:custDataLst>
            </p:nvPr>
          </p:nvSpPr>
          <p:spPr bwMode="auto">
            <a:xfrm>
              <a:off x="6400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>
              <p:custDataLst>
                <p:tags r:id="rId44"/>
              </p:custDataLst>
            </p:nvPr>
          </p:nvSpPr>
          <p:spPr bwMode="auto">
            <a:xfrm>
              <a:off x="6553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>
              <p:custDataLst>
                <p:tags r:id="rId45"/>
              </p:custDataLst>
            </p:nvPr>
          </p:nvSpPr>
          <p:spPr bwMode="auto">
            <a:xfrm>
              <a:off x="6858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>
              <p:custDataLst>
                <p:tags r:id="rId46"/>
              </p:custDataLst>
            </p:nvPr>
          </p:nvSpPr>
          <p:spPr bwMode="auto">
            <a:xfrm>
              <a:off x="6705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>
              <p:custDataLst>
                <p:tags r:id="rId47"/>
              </p:custDataLst>
            </p:nvPr>
          </p:nvSpPr>
          <p:spPr bwMode="auto">
            <a:xfrm>
              <a:off x="7010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>
              <p:custDataLst>
                <p:tags r:id="rId48"/>
              </p:custDataLst>
            </p:nvPr>
          </p:nvSpPr>
          <p:spPr bwMode="auto">
            <a:xfrm>
              <a:off x="7162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>
              <p:custDataLst>
                <p:tags r:id="rId49"/>
              </p:custDataLst>
            </p:nvPr>
          </p:nvSpPr>
          <p:spPr bwMode="auto">
            <a:xfrm>
              <a:off x="74676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>
              <p:custDataLst>
                <p:tags r:id="rId50"/>
              </p:custDataLst>
            </p:nvPr>
          </p:nvSpPr>
          <p:spPr bwMode="auto">
            <a:xfrm>
              <a:off x="7315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>
              <p:custDataLst>
                <p:tags r:id="rId51"/>
              </p:custDataLst>
            </p:nvPr>
          </p:nvSpPr>
          <p:spPr bwMode="auto">
            <a:xfrm>
              <a:off x="76200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>
              <p:custDataLst>
                <p:tags r:id="rId52"/>
              </p:custDataLst>
            </p:nvPr>
          </p:nvSpPr>
          <p:spPr bwMode="auto">
            <a:xfrm>
              <a:off x="77724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>
              <p:custDataLst>
                <p:tags r:id="rId53"/>
              </p:custDataLst>
            </p:nvPr>
          </p:nvSpPr>
          <p:spPr bwMode="auto">
            <a:xfrm>
              <a:off x="80772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>
              <p:custDataLst>
                <p:tags r:id="rId54"/>
              </p:custDataLst>
            </p:nvPr>
          </p:nvSpPr>
          <p:spPr bwMode="auto">
            <a:xfrm>
              <a:off x="7924800" y="17334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Left Brace 54"/>
            <p:cNvSpPr/>
            <p:nvPr>
              <p:custDataLst>
                <p:tags r:id="rId55"/>
              </p:custDataLst>
            </p:nvPr>
          </p:nvSpPr>
          <p:spPr bwMode="auto">
            <a:xfrm rot="16200000">
              <a:off x="952500" y="20001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>
              <p:custDataLst>
                <p:tags r:id="rId56"/>
              </p:custDataLst>
            </p:nvPr>
          </p:nvCxnSpPr>
          <p:spPr bwMode="auto">
            <a:xfrm rot="16200000" flipH="1">
              <a:off x="1028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>
              <p:custDataLst>
                <p:tags r:id="rId57"/>
              </p:custDataLst>
            </p:nvPr>
          </p:nvCxnSpPr>
          <p:spPr bwMode="auto">
            <a:xfrm rot="5400000">
              <a:off x="1333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Left Brace 57"/>
            <p:cNvSpPr/>
            <p:nvPr>
              <p:custDataLst>
                <p:tags r:id="rId58"/>
              </p:custDataLst>
            </p:nvPr>
          </p:nvSpPr>
          <p:spPr bwMode="auto">
            <a:xfrm rot="16200000">
              <a:off x="14097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>
              <p:custDataLst>
                <p:tags r:id="rId59"/>
              </p:custDataLst>
            </p:nvPr>
          </p:nvSpPr>
          <p:spPr bwMode="auto">
            <a:xfrm rot="16200000">
              <a:off x="18669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>
              <p:custDataLst>
                <p:tags r:id="rId60"/>
              </p:custDataLst>
            </p:nvPr>
          </p:nvSpPr>
          <p:spPr bwMode="auto">
            <a:xfrm rot="16200000">
              <a:off x="23241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>
              <p:custDataLst>
                <p:tags r:id="rId61"/>
              </p:custDataLst>
            </p:nvPr>
          </p:nvSpPr>
          <p:spPr bwMode="auto">
            <a:xfrm rot="16200000">
              <a:off x="2781300" y="20001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>
              <p:custDataLst>
                <p:tags r:id="rId62"/>
              </p:custDataLst>
            </p:nvPr>
          </p:nvSpPr>
          <p:spPr bwMode="auto">
            <a:xfrm rot="16200000">
              <a:off x="32385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>
              <p:custDataLst>
                <p:tags r:id="rId63"/>
              </p:custDataLst>
            </p:nvPr>
          </p:nvSpPr>
          <p:spPr bwMode="auto">
            <a:xfrm rot="16200000">
              <a:off x="36957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>
              <p:custDataLst>
                <p:tags r:id="rId64"/>
              </p:custDataLst>
            </p:nvPr>
          </p:nvSpPr>
          <p:spPr bwMode="auto">
            <a:xfrm rot="16200000">
              <a:off x="4152900" y="20001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>
              <p:custDataLst>
                <p:tags r:id="rId65"/>
              </p:custDataLst>
            </p:nvPr>
          </p:nvSpPr>
          <p:spPr bwMode="auto">
            <a:xfrm rot="16200000">
              <a:off x="4610100" y="20001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>
              <p:custDataLst>
                <p:tags r:id="rId66"/>
              </p:custDataLst>
            </p:nvPr>
          </p:nvSpPr>
          <p:spPr bwMode="auto">
            <a:xfrm rot="16200000">
              <a:off x="50673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>
              <p:custDataLst>
                <p:tags r:id="rId67"/>
              </p:custDataLst>
            </p:nvPr>
          </p:nvSpPr>
          <p:spPr bwMode="auto">
            <a:xfrm rot="16200000">
              <a:off x="55245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>
              <p:custDataLst>
                <p:tags r:id="rId68"/>
              </p:custDataLst>
            </p:nvPr>
          </p:nvSpPr>
          <p:spPr bwMode="auto">
            <a:xfrm rot="16200000">
              <a:off x="59817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>
              <p:custDataLst>
                <p:tags r:id="rId69"/>
              </p:custDataLst>
            </p:nvPr>
          </p:nvSpPr>
          <p:spPr bwMode="auto">
            <a:xfrm rot="16200000">
              <a:off x="6438900" y="20001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>
              <p:custDataLst>
                <p:tags r:id="rId70"/>
              </p:custDataLst>
            </p:nvPr>
          </p:nvSpPr>
          <p:spPr bwMode="auto">
            <a:xfrm rot="16200000">
              <a:off x="68961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>
              <p:custDataLst>
                <p:tags r:id="rId71"/>
              </p:custDataLst>
            </p:nvPr>
          </p:nvSpPr>
          <p:spPr bwMode="auto">
            <a:xfrm rot="16200000">
              <a:off x="73533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Left Brace 71"/>
            <p:cNvSpPr/>
            <p:nvPr>
              <p:custDataLst>
                <p:tags r:id="rId72"/>
              </p:custDataLst>
            </p:nvPr>
          </p:nvSpPr>
          <p:spPr bwMode="auto">
            <a:xfrm rot="16200000">
              <a:off x="7810500" y="20001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>
              <p:custDataLst>
                <p:tags r:id="rId73"/>
              </p:custDataLst>
            </p:nvPr>
          </p:nvSpPr>
          <p:spPr>
            <a:xfrm>
              <a:off x="1143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4" name="Straight Connector 73"/>
            <p:cNvCxnSpPr/>
            <p:nvPr>
              <p:custDataLst>
                <p:tags r:id="rId74"/>
              </p:custDataLst>
            </p:nvPr>
          </p:nvCxnSpPr>
          <p:spPr bwMode="auto">
            <a:xfrm rot="16200000" flipH="1">
              <a:off x="19431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>
              <p:custDataLst>
                <p:tags r:id="rId75"/>
              </p:custDataLst>
            </p:nvPr>
          </p:nvCxnSpPr>
          <p:spPr bwMode="auto">
            <a:xfrm rot="5400000">
              <a:off x="2247900" y="24382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TextBox 75"/>
            <p:cNvSpPr txBox="1"/>
            <p:nvPr>
              <p:custDataLst>
                <p:tags r:id="rId76"/>
              </p:custDataLst>
            </p:nvPr>
          </p:nvSpPr>
          <p:spPr>
            <a:xfrm>
              <a:off x="20574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7" name="Straight Connector 76"/>
            <p:cNvCxnSpPr/>
            <p:nvPr>
              <p:custDataLst>
                <p:tags r:id="rId77"/>
              </p:custDataLst>
            </p:nvPr>
          </p:nvCxnSpPr>
          <p:spPr bwMode="auto">
            <a:xfrm rot="16200000" flipH="1">
              <a:off x="29337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>
              <p:custDataLst>
                <p:tags r:id="rId78"/>
              </p:custDataLst>
            </p:nvPr>
          </p:nvCxnSpPr>
          <p:spPr bwMode="auto">
            <a:xfrm rot="5400000">
              <a:off x="3238500" y="24573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" name="TextBox 78"/>
            <p:cNvSpPr txBox="1"/>
            <p:nvPr>
              <p:custDataLst>
                <p:tags r:id="rId79"/>
              </p:custDataLst>
            </p:nvPr>
          </p:nvSpPr>
          <p:spPr>
            <a:xfrm>
              <a:off x="3048000" y="2476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0" name="Straight Connector 79"/>
            <p:cNvCxnSpPr/>
            <p:nvPr>
              <p:custDataLst>
                <p:tags r:id="rId80"/>
              </p:custDataLst>
            </p:nvPr>
          </p:nvCxnSpPr>
          <p:spPr bwMode="auto">
            <a:xfrm rot="16200000" flipH="1">
              <a:off x="38481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>
              <p:custDataLst>
                <p:tags r:id="rId81"/>
              </p:custDataLst>
            </p:nvPr>
          </p:nvCxnSpPr>
          <p:spPr bwMode="auto">
            <a:xfrm rot="5400000">
              <a:off x="41529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Box 81"/>
            <p:cNvSpPr txBox="1"/>
            <p:nvPr>
              <p:custDataLst>
                <p:tags r:id="rId82"/>
              </p:custDataLst>
            </p:nvPr>
          </p:nvSpPr>
          <p:spPr>
            <a:xfrm>
              <a:off x="39624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3" name="Straight Connector 82"/>
            <p:cNvCxnSpPr/>
            <p:nvPr>
              <p:custDataLst>
                <p:tags r:id="rId83"/>
              </p:custDataLst>
            </p:nvPr>
          </p:nvCxnSpPr>
          <p:spPr bwMode="auto">
            <a:xfrm rot="16200000" flipH="1">
              <a:off x="47625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>
              <p:custDataLst>
                <p:tags r:id="rId84"/>
              </p:custDataLst>
            </p:nvPr>
          </p:nvCxnSpPr>
          <p:spPr bwMode="auto">
            <a:xfrm rot="5400000">
              <a:off x="5067300" y="24573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>
              <p:custDataLst>
                <p:tags r:id="rId85"/>
              </p:custDataLst>
            </p:nvPr>
          </p:nvSpPr>
          <p:spPr>
            <a:xfrm>
              <a:off x="4876800" y="24763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6" name="Straight Connector 85"/>
            <p:cNvCxnSpPr/>
            <p:nvPr>
              <p:custDataLst>
                <p:tags r:id="rId86"/>
              </p:custDataLst>
            </p:nvPr>
          </p:nvCxnSpPr>
          <p:spPr bwMode="auto">
            <a:xfrm rot="16200000" flipH="1">
              <a:off x="56769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>
              <p:custDataLst>
                <p:tags r:id="rId87"/>
              </p:custDataLst>
            </p:nvPr>
          </p:nvCxnSpPr>
          <p:spPr bwMode="auto">
            <a:xfrm rot="5400000">
              <a:off x="59817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8" name="TextBox 87"/>
            <p:cNvSpPr txBox="1"/>
            <p:nvPr>
              <p:custDataLst>
                <p:tags r:id="rId88"/>
              </p:custDataLst>
            </p:nvPr>
          </p:nvSpPr>
          <p:spPr>
            <a:xfrm>
              <a:off x="57912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9" name="Straight Connector 88"/>
            <p:cNvCxnSpPr/>
            <p:nvPr>
              <p:custDataLst>
                <p:tags r:id="rId89"/>
              </p:custDataLst>
            </p:nvPr>
          </p:nvCxnSpPr>
          <p:spPr bwMode="auto">
            <a:xfrm rot="16200000" flipH="1">
              <a:off x="65913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>
              <p:custDataLst>
                <p:tags r:id="rId90"/>
              </p:custDataLst>
            </p:nvPr>
          </p:nvCxnSpPr>
          <p:spPr bwMode="auto">
            <a:xfrm rot="5400000">
              <a:off x="6896100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>
              <p:custDataLst>
                <p:tags r:id="rId91"/>
              </p:custDataLst>
            </p:nvPr>
          </p:nvSpPr>
          <p:spPr>
            <a:xfrm>
              <a:off x="6705600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2" name="Straight Connector 91"/>
            <p:cNvCxnSpPr/>
            <p:nvPr>
              <p:custDataLst>
                <p:tags r:id="rId92"/>
              </p:custDataLst>
            </p:nvPr>
          </p:nvCxnSpPr>
          <p:spPr bwMode="auto">
            <a:xfrm rot="16200000" flipH="1">
              <a:off x="75056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>
              <p:custDataLst>
                <p:tags r:id="rId93"/>
              </p:custDataLst>
            </p:nvPr>
          </p:nvCxnSpPr>
          <p:spPr bwMode="auto">
            <a:xfrm rot="5400000">
              <a:off x="7810499" y="2381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TextBox 93"/>
            <p:cNvSpPr txBox="1"/>
            <p:nvPr>
              <p:custDataLst>
                <p:tags r:id="rId94"/>
              </p:custDataLst>
            </p:nvPr>
          </p:nvSpPr>
          <p:spPr>
            <a:xfrm>
              <a:off x="7619999" y="2400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5" name="Straight Connector 94"/>
            <p:cNvCxnSpPr>
              <a:stCxn id="73" idx="2"/>
            </p:cNvCxnSpPr>
            <p:nvPr>
              <p:custDataLst>
                <p:tags r:id="rId95"/>
              </p:custDataLst>
            </p:nvPr>
          </p:nvCxnSpPr>
          <p:spPr bwMode="auto">
            <a:xfrm rot="16200000" flipH="1">
              <a:off x="1416936" y="27694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>
              <a:stCxn id="76" idx="2"/>
            </p:cNvCxnSpPr>
            <p:nvPr>
              <p:custDataLst>
                <p:tags r:id="rId96"/>
              </p:custDataLst>
            </p:nvPr>
          </p:nvCxnSpPr>
          <p:spPr bwMode="auto">
            <a:xfrm rot="5400000">
              <a:off x="1950337" y="27549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TextBox 96"/>
            <p:cNvSpPr txBox="1"/>
            <p:nvPr>
              <p:custDataLst>
                <p:tags r:id="rId97"/>
              </p:custDataLst>
            </p:nvPr>
          </p:nvSpPr>
          <p:spPr>
            <a:xfrm>
              <a:off x="1600200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8" name="Straight Connector 97"/>
            <p:cNvCxnSpPr/>
            <p:nvPr>
              <p:custDataLst>
                <p:tags r:id="rId98"/>
              </p:custDataLst>
            </p:nvPr>
          </p:nvCxnSpPr>
          <p:spPr bwMode="auto">
            <a:xfrm rot="16200000" flipH="1">
              <a:off x="33074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>
              <p:custDataLst>
                <p:tags r:id="rId99"/>
              </p:custDataLst>
            </p:nvPr>
          </p:nvCxnSpPr>
          <p:spPr bwMode="auto">
            <a:xfrm rot="5400000">
              <a:off x="38408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TextBox 99"/>
            <p:cNvSpPr txBox="1"/>
            <p:nvPr>
              <p:custDataLst>
                <p:tags r:id="rId100"/>
              </p:custDataLst>
            </p:nvPr>
          </p:nvSpPr>
          <p:spPr>
            <a:xfrm>
              <a:off x="34762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1" name="Straight Connector 100"/>
            <p:cNvCxnSpPr/>
            <p:nvPr>
              <p:custDataLst>
                <p:tags r:id="rId101"/>
              </p:custDataLst>
            </p:nvPr>
          </p:nvCxnSpPr>
          <p:spPr bwMode="auto">
            <a:xfrm rot="16200000" flipH="1">
              <a:off x="5136263" y="27503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>
              <p:custDataLst>
                <p:tags r:id="rId102"/>
              </p:custDataLst>
            </p:nvPr>
          </p:nvCxnSpPr>
          <p:spPr bwMode="auto">
            <a:xfrm rot="5400000">
              <a:off x="5669664" y="27358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>
              <p:custDataLst>
                <p:tags r:id="rId103"/>
              </p:custDataLst>
            </p:nvPr>
          </p:nvSpPr>
          <p:spPr>
            <a:xfrm>
              <a:off x="5305054" y="28573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4" name="Straight Connector 103"/>
            <p:cNvCxnSpPr/>
            <p:nvPr>
              <p:custDataLst>
                <p:tags r:id="rId104"/>
              </p:custDataLst>
            </p:nvPr>
          </p:nvCxnSpPr>
          <p:spPr bwMode="auto">
            <a:xfrm rot="16200000" flipH="1">
              <a:off x="6965062" y="2674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>
              <p:custDataLst>
                <p:tags r:id="rId105"/>
              </p:custDataLst>
            </p:nvPr>
          </p:nvCxnSpPr>
          <p:spPr bwMode="auto">
            <a:xfrm rot="5400000">
              <a:off x="7498463" y="2659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>
              <p:custDataLst>
                <p:tags r:id="rId106"/>
              </p:custDataLst>
            </p:nvPr>
          </p:nvSpPr>
          <p:spPr>
            <a:xfrm>
              <a:off x="7133853" y="2781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7" name="Straight Connector 106"/>
            <p:cNvCxnSpPr/>
            <p:nvPr>
              <p:custDataLst>
                <p:tags r:id="rId107"/>
              </p:custDataLst>
            </p:nvPr>
          </p:nvCxnSpPr>
          <p:spPr bwMode="auto">
            <a:xfrm>
              <a:off x="1905000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>
              <p:custDataLst>
                <p:tags r:id="rId108"/>
              </p:custDataLst>
            </p:nvPr>
          </p:nvCxnSpPr>
          <p:spPr bwMode="auto">
            <a:xfrm rot="10800000" flipV="1">
              <a:off x="2728730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>
              <p:custDataLst>
                <p:tags r:id="rId109"/>
              </p:custDataLst>
            </p:nvPr>
          </p:nvSpPr>
          <p:spPr>
            <a:xfrm>
              <a:off x="2485653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0" name="Straight Connector 109"/>
            <p:cNvCxnSpPr/>
            <p:nvPr>
              <p:custDataLst>
                <p:tags r:id="rId110"/>
              </p:custDataLst>
            </p:nvPr>
          </p:nvCxnSpPr>
          <p:spPr bwMode="auto">
            <a:xfrm>
              <a:off x="5638799" y="31812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>
              <p:custDataLst>
                <p:tags r:id="rId111"/>
              </p:custDataLst>
            </p:nvPr>
          </p:nvCxnSpPr>
          <p:spPr bwMode="auto">
            <a:xfrm rot="10800000" flipV="1">
              <a:off x="6462529" y="31812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>
              <p:custDataLst>
                <p:tags r:id="rId112"/>
              </p:custDataLst>
            </p:nvPr>
          </p:nvSpPr>
          <p:spPr>
            <a:xfrm>
              <a:off x="6219452" y="33145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3" name="Straight Connector 112"/>
            <p:cNvCxnSpPr/>
            <p:nvPr>
              <p:custDataLst>
                <p:tags r:id="rId113"/>
              </p:custDataLst>
            </p:nvPr>
          </p:nvCxnSpPr>
          <p:spPr bwMode="auto">
            <a:xfrm>
              <a:off x="2819400" y="36384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>
              <p:custDataLst>
                <p:tags r:id="rId114"/>
              </p:custDataLst>
            </p:nvPr>
          </p:nvCxnSpPr>
          <p:spPr bwMode="auto">
            <a:xfrm rot="10800000" flipV="1">
              <a:off x="4557530" y="36384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>
              <p:custDataLst>
                <p:tags r:id="rId115"/>
              </p:custDataLst>
            </p:nvPr>
          </p:nvSpPr>
          <p:spPr>
            <a:xfrm>
              <a:off x="4343400" y="36384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  <p:sp>
        <p:nvSpPr>
          <p:cNvPr id="117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85800" y="36576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dirty="0" smtClean="0"/>
              <a:t>Concepts </a:t>
            </a:r>
            <a:r>
              <a:rPr lang="en-US" b="0" i="1" dirty="0" smtClean="0"/>
              <a:t>already in the course</a:t>
            </a:r>
            <a:r>
              <a:rPr lang="en-US" b="0" dirty="0" smtClean="0"/>
              <a:t>:</a:t>
            </a:r>
            <a:endParaRPr lang="en-US" b="0" dirty="0"/>
          </a:p>
          <a:p>
            <a:r>
              <a:rPr lang="en-US" b="0" dirty="0" smtClean="0"/>
              <a:t>Divide-and-conquer </a:t>
            </a:r>
          </a:p>
          <a:p>
            <a:r>
              <a:rPr lang="en-US" b="0" dirty="0" smtClean="0"/>
              <a:t>Sequential</a:t>
            </a:r>
            <a:r>
              <a:rPr lang="en-US" b="0" i="1" dirty="0" smtClean="0"/>
              <a:t> cut-off</a:t>
            </a:r>
            <a:r>
              <a:rPr lang="en-US" b="0" dirty="0" smtClean="0"/>
              <a:t>  eliminates most recursion (constant factors)</a:t>
            </a:r>
          </a:p>
          <a:p>
            <a:r>
              <a:rPr lang="en-US" b="0" dirty="0" smtClean="0"/>
              <a:t>Balanced trees have logarithmic height</a:t>
            </a:r>
          </a:p>
          <a:p>
            <a:endParaRPr lang="en-US" sz="1000" b="0" dirty="0"/>
          </a:p>
          <a:p>
            <a:pPr marL="0" indent="0">
              <a:buNone/>
            </a:pPr>
            <a:r>
              <a:rPr lang="en-US" b="0" dirty="0" smtClean="0"/>
              <a:t>Easy-</a:t>
            </a:r>
            <a:r>
              <a:rPr lang="en-US" b="0" dirty="0" err="1" smtClean="0"/>
              <a:t>ish</a:t>
            </a:r>
            <a:r>
              <a:rPr lang="en-US" b="0" dirty="0" smtClean="0"/>
              <a:t> to implement “manually” in Java 7’s Fork-Join Framework</a:t>
            </a:r>
          </a:p>
          <a:p>
            <a:pPr lvl="1"/>
            <a:r>
              <a:rPr lang="en-US" b="0" dirty="0" smtClean="0"/>
              <a:t>Library handles many thousands of parallel tasks efficiently</a:t>
            </a:r>
          </a:p>
          <a:p>
            <a:pPr lvl="1"/>
            <a:r>
              <a:rPr lang="en-US" b="0" dirty="0" smtClean="0">
                <a:solidFill>
                  <a:schemeClr val="bg2">
                    <a:lumMod val="75000"/>
                  </a:schemeClr>
                </a:solidFill>
              </a:rPr>
              <a:t>(Similar libraries exist for C++, C#; also available for Java 6)</a:t>
            </a:r>
            <a:endParaRPr lang="en-US" b="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48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Maps and reduces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Parallel reduces are easy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sum an array’s </a:t>
            </a:r>
            <a:r>
              <a:rPr lang="en-US" dirty="0" smtClean="0"/>
              <a:t>elements</a:t>
            </a:r>
          </a:p>
          <a:p>
            <a:endParaRPr lang="en-US" sz="1400" dirty="0" smtClean="0"/>
          </a:p>
          <a:p>
            <a:r>
              <a:rPr lang="en-US" dirty="0" smtClean="0"/>
              <a:t>Parallel maps are even easier</a:t>
            </a:r>
          </a:p>
          <a:p>
            <a:pPr lvl="1"/>
            <a:r>
              <a:rPr lang="en-US" dirty="0"/>
              <a:t>Example: </a:t>
            </a:r>
            <a:r>
              <a:rPr lang="en-US" dirty="0" smtClean="0"/>
              <a:t>double every array element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Focus on how to: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lvl="1"/>
            <a:r>
              <a:rPr lang="en-US" dirty="0" smtClean="0"/>
              <a:t>Program reduces and maps manually</a:t>
            </a:r>
          </a:p>
          <a:p>
            <a:pPr lvl="2"/>
            <a:r>
              <a:rPr lang="en-US" dirty="0" smtClean="0"/>
              <a:t>Just like they implement </a:t>
            </a:r>
            <a:r>
              <a:rPr lang="en-US" dirty="0" err="1" smtClean="0"/>
              <a:t>hashtables</a:t>
            </a:r>
            <a:r>
              <a:rPr lang="en-US" dirty="0" smtClean="0"/>
              <a:t> manually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Recognize what is a reduce or a map operation</a:t>
            </a:r>
          </a:p>
          <a:p>
            <a:pPr lvl="2"/>
            <a:r>
              <a:rPr lang="en-US" dirty="0" smtClean="0"/>
              <a:t>Many examples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198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math,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7772400" cy="13295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Already in the course: </a:t>
            </a:r>
          </a:p>
          <a:p>
            <a:pPr lvl="1"/>
            <a:r>
              <a:rPr lang="en-US" dirty="0"/>
              <a:t>DAGs to represent </a:t>
            </a:r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grpSp>
        <p:nvGrpSpPr>
          <p:cNvPr id="63" name="Group 62"/>
          <p:cNvGrpSpPr/>
          <p:nvPr>
            <p:custDataLst>
              <p:tags r:id="rId6"/>
            </p:custDataLst>
          </p:nvPr>
        </p:nvGrpSpPr>
        <p:grpSpPr>
          <a:xfrm>
            <a:off x="552450" y="2993875"/>
            <a:ext cx="4552950" cy="2644925"/>
            <a:chOff x="1466850" y="2423432"/>
            <a:chExt cx="8184910" cy="4078276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0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0"/>
            <p:cNvCxnSpPr>
              <a:cxnSpLocks noChangeShapeType="1"/>
              <a:endCxn id="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457700" y="2804432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0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8" name="AutoShape 9"/>
            <p:cNvCxnSpPr>
              <a:cxnSpLocks noChangeShapeType="1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0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  <a:stCxn id="13" idx="3"/>
              <a:endCxn id="21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0"/>
            <p:cNvCxnSpPr>
              <a:cxnSpLocks noChangeShapeType="1"/>
              <a:endCxn id="20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9"/>
            <p:cNvCxnSpPr>
              <a:cxnSpLocks noChangeShapeType="1"/>
              <a:endCxn id="25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10"/>
            <p:cNvCxnSpPr>
              <a:cxnSpLocks noChangeShapeType="1"/>
              <a:endCxn id="24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7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9"/>
            <p:cNvCxnSpPr>
              <a:cxnSpLocks noChangeShapeType="1"/>
              <a:endCxn id="29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0"/>
            <p:cNvCxnSpPr>
              <a:cxnSpLocks noChangeShapeType="1"/>
              <a:endCxn id="28" idx="0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7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4" name="AutoShape 9"/>
            <p:cNvCxnSpPr>
              <a:cxnSpLocks noChangeShapeType="1"/>
              <a:endCxn id="33" idx="0"/>
            </p:cNvCxnSpPr>
            <p:nvPr>
              <p:custDataLst>
                <p:tags r:id="rId36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0"/>
            <p:cNvCxnSpPr>
              <a:cxnSpLocks noChangeShapeType="1"/>
              <a:endCxn id="32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9"/>
            <p:cNvCxnSpPr>
              <a:cxnSpLocks noChangeShapeType="1"/>
            </p:cNvCxnSpPr>
            <p:nvPr>
              <p:custDataLst>
                <p:tags r:id="rId38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8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9" name="AutoShape 9"/>
            <p:cNvCxnSpPr>
              <a:cxnSpLocks noChangeShapeType="1"/>
            </p:cNvCxnSpPr>
            <p:nvPr>
              <p:custDataLst>
                <p:tags r:id="rId41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9"/>
            <p:cNvCxnSpPr>
              <a:cxnSpLocks noChangeShapeType="1"/>
            </p:cNvCxnSpPr>
            <p:nvPr>
              <p:custDataLst>
                <p:tags r:id="rId42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8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44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9"/>
            <p:cNvCxnSpPr>
              <a:cxnSpLocks noChangeShapeType="1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</p:cNvCxnSpPr>
            <p:nvPr>
              <p:custDataLst>
                <p:tags r:id="rId47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48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8"/>
            <p:cNvSpPr>
              <a:spLocks noChangeAspect="1"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8" name="AutoShape 9"/>
            <p:cNvCxnSpPr>
              <a:cxnSpLocks noChangeShapeType="1"/>
              <a:stCxn id="38" idx="4"/>
              <a:endCxn id="50" idx="1"/>
            </p:cNvCxnSpPr>
            <p:nvPr>
              <p:custDataLst>
                <p:tags r:id="rId50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9"/>
            <p:cNvCxnSpPr>
              <a:cxnSpLocks noChangeShapeType="1"/>
              <a:stCxn id="41" idx="3"/>
              <a:endCxn id="50" idx="7"/>
            </p:cNvCxnSpPr>
            <p:nvPr>
              <p:custDataLst>
                <p:tags r:id="rId51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0" name="Oval 8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1" name="AutoShape 9"/>
            <p:cNvCxnSpPr>
              <a:cxnSpLocks noChangeShapeType="1"/>
              <a:endCxn id="53" idx="1"/>
            </p:cNvCxnSpPr>
            <p:nvPr>
              <p:custDataLst>
                <p:tags r:id="rId53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9"/>
            <p:cNvCxnSpPr>
              <a:cxnSpLocks noChangeShapeType="1"/>
              <a:endCxn id="53" idx="7"/>
            </p:cNvCxnSpPr>
            <p:nvPr>
              <p:custDataLst>
                <p:tags r:id="rId54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3" name="Oval 8"/>
            <p:cNvSpPr>
              <a:spLocks noChangeAspect="1"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4" name="Oval 5"/>
            <p:cNvSpPr>
              <a:spLocks noChangeAspect="1"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5" name="AutoShape 9"/>
            <p:cNvCxnSpPr>
              <a:cxnSpLocks noChangeShapeType="1"/>
              <a:endCxn id="54" idx="2"/>
            </p:cNvCxnSpPr>
            <p:nvPr>
              <p:custDataLst>
                <p:tags r:id="rId57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9"/>
            <p:cNvCxnSpPr>
              <a:cxnSpLocks noChangeShapeType="1"/>
              <a:stCxn id="53" idx="2"/>
            </p:cNvCxnSpPr>
            <p:nvPr>
              <p:custDataLst>
                <p:tags r:id="rId58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" name="Left Brace 56"/>
            <p:cNvSpPr/>
            <p:nvPr>
              <p:custDataLst>
                <p:tags r:id="rId59"/>
              </p:custDataLst>
            </p:nvPr>
          </p:nvSpPr>
          <p:spPr bwMode="auto">
            <a:xfrm rot="10800000">
              <a:off x="7098173" y="4428725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>
              <p:custDataLst>
                <p:tags r:id="rId60"/>
              </p:custDataLst>
            </p:nvPr>
          </p:nvSpPr>
          <p:spPr>
            <a:xfrm>
              <a:off x="7322999" y="4362096"/>
              <a:ext cx="148149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59" name="Left Brace 58"/>
            <p:cNvSpPr/>
            <p:nvPr>
              <p:custDataLst>
                <p:tags r:id="rId61"/>
              </p:custDataLst>
            </p:nvPr>
          </p:nvSpPr>
          <p:spPr bwMode="auto">
            <a:xfrm rot="10800000">
              <a:off x="7049029" y="2590799"/>
              <a:ext cx="304799" cy="1676399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>
              <p:custDataLst>
                <p:tags r:id="rId62"/>
              </p:custDataLst>
            </p:nvPr>
          </p:nvSpPr>
          <p:spPr>
            <a:xfrm>
              <a:off x="7322999" y="3139524"/>
              <a:ext cx="92685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61" name="Left Brace 60"/>
            <p:cNvSpPr/>
            <p:nvPr>
              <p:custDataLst>
                <p:tags r:id="rId63"/>
              </p:custDataLst>
            </p:nvPr>
          </p:nvSpPr>
          <p:spPr bwMode="auto">
            <a:xfrm rot="10800000">
              <a:off x="7086601" y="4952999"/>
              <a:ext cx="304800" cy="1524001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>
              <p:custDataLst>
                <p:tags r:id="rId64"/>
              </p:custDataLst>
            </p:nvPr>
          </p:nvSpPr>
          <p:spPr>
            <a:xfrm>
              <a:off x="7456028" y="5410201"/>
              <a:ext cx="2195732" cy="1091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combine results </a:t>
              </a:r>
            </a:p>
          </p:txBody>
        </p:sp>
      </p:grpSp>
      <p:sp>
        <p:nvSpPr>
          <p:cNvPr id="64" name="Rectangle 63"/>
          <p:cNvSpPr/>
          <p:nvPr>
            <p:custDataLst>
              <p:tags r:id="rId7"/>
            </p:custDataLst>
          </p:nvPr>
        </p:nvSpPr>
        <p:spPr>
          <a:xfrm>
            <a:off x="5029200" y="4572000"/>
            <a:ext cx="40350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en-US" sz="2000" dirty="0" smtClean="0">
                <a:latin typeface="+mj-lt"/>
              </a:rPr>
              <a:t>T</a:t>
            </a:r>
            <a:r>
              <a:rPr lang="en-US" sz="2000" baseline="-25000" dirty="0" smtClean="0">
                <a:latin typeface="+mj-lt"/>
              </a:rPr>
              <a:t>P  </a:t>
            </a:r>
            <a:r>
              <a:rPr lang="en-US" sz="2000" b="0" dirty="0" smtClean="0">
                <a:latin typeface="+mj-lt"/>
                <a:sym typeface="Symbol"/>
              </a:rPr>
              <a:t>is</a:t>
            </a:r>
            <a:r>
              <a:rPr lang="en-US" sz="2000" dirty="0" smtClean="0">
                <a:latin typeface="+mj-lt"/>
                <a:sym typeface="Symbol"/>
              </a:rPr>
              <a:t> O </a:t>
            </a:r>
            <a:r>
              <a:rPr lang="en-US" sz="2000" dirty="0">
                <a:latin typeface="+mj-lt"/>
                <a:sym typeface="Symbol"/>
              </a:rPr>
              <a:t>(</a:t>
            </a:r>
            <a:r>
              <a:rPr lang="en-US" sz="2000" dirty="0">
                <a:latin typeface="+mj-lt"/>
              </a:rPr>
              <a:t>T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dirty="0">
                <a:latin typeface="+mj-lt"/>
              </a:rPr>
              <a:t> / </a:t>
            </a:r>
            <a:r>
              <a:rPr lang="en-US" sz="2000" dirty="0" smtClean="0">
                <a:latin typeface="+mj-lt"/>
              </a:rPr>
              <a:t>P + T</a:t>
            </a:r>
            <a:r>
              <a:rPr lang="en-US" sz="2000" baseline="-25000" dirty="0" smtClean="0">
                <a:latin typeface="+mj-lt"/>
                <a:sym typeface="Symbol"/>
              </a:rPr>
              <a:t> </a:t>
            </a:r>
            <a:r>
              <a:rPr lang="en-US" sz="2000" baseline="-25000" dirty="0">
                <a:latin typeface="+mj-lt"/>
                <a:sym typeface="Symbol"/>
              </a:rPr>
              <a:t></a:t>
            </a:r>
            <a:r>
              <a:rPr lang="en-US" sz="2000" dirty="0" smtClean="0">
                <a:latin typeface="+mj-lt"/>
              </a:rPr>
              <a:t>)</a:t>
            </a:r>
          </a:p>
          <a:p>
            <a:pPr lvl="1">
              <a:buNone/>
            </a:pPr>
            <a:r>
              <a:rPr lang="en-US" sz="2000" b="0" dirty="0" smtClean="0">
                <a:latin typeface="+mj-lt"/>
              </a:rPr>
              <a:t>asymptotically optimal;</a:t>
            </a:r>
          </a:p>
          <a:p>
            <a:pPr lvl="1">
              <a:buNone/>
            </a:pPr>
            <a:r>
              <a:rPr lang="en-US" sz="2000" b="0" dirty="0" smtClean="0">
                <a:latin typeface="+mj-lt"/>
              </a:rPr>
              <a:t>Fork-Join Framework gives</a:t>
            </a:r>
          </a:p>
          <a:p>
            <a:pPr lvl="1">
              <a:buNone/>
            </a:pPr>
            <a:r>
              <a:rPr lang="en-US" sz="2000" b="0" dirty="0" smtClean="0">
                <a:latin typeface="+mj-lt"/>
              </a:rPr>
              <a:t>this expected-time guarantee</a:t>
            </a:r>
            <a:endParaRPr lang="en-US" sz="2000" b="0" dirty="0">
              <a:latin typeface="+mj-lt"/>
            </a:endParaRPr>
          </a:p>
        </p:txBody>
      </p:sp>
      <p:sp>
        <p:nvSpPr>
          <p:cNvPr id="65" name="Rectangle 64"/>
          <p:cNvSpPr/>
          <p:nvPr>
            <p:custDataLst>
              <p:tags r:id="rId8"/>
            </p:custDataLst>
          </p:nvPr>
        </p:nvSpPr>
        <p:spPr>
          <a:xfrm>
            <a:off x="5029200" y="2971800"/>
            <a:ext cx="344517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en-US" sz="2000" dirty="0" smtClean="0">
                <a:latin typeface="+mj-lt"/>
              </a:rPr>
              <a:t>T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is </a:t>
            </a:r>
            <a:r>
              <a:rPr lang="en-US" sz="2000" b="0" i="1" dirty="0" smtClean="0">
                <a:latin typeface="+mj-lt"/>
              </a:rPr>
              <a:t>work</a:t>
            </a:r>
            <a:r>
              <a:rPr lang="en-US" sz="2000" b="0" dirty="0" smtClean="0">
                <a:latin typeface="+mj-lt"/>
              </a:rPr>
              <a:t>, sum of nodes</a:t>
            </a:r>
          </a:p>
          <a:p>
            <a:pPr lvl="1"/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T</a:t>
            </a:r>
            <a:r>
              <a:rPr lang="en-US" sz="2000" baseline="-25000" dirty="0" smtClean="0">
                <a:latin typeface="+mj-lt"/>
                <a:sym typeface="Symbol"/>
              </a:rPr>
              <a:t>  </a:t>
            </a:r>
            <a:r>
              <a:rPr lang="en-US" sz="2000" b="0" dirty="0" smtClean="0">
                <a:latin typeface="+mj-lt"/>
              </a:rPr>
              <a:t>is </a:t>
            </a:r>
            <a:r>
              <a:rPr lang="en-US" sz="2000" b="0" i="1" dirty="0" smtClean="0">
                <a:latin typeface="+mj-lt"/>
              </a:rPr>
              <a:t>span</a:t>
            </a:r>
            <a:r>
              <a:rPr lang="en-US" sz="2000" b="0" dirty="0" smtClean="0">
                <a:latin typeface="+mj-lt"/>
              </a:rPr>
              <a:t>, longest path</a:t>
            </a:r>
            <a:endParaRPr lang="en-US" sz="2000" b="0" dirty="0">
              <a:latin typeface="+mj-lt"/>
            </a:endParaRPr>
          </a:p>
          <a:p>
            <a:pPr lvl="1">
              <a:buNone/>
            </a:pPr>
            <a:endParaRPr lang="en-US" sz="20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0467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math,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Amdahl’s Law is just algebra: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cs typeface="Latha" pitchFamily="2"/>
              </a:rPr>
              <a:t>	</a:t>
            </a: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S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T</a:t>
            </a:r>
            <a:r>
              <a:rPr lang="en-US" b="1" baseline="-25000" dirty="0">
                <a:solidFill>
                  <a:schemeClr val="bg2"/>
                </a:solidFill>
                <a:cs typeface="Latha" pitchFamily="2"/>
              </a:rPr>
              <a:t>1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= S + (1-S) = 1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Let 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(1-S)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 be perfectly parallelizable</a:t>
            </a:r>
          </a:p>
          <a:p>
            <a:pPr>
              <a:buNone/>
            </a:pPr>
            <a:endParaRPr lang="en-US" sz="1000" dirty="0">
              <a:solidFill>
                <a:schemeClr val="bg2"/>
              </a:solidFill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  <a:cs typeface="Latha" pitchFamily="2"/>
              </a:rPr>
              <a:t>	Then </a:t>
            </a:r>
            <a:r>
              <a:rPr lang="en-US" b="1" dirty="0">
                <a:solidFill>
                  <a:schemeClr val="bg2"/>
                </a:solidFill>
              </a:rPr>
              <a:t>T</a:t>
            </a:r>
            <a:r>
              <a:rPr lang="en-US" b="1" baseline="-25000" dirty="0">
                <a:solidFill>
                  <a:schemeClr val="bg2"/>
                </a:solidFill>
              </a:rPr>
              <a:t>1</a:t>
            </a:r>
            <a:r>
              <a:rPr lang="en-US" b="1" dirty="0">
                <a:solidFill>
                  <a:schemeClr val="bg2"/>
                </a:solidFill>
              </a:rPr>
              <a:t> / T</a:t>
            </a:r>
            <a:r>
              <a:rPr lang="en-US" b="1" baseline="-25000" dirty="0">
                <a:solidFill>
                  <a:schemeClr val="bg2"/>
                </a:solidFill>
              </a:rPr>
              <a:t>P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  = 1 / (S + (1-S)/P)  </a:t>
            </a:r>
            <a:r>
              <a:rPr lang="en-US" dirty="0">
                <a:solidFill>
                  <a:schemeClr val="bg2"/>
                </a:solidFill>
                <a:cs typeface="Latha" pitchFamily="2"/>
              </a:rPr>
              <a:t>and </a:t>
            </a:r>
            <a:r>
              <a:rPr lang="en-US" b="1" dirty="0">
                <a:solidFill>
                  <a:schemeClr val="bg2"/>
                </a:solidFill>
              </a:rPr>
              <a:t>T</a:t>
            </a:r>
            <a:r>
              <a:rPr lang="en-US" b="1" baseline="-25000" dirty="0">
                <a:solidFill>
                  <a:schemeClr val="bg2"/>
                </a:solidFill>
              </a:rPr>
              <a:t>1</a:t>
            </a:r>
            <a:r>
              <a:rPr lang="en-US" b="1" dirty="0">
                <a:solidFill>
                  <a:schemeClr val="bg2"/>
                </a:solidFill>
              </a:rPr>
              <a:t> / T</a:t>
            </a:r>
            <a:r>
              <a:rPr lang="en-US" sz="2800" b="1" baseline="-25000" dirty="0">
                <a:solidFill>
                  <a:schemeClr val="bg2"/>
                </a:solidFill>
                <a:sym typeface="Symbol"/>
              </a:rPr>
              <a:t></a:t>
            </a:r>
            <a:r>
              <a:rPr lang="en-US" b="1" dirty="0">
                <a:solidFill>
                  <a:schemeClr val="bg2"/>
                </a:solidFill>
                <a:cs typeface="Latha" pitchFamily="2"/>
              </a:rPr>
              <a:t>  = 1 / S</a:t>
            </a:r>
            <a:endParaRPr lang="en-US" dirty="0">
              <a:solidFill>
                <a:schemeClr val="bg2"/>
              </a:solidFill>
              <a:cs typeface="Latha" pitchFamily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“feeling the pain” requires plotting curves — homework!</a:t>
            </a:r>
          </a:p>
          <a:p>
            <a:pPr lvl="1"/>
            <a:r>
              <a:rPr lang="en-US" dirty="0" smtClean="0"/>
              <a:t>100x speed-up with 256 cores requires &lt; 0.7% sequential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Ready-to-use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module on using parallelism and concurrency (“threading”)</a:t>
            </a:r>
          </a:p>
          <a:p>
            <a:endParaRPr lang="en-US" sz="1000" dirty="0" smtClean="0"/>
          </a:p>
          <a:p>
            <a:r>
              <a:rPr lang="en-US" dirty="0" smtClean="0"/>
              <a:t>2.5-week unit with reading notes, slides, </a:t>
            </a:r>
            <a:r>
              <a:rPr lang="en-US" dirty="0" err="1" smtClean="0"/>
              <a:t>homeworks</a:t>
            </a:r>
            <a:r>
              <a:rPr lang="en-US" dirty="0" smtClean="0"/>
              <a:t>, a Java project, sample exam questions</a:t>
            </a:r>
          </a:p>
          <a:p>
            <a:r>
              <a:rPr lang="en-US" dirty="0" smtClean="0"/>
              <a:t>Used by 6 different instructors at Washington in last 2 years</a:t>
            </a:r>
          </a:p>
          <a:p>
            <a:pPr lvl="1"/>
            <a:r>
              <a:rPr lang="en-US" dirty="0" smtClean="0"/>
              <a:t>And used/adapted at 5 other institutions</a:t>
            </a:r>
          </a:p>
          <a:p>
            <a:pPr lvl="1"/>
            <a:endParaRPr lang="en-US" dirty="0" smtClean="0"/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The sales pitch</a:t>
            </a:r>
          </a:p>
          <a:p>
            <a:endParaRPr lang="en-US" sz="1000" dirty="0" smtClean="0"/>
          </a:p>
          <a:p>
            <a:r>
              <a:rPr lang="en-US" dirty="0" smtClean="0"/>
              <a:t>Data </a:t>
            </a:r>
            <a:r>
              <a:rPr lang="en-US" dirty="0"/>
              <a:t>structures is a remarkably </a:t>
            </a:r>
            <a:r>
              <a:rPr lang="en-US" dirty="0" smtClean="0"/>
              <a:t>natural fit </a:t>
            </a:r>
            <a:r>
              <a:rPr lang="en-US" dirty="0"/>
              <a:t>for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If you can teach balanced </a:t>
            </a:r>
            <a:r>
              <a:rPr lang="en-US" dirty="0"/>
              <a:t>t</a:t>
            </a:r>
            <a:r>
              <a:rPr lang="en-US" dirty="0" smtClean="0"/>
              <a:t>rees and graph algorithms,            then you can teach this</a:t>
            </a:r>
          </a:p>
          <a:p>
            <a:r>
              <a:rPr lang="en-US" dirty="0" smtClean="0"/>
              <a:t>Free materials and I’m eager to help</a:t>
            </a:r>
          </a:p>
          <a:p>
            <a:pPr marL="0" indent="0">
              <a:buNone/>
            </a:pPr>
            <a:endParaRPr lang="en-US" sz="10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74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Maps and reduces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(Very) Parallel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63604" y="48576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24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38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352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816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0960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104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24800" y="48576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58053" y="5571712"/>
            <a:ext cx="776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Sequential prefix: CS1 exam problem</a:t>
            </a:r>
          </a:p>
          <a:p>
            <a:r>
              <a:rPr lang="en-US" sz="2000" b="0" dirty="0" smtClean="0">
                <a:latin typeface="+mn-lt"/>
              </a:rPr>
              <a:t>Parallel prefix:      Clever/elegant 2 passes, can teach in 15 minutes</a:t>
            </a:r>
          </a:p>
        </p:txBody>
      </p:sp>
    </p:spTree>
    <p:extLst>
      <p:ext uri="{BB962C8B-B14F-4D97-AF65-F5344CB8AC3E}">
        <p14:creationId xmlns:p14="http://schemas.microsoft.com/office/powerpoint/2010/main" val="516425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Fancier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Maps and reduces are the workhorses</a:t>
            </a:r>
          </a:p>
          <a:p>
            <a:r>
              <a:rPr lang="en-US" dirty="0" smtClean="0"/>
              <a:t>But they’re so easy, so show something surprising</a:t>
            </a:r>
          </a:p>
          <a:p>
            <a:pPr lvl="1"/>
            <a:r>
              <a:rPr lang="en-US" dirty="0" smtClean="0"/>
              <a:t>Already in course: surprising algorithms like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Already in course: building algorithms on top of each other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Parallel prefix </a:t>
            </a:r>
            <a:r>
              <a:rPr lang="en-US" dirty="0" smtClean="0">
                <a:sym typeface="Symbol"/>
              </a:rPr>
              <a:t>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Parallel pack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(Very) Parallel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81000" y="432429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263604" y="5391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38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52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816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04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24800" y="43242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240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384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4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3528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539109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8</a:t>
            </a:r>
            <a:endParaRPr lang="en-US" sz="2000" dirty="0">
              <a:latin typeface="+mj-lt"/>
            </a:endParaRPr>
          </a:p>
        </p:txBody>
      </p:sp>
      <p:sp>
        <p:nvSpPr>
          <p:cNvPr id="25" name="Content Placeholder 2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1600200" y="4918857"/>
            <a:ext cx="1371600" cy="49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10 ?</a:t>
            </a:r>
          </a:p>
        </p:txBody>
      </p:sp>
    </p:spTree>
    <p:extLst>
      <p:ext uri="{BB962C8B-B14F-4D97-AF65-F5344CB8AC3E}">
        <p14:creationId xmlns:p14="http://schemas.microsoft.com/office/powerpoint/2010/main" val="146337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Concurrency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Switch mindset: loosely coordinated threads + shared objects</a:t>
            </a:r>
          </a:p>
          <a:p>
            <a:pPr lvl="1"/>
            <a:r>
              <a:rPr lang="en-US" dirty="0" smtClean="0"/>
              <a:t>Must control access to shared resources (e.g., a table)</a:t>
            </a:r>
          </a:p>
          <a:p>
            <a:endParaRPr lang="en-US" dirty="0" smtClean="0"/>
          </a:p>
          <a:p>
            <a:r>
              <a:rPr lang="en-US" dirty="0" smtClean="0"/>
              <a:t>Explaining locks:</a:t>
            </a:r>
          </a:p>
          <a:p>
            <a:endParaRPr lang="en-US" sz="800" dirty="0" smtClean="0"/>
          </a:p>
          <a:p>
            <a:pPr lvl="1"/>
            <a:r>
              <a:rPr lang="en-US" dirty="0" smtClean="0"/>
              <a:t>“Rolling your own” with a Boolean flag does </a:t>
            </a:r>
            <a:r>
              <a:rPr lang="en-US" i="1" dirty="0" smtClean="0"/>
              <a:t>not</a:t>
            </a:r>
            <a:r>
              <a:rPr lang="en-US" dirty="0" smtClean="0"/>
              <a:t>  work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A lock as an ADT with atomic “acquire” and “release”</a:t>
            </a:r>
          </a:p>
          <a:p>
            <a:pPr lvl="1"/>
            <a:endParaRPr lang="en-US" sz="800" dirty="0" smtClean="0"/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segue to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dirty="0" smtClean="0"/>
              <a:t> statement</a:t>
            </a:r>
          </a:p>
          <a:p>
            <a:pPr lvl="2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All objects are locks</a:t>
            </a:r>
          </a:p>
          <a:p>
            <a:pPr lvl="2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Implicit release, even with exceptions</a:t>
            </a:r>
          </a:p>
          <a:p>
            <a:pPr lvl="2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Re-entrant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races vs. bad </a:t>
            </a:r>
            <a:r>
              <a:rPr lang="en-US" dirty="0" err="1" smtClean="0"/>
              <a:t>interleavings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Data races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on ordinary fields / array elements are bugs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Wrong even though it looks okay!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2895600"/>
            <a:ext cx="36576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shared memory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stop </a:t>
            </a:r>
            <a:r>
              <a:rPr lang="en-US" sz="2000" kern="0" dirty="0" smtClean="0">
                <a:latin typeface="Courier New" pitchFamily="49" charset="0"/>
              </a:rPr>
              <a:t>= false;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3733800"/>
            <a:ext cx="3505200" cy="1333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Thread 1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(!stop){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iterative output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3792361"/>
            <a:ext cx="2286000" cy="952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Thread 2</a:t>
            </a: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sleep(10000);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stop =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2" name="Straight Connector 11"/>
          <p:cNvCxnSpPr/>
          <p:nvPr>
            <p:custDataLst>
              <p:tags r:id="rId9"/>
            </p:custDataLst>
          </p:nvPr>
        </p:nvCxnSpPr>
        <p:spPr bwMode="auto">
          <a:xfrm>
            <a:off x="5029200" y="3733800"/>
            <a:ext cx="0" cy="13335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>
            <p:custDataLst>
              <p:tags r:id="rId10"/>
            </p:custDataLst>
          </p:nvPr>
        </p:nvCxnSpPr>
        <p:spPr bwMode="auto">
          <a:xfrm>
            <a:off x="5181600" y="3733800"/>
            <a:ext cx="0" cy="13335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838200" y="5486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“Data race” is not an illuminating term</a:t>
            </a:r>
          </a:p>
          <a:p>
            <a:pPr lvl="1"/>
            <a:r>
              <a:rPr lang="en-US" b="0" i="1" dirty="0" smtClean="0"/>
              <a:t>Prefer “simultaneous access error”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7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Data races vs. bad </a:t>
            </a:r>
            <a:r>
              <a:rPr lang="en-US" dirty="0" err="1"/>
              <a:t>interleavings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Bad </a:t>
            </a:r>
            <a:r>
              <a:rPr lang="en-US" i="1" dirty="0" err="1" smtClean="0">
                <a:solidFill>
                  <a:schemeClr val="accent2"/>
                </a:solidFill>
              </a:rPr>
              <a:t>interleavings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/>
              <a:t>depend on the </a:t>
            </a:r>
            <a:r>
              <a:rPr lang="en-US" dirty="0"/>
              <a:t>ADT’s </a:t>
            </a:r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Already in course: correct behavior of classic ADTs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209800"/>
            <a:ext cx="5562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" tIns="45720" rIns="27432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// push &amp; pop w/o data races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){…}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(){…}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2704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races vs. bad </a:t>
            </a:r>
            <a:r>
              <a:rPr lang="en-US" dirty="0" err="1"/>
              <a:t>interleavings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371600"/>
            <a:ext cx="7772400" cy="1219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learn to find bad </a:t>
            </a:r>
            <a:r>
              <a:rPr lang="en-US" dirty="0" err="1" smtClean="0"/>
              <a:t>interleavings</a:t>
            </a:r>
            <a:r>
              <a:rPr lang="en-US" dirty="0" smtClean="0"/>
              <a:t>: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00200" y="32766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19800" y="32758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>
            <p:custDataLst>
              <p:tags r:id="rId8"/>
            </p:custDataLst>
          </p:nvPr>
        </p:nvCxnSpPr>
        <p:spPr bwMode="auto">
          <a:xfrm rot="5400000">
            <a:off x="113506" y="43807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 rot="16200000">
            <a:off x="417622" y="40752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019800" y="28002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3" name="Straight Arrow Connector 12"/>
          <p:cNvCxnSpPr>
            <a:stCxn id="9" idx="1"/>
          </p:cNvCxnSpPr>
          <p:nvPr>
            <p:custDataLst>
              <p:tags r:id="rId11"/>
            </p:custDataLst>
          </p:nvPr>
        </p:nvCxnSpPr>
        <p:spPr bwMode="auto">
          <a:xfrm rot="10800000" flipV="1">
            <a:off x="3733800" y="38096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1905000" y="281940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6" name="Straight Arrow Connector 15"/>
          <p:cNvCxnSpPr/>
          <p:nvPr>
            <p:custDataLst>
              <p:tags r:id="rId13"/>
            </p:custDataLst>
          </p:nvPr>
        </p:nvCxnSpPr>
        <p:spPr bwMode="auto">
          <a:xfrm rot="10800000">
            <a:off x="3733800" y="32766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>
            <p:custDataLst>
              <p:tags r:id="rId14"/>
            </p:custDataLst>
          </p:nvPr>
        </p:nvCxnSpPr>
        <p:spPr bwMode="auto">
          <a:xfrm rot="10800000" flipV="1">
            <a:off x="3429001" y="41144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63965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Emphasize common idioms and trade-offs</a:t>
            </a:r>
          </a:p>
          <a:p>
            <a:pPr lvl="1"/>
            <a:r>
              <a:rPr lang="en-US" dirty="0"/>
              <a:t>Just showing “locks exist” sets them up to fail</a:t>
            </a:r>
          </a:p>
          <a:p>
            <a:pPr lvl="1"/>
            <a:r>
              <a:rPr lang="en-US" dirty="0"/>
              <a:t>Not unlike basic design issues, patterns in CS2, </a:t>
            </a:r>
            <a:r>
              <a:rPr lang="en-US" dirty="0" smtClean="0"/>
              <a:t>CS3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 smtClean="0"/>
              <a:t>lecture on </a:t>
            </a:r>
            <a:r>
              <a:rPr lang="en-US" i="1" dirty="0" smtClean="0"/>
              <a:t>basic</a:t>
            </a:r>
            <a:r>
              <a:rPr lang="en-US" dirty="0" smtClean="0"/>
              <a:t> “rules of thumb</a:t>
            </a:r>
            <a:r>
              <a:rPr lang="en-US" dirty="0" smtClean="0"/>
              <a:t>”:</a:t>
            </a:r>
            <a:endParaRPr lang="en-US" sz="1000" dirty="0" smtClean="0"/>
          </a:p>
          <a:p>
            <a:pPr lvl="1"/>
            <a:r>
              <a:rPr lang="en-US" dirty="0" smtClean="0"/>
              <a:t>Make most data unshared or immutable</a:t>
            </a:r>
          </a:p>
          <a:p>
            <a:pPr lvl="1"/>
            <a:r>
              <a:rPr lang="en-US" dirty="0" smtClean="0"/>
              <a:t>Each shared object consistently guarded by some lock</a:t>
            </a:r>
          </a:p>
          <a:p>
            <a:pPr lvl="1"/>
            <a:r>
              <a:rPr lang="en-US" dirty="0" smtClean="0"/>
              <a:t>Critical </a:t>
            </a:r>
            <a:r>
              <a:rPr lang="en-US" dirty="0"/>
              <a:t>sections as small as possible but not </a:t>
            </a:r>
            <a:r>
              <a:rPr lang="en-US" dirty="0" smtClean="0"/>
              <a:t>smaller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Honestly, material harder to resonate but they may “thank you later”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4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/>
              <a:t>Reader/writer locks</a:t>
            </a:r>
          </a:p>
          <a:p>
            <a:pPr lvl="1"/>
            <a:r>
              <a:rPr lang="en-US" dirty="0" smtClean="0"/>
              <a:t>Fit well with “rare-insertion” </a:t>
            </a:r>
            <a:r>
              <a:rPr lang="en-US" dirty="0" err="1" smtClean="0"/>
              <a:t>hashtables</a:t>
            </a:r>
            <a:endParaRPr lang="en-US" dirty="0" smtClean="0"/>
          </a:p>
          <a:p>
            <a:pPr lvl="1"/>
            <a:r>
              <a:rPr lang="en-US" dirty="0" smtClean="0"/>
              <a:t>Fit well with simultaneous read/read is </a:t>
            </a:r>
            <a:r>
              <a:rPr lang="en-US" i="1" dirty="0" smtClean="0"/>
              <a:t>not</a:t>
            </a:r>
            <a:r>
              <a:rPr lang="en-US" dirty="0" smtClean="0"/>
              <a:t>  a data race</a:t>
            </a:r>
          </a:p>
          <a:p>
            <a:pPr lvl="1"/>
            <a:endParaRPr lang="en-US" dirty="0"/>
          </a:p>
          <a:p>
            <a:r>
              <a:rPr lang="en-US" i="1" dirty="0" smtClean="0"/>
              <a:t>Condition variables</a:t>
            </a:r>
          </a:p>
          <a:p>
            <a:pPr lvl="1"/>
            <a:r>
              <a:rPr lang="en-US" dirty="0" smtClean="0"/>
              <a:t>Or some easier-to-use form of passive waiting</a:t>
            </a:r>
          </a:p>
          <a:p>
            <a:pPr lvl="1"/>
            <a:r>
              <a:rPr lang="en-US" dirty="0" smtClean="0"/>
              <a:t>Fits well with semantics of a queue</a:t>
            </a:r>
          </a:p>
          <a:p>
            <a:endParaRPr lang="en-US" dirty="0" smtClean="0"/>
          </a:p>
          <a:p>
            <a:r>
              <a:rPr lang="en-US" i="1" dirty="0"/>
              <a:t>Deadlock</a:t>
            </a:r>
          </a:p>
          <a:p>
            <a:pPr lvl="1"/>
            <a:r>
              <a:rPr lang="en-US" dirty="0"/>
              <a:t>Fundamental, but easy to leave until end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83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the students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Homework</a:t>
            </a:r>
            <a:r>
              <a:rPr lang="en-US" dirty="0" smtClean="0"/>
              <a:t> (“paper”)</a:t>
            </a:r>
          </a:p>
          <a:p>
            <a:pPr lvl="1"/>
            <a:r>
              <a:rPr lang="en-US" dirty="0" smtClean="0"/>
              <a:t>Parallel algorithms</a:t>
            </a:r>
          </a:p>
          <a:p>
            <a:pPr lvl="1"/>
            <a:r>
              <a:rPr lang="en-US" dirty="0" smtClean="0"/>
              <a:t>Consequences of Amdahl’s Law</a:t>
            </a:r>
          </a:p>
          <a:p>
            <a:pPr lvl="1"/>
            <a:r>
              <a:rPr lang="en-US" dirty="0" smtClean="0"/>
              <a:t>Find bad concurrent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endParaRPr lang="en-US" sz="1000" dirty="0"/>
          </a:p>
          <a:p>
            <a:r>
              <a:rPr lang="en-US" dirty="0" smtClean="0">
                <a:solidFill>
                  <a:schemeClr val="accent2"/>
                </a:solidFill>
              </a:rPr>
              <a:t>Programming project</a:t>
            </a:r>
            <a:r>
              <a:rPr lang="en-US" dirty="0"/>
              <a:t> </a:t>
            </a:r>
            <a:r>
              <a:rPr lang="en-US" dirty="0" smtClean="0"/>
              <a:t>with the Java Fork-Join Framework</a:t>
            </a:r>
          </a:p>
          <a:p>
            <a:pPr lvl="1"/>
            <a:r>
              <a:rPr lang="en-US" dirty="0" smtClean="0"/>
              <a:t>Comparing </a:t>
            </a:r>
            <a:r>
              <a:rPr lang="en-US" dirty="0"/>
              <a:t>algorithms empirically</a:t>
            </a:r>
            <a:endParaRPr lang="en-US" dirty="0" smtClean="0"/>
          </a:p>
          <a:p>
            <a:pPr lvl="1"/>
            <a:r>
              <a:rPr lang="en-US" dirty="0" smtClean="0"/>
              <a:t>Fun U.S. population data with a GUI provided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Exam</a:t>
            </a:r>
            <a:r>
              <a:rPr lang="en-US" dirty="0" smtClean="0"/>
              <a:t> questions</a:t>
            </a:r>
          </a:p>
          <a:p>
            <a:pPr lvl="1"/>
            <a:r>
              <a:rPr lang="en-US" dirty="0" smtClean="0"/>
              <a:t>More like homework, but also write code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Verdict: Parallelism easier than concurrency, but both 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79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8077200" cy="4724400"/>
          </a:xfrm>
        </p:spPr>
        <p:txBody>
          <a:bodyPr/>
          <a:lstStyle/>
          <a:p>
            <a:r>
              <a:rPr lang="en-US" dirty="0" smtClean="0"/>
              <a:t>2.5 weeks is reasonable for an introduction</a:t>
            </a:r>
          </a:p>
          <a:p>
            <a:pPr lvl="1"/>
            <a:r>
              <a:rPr lang="en-US" dirty="0" smtClean="0"/>
              <a:t>Enthusiasts can add </a:t>
            </a:r>
            <a:r>
              <a:rPr lang="en-US" i="1" dirty="0" smtClean="0"/>
              <a:t>much</a:t>
            </a:r>
            <a:r>
              <a:rPr lang="en-US" dirty="0" smtClean="0"/>
              <a:t> more</a:t>
            </a:r>
          </a:p>
          <a:p>
            <a:endParaRPr lang="en-US" sz="1400" dirty="0" smtClean="0"/>
          </a:p>
          <a:p>
            <a:r>
              <a:rPr lang="en-US" dirty="0" smtClean="0"/>
              <a:t>Data structures is a remarkably good place</a:t>
            </a:r>
          </a:p>
          <a:p>
            <a:pPr lvl="1"/>
            <a:r>
              <a:rPr lang="en-US" dirty="0" smtClean="0"/>
              <a:t>Central place in our revised curriculum</a:t>
            </a:r>
          </a:p>
          <a:p>
            <a:endParaRPr lang="en-US" sz="1400" dirty="0" smtClean="0"/>
          </a:p>
          <a:p>
            <a:r>
              <a:rPr lang="en-US" dirty="0" smtClean="0"/>
              <a:t>Materials designed for adoption by non-experts</a:t>
            </a:r>
          </a:p>
          <a:p>
            <a:pPr lvl="1"/>
            <a:r>
              <a:rPr lang="en-US" dirty="0" smtClean="0"/>
              <a:t>If you can teach </a:t>
            </a:r>
            <a:r>
              <a:rPr lang="en-US" dirty="0" err="1" smtClean="0"/>
              <a:t>Dijkstra’s</a:t>
            </a:r>
            <a:r>
              <a:rPr lang="en-US" dirty="0" smtClean="0"/>
              <a:t> algorithm and B Trees, you can teach parallelism and concurrency</a:t>
            </a:r>
          </a:p>
          <a:p>
            <a:pPr lvl="1"/>
            <a:r>
              <a:rPr lang="en-US" dirty="0" smtClean="0"/>
              <a:t>(This talk was just a whirlwind tour)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11 instructors (</a:t>
            </a:r>
            <a:r>
              <a:rPr lang="en-US" dirty="0" err="1" smtClean="0"/>
              <a:t>UW+elsewhere</a:t>
            </a:r>
            <a:r>
              <a:rPr lang="en-US" dirty="0" smtClean="0"/>
              <a:t>) so far – would love to “scale up”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pPr marL="457200" lvl="1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http</a:t>
            </a:r>
            <a:r>
              <a:rPr lang="en-US" dirty="0">
                <a:solidFill>
                  <a:schemeClr val="accent2"/>
                </a:solidFill>
              </a:rPr>
              <a:t>://www.cs.washington.edu/homes/djg/teachingMaterials/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84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Context</a:t>
            </a:r>
          </a:p>
          <a:p>
            <a:pPr lvl="1"/>
            <a:r>
              <a:rPr lang="en-US" dirty="0" smtClean="0"/>
              <a:t>Why introduce threads early-but-not-in-intro</a:t>
            </a:r>
          </a:p>
          <a:p>
            <a:pPr lvl="1"/>
            <a:r>
              <a:rPr lang="en-US" dirty="0" smtClean="0"/>
              <a:t>Fit in our curriculum; what we cut to make room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Overview / highlights of the material</a:t>
            </a:r>
          </a:p>
          <a:p>
            <a:pPr lvl="1"/>
            <a:r>
              <a:rPr lang="en-US" dirty="0" smtClean="0"/>
              <a:t>Parallelism versus concurrency</a:t>
            </a:r>
          </a:p>
          <a:p>
            <a:pPr lvl="1"/>
            <a:r>
              <a:rPr lang="en-US" dirty="0" smtClean="0"/>
              <a:t>Emphasize the fit in data structures</a:t>
            </a:r>
          </a:p>
          <a:p>
            <a:pPr lvl="2"/>
            <a:r>
              <a:rPr lang="en-US" dirty="0" smtClean="0"/>
              <a:t>Specific connections (e.g., divide-and-conquer)</a:t>
            </a:r>
          </a:p>
          <a:p>
            <a:pPr lvl="2"/>
            <a:r>
              <a:rPr lang="en-US" dirty="0" smtClean="0"/>
              <a:t>In general, the same mix of </a:t>
            </a:r>
            <a:r>
              <a:rPr lang="en-US" i="1" dirty="0" smtClean="0"/>
              <a:t>algorithms, programming models, implementation, and theoretical analysis</a:t>
            </a:r>
          </a:p>
          <a:p>
            <a:pPr lvl="2"/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Informal assessment (student, faculty surveys, etc.):  see the paper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3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16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[Back-up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08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Informal Assessment [more in paper]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77724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Caveats:</a:t>
            </a:r>
          </a:p>
          <a:p>
            <a:pPr lvl="1"/>
            <a:r>
              <a:rPr lang="en-US" dirty="0" smtClean="0"/>
              <a:t>Spring 2010 start means just now approaching graduation</a:t>
            </a:r>
          </a:p>
          <a:p>
            <a:pPr lvl="1"/>
            <a:r>
              <a:rPr lang="en-US" dirty="0" smtClean="0"/>
              <a:t>Senior-level courses still transitioning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Students in course:</a:t>
            </a:r>
          </a:p>
          <a:p>
            <a:pPr lvl="1"/>
            <a:r>
              <a:rPr lang="en-US" dirty="0" smtClean="0"/>
              <a:t>High evaluations across instructors [like old course]</a:t>
            </a:r>
          </a:p>
          <a:p>
            <a:pPr lvl="1"/>
            <a:r>
              <a:rPr lang="en-US" dirty="0" smtClean="0"/>
              <a:t>Winter 2011 free-response: Most </a:t>
            </a:r>
            <a:r>
              <a:rPr lang="en-US" i="1" dirty="0" smtClean="0"/>
              <a:t>X</a:t>
            </a:r>
            <a:r>
              <a:rPr lang="en-US" dirty="0" smtClean="0"/>
              <a:t> thing in the course</a:t>
            </a:r>
          </a:p>
          <a:p>
            <a:pPr lvl="2"/>
            <a:r>
              <a:rPr lang="en-US" dirty="0" smtClean="0"/>
              <a:t>Important: 35% a parallelism/concurrency topic</a:t>
            </a:r>
          </a:p>
          <a:p>
            <a:pPr lvl="2"/>
            <a:r>
              <a:rPr lang="en-US" dirty="0" smtClean="0"/>
              <a:t>Interesting: 68% a parallelism/concurrency topic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Students in Spring 2011 OS course [who took new course]</a:t>
            </a:r>
          </a:p>
          <a:p>
            <a:pPr lvl="1"/>
            <a:r>
              <a:rPr lang="en-US" dirty="0" smtClean="0"/>
              <a:t>8 of 9 rated most concurrency topics “Incredibly useful” or “Fairly useful” for understanding OS</a:t>
            </a:r>
          </a:p>
          <a:p>
            <a:pPr lvl="2"/>
            <a:r>
              <a:rPr lang="en-US" dirty="0" smtClean="0"/>
              <a:t>Despite Java vs. C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Instructors: Would all use materials again; parallelism more fun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13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http://www.cs.washington.edu/homes/djg/teachingMaterials/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Everything is free and all source code is posted</a:t>
            </a:r>
          </a:p>
          <a:p>
            <a:pPr lvl="1"/>
            <a:r>
              <a:rPr lang="en-US" dirty="0" smtClean="0"/>
              <a:t>Even </a:t>
            </a:r>
            <a:r>
              <a:rPr lang="en-US" dirty="0" err="1" smtClean="0"/>
              <a:t>LaTeX</a:t>
            </a:r>
            <a:r>
              <a:rPr lang="en-US" dirty="0" smtClean="0"/>
              <a:t> for the reading notes </a:t>
            </a:r>
            <a:r>
              <a:rPr lang="en-US" dirty="0" err="1" smtClean="0"/>
              <a:t>pdf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Reading notes: 65 pages, used by 100s of students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slides</a:t>
            </a:r>
          </a:p>
          <a:p>
            <a:r>
              <a:rPr lang="en-US" dirty="0" smtClean="0"/>
              <a:t>Homework, project, sample exam questions</a:t>
            </a:r>
          </a:p>
          <a:p>
            <a:r>
              <a:rPr lang="en-US" dirty="0" smtClean="0"/>
              <a:t>Materials from SIGCSE2011 workshop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few-messages-a-year mailing list: spac@cs.washington.edu</a:t>
            </a:r>
          </a:p>
          <a:p>
            <a:pPr lvl="1"/>
            <a:r>
              <a:rPr lang="en-US" dirty="0" smtClean="0"/>
              <a:t>I reply to emails very eagerly</a:t>
            </a:r>
          </a:p>
          <a:p>
            <a:pPr lvl="1"/>
            <a:r>
              <a:rPr lang="en-US" dirty="0" smtClean="0"/>
              <a:t>Happy to have you change/improve/subset the material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05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What’s 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Claim: All this other fantastic material will be easier to teach in later courses given what </a:t>
            </a:r>
            <a:r>
              <a:rPr lang="en-US" i="1" dirty="0"/>
              <a:t>is</a:t>
            </a:r>
            <a:r>
              <a:rPr lang="en-US" dirty="0"/>
              <a:t> covered by this unit</a:t>
            </a:r>
          </a:p>
          <a:p>
            <a:endParaRPr lang="en-US" dirty="0" smtClean="0"/>
          </a:p>
          <a:p>
            <a:r>
              <a:rPr lang="en-US" dirty="0"/>
              <a:t>Implementing threads, locks,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Scheduling</a:t>
            </a:r>
          </a:p>
          <a:p>
            <a:endParaRPr lang="en-US" dirty="0"/>
          </a:p>
          <a:p>
            <a:r>
              <a:rPr lang="en-US" dirty="0" smtClean="0"/>
              <a:t>Memory hierarchy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Other models: message-passing and data parallelism</a:t>
            </a:r>
          </a:p>
          <a:p>
            <a:endParaRPr lang="en-US" dirty="0" smtClean="0"/>
          </a:p>
          <a:p>
            <a:r>
              <a:rPr lang="en-US" dirty="0"/>
              <a:t>Distributed </a:t>
            </a:r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0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Users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UW, 6 different instructors</a:t>
            </a:r>
          </a:p>
          <a:p>
            <a:pPr lvl="1"/>
            <a:r>
              <a:rPr lang="en-US" sz="1600" dirty="0" smtClean="0"/>
              <a:t>Backgrounds: PL, AI, Algorithms, HCI, Educational Technology</a:t>
            </a: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CS2, dropping some more advanced material</a:t>
            </a:r>
          </a:p>
          <a:p>
            <a:pPr lvl="1"/>
            <a:r>
              <a:rPr lang="en-US" sz="1600" dirty="0" smtClean="0"/>
              <a:t>Kim Bruce, Pomona</a:t>
            </a:r>
          </a:p>
          <a:p>
            <a:pPr lvl="1"/>
            <a:r>
              <a:rPr lang="en-US" sz="1600" dirty="0" smtClean="0"/>
              <a:t>Rhys Price Jones, George Washington Univ.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Junior-level PL course</a:t>
            </a:r>
          </a:p>
          <a:p>
            <a:pPr lvl="1"/>
            <a:r>
              <a:rPr lang="en-US" sz="1600" dirty="0"/>
              <a:t>Todd Millstein, UCLA [next term]</a:t>
            </a:r>
          </a:p>
          <a:p>
            <a:pPr marL="0" indent="0">
              <a:buNone/>
            </a:pPr>
            <a:r>
              <a:rPr lang="en-US" dirty="0" smtClean="0"/>
              <a:t>Master’s program assuming no CS background</a:t>
            </a:r>
          </a:p>
          <a:p>
            <a:pPr lvl="1"/>
            <a:r>
              <a:rPr lang="en-US" sz="1600" dirty="0"/>
              <a:t>David </a:t>
            </a:r>
            <a:r>
              <a:rPr lang="en-US" sz="1600" dirty="0" err="1"/>
              <a:t>Matuszek</a:t>
            </a:r>
            <a:r>
              <a:rPr lang="en-US" sz="1600" dirty="0"/>
              <a:t>, Univ. </a:t>
            </a:r>
            <a:r>
              <a:rPr lang="en-US" sz="1600" dirty="0" smtClean="0"/>
              <a:t>Pennsylvania [in progress]</a:t>
            </a:r>
          </a:p>
          <a:p>
            <a:pPr marL="0" indent="0">
              <a:buNone/>
            </a:pPr>
            <a:r>
              <a:rPr lang="en-US" dirty="0" smtClean="0"/>
              <a:t>Data structures in C++</a:t>
            </a:r>
          </a:p>
          <a:p>
            <a:pPr lvl="1"/>
            <a:r>
              <a:rPr lang="en-US" sz="1600" dirty="0" smtClean="0"/>
              <a:t>Steve </a:t>
            </a:r>
            <a:r>
              <a:rPr lang="en-US" sz="1600" dirty="0" err="1" smtClean="0"/>
              <a:t>Wolfman</a:t>
            </a:r>
            <a:r>
              <a:rPr lang="en-US" sz="1600" dirty="0" smtClean="0"/>
              <a:t>, UBC [in progress]</a:t>
            </a:r>
          </a:p>
          <a:p>
            <a:pPr marL="0" indent="0">
              <a:buNone/>
            </a:pPr>
            <a:r>
              <a:rPr lang="en-US" dirty="0" smtClean="0"/>
              <a:t>A CS1 lab on parallelism</a:t>
            </a:r>
          </a:p>
          <a:p>
            <a:pPr lvl="1"/>
            <a:r>
              <a:rPr lang="en-US" sz="1600" dirty="0" smtClean="0"/>
              <a:t>Curt Clifton, Rose-</a:t>
            </a:r>
            <a:r>
              <a:rPr lang="en-US" sz="1600" dirty="0" err="1" smtClean="0"/>
              <a:t>Hulman</a:t>
            </a: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Intro material in a senior-level/Master’s course</a:t>
            </a:r>
          </a:p>
          <a:p>
            <a:pPr lvl="1"/>
            <a:r>
              <a:rPr lang="en-US" sz="1600" dirty="0" smtClean="0"/>
              <a:t>Tom Van </a:t>
            </a:r>
            <a:r>
              <a:rPr lang="en-US" sz="1600" dirty="0" err="1" smtClean="0"/>
              <a:t>Cutsem</a:t>
            </a:r>
            <a:r>
              <a:rPr lang="en-US" sz="1600" dirty="0"/>
              <a:t>, </a:t>
            </a:r>
            <a:r>
              <a:rPr lang="en-US" sz="1600" dirty="0" err="1"/>
              <a:t>Vrije</a:t>
            </a:r>
            <a:r>
              <a:rPr lang="en-US" sz="1600" dirty="0"/>
              <a:t> </a:t>
            </a:r>
            <a:r>
              <a:rPr lang="en-US" sz="1600" dirty="0" err="1"/>
              <a:t>Universiteit</a:t>
            </a:r>
            <a:r>
              <a:rPr lang="en-US" sz="1600" dirty="0"/>
              <a:t> </a:t>
            </a:r>
            <a:r>
              <a:rPr lang="en-US" sz="1600" dirty="0" err="1" smtClean="0"/>
              <a:t>Brussel</a:t>
            </a:r>
            <a:endParaRPr lang="en-US" sz="1600" dirty="0" smtClean="0"/>
          </a:p>
          <a:p>
            <a:pPr lvl="1"/>
            <a:r>
              <a:rPr lang="en-US" sz="1600" dirty="0" err="1" smtClean="0"/>
              <a:t>Serdar</a:t>
            </a:r>
            <a:r>
              <a:rPr lang="en-US" sz="1600" dirty="0" smtClean="0"/>
              <a:t> </a:t>
            </a:r>
            <a:r>
              <a:rPr lang="en-US" sz="1600" dirty="0" err="1" smtClean="0"/>
              <a:t>Tasiran</a:t>
            </a:r>
            <a:r>
              <a:rPr lang="en-US" sz="1600" dirty="0" smtClean="0"/>
              <a:t>, </a:t>
            </a:r>
            <a:r>
              <a:rPr lang="en-US" sz="1600" dirty="0" err="1" smtClean="0"/>
              <a:t>Koc</a:t>
            </a:r>
            <a:r>
              <a:rPr lang="en-US" sz="1600" dirty="0" smtClean="0"/>
              <a:t> Univ.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2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Oval 2"/>
          <p:cNvSpPr>
            <a:spLocks noChangeArrowheads="1"/>
          </p:cNvSpPr>
          <p:nvPr/>
        </p:nvSpPr>
        <p:spPr bwMode="auto">
          <a:xfrm>
            <a:off x="36195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312</a:t>
            </a:r>
          </a:p>
          <a:p>
            <a:pPr algn="ctr"/>
            <a:r>
              <a:rPr lang="en-US" sz="1700" dirty="0">
                <a:latin typeface="Arial" charset="0"/>
              </a:rPr>
              <a:t>Foundations</a:t>
            </a:r>
          </a:p>
          <a:p>
            <a:pPr algn="ctr"/>
            <a:r>
              <a:rPr lang="en-US" sz="1700" dirty="0">
                <a:latin typeface="Arial" charset="0"/>
              </a:rPr>
              <a:t>II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3009900" y="304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332</a:t>
            </a:r>
          </a:p>
          <a:p>
            <a:pPr algn="ctr"/>
            <a:r>
              <a:rPr lang="en-US" sz="1700" dirty="0" smtClean="0">
                <a:latin typeface="Arial" charset="0"/>
              </a:rPr>
              <a:t>Data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>
                <a:latin typeface="Arial" charset="0"/>
              </a:rPr>
              <a:t>Abstractions</a:t>
            </a: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647700" y="18288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311</a:t>
            </a:r>
          </a:p>
          <a:p>
            <a:pPr algn="ctr"/>
            <a:r>
              <a:rPr lang="en-US" sz="1700">
                <a:latin typeface="Arial" charset="0"/>
              </a:rPr>
              <a:t>Foundations</a:t>
            </a:r>
          </a:p>
          <a:p>
            <a:pPr algn="ctr"/>
            <a:r>
              <a:rPr lang="en-US" sz="1700">
                <a:latin typeface="Arial" charset="0"/>
              </a:rPr>
              <a:t>I</a:t>
            </a: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647700" y="34290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351</a:t>
            </a:r>
          </a:p>
          <a:p>
            <a:pPr algn="ctr"/>
            <a:r>
              <a:rPr lang="en-US" sz="1700">
                <a:latin typeface="Arial" charset="0"/>
              </a:rPr>
              <a:t>Hw/Sw</a:t>
            </a:r>
          </a:p>
          <a:p>
            <a:pPr algn="ctr"/>
            <a:r>
              <a:rPr lang="en-US" sz="1700">
                <a:latin typeface="Arial" charset="0"/>
              </a:rPr>
              <a:t>Interface</a:t>
            </a: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3162300" y="33528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352</a:t>
            </a:r>
          </a:p>
          <a:p>
            <a:pPr algn="ctr"/>
            <a:r>
              <a:rPr lang="en-US" sz="1700">
                <a:latin typeface="Arial" charset="0"/>
              </a:rPr>
              <a:t>Hw Design /</a:t>
            </a:r>
          </a:p>
          <a:p>
            <a:pPr algn="ctr"/>
            <a:r>
              <a:rPr lang="en-US" sz="1700">
                <a:latin typeface="Arial" charset="0"/>
              </a:rPr>
              <a:t>Impl</a:t>
            </a: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1524000" y="5029200"/>
            <a:ext cx="1447800" cy="1371600"/>
          </a:xfrm>
          <a:prstGeom prst="ellipse">
            <a:avLst/>
          </a:prstGeom>
          <a:solidFill>
            <a:srgbClr val="FF9900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EE205</a:t>
            </a:r>
          </a:p>
          <a:p>
            <a:pPr algn="ctr"/>
            <a:r>
              <a:rPr lang="en-US" sz="1700" dirty="0" smtClean="0">
                <a:latin typeface="Arial" charset="0"/>
              </a:rPr>
              <a:t>Signal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Conditioning</a:t>
            </a:r>
            <a:endParaRPr lang="en-US" sz="1700" dirty="0">
              <a:latin typeface="Arial" charset="0"/>
            </a:endParaRPr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5295900" y="1828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341</a:t>
            </a:r>
          </a:p>
          <a:p>
            <a:pPr algn="ctr"/>
            <a:r>
              <a:rPr lang="en-US" sz="1700" dirty="0">
                <a:latin typeface="Arial" charset="0"/>
              </a:rPr>
              <a:t>Programming</a:t>
            </a:r>
          </a:p>
          <a:p>
            <a:pPr algn="ctr"/>
            <a:r>
              <a:rPr lang="en-US" sz="1700" dirty="0">
                <a:latin typeface="Arial" charset="0"/>
              </a:rPr>
              <a:t>Languages</a:t>
            </a: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2095500" y="4114800"/>
            <a:ext cx="1066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2095500" y="2590800"/>
            <a:ext cx="15240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 flipV="1">
            <a:off x="2095500" y="1401761"/>
            <a:ext cx="1047750" cy="1189037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6" name="Line 16"/>
          <p:cNvSpPr>
            <a:spLocks noChangeShapeType="1"/>
          </p:cNvSpPr>
          <p:nvPr/>
        </p:nvSpPr>
        <p:spPr bwMode="auto">
          <a:xfrm>
            <a:off x="2095500" y="2590800"/>
            <a:ext cx="1143000" cy="1295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7" name="Line 17"/>
          <p:cNvSpPr>
            <a:spLocks noChangeShapeType="1"/>
          </p:cNvSpPr>
          <p:nvPr/>
        </p:nvSpPr>
        <p:spPr bwMode="auto">
          <a:xfrm flipV="1">
            <a:off x="4191000" y="4495800"/>
            <a:ext cx="1333500" cy="5334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8" name="Line 18"/>
          <p:cNvSpPr>
            <a:spLocks noChangeShapeType="1"/>
          </p:cNvSpPr>
          <p:nvPr/>
        </p:nvSpPr>
        <p:spPr bwMode="auto">
          <a:xfrm>
            <a:off x="4457700" y="1006475"/>
            <a:ext cx="114300" cy="863483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7010400" y="280988"/>
            <a:ext cx="304800" cy="228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7315200" y="228600"/>
            <a:ext cx="8858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required</a:t>
            </a: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7010400" y="1179512"/>
            <a:ext cx="304800" cy="228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7315200" y="1127125"/>
            <a:ext cx="1574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CompE required</a:t>
            </a:r>
          </a:p>
        </p:txBody>
      </p:sp>
      <p:sp>
        <p:nvSpPr>
          <p:cNvPr id="168991" name="Oval 31"/>
          <p:cNvSpPr>
            <a:spLocks noChangeArrowheads="1"/>
          </p:cNvSpPr>
          <p:nvPr/>
        </p:nvSpPr>
        <p:spPr bwMode="auto">
          <a:xfrm>
            <a:off x="4800600" y="499007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>
                <a:latin typeface="Arial" charset="0"/>
              </a:rPr>
              <a:t>STAT391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3124200" y="50292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MATH308</a:t>
            </a:r>
            <a:endParaRPr lang="en-US" sz="1700" dirty="0">
              <a:latin typeface="Arial" charset="0"/>
            </a:endParaRPr>
          </a:p>
          <a:p>
            <a:pPr algn="ctr"/>
            <a:r>
              <a:rPr lang="en-US" sz="1700" dirty="0" smtClean="0">
                <a:latin typeface="Arial" charset="0"/>
              </a:rPr>
              <a:t>Linear </a:t>
            </a:r>
          </a:p>
          <a:p>
            <a:pPr algn="ctr"/>
            <a:r>
              <a:rPr lang="en-US" sz="1700" dirty="0" smtClean="0">
                <a:latin typeface="Arial" charset="0"/>
              </a:rPr>
              <a:t>Algebra</a:t>
            </a:r>
            <a:endParaRPr lang="en-US" sz="1700" dirty="0">
              <a:latin typeface="Arial" charset="0"/>
            </a:endParaRPr>
          </a:p>
        </p:txBody>
      </p: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7026275" y="1728788"/>
            <a:ext cx="304800" cy="22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7331075" y="1676400"/>
            <a:ext cx="12033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not required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6934200" y="2360612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7404100" y="2185987"/>
            <a:ext cx="800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pre-req</a:t>
            </a: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6934200" y="2741612"/>
            <a:ext cx="457200" cy="0"/>
          </a:xfrm>
          <a:prstGeom prst="line">
            <a:avLst/>
          </a:prstGeom>
          <a:noFill/>
          <a:ln w="60325">
            <a:solidFill>
              <a:schemeClr val="tx1"/>
            </a:solidFill>
            <a:prstDash val="sysDot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7404100" y="2590800"/>
            <a:ext cx="16160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>
                <a:latin typeface="Arial" charset="0"/>
              </a:rPr>
              <a:t>co-req or pre-req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2095500" y="4191000"/>
            <a:ext cx="2095500" cy="8382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Oval 31"/>
          <p:cNvSpPr>
            <a:spLocks noChangeArrowheads="1"/>
          </p:cNvSpPr>
          <p:nvPr/>
        </p:nvSpPr>
        <p:spPr bwMode="auto">
          <a:xfrm>
            <a:off x="228600" y="1001197"/>
            <a:ext cx="838200" cy="80113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390A</a:t>
            </a:r>
          </a:p>
          <a:p>
            <a:pPr algn="ctr"/>
            <a:r>
              <a:rPr lang="en-US" sz="1700" dirty="0" smtClean="0">
                <a:latin typeface="Arial" charset="0"/>
              </a:rPr>
              <a:t>Tools</a:t>
            </a:r>
            <a:endParaRPr lang="en-US" sz="1700" dirty="0">
              <a:latin typeface="Arial" charset="0"/>
            </a:endParaRPr>
          </a:p>
        </p:txBody>
      </p:sp>
      <p:sp>
        <p:nvSpPr>
          <p:cNvPr id="50" name="Left Brace 49"/>
          <p:cNvSpPr/>
          <p:nvPr/>
        </p:nvSpPr>
        <p:spPr bwMode="auto">
          <a:xfrm>
            <a:off x="918148" y="5029200"/>
            <a:ext cx="453452" cy="1371600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9621" y="5029200"/>
            <a:ext cx="925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Other </a:t>
            </a:r>
          </a:p>
          <a:p>
            <a:r>
              <a:rPr lang="en-US" sz="2000" b="0" dirty="0" err="1" smtClean="0">
                <a:latin typeface="+mn-lt"/>
              </a:rPr>
              <a:t>Dept.s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8" name="Oval 29" descr="Solid diamond"/>
          <p:cNvSpPr>
            <a:spLocks noChangeArrowheads="1"/>
          </p:cNvSpPr>
          <p:nvPr/>
        </p:nvSpPr>
        <p:spPr bwMode="auto">
          <a:xfrm>
            <a:off x="1181100" y="304800"/>
            <a:ext cx="1447800" cy="1371600"/>
          </a:xfrm>
          <a:prstGeom prst="ellipse">
            <a:avLst/>
          </a:prstGeom>
          <a:solidFill>
            <a:srgbClr val="5CE455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331</a:t>
            </a:r>
          </a:p>
          <a:p>
            <a:pPr algn="ctr"/>
            <a:r>
              <a:rPr lang="en-US" sz="1700" dirty="0" err="1">
                <a:latin typeface="Arial" charset="0"/>
              </a:rPr>
              <a:t>Sw</a:t>
            </a:r>
            <a:r>
              <a:rPr lang="en-US" sz="1700" dirty="0">
                <a:latin typeface="Arial" charset="0"/>
              </a:rPr>
              <a:t> Design /</a:t>
            </a:r>
          </a:p>
          <a:p>
            <a:pPr algn="ctr"/>
            <a:r>
              <a:rPr lang="en-US" sz="1700" dirty="0" err="1">
                <a:latin typeface="Arial" charset="0"/>
              </a:rPr>
              <a:t>Impl</a:t>
            </a:r>
            <a:endParaRPr lang="en-US" sz="1700" dirty="0">
              <a:latin typeface="Arial" charset="0"/>
            </a:endParaRPr>
          </a:p>
        </p:txBody>
      </p:sp>
      <p:sp>
        <p:nvSpPr>
          <p:cNvPr id="53" name="Oval 28"/>
          <p:cNvSpPr>
            <a:spLocks noChangeArrowheads="1"/>
          </p:cNvSpPr>
          <p:nvPr/>
        </p:nvSpPr>
        <p:spPr bwMode="auto">
          <a:xfrm>
            <a:off x="5295900" y="3352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 smtClean="0">
                <a:latin typeface="Arial" charset="0"/>
              </a:rPr>
              <a:t>333 </a:t>
            </a:r>
          </a:p>
          <a:p>
            <a:pPr algn="ctr"/>
            <a:r>
              <a:rPr lang="en-US" sz="1700" dirty="0" smtClean="0">
                <a:latin typeface="Arial" charset="0"/>
              </a:rPr>
              <a:t>Systems</a:t>
            </a:r>
          </a:p>
          <a:p>
            <a:pPr algn="ctr"/>
            <a:r>
              <a:rPr lang="en-US" sz="1700" dirty="0" smtClean="0">
                <a:latin typeface="Arial" charset="0"/>
              </a:rPr>
              <a:t>Programming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5295900" y="304800"/>
            <a:ext cx="1447800" cy="1371600"/>
          </a:xfrm>
          <a:prstGeom prst="ellipse">
            <a:avLst/>
          </a:prstGeom>
          <a:solidFill>
            <a:srgbClr val="CC99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dirty="0">
                <a:latin typeface="Arial" charset="0"/>
              </a:rPr>
              <a:t>344</a:t>
            </a:r>
          </a:p>
          <a:p>
            <a:pPr algn="ctr"/>
            <a:r>
              <a:rPr lang="en-US" sz="1700" dirty="0">
                <a:latin typeface="Arial" charset="0"/>
              </a:rPr>
              <a:t>Data </a:t>
            </a:r>
          </a:p>
          <a:p>
            <a:pPr algn="ctr"/>
            <a:r>
              <a:rPr lang="en-US" sz="1700" dirty="0" smtClean="0">
                <a:latin typeface="Arial" charset="0"/>
              </a:rPr>
              <a:t>Management</a:t>
            </a:r>
          </a:p>
          <a:p>
            <a:pPr algn="ctr"/>
            <a:endParaRPr lang="en-US" sz="1700" dirty="0">
              <a:latin typeface="Arial" charset="0"/>
            </a:endParaRPr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 flipV="1">
            <a:off x="2171700" y="1001196"/>
            <a:ext cx="3200400" cy="1507053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Rectangle 18" descr="Solid diamond"/>
          <p:cNvSpPr>
            <a:spLocks noChangeArrowheads="1"/>
          </p:cNvSpPr>
          <p:nvPr/>
        </p:nvSpPr>
        <p:spPr bwMode="auto">
          <a:xfrm>
            <a:off x="7010400" y="738187"/>
            <a:ext cx="304800" cy="228600"/>
          </a:xfrm>
          <a:prstGeom prst="rect">
            <a:avLst/>
          </a:prstGeom>
          <a:solidFill>
            <a:srgbClr val="5CE45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7315200" y="685800"/>
            <a:ext cx="127470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latin typeface="Arial" charset="0"/>
              </a:rPr>
              <a:t>CS </a:t>
            </a:r>
            <a:r>
              <a:rPr lang="en-US" sz="1500" dirty="0" smtClean="0">
                <a:latin typeface="Arial" charset="0"/>
              </a:rPr>
              <a:t>required</a:t>
            </a:r>
            <a:endParaRPr lang="en-US" sz="15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97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put multithreading?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Using and reasoning about multiple threads has been a vibrant, elegant field for decades</a:t>
            </a:r>
          </a:p>
          <a:p>
            <a:r>
              <a:rPr lang="en-US" dirty="0" smtClean="0"/>
              <a:t>With multicore here, it’s no longer “optional material”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Tempting ideas until you try them </a:t>
            </a:r>
            <a:r>
              <a:rPr lang="en-US" dirty="0" smtClean="0">
                <a:sym typeface="Wingdings" pitchFamily="2" charset="2"/>
              </a:rPr>
              <a:t>: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Change all courses to have parallelism from day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Add a new required course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Realistic today:  2-3 weeks in an existing course</a:t>
            </a:r>
          </a:p>
          <a:p>
            <a:pPr lvl="1"/>
            <a:r>
              <a:rPr lang="en-US" dirty="0" smtClean="0"/>
              <a:t>At expense of material nearly as important</a:t>
            </a:r>
          </a:p>
          <a:p>
            <a:pPr lvl="1"/>
            <a:r>
              <a:rPr lang="en-US" dirty="0" smtClean="0"/>
              <a:t>So which course shall it be…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26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Why the “junior level”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0" y="1371600"/>
            <a:ext cx="2819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CS1+2 too early:</a:t>
            </a:r>
          </a:p>
          <a:p>
            <a:r>
              <a:rPr lang="en-US" dirty="0" smtClean="0"/>
              <a:t>Loops, recursion, objects, trees</a:t>
            </a:r>
          </a:p>
          <a:p>
            <a:r>
              <a:rPr lang="en-US" dirty="0" smtClean="0"/>
              <a:t>&lt; 25% CS majors</a:t>
            </a:r>
          </a:p>
          <a:p>
            <a:r>
              <a:rPr lang="en-US" dirty="0" smtClean="0"/>
              <a:t>Late CS2 can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Senior year too late:</a:t>
            </a:r>
          </a:p>
          <a:p>
            <a:r>
              <a:rPr lang="en-US" dirty="0" smtClean="0"/>
              <a:t>Specialized courses</a:t>
            </a:r>
          </a:p>
          <a:p>
            <a:r>
              <a:rPr lang="en-US" dirty="0" smtClean="0"/>
              <a:t>Concepts needed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i="1" dirty="0" smtClean="0"/>
              <a:t>many</a:t>
            </a:r>
            <a:r>
              <a:rPr lang="en-US" dirty="0" smtClean="0"/>
              <a:t> courses</a:t>
            </a:r>
          </a:p>
          <a:p>
            <a:pPr lvl="1"/>
            <a:r>
              <a:rPr lang="en-US" dirty="0" smtClean="0"/>
              <a:t>Not just 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12954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" y="3276600"/>
            <a:ext cx="1600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CS2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1371600"/>
            <a:ext cx="28956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“junior” level</a:t>
            </a: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133600" y="2514600"/>
            <a:ext cx="9906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3200400"/>
            <a:ext cx="3124200" cy="13716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“senior”</a:t>
            </a:r>
            <a:r>
              <a:rPr lang="en-US" b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level</a:t>
            </a:r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2667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5200" y="5105400"/>
            <a:ext cx="1600200" cy="1295400"/>
          </a:xfrm>
          <a:prstGeom prst="ellipse">
            <a:avLst/>
          </a:prstGeom>
          <a:solidFill>
            <a:srgbClr val="00FF99"/>
          </a:solidFill>
          <a:ln w="666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capstone</a:t>
            </a:r>
          </a:p>
          <a:p>
            <a:pPr algn="ctr"/>
            <a:r>
              <a:rPr lang="en-US" b="0" smtClean="0">
                <a:solidFill>
                  <a:srgbClr val="000000"/>
                </a:solidFill>
                <a:latin typeface="Arial" charset="0"/>
              </a:rPr>
              <a:t>design</a:t>
            </a: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267200" y="2667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343400" y="4572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92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2895600"/>
            <a:ext cx="1447800" cy="1371600"/>
          </a:xfrm>
          <a:prstGeom prst="ellipse">
            <a:avLst/>
          </a:prstGeom>
          <a:solidFill>
            <a:srgbClr val="00CCFF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Data</a:t>
            </a:r>
            <a:endParaRPr lang="en-US" sz="2000" dirty="0">
              <a:latin typeface="Arial" charset="0"/>
            </a:endParaRPr>
          </a:p>
          <a:p>
            <a:pPr algn="ctr"/>
            <a:r>
              <a:rPr lang="en-US" sz="2000" dirty="0" smtClean="0">
                <a:latin typeface="Arial" charset="0"/>
              </a:rPr>
              <a:t>Structures</a:t>
            </a:r>
            <a:endParaRPr lang="en-US" sz="2000" dirty="0">
              <a:latin typeface="Arial" charset="0"/>
            </a:endParaRPr>
          </a:p>
        </p:txBody>
      </p:sp>
      <p:sp>
        <p:nvSpPr>
          <p:cNvPr id="18739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819400"/>
            <a:ext cx="1447800" cy="1371600"/>
          </a:xfrm>
          <a:prstGeom prst="ellipse">
            <a:avLst/>
          </a:prstGeom>
          <a:solidFill>
            <a:srgbClr val="00CCFF"/>
          </a:solidFill>
          <a:ln w="666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Arial" charset="0"/>
              </a:rPr>
              <a:t>Discrete</a:t>
            </a:r>
          </a:p>
          <a:p>
            <a:pPr algn="ctr"/>
            <a:r>
              <a:rPr lang="en-US" sz="2000" dirty="0" smtClean="0">
                <a:latin typeface="Arial" charset="0"/>
              </a:rPr>
              <a:t>Math ++</a:t>
            </a:r>
            <a:endParaRPr lang="en-US" sz="2000" dirty="0">
              <a:latin typeface="Arial" charset="0"/>
            </a:endParaRPr>
          </a:p>
        </p:txBody>
      </p:sp>
      <p:sp>
        <p:nvSpPr>
          <p:cNvPr id="187403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55532" y="3505198"/>
            <a:ext cx="897468" cy="1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  <p:custDataLst>
              <p:tags r:id="rId6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Our “junior-level” [majors only]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85800" y="1371600"/>
            <a:ext cx="8077200" cy="4876800"/>
          </a:xfrm>
        </p:spPr>
        <p:txBody>
          <a:bodyPr/>
          <a:lstStyle/>
          <a:p>
            <a:r>
              <a:rPr lang="en-US" dirty="0" smtClean="0"/>
              <a:t>Quarters: 10-week courses</a:t>
            </a:r>
          </a:p>
          <a:p>
            <a:r>
              <a:rPr lang="en-US" dirty="0" smtClean="0"/>
              <a:t>300-level courses:  5 required  +  4 taken by most students</a:t>
            </a:r>
          </a:p>
          <a:p>
            <a:pPr lvl="1"/>
            <a:r>
              <a:rPr lang="en-US" dirty="0" smtClean="0"/>
              <a:t>How courses fit together is another talk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structures </a:t>
            </a:r>
            <a:r>
              <a:rPr lang="en-US" dirty="0" smtClean="0"/>
              <a:t>required </a:t>
            </a:r>
            <a:r>
              <a:rPr lang="en-US" dirty="0"/>
              <a:t>and follows discrete-math topics</a:t>
            </a:r>
          </a:p>
          <a:p>
            <a:pPr lvl="1"/>
            <a:r>
              <a:rPr lang="en-US" dirty="0"/>
              <a:t>So </a:t>
            </a:r>
            <a:r>
              <a:rPr lang="en-US" dirty="0" smtClean="0"/>
              <a:t>do a bit more </a:t>
            </a:r>
            <a:r>
              <a:rPr lang="en-US" dirty="0"/>
              <a:t>induction, </a:t>
            </a:r>
            <a:r>
              <a:rPr lang="en-US" dirty="0" smtClean="0"/>
              <a:t>analysis, </a:t>
            </a:r>
            <a:r>
              <a:rPr lang="en-US" dirty="0"/>
              <a:t>etc. than a “</a:t>
            </a:r>
            <a:r>
              <a:rPr lang="en-US" dirty="0" smtClean="0"/>
              <a:t>CS2” or “CS3” </a:t>
            </a:r>
            <a:r>
              <a:rPr lang="en-US" dirty="0"/>
              <a:t>data </a:t>
            </a:r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But this is not necessary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2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Old vs.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/>
              <a:t>Big-Oh, Algorithm Analysis</a:t>
            </a:r>
          </a:p>
          <a:p>
            <a:pPr>
              <a:buNone/>
            </a:pPr>
            <a:r>
              <a:rPr lang="en-US" dirty="0" smtClean="0"/>
              <a:t>Binary Heaps (Priority Qs)</a:t>
            </a:r>
          </a:p>
          <a:p>
            <a:pPr>
              <a:buNone/>
            </a:pPr>
            <a:r>
              <a:rPr lang="en-US" dirty="0" smtClean="0"/>
              <a:t>AVL Trees</a:t>
            </a:r>
          </a:p>
          <a:p>
            <a:pPr>
              <a:buNone/>
            </a:pPr>
            <a:r>
              <a:rPr lang="en-US" dirty="0" smtClean="0"/>
              <a:t>B Trees</a:t>
            </a:r>
          </a:p>
          <a:p>
            <a:pPr>
              <a:buNone/>
            </a:pPr>
            <a:r>
              <a:rPr lang="en-US" dirty="0" smtClean="0"/>
              <a:t>Hashing</a:t>
            </a:r>
          </a:p>
          <a:p>
            <a:pPr>
              <a:buNone/>
            </a:pPr>
            <a:r>
              <a:rPr lang="en-US" dirty="0" smtClean="0"/>
              <a:t>Sorting</a:t>
            </a:r>
          </a:p>
          <a:p>
            <a:pPr>
              <a:buNone/>
            </a:pPr>
            <a:r>
              <a:rPr lang="en-US" dirty="0" smtClean="0"/>
              <a:t>Graph Traversals</a:t>
            </a:r>
          </a:p>
          <a:p>
            <a:pPr>
              <a:buNone/>
            </a:pPr>
            <a:r>
              <a:rPr lang="en-US" dirty="0" smtClean="0"/>
              <a:t>Topological Sort</a:t>
            </a:r>
          </a:p>
          <a:p>
            <a:pPr>
              <a:buNone/>
            </a:pPr>
            <a:r>
              <a:rPr lang="en-US" dirty="0" smtClean="0"/>
              <a:t>Shortest Paths</a:t>
            </a:r>
          </a:p>
          <a:p>
            <a:pPr>
              <a:buNone/>
            </a:pPr>
            <a:r>
              <a:rPr lang="en-US" dirty="0" smtClean="0"/>
              <a:t>Minimum Spanning Trees</a:t>
            </a:r>
          </a:p>
          <a:p>
            <a:pPr>
              <a:buNone/>
            </a:pPr>
            <a:r>
              <a:rPr lang="en-US" dirty="0" smtClean="0"/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5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2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Old and new: 20 lectures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4495800" y="16002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Removed: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lectures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D-heaps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Leftist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Skew heaps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Binomial queues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Splay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Disjoint</a:t>
            </a:r>
            <a:r>
              <a:rPr lang="en-US" sz="2000" b="0" kern="0" dirty="0" smtClean="0">
                <a:latin typeface="+mn-lt"/>
              </a:rPr>
              <a:t> sets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Network flow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noProof="0" dirty="0" smtClean="0">
                <a:latin typeface="+mn-lt"/>
              </a:rPr>
              <a:t>Hack job on NP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500" b="0" kern="0" noProof="0" dirty="0" smtClean="0">
                <a:latin typeface="+mn-lt"/>
              </a:rPr>
              <a:t>*</a:t>
            </a:r>
            <a:r>
              <a:rPr lang="en-US" sz="200" b="0" kern="0" noProof="0" dirty="0" smtClean="0">
                <a:latin typeface="+mn-lt"/>
              </a:rPr>
              <a:t> </a:t>
            </a:r>
            <a:r>
              <a:rPr lang="en-US" sz="2000" b="0" kern="0" noProof="0" dirty="0" smtClean="0">
                <a:latin typeface="+mn-lt"/>
              </a:rPr>
              <a:t>  moved </a:t>
            </a:r>
            <a:r>
              <a:rPr lang="en-US" sz="2000" b="0" kern="0" noProof="0" dirty="0" smtClean="0">
                <a:latin typeface="+mn-lt"/>
              </a:rPr>
              <a:t>to other courses as part </a:t>
            </a:r>
            <a:r>
              <a:rPr lang="en-US" sz="2000" b="0" kern="0" noProof="0" dirty="0" smtClean="0">
                <a:latin typeface="+mn-lt"/>
              </a:rPr>
              <a:t>of a </a:t>
            </a:r>
            <a:r>
              <a:rPr lang="en-US" sz="2000" b="0" kern="0" noProof="0" dirty="0" smtClean="0">
                <a:latin typeface="+mn-lt"/>
              </a:rPr>
              <a:t>large curriculum revision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6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ight Brace 7"/>
          <p:cNvSpPr/>
          <p:nvPr/>
        </p:nvSpPr>
        <p:spPr bwMode="auto">
          <a:xfrm>
            <a:off x="6629400" y="2069910"/>
            <a:ext cx="422148" cy="1282890"/>
          </a:xfrm>
          <a:prstGeom prst="rightBrace">
            <a:avLst/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2438400"/>
            <a:ext cx="5084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0" dirty="0" smtClean="0">
                <a:latin typeface="+mn-lt"/>
                <a:sym typeface="Wingdings" pitchFamily="2" charset="2"/>
              </a:rPr>
              <a:t></a:t>
            </a:r>
            <a:endParaRPr lang="en-US" sz="3000" b="0" dirty="0" smtClean="0">
              <a:latin typeface="+mn-lt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6629400" y="3505200"/>
            <a:ext cx="422148" cy="641445"/>
          </a:xfrm>
          <a:prstGeom prst="rightBrace">
            <a:avLst/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7" y="3563077"/>
            <a:ext cx="5084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0" dirty="0" smtClean="0">
                <a:latin typeface="+mn-lt"/>
                <a:sym typeface="Wingdings" pitchFamily="2" charset="2"/>
              </a:rPr>
              <a:t></a:t>
            </a:r>
            <a:endParaRPr lang="en-US" sz="3000" b="0" dirty="0" smtClean="0">
              <a:latin typeface="+mn-lt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6629400" y="4235355"/>
            <a:ext cx="422148" cy="641445"/>
          </a:xfrm>
          <a:prstGeom prst="rightBrace">
            <a:avLst/>
          </a:prstGeom>
          <a:noFill/>
          <a:ln w="603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8758" y="4267200"/>
            <a:ext cx="38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0" dirty="0" smtClean="0">
                <a:latin typeface="+mn-lt"/>
                <a:sym typeface="Wingdings" pitchFamily="2" charset="2"/>
              </a:rPr>
              <a:t>*</a:t>
            </a:r>
            <a:endParaRPr lang="en-US" sz="4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7115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Old vs.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3505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Old </a:t>
            </a:r>
            <a:r>
              <a:rPr lang="en-US" dirty="0">
                <a:solidFill>
                  <a:schemeClr val="accent2"/>
                </a:solidFill>
              </a:rPr>
              <a:t>and new: 20 lectures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Big-Oh, Algorithm Analysis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Binary Heaps (Priority Qs)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AVL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Hashing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Sorting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Graph Traversals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Topological Sort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Shortest Paths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Spanning Trees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Amortization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Dan Grossman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Parallelism/Concurrency in Data Structures, Univ. Washington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44958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Added: 8 lectures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Multithreaded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Basics (1)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noProof="0" dirty="0" smtClean="0">
                <a:latin typeface="+mn-lt"/>
              </a:rPr>
              <a:t>Programming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Fork-Join Parallelism (3)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Algorithms, Patterns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Algorithm Analysis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Amdahl’s Law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Concurrency (4)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Races, deadlock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Locks (mostly)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Condition variables (a bit)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Programming guidelines (!)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6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44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71998</TotalTime>
  <Words>2297</Words>
  <Application>Microsoft Office PowerPoint</Application>
  <PresentationFormat>On-screen Show (4:3)</PresentationFormat>
  <Paragraphs>655</Paragraphs>
  <Slides>36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Introducing Parallelism and Concurrency in the  Data Structures Course</vt:lpstr>
      <vt:lpstr>Executive Summary</vt:lpstr>
      <vt:lpstr>Outline</vt:lpstr>
      <vt:lpstr>Where to put multithreading? </vt:lpstr>
      <vt:lpstr>Why the “junior level”</vt:lpstr>
      <vt:lpstr>Our “junior-level” [majors only]</vt:lpstr>
      <vt:lpstr>Old vs. New</vt:lpstr>
      <vt:lpstr>Old vs. New</vt:lpstr>
      <vt:lpstr>Old vs. New</vt:lpstr>
      <vt:lpstr>Outline</vt:lpstr>
      <vt:lpstr>A key distinction</vt:lpstr>
      <vt:lpstr>An analogy</vt:lpstr>
      <vt:lpstr>Why parallelism first</vt:lpstr>
      <vt:lpstr>Threads and shared memory</vt:lpstr>
      <vt:lpstr>Sum an array</vt:lpstr>
      <vt:lpstr>Divide-and-conquer</vt:lpstr>
      <vt:lpstr>Maps and reduces</vt:lpstr>
      <vt:lpstr>The math, part 1</vt:lpstr>
      <vt:lpstr>The math, part 2</vt:lpstr>
      <vt:lpstr>Fancier parallelism</vt:lpstr>
      <vt:lpstr>Fancier parallelism</vt:lpstr>
      <vt:lpstr>Concurrency basics</vt:lpstr>
      <vt:lpstr>Data races vs. bad interleavings</vt:lpstr>
      <vt:lpstr>Data races vs. bad interleavings</vt:lpstr>
      <vt:lpstr>Data races vs. bad interleavings</vt:lpstr>
      <vt:lpstr>Programming idioms</vt:lpstr>
      <vt:lpstr>Other topics</vt:lpstr>
      <vt:lpstr>What the students do</vt:lpstr>
      <vt:lpstr>Conclusions</vt:lpstr>
      <vt:lpstr>PowerPoint Presentation</vt:lpstr>
      <vt:lpstr>PowerPoint Presentation</vt:lpstr>
      <vt:lpstr>Informal Assessment [more in paper]</vt:lpstr>
      <vt:lpstr>What’s available</vt:lpstr>
      <vt:lpstr>What’s not covered</vt:lpstr>
      <vt:lpstr>Users so far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2081</cp:revision>
  <cp:lastPrinted>2012-02-29T20:46:23Z</cp:lastPrinted>
  <dcterms:created xsi:type="dcterms:W3CDTF">2009-03-13T20:43:19Z</dcterms:created>
  <dcterms:modified xsi:type="dcterms:W3CDTF">2012-03-03T16:23:06Z</dcterms:modified>
</cp:coreProperties>
</file>