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47" r:id="rId1"/>
  </p:sldMasterIdLst>
  <p:notesMasterIdLst>
    <p:notesMasterId r:id="rId38"/>
  </p:notesMasterIdLst>
  <p:sldIdLst>
    <p:sldId id="256" r:id="rId2"/>
    <p:sldId id="476" r:id="rId3"/>
    <p:sldId id="480" r:id="rId4"/>
    <p:sldId id="481" r:id="rId5"/>
    <p:sldId id="379" r:id="rId6"/>
    <p:sldId id="377" r:id="rId7"/>
    <p:sldId id="482" r:id="rId8"/>
    <p:sldId id="378" r:id="rId9"/>
    <p:sldId id="437" r:id="rId10"/>
    <p:sldId id="472" r:id="rId11"/>
    <p:sldId id="451" r:id="rId12"/>
    <p:sldId id="438" r:id="rId13"/>
    <p:sldId id="450" r:id="rId14"/>
    <p:sldId id="473" r:id="rId15"/>
    <p:sldId id="443" r:id="rId16"/>
    <p:sldId id="452" r:id="rId17"/>
    <p:sldId id="448" r:id="rId18"/>
    <p:sldId id="475" r:id="rId19"/>
    <p:sldId id="388" r:id="rId20"/>
    <p:sldId id="474" r:id="rId21"/>
    <p:sldId id="386" r:id="rId22"/>
    <p:sldId id="470" r:id="rId23"/>
    <p:sldId id="428" r:id="rId24"/>
    <p:sldId id="453" r:id="rId25"/>
    <p:sldId id="457" r:id="rId26"/>
    <p:sldId id="459" r:id="rId27"/>
    <p:sldId id="460" r:id="rId28"/>
    <p:sldId id="455" r:id="rId29"/>
    <p:sldId id="471" r:id="rId30"/>
    <p:sldId id="469" r:id="rId31"/>
    <p:sldId id="463" r:id="rId32"/>
    <p:sldId id="464" r:id="rId33"/>
    <p:sldId id="468" r:id="rId34"/>
    <p:sldId id="456" r:id="rId35"/>
    <p:sldId id="461" r:id="rId36"/>
    <p:sldId id="373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FFC000"/>
    <a:srgbClr val="7F7F7F"/>
    <a:srgbClr val="000000"/>
    <a:srgbClr val="ED7D31"/>
    <a:srgbClr val="FFFED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24" autoAdjust="0"/>
    <p:restoredTop sz="86311"/>
  </p:normalViewPr>
  <p:slideViewPr>
    <p:cSldViewPr snapToGrid="0">
      <p:cViewPr varScale="1">
        <p:scale>
          <a:sx n="125" d="100"/>
          <a:sy n="125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0A00F0-4654-B14B-96AB-6E5598F1F420}" type="datetimeFigureOut">
              <a:rPr lang="en-US" smtClean="0"/>
              <a:t>7/21/20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BA24F-46AE-C544-9B74-A62404DC3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1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95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781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47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259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13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96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36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34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57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51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73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76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6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316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16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35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BA24F-46AE-C544-9B74-A62404DC3C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703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BE83B-0FBC-2047-B197-DAF09B74CE85}" type="datetime1">
              <a:rPr lang="en-US" smtClean="0"/>
              <a:t>7/21/20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323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2DBED-FF5B-5648-9279-7AC5CCBD285C}" type="datetime1">
              <a:rPr lang="en-US" smtClean="0"/>
              <a:t>7/21/20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007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32B4F-995A-1049-8E6D-206555C96A39}" type="datetime1">
              <a:rPr lang="en-US" smtClean="0"/>
              <a:t>7/21/20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642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37E2-EB44-5D43-A312-07B8378B834A}" type="datetime1">
              <a:rPr lang="en-US" smtClean="0"/>
              <a:t>7/21/20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68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9E4FA-9572-5F4B-85D9-64751FB35A3F}" type="datetime1">
              <a:rPr lang="en-US" smtClean="0"/>
              <a:t>7/21/20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461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9CD7A-8482-2F41-AED3-0A63816B5789}" type="datetime1">
              <a:rPr lang="en-US" smtClean="0"/>
              <a:t>7/21/20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177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73E3D-4C8F-B048-8685-95BF1704A7C8}" type="datetime1">
              <a:rPr lang="en-US" smtClean="0"/>
              <a:t>7/21/20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599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739F5-34E9-0A41-A211-2307BA9B368B}" type="datetime1">
              <a:rPr lang="en-US" smtClean="0"/>
              <a:t>7/21/20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421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BC21B-1A45-A648-A096-174F865B3D3B}" type="datetime1">
              <a:rPr lang="en-US" smtClean="0"/>
              <a:t>7/21/20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929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CCED6-0791-BE45-B1AF-89640E2370D1}" type="datetime1">
              <a:rPr lang="en-US" smtClean="0"/>
              <a:t>7/21/20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472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3CC0C-330B-8D41-812F-D6794973499C}" type="datetime1">
              <a:rPr lang="en-US" smtClean="0"/>
              <a:t>7/21/20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92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5D880-A197-D34D-8DF6-4549855C8E01}" type="datetime1">
              <a:rPr lang="en-US" smtClean="0"/>
              <a:t>7/21/20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03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cs.microsoft.com/en-us/azure/devops/pipelines/test/parallel-testing-vstest" TargetMode="Externa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flakytestdatase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flakytestdatase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flakytestdatase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winglam2@Illinois.edu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view/flakytestdatase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16.tiff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tiff"/><Relationship Id="rId9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438" y="383212"/>
            <a:ext cx="11781121" cy="1789934"/>
          </a:xfrm>
        </p:spPr>
        <p:txBody>
          <a:bodyPr>
            <a:normAutofit/>
          </a:bodyPr>
          <a:lstStyle/>
          <a:p>
            <a:r>
              <a:rPr lang="en-US" dirty="0"/>
              <a:t>Dependent-Test-Aware </a:t>
            </a:r>
            <a:br>
              <a:rPr lang="en-US" dirty="0"/>
            </a:br>
            <a:r>
              <a:rPr lang="en-US" dirty="0"/>
              <a:t>Regression Testing Techniques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8" y="2444196"/>
            <a:ext cx="9144000" cy="2573853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/>
              <a:t>Wing Lam	</a:t>
            </a:r>
            <a:r>
              <a:rPr lang="en-US" sz="2800" dirty="0"/>
              <a:t>August Shi	Reed </a:t>
            </a:r>
            <a:r>
              <a:rPr lang="en-US" sz="2800" dirty="0" err="1"/>
              <a:t>Oei</a:t>
            </a:r>
            <a:r>
              <a:rPr lang="en-US" sz="2800" dirty="0"/>
              <a:t> </a:t>
            </a:r>
          </a:p>
          <a:p>
            <a:r>
              <a:rPr lang="en-US" sz="2800" dirty="0"/>
              <a:t>Sai Zhang		Michael D. Ernst		Tao </a:t>
            </a:r>
            <a:r>
              <a:rPr lang="en-US" sz="2800" dirty="0" err="1"/>
              <a:t>Xie</a:t>
            </a:r>
            <a:endParaRPr lang="en-US" sz="2800" dirty="0"/>
          </a:p>
          <a:p>
            <a:r>
              <a:rPr lang="en-US" sz="2800" dirty="0"/>
              <a:t>{</a:t>
            </a:r>
            <a:r>
              <a:rPr lang="en-US" sz="2800" b="1" dirty="0"/>
              <a:t>winglam2</a:t>
            </a:r>
            <a:r>
              <a:rPr lang="en-US" sz="2800" dirty="0"/>
              <a:t>, awshi2, reedoei2}@</a:t>
            </a:r>
            <a:r>
              <a:rPr lang="en-US" sz="2800" dirty="0" err="1"/>
              <a:t>illinois.edu</a:t>
            </a:r>
            <a:endParaRPr lang="en-US" sz="2800" dirty="0"/>
          </a:p>
          <a:p>
            <a:r>
              <a:rPr lang="en-US" sz="2800" dirty="0" err="1"/>
              <a:t>saizhang@google.com</a:t>
            </a:r>
            <a:endParaRPr lang="en-US" sz="2800" dirty="0"/>
          </a:p>
          <a:p>
            <a:r>
              <a:rPr lang="en-US" sz="2800" dirty="0" err="1"/>
              <a:t>mernst@cs.washington.edu</a:t>
            </a:r>
            <a:endParaRPr lang="en-US" sz="2800" dirty="0"/>
          </a:p>
          <a:p>
            <a:r>
              <a:rPr lang="en-US" sz="2800" dirty="0" err="1"/>
              <a:t>taoxie@pku.edu.cn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0CA9F2-3FD3-E348-8676-3DD279C86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33" y="3729867"/>
            <a:ext cx="733411" cy="10579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8E17B6-A736-214D-8C4E-57A7495F9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31" y="5324255"/>
            <a:ext cx="1058896" cy="1058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38F3FD-D594-3F47-9297-4BCBA33650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2816" y="5343333"/>
            <a:ext cx="1576384" cy="10579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1F6C32-5216-BF4A-92B2-E1CAE11A9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1428" y="3525695"/>
            <a:ext cx="1159160" cy="115916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D0B42B8-D48F-B047-8A1B-B31F88A85065}"/>
              </a:ext>
            </a:extLst>
          </p:cNvPr>
          <p:cNvSpPr txBox="1">
            <a:spLocks/>
          </p:cNvSpPr>
          <p:nvPr/>
        </p:nvSpPr>
        <p:spPr>
          <a:xfrm>
            <a:off x="6948732" y="5103900"/>
            <a:ext cx="1670863" cy="4178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CNS-1564274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CNS-1646305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CNS-1740916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CCF-1763788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CCF-1816615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/>
              <a:t>OAC-1839010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B9D2BD5-ED58-B745-BE10-F2E024106A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4832" y="5395868"/>
            <a:ext cx="2066584" cy="1058896"/>
          </a:xfrm>
          <a:prstGeom prst="rect">
            <a:avLst/>
          </a:prstGeom>
        </p:spPr>
      </p:pic>
      <p:pic>
        <p:nvPicPr>
          <p:cNvPr id="15" name="Picture 10" descr="Image result for nsf logo">
            <a:extLst>
              <a:ext uri="{FF2B5EF4-FFF2-40B4-BE49-F238E27FC236}">
                <a16:creationId xmlns:a16="http://schemas.microsoft.com/office/drawing/2014/main" id="{ABEC4613-0014-6A40-9A16-04A2634A4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993" y="5367083"/>
            <a:ext cx="1125573" cy="113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46B5C1D-F23C-124C-AE30-124515B7333B}"/>
              </a:ext>
            </a:extLst>
          </p:cNvPr>
          <p:cNvSpPr/>
          <p:nvPr/>
        </p:nvSpPr>
        <p:spPr>
          <a:xfrm>
            <a:off x="2027389" y="5463651"/>
            <a:ext cx="25611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FA8750-12-2-0107</a:t>
            </a:r>
          </a:p>
          <a:p>
            <a:r>
              <a:rPr lang="en-US" dirty="0"/>
              <a:t>AFRL FA8750-15-C-0010</a:t>
            </a:r>
          </a:p>
          <a:p>
            <a:r>
              <a:rPr lang="en-US" dirty="0"/>
              <a:t>FA8750-16-2-0032</a:t>
            </a:r>
          </a:p>
        </p:txBody>
      </p:sp>
    </p:spTree>
    <p:extLst>
      <p:ext uri="{BB962C8B-B14F-4D97-AF65-F5344CB8AC3E}">
        <p14:creationId xmlns:p14="http://schemas.microsoft.com/office/powerpoint/2010/main" val="153140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2426F-7717-9546-A058-BF9741441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prioritization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22691-BDF5-0D47-B669-D52AB18B9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F99960F-4E30-9640-88EF-5B7BB35A019F}"/>
              </a:ext>
            </a:extLst>
          </p:cNvPr>
          <p:cNvGrpSpPr/>
          <p:nvPr/>
        </p:nvGrpSpPr>
        <p:grpSpPr>
          <a:xfrm>
            <a:off x="1671442" y="1603935"/>
            <a:ext cx="3381599" cy="1147295"/>
            <a:chOff x="725229" y="1900705"/>
            <a:chExt cx="3535097" cy="114729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B0D5C6-B388-CC4C-A169-DA1F6BFBE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1939351"/>
              <a:ext cx="657225" cy="657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 descr="http://www.perthairport.com.au/Libraries/content_images/icon_t2.sflb.ashx">
              <a:extLst>
                <a:ext uri="{FF2B5EF4-FFF2-40B4-BE49-F238E27FC236}">
                  <a16:creationId xmlns:a16="http://schemas.microsoft.com/office/drawing/2014/main" id="{72CE9519-8BFA-1141-9BF0-66C03865B0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1900705"/>
              <a:ext cx="6858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http://www.perthairport.com.au/Libraries/content_images/icon_t1.sflb.ashx">
              <a:extLst>
                <a:ext uri="{FF2B5EF4-FFF2-40B4-BE49-F238E27FC236}">
                  <a16:creationId xmlns:a16="http://schemas.microsoft.com/office/drawing/2014/main" id="{2604D262-1A2F-C943-8E78-6298F1E18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900705"/>
              <a:ext cx="6858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E63CB8-A4C9-EE44-BB52-B19F487239BD}"/>
                </a:ext>
              </a:extLst>
            </p:cNvPr>
            <p:cNvSpPr txBox="1"/>
            <p:nvPr/>
          </p:nvSpPr>
          <p:spPr>
            <a:xfrm>
              <a:off x="3733800" y="1939351"/>
              <a:ext cx="5265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…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6ACACD-1F37-1A4E-96AF-32C283687C83}"/>
                </a:ext>
              </a:extLst>
            </p:cNvPr>
            <p:cNvSpPr txBox="1"/>
            <p:nvPr/>
          </p:nvSpPr>
          <p:spPr>
            <a:xfrm>
              <a:off x="725229" y="2647890"/>
              <a:ext cx="26055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 test execution order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7C3CD5-FBB0-1C4A-A67B-17F5F007A138}"/>
              </a:ext>
            </a:extLst>
          </p:cNvPr>
          <p:cNvGrpSpPr/>
          <p:nvPr/>
        </p:nvGrpSpPr>
        <p:grpSpPr>
          <a:xfrm>
            <a:off x="7267909" y="1622846"/>
            <a:ext cx="3381599" cy="1132679"/>
            <a:chOff x="725229" y="1915321"/>
            <a:chExt cx="3535097" cy="113267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2058D0A-B396-D14E-9A52-74C4EFDE8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1939351"/>
              <a:ext cx="657225" cy="657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 descr="http://www.perthairport.com.au/Libraries/content_images/icon_t2.sflb.ashx">
              <a:extLst>
                <a:ext uri="{FF2B5EF4-FFF2-40B4-BE49-F238E27FC236}">
                  <a16:creationId xmlns:a16="http://schemas.microsoft.com/office/drawing/2014/main" id="{7FBE9F81-4C56-BF45-9050-570DED5D82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711" y="1915321"/>
              <a:ext cx="6858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www.perthairport.com.au/Libraries/content_images/icon_t1.sflb.ashx">
              <a:extLst>
                <a:ext uri="{FF2B5EF4-FFF2-40B4-BE49-F238E27FC236}">
                  <a16:creationId xmlns:a16="http://schemas.microsoft.com/office/drawing/2014/main" id="{C8BF529D-956F-194A-96AE-A79BE6FE78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7342" y="1915321"/>
              <a:ext cx="6858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E506F88-BB63-CD48-AFD8-0D78EA8AB3D4}"/>
                </a:ext>
              </a:extLst>
            </p:cNvPr>
            <p:cNvSpPr txBox="1"/>
            <p:nvPr/>
          </p:nvSpPr>
          <p:spPr>
            <a:xfrm>
              <a:off x="3733800" y="1939351"/>
              <a:ext cx="5265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…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94A2085-034D-2B46-BAA8-3CE9853D0734}"/>
                </a:ext>
              </a:extLst>
            </p:cNvPr>
            <p:cNvSpPr txBox="1"/>
            <p:nvPr/>
          </p:nvSpPr>
          <p:spPr>
            <a:xfrm>
              <a:off x="725229" y="2647890"/>
              <a:ext cx="31304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 new test execution order</a:t>
              </a: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5657A32-AAB9-2849-AB2C-DC2D729898E7}"/>
              </a:ext>
            </a:extLst>
          </p:cNvPr>
          <p:cNvCxnSpPr/>
          <p:nvPr/>
        </p:nvCxnSpPr>
        <p:spPr bwMode="auto">
          <a:xfrm>
            <a:off x="5444186" y="2087665"/>
            <a:ext cx="1295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236A755-3A46-C04D-8968-E5FCAAAA5A88}"/>
              </a:ext>
            </a:extLst>
          </p:cNvPr>
          <p:cNvSpPr txBox="1"/>
          <p:nvPr/>
        </p:nvSpPr>
        <p:spPr>
          <a:xfrm>
            <a:off x="7267909" y="2878567"/>
            <a:ext cx="31149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Achieve coverage faster</a:t>
            </a:r>
          </a:p>
          <a:p>
            <a:r>
              <a:rPr lang="en-US" sz="2000" dirty="0"/>
              <a:t>Improve fault detection rate</a:t>
            </a:r>
          </a:p>
          <a:p>
            <a:r>
              <a:rPr lang="en-US" sz="2000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340B38-5CAD-4448-A05E-6DBBE81A2158}"/>
              </a:ext>
            </a:extLst>
          </p:cNvPr>
          <p:cNvSpPr txBox="1"/>
          <p:nvPr/>
        </p:nvSpPr>
        <p:spPr>
          <a:xfrm>
            <a:off x="959073" y="2994564"/>
            <a:ext cx="57669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Developer’s expectation:</a:t>
            </a:r>
          </a:p>
          <a:p>
            <a:r>
              <a:rPr lang="en-US" sz="2800" dirty="0"/>
              <a:t>Each test should yield the </a:t>
            </a:r>
            <a:r>
              <a:rPr lang="en-US" sz="2800" dirty="0">
                <a:solidFill>
                  <a:srgbClr val="FF0000"/>
                </a:solidFill>
              </a:rPr>
              <a:t>same</a:t>
            </a:r>
            <a:r>
              <a:rPr lang="en-US" sz="2800" dirty="0"/>
              <a:t> result!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BBA80DF2-9BB7-B142-AE00-4F40905563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062571"/>
              </p:ext>
            </p:extLst>
          </p:nvPr>
        </p:nvGraphicFramePr>
        <p:xfrm>
          <a:off x="1082035" y="4138459"/>
          <a:ext cx="5486400" cy="215392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Four test prioritization algorithms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</a:t>
                      </a:r>
                      <a:r>
                        <a:rPr lang="en-US" sz="1800" b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Elbaum</a:t>
                      </a:r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et al. ISSTA’00</a:t>
                      </a:r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]</a:t>
                      </a:r>
                      <a:endParaRPr lang="en-US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Prioritize on # statements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covered by tests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Prioritize on # statements not yet covered by tests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Prioritize on # methods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covered by tests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Prioritize on # methods not yet covered by tests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E7A00318-9F11-9E47-94C5-072B20C38A62}"/>
              </a:ext>
            </a:extLst>
          </p:cNvPr>
          <p:cNvSpPr txBox="1"/>
          <p:nvPr/>
        </p:nvSpPr>
        <p:spPr>
          <a:xfrm>
            <a:off x="6897197" y="4450324"/>
            <a:ext cx="3977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Run prioritized order and original order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Record number of OD tests yielding </a:t>
            </a:r>
            <a:r>
              <a:rPr lang="en-US" sz="2400" dirty="0">
                <a:solidFill>
                  <a:srgbClr val="FF0000"/>
                </a:solidFill>
              </a:rPr>
              <a:t>different</a:t>
            </a:r>
            <a:r>
              <a:rPr lang="en-US" sz="2400" dirty="0"/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153065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9BE23-F2A8-F441-9103-331EB4261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test prioritization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42C4F-11BE-B34C-A7BD-DD622621D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6AEFDD-112B-BD4C-ABB3-1D4C18ABB7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485729"/>
              </p:ext>
            </p:extLst>
          </p:nvPr>
        </p:nvGraphicFramePr>
        <p:xfrm>
          <a:off x="1747520" y="1703525"/>
          <a:ext cx="8229600" cy="249428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 prioritization algorithms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tests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that yield different results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Prioritize on # statements covered by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  (5%)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Prioritize on # statements not yet covered by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 (20%)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Prioritize on # methods covered by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  (5%)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Prioritize on # methods not yet covered by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 (25%)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Union of all algorithms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 (23%)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95230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4FAA726-8EF9-0046-A52E-5EA969C2DCA8}"/>
              </a:ext>
            </a:extLst>
          </p:cNvPr>
          <p:cNvSpPr txBox="1"/>
          <p:nvPr/>
        </p:nvSpPr>
        <p:spPr>
          <a:xfrm>
            <a:off x="8074023" y="4197805"/>
            <a:ext cx="3046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Out of </a:t>
            </a:r>
            <a:r>
              <a:rPr lang="en-US" sz="2000" dirty="0">
                <a:solidFill>
                  <a:srgbClr val="FF0000"/>
                </a:solidFill>
              </a:rPr>
              <a:t>111 </a:t>
            </a:r>
            <a:r>
              <a:rPr lang="en-US" sz="2000" dirty="0"/>
              <a:t>human-written OD tests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E843A2-04FD-9844-84D8-325F40CA3CBB}"/>
              </a:ext>
            </a:extLst>
          </p:cNvPr>
          <p:cNvSpPr/>
          <p:nvPr/>
        </p:nvSpPr>
        <p:spPr>
          <a:xfrm>
            <a:off x="735974" y="4925189"/>
            <a:ext cx="105029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accent2"/>
                </a:solidFill>
              </a:rPr>
              <a:t>Not yet covered</a:t>
            </a:r>
            <a:r>
              <a:rPr lang="en-US" sz="2200" dirty="0"/>
              <a:t> algorithms have more OD tests than </a:t>
            </a:r>
            <a:r>
              <a:rPr lang="en-US" sz="2200" dirty="0">
                <a:solidFill>
                  <a:schemeClr val="accent1"/>
                </a:solidFill>
              </a:rPr>
              <a:t>other </a:t>
            </a:r>
            <a:r>
              <a:rPr lang="en-US" sz="2200" dirty="0"/>
              <a:t>ones. Our investigation reveals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Many OD tests fail if one particular test (</a:t>
            </a:r>
            <a:r>
              <a:rPr lang="en-US" sz="2200" i="1" dirty="0" err="1"/>
              <a:t>dependee</a:t>
            </a:r>
            <a:r>
              <a:rPr lang="en-US" sz="2200" i="1" dirty="0"/>
              <a:t> test</a:t>
            </a:r>
            <a:r>
              <a:rPr lang="en-US" sz="2200" dirty="0"/>
              <a:t>) is run before them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In </a:t>
            </a:r>
            <a:r>
              <a:rPr lang="en-US" sz="2200" dirty="0">
                <a:solidFill>
                  <a:schemeClr val="accent2"/>
                </a:solidFill>
              </a:rPr>
              <a:t>Not yet covered </a:t>
            </a:r>
            <a:r>
              <a:rPr lang="en-US" sz="2200" dirty="0"/>
              <a:t>orders, </a:t>
            </a:r>
            <a:r>
              <a:rPr lang="en-US" sz="2200" dirty="0" err="1"/>
              <a:t>dependee</a:t>
            </a:r>
            <a:r>
              <a:rPr lang="en-US" sz="2200" dirty="0"/>
              <a:t> test is </a:t>
            </a:r>
            <a:r>
              <a:rPr lang="en-US" sz="2200" dirty="0" err="1"/>
              <a:t>inbetween</a:t>
            </a:r>
            <a:r>
              <a:rPr lang="en-US" sz="2200" dirty="0"/>
              <a:t> OD tests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In </a:t>
            </a:r>
            <a:r>
              <a:rPr lang="en-US" sz="2200" dirty="0">
                <a:solidFill>
                  <a:schemeClr val="accent1"/>
                </a:solidFill>
              </a:rPr>
              <a:t>other </a:t>
            </a:r>
            <a:r>
              <a:rPr lang="en-US" sz="2200" dirty="0"/>
              <a:t>orders, </a:t>
            </a:r>
            <a:r>
              <a:rPr lang="en-US" sz="2200" dirty="0" err="1"/>
              <a:t>dependee</a:t>
            </a:r>
            <a:r>
              <a:rPr lang="en-US" sz="2200" dirty="0"/>
              <a:t> test always runs after OD tests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9A9C93-047F-E947-9D7A-14798814A211}"/>
              </a:ext>
            </a:extLst>
          </p:cNvPr>
          <p:cNvSpPr/>
          <p:nvPr/>
        </p:nvSpPr>
        <p:spPr>
          <a:xfrm>
            <a:off x="1747520" y="2351812"/>
            <a:ext cx="8229599" cy="36934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  <a:highlight>
                <a:srgbClr val="ED7D31"/>
              </a:highligh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961DE8-F5CC-4949-98C0-DBC3FF1CF139}"/>
              </a:ext>
            </a:extLst>
          </p:cNvPr>
          <p:cNvSpPr/>
          <p:nvPr/>
        </p:nvSpPr>
        <p:spPr>
          <a:xfrm>
            <a:off x="1747520" y="2721152"/>
            <a:ext cx="8229599" cy="369340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  <a:highlight>
                <a:srgbClr val="ED7D31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01865B-EA4B-874F-A10B-A8774243DFEB}"/>
              </a:ext>
            </a:extLst>
          </p:cNvPr>
          <p:cNvSpPr/>
          <p:nvPr/>
        </p:nvSpPr>
        <p:spPr>
          <a:xfrm>
            <a:off x="1747520" y="3090492"/>
            <a:ext cx="8229599" cy="36934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  <a:highlight>
                <a:srgbClr val="ED7D31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E562A4-C964-1E41-9006-03E74CA15C5B}"/>
              </a:ext>
            </a:extLst>
          </p:cNvPr>
          <p:cNvSpPr/>
          <p:nvPr/>
        </p:nvSpPr>
        <p:spPr>
          <a:xfrm>
            <a:off x="1747520" y="3459832"/>
            <a:ext cx="8229599" cy="369340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  <a:highlight>
                <a:srgbClr val="ED7D31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5547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9BE23-F2A8-F441-9103-331EB4261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test prioritization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42C4F-11BE-B34C-A7BD-DD622621D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6AEFDD-112B-BD4C-ABB3-1D4C18ABB7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351252"/>
              </p:ext>
            </p:extLst>
          </p:nvPr>
        </p:nvGraphicFramePr>
        <p:xfrm>
          <a:off x="1747520" y="1703525"/>
          <a:ext cx="8229600" cy="249428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 prioritization algorithms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tests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that yield different results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Prioritize on # statements covered by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  (5%)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Prioritize on # statements not yet covered by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 (20%)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Prioritize on # methods covered by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  (5%)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Prioritize on # methods not yet covered by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 (25%)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Union of all algorithms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 (23%)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95230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EBCC567-7132-2C47-96EE-5C0F244A935E}"/>
              </a:ext>
            </a:extLst>
          </p:cNvPr>
          <p:cNvSpPr txBox="1"/>
          <p:nvPr/>
        </p:nvSpPr>
        <p:spPr>
          <a:xfrm>
            <a:off x="1847147" y="4957551"/>
            <a:ext cx="8497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Modest</a:t>
            </a:r>
            <a:r>
              <a:rPr lang="en-US" sz="2800" dirty="0"/>
              <a:t> chance for OD tests to affect test prioritization, </a:t>
            </a:r>
            <a:r>
              <a:rPr lang="en-US" sz="2800" u="sng" dirty="0"/>
              <a:t>human-written tests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FAA726-8EF9-0046-A52E-5EA969C2DCA8}"/>
              </a:ext>
            </a:extLst>
          </p:cNvPr>
          <p:cNvSpPr txBox="1"/>
          <p:nvPr/>
        </p:nvSpPr>
        <p:spPr>
          <a:xfrm>
            <a:off x="8074023" y="4197805"/>
            <a:ext cx="3046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Out of </a:t>
            </a:r>
            <a:r>
              <a:rPr lang="en-US" sz="2000" dirty="0">
                <a:solidFill>
                  <a:srgbClr val="FF0000"/>
                </a:solidFill>
              </a:rPr>
              <a:t>111 </a:t>
            </a:r>
            <a:r>
              <a:rPr lang="en-US" sz="2000" dirty="0"/>
              <a:t>human-written OD tests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6E655E-13B9-7C4B-AE92-27EA0B5B2B8B}"/>
              </a:ext>
            </a:extLst>
          </p:cNvPr>
          <p:cNvSpPr/>
          <p:nvPr/>
        </p:nvSpPr>
        <p:spPr>
          <a:xfrm>
            <a:off x="8859518" y="3833707"/>
            <a:ext cx="1117600" cy="364098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65BC37-E5EC-F24B-803A-99EDCC0C63AA}"/>
              </a:ext>
            </a:extLst>
          </p:cNvPr>
          <p:cNvSpPr/>
          <p:nvPr/>
        </p:nvSpPr>
        <p:spPr>
          <a:xfrm>
            <a:off x="1747520" y="2351812"/>
            <a:ext cx="8229599" cy="36934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  <a:highlight>
                <a:srgbClr val="ED7D31"/>
              </a:highligh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EF32B7-5F0A-0A40-8281-3D95B426A97C}"/>
              </a:ext>
            </a:extLst>
          </p:cNvPr>
          <p:cNvSpPr/>
          <p:nvPr/>
        </p:nvSpPr>
        <p:spPr>
          <a:xfrm>
            <a:off x="1747520" y="2721152"/>
            <a:ext cx="8229599" cy="369340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  <a:highlight>
                <a:srgbClr val="ED7D31"/>
              </a:highligh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50D8A2-CCA2-5B4C-BD8D-D1D40BCDCF4F}"/>
              </a:ext>
            </a:extLst>
          </p:cNvPr>
          <p:cNvSpPr/>
          <p:nvPr/>
        </p:nvSpPr>
        <p:spPr>
          <a:xfrm>
            <a:off x="1747520" y="3090492"/>
            <a:ext cx="8229599" cy="36934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  <a:highlight>
                <a:srgbClr val="ED7D31"/>
              </a:highlight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A02E1D-5584-E24B-81B6-3A743D348610}"/>
              </a:ext>
            </a:extLst>
          </p:cNvPr>
          <p:cNvSpPr/>
          <p:nvPr/>
        </p:nvSpPr>
        <p:spPr>
          <a:xfrm>
            <a:off x="1747520" y="3459832"/>
            <a:ext cx="8229599" cy="369340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  <a:highlight>
                <a:srgbClr val="ED7D31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51312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9BE23-F2A8-F441-9103-331EB4261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test prioritization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342C4F-11BE-B34C-A7BD-DD622621D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6AEFDD-112B-BD4C-ABB3-1D4C18ABB7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778203"/>
              </p:ext>
            </p:extLst>
          </p:nvPr>
        </p:nvGraphicFramePr>
        <p:xfrm>
          <a:off x="1747520" y="1703525"/>
          <a:ext cx="8229600" cy="249428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Test prioritization algorithms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tests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that yield different results</a:t>
                      </a:r>
                      <a:endParaRPr lang="en-US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Prioritize on # statements covered by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 (71%)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Prioritize on # statements not yet covered by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 (25%)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Prioritize on # methods covered by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(36%)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Prioritize on # methods not yet covered by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(43%)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Union of all algorithms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 (54%)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95230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EBCC567-7132-2C47-96EE-5C0F244A935E}"/>
              </a:ext>
            </a:extLst>
          </p:cNvPr>
          <p:cNvSpPr txBox="1"/>
          <p:nvPr/>
        </p:nvSpPr>
        <p:spPr>
          <a:xfrm>
            <a:off x="1847147" y="4957551"/>
            <a:ext cx="8497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  <a:highlight>
                  <a:srgbClr val="FF0000"/>
                </a:highlight>
              </a:rPr>
              <a:t>High</a:t>
            </a:r>
            <a:r>
              <a:rPr lang="en-US" sz="2800" dirty="0">
                <a:solidFill>
                  <a:prstClr val="black"/>
                </a:solidFill>
              </a:rPr>
              <a:t> chance for OD tests to affect test prioritization, </a:t>
            </a:r>
            <a:r>
              <a:rPr lang="en-US" sz="2800" u="sng" dirty="0">
                <a:solidFill>
                  <a:prstClr val="black"/>
                </a:solidFill>
              </a:rPr>
              <a:t>automatically-generated tests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FAA726-8EF9-0046-A52E-5EA969C2DCA8}"/>
              </a:ext>
            </a:extLst>
          </p:cNvPr>
          <p:cNvSpPr txBox="1"/>
          <p:nvPr/>
        </p:nvSpPr>
        <p:spPr>
          <a:xfrm>
            <a:off x="8162075" y="4197805"/>
            <a:ext cx="3046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Out of </a:t>
            </a:r>
            <a:r>
              <a:rPr lang="en-US" sz="2000" dirty="0">
                <a:solidFill>
                  <a:srgbClr val="FF0000"/>
                </a:solidFill>
              </a:rPr>
              <a:t>28 </a:t>
            </a:r>
            <a:r>
              <a:rPr lang="en-US" sz="2000" dirty="0"/>
              <a:t>automatically-</a:t>
            </a:r>
          </a:p>
          <a:p>
            <a:r>
              <a:rPr lang="en-US" sz="2000" dirty="0"/>
              <a:t>generated OD tests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604FDE-B090-6240-B1F4-43BBA813911F}"/>
              </a:ext>
            </a:extLst>
          </p:cNvPr>
          <p:cNvSpPr/>
          <p:nvPr/>
        </p:nvSpPr>
        <p:spPr>
          <a:xfrm>
            <a:off x="8859518" y="3833707"/>
            <a:ext cx="1117600" cy="364098"/>
          </a:xfrm>
          <a:prstGeom prst="rect">
            <a:avLst/>
          </a:prstGeom>
          <a:solidFill>
            <a:srgbClr val="C000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64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2426F-7717-9546-A058-BF9741441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22691-BDF5-0D47-B669-D52AB18B9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340B38-5CAD-4448-A05E-6DBBE81A2158}"/>
              </a:ext>
            </a:extLst>
          </p:cNvPr>
          <p:cNvSpPr txBox="1"/>
          <p:nvPr/>
        </p:nvSpPr>
        <p:spPr>
          <a:xfrm>
            <a:off x="6574046" y="3485327"/>
            <a:ext cx="49889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Developer’s expectation:</a:t>
            </a:r>
          </a:p>
          <a:p>
            <a:r>
              <a:rPr lang="en-US" sz="2400" dirty="0"/>
              <a:t>Each test should yield the </a:t>
            </a:r>
            <a:r>
              <a:rPr lang="en-US" sz="2400" dirty="0">
                <a:solidFill>
                  <a:srgbClr val="FF0000"/>
                </a:solidFill>
              </a:rPr>
              <a:t>same</a:t>
            </a:r>
            <a:r>
              <a:rPr lang="en-US" sz="2400" dirty="0"/>
              <a:t> result!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A00318-9F11-9E47-94C5-072B20C38A62}"/>
              </a:ext>
            </a:extLst>
          </p:cNvPr>
          <p:cNvSpPr txBox="1"/>
          <p:nvPr/>
        </p:nvSpPr>
        <p:spPr>
          <a:xfrm>
            <a:off x="6574046" y="4513346"/>
            <a:ext cx="3977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Run selected order and original order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Record number of OD tests yielding </a:t>
            </a:r>
            <a:r>
              <a:rPr lang="en-US" sz="2400" dirty="0">
                <a:solidFill>
                  <a:srgbClr val="FF0000"/>
                </a:solidFill>
              </a:rPr>
              <a:t>different</a:t>
            </a:r>
            <a:r>
              <a:rPr lang="en-US" sz="2400" dirty="0"/>
              <a:t> results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D997049-826E-0745-B9FC-384E61523878}"/>
              </a:ext>
            </a:extLst>
          </p:cNvPr>
          <p:cNvGrpSpPr/>
          <p:nvPr/>
        </p:nvGrpSpPr>
        <p:grpSpPr>
          <a:xfrm>
            <a:off x="1781388" y="1550100"/>
            <a:ext cx="3381599" cy="1147295"/>
            <a:chOff x="725229" y="1900705"/>
            <a:chExt cx="3535097" cy="114729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88E793C-BCC8-AA4D-8E0B-D3E5BE1D2A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1939351"/>
              <a:ext cx="657225" cy="657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 descr="http://www.perthairport.com.au/Libraries/content_images/icon_t2.sflb.ashx">
              <a:extLst>
                <a:ext uri="{FF2B5EF4-FFF2-40B4-BE49-F238E27FC236}">
                  <a16:creationId xmlns:a16="http://schemas.microsoft.com/office/drawing/2014/main" id="{98348C1F-2D40-AD4D-A5EA-FCDA4B6C01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1900705"/>
              <a:ext cx="6858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4" descr="http://www.perthairport.com.au/Libraries/content_images/icon_t1.sflb.ashx">
              <a:extLst>
                <a:ext uri="{FF2B5EF4-FFF2-40B4-BE49-F238E27FC236}">
                  <a16:creationId xmlns:a16="http://schemas.microsoft.com/office/drawing/2014/main" id="{742DBA08-8019-CA4F-BD7F-6EBDDFAF1C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900705"/>
              <a:ext cx="6858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CF73B95-C98E-854D-8A4B-96623DC623D9}"/>
                </a:ext>
              </a:extLst>
            </p:cNvPr>
            <p:cNvSpPr txBox="1"/>
            <p:nvPr/>
          </p:nvSpPr>
          <p:spPr>
            <a:xfrm>
              <a:off x="3733800" y="1939351"/>
              <a:ext cx="5265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…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D79D607-E9B5-9D4A-A8A5-2E9DD891829E}"/>
                </a:ext>
              </a:extLst>
            </p:cNvPr>
            <p:cNvSpPr txBox="1"/>
            <p:nvPr/>
          </p:nvSpPr>
          <p:spPr>
            <a:xfrm>
              <a:off x="725229" y="2647890"/>
              <a:ext cx="26055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 test execution order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0BB752-DC35-6A43-93FC-FA4D561C4A74}"/>
              </a:ext>
            </a:extLst>
          </p:cNvPr>
          <p:cNvGrpSpPr/>
          <p:nvPr/>
        </p:nvGrpSpPr>
        <p:grpSpPr>
          <a:xfrm>
            <a:off x="7039188" y="1569011"/>
            <a:ext cx="4055532" cy="1132679"/>
            <a:chOff x="725229" y="1915321"/>
            <a:chExt cx="3648959" cy="1132679"/>
          </a:xfrm>
        </p:grpSpPr>
        <p:pic>
          <p:nvPicPr>
            <p:cNvPr id="30" name="Picture 2" descr="http://www.perthairport.com.au/Libraries/content_images/icon_t2.sflb.ashx">
              <a:extLst>
                <a:ext uri="{FF2B5EF4-FFF2-40B4-BE49-F238E27FC236}">
                  <a16:creationId xmlns:a16="http://schemas.microsoft.com/office/drawing/2014/main" id="{2776F039-B60F-2744-9769-D55E044CA8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711" y="1915321"/>
              <a:ext cx="6858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573BED4-2FAB-C242-8387-FDCD618B1E31}"/>
                </a:ext>
              </a:extLst>
            </p:cNvPr>
            <p:cNvSpPr txBox="1"/>
            <p:nvPr/>
          </p:nvSpPr>
          <p:spPr>
            <a:xfrm>
              <a:off x="1690333" y="1938611"/>
              <a:ext cx="5265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…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97DFD6E-3A13-3E45-9715-E728C5D7994C}"/>
                </a:ext>
              </a:extLst>
            </p:cNvPr>
            <p:cNvSpPr txBox="1"/>
            <p:nvPr/>
          </p:nvSpPr>
          <p:spPr>
            <a:xfrm>
              <a:off x="725229" y="2647890"/>
              <a:ext cx="36489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A subset of the test execution order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9E6ECED-F71E-7D4F-B5D9-424BEE38E002}"/>
              </a:ext>
            </a:extLst>
          </p:cNvPr>
          <p:cNvCxnSpPr/>
          <p:nvPr/>
        </p:nvCxnSpPr>
        <p:spPr bwMode="auto">
          <a:xfrm>
            <a:off x="5438987" y="2033830"/>
            <a:ext cx="1295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9C54453-7A1F-A547-97D5-5998AB982950}"/>
              </a:ext>
            </a:extLst>
          </p:cNvPr>
          <p:cNvSpPr txBox="1"/>
          <p:nvPr/>
        </p:nvSpPr>
        <p:spPr>
          <a:xfrm>
            <a:off x="7039188" y="2697395"/>
            <a:ext cx="1349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Runs faster</a:t>
            </a:r>
          </a:p>
          <a:p>
            <a:r>
              <a:rPr lang="en-US" sz="2000" dirty="0"/>
              <a:t>…</a:t>
            </a:r>
          </a:p>
        </p:txBody>
      </p:sp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06CDAF10-FF65-2D40-BAB1-7AE804E447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961487"/>
              </p:ext>
            </p:extLst>
          </p:nvPr>
        </p:nvGraphicFramePr>
        <p:xfrm>
          <a:off x="1067303" y="2838548"/>
          <a:ext cx="5123525" cy="334959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315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076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9318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Six test selection algorithms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5686409"/>
                  </a:ext>
                </a:extLst>
              </a:tr>
              <a:tr h="226251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[Harrold et al. OOPSLA’01]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81461"/>
                  </a:ext>
                </a:extLst>
              </a:tr>
              <a:tr h="39303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Ordered by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Statement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Test id (no re-ordering)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Statement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# elements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covered by tests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Statement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# elements not yet covered by tests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Test id (no re-ordering)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# elements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covered by tests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# elements not yet covered by tests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413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36FE-C585-2A4E-8659-3D97DC549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test selection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673BA-70D9-954F-A338-5F8A0B74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78FFCF2-7FA2-D249-8C55-E664B6EB9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428233"/>
              </p:ext>
            </p:extLst>
          </p:nvPr>
        </p:nvGraphicFramePr>
        <p:xfrm>
          <a:off x="1610342" y="1636501"/>
          <a:ext cx="8544788" cy="297883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214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01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9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Ordered by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tests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that yield different results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Statement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Test id (no re-ordering)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  (3%)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Statement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# elements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covered by tests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  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(5%)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Statement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# elements not yet covered by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  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(9%)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Test id (no re-ordering)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  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(1%)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# elements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covered by tests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 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(26%)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# elements not yet covered by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 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(32%)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Combined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 (24%)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95534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CD3C3E6-677D-C243-9B5C-34D3FBC6AD2B}"/>
              </a:ext>
            </a:extLst>
          </p:cNvPr>
          <p:cNvSpPr txBox="1"/>
          <p:nvPr/>
        </p:nvSpPr>
        <p:spPr>
          <a:xfrm>
            <a:off x="8307703" y="4600662"/>
            <a:ext cx="3046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Out of </a:t>
            </a:r>
            <a:r>
              <a:rPr lang="en-US" sz="2000" dirty="0">
                <a:solidFill>
                  <a:srgbClr val="FF0000"/>
                </a:solidFill>
              </a:rPr>
              <a:t>111 </a:t>
            </a:r>
            <a:r>
              <a:rPr lang="en-US" sz="2000" dirty="0"/>
              <a:t>human-written OD tests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3114B5-0ECE-4541-A94B-B03CD4C0E54E}"/>
              </a:ext>
            </a:extLst>
          </p:cNvPr>
          <p:cNvSpPr/>
          <p:nvPr/>
        </p:nvSpPr>
        <p:spPr>
          <a:xfrm>
            <a:off x="1610341" y="2030404"/>
            <a:ext cx="8544787" cy="36934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  <a:highlight>
                <a:srgbClr val="ED7D31"/>
              </a:highligh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A4889E-1AC3-5543-93F0-872B05DBEA85}"/>
              </a:ext>
            </a:extLst>
          </p:cNvPr>
          <p:cNvSpPr/>
          <p:nvPr/>
        </p:nvSpPr>
        <p:spPr>
          <a:xfrm>
            <a:off x="1610341" y="2399744"/>
            <a:ext cx="8544787" cy="739004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  <a:highlight>
                <a:srgbClr val="ED7D31"/>
              </a:highligh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7B8F412-63EC-174D-9786-0716018EA75A}"/>
              </a:ext>
            </a:extLst>
          </p:cNvPr>
          <p:cNvSpPr/>
          <p:nvPr/>
        </p:nvSpPr>
        <p:spPr>
          <a:xfrm>
            <a:off x="1610341" y="3139056"/>
            <a:ext cx="8544787" cy="36934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  <a:highlight>
                <a:srgbClr val="ED7D31"/>
              </a:highligh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9E5B159-A81F-DE40-91F7-805643BF8973}"/>
              </a:ext>
            </a:extLst>
          </p:cNvPr>
          <p:cNvSpPr/>
          <p:nvPr/>
        </p:nvSpPr>
        <p:spPr>
          <a:xfrm>
            <a:off x="1610341" y="3508396"/>
            <a:ext cx="8544787" cy="739004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  <a:highlight>
                <a:srgbClr val="ED7D31"/>
              </a:highligh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32F79E8-C56A-104A-9CB2-E23F8FB57491}"/>
              </a:ext>
            </a:extLst>
          </p:cNvPr>
          <p:cNvSpPr/>
          <p:nvPr/>
        </p:nvSpPr>
        <p:spPr>
          <a:xfrm>
            <a:off x="1610341" y="5355395"/>
            <a:ext cx="7662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rgbClr val="ED7D31"/>
                </a:solidFill>
              </a:rPr>
              <a:t>Ordering</a:t>
            </a:r>
            <a:r>
              <a:rPr lang="en-US" sz="2800" dirty="0">
                <a:solidFill>
                  <a:prstClr val="black"/>
                </a:solidFill>
              </a:rPr>
              <a:t> algorithms tend to have more OD tests than </a:t>
            </a:r>
            <a:r>
              <a:rPr lang="en-US" sz="2800" dirty="0">
                <a:solidFill>
                  <a:srgbClr val="4472C4"/>
                </a:solidFill>
              </a:rPr>
              <a:t>no re-ordering </a:t>
            </a:r>
            <a:r>
              <a:rPr lang="en-US" sz="2800" dirty="0">
                <a:solidFill>
                  <a:prstClr val="black"/>
                </a:solidFill>
              </a:rPr>
              <a:t>ones!</a:t>
            </a:r>
          </a:p>
        </p:txBody>
      </p:sp>
    </p:spTree>
    <p:extLst>
      <p:ext uri="{BB962C8B-B14F-4D97-AF65-F5344CB8AC3E}">
        <p14:creationId xmlns:p14="http://schemas.microsoft.com/office/powerpoint/2010/main" val="704059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4" grpId="0" animBg="1"/>
      <p:bldP spid="25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36FE-C585-2A4E-8659-3D97DC549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test selection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673BA-70D9-954F-A338-5F8A0B74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F1251AB-DFCA-014D-8EC5-AEF16866EC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693439"/>
              </p:ext>
            </p:extLst>
          </p:nvPr>
        </p:nvGraphicFramePr>
        <p:xfrm>
          <a:off x="1610342" y="1636501"/>
          <a:ext cx="8544788" cy="297883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214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01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9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Ordered by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tests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that yield different results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Statement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Test id (no re-ordering)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  (3%)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Statement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# elements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covered by tests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  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(5%)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Statement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# elements not yet covered by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  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(9%)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Test id (no re-ordering)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  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(1%)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# elements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covered by tests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 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(26%)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# elements not yet covered by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 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(32%)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Combined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 (24%)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955340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71761D9-7953-2443-8D77-8A1016576FCC}"/>
              </a:ext>
            </a:extLst>
          </p:cNvPr>
          <p:cNvSpPr txBox="1"/>
          <p:nvPr/>
        </p:nvSpPr>
        <p:spPr>
          <a:xfrm>
            <a:off x="8307703" y="4600662"/>
            <a:ext cx="3046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Out of </a:t>
            </a:r>
            <a:r>
              <a:rPr lang="en-US" sz="2000" dirty="0">
                <a:solidFill>
                  <a:srgbClr val="FF0000"/>
                </a:solidFill>
              </a:rPr>
              <a:t>111 </a:t>
            </a:r>
            <a:r>
              <a:rPr lang="en-US" sz="2000" dirty="0"/>
              <a:t>human-written OD tests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F55D87-71EE-924E-9278-9EEBE87783F8}"/>
              </a:ext>
            </a:extLst>
          </p:cNvPr>
          <p:cNvSpPr/>
          <p:nvPr/>
        </p:nvSpPr>
        <p:spPr>
          <a:xfrm>
            <a:off x="1610341" y="5355395"/>
            <a:ext cx="7662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Modest</a:t>
            </a:r>
            <a:r>
              <a:rPr lang="en-US" sz="2800" dirty="0"/>
              <a:t> chance for OD tests to affect test selection, </a:t>
            </a:r>
            <a:r>
              <a:rPr lang="en-US" sz="2800" u="sng" dirty="0"/>
              <a:t>human-written tests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658BD0-1A20-3147-915E-6E3B6B5B590F}"/>
              </a:ext>
            </a:extLst>
          </p:cNvPr>
          <p:cNvSpPr/>
          <p:nvPr/>
        </p:nvSpPr>
        <p:spPr>
          <a:xfrm>
            <a:off x="9078065" y="4254508"/>
            <a:ext cx="1117600" cy="364098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83E65C6-92D2-5E4B-8ED2-E79773278D40}"/>
              </a:ext>
            </a:extLst>
          </p:cNvPr>
          <p:cNvSpPr/>
          <p:nvPr/>
        </p:nvSpPr>
        <p:spPr>
          <a:xfrm>
            <a:off x="1610341" y="2030404"/>
            <a:ext cx="8544787" cy="36934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  <a:highlight>
                <a:srgbClr val="ED7D31"/>
              </a:highligh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E60D5D-E091-114A-9559-5D765E3F4AA1}"/>
              </a:ext>
            </a:extLst>
          </p:cNvPr>
          <p:cNvSpPr/>
          <p:nvPr/>
        </p:nvSpPr>
        <p:spPr>
          <a:xfrm>
            <a:off x="1610341" y="2399744"/>
            <a:ext cx="8544787" cy="739004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  <a:highlight>
                <a:srgbClr val="ED7D31"/>
              </a:highligh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0DC0EE-F736-3E47-B17A-2F332E50EA20}"/>
              </a:ext>
            </a:extLst>
          </p:cNvPr>
          <p:cNvSpPr/>
          <p:nvPr/>
        </p:nvSpPr>
        <p:spPr>
          <a:xfrm>
            <a:off x="1610341" y="3139056"/>
            <a:ext cx="8544787" cy="36934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  <a:highlight>
                <a:srgbClr val="ED7D31"/>
              </a:highligh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B431235-D38E-024B-B7B8-D7989247C736}"/>
              </a:ext>
            </a:extLst>
          </p:cNvPr>
          <p:cNvSpPr/>
          <p:nvPr/>
        </p:nvSpPr>
        <p:spPr>
          <a:xfrm>
            <a:off x="1610341" y="3508396"/>
            <a:ext cx="8544787" cy="739004"/>
          </a:xfrm>
          <a:prstGeom prst="rect">
            <a:avLst/>
          </a:prstGeom>
          <a:solidFill>
            <a:schemeClr val="accent2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>
                  <a:lumMod val="50000"/>
                </a:schemeClr>
              </a:solidFill>
              <a:highlight>
                <a:srgbClr val="ED7D31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30785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36FE-C585-2A4E-8659-3D97DC549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test selection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2673BA-70D9-954F-A338-5F8A0B743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86D04AA-8DE4-9548-AED9-0DB58EECF2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655046"/>
              </p:ext>
            </p:extLst>
          </p:nvPr>
        </p:nvGraphicFramePr>
        <p:xfrm>
          <a:off x="1610342" y="1636501"/>
          <a:ext cx="8544788" cy="297883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214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0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201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295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Elements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Ordered by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tests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that yield different results</a:t>
                      </a:r>
                      <a:endParaRPr lang="en-U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Statement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Test id (no re-ordering)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  (4%)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Statement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# elements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covered by tests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  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(4%)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Statement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# elements not yet covered by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  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(4%)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Test id (no re-ordering)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  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(4%)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# elements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covered by tests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  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(4%)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# elements not yet covered by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  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(4%)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Combined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US" sz="1600" b="1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600" b="1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  (4%)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95534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C48D793-485F-3843-BF2B-F799ACB8BCCB}"/>
              </a:ext>
            </a:extLst>
          </p:cNvPr>
          <p:cNvSpPr txBox="1"/>
          <p:nvPr/>
        </p:nvSpPr>
        <p:spPr>
          <a:xfrm>
            <a:off x="8422848" y="4600662"/>
            <a:ext cx="3046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Out of</a:t>
            </a:r>
            <a:r>
              <a:rPr lang="en-US" sz="2000" dirty="0">
                <a:solidFill>
                  <a:srgbClr val="FF0000"/>
                </a:solidFill>
              </a:rPr>
              <a:t> 28 </a:t>
            </a:r>
            <a:r>
              <a:rPr lang="en-US" sz="2000" dirty="0"/>
              <a:t>automatically-generated OD tests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BA2547-A110-9A48-9C23-1CA34021FD87}"/>
              </a:ext>
            </a:extLst>
          </p:cNvPr>
          <p:cNvSpPr/>
          <p:nvPr/>
        </p:nvSpPr>
        <p:spPr>
          <a:xfrm>
            <a:off x="9037528" y="4251395"/>
            <a:ext cx="1117600" cy="364098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362A34-D9CF-4A4D-8738-D3A1449729C4}"/>
              </a:ext>
            </a:extLst>
          </p:cNvPr>
          <p:cNvSpPr/>
          <p:nvPr/>
        </p:nvSpPr>
        <p:spPr>
          <a:xfrm>
            <a:off x="1610341" y="5355395"/>
            <a:ext cx="76623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  <a:highlight>
                  <a:srgbClr val="00FF00"/>
                </a:highlight>
              </a:rPr>
              <a:t>Low</a:t>
            </a:r>
            <a:r>
              <a:rPr lang="en-US" sz="2800" dirty="0">
                <a:solidFill>
                  <a:prstClr val="black"/>
                </a:solidFill>
              </a:rPr>
              <a:t> chance for OD tests to affect test selection, </a:t>
            </a:r>
            <a:r>
              <a:rPr lang="en-US" sz="2800" u="sng" dirty="0">
                <a:solidFill>
                  <a:prstClr val="black"/>
                </a:solidFill>
              </a:rPr>
              <a:t>automatically-generated tests</a:t>
            </a:r>
          </a:p>
        </p:txBody>
      </p:sp>
    </p:spTree>
    <p:extLst>
      <p:ext uri="{BB962C8B-B14F-4D97-AF65-F5344CB8AC3E}">
        <p14:creationId xmlns:p14="http://schemas.microsoft.com/office/powerpoint/2010/main" val="24606527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2426F-7717-9546-A058-BF9741441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parallelization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22691-BDF5-0D47-B669-D52AB18B9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340B38-5CAD-4448-A05E-6DBBE81A2158}"/>
              </a:ext>
            </a:extLst>
          </p:cNvPr>
          <p:cNvSpPr txBox="1"/>
          <p:nvPr/>
        </p:nvSpPr>
        <p:spPr>
          <a:xfrm>
            <a:off x="971608" y="3324119"/>
            <a:ext cx="49889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Developer’s expectation:</a:t>
            </a:r>
          </a:p>
          <a:p>
            <a:r>
              <a:rPr lang="en-US" sz="2400" dirty="0"/>
              <a:t>Each test should yield the </a:t>
            </a:r>
            <a:r>
              <a:rPr lang="en-US" sz="2400" dirty="0">
                <a:solidFill>
                  <a:srgbClr val="FF0000"/>
                </a:solidFill>
              </a:rPr>
              <a:t>same</a:t>
            </a:r>
            <a:r>
              <a:rPr lang="en-US" sz="2400" dirty="0"/>
              <a:t> result!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A00318-9F11-9E47-94C5-072B20C38A62}"/>
              </a:ext>
            </a:extLst>
          </p:cNvPr>
          <p:cNvSpPr txBox="1"/>
          <p:nvPr/>
        </p:nvSpPr>
        <p:spPr>
          <a:xfrm>
            <a:off x="6492524" y="4614966"/>
            <a:ext cx="3977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Run parallelized orders and original order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/>
              <a:t>Record number of OD tests yielding </a:t>
            </a:r>
            <a:r>
              <a:rPr lang="en-US" sz="2400" dirty="0">
                <a:solidFill>
                  <a:srgbClr val="FF0000"/>
                </a:solidFill>
              </a:rPr>
              <a:t>different</a:t>
            </a:r>
            <a:r>
              <a:rPr lang="en-US" sz="2400" dirty="0"/>
              <a:t> results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0F90AF-A12D-DC41-912B-076818550E18}"/>
              </a:ext>
            </a:extLst>
          </p:cNvPr>
          <p:cNvGrpSpPr/>
          <p:nvPr/>
        </p:nvGrpSpPr>
        <p:grpSpPr>
          <a:xfrm>
            <a:off x="1087122" y="1906385"/>
            <a:ext cx="3381599" cy="1147295"/>
            <a:chOff x="725229" y="1900705"/>
            <a:chExt cx="3535097" cy="114729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CC17C1B-2384-4C47-A97D-8FC1A4C23D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1939351"/>
              <a:ext cx="657225" cy="657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2" descr="http://www.perthairport.com.au/Libraries/content_images/icon_t2.sflb.ashx">
              <a:extLst>
                <a:ext uri="{FF2B5EF4-FFF2-40B4-BE49-F238E27FC236}">
                  <a16:creationId xmlns:a16="http://schemas.microsoft.com/office/drawing/2014/main" id="{6AF9E45D-6F91-5540-9B18-1A12831CC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800" y="1900705"/>
              <a:ext cx="6858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http://www.perthairport.com.au/Libraries/content_images/icon_t1.sflb.ashx">
              <a:extLst>
                <a:ext uri="{FF2B5EF4-FFF2-40B4-BE49-F238E27FC236}">
                  <a16:creationId xmlns:a16="http://schemas.microsoft.com/office/drawing/2014/main" id="{6A2CAAEC-5887-A047-B8C6-FE5911F6F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900705"/>
              <a:ext cx="6858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5624480-BCDE-C741-8286-EE891AB5A472}"/>
                </a:ext>
              </a:extLst>
            </p:cNvPr>
            <p:cNvSpPr txBox="1"/>
            <p:nvPr/>
          </p:nvSpPr>
          <p:spPr>
            <a:xfrm>
              <a:off x="3733800" y="1939351"/>
              <a:ext cx="5265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…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F6472EE-E792-B048-8C9B-487D8ACA2CD5}"/>
                </a:ext>
              </a:extLst>
            </p:cNvPr>
            <p:cNvSpPr txBox="1"/>
            <p:nvPr/>
          </p:nvSpPr>
          <p:spPr>
            <a:xfrm>
              <a:off x="725229" y="2647890"/>
              <a:ext cx="26055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 test execution order</a:t>
              </a: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A21FAD9C-CBB9-2C4E-AD58-EC410B88B03C}"/>
              </a:ext>
            </a:extLst>
          </p:cNvPr>
          <p:cNvCxnSpPr/>
          <p:nvPr/>
        </p:nvCxnSpPr>
        <p:spPr bwMode="auto">
          <a:xfrm>
            <a:off x="4744721" y="2390115"/>
            <a:ext cx="12954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774590C-91D2-D046-A453-305731FA47AA}"/>
              </a:ext>
            </a:extLst>
          </p:cNvPr>
          <p:cNvSpPr txBox="1"/>
          <p:nvPr/>
        </p:nvSpPr>
        <p:spPr>
          <a:xfrm>
            <a:off x="6492524" y="3287226"/>
            <a:ext cx="2218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Reduce test latency</a:t>
            </a:r>
          </a:p>
          <a:p>
            <a:r>
              <a:rPr lang="en-US" sz="2000" dirty="0"/>
              <a:t>…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62573C2-BA2C-BB4A-87EB-EB3567426B17}"/>
              </a:ext>
            </a:extLst>
          </p:cNvPr>
          <p:cNvGrpSpPr/>
          <p:nvPr/>
        </p:nvGrpSpPr>
        <p:grpSpPr>
          <a:xfrm>
            <a:off x="6492524" y="695545"/>
            <a:ext cx="3286477" cy="2649447"/>
            <a:chOff x="5311659" y="788375"/>
            <a:chExt cx="3286477" cy="2649447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06619AF-38E5-5D49-B859-AF37BD0DCD7C}"/>
                </a:ext>
              </a:extLst>
            </p:cNvPr>
            <p:cNvGrpSpPr/>
            <p:nvPr/>
          </p:nvGrpSpPr>
          <p:grpSpPr>
            <a:xfrm>
              <a:off x="5311659" y="1703165"/>
              <a:ext cx="3286477" cy="1734657"/>
              <a:chOff x="622215" y="2003670"/>
              <a:chExt cx="3435658" cy="1734657"/>
            </a:xfrm>
          </p:grpSpPr>
          <p:pic>
            <p:nvPicPr>
              <p:cNvPr id="47" name="Picture 2" descr="http://www.perthairport.com.au/Libraries/content_images/icon_t2.sflb.ashx">
                <a:extLst>
                  <a:ext uri="{FF2B5EF4-FFF2-40B4-BE49-F238E27FC236}">
                    <a16:creationId xmlns:a16="http://schemas.microsoft.com/office/drawing/2014/main" id="{11350BA9-317C-1B46-80D6-2AE5A031C2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1433" y="2003670"/>
                <a:ext cx="685800" cy="685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F53DE4D-8FE4-8F40-980F-457B2BE1718E}"/>
                  </a:ext>
                </a:extLst>
              </p:cNvPr>
              <p:cNvSpPr txBox="1"/>
              <p:nvPr/>
            </p:nvSpPr>
            <p:spPr>
              <a:xfrm>
                <a:off x="1821208" y="2483676"/>
                <a:ext cx="5265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dirty="0"/>
                  <a:t>…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6E4B297-69B7-1948-8A6C-587BC75FCCAE}"/>
                  </a:ext>
                </a:extLst>
              </p:cNvPr>
              <p:cNvSpPr txBox="1"/>
              <p:nvPr/>
            </p:nvSpPr>
            <p:spPr>
              <a:xfrm>
                <a:off x="622215" y="3030441"/>
                <a:ext cx="343565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Schedule the test execution order across multiple CPUs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8A3B270-3384-0842-9E22-85124865BFD8}"/>
                </a:ext>
              </a:extLst>
            </p:cNvPr>
            <p:cNvSpPr txBox="1"/>
            <p:nvPr/>
          </p:nvSpPr>
          <p:spPr>
            <a:xfrm>
              <a:off x="5315273" y="956846"/>
              <a:ext cx="6815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CPU 1</a:t>
              </a:r>
            </a:p>
          </p:txBody>
        </p:sp>
        <p:pic>
          <p:nvPicPr>
            <p:cNvPr id="45" name="Picture 4" descr="http://www.perthairport.com.au/Libraries/content_images/icon_t1.sflb.ashx">
              <a:extLst>
                <a:ext uri="{FF2B5EF4-FFF2-40B4-BE49-F238E27FC236}">
                  <a16:creationId xmlns:a16="http://schemas.microsoft.com/office/drawing/2014/main" id="{95FA7163-DA87-FB41-8A10-9B7E484A48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845" y="788375"/>
              <a:ext cx="656022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27BD5A4-1E97-8242-815E-F84BF1BF86CA}"/>
                </a:ext>
              </a:extLst>
            </p:cNvPr>
            <p:cNvSpPr txBox="1"/>
            <p:nvPr/>
          </p:nvSpPr>
          <p:spPr>
            <a:xfrm>
              <a:off x="5315273" y="1901671"/>
              <a:ext cx="6815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CPU 2</a:t>
              </a:r>
            </a:p>
          </p:txBody>
        </p:sp>
      </p:grpSp>
      <p:graphicFrame>
        <p:nvGraphicFramePr>
          <p:cNvPr id="66" name="Table 65">
            <a:extLst>
              <a:ext uri="{FF2B5EF4-FFF2-40B4-BE49-F238E27FC236}">
                <a16:creationId xmlns:a16="http://schemas.microsoft.com/office/drawing/2014/main" id="{530B71AD-42B5-6D42-BFC1-F6CA540D5B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92141"/>
              </p:ext>
            </p:extLst>
          </p:nvPr>
        </p:nvGraphicFramePr>
        <p:xfrm>
          <a:off x="1067476" y="4335063"/>
          <a:ext cx="4324945" cy="1203265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324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6158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Test parallelization algorithms [1]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Parallelize on test 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Parallelize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on test execution time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7" name="Rectangle 66">
            <a:extLst>
              <a:ext uri="{FF2B5EF4-FFF2-40B4-BE49-F238E27FC236}">
                <a16:creationId xmlns:a16="http://schemas.microsoft.com/office/drawing/2014/main" id="{C4881A38-2A66-5D41-94A7-9343D0C0370A}"/>
              </a:ext>
            </a:extLst>
          </p:cNvPr>
          <p:cNvSpPr/>
          <p:nvPr/>
        </p:nvSpPr>
        <p:spPr>
          <a:xfrm>
            <a:off x="971608" y="5727919"/>
            <a:ext cx="5548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kern="0" dirty="0">
                <a:solidFill>
                  <a:srgbClr val="000000"/>
                </a:solidFill>
                <a:latin typeface="Arial"/>
              </a:rPr>
              <a:t>[1] </a:t>
            </a:r>
            <a:r>
              <a:rPr lang="en-US" sz="1600" dirty="0"/>
              <a:t>Run tests in parallel using the Visual Studio Test task</a:t>
            </a:r>
            <a:r>
              <a:rPr lang="en-US" sz="1500" dirty="0"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600" dirty="0">
                <a:hlinkClick r:id="rId5"/>
              </a:rPr>
              <a:t>https://docs.microsoft.com/en-us/azure/devops/pipelines/test/parallel-testing-vstest</a:t>
            </a:r>
            <a:r>
              <a:rPr lang="en-US" sz="1600" dirty="0"/>
              <a:t>.</a:t>
            </a:r>
            <a:endParaRPr lang="en-US" sz="15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56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  <p:bldP spid="41" grpId="0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C82F8-DBB4-0649-8D7B-B420840E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test parallelization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ACC93-5FF2-7D46-8E62-7B547452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3CE335-BC40-0946-AD9A-BBEFF11E95B4}"/>
              </a:ext>
            </a:extLst>
          </p:cNvPr>
          <p:cNvSpPr txBox="1"/>
          <p:nvPr/>
        </p:nvSpPr>
        <p:spPr>
          <a:xfrm>
            <a:off x="1585247" y="4635072"/>
            <a:ext cx="8243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00FF00"/>
                </a:highlight>
              </a:rPr>
              <a:t>Low</a:t>
            </a:r>
            <a:r>
              <a:rPr lang="en-US" sz="2800" dirty="0"/>
              <a:t> chance for OD tests to affect test parallelization, </a:t>
            </a:r>
            <a:r>
              <a:rPr lang="en-US" sz="2800" u="sng" dirty="0"/>
              <a:t>human-written tests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681327-6507-3943-936F-F55422816AA6}"/>
              </a:ext>
            </a:extLst>
          </p:cNvPr>
          <p:cNvSpPr txBox="1"/>
          <p:nvPr/>
        </p:nvSpPr>
        <p:spPr>
          <a:xfrm>
            <a:off x="8246586" y="3505276"/>
            <a:ext cx="3046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Out of</a:t>
            </a:r>
            <a:r>
              <a:rPr lang="en-US" sz="2000" dirty="0">
                <a:solidFill>
                  <a:srgbClr val="FF0000"/>
                </a:solidFill>
              </a:rPr>
              <a:t> 111 </a:t>
            </a:r>
            <a:r>
              <a:rPr lang="en-US" sz="2000" dirty="0"/>
              <a:t>human-written OD tests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1C64C6A-3256-8747-82BC-B520371DC8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003895"/>
              </p:ext>
            </p:extLst>
          </p:nvPr>
        </p:nvGraphicFramePr>
        <p:xfrm>
          <a:off x="1645073" y="2006148"/>
          <a:ext cx="8305800" cy="150656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7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9126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Parallelize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on test id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Parallelize on test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execution time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21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#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CPUs = 2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#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CPUs = 16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#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CPUs = 2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#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CPUs = 16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 (0%)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(1%)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(2%)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(1%)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Combined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6 (5%)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59251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84C90ED-E93B-C048-9DAC-44B057287FA4}"/>
              </a:ext>
            </a:extLst>
          </p:cNvPr>
          <p:cNvSpPr txBox="1"/>
          <p:nvPr/>
        </p:nvSpPr>
        <p:spPr>
          <a:xfrm>
            <a:off x="1707167" y="3505276"/>
            <a:ext cx="456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#CPUs = 4 and 8 were evaluated but omitted for space reasons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576C6E-6E52-AE44-8072-DEFB3FB9067A}"/>
              </a:ext>
            </a:extLst>
          </p:cNvPr>
          <p:cNvSpPr/>
          <p:nvPr/>
        </p:nvSpPr>
        <p:spPr>
          <a:xfrm>
            <a:off x="8833273" y="3141178"/>
            <a:ext cx="1117600" cy="364098"/>
          </a:xfrm>
          <a:prstGeom prst="rect">
            <a:avLst/>
          </a:prstGeom>
          <a:solidFill>
            <a:srgbClr val="00B05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9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38" y="228506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/>
              <a:t>Order-dependent test – Example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72636-6CCD-3C45-B5DA-6246ADF42A65}"/>
              </a:ext>
            </a:extLst>
          </p:cNvPr>
          <p:cNvSpPr/>
          <p:nvPr/>
        </p:nvSpPr>
        <p:spPr>
          <a:xfrm>
            <a:off x="5080000" y="4509621"/>
            <a:ext cx="95624" cy="89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FE4EC7-26BD-0242-86B4-695EFC86D595}"/>
              </a:ext>
            </a:extLst>
          </p:cNvPr>
          <p:cNvGrpSpPr/>
          <p:nvPr/>
        </p:nvGrpSpPr>
        <p:grpSpPr>
          <a:xfrm>
            <a:off x="838200" y="3461342"/>
            <a:ext cx="10361081" cy="2895008"/>
            <a:chOff x="421764" y="3204883"/>
            <a:chExt cx="11531352" cy="322199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DFD3960-32EB-0648-848D-24CF00ABE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764" y="3204883"/>
              <a:ext cx="11531352" cy="322199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1CE1C8-6977-F74D-993F-EF762B1CBCEE}"/>
                </a:ext>
              </a:extLst>
            </p:cNvPr>
            <p:cNvSpPr/>
            <p:nvPr/>
          </p:nvSpPr>
          <p:spPr>
            <a:xfrm>
              <a:off x="690880" y="3316941"/>
              <a:ext cx="168836" cy="1120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C6FFDC9-17FC-314F-B963-705BA2491387}"/>
              </a:ext>
            </a:extLst>
          </p:cNvPr>
          <p:cNvSpPr txBox="1">
            <a:spLocks/>
          </p:cNvSpPr>
          <p:nvPr/>
        </p:nvSpPr>
        <p:spPr>
          <a:xfrm>
            <a:off x="790539" y="1704260"/>
            <a:ext cx="11211808" cy="1692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ysClr val="windowText" lastClr="000000"/>
                </a:solidFill>
              </a:rPr>
              <a:t>A test is </a:t>
            </a:r>
            <a:r>
              <a:rPr lang="en-US" i="1" dirty="0">
                <a:solidFill>
                  <a:sysClr val="windowText" lastClr="000000"/>
                </a:solidFill>
              </a:rPr>
              <a:t>flaky</a:t>
            </a:r>
            <a:r>
              <a:rPr lang="en-US" dirty="0">
                <a:solidFill>
                  <a:sysClr val="windowText" lastClr="000000"/>
                </a:solidFill>
              </a:rPr>
              <a:t> if it </a:t>
            </a:r>
            <a:r>
              <a:rPr lang="en-US" b="1" dirty="0">
                <a:solidFill>
                  <a:srgbClr val="38761D"/>
                </a:solidFill>
              </a:rPr>
              <a:t>passes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ysClr val="windowText" lastClr="000000"/>
                </a:solidFill>
              </a:rPr>
              <a:t>and</a:t>
            </a:r>
            <a:r>
              <a:rPr lang="en-US" dirty="0">
                <a:solidFill>
                  <a:sysClr val="windowText" lastClr="000000"/>
                </a:solidFill>
              </a:rPr>
              <a:t> </a:t>
            </a:r>
            <a:r>
              <a:rPr lang="en-US" b="1" dirty="0">
                <a:solidFill>
                  <a:srgbClr val="CC0000"/>
                </a:solidFill>
              </a:rPr>
              <a:t>fails</a:t>
            </a:r>
            <a:r>
              <a:rPr lang="en-US" dirty="0">
                <a:solidFill>
                  <a:sysClr val="windowText" lastClr="000000"/>
                </a:solidFill>
              </a:rPr>
              <a:t> when run in the same test scenario</a:t>
            </a:r>
            <a:endParaRPr lang="en-US" dirty="0"/>
          </a:p>
          <a:p>
            <a:pPr marL="0" indent="0">
              <a:spcBef>
                <a:spcPts val="0"/>
              </a:spcBef>
              <a:buNone/>
            </a:pPr>
            <a:endParaRPr lang="en-US" sz="8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b="1" dirty="0"/>
              <a:t>Order-dependent (OD) tests</a:t>
            </a:r>
            <a:r>
              <a:rPr lang="en-US" dirty="0"/>
              <a:t>: flaky only due to the order in which tests run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7F4E39-8089-B149-9DFF-F6D936CDF188}"/>
              </a:ext>
            </a:extLst>
          </p:cNvPr>
          <p:cNvSpPr/>
          <p:nvPr/>
        </p:nvSpPr>
        <p:spPr>
          <a:xfrm>
            <a:off x="761995" y="2873438"/>
            <a:ext cx="110242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Example OD test from Apache/</a:t>
            </a:r>
            <a:r>
              <a:rPr lang="en-US" sz="2800" dirty="0" err="1"/>
              <a:t>ShardingSphere</a:t>
            </a:r>
            <a:r>
              <a:rPr lang="en-US" sz="2800" dirty="0"/>
              <a:t>-</a:t>
            </a:r>
            <a:r>
              <a:rPr lang="en-US" sz="2800" dirty="0" err="1"/>
              <a:t>ElasticJob</a:t>
            </a:r>
            <a:r>
              <a:rPr lang="en-US" sz="2800" dirty="0"/>
              <a:t>-Lite (6.1k stars):</a:t>
            </a:r>
          </a:p>
        </p:txBody>
      </p:sp>
    </p:spTree>
    <p:extLst>
      <p:ext uri="{BB962C8B-B14F-4D97-AF65-F5344CB8AC3E}">
        <p14:creationId xmlns:p14="http://schemas.microsoft.com/office/powerpoint/2010/main" val="208671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C82F8-DBB4-0649-8D7B-B420840E4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test parallelization algorithms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BACC93-5FF2-7D46-8E62-7B547452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3CE335-BC40-0946-AD9A-BBEFF11E95B4}"/>
              </a:ext>
            </a:extLst>
          </p:cNvPr>
          <p:cNvSpPr txBox="1"/>
          <p:nvPr/>
        </p:nvSpPr>
        <p:spPr>
          <a:xfrm>
            <a:off x="1585247" y="4635072"/>
            <a:ext cx="8243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prstClr val="black"/>
                </a:solidFill>
                <a:highlight>
                  <a:srgbClr val="FFFF00"/>
                </a:highlight>
              </a:rPr>
              <a:t>Modest</a:t>
            </a:r>
            <a:r>
              <a:rPr lang="en-US" sz="2800" dirty="0">
                <a:solidFill>
                  <a:prstClr val="black"/>
                </a:solidFill>
              </a:rPr>
              <a:t> chance for OD test to affect test parallelization, </a:t>
            </a:r>
            <a:r>
              <a:rPr lang="en-US" sz="2800" u="sng" dirty="0">
                <a:solidFill>
                  <a:prstClr val="black"/>
                </a:solidFill>
              </a:rPr>
              <a:t>automatically-generated tests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681327-6507-3943-936F-F55422816AA6}"/>
              </a:ext>
            </a:extLst>
          </p:cNvPr>
          <p:cNvSpPr txBox="1"/>
          <p:nvPr/>
        </p:nvSpPr>
        <p:spPr>
          <a:xfrm>
            <a:off x="8239812" y="3505276"/>
            <a:ext cx="3046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Out of</a:t>
            </a:r>
            <a:r>
              <a:rPr lang="en-US" sz="2000" dirty="0">
                <a:solidFill>
                  <a:srgbClr val="FF0000"/>
                </a:solidFill>
              </a:rPr>
              <a:t> 28 </a:t>
            </a:r>
            <a:r>
              <a:rPr lang="en-US" sz="2000" dirty="0"/>
              <a:t>automatically-generated OD tests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1C64C6A-3256-8747-82BC-B520371DC8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66146"/>
              </p:ext>
            </p:extLst>
          </p:nvPr>
        </p:nvGraphicFramePr>
        <p:xfrm>
          <a:off x="1645073" y="2006148"/>
          <a:ext cx="8305800" cy="1506566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76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9126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Parallelize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on test id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Parallelize on test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execution time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21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#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CPUs = 2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#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CPUs = 16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#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CPUs = 2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#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CPUs = 16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(4%)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(21%)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en-US" sz="18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(29%)</a:t>
                      </a:r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 (43%)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Combined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10 (36%)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59251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84C90ED-E93B-C048-9DAC-44B057287FA4}"/>
              </a:ext>
            </a:extLst>
          </p:cNvPr>
          <p:cNvSpPr txBox="1"/>
          <p:nvPr/>
        </p:nvSpPr>
        <p:spPr>
          <a:xfrm>
            <a:off x="1707167" y="3505276"/>
            <a:ext cx="456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#CPUs = 4 and 8 were evaluated but omitted for space reasons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C50942-B23A-494A-A9C3-CCB2A0E95CC9}"/>
              </a:ext>
            </a:extLst>
          </p:cNvPr>
          <p:cNvSpPr/>
          <p:nvPr/>
        </p:nvSpPr>
        <p:spPr>
          <a:xfrm>
            <a:off x="8833273" y="3141178"/>
            <a:ext cx="1117600" cy="364098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99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C801F-B4B5-584C-8CB1-0F570E12A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test dependence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9C2CB-BB8A-A14D-AD66-4D199BA4E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E909248-A044-4549-A775-FF29BE2F73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780029"/>
              </p:ext>
            </p:extLst>
          </p:nvPr>
        </p:nvGraphicFramePr>
        <p:xfrm>
          <a:off x="975360" y="1626579"/>
          <a:ext cx="10515600" cy="2720647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200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0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1440">
                  <a:extLst>
                    <a:ext uri="{9D8B030D-6E8A-4147-A177-3AD203B41FA5}">
                      <a16:colId xmlns:a16="http://schemas.microsoft.com/office/drawing/2014/main" val="480488192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5607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Algorithms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Test suite type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Union of all algorithms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Chance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 of impact by OD tests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Prioritization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Human-written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Modest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Prioritization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Automatically-generated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54%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High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Human-written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Modest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Automatically-generated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Parallelization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Human-written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Parallelization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Automatically-generated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36%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Moderate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9FF5950-ED55-DE4D-92EC-048E58B3E6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610260"/>
              </p:ext>
            </p:extLst>
          </p:nvPr>
        </p:nvGraphicFramePr>
        <p:xfrm>
          <a:off x="7438208" y="4680442"/>
          <a:ext cx="3656512" cy="150719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828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8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67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Chance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Average % of OD</a:t>
                      </a:r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 test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Low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0-20%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Modest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20-40%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High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+40%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24F2386B-7CBC-244E-866A-F643015C9691}"/>
              </a:ext>
            </a:extLst>
          </p:cNvPr>
          <p:cNvSpPr txBox="1"/>
          <p:nvPr/>
        </p:nvSpPr>
        <p:spPr>
          <a:xfrm>
            <a:off x="975360" y="4741545"/>
            <a:ext cx="5928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OD tests did affect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ALL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regression testing algorithms in 1+ modules from the subjects under study</a:t>
            </a:r>
          </a:p>
        </p:txBody>
      </p:sp>
    </p:spTree>
    <p:extLst>
      <p:ext uri="{BB962C8B-B14F-4D97-AF65-F5344CB8AC3E}">
        <p14:creationId xmlns:p14="http://schemas.microsoft.com/office/powerpoint/2010/main" val="193580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7559"/>
            <a:ext cx="10668990" cy="45786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Goal: </a:t>
            </a:r>
            <a:r>
              <a:rPr lang="en-US" sz="3200" u="sng" dirty="0"/>
              <a:t>understand</a:t>
            </a:r>
            <a:r>
              <a:rPr lang="en-US" sz="3200" dirty="0"/>
              <a:t> the impact of OD tests on regression testing algorithms and how one can </a:t>
            </a:r>
            <a:r>
              <a:rPr lang="en-US" sz="3200" u="sng" dirty="0"/>
              <a:t>make</a:t>
            </a:r>
            <a:r>
              <a:rPr lang="en-US" sz="3200" dirty="0"/>
              <a:t> them </a:t>
            </a:r>
            <a:r>
              <a:rPr lang="en-US" sz="3200" i="1" dirty="0"/>
              <a:t>dependent-test-aware</a:t>
            </a:r>
            <a:endParaRPr lang="en-US" sz="800" i="1" dirty="0"/>
          </a:p>
          <a:p>
            <a:r>
              <a:rPr lang="en-US" sz="3200" b="1" dirty="0">
                <a:solidFill>
                  <a:srgbClr val="7F7F7F"/>
                </a:solidFill>
              </a:rPr>
              <a:t>Study</a:t>
            </a:r>
            <a:r>
              <a:rPr lang="en-US" sz="3200" dirty="0">
                <a:solidFill>
                  <a:srgbClr val="7F7F7F"/>
                </a:solidFill>
              </a:rPr>
              <a:t> – on how OD tests affect regression testing algorithms (test prioritization, test selection, and test parallelization)</a:t>
            </a:r>
          </a:p>
          <a:p>
            <a:r>
              <a:rPr lang="en-US" sz="3200" b="1" dirty="0"/>
              <a:t>Approach </a:t>
            </a:r>
            <a:r>
              <a:rPr lang="en-US" sz="3200" dirty="0"/>
              <a:t>[1] – to enhance regression testing algorithms to be dependent-test-aware</a:t>
            </a:r>
          </a:p>
          <a:p>
            <a:r>
              <a:rPr lang="en-US" sz="3200" b="1" dirty="0"/>
              <a:t>Evaluation</a:t>
            </a:r>
            <a:r>
              <a:rPr lang="en-US" sz="3200" dirty="0"/>
              <a:t> – of 12 enhanced regression testing algorithms </a:t>
            </a:r>
          </a:p>
          <a:p>
            <a:pPr lvl="1"/>
            <a:r>
              <a:rPr lang="en-US" sz="2800" dirty="0"/>
              <a:t>Orders of enhanced algorithms can have 80% fewer OD-test failures, while being only 1% slower</a:t>
            </a:r>
            <a:endParaRPr lang="en-US" sz="2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F84633-21A9-134B-ABEC-6E03B783BF4E}"/>
              </a:ext>
            </a:extLst>
          </p:cNvPr>
          <p:cNvSpPr txBox="1"/>
          <p:nvPr/>
        </p:nvSpPr>
        <p:spPr>
          <a:xfrm>
            <a:off x="1104312" y="6149883"/>
            <a:ext cx="495417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5000"/>
              </a:lnSpc>
              <a:defRPr/>
            </a:pPr>
            <a:r>
              <a:rPr lang="en-US" dirty="0"/>
              <a:t>[1] </a:t>
            </a:r>
            <a:r>
              <a:rPr lang="en-US" dirty="0">
                <a:hlinkClick r:id="rId3"/>
              </a:rPr>
              <a:t>https://sites.google.com/view/flakytestdataset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736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76C3C-57A6-274F-A763-88D7FA83D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Dependent-test-aware regression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EE3E7-7C39-8A41-B886-32B25B03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8529"/>
            <a:ext cx="10668000" cy="4238434"/>
          </a:xfrm>
        </p:spPr>
        <p:txBody>
          <a:bodyPr>
            <a:normAutofit/>
          </a:bodyPr>
          <a:lstStyle/>
          <a:p>
            <a:r>
              <a:rPr lang="en-US" dirty="0"/>
              <a:t>OD tests do affect regression testing algorithms</a:t>
            </a:r>
          </a:p>
          <a:p>
            <a:pPr>
              <a:spcBef>
                <a:spcPts val="1600"/>
              </a:spcBef>
            </a:pPr>
            <a:r>
              <a:rPr lang="en-US" dirty="0"/>
              <a:t>However, OD tests do benefit developers by running their tests faster</a:t>
            </a:r>
          </a:p>
          <a:p>
            <a:pPr lvl="1"/>
            <a:r>
              <a:rPr lang="en-US" dirty="0"/>
              <a:t>Annotations @</a:t>
            </a:r>
            <a:r>
              <a:rPr lang="en-US" dirty="0" err="1"/>
              <a:t>FixMethodOrder</a:t>
            </a:r>
            <a:r>
              <a:rPr lang="en-US" dirty="0"/>
              <a:t> and @</a:t>
            </a:r>
            <a:r>
              <a:rPr lang="en-US" dirty="0" err="1"/>
              <a:t>TestMethodOrder</a:t>
            </a:r>
            <a:r>
              <a:rPr lang="en-US" dirty="0"/>
              <a:t>, and attributes </a:t>
            </a:r>
            <a:r>
              <a:rPr lang="en-US" dirty="0" err="1"/>
              <a:t>dependsOnMethods</a:t>
            </a:r>
            <a:r>
              <a:rPr lang="en-US" dirty="0"/>
              <a:t> and </a:t>
            </a:r>
            <a:r>
              <a:rPr lang="en-US" dirty="0" err="1"/>
              <a:t>dependsOnGroups</a:t>
            </a:r>
            <a:r>
              <a:rPr lang="en-US" dirty="0"/>
              <a:t> appear in over </a:t>
            </a:r>
            <a:r>
              <a:rPr lang="en-US" u="sng" dirty="0"/>
              <a:t>197k</a:t>
            </a:r>
            <a:r>
              <a:rPr lang="en-US" dirty="0"/>
              <a:t> files on OSS</a:t>
            </a:r>
          </a:p>
          <a:p>
            <a:pPr>
              <a:spcBef>
                <a:spcPts val="1600"/>
              </a:spcBef>
            </a:pPr>
            <a:r>
              <a:rPr lang="en-US" dirty="0"/>
              <a:t>Various tools exist to automatically find test dependencies</a:t>
            </a:r>
          </a:p>
          <a:p>
            <a:pPr lvl="1"/>
            <a:r>
              <a:rPr lang="en-US" dirty="0"/>
              <a:t>E.g., </a:t>
            </a:r>
            <a:r>
              <a:rPr lang="en-US" dirty="0" err="1"/>
              <a:t>iDFlakies</a:t>
            </a:r>
            <a:r>
              <a:rPr lang="en-US" dirty="0"/>
              <a:t> [Lam et al. ICST’19], PRADET [</a:t>
            </a:r>
            <a:r>
              <a:rPr lang="en-US" dirty="0" err="1"/>
              <a:t>Gambi</a:t>
            </a:r>
            <a:r>
              <a:rPr lang="en-US" dirty="0"/>
              <a:t> et al. ICST’18],     </a:t>
            </a:r>
            <a:r>
              <a:rPr lang="en-US" dirty="0" err="1"/>
              <a:t>DTDetector</a:t>
            </a:r>
            <a:r>
              <a:rPr lang="en-US" dirty="0"/>
              <a:t> [Zhang et al. ISSTA’14]</a:t>
            </a:r>
          </a:p>
          <a:p>
            <a:pPr>
              <a:spcBef>
                <a:spcPts val="1600"/>
              </a:spcBef>
            </a:pPr>
            <a:r>
              <a:rPr lang="en-US" b="1" dirty="0"/>
              <a:t>How can one enhance traditional regression testing algorithms with known test dependencies so that they are dependent-test-aware?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9F255-94BF-B04B-A774-FCB36318C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14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8261E-C4EF-4A43-BCAF-46C9E571A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approach to enhance regression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2BE44-20C5-7A48-ACAE-840632BDE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336480" cy="4530725"/>
          </a:xfrm>
        </p:spPr>
        <p:txBody>
          <a:bodyPr>
            <a:normAutofit/>
          </a:bodyPr>
          <a:lstStyle/>
          <a:p>
            <a:r>
              <a:rPr lang="en-US" dirty="0"/>
              <a:t>Two main 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Generate unenhanced regression testing order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Reorder/add tests to existing order to output an order that respects all provided dependencies</a:t>
            </a:r>
            <a:endParaRPr lang="en-US" sz="200" dirty="0"/>
          </a:p>
          <a:p>
            <a:r>
              <a:rPr lang="en-US" b="1" dirty="0">
                <a:solidFill>
                  <a:srgbClr val="5B9BD5"/>
                </a:solidFill>
              </a:rPr>
              <a:t>Inputs</a:t>
            </a:r>
            <a:r>
              <a:rPr lang="en-US" dirty="0">
                <a:solidFill>
                  <a:srgbClr val="5B9BD5"/>
                </a:solidFill>
              </a:rPr>
              <a:t>:</a:t>
            </a:r>
            <a:r>
              <a:rPr lang="en-US" dirty="0"/>
              <a:t>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metadata</a:t>
            </a:r>
            <a:r>
              <a:rPr lang="en-US" b="1" dirty="0"/>
              <a:t> </a:t>
            </a:r>
            <a:r>
              <a:rPr lang="en-US" dirty="0"/>
              <a:t>for algorithms (e.g., coverage information for test prioritization)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original order in which tests are run by default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set of test dependencies</a:t>
            </a:r>
            <a:r>
              <a:rPr lang="en-US" b="1" dirty="0"/>
              <a:t> </a:t>
            </a:r>
            <a:r>
              <a:rPr lang="en-US" dirty="0"/>
              <a:t>(e.g., test 𝑡2 should be run only after running test 𝑡1)</a:t>
            </a:r>
            <a:endParaRPr lang="en-US" sz="200" b="1" dirty="0"/>
          </a:p>
          <a:p>
            <a:r>
              <a:rPr lang="en-US" b="1" dirty="0">
                <a:solidFill>
                  <a:schemeClr val="accent4"/>
                </a:solidFill>
              </a:rPr>
              <a:t>Output</a:t>
            </a:r>
            <a:r>
              <a:rPr lang="en-US" dirty="0">
                <a:solidFill>
                  <a:schemeClr val="accent4"/>
                </a:solidFill>
              </a:rPr>
              <a:t>:</a:t>
            </a:r>
            <a:r>
              <a:rPr lang="en-US" dirty="0"/>
              <a:t> Enhanced regression testing order that respects all input test dependencies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E9E4D-F9D6-1E44-A9DF-0DBF1163C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81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C4765B-44C4-A24B-A012-0386676DF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119"/>
          <a:stretch/>
        </p:blipFill>
        <p:spPr>
          <a:xfrm>
            <a:off x="1414650" y="2585847"/>
            <a:ext cx="2468582" cy="40970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8830AB-090C-8240-BC3A-E10DF5F34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general approach – Inputs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F5FA9-4C8B-9144-B4DC-7ED296F2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87924AA0-FA50-FF45-8F05-9D2DAF8A45D0}"/>
              </a:ext>
            </a:extLst>
          </p:cNvPr>
          <p:cNvSpPr/>
          <p:nvPr/>
        </p:nvSpPr>
        <p:spPr>
          <a:xfrm>
            <a:off x="1438399" y="2561793"/>
            <a:ext cx="2492333" cy="4121082"/>
          </a:xfrm>
          <a:prstGeom prst="rect">
            <a:avLst/>
          </a:prstGeom>
          <a:solidFill>
            <a:srgbClr val="5B9BD5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1CF801-14D6-BB46-8A8C-6B3E44D0C34B}"/>
              </a:ext>
            </a:extLst>
          </p:cNvPr>
          <p:cNvSpPr/>
          <p:nvPr/>
        </p:nvSpPr>
        <p:spPr>
          <a:xfrm>
            <a:off x="909450" y="1542715"/>
            <a:ext cx="10034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5"/>
                </a:solidFill>
              </a:rPr>
              <a:t>Inputs: </a:t>
            </a:r>
            <a:r>
              <a:rPr lang="en-US" sz="2400" b="1" dirty="0"/>
              <a:t>metadata </a:t>
            </a:r>
            <a:r>
              <a:rPr lang="en-US" sz="2400" dirty="0"/>
              <a:t>for the algorithms, </a:t>
            </a:r>
            <a:r>
              <a:rPr lang="en-US" sz="2400" b="1" dirty="0"/>
              <a:t>original order</a:t>
            </a:r>
            <a:r>
              <a:rPr lang="en-US" sz="2400" dirty="0"/>
              <a:t> to run tests, and </a:t>
            </a:r>
            <a:r>
              <a:rPr lang="en-US" sz="2400" b="1" dirty="0"/>
              <a:t>set of test dependencies </a:t>
            </a:r>
            <a:r>
              <a:rPr lang="en-US" sz="2400" dirty="0"/>
              <a:t>(e.g., test 𝑡2 should be run only after running test 𝑡1)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26556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C4765B-44C4-A24B-A012-0386676DF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663"/>
          <a:stretch/>
        </p:blipFill>
        <p:spPr>
          <a:xfrm>
            <a:off x="1414649" y="2585847"/>
            <a:ext cx="5413663" cy="40970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8830AB-090C-8240-BC3A-E10DF5F34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general approach – Step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F5FA9-4C8B-9144-B4DC-7ED296F2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4854B1-2511-E744-8E09-EFB21796C1A3}"/>
              </a:ext>
            </a:extLst>
          </p:cNvPr>
          <p:cNvSpPr/>
          <p:nvPr/>
        </p:nvSpPr>
        <p:spPr>
          <a:xfrm>
            <a:off x="6697684" y="3988468"/>
            <a:ext cx="950026" cy="13686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BE9C11-126A-B345-843C-AD39156222FA}"/>
              </a:ext>
            </a:extLst>
          </p:cNvPr>
          <p:cNvSpPr/>
          <p:nvPr/>
        </p:nvSpPr>
        <p:spPr>
          <a:xfrm>
            <a:off x="3879304" y="5919000"/>
            <a:ext cx="3954483" cy="537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769FC6-AF6D-264C-A78C-119A4ED5F809}"/>
              </a:ext>
            </a:extLst>
          </p:cNvPr>
          <p:cNvSpPr/>
          <p:nvPr/>
        </p:nvSpPr>
        <p:spPr>
          <a:xfrm>
            <a:off x="3938679" y="2561793"/>
            <a:ext cx="4587803" cy="4121082"/>
          </a:xfrm>
          <a:prstGeom prst="rect">
            <a:avLst/>
          </a:prstGeom>
          <a:solidFill>
            <a:srgbClr val="ED7D31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EE6F8191-5837-D348-B249-CDF1CB847B03}"/>
              </a:ext>
            </a:extLst>
          </p:cNvPr>
          <p:cNvSpPr/>
          <p:nvPr/>
        </p:nvSpPr>
        <p:spPr>
          <a:xfrm>
            <a:off x="1438399" y="2561793"/>
            <a:ext cx="2492333" cy="4121082"/>
          </a:xfrm>
          <a:prstGeom prst="rect">
            <a:avLst/>
          </a:prstGeom>
          <a:solidFill>
            <a:srgbClr val="5B9BD5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6E7908B-AE92-3546-94B6-73F34DE03850}"/>
              </a:ext>
            </a:extLst>
          </p:cNvPr>
          <p:cNvSpPr/>
          <p:nvPr/>
        </p:nvSpPr>
        <p:spPr>
          <a:xfrm>
            <a:off x="909450" y="1542715"/>
            <a:ext cx="10034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Generate unenhanced regression testing order with traditional regression testing algorithms</a:t>
            </a:r>
          </a:p>
        </p:txBody>
      </p:sp>
    </p:spTree>
    <p:extLst>
      <p:ext uri="{BB962C8B-B14F-4D97-AF65-F5344CB8AC3E}">
        <p14:creationId xmlns:p14="http://schemas.microsoft.com/office/powerpoint/2010/main" val="37536436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C4765B-44C4-A24B-A012-0386676DF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796"/>
          <a:stretch/>
        </p:blipFill>
        <p:spPr>
          <a:xfrm>
            <a:off x="1414649" y="2585847"/>
            <a:ext cx="7111833" cy="40970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8830AB-090C-8240-BC3A-E10DF5F34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general approach – Step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F5FA9-4C8B-9144-B4DC-7ED296F2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4B1FD9-6A2F-6C47-BD9F-729DCA31F636}"/>
              </a:ext>
            </a:extLst>
          </p:cNvPr>
          <p:cNvSpPr/>
          <p:nvPr/>
        </p:nvSpPr>
        <p:spPr>
          <a:xfrm>
            <a:off x="909450" y="1542715"/>
            <a:ext cx="100341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Reorder and add tests to the unenhanced order as necessary to output an order that respects all the input test dependencies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FC024B-8DE2-1C44-A8C4-2FC8138589AC}"/>
              </a:ext>
            </a:extLst>
          </p:cNvPr>
          <p:cNvSpPr/>
          <p:nvPr/>
        </p:nvSpPr>
        <p:spPr>
          <a:xfrm>
            <a:off x="3938679" y="2561793"/>
            <a:ext cx="4587803" cy="4121082"/>
          </a:xfrm>
          <a:prstGeom prst="rect">
            <a:avLst/>
          </a:prstGeom>
          <a:solidFill>
            <a:srgbClr val="ED7D31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42D79CF4-D068-824F-991D-BDB871FDEA58}"/>
              </a:ext>
            </a:extLst>
          </p:cNvPr>
          <p:cNvSpPr/>
          <p:nvPr/>
        </p:nvSpPr>
        <p:spPr>
          <a:xfrm>
            <a:off x="1438399" y="2561793"/>
            <a:ext cx="2492333" cy="4121082"/>
          </a:xfrm>
          <a:prstGeom prst="rect">
            <a:avLst/>
          </a:prstGeom>
          <a:solidFill>
            <a:srgbClr val="5B9BD5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41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DC4765B-44C4-A24B-A012-0386676DF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649" y="2585847"/>
            <a:ext cx="8547413" cy="40970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8830AB-090C-8240-BC3A-E10DF5F34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general approach –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F5FA9-4C8B-9144-B4DC-7ED296F21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326D68-843C-5D47-875B-B238D8A378B4}"/>
              </a:ext>
            </a:extLst>
          </p:cNvPr>
          <p:cNvSpPr/>
          <p:nvPr/>
        </p:nvSpPr>
        <p:spPr>
          <a:xfrm>
            <a:off x="909450" y="1435840"/>
            <a:ext cx="1065711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accent5"/>
                </a:solidFill>
              </a:rPr>
              <a:t>Inputs: </a:t>
            </a:r>
            <a:r>
              <a:rPr lang="en-US" sz="2200" dirty="0"/>
              <a:t>metadata for the algorithms, original order to run tests, and set of test dependencies (e.g., test 𝑡2 should be run only after running test 𝑡1)</a:t>
            </a:r>
          </a:p>
          <a:p>
            <a:r>
              <a:rPr lang="en-US" sz="2200" b="1" dirty="0">
                <a:solidFill>
                  <a:srgbClr val="FFC000"/>
                </a:solidFill>
              </a:rPr>
              <a:t>Output:</a:t>
            </a:r>
            <a:r>
              <a:rPr lang="en-US" sz="2200" dirty="0"/>
              <a:t> Enhanced regression testing order that respects all input test dependencies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A4B3FB-E000-1247-95F7-5CBD2291B7E7}"/>
              </a:ext>
            </a:extLst>
          </p:cNvPr>
          <p:cNvSpPr/>
          <p:nvPr/>
        </p:nvSpPr>
        <p:spPr>
          <a:xfrm>
            <a:off x="3938679" y="2561793"/>
            <a:ext cx="4587803" cy="4121082"/>
          </a:xfrm>
          <a:prstGeom prst="rect">
            <a:avLst/>
          </a:prstGeom>
          <a:solidFill>
            <a:srgbClr val="ED7D31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567A9F97-57C4-EF4C-BCD7-D5E4DCFA5D09}"/>
              </a:ext>
            </a:extLst>
          </p:cNvPr>
          <p:cNvSpPr/>
          <p:nvPr/>
        </p:nvSpPr>
        <p:spPr>
          <a:xfrm>
            <a:off x="1438399" y="2561793"/>
            <a:ext cx="2492333" cy="4121082"/>
          </a:xfrm>
          <a:prstGeom prst="rect">
            <a:avLst/>
          </a:prstGeom>
          <a:solidFill>
            <a:srgbClr val="5B9BD5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8FBF5E56-8554-164E-829B-A395B3FB44F7}"/>
              </a:ext>
            </a:extLst>
          </p:cNvPr>
          <p:cNvSpPr/>
          <p:nvPr/>
        </p:nvSpPr>
        <p:spPr>
          <a:xfrm>
            <a:off x="8534429" y="2561793"/>
            <a:ext cx="1333966" cy="4121082"/>
          </a:xfrm>
          <a:prstGeom prst="rect">
            <a:avLst/>
          </a:prstGeom>
          <a:solidFill>
            <a:srgbClr val="FFC000">
              <a:alpha val="1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68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7559"/>
            <a:ext cx="10668990" cy="45786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Goal: </a:t>
            </a:r>
            <a:r>
              <a:rPr lang="en-US" sz="3200" u="sng" dirty="0"/>
              <a:t>understand</a:t>
            </a:r>
            <a:r>
              <a:rPr lang="en-US" sz="3200" dirty="0"/>
              <a:t> the impact of OD tests on regression testing algorithms and how one can </a:t>
            </a:r>
            <a:r>
              <a:rPr lang="en-US" sz="3200" u="sng" dirty="0"/>
              <a:t>make</a:t>
            </a:r>
            <a:r>
              <a:rPr lang="en-US" sz="3200" dirty="0"/>
              <a:t> them </a:t>
            </a:r>
            <a:r>
              <a:rPr lang="en-US" sz="3200" i="1" dirty="0"/>
              <a:t>dependent-test-aware</a:t>
            </a:r>
            <a:endParaRPr lang="en-US" sz="800" i="1" dirty="0"/>
          </a:p>
          <a:p>
            <a:r>
              <a:rPr lang="en-US" sz="3200" b="1" dirty="0">
                <a:solidFill>
                  <a:srgbClr val="7F7F7F"/>
                </a:solidFill>
              </a:rPr>
              <a:t>Study</a:t>
            </a:r>
            <a:r>
              <a:rPr lang="en-US" sz="3200" dirty="0">
                <a:solidFill>
                  <a:srgbClr val="7F7F7F"/>
                </a:solidFill>
              </a:rPr>
              <a:t> – on how OD tests affect regression testing algorithms (test prioritization, test selection, and test parallelization)</a:t>
            </a:r>
          </a:p>
          <a:p>
            <a:r>
              <a:rPr lang="en-US" sz="3200" b="1" dirty="0">
                <a:solidFill>
                  <a:srgbClr val="7F7F7F"/>
                </a:solidFill>
              </a:rPr>
              <a:t>Approach </a:t>
            </a:r>
            <a:r>
              <a:rPr lang="en-US" sz="3200" dirty="0">
                <a:solidFill>
                  <a:srgbClr val="7F7F7F"/>
                </a:solidFill>
              </a:rPr>
              <a:t>[1] – to enhance regression testing algorithms to be dependent-test-aware</a:t>
            </a:r>
          </a:p>
          <a:p>
            <a:r>
              <a:rPr lang="en-US" sz="3200" b="1" dirty="0"/>
              <a:t>Evaluation</a:t>
            </a:r>
            <a:r>
              <a:rPr lang="en-US" sz="3200" dirty="0"/>
              <a:t> – of 12 enhanced regression testing algorithms </a:t>
            </a:r>
          </a:p>
          <a:p>
            <a:pPr lvl="1"/>
            <a:r>
              <a:rPr lang="en-US" sz="2800" dirty="0"/>
              <a:t>Orders of enhanced algorithms can have 80% fewer OD-test failures, while being only 1% slower</a:t>
            </a:r>
            <a:endParaRPr lang="en-US" sz="2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F84633-21A9-134B-ABEC-6E03B783BF4E}"/>
              </a:ext>
            </a:extLst>
          </p:cNvPr>
          <p:cNvSpPr txBox="1"/>
          <p:nvPr/>
        </p:nvSpPr>
        <p:spPr>
          <a:xfrm>
            <a:off x="1104312" y="6149883"/>
            <a:ext cx="495417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5000"/>
              </a:lnSpc>
              <a:defRPr/>
            </a:pPr>
            <a:r>
              <a:rPr lang="en-US" dirty="0"/>
              <a:t>[1] </a:t>
            </a:r>
            <a:r>
              <a:rPr lang="en-US" dirty="0">
                <a:hlinkClick r:id="rId3"/>
              </a:rPr>
              <a:t>https://sites.google.com/view/flakytestdataset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18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38" y="228506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/>
              <a:t>Order-dependent test –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39" y="1707076"/>
            <a:ext cx="11211808" cy="16895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4"/>
                </a:solidFill>
              </a:rPr>
              <a:t>Line 3</a:t>
            </a:r>
            <a:r>
              <a:rPr lang="en-US" dirty="0"/>
              <a:t> checks that an instance of a class variable is shut down.</a:t>
            </a:r>
          </a:p>
          <a:p>
            <a:pPr marL="0" indent="0">
              <a:buNone/>
            </a:pPr>
            <a:r>
              <a:rPr lang="en-US" dirty="0"/>
              <a:t>But the instance can be started and not shutdown by other tests (</a:t>
            </a:r>
            <a:r>
              <a:rPr lang="en-US" b="1" dirty="0">
                <a:solidFill>
                  <a:schemeClr val="accent5"/>
                </a:solidFill>
              </a:rPr>
              <a:t>Line 7</a:t>
            </a:r>
            <a:r>
              <a:rPr lang="en-US" dirty="0"/>
              <a:t>)!</a:t>
            </a:r>
          </a:p>
          <a:p>
            <a:pPr marL="0" lvl="0" indent="0">
              <a:buNone/>
            </a:pPr>
            <a:endParaRPr lang="en-US" sz="16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72636-6CCD-3C45-B5DA-6246ADF42A65}"/>
              </a:ext>
            </a:extLst>
          </p:cNvPr>
          <p:cNvSpPr/>
          <p:nvPr/>
        </p:nvSpPr>
        <p:spPr>
          <a:xfrm>
            <a:off x="5080000" y="4509621"/>
            <a:ext cx="95624" cy="89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FE4EC7-26BD-0242-86B4-695EFC86D595}"/>
              </a:ext>
            </a:extLst>
          </p:cNvPr>
          <p:cNvGrpSpPr/>
          <p:nvPr/>
        </p:nvGrpSpPr>
        <p:grpSpPr>
          <a:xfrm>
            <a:off x="838200" y="3461342"/>
            <a:ext cx="10361081" cy="2895008"/>
            <a:chOff x="421764" y="3204883"/>
            <a:chExt cx="11531352" cy="322199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DFD3960-32EB-0648-848D-24CF00ABE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764" y="3204883"/>
              <a:ext cx="11531352" cy="322199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1CE1C8-6977-F74D-993F-EF762B1CBCEE}"/>
                </a:ext>
              </a:extLst>
            </p:cNvPr>
            <p:cNvSpPr/>
            <p:nvPr/>
          </p:nvSpPr>
          <p:spPr>
            <a:xfrm>
              <a:off x="690880" y="3316941"/>
              <a:ext cx="168836" cy="1120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7C20FB60-B58F-DB4A-9B3E-285BB5474AB9}"/>
              </a:ext>
            </a:extLst>
          </p:cNvPr>
          <p:cNvSpPr/>
          <p:nvPr/>
        </p:nvSpPr>
        <p:spPr>
          <a:xfrm>
            <a:off x="238884" y="4741206"/>
            <a:ext cx="11291476" cy="335280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67F14A-7229-3F48-A78F-FD1C367EEA46}"/>
              </a:ext>
            </a:extLst>
          </p:cNvPr>
          <p:cNvSpPr/>
          <p:nvPr/>
        </p:nvSpPr>
        <p:spPr>
          <a:xfrm>
            <a:off x="238884" y="6071257"/>
            <a:ext cx="11291476" cy="335280"/>
          </a:xfrm>
          <a:prstGeom prst="rect">
            <a:avLst/>
          </a:prstGeom>
          <a:solidFill>
            <a:schemeClr val="accent5">
              <a:lumMod val="40000"/>
              <a:lumOff val="6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0E3828-F58B-AB46-B386-6895137D6C96}"/>
              </a:ext>
            </a:extLst>
          </p:cNvPr>
          <p:cNvSpPr/>
          <p:nvPr/>
        </p:nvSpPr>
        <p:spPr>
          <a:xfrm>
            <a:off x="761995" y="2873438"/>
            <a:ext cx="110242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Example OD test from Apache/</a:t>
            </a:r>
            <a:r>
              <a:rPr lang="en-US" sz="2800" dirty="0" err="1"/>
              <a:t>ShardingSphere</a:t>
            </a:r>
            <a:r>
              <a:rPr lang="en-US" sz="2800" dirty="0"/>
              <a:t>-</a:t>
            </a:r>
            <a:r>
              <a:rPr lang="en-US" sz="2800" dirty="0" err="1"/>
              <a:t>ElasticJob</a:t>
            </a:r>
            <a:r>
              <a:rPr lang="en-US" sz="2800" dirty="0"/>
              <a:t>-Lite (6.1k stars):</a:t>
            </a:r>
          </a:p>
        </p:txBody>
      </p:sp>
    </p:spTree>
    <p:extLst>
      <p:ext uri="{BB962C8B-B14F-4D97-AF65-F5344CB8AC3E}">
        <p14:creationId xmlns:p14="http://schemas.microsoft.com/office/powerpoint/2010/main" val="16211232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17AB4-229B-4946-B51C-3D45C5F46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FEAEC-B0E6-614A-903D-42CA5080A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30</a:t>
            </a:fld>
            <a:endParaRPr lang="en-US" dirty="0"/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629D8B21-3F1A-754E-9655-E837827490DE}"/>
              </a:ext>
            </a:extLst>
          </p:cNvPr>
          <p:cNvSpPr txBox="1">
            <a:spLocks/>
          </p:cNvSpPr>
          <p:nvPr/>
        </p:nvSpPr>
        <p:spPr>
          <a:xfrm>
            <a:off x="838200" y="4043682"/>
            <a:ext cx="10080413" cy="267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Evaluation metrics:</a:t>
            </a:r>
            <a:r>
              <a:rPr lang="en-US" b="1" dirty="0"/>
              <a:t>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/>
              <a:t>Effectiveness </a:t>
            </a:r>
            <a:r>
              <a:rPr lang="en-US" dirty="0"/>
              <a:t>of reducing OD-test failures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b="1" dirty="0"/>
              <a:t>Efficiency </a:t>
            </a:r>
            <a:r>
              <a:rPr lang="en-US" dirty="0"/>
              <a:t>of unenhanced vs. enhanced orders</a:t>
            </a:r>
          </a:p>
          <a:p>
            <a:endParaRPr lang="en-US" sz="200" dirty="0"/>
          </a:p>
          <a:p>
            <a:r>
              <a:rPr lang="en-US" dirty="0"/>
              <a:t>All versions must pass in original order and have code changes</a:t>
            </a:r>
          </a:p>
          <a:p>
            <a:endParaRPr lang="en-US" dirty="0"/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1259254D-892B-B742-9F6A-CC538925BB1C}"/>
              </a:ext>
            </a:extLst>
          </p:cNvPr>
          <p:cNvCxnSpPr>
            <a:cxnSpLocks/>
          </p:cNvCxnSpPr>
          <p:nvPr/>
        </p:nvCxnSpPr>
        <p:spPr>
          <a:xfrm>
            <a:off x="2761827" y="3171959"/>
            <a:ext cx="632798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09786CF4-3F0F-8447-AD06-4D566B378E25}"/>
              </a:ext>
            </a:extLst>
          </p:cNvPr>
          <p:cNvSpPr/>
          <p:nvPr/>
        </p:nvSpPr>
        <p:spPr>
          <a:xfrm>
            <a:off x="3205654" y="2969570"/>
            <a:ext cx="404778" cy="404778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hord 86">
            <a:extLst>
              <a:ext uri="{FF2B5EF4-FFF2-40B4-BE49-F238E27FC236}">
                <a16:creationId xmlns:a16="http://schemas.microsoft.com/office/drawing/2014/main" id="{165F2EDE-DFA7-554F-BE78-78039124D5D7}"/>
              </a:ext>
            </a:extLst>
          </p:cNvPr>
          <p:cNvSpPr/>
          <p:nvPr/>
        </p:nvSpPr>
        <p:spPr>
          <a:xfrm>
            <a:off x="4155676" y="2971886"/>
            <a:ext cx="414678" cy="414678"/>
          </a:xfrm>
          <a:prstGeom prst="chord">
            <a:avLst>
              <a:gd name="adj1" fmla="val 5566919"/>
              <a:gd name="adj2" fmla="val 16200000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71757917-C432-3D4B-99BE-F88ED8D0C95F}"/>
              </a:ext>
            </a:extLst>
          </p:cNvPr>
          <p:cNvSpPr/>
          <p:nvPr/>
        </p:nvSpPr>
        <p:spPr>
          <a:xfrm>
            <a:off x="5125498" y="2975728"/>
            <a:ext cx="404778" cy="40477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16C99A9E-B359-9A44-8C71-234E0032AFFA}"/>
              </a:ext>
            </a:extLst>
          </p:cNvPr>
          <p:cNvSpPr/>
          <p:nvPr/>
        </p:nvSpPr>
        <p:spPr>
          <a:xfrm>
            <a:off x="7079229" y="2966169"/>
            <a:ext cx="404778" cy="40477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A7C4B0F6-2C14-7842-8601-67CE9708D5C4}"/>
              </a:ext>
            </a:extLst>
          </p:cNvPr>
          <p:cNvSpPr/>
          <p:nvPr/>
        </p:nvSpPr>
        <p:spPr>
          <a:xfrm>
            <a:off x="8039151" y="2970011"/>
            <a:ext cx="404778" cy="40477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hord 90">
            <a:extLst>
              <a:ext uri="{FF2B5EF4-FFF2-40B4-BE49-F238E27FC236}">
                <a16:creationId xmlns:a16="http://schemas.microsoft.com/office/drawing/2014/main" id="{6F0B85A8-5FF6-AF4E-A866-FFCCBD3DF542}"/>
              </a:ext>
            </a:extLst>
          </p:cNvPr>
          <p:cNvSpPr/>
          <p:nvPr/>
        </p:nvSpPr>
        <p:spPr>
          <a:xfrm rot="10800000">
            <a:off x="4141825" y="2972326"/>
            <a:ext cx="414237" cy="414237"/>
          </a:xfrm>
          <a:prstGeom prst="chord">
            <a:avLst>
              <a:gd name="adj1" fmla="val 5389053"/>
              <a:gd name="adj2" fmla="val 16200000"/>
            </a:avLst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C5B636F-713F-DB43-BB8E-44BADB0EDAB3}"/>
              </a:ext>
            </a:extLst>
          </p:cNvPr>
          <p:cNvSpPr txBox="1"/>
          <p:nvPr/>
        </p:nvSpPr>
        <p:spPr>
          <a:xfrm>
            <a:off x="2212109" y="2809893"/>
            <a:ext cx="70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Older</a:t>
            </a:r>
          </a:p>
          <a:p>
            <a:r>
              <a:rPr lang="en-US" dirty="0" err="1"/>
              <a:t>vers</a:t>
            </a:r>
            <a:r>
              <a:rPr lang="en-US" dirty="0"/>
              <a:t>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4A0F414-B605-2648-9621-6973B769B572}"/>
              </a:ext>
            </a:extLst>
          </p:cNvPr>
          <p:cNvSpPr txBox="1"/>
          <p:nvPr/>
        </p:nvSpPr>
        <p:spPr>
          <a:xfrm>
            <a:off x="9057659" y="2838754"/>
            <a:ext cx="806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Newer</a:t>
            </a:r>
          </a:p>
          <a:p>
            <a:r>
              <a:rPr lang="en-US" dirty="0" err="1"/>
              <a:t>vers</a:t>
            </a:r>
            <a:r>
              <a:rPr lang="en-US" dirty="0"/>
              <a:t>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9E538C1-6799-1443-8EA4-49180D31C46A}"/>
              </a:ext>
            </a:extLst>
          </p:cNvPr>
          <p:cNvSpPr txBox="1"/>
          <p:nvPr/>
        </p:nvSpPr>
        <p:spPr>
          <a:xfrm>
            <a:off x="6044525" y="3092217"/>
            <a:ext cx="88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…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CD351D7-D7B4-6A4E-BDAB-170E84D203E0}"/>
              </a:ext>
            </a:extLst>
          </p:cNvPr>
          <p:cNvSpPr txBox="1"/>
          <p:nvPr/>
        </p:nvSpPr>
        <p:spPr>
          <a:xfrm>
            <a:off x="5196816" y="3568175"/>
            <a:ext cx="16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 versions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2E396E5-E146-7446-8960-BD277313599C}"/>
              </a:ext>
            </a:extLst>
          </p:cNvPr>
          <p:cNvSpPr/>
          <p:nvPr/>
        </p:nvSpPr>
        <p:spPr>
          <a:xfrm>
            <a:off x="4161501" y="2979715"/>
            <a:ext cx="404778" cy="40477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4FC118F2-3844-A24B-A2C6-2F04673C18DD}"/>
              </a:ext>
            </a:extLst>
          </p:cNvPr>
          <p:cNvSpPr/>
          <p:nvPr/>
        </p:nvSpPr>
        <p:spPr>
          <a:xfrm>
            <a:off x="5125119" y="2972942"/>
            <a:ext cx="404778" cy="40477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FBB80A6A-40D4-8140-91E8-FADB63534B1B}"/>
              </a:ext>
            </a:extLst>
          </p:cNvPr>
          <p:cNvSpPr/>
          <p:nvPr/>
        </p:nvSpPr>
        <p:spPr>
          <a:xfrm>
            <a:off x="7079229" y="2966167"/>
            <a:ext cx="404778" cy="40477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3629ECFF-A18A-5B44-BE1D-E0195D7D3616}"/>
              </a:ext>
            </a:extLst>
          </p:cNvPr>
          <p:cNvSpPr/>
          <p:nvPr/>
        </p:nvSpPr>
        <p:spPr>
          <a:xfrm>
            <a:off x="8042847" y="2966167"/>
            <a:ext cx="404778" cy="40477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441FD3A-300B-3441-93D9-AECB1B753EDE}"/>
              </a:ext>
            </a:extLst>
          </p:cNvPr>
          <p:cNvSpPr/>
          <p:nvPr/>
        </p:nvSpPr>
        <p:spPr>
          <a:xfrm>
            <a:off x="3202909" y="2976836"/>
            <a:ext cx="404778" cy="40477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488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17AB4-229B-4946-B51C-3D45C5F46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FEAEC-B0E6-614A-903D-42CA5080A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  <p:sp>
        <p:nvSpPr>
          <p:cNvPr id="65" name="Content Placeholder 2">
            <a:extLst>
              <a:ext uri="{FF2B5EF4-FFF2-40B4-BE49-F238E27FC236}">
                <a16:creationId xmlns:a16="http://schemas.microsoft.com/office/drawing/2014/main" id="{629D8B21-3F1A-754E-9655-E837827490DE}"/>
              </a:ext>
            </a:extLst>
          </p:cNvPr>
          <p:cNvSpPr txBox="1">
            <a:spLocks/>
          </p:cNvSpPr>
          <p:nvPr/>
        </p:nvSpPr>
        <p:spPr>
          <a:xfrm>
            <a:off x="838200" y="229761"/>
            <a:ext cx="10645239" cy="267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1259254D-892B-B742-9F6A-CC538925BB1C}"/>
              </a:ext>
            </a:extLst>
          </p:cNvPr>
          <p:cNvCxnSpPr>
            <a:cxnSpLocks/>
          </p:cNvCxnSpPr>
          <p:nvPr/>
        </p:nvCxnSpPr>
        <p:spPr>
          <a:xfrm>
            <a:off x="2761827" y="3171959"/>
            <a:ext cx="632798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09786CF4-3F0F-8447-AD06-4D566B378E25}"/>
              </a:ext>
            </a:extLst>
          </p:cNvPr>
          <p:cNvSpPr/>
          <p:nvPr/>
        </p:nvSpPr>
        <p:spPr>
          <a:xfrm>
            <a:off x="3205654" y="2969570"/>
            <a:ext cx="404778" cy="404778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Chord 86">
            <a:extLst>
              <a:ext uri="{FF2B5EF4-FFF2-40B4-BE49-F238E27FC236}">
                <a16:creationId xmlns:a16="http://schemas.microsoft.com/office/drawing/2014/main" id="{165F2EDE-DFA7-554F-BE78-78039124D5D7}"/>
              </a:ext>
            </a:extLst>
          </p:cNvPr>
          <p:cNvSpPr/>
          <p:nvPr/>
        </p:nvSpPr>
        <p:spPr>
          <a:xfrm>
            <a:off x="4155676" y="2971886"/>
            <a:ext cx="414678" cy="414678"/>
          </a:xfrm>
          <a:prstGeom prst="chord">
            <a:avLst>
              <a:gd name="adj1" fmla="val 5566919"/>
              <a:gd name="adj2" fmla="val 16200000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71757917-C432-3D4B-99BE-F88ED8D0C95F}"/>
              </a:ext>
            </a:extLst>
          </p:cNvPr>
          <p:cNvSpPr/>
          <p:nvPr/>
        </p:nvSpPr>
        <p:spPr>
          <a:xfrm>
            <a:off x="5125498" y="2975728"/>
            <a:ext cx="404778" cy="40477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16C99A9E-B359-9A44-8C71-234E0032AFFA}"/>
              </a:ext>
            </a:extLst>
          </p:cNvPr>
          <p:cNvSpPr/>
          <p:nvPr/>
        </p:nvSpPr>
        <p:spPr>
          <a:xfrm>
            <a:off x="7079229" y="2966169"/>
            <a:ext cx="404778" cy="40477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A7C4B0F6-2C14-7842-8601-67CE9708D5C4}"/>
              </a:ext>
            </a:extLst>
          </p:cNvPr>
          <p:cNvSpPr/>
          <p:nvPr/>
        </p:nvSpPr>
        <p:spPr>
          <a:xfrm>
            <a:off x="8039151" y="2970011"/>
            <a:ext cx="404778" cy="40477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Chord 90">
            <a:extLst>
              <a:ext uri="{FF2B5EF4-FFF2-40B4-BE49-F238E27FC236}">
                <a16:creationId xmlns:a16="http://schemas.microsoft.com/office/drawing/2014/main" id="{6F0B85A8-5FF6-AF4E-A866-FFCCBD3DF542}"/>
              </a:ext>
            </a:extLst>
          </p:cNvPr>
          <p:cNvSpPr/>
          <p:nvPr/>
        </p:nvSpPr>
        <p:spPr>
          <a:xfrm rot="10800000">
            <a:off x="4141825" y="2972326"/>
            <a:ext cx="414237" cy="414237"/>
          </a:xfrm>
          <a:prstGeom prst="chord">
            <a:avLst>
              <a:gd name="adj1" fmla="val 5389053"/>
              <a:gd name="adj2" fmla="val 16200000"/>
            </a:avLst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C5B636F-713F-DB43-BB8E-44BADB0EDAB3}"/>
              </a:ext>
            </a:extLst>
          </p:cNvPr>
          <p:cNvSpPr txBox="1"/>
          <p:nvPr/>
        </p:nvSpPr>
        <p:spPr>
          <a:xfrm>
            <a:off x="2212109" y="2809893"/>
            <a:ext cx="70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Older</a:t>
            </a:r>
          </a:p>
          <a:p>
            <a:r>
              <a:rPr lang="en-US" dirty="0" err="1"/>
              <a:t>vers</a:t>
            </a:r>
            <a:r>
              <a:rPr lang="en-US" dirty="0"/>
              <a:t>.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44A0F414-B605-2648-9621-6973B769B572}"/>
              </a:ext>
            </a:extLst>
          </p:cNvPr>
          <p:cNvSpPr txBox="1"/>
          <p:nvPr/>
        </p:nvSpPr>
        <p:spPr>
          <a:xfrm>
            <a:off x="9057659" y="2838754"/>
            <a:ext cx="806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Newer</a:t>
            </a:r>
          </a:p>
          <a:p>
            <a:r>
              <a:rPr lang="en-US" dirty="0" err="1"/>
              <a:t>vers</a:t>
            </a:r>
            <a:r>
              <a:rPr lang="en-US" dirty="0"/>
              <a:t>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5EA0483-9BB4-3B4A-8447-07379C78E3E0}"/>
              </a:ext>
            </a:extLst>
          </p:cNvPr>
          <p:cNvSpPr txBox="1"/>
          <p:nvPr/>
        </p:nvSpPr>
        <p:spPr>
          <a:xfrm>
            <a:off x="2953267" y="3356625"/>
            <a:ext cx="800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C000"/>
                </a:solidFill>
              </a:rPr>
              <a:t>firstVers</a:t>
            </a:r>
            <a:endParaRPr lang="en-US" sz="1400" dirty="0"/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9D3CBEFB-2EF8-BA43-B200-1EF1DA78F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241" y="2089210"/>
            <a:ext cx="385764" cy="500450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FCA74BE9-290E-2A41-9365-BCF010BD6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852" y="1978571"/>
            <a:ext cx="283210" cy="626495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3ED0E506-199F-4845-A09A-23124046E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274" y="2152655"/>
            <a:ext cx="590550" cy="203149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EE1D97FA-3E53-D845-8502-4E906E6813A6}"/>
              </a:ext>
            </a:extLst>
          </p:cNvPr>
          <p:cNvSpPr txBox="1"/>
          <p:nvPr/>
        </p:nvSpPr>
        <p:spPr>
          <a:xfrm>
            <a:off x="3674867" y="220405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45A46672-E006-D348-AB2B-BEABCAD29476}"/>
              </a:ext>
            </a:extLst>
          </p:cNvPr>
          <p:cNvCxnSpPr>
            <a:stCxn id="86" idx="0"/>
            <a:endCxn id="96" idx="2"/>
          </p:cNvCxnSpPr>
          <p:nvPr/>
        </p:nvCxnSpPr>
        <p:spPr>
          <a:xfrm flipH="1" flipV="1">
            <a:off x="3331457" y="2605066"/>
            <a:ext cx="76586" cy="364504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EA945B3B-C479-AB49-9166-C16E65DAB33C}"/>
              </a:ext>
            </a:extLst>
          </p:cNvPr>
          <p:cNvCxnSpPr>
            <a:cxnSpLocks/>
            <a:stCxn id="86" idx="7"/>
            <a:endCxn id="98" idx="2"/>
          </p:cNvCxnSpPr>
          <p:nvPr/>
        </p:nvCxnSpPr>
        <p:spPr>
          <a:xfrm flipV="1">
            <a:off x="3551154" y="2573385"/>
            <a:ext cx="295395" cy="455463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FFFC2439-1F2E-D24B-B65E-5A0B13D07DE8}"/>
              </a:ext>
            </a:extLst>
          </p:cNvPr>
          <p:cNvCxnSpPr>
            <a:stCxn id="86" idx="1"/>
            <a:endCxn id="95" idx="2"/>
          </p:cNvCxnSpPr>
          <p:nvPr/>
        </p:nvCxnSpPr>
        <p:spPr>
          <a:xfrm flipH="1" flipV="1">
            <a:off x="2878123" y="2589660"/>
            <a:ext cx="386809" cy="439188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0604CCC2-DC88-364F-8AAB-27416A909B5C}"/>
              </a:ext>
            </a:extLst>
          </p:cNvPr>
          <p:cNvSpPr txBox="1"/>
          <p:nvPr/>
        </p:nvSpPr>
        <p:spPr>
          <a:xfrm>
            <a:off x="2431627" y="1870857"/>
            <a:ext cx="758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Metadata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AE46839-8385-DA4C-9C37-679D3C2A7078}"/>
              </a:ext>
            </a:extLst>
          </p:cNvPr>
          <p:cNvSpPr txBox="1"/>
          <p:nvPr/>
        </p:nvSpPr>
        <p:spPr>
          <a:xfrm>
            <a:off x="3015862" y="1624155"/>
            <a:ext cx="6386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Original order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9E538C1-6799-1443-8EA4-49180D31C46A}"/>
              </a:ext>
            </a:extLst>
          </p:cNvPr>
          <p:cNvSpPr txBox="1"/>
          <p:nvPr/>
        </p:nvSpPr>
        <p:spPr>
          <a:xfrm>
            <a:off x="6044525" y="3092217"/>
            <a:ext cx="88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…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CD351D7-D7B4-6A4E-BDAB-170E84D203E0}"/>
              </a:ext>
            </a:extLst>
          </p:cNvPr>
          <p:cNvSpPr txBox="1"/>
          <p:nvPr/>
        </p:nvSpPr>
        <p:spPr>
          <a:xfrm>
            <a:off x="5196816" y="3568175"/>
            <a:ext cx="16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 versions</a:t>
            </a:r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2E396E5-E146-7446-8960-BD277313599C}"/>
              </a:ext>
            </a:extLst>
          </p:cNvPr>
          <p:cNvSpPr/>
          <p:nvPr/>
        </p:nvSpPr>
        <p:spPr>
          <a:xfrm>
            <a:off x="4161501" y="2979715"/>
            <a:ext cx="404778" cy="40477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4FC118F2-3844-A24B-A2C6-2F04673C18DD}"/>
              </a:ext>
            </a:extLst>
          </p:cNvPr>
          <p:cNvSpPr/>
          <p:nvPr/>
        </p:nvSpPr>
        <p:spPr>
          <a:xfrm>
            <a:off x="5125119" y="2972942"/>
            <a:ext cx="404778" cy="40477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FBB80A6A-40D4-8140-91E8-FADB63534B1B}"/>
              </a:ext>
            </a:extLst>
          </p:cNvPr>
          <p:cNvSpPr/>
          <p:nvPr/>
        </p:nvSpPr>
        <p:spPr>
          <a:xfrm>
            <a:off x="7079229" y="2966167"/>
            <a:ext cx="404778" cy="40477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3629ECFF-A18A-5B44-BE1D-E0195D7D3616}"/>
              </a:ext>
            </a:extLst>
          </p:cNvPr>
          <p:cNvSpPr/>
          <p:nvPr/>
        </p:nvSpPr>
        <p:spPr>
          <a:xfrm>
            <a:off x="8042847" y="2966167"/>
            <a:ext cx="404778" cy="40477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7A9FFAE9-D46F-EF4B-888E-D80086F0C37D}"/>
              </a:ext>
            </a:extLst>
          </p:cNvPr>
          <p:cNvSpPr txBox="1"/>
          <p:nvPr/>
        </p:nvSpPr>
        <p:spPr>
          <a:xfrm>
            <a:off x="3425651" y="1809204"/>
            <a:ext cx="9566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Test dependencies</a:t>
            </a:r>
          </a:p>
        </p:txBody>
      </p:sp>
      <p:sp>
        <p:nvSpPr>
          <p:cNvPr id="117" name="Content Placeholder 2">
            <a:extLst>
              <a:ext uri="{FF2B5EF4-FFF2-40B4-BE49-F238E27FC236}">
                <a16:creationId xmlns:a16="http://schemas.microsoft.com/office/drawing/2014/main" id="{713FE54C-36B2-F042-A998-C57D3BF3F489}"/>
              </a:ext>
            </a:extLst>
          </p:cNvPr>
          <p:cNvSpPr txBox="1">
            <a:spLocks/>
          </p:cNvSpPr>
          <p:nvPr/>
        </p:nvSpPr>
        <p:spPr>
          <a:xfrm>
            <a:off x="838200" y="4043682"/>
            <a:ext cx="9755293" cy="267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Compute inputs on </a:t>
            </a:r>
            <a:r>
              <a:rPr lang="en-US" b="1" i="1" dirty="0" err="1">
                <a:solidFill>
                  <a:srgbClr val="FFC000"/>
                </a:solidFill>
              </a:rPr>
              <a:t>firstVers</a:t>
            </a:r>
            <a:r>
              <a:rPr lang="en-US" dirty="0"/>
              <a:t>, which includes</a:t>
            </a:r>
            <a:endParaRPr lang="en-US" b="1" dirty="0">
              <a:solidFill>
                <a:srgbClr val="FFC000"/>
              </a:solidFill>
            </a:endParaRPr>
          </a:p>
          <a:p>
            <a:pPr lvl="1">
              <a:spcBef>
                <a:spcPts val="800"/>
              </a:spcBef>
            </a:pPr>
            <a:r>
              <a:rPr lang="en-US" dirty="0"/>
              <a:t>Metadata: coverage and time of each test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Original order: order in which tests are run by default</a:t>
            </a:r>
          </a:p>
          <a:p>
            <a:pPr lvl="1">
              <a:spcBef>
                <a:spcPts val="800"/>
              </a:spcBef>
            </a:pPr>
            <a:r>
              <a:rPr lang="en-US" dirty="0"/>
              <a:t>Test dependencies: dependencies computed using automated tools. </a:t>
            </a:r>
            <a:r>
              <a:rPr lang="en-US" dirty="0">
                <a:solidFill>
                  <a:srgbClr val="C00000"/>
                </a:solidFill>
              </a:rPr>
              <a:t>See paper for details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0909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17AB4-229B-4946-B51C-3D45C5F46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FEAEC-B0E6-614A-903D-42CA5080A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32</a:t>
            </a:fld>
            <a:endParaRPr lang="en-US" dirty="0"/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3DCE483-5AAC-424A-8DAA-FE18C55AAA51}"/>
              </a:ext>
            </a:extLst>
          </p:cNvPr>
          <p:cNvCxnSpPr>
            <a:cxnSpLocks/>
          </p:cNvCxnSpPr>
          <p:nvPr/>
        </p:nvCxnSpPr>
        <p:spPr>
          <a:xfrm>
            <a:off x="2761827" y="3171959"/>
            <a:ext cx="632798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4" name="Oval 93">
            <a:extLst>
              <a:ext uri="{FF2B5EF4-FFF2-40B4-BE49-F238E27FC236}">
                <a16:creationId xmlns:a16="http://schemas.microsoft.com/office/drawing/2014/main" id="{F787C2F1-9302-7F42-B7BC-10DA47D91FC5}"/>
              </a:ext>
            </a:extLst>
          </p:cNvPr>
          <p:cNvSpPr/>
          <p:nvPr/>
        </p:nvSpPr>
        <p:spPr>
          <a:xfrm>
            <a:off x="3205654" y="2969570"/>
            <a:ext cx="404778" cy="404778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Chord 94">
            <a:extLst>
              <a:ext uri="{FF2B5EF4-FFF2-40B4-BE49-F238E27FC236}">
                <a16:creationId xmlns:a16="http://schemas.microsoft.com/office/drawing/2014/main" id="{C26F3FD7-8060-FE47-A855-4892D7357F9E}"/>
              </a:ext>
            </a:extLst>
          </p:cNvPr>
          <p:cNvSpPr/>
          <p:nvPr/>
        </p:nvSpPr>
        <p:spPr>
          <a:xfrm>
            <a:off x="4155676" y="2971886"/>
            <a:ext cx="414678" cy="414678"/>
          </a:xfrm>
          <a:prstGeom prst="chord">
            <a:avLst>
              <a:gd name="adj1" fmla="val 5566919"/>
              <a:gd name="adj2" fmla="val 16200000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ABF16E15-32F8-0B42-9F28-1355CB1018DE}"/>
              </a:ext>
            </a:extLst>
          </p:cNvPr>
          <p:cNvSpPr/>
          <p:nvPr/>
        </p:nvSpPr>
        <p:spPr>
          <a:xfrm>
            <a:off x="5125498" y="2975728"/>
            <a:ext cx="404778" cy="40477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1D83AC14-4959-5D43-B2F2-4E5F90973D41}"/>
              </a:ext>
            </a:extLst>
          </p:cNvPr>
          <p:cNvSpPr/>
          <p:nvPr/>
        </p:nvSpPr>
        <p:spPr>
          <a:xfrm>
            <a:off x="7079229" y="2966169"/>
            <a:ext cx="404778" cy="40477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9DF8D7AF-95FC-424D-979B-764AB6F8968F}"/>
              </a:ext>
            </a:extLst>
          </p:cNvPr>
          <p:cNvSpPr/>
          <p:nvPr/>
        </p:nvSpPr>
        <p:spPr>
          <a:xfrm>
            <a:off x="8039151" y="2970011"/>
            <a:ext cx="404778" cy="40477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Chord 98">
            <a:extLst>
              <a:ext uri="{FF2B5EF4-FFF2-40B4-BE49-F238E27FC236}">
                <a16:creationId xmlns:a16="http://schemas.microsoft.com/office/drawing/2014/main" id="{9F8DC047-B16D-EF46-8201-779EE8FE6ED4}"/>
              </a:ext>
            </a:extLst>
          </p:cNvPr>
          <p:cNvSpPr/>
          <p:nvPr/>
        </p:nvSpPr>
        <p:spPr>
          <a:xfrm rot="10800000">
            <a:off x="4141825" y="2972326"/>
            <a:ext cx="414237" cy="414237"/>
          </a:xfrm>
          <a:prstGeom prst="chord">
            <a:avLst>
              <a:gd name="adj1" fmla="val 5389053"/>
              <a:gd name="adj2" fmla="val 16200000"/>
            </a:avLst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B86E331-057F-9F43-A407-3144DA4F2E9D}"/>
              </a:ext>
            </a:extLst>
          </p:cNvPr>
          <p:cNvSpPr txBox="1"/>
          <p:nvPr/>
        </p:nvSpPr>
        <p:spPr>
          <a:xfrm>
            <a:off x="2212109" y="2809893"/>
            <a:ext cx="70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Older</a:t>
            </a:r>
          </a:p>
          <a:p>
            <a:r>
              <a:rPr lang="en-US" dirty="0" err="1"/>
              <a:t>vers</a:t>
            </a:r>
            <a:r>
              <a:rPr lang="en-US" dirty="0"/>
              <a:t>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737DB80-E38B-EB4C-80C4-DED86C2277F0}"/>
              </a:ext>
            </a:extLst>
          </p:cNvPr>
          <p:cNvSpPr txBox="1"/>
          <p:nvPr/>
        </p:nvSpPr>
        <p:spPr>
          <a:xfrm>
            <a:off x="9057659" y="2838754"/>
            <a:ext cx="806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Newer</a:t>
            </a:r>
          </a:p>
          <a:p>
            <a:r>
              <a:rPr lang="en-US" dirty="0" err="1"/>
              <a:t>vers</a:t>
            </a:r>
            <a:r>
              <a:rPr lang="en-US" dirty="0"/>
              <a:t>.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A9BD515-3D4F-F147-9AF7-9292942B435A}"/>
              </a:ext>
            </a:extLst>
          </p:cNvPr>
          <p:cNvSpPr txBox="1"/>
          <p:nvPr/>
        </p:nvSpPr>
        <p:spPr>
          <a:xfrm>
            <a:off x="2953267" y="3356625"/>
            <a:ext cx="800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C000"/>
                </a:solidFill>
              </a:rPr>
              <a:t>firstVers</a:t>
            </a:r>
            <a:endParaRPr lang="en-US" sz="1400" dirty="0"/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6EE720D5-6388-524E-B3AB-F374BA146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241" y="2089210"/>
            <a:ext cx="385764" cy="50045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F35EBC26-13EB-3542-918B-6F5C0E1A3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852" y="1978571"/>
            <a:ext cx="283210" cy="626495"/>
          </a:xfrm>
          <a:prstGeom prst="rect">
            <a:avLst/>
          </a:prstGeom>
        </p:spPr>
      </p:pic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C3232CA8-3307-E74F-B5CB-3DF53E4620B6}"/>
              </a:ext>
            </a:extLst>
          </p:cNvPr>
          <p:cNvCxnSpPr>
            <a:stCxn id="94" idx="0"/>
            <a:endCxn id="104" idx="2"/>
          </p:cNvCxnSpPr>
          <p:nvPr/>
        </p:nvCxnSpPr>
        <p:spPr>
          <a:xfrm flipH="1" flipV="1">
            <a:off x="3331457" y="2605066"/>
            <a:ext cx="76586" cy="364504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CF0F8742-57E6-FF43-AD0F-29A2C3CB7666}"/>
              </a:ext>
            </a:extLst>
          </p:cNvPr>
          <p:cNvCxnSpPr>
            <a:stCxn id="94" idx="1"/>
            <a:endCxn id="103" idx="2"/>
          </p:cNvCxnSpPr>
          <p:nvPr/>
        </p:nvCxnSpPr>
        <p:spPr>
          <a:xfrm flipH="1" flipV="1">
            <a:off x="2878123" y="2589660"/>
            <a:ext cx="386809" cy="439188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Box 112">
            <a:extLst>
              <a:ext uri="{FF2B5EF4-FFF2-40B4-BE49-F238E27FC236}">
                <a16:creationId xmlns:a16="http://schemas.microsoft.com/office/drawing/2014/main" id="{F7B67852-B83C-E240-9AE3-DE327A160C44}"/>
              </a:ext>
            </a:extLst>
          </p:cNvPr>
          <p:cNvSpPr txBox="1"/>
          <p:nvPr/>
        </p:nvSpPr>
        <p:spPr>
          <a:xfrm>
            <a:off x="3836040" y="3365230"/>
            <a:ext cx="1029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92D050"/>
                </a:solidFill>
              </a:rPr>
              <a:t>secondVers</a:t>
            </a:r>
            <a:endParaRPr lang="en-US" sz="1400" dirty="0">
              <a:solidFill>
                <a:srgbClr val="92D050"/>
              </a:solidFill>
            </a:endParaRP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E85E8D63-85F0-2742-8C1E-7944BD72F7E5}"/>
              </a:ext>
            </a:extLst>
          </p:cNvPr>
          <p:cNvCxnSpPr>
            <a:cxnSpLocks/>
            <a:stCxn id="103" idx="2"/>
          </p:cNvCxnSpPr>
          <p:nvPr/>
        </p:nvCxnSpPr>
        <p:spPr>
          <a:xfrm>
            <a:off x="2878123" y="2589660"/>
            <a:ext cx="1289698" cy="552101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2E6DAAD-954A-DF46-9CBC-7E048DA8320A}"/>
              </a:ext>
            </a:extLst>
          </p:cNvPr>
          <p:cNvCxnSpPr>
            <a:cxnSpLocks/>
            <a:stCxn id="104" idx="2"/>
          </p:cNvCxnSpPr>
          <p:nvPr/>
        </p:nvCxnSpPr>
        <p:spPr>
          <a:xfrm>
            <a:off x="3331457" y="2605066"/>
            <a:ext cx="868006" cy="467376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7A7FBFCF-8582-0542-AA3E-04E5F6066039}"/>
              </a:ext>
            </a:extLst>
          </p:cNvPr>
          <p:cNvCxnSpPr>
            <a:cxnSpLocks/>
            <a:stCxn id="129" idx="2"/>
          </p:cNvCxnSpPr>
          <p:nvPr/>
        </p:nvCxnSpPr>
        <p:spPr>
          <a:xfrm>
            <a:off x="3846549" y="2573385"/>
            <a:ext cx="387889" cy="445529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B0CE515F-AD11-1A40-B358-DE2E598958DA}"/>
              </a:ext>
            </a:extLst>
          </p:cNvPr>
          <p:cNvSpPr txBox="1"/>
          <p:nvPr/>
        </p:nvSpPr>
        <p:spPr>
          <a:xfrm>
            <a:off x="6044525" y="3092217"/>
            <a:ext cx="88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…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7E1AAF48-5301-3B4D-9AE4-51EE9950CAA9}"/>
              </a:ext>
            </a:extLst>
          </p:cNvPr>
          <p:cNvSpPr txBox="1"/>
          <p:nvPr/>
        </p:nvSpPr>
        <p:spPr>
          <a:xfrm>
            <a:off x="5196816" y="3568175"/>
            <a:ext cx="16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 versions</a:t>
            </a:r>
          </a:p>
        </p:txBody>
      </p:sp>
      <p:pic>
        <p:nvPicPr>
          <p:cNvPr id="128" name="Picture 127">
            <a:extLst>
              <a:ext uri="{FF2B5EF4-FFF2-40B4-BE49-F238E27FC236}">
                <a16:creationId xmlns:a16="http://schemas.microsoft.com/office/drawing/2014/main" id="{510A78B9-05A8-FC4F-9F1B-CE6AD500D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274" y="2152655"/>
            <a:ext cx="590550" cy="203149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09CF40CB-61CD-2C41-B2C5-34B7EE30B125}"/>
              </a:ext>
            </a:extLst>
          </p:cNvPr>
          <p:cNvSpPr txBox="1"/>
          <p:nvPr/>
        </p:nvSpPr>
        <p:spPr>
          <a:xfrm>
            <a:off x="3674867" y="220405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7B91AE56-047C-4342-ABB4-C8313B511172}"/>
              </a:ext>
            </a:extLst>
          </p:cNvPr>
          <p:cNvCxnSpPr>
            <a:cxnSpLocks/>
            <a:endCxn id="129" idx="2"/>
          </p:cNvCxnSpPr>
          <p:nvPr/>
        </p:nvCxnSpPr>
        <p:spPr>
          <a:xfrm flipV="1">
            <a:off x="3551154" y="2573385"/>
            <a:ext cx="295395" cy="455463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444C824E-E397-5644-8F10-B91A49F6534C}"/>
              </a:ext>
            </a:extLst>
          </p:cNvPr>
          <p:cNvSpPr txBox="1"/>
          <p:nvPr/>
        </p:nvSpPr>
        <p:spPr>
          <a:xfrm>
            <a:off x="2431627" y="1870857"/>
            <a:ext cx="758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Metadata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22855AA7-76B7-5C40-85CA-03E824CBC798}"/>
              </a:ext>
            </a:extLst>
          </p:cNvPr>
          <p:cNvSpPr txBox="1"/>
          <p:nvPr/>
        </p:nvSpPr>
        <p:spPr>
          <a:xfrm>
            <a:off x="3015862" y="1624155"/>
            <a:ext cx="6386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Original order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8A7116C2-5B8E-E947-AFAA-38B283C4F050}"/>
              </a:ext>
            </a:extLst>
          </p:cNvPr>
          <p:cNvSpPr txBox="1"/>
          <p:nvPr/>
        </p:nvSpPr>
        <p:spPr>
          <a:xfrm>
            <a:off x="3425651" y="1809204"/>
            <a:ext cx="9566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Test dependencies</a:t>
            </a:r>
          </a:p>
        </p:txBody>
      </p:sp>
      <p:sp>
        <p:nvSpPr>
          <p:cNvPr id="137" name="Content Placeholder 2">
            <a:extLst>
              <a:ext uri="{FF2B5EF4-FFF2-40B4-BE49-F238E27FC236}">
                <a16:creationId xmlns:a16="http://schemas.microsoft.com/office/drawing/2014/main" id="{A66104CA-424B-3643-A8D1-4D90DABAB3F6}"/>
              </a:ext>
            </a:extLst>
          </p:cNvPr>
          <p:cNvSpPr txBox="1">
            <a:spLocks/>
          </p:cNvSpPr>
          <p:nvPr/>
        </p:nvSpPr>
        <p:spPr>
          <a:xfrm>
            <a:off x="838200" y="4043682"/>
            <a:ext cx="10080413" cy="267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Inputs are used on </a:t>
            </a:r>
            <a:r>
              <a:rPr lang="en-US" b="1" dirty="0" err="1">
                <a:solidFill>
                  <a:schemeClr val="accent6"/>
                </a:solidFill>
              </a:rPr>
              <a:t>secondVers</a:t>
            </a:r>
            <a:r>
              <a:rPr lang="en-US" dirty="0"/>
              <a:t>/</a:t>
            </a:r>
            <a:r>
              <a:rPr lang="en-US" b="1" dirty="0" err="1">
                <a:solidFill>
                  <a:schemeClr val="accent1"/>
                </a:solidFill>
              </a:rPr>
              <a:t>subSeqVers</a:t>
            </a:r>
            <a:r>
              <a:rPr lang="en-US" dirty="0"/>
              <a:t> to compute unenhanced and enhanced regression testing orders</a:t>
            </a:r>
          </a:p>
          <a:p>
            <a:pPr lvl="1"/>
            <a:endParaRPr lang="en-US" sz="200" dirty="0"/>
          </a:p>
          <a:p>
            <a:pPr lvl="1"/>
            <a:r>
              <a:rPr lang="en-US" dirty="0"/>
              <a:t>Test prioritization and parallelization uses </a:t>
            </a:r>
            <a:r>
              <a:rPr lang="en-US" b="1" dirty="0" err="1">
                <a:solidFill>
                  <a:schemeClr val="accent6"/>
                </a:solidFill>
              </a:rPr>
              <a:t>secondVers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D03CF7C7-1F2A-AC43-A151-9C7E8484CD1F}"/>
              </a:ext>
            </a:extLst>
          </p:cNvPr>
          <p:cNvSpPr txBox="1"/>
          <p:nvPr/>
        </p:nvSpPr>
        <p:spPr>
          <a:xfrm>
            <a:off x="3833962" y="3555347"/>
            <a:ext cx="1040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accent1"/>
                </a:solidFill>
              </a:rPr>
              <a:t>subSeqVers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DDDAB9C7-CB6F-0446-81EB-FB9AFA818E19}"/>
              </a:ext>
            </a:extLst>
          </p:cNvPr>
          <p:cNvSpPr txBox="1"/>
          <p:nvPr/>
        </p:nvSpPr>
        <p:spPr>
          <a:xfrm>
            <a:off x="4868450" y="3373908"/>
            <a:ext cx="1040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accent1"/>
                </a:solidFill>
              </a:rPr>
              <a:t>subSeqVers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CD61731-4097-9843-8DB7-0B7D78017DF6}"/>
              </a:ext>
            </a:extLst>
          </p:cNvPr>
          <p:cNvSpPr txBox="1"/>
          <p:nvPr/>
        </p:nvSpPr>
        <p:spPr>
          <a:xfrm>
            <a:off x="6761379" y="3370521"/>
            <a:ext cx="1040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accent1"/>
                </a:solidFill>
              </a:rPr>
              <a:t>subSeqVers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7D71C83A-BD1E-D64F-A5D3-0E5BF0078E6D}"/>
              </a:ext>
            </a:extLst>
          </p:cNvPr>
          <p:cNvSpPr txBox="1"/>
          <p:nvPr/>
        </p:nvSpPr>
        <p:spPr>
          <a:xfrm>
            <a:off x="7721301" y="3380506"/>
            <a:ext cx="1040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accent1"/>
                </a:solidFill>
              </a:rPr>
              <a:t>subSeqVers</a:t>
            </a:r>
            <a:endParaRPr lang="en-U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32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17AB4-229B-4946-B51C-3D45C5F46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FEAEC-B0E6-614A-903D-42CA5080A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33</a:t>
            </a:fld>
            <a:endParaRPr lang="en-US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FE7FF9F-8CFA-0E49-99E5-1D38B0F2B4C5}"/>
              </a:ext>
            </a:extLst>
          </p:cNvPr>
          <p:cNvCxnSpPr>
            <a:cxnSpLocks/>
          </p:cNvCxnSpPr>
          <p:nvPr/>
        </p:nvCxnSpPr>
        <p:spPr>
          <a:xfrm>
            <a:off x="2761827" y="3171959"/>
            <a:ext cx="632798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0F9101AC-A05F-4240-9A68-0F92B544E93B}"/>
              </a:ext>
            </a:extLst>
          </p:cNvPr>
          <p:cNvSpPr/>
          <p:nvPr/>
        </p:nvSpPr>
        <p:spPr>
          <a:xfrm>
            <a:off x="3205654" y="2969570"/>
            <a:ext cx="404778" cy="404778"/>
          </a:xfrm>
          <a:prstGeom prst="ellipse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hord 41">
            <a:extLst>
              <a:ext uri="{FF2B5EF4-FFF2-40B4-BE49-F238E27FC236}">
                <a16:creationId xmlns:a16="http://schemas.microsoft.com/office/drawing/2014/main" id="{D4B72DB4-03A3-C142-8B63-91EC905DBFF6}"/>
              </a:ext>
            </a:extLst>
          </p:cNvPr>
          <p:cNvSpPr/>
          <p:nvPr/>
        </p:nvSpPr>
        <p:spPr>
          <a:xfrm>
            <a:off x="4155676" y="2971886"/>
            <a:ext cx="414678" cy="414678"/>
          </a:xfrm>
          <a:prstGeom prst="chord">
            <a:avLst>
              <a:gd name="adj1" fmla="val 5566919"/>
              <a:gd name="adj2" fmla="val 16200000"/>
            </a:avLst>
          </a:prstGeom>
          <a:solidFill>
            <a:schemeClr val="accent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6605CC7-EA64-5649-9E6C-ABAA39B5A587}"/>
              </a:ext>
            </a:extLst>
          </p:cNvPr>
          <p:cNvSpPr/>
          <p:nvPr/>
        </p:nvSpPr>
        <p:spPr>
          <a:xfrm>
            <a:off x="5125498" y="2975728"/>
            <a:ext cx="404778" cy="40477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EBA329A-9731-F440-833E-1DE4527E0E7E}"/>
              </a:ext>
            </a:extLst>
          </p:cNvPr>
          <p:cNvSpPr/>
          <p:nvPr/>
        </p:nvSpPr>
        <p:spPr>
          <a:xfrm>
            <a:off x="7079229" y="2966169"/>
            <a:ext cx="404778" cy="40477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440230C-B337-D643-B438-AD0917D761EE}"/>
              </a:ext>
            </a:extLst>
          </p:cNvPr>
          <p:cNvSpPr/>
          <p:nvPr/>
        </p:nvSpPr>
        <p:spPr>
          <a:xfrm>
            <a:off x="8039151" y="2970011"/>
            <a:ext cx="404778" cy="404778"/>
          </a:xfrm>
          <a:prstGeom prst="ellipse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hord 50">
            <a:extLst>
              <a:ext uri="{FF2B5EF4-FFF2-40B4-BE49-F238E27FC236}">
                <a16:creationId xmlns:a16="http://schemas.microsoft.com/office/drawing/2014/main" id="{303504C0-86A4-C64C-95D8-96BB6D8E023E}"/>
              </a:ext>
            </a:extLst>
          </p:cNvPr>
          <p:cNvSpPr/>
          <p:nvPr/>
        </p:nvSpPr>
        <p:spPr>
          <a:xfrm rot="10800000">
            <a:off x="4141825" y="2972326"/>
            <a:ext cx="414237" cy="414237"/>
          </a:xfrm>
          <a:prstGeom prst="chord">
            <a:avLst>
              <a:gd name="adj1" fmla="val 5389053"/>
              <a:gd name="adj2" fmla="val 16200000"/>
            </a:avLst>
          </a:prstGeom>
          <a:solidFill>
            <a:schemeClr val="accent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7EB8107-74C6-7C40-9B42-4D469DC1907D}"/>
              </a:ext>
            </a:extLst>
          </p:cNvPr>
          <p:cNvSpPr txBox="1"/>
          <p:nvPr/>
        </p:nvSpPr>
        <p:spPr>
          <a:xfrm>
            <a:off x="5196816" y="3568175"/>
            <a:ext cx="1668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 versions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1794589-32FA-E844-B5D3-B67B80FD2AB9}"/>
              </a:ext>
            </a:extLst>
          </p:cNvPr>
          <p:cNvSpPr txBox="1"/>
          <p:nvPr/>
        </p:nvSpPr>
        <p:spPr>
          <a:xfrm>
            <a:off x="2212109" y="2809893"/>
            <a:ext cx="707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Older</a:t>
            </a:r>
          </a:p>
          <a:p>
            <a:r>
              <a:rPr lang="en-US" dirty="0" err="1"/>
              <a:t>vers</a:t>
            </a:r>
            <a:r>
              <a:rPr lang="en-US" dirty="0"/>
              <a:t>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43EE176-7303-F942-B635-EC17A138EEBB}"/>
              </a:ext>
            </a:extLst>
          </p:cNvPr>
          <p:cNvSpPr txBox="1"/>
          <p:nvPr/>
        </p:nvSpPr>
        <p:spPr>
          <a:xfrm>
            <a:off x="9057659" y="2838754"/>
            <a:ext cx="806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Newer</a:t>
            </a:r>
          </a:p>
          <a:p>
            <a:r>
              <a:rPr lang="en-US" dirty="0" err="1"/>
              <a:t>vers</a:t>
            </a:r>
            <a:r>
              <a:rPr lang="en-US" dirty="0"/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97657D0-2074-D448-ACB4-A2D432ED716D}"/>
              </a:ext>
            </a:extLst>
          </p:cNvPr>
          <p:cNvSpPr txBox="1"/>
          <p:nvPr/>
        </p:nvSpPr>
        <p:spPr>
          <a:xfrm>
            <a:off x="2953267" y="3356625"/>
            <a:ext cx="800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FFC000"/>
                </a:solidFill>
              </a:rPr>
              <a:t>firstVers</a:t>
            </a:r>
            <a:endParaRPr lang="en-US" sz="1400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06151ABD-CFC3-674B-872B-9EBC9C234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5241" y="2089210"/>
            <a:ext cx="385764" cy="50045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4D58F0F-32A4-4D41-9D86-09EC4DD9B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852" y="1978571"/>
            <a:ext cx="283210" cy="626495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00D5AE1-5771-1B4E-A6EF-D42F4C3C20D7}"/>
              </a:ext>
            </a:extLst>
          </p:cNvPr>
          <p:cNvCxnSpPr>
            <a:stCxn id="41" idx="0"/>
            <a:endCxn id="57" idx="2"/>
          </p:cNvCxnSpPr>
          <p:nvPr/>
        </p:nvCxnSpPr>
        <p:spPr>
          <a:xfrm flipH="1" flipV="1">
            <a:off x="3331457" y="2605066"/>
            <a:ext cx="76586" cy="364504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3CC1DB69-8088-2040-B291-11F440854AF1}"/>
              </a:ext>
            </a:extLst>
          </p:cNvPr>
          <p:cNvCxnSpPr>
            <a:stCxn id="41" idx="1"/>
            <a:endCxn id="56" idx="2"/>
          </p:cNvCxnSpPr>
          <p:nvPr/>
        </p:nvCxnSpPr>
        <p:spPr>
          <a:xfrm flipH="1" flipV="1">
            <a:off x="2878123" y="2589660"/>
            <a:ext cx="386809" cy="439188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0FDFF14F-B24C-3E44-91C2-C74C73F1B63B}"/>
              </a:ext>
            </a:extLst>
          </p:cNvPr>
          <p:cNvSpPr txBox="1"/>
          <p:nvPr/>
        </p:nvSpPr>
        <p:spPr>
          <a:xfrm>
            <a:off x="3836040" y="3365230"/>
            <a:ext cx="10299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92D050"/>
                </a:solidFill>
              </a:rPr>
              <a:t>secondVers</a:t>
            </a:r>
            <a:endParaRPr lang="en-US" sz="1400" dirty="0">
              <a:solidFill>
                <a:srgbClr val="92D050"/>
              </a:solidFill>
            </a:endParaRP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D1F36C75-6C0F-9A4B-86E8-785ED9E450D0}"/>
              </a:ext>
            </a:extLst>
          </p:cNvPr>
          <p:cNvCxnSpPr>
            <a:cxnSpLocks/>
            <a:stCxn id="56" idx="2"/>
          </p:cNvCxnSpPr>
          <p:nvPr/>
        </p:nvCxnSpPr>
        <p:spPr>
          <a:xfrm>
            <a:off x="2878123" y="2589660"/>
            <a:ext cx="1289698" cy="552101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73B67230-0D3C-954B-81E8-AC41751B9A41}"/>
              </a:ext>
            </a:extLst>
          </p:cNvPr>
          <p:cNvCxnSpPr>
            <a:cxnSpLocks/>
            <a:stCxn id="57" idx="2"/>
          </p:cNvCxnSpPr>
          <p:nvPr/>
        </p:nvCxnSpPr>
        <p:spPr>
          <a:xfrm>
            <a:off x="3331457" y="2605066"/>
            <a:ext cx="868006" cy="467376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2D8BB53-D63A-6D4D-8486-8CA149A38503}"/>
              </a:ext>
            </a:extLst>
          </p:cNvPr>
          <p:cNvCxnSpPr>
            <a:cxnSpLocks/>
            <a:stCxn id="60" idx="2"/>
          </p:cNvCxnSpPr>
          <p:nvPr/>
        </p:nvCxnSpPr>
        <p:spPr>
          <a:xfrm>
            <a:off x="3846549" y="2573385"/>
            <a:ext cx="387889" cy="445529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1D5E4C3-4871-DA45-BA1D-615B71F36124}"/>
              </a:ext>
            </a:extLst>
          </p:cNvPr>
          <p:cNvCxnSpPr>
            <a:cxnSpLocks/>
            <a:stCxn id="56" idx="2"/>
            <a:endCxn id="43" idx="2"/>
          </p:cNvCxnSpPr>
          <p:nvPr/>
        </p:nvCxnSpPr>
        <p:spPr>
          <a:xfrm>
            <a:off x="2878123" y="2589660"/>
            <a:ext cx="2247375" cy="588457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153B83C-7D9E-DE41-B2DE-D22554D90088}"/>
              </a:ext>
            </a:extLst>
          </p:cNvPr>
          <p:cNvSpPr txBox="1"/>
          <p:nvPr/>
        </p:nvSpPr>
        <p:spPr>
          <a:xfrm>
            <a:off x="6044525" y="3092217"/>
            <a:ext cx="881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…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D1CF82F-D31C-FD4F-94C4-361B6117F527}"/>
              </a:ext>
            </a:extLst>
          </p:cNvPr>
          <p:cNvCxnSpPr>
            <a:stCxn id="56" idx="2"/>
            <a:endCxn id="45" idx="2"/>
          </p:cNvCxnSpPr>
          <p:nvPr/>
        </p:nvCxnSpPr>
        <p:spPr>
          <a:xfrm>
            <a:off x="2878123" y="2589660"/>
            <a:ext cx="4201106" cy="578898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0A1F020-721E-CE44-8B94-93F74D7C08B2}"/>
              </a:ext>
            </a:extLst>
          </p:cNvPr>
          <p:cNvCxnSpPr>
            <a:stCxn id="56" idx="2"/>
            <a:endCxn id="46" idx="2"/>
          </p:cNvCxnSpPr>
          <p:nvPr/>
        </p:nvCxnSpPr>
        <p:spPr>
          <a:xfrm>
            <a:off x="2878123" y="2589660"/>
            <a:ext cx="5161028" cy="58274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1193A71-A15E-D84C-8522-E89BDB5E5C20}"/>
              </a:ext>
            </a:extLst>
          </p:cNvPr>
          <p:cNvCxnSpPr>
            <a:stCxn id="57" idx="2"/>
            <a:endCxn id="43" idx="1"/>
          </p:cNvCxnSpPr>
          <p:nvPr/>
        </p:nvCxnSpPr>
        <p:spPr>
          <a:xfrm>
            <a:off x="3331457" y="2605066"/>
            <a:ext cx="1853319" cy="429940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935105F-205F-5440-A4BB-1CF31C385432}"/>
              </a:ext>
            </a:extLst>
          </p:cNvPr>
          <p:cNvCxnSpPr>
            <a:stCxn id="57" idx="2"/>
            <a:endCxn id="45" idx="1"/>
          </p:cNvCxnSpPr>
          <p:nvPr/>
        </p:nvCxnSpPr>
        <p:spPr>
          <a:xfrm>
            <a:off x="3331457" y="2605066"/>
            <a:ext cx="3807050" cy="420381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33B741-651E-884B-B38D-8D3684359CC7}"/>
              </a:ext>
            </a:extLst>
          </p:cNvPr>
          <p:cNvCxnSpPr>
            <a:stCxn id="57" idx="2"/>
            <a:endCxn id="46" idx="1"/>
          </p:cNvCxnSpPr>
          <p:nvPr/>
        </p:nvCxnSpPr>
        <p:spPr>
          <a:xfrm>
            <a:off x="3331457" y="2605066"/>
            <a:ext cx="4766972" cy="424223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263DBC2-7710-1C48-932B-ED52CB1C9D78}"/>
              </a:ext>
            </a:extLst>
          </p:cNvPr>
          <p:cNvCxnSpPr>
            <a:cxnSpLocks/>
            <a:stCxn id="60" idx="2"/>
            <a:endCxn id="43" idx="0"/>
          </p:cNvCxnSpPr>
          <p:nvPr/>
        </p:nvCxnSpPr>
        <p:spPr>
          <a:xfrm>
            <a:off x="3846549" y="2573385"/>
            <a:ext cx="1481338" cy="402343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DA9358F-DE62-7844-8ABF-D4B53BF51935}"/>
              </a:ext>
            </a:extLst>
          </p:cNvPr>
          <p:cNvCxnSpPr>
            <a:cxnSpLocks/>
            <a:stCxn id="60" idx="2"/>
            <a:endCxn id="45" idx="0"/>
          </p:cNvCxnSpPr>
          <p:nvPr/>
        </p:nvCxnSpPr>
        <p:spPr>
          <a:xfrm>
            <a:off x="3846549" y="2573385"/>
            <a:ext cx="3435069" cy="392784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A50B8F2-C4B4-8C42-9088-819A17D1A586}"/>
              </a:ext>
            </a:extLst>
          </p:cNvPr>
          <p:cNvCxnSpPr>
            <a:cxnSpLocks/>
            <a:stCxn id="60" idx="2"/>
            <a:endCxn id="46" idx="0"/>
          </p:cNvCxnSpPr>
          <p:nvPr/>
        </p:nvCxnSpPr>
        <p:spPr>
          <a:xfrm>
            <a:off x="3846549" y="2573385"/>
            <a:ext cx="4394991" cy="396626"/>
          </a:xfrm>
          <a:prstGeom prst="straightConnector1">
            <a:avLst/>
          </a:prstGeom>
          <a:ln w="127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8AC430E2-AED8-4844-8599-D48EE2C1A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274" y="2152655"/>
            <a:ext cx="590550" cy="203149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03182D18-94B6-9343-ADFC-F5F0E56FFC77}"/>
              </a:ext>
            </a:extLst>
          </p:cNvPr>
          <p:cNvSpPr txBox="1"/>
          <p:nvPr/>
        </p:nvSpPr>
        <p:spPr>
          <a:xfrm>
            <a:off x="3674867" y="220405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7379BAB-5116-0E42-A6E8-87C651294268}"/>
              </a:ext>
            </a:extLst>
          </p:cNvPr>
          <p:cNvCxnSpPr>
            <a:cxnSpLocks/>
            <a:endCxn id="60" idx="2"/>
          </p:cNvCxnSpPr>
          <p:nvPr/>
        </p:nvCxnSpPr>
        <p:spPr>
          <a:xfrm flipV="1">
            <a:off x="3551154" y="2573385"/>
            <a:ext cx="295395" cy="455463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59A347B3-BB5F-B342-8078-6418173E3A8D}"/>
              </a:ext>
            </a:extLst>
          </p:cNvPr>
          <p:cNvSpPr txBox="1"/>
          <p:nvPr/>
        </p:nvSpPr>
        <p:spPr>
          <a:xfrm>
            <a:off x="2431627" y="1870857"/>
            <a:ext cx="75822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Metadata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44F6178-7509-0740-ACAF-AFA6AEDF43D6}"/>
              </a:ext>
            </a:extLst>
          </p:cNvPr>
          <p:cNvSpPr txBox="1"/>
          <p:nvPr/>
        </p:nvSpPr>
        <p:spPr>
          <a:xfrm>
            <a:off x="3015862" y="1624155"/>
            <a:ext cx="6386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Original order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E7F34AB-AC6C-0C4C-8480-B87B185CB0E4}"/>
              </a:ext>
            </a:extLst>
          </p:cNvPr>
          <p:cNvSpPr txBox="1"/>
          <p:nvPr/>
        </p:nvSpPr>
        <p:spPr>
          <a:xfrm>
            <a:off x="3425651" y="1809204"/>
            <a:ext cx="9566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Test dependencies</a:t>
            </a: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0B56FCB7-FD2F-5B45-A02C-6D7EAB0D2CE0}"/>
              </a:ext>
            </a:extLst>
          </p:cNvPr>
          <p:cNvSpPr txBox="1">
            <a:spLocks/>
          </p:cNvSpPr>
          <p:nvPr/>
        </p:nvSpPr>
        <p:spPr>
          <a:xfrm>
            <a:off x="838200" y="4043682"/>
            <a:ext cx="10080413" cy="2677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Inputs are used on </a:t>
            </a:r>
            <a:r>
              <a:rPr lang="en-US" b="1" dirty="0" err="1">
                <a:solidFill>
                  <a:schemeClr val="accent6"/>
                </a:solidFill>
              </a:rPr>
              <a:t>secondVers</a:t>
            </a:r>
            <a:r>
              <a:rPr lang="en-US" dirty="0"/>
              <a:t>/</a:t>
            </a:r>
            <a:r>
              <a:rPr lang="en-US" b="1" dirty="0" err="1">
                <a:solidFill>
                  <a:schemeClr val="accent1"/>
                </a:solidFill>
              </a:rPr>
              <a:t>subSeqVers</a:t>
            </a:r>
            <a:r>
              <a:rPr lang="en-US" dirty="0"/>
              <a:t> to compute unenhanced and enhanced regression testing orders</a:t>
            </a:r>
          </a:p>
          <a:p>
            <a:pPr lvl="1"/>
            <a:endParaRPr lang="en-US" sz="200" dirty="0"/>
          </a:p>
          <a:p>
            <a:pPr lvl="1"/>
            <a:r>
              <a:rPr lang="en-US" dirty="0"/>
              <a:t>Test prioritization and parallelization uses </a:t>
            </a:r>
            <a:r>
              <a:rPr lang="en-US" b="1" dirty="0" err="1">
                <a:solidFill>
                  <a:schemeClr val="accent6"/>
                </a:solidFill>
              </a:rPr>
              <a:t>secondVers</a:t>
            </a:r>
            <a:endParaRPr lang="en-US" b="1" dirty="0">
              <a:solidFill>
                <a:schemeClr val="accent6"/>
              </a:solidFill>
            </a:endParaRPr>
          </a:p>
          <a:p>
            <a:pPr lvl="1"/>
            <a:endParaRPr lang="en-US" sz="200" dirty="0"/>
          </a:p>
          <a:p>
            <a:pPr lvl="1"/>
            <a:r>
              <a:rPr lang="en-US" dirty="0"/>
              <a:t>Test selection uses all </a:t>
            </a:r>
            <a:r>
              <a:rPr lang="en-US" b="1" dirty="0" err="1">
                <a:solidFill>
                  <a:schemeClr val="accent1"/>
                </a:solidFill>
              </a:rPr>
              <a:t>subseqVers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957A891-CE6E-0942-AEEF-DDD539E7CD63}"/>
              </a:ext>
            </a:extLst>
          </p:cNvPr>
          <p:cNvSpPr txBox="1"/>
          <p:nvPr/>
        </p:nvSpPr>
        <p:spPr>
          <a:xfrm>
            <a:off x="3833962" y="3555347"/>
            <a:ext cx="1040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accent1"/>
                </a:solidFill>
              </a:rPr>
              <a:t>subSeqVers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B38ECB1-8824-E84A-94AF-AA82AC78AE53}"/>
              </a:ext>
            </a:extLst>
          </p:cNvPr>
          <p:cNvSpPr txBox="1"/>
          <p:nvPr/>
        </p:nvSpPr>
        <p:spPr>
          <a:xfrm>
            <a:off x="4868450" y="3373908"/>
            <a:ext cx="1040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accent1"/>
                </a:solidFill>
              </a:rPr>
              <a:t>subSeqVers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E779D80-0FFD-1440-9F0E-635D264014CF}"/>
              </a:ext>
            </a:extLst>
          </p:cNvPr>
          <p:cNvSpPr txBox="1"/>
          <p:nvPr/>
        </p:nvSpPr>
        <p:spPr>
          <a:xfrm>
            <a:off x="6761379" y="3370521"/>
            <a:ext cx="1040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accent1"/>
                </a:solidFill>
              </a:rPr>
              <a:t>subSeqVers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A3B411E-9D27-234E-845A-66C86CF3312B}"/>
              </a:ext>
            </a:extLst>
          </p:cNvPr>
          <p:cNvSpPr txBox="1"/>
          <p:nvPr/>
        </p:nvSpPr>
        <p:spPr>
          <a:xfrm>
            <a:off x="7721301" y="3380506"/>
            <a:ext cx="1040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accent1"/>
                </a:solidFill>
              </a:rPr>
              <a:t>subSeqVers</a:t>
            </a:r>
            <a:endParaRPr lang="en-US" sz="1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01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8B266-7642-8143-8327-6FA72EBCE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Effectiveness of reducing OD-test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FC458-144B-274A-839C-24071006B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2386" y="1825626"/>
            <a:ext cx="4251392" cy="91852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Cases with no OD tests are marked “n/a”</a:t>
            </a:r>
          </a:p>
          <a:p>
            <a:r>
              <a:rPr lang="en-US" dirty="0"/>
              <a:t>Cases where unenhanced orders do not have OD-test failures are marked “-”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9504E-6C14-9F47-8310-843A18B1E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B54348-23EB-FC4E-A9E6-AE2393712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849" y="1825625"/>
            <a:ext cx="6800025" cy="43323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BA25AF-5847-5C45-A26D-592F52BE1ADE}"/>
              </a:ext>
            </a:extLst>
          </p:cNvPr>
          <p:cNvSpPr txBox="1"/>
          <p:nvPr/>
        </p:nvSpPr>
        <p:spPr>
          <a:xfrm>
            <a:off x="5266266" y="1488807"/>
            <a:ext cx="6623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High % indicates enhanced orders have fewer OD-test failures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DA5C78-BBEE-2942-9069-679A007980D7}"/>
              </a:ext>
            </a:extLst>
          </p:cNvPr>
          <p:cNvSpPr/>
          <p:nvPr/>
        </p:nvSpPr>
        <p:spPr>
          <a:xfrm>
            <a:off x="6096000" y="2744152"/>
            <a:ext cx="1117600" cy="1096328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5C5404-E83F-6742-A46E-E5F464D56510}"/>
              </a:ext>
            </a:extLst>
          </p:cNvPr>
          <p:cNvSpPr/>
          <p:nvPr/>
        </p:nvSpPr>
        <p:spPr>
          <a:xfrm>
            <a:off x="926251" y="4495860"/>
            <a:ext cx="40047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Combining all types of tests and modules, enhanced algorithms can reduce # of OD-test failures by </a:t>
            </a:r>
            <a:r>
              <a:rPr lang="en-US" sz="2400" b="1" u="sng" dirty="0"/>
              <a:t>80%</a:t>
            </a:r>
            <a:r>
              <a:rPr lang="en-US" sz="2400" dirty="0"/>
              <a:t>!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8C36DF-8CAC-714C-9AFF-1ECE5531C28A}"/>
              </a:ext>
            </a:extLst>
          </p:cNvPr>
          <p:cNvSpPr/>
          <p:nvPr/>
        </p:nvSpPr>
        <p:spPr>
          <a:xfrm>
            <a:off x="926252" y="2957851"/>
            <a:ext cx="40656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For </a:t>
            </a:r>
            <a:r>
              <a:rPr lang="en-US" sz="2400" b="1" dirty="0">
                <a:solidFill>
                  <a:schemeClr val="accent4"/>
                </a:solidFill>
              </a:rPr>
              <a:t>16</a:t>
            </a:r>
            <a:r>
              <a:rPr lang="en-US" sz="2400" dirty="0"/>
              <a:t> / 26 (62%) of enhanced orders completely eliminates all OD-test failures!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D252D5-1747-B944-AE67-205960973A71}"/>
              </a:ext>
            </a:extLst>
          </p:cNvPr>
          <p:cNvSpPr/>
          <p:nvPr/>
        </p:nvSpPr>
        <p:spPr>
          <a:xfrm>
            <a:off x="9933093" y="2744152"/>
            <a:ext cx="1117600" cy="269982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F97498-9E88-DF4B-B98E-E9788E8817A1}"/>
              </a:ext>
            </a:extLst>
          </p:cNvPr>
          <p:cNvSpPr/>
          <p:nvPr/>
        </p:nvSpPr>
        <p:spPr>
          <a:xfrm>
            <a:off x="11050693" y="4122525"/>
            <a:ext cx="802640" cy="269982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3DFB27-D9CD-3447-A79E-E990851EAEFC}"/>
              </a:ext>
            </a:extLst>
          </p:cNvPr>
          <p:cNvSpPr/>
          <p:nvPr/>
        </p:nvSpPr>
        <p:spPr>
          <a:xfrm>
            <a:off x="11057466" y="5230916"/>
            <a:ext cx="802640" cy="269982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824187-1AAE-EC42-9051-DBB77940DED2}"/>
              </a:ext>
            </a:extLst>
          </p:cNvPr>
          <p:cNvSpPr/>
          <p:nvPr/>
        </p:nvSpPr>
        <p:spPr>
          <a:xfrm>
            <a:off x="9137226" y="3860458"/>
            <a:ext cx="802640" cy="269982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54551-E7E8-7248-BD60-34584C019823}"/>
              </a:ext>
            </a:extLst>
          </p:cNvPr>
          <p:cNvSpPr/>
          <p:nvPr/>
        </p:nvSpPr>
        <p:spPr>
          <a:xfrm>
            <a:off x="9933093" y="3558016"/>
            <a:ext cx="1117600" cy="564508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4E17E6-E7D9-304D-A735-074E55AB2725}"/>
              </a:ext>
            </a:extLst>
          </p:cNvPr>
          <p:cNvSpPr/>
          <p:nvPr/>
        </p:nvSpPr>
        <p:spPr>
          <a:xfrm>
            <a:off x="8031481" y="3032323"/>
            <a:ext cx="1117600" cy="269982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93FD3C-E6CB-8F40-BB6F-D776769958F5}"/>
              </a:ext>
            </a:extLst>
          </p:cNvPr>
          <p:cNvSpPr/>
          <p:nvPr/>
        </p:nvSpPr>
        <p:spPr>
          <a:xfrm>
            <a:off x="8019626" y="5230916"/>
            <a:ext cx="1117600" cy="269982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6A9299-86C3-5342-94F3-9FF85FB2A7B7}"/>
              </a:ext>
            </a:extLst>
          </p:cNvPr>
          <p:cNvSpPr/>
          <p:nvPr/>
        </p:nvSpPr>
        <p:spPr>
          <a:xfrm>
            <a:off x="6096000" y="4110253"/>
            <a:ext cx="1117600" cy="564508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E07DB5-D6D3-B643-BD7C-3EF827C21B61}"/>
              </a:ext>
            </a:extLst>
          </p:cNvPr>
          <p:cNvSpPr/>
          <p:nvPr/>
        </p:nvSpPr>
        <p:spPr>
          <a:xfrm>
            <a:off x="6096000" y="4965829"/>
            <a:ext cx="1117600" cy="564508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8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8B266-7642-8143-8327-6FA72EBCE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Efficiency of orders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FC458-144B-274A-839C-24071006B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6"/>
            <a:ext cx="6077629" cy="1384995"/>
          </a:xfrm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lang="en-US" sz="1800" dirty="0"/>
              <a:t>Projects with same orders for enhanced and unenhanced  are marked “=”</a:t>
            </a:r>
          </a:p>
          <a:p>
            <a:pPr>
              <a:lnSpc>
                <a:spcPct val="70000"/>
              </a:lnSpc>
            </a:pPr>
            <a:r>
              <a:rPr lang="en-US" sz="1800" dirty="0"/>
              <a:t>Parallelization compares runtime of longest running </a:t>
            </a:r>
            <a:r>
              <a:rPr lang="en-US" sz="1800" dirty="0" err="1"/>
              <a:t>subsuite</a:t>
            </a:r>
            <a:endParaRPr lang="en-US" sz="1800" dirty="0"/>
          </a:p>
          <a:p>
            <a:pPr>
              <a:lnSpc>
                <a:spcPct val="70000"/>
              </a:lnSpc>
            </a:pPr>
            <a:r>
              <a:rPr lang="en-US" sz="1800" dirty="0"/>
              <a:t>% = (sum of enhanced order runtimes - sum of unenhanced order runtimes) / sum of unenhanced order runtimes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9504E-6C14-9F47-8310-843A18B1E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7EEB35-473F-124B-8816-AB9E8AA37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829" y="1825625"/>
            <a:ext cx="4872740" cy="4351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87AF2D-6F0A-D847-A3E3-4A6067FB97A6}"/>
              </a:ext>
            </a:extLst>
          </p:cNvPr>
          <p:cNvSpPr txBox="1"/>
          <p:nvPr/>
        </p:nvSpPr>
        <p:spPr>
          <a:xfrm>
            <a:off x="6970360" y="1425039"/>
            <a:ext cx="4872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High % indicates enhanced orders are slower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981489-7118-2441-B2A6-D56D0D4B27AF}"/>
              </a:ext>
            </a:extLst>
          </p:cNvPr>
          <p:cNvSpPr/>
          <p:nvPr/>
        </p:nvSpPr>
        <p:spPr>
          <a:xfrm>
            <a:off x="899157" y="4890608"/>
            <a:ext cx="57522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Runtime slowdown of enhanced compared to unenhanced orders is </a:t>
            </a:r>
            <a:r>
              <a:rPr lang="en-US" sz="2400" b="1" u="sng" dirty="0"/>
              <a:t>1%</a:t>
            </a:r>
            <a:r>
              <a:rPr lang="en-US" sz="2400" dirty="0"/>
              <a:t> across all types of tests for all modules!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8B5132-F1BF-E148-96DA-D957608197E7}"/>
              </a:ext>
            </a:extLst>
          </p:cNvPr>
          <p:cNvSpPr/>
          <p:nvPr/>
        </p:nvSpPr>
        <p:spPr>
          <a:xfrm>
            <a:off x="899156" y="3401129"/>
            <a:ext cx="54813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For some cases, enhanced orders are faster (e.g., </a:t>
            </a:r>
            <a:r>
              <a:rPr lang="en-US" sz="2400" dirty="0">
                <a:solidFill>
                  <a:schemeClr val="accent4"/>
                </a:solidFill>
              </a:rPr>
              <a:t>M10</a:t>
            </a:r>
            <a:r>
              <a:rPr lang="en-US" sz="2400" dirty="0"/>
              <a:t>), because </a:t>
            </a:r>
            <a:r>
              <a:rPr lang="en-US" sz="2400" u="sng" dirty="0"/>
              <a:t>OD-test failures can slow down test runtime!</a:t>
            </a:r>
            <a:r>
              <a:rPr lang="en-US" sz="2400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FF44ED-21D4-3049-8CF4-7C6BFB388E25}"/>
              </a:ext>
            </a:extLst>
          </p:cNvPr>
          <p:cNvSpPr/>
          <p:nvPr/>
        </p:nvSpPr>
        <p:spPr>
          <a:xfrm>
            <a:off x="6969759" y="5275266"/>
            <a:ext cx="4768427" cy="251774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7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46704"/>
            <a:ext cx="10977749" cy="47096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Motivation:</a:t>
            </a:r>
          </a:p>
          <a:p>
            <a:r>
              <a:rPr lang="en-US" sz="2400" dirty="0"/>
              <a:t>Most existing regression testing work do not account for test dependencies</a:t>
            </a:r>
          </a:p>
          <a:p>
            <a:r>
              <a:rPr lang="en-US" sz="2400" dirty="0"/>
              <a:t>Developers are writing dependencies and can obtain them automatically with tools</a:t>
            </a:r>
          </a:p>
          <a:p>
            <a:pPr>
              <a:spcBef>
                <a:spcPts val="0"/>
              </a:spcBef>
            </a:pPr>
            <a:endParaRPr lang="en-US" sz="800" dirty="0"/>
          </a:p>
          <a:p>
            <a:pPr marL="0" indent="0">
              <a:buNone/>
            </a:pPr>
            <a:r>
              <a:rPr lang="en-US" sz="2400" dirty="0"/>
              <a:t>To help </a:t>
            </a:r>
            <a:r>
              <a:rPr lang="en-US" sz="2400" u="sng" dirty="0"/>
              <a:t>understand</a:t>
            </a:r>
            <a:r>
              <a:rPr lang="en-US" sz="2400" dirty="0"/>
              <a:t> the impact of order-dependent (OD) tests on regression testing algorithms and how one can </a:t>
            </a:r>
            <a:r>
              <a:rPr lang="en-US" sz="2400" u="sng" dirty="0"/>
              <a:t>make</a:t>
            </a:r>
            <a:r>
              <a:rPr lang="en-US" sz="2400" dirty="0"/>
              <a:t> them </a:t>
            </a:r>
            <a:r>
              <a:rPr lang="en-US" sz="2400" i="1" dirty="0"/>
              <a:t>dependent-test-aware</a:t>
            </a:r>
          </a:p>
          <a:p>
            <a:r>
              <a:rPr lang="en-US" sz="2400" b="1" dirty="0"/>
              <a:t>Study</a:t>
            </a:r>
            <a:r>
              <a:rPr lang="en-US" sz="2400" dirty="0"/>
              <a:t> – on how OD tests affect regression testing algorithms</a:t>
            </a:r>
          </a:p>
          <a:p>
            <a:r>
              <a:rPr lang="en-US" sz="2400" b="1" dirty="0"/>
              <a:t>Approach </a:t>
            </a:r>
            <a:r>
              <a:rPr lang="en-US" sz="2400" dirty="0"/>
              <a:t>[1] – to make regression testing algorithms dependent-test-aware</a:t>
            </a:r>
          </a:p>
          <a:p>
            <a:r>
              <a:rPr lang="en-US" sz="2400" b="1" dirty="0"/>
              <a:t>Evaluation</a:t>
            </a:r>
            <a:r>
              <a:rPr lang="en-US" sz="2400" dirty="0"/>
              <a:t> – showing that orders of enhanced algorithms can have 80% fewer       OD-test failures, while being only 1% slower</a:t>
            </a:r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910AB9-F2D0-E744-87FC-B56ADEEFA812}"/>
              </a:ext>
            </a:extLst>
          </p:cNvPr>
          <p:cNvSpPr txBox="1"/>
          <p:nvPr/>
        </p:nvSpPr>
        <p:spPr>
          <a:xfrm>
            <a:off x="1070446" y="5919512"/>
            <a:ext cx="495417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5000"/>
              </a:lnSpc>
              <a:defRPr/>
            </a:pPr>
            <a:r>
              <a:rPr lang="en-US" dirty="0"/>
              <a:t>[1] </a:t>
            </a:r>
            <a:r>
              <a:rPr lang="en-US" dirty="0">
                <a:hlinkClick r:id="rId3"/>
              </a:rPr>
              <a:t>https://sites.google.com/view/flakytestdataset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56263B-8DAD-1C4E-8142-0BE1153952E8}"/>
              </a:ext>
            </a:extLst>
          </p:cNvPr>
          <p:cNvSpPr/>
          <p:nvPr/>
        </p:nvSpPr>
        <p:spPr>
          <a:xfrm>
            <a:off x="7860725" y="5925924"/>
            <a:ext cx="32608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Email: </a:t>
            </a:r>
            <a:r>
              <a:rPr lang="en-US" sz="2000" dirty="0">
                <a:hlinkClick r:id="rId4"/>
              </a:rPr>
              <a:t>winglam2@Illinois.edu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9348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38" y="228506"/>
            <a:ext cx="9905998" cy="1478570"/>
          </a:xfrm>
        </p:spPr>
        <p:txBody>
          <a:bodyPr>
            <a:normAutofit/>
          </a:bodyPr>
          <a:lstStyle/>
          <a:p>
            <a:r>
              <a:rPr lang="en-US" dirty="0"/>
              <a:t>Order-dependent test –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39" y="1555072"/>
            <a:ext cx="11211808" cy="184158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endParaRPr lang="en-US" sz="200" dirty="0">
              <a:solidFill>
                <a:prstClr val="black"/>
              </a:solidFill>
            </a:endParaRPr>
          </a:p>
          <a:p>
            <a:pPr marL="0" lvl="0" indent="0">
              <a:buNone/>
            </a:pPr>
            <a:endParaRPr lang="en-US" sz="16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172636-6CCD-3C45-B5DA-6246ADF42A65}"/>
              </a:ext>
            </a:extLst>
          </p:cNvPr>
          <p:cNvSpPr/>
          <p:nvPr/>
        </p:nvSpPr>
        <p:spPr>
          <a:xfrm>
            <a:off x="5080000" y="4509621"/>
            <a:ext cx="95624" cy="896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FE4EC7-26BD-0242-86B4-695EFC86D595}"/>
              </a:ext>
            </a:extLst>
          </p:cNvPr>
          <p:cNvGrpSpPr/>
          <p:nvPr/>
        </p:nvGrpSpPr>
        <p:grpSpPr>
          <a:xfrm>
            <a:off x="838200" y="3461342"/>
            <a:ext cx="10361081" cy="2895008"/>
            <a:chOff x="421764" y="3204883"/>
            <a:chExt cx="11531352" cy="322199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DFD3960-32EB-0648-848D-24CF00ABE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764" y="3204883"/>
              <a:ext cx="11531352" cy="322199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61CE1C8-6977-F74D-993F-EF762B1CBCEE}"/>
                </a:ext>
              </a:extLst>
            </p:cNvPr>
            <p:cNvSpPr/>
            <p:nvPr/>
          </p:nvSpPr>
          <p:spPr>
            <a:xfrm>
              <a:off x="690880" y="3316941"/>
              <a:ext cx="168836" cy="11205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D82B27B-BBAA-BF45-A75E-36606B8009C7}"/>
              </a:ext>
            </a:extLst>
          </p:cNvPr>
          <p:cNvSpPr txBox="1"/>
          <p:nvPr/>
        </p:nvSpPr>
        <p:spPr>
          <a:xfrm rot="1315548">
            <a:off x="9931365" y="1051526"/>
            <a:ext cx="275950" cy="462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B57B15-5856-1642-9082-030CA8B7F680}"/>
              </a:ext>
            </a:extLst>
          </p:cNvPr>
          <p:cNvSpPr txBox="1"/>
          <p:nvPr/>
        </p:nvSpPr>
        <p:spPr>
          <a:xfrm rot="20591941">
            <a:off x="9329325" y="1140103"/>
            <a:ext cx="275950" cy="462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D6E99A-8805-4742-A3D5-4C28D2BB7CA8}"/>
              </a:ext>
            </a:extLst>
          </p:cNvPr>
          <p:cNvSpPr txBox="1"/>
          <p:nvPr/>
        </p:nvSpPr>
        <p:spPr>
          <a:xfrm>
            <a:off x="9609134" y="1013024"/>
            <a:ext cx="275950" cy="462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?</a:t>
            </a:r>
          </a:p>
        </p:txBody>
      </p:sp>
      <p:pic>
        <p:nvPicPr>
          <p:cNvPr id="33" name="Graphic 32" descr="Smiling face with no fill">
            <a:extLst>
              <a:ext uri="{FF2B5EF4-FFF2-40B4-BE49-F238E27FC236}">
                <a16:creationId xmlns:a16="http://schemas.microsoft.com/office/drawing/2014/main" id="{60C39EE1-CD20-CD47-9DD3-04DC13FD2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20375" y="1549309"/>
            <a:ext cx="996367" cy="996367"/>
          </a:xfrm>
          <a:prstGeom prst="rect">
            <a:avLst/>
          </a:prstGeom>
        </p:spPr>
      </p:pic>
      <p:pic>
        <p:nvPicPr>
          <p:cNvPr id="36" name="Graphic 35" descr="Angry face with no fill">
            <a:extLst>
              <a:ext uri="{FF2B5EF4-FFF2-40B4-BE49-F238E27FC236}">
                <a16:creationId xmlns:a16="http://schemas.microsoft.com/office/drawing/2014/main" id="{3E25DBB2-58EC-4C47-8A91-2D5156E61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0128" y="1443474"/>
            <a:ext cx="1032391" cy="1032391"/>
          </a:xfrm>
          <a:prstGeom prst="rect">
            <a:avLst/>
          </a:prstGeom>
        </p:spPr>
      </p:pic>
      <p:pic>
        <p:nvPicPr>
          <p:cNvPr id="41" name="Picture 5">
            <a:extLst>
              <a:ext uri="{FF2B5EF4-FFF2-40B4-BE49-F238E27FC236}">
                <a16:creationId xmlns:a16="http://schemas.microsoft.com/office/drawing/2014/main" id="{7F47BAE2-3B46-1641-880A-8B159AA5F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882" y="2283842"/>
            <a:ext cx="467818" cy="42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id="{1513C071-8D98-7146-9351-11811466B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282" y="2268962"/>
            <a:ext cx="467818" cy="42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CC55BCB0-4A3D-FF45-83AE-BD6E19995DEF}"/>
              </a:ext>
            </a:extLst>
          </p:cNvPr>
          <p:cNvSpPr/>
          <p:nvPr/>
        </p:nvSpPr>
        <p:spPr>
          <a:xfrm>
            <a:off x="2284300" y="1660652"/>
            <a:ext cx="736099" cy="736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T1</a:t>
            </a:r>
            <a:endParaRPr lang="en-US" dirty="0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C2028594-6E0D-BD4A-B521-E50F2E86A2CA}"/>
              </a:ext>
            </a:extLst>
          </p:cNvPr>
          <p:cNvSpPr/>
          <p:nvPr/>
        </p:nvSpPr>
        <p:spPr>
          <a:xfrm>
            <a:off x="3400057" y="1660652"/>
            <a:ext cx="736099" cy="736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T2</a:t>
            </a:r>
            <a:endParaRPr lang="en-US" dirty="0"/>
          </a:p>
        </p:txBody>
      </p:sp>
      <p:pic>
        <p:nvPicPr>
          <p:cNvPr id="45" name="Picture 2" descr="http://www.iconshock.com/img_jpg/BETA/general/jpg/256/cross_icon.jpg">
            <a:extLst>
              <a:ext uri="{FF2B5EF4-FFF2-40B4-BE49-F238E27FC236}">
                <a16:creationId xmlns:a16="http://schemas.microsoft.com/office/drawing/2014/main" id="{E390ABA5-364E-6B44-909F-369315B56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010" y="2369815"/>
            <a:ext cx="394074" cy="39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5">
            <a:extLst>
              <a:ext uri="{FF2B5EF4-FFF2-40B4-BE49-F238E27FC236}">
                <a16:creationId xmlns:a16="http://schemas.microsoft.com/office/drawing/2014/main" id="{AD1B8F54-133E-5447-9058-27AFEEEC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077" y="2340750"/>
            <a:ext cx="467818" cy="42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E55B87A9-7E90-944E-8BB5-365EAA0EBD42}"/>
              </a:ext>
            </a:extLst>
          </p:cNvPr>
          <p:cNvSpPr/>
          <p:nvPr/>
        </p:nvSpPr>
        <p:spPr>
          <a:xfrm>
            <a:off x="7199706" y="1656048"/>
            <a:ext cx="736099" cy="736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T2</a:t>
            </a:r>
            <a:endParaRPr lang="en-US" dirty="0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A229E909-FCC4-4946-AAA3-B444394CCABF}"/>
              </a:ext>
            </a:extLst>
          </p:cNvPr>
          <p:cNvSpPr/>
          <p:nvPr/>
        </p:nvSpPr>
        <p:spPr>
          <a:xfrm>
            <a:off x="8315463" y="1656048"/>
            <a:ext cx="736099" cy="736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T1</a:t>
            </a:r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D01CA39-15A0-7040-B786-624C6B7E5095}"/>
              </a:ext>
            </a:extLst>
          </p:cNvPr>
          <p:cNvSpPr/>
          <p:nvPr/>
        </p:nvSpPr>
        <p:spPr>
          <a:xfrm>
            <a:off x="761995" y="2873438"/>
            <a:ext cx="110242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Example OD test from Apache/</a:t>
            </a:r>
            <a:r>
              <a:rPr lang="en-US" sz="2800" dirty="0" err="1"/>
              <a:t>ShardingSphere</a:t>
            </a:r>
            <a:r>
              <a:rPr lang="en-US" sz="2800" dirty="0"/>
              <a:t>-</a:t>
            </a:r>
            <a:r>
              <a:rPr lang="en-US" sz="2800" dirty="0" err="1"/>
              <a:t>ElasticJob</a:t>
            </a:r>
            <a:r>
              <a:rPr lang="en-US" sz="2800" dirty="0"/>
              <a:t>-Lite (6.1k stars):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824BF316-F377-8E48-9253-5605ED95A790}"/>
              </a:ext>
            </a:extLst>
          </p:cNvPr>
          <p:cNvSpPr/>
          <p:nvPr/>
        </p:nvSpPr>
        <p:spPr>
          <a:xfrm>
            <a:off x="7469027" y="3357550"/>
            <a:ext cx="736099" cy="736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T1</a:t>
            </a:r>
            <a:endParaRPr lang="en-US" dirty="0"/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4D562E06-98CC-6743-BFA5-4F195CDBD81C}"/>
              </a:ext>
            </a:extLst>
          </p:cNvPr>
          <p:cNvSpPr/>
          <p:nvPr/>
        </p:nvSpPr>
        <p:spPr>
          <a:xfrm>
            <a:off x="9148985" y="5660040"/>
            <a:ext cx="736099" cy="736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7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4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5">
            <a:extLst>
              <a:ext uri="{FF2B5EF4-FFF2-40B4-BE49-F238E27FC236}">
                <a16:creationId xmlns:a16="http://schemas.microsoft.com/office/drawing/2014/main" id="{E543A851-71F5-A549-974A-F94E5BDD3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680" y="4072563"/>
            <a:ext cx="467818" cy="42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>
            <a:extLst>
              <a:ext uri="{FF2B5EF4-FFF2-40B4-BE49-F238E27FC236}">
                <a16:creationId xmlns:a16="http://schemas.microsoft.com/office/drawing/2014/main" id="{C5C3C452-B6E8-0E47-8D0C-FEBFD7DAD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888" y="5410362"/>
            <a:ext cx="467818" cy="42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E7127E-2D54-3447-99A1-99F9D74D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we care about OD tests?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4C002-671E-1D4F-BEC0-B9DCAACF7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26178"/>
          </a:xfrm>
        </p:spPr>
        <p:txBody>
          <a:bodyPr/>
          <a:lstStyle/>
          <a:p>
            <a:r>
              <a:rPr lang="en-US" dirty="0"/>
              <a:t>Make test outcomes </a:t>
            </a:r>
            <a:r>
              <a:rPr lang="en-US" dirty="0">
                <a:solidFill>
                  <a:srgbClr val="FF0000"/>
                </a:solidFill>
              </a:rPr>
              <a:t>inconsistent</a:t>
            </a:r>
            <a:r>
              <a:rPr lang="en-US" dirty="0"/>
              <a:t> -&gt; </a:t>
            </a:r>
            <a:r>
              <a:rPr lang="en-US" dirty="0">
                <a:solidFill>
                  <a:sysClr val="windowText" lastClr="000000"/>
                </a:solidFill>
              </a:rPr>
              <a:t>may lead developers to manually debug </a:t>
            </a:r>
            <a:r>
              <a:rPr lang="en-US" u="sng" dirty="0">
                <a:solidFill>
                  <a:sysClr val="windowText" lastClr="000000"/>
                </a:solidFill>
              </a:rPr>
              <a:t>nonexistent</a:t>
            </a:r>
            <a:r>
              <a:rPr lang="en-US" dirty="0">
                <a:solidFill>
                  <a:sysClr val="windowText" lastClr="000000"/>
                </a:solidFill>
              </a:rPr>
              <a:t> faults in their current changes and rerun tests</a:t>
            </a:r>
          </a:p>
          <a:p>
            <a:pPr marL="0" indent="0">
              <a:buClr>
                <a:schemeClr val="tx1"/>
              </a:buClr>
              <a:buNone/>
            </a:pPr>
            <a:endParaRPr lang="en-US" sz="200" dirty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FF0000"/>
                </a:solidFill>
              </a:rPr>
              <a:t>Affect </a:t>
            </a:r>
            <a:r>
              <a:rPr lang="en-US" dirty="0"/>
              <a:t>regression testing algorithms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63985-0905-E74D-8B99-D020136C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21B418-7913-7A4D-932C-FC989A995DF8}"/>
              </a:ext>
            </a:extLst>
          </p:cNvPr>
          <p:cNvSpPr txBox="1"/>
          <p:nvPr/>
        </p:nvSpPr>
        <p:spPr>
          <a:xfrm>
            <a:off x="7620501" y="3846125"/>
            <a:ext cx="2205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cs typeface="Times New Roman" pitchFamily="18" charset="0"/>
              </a:rPr>
              <a:t>Test parallelization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0872B81-02AC-7C4F-827D-C05EA8D2781C}"/>
              </a:ext>
            </a:extLst>
          </p:cNvPr>
          <p:cNvGrpSpPr/>
          <p:nvPr/>
        </p:nvGrpSpPr>
        <p:grpSpPr>
          <a:xfrm>
            <a:off x="1651268" y="3866575"/>
            <a:ext cx="2164690" cy="676853"/>
            <a:chOff x="763961" y="4225939"/>
            <a:chExt cx="2164690" cy="67685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9E74C05-F62E-414E-A4F1-367E7B91EB7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612183" y="4648199"/>
              <a:ext cx="1316468" cy="25459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446E4C9-56DA-054C-8EB8-3A88C5DCBFEC}"/>
                </a:ext>
              </a:extLst>
            </p:cNvPr>
            <p:cNvSpPr txBox="1"/>
            <p:nvPr/>
          </p:nvSpPr>
          <p:spPr>
            <a:xfrm>
              <a:off x="763961" y="4225939"/>
              <a:ext cx="20430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cs typeface="Times New Roman" pitchFamily="18" charset="0"/>
                </a:rPr>
                <a:t>Test prioritization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4D7D9FF-63C6-C34A-9E43-4A8F1F526369}"/>
              </a:ext>
            </a:extLst>
          </p:cNvPr>
          <p:cNvGrpSpPr/>
          <p:nvPr/>
        </p:nvGrpSpPr>
        <p:grpSpPr>
          <a:xfrm>
            <a:off x="5466679" y="4384146"/>
            <a:ext cx="1232039" cy="989071"/>
            <a:chOff x="4495800" y="4648200"/>
            <a:chExt cx="1232039" cy="989071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C3AFC9E-873A-4A43-B670-1C25F267480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495800" y="4648200"/>
              <a:ext cx="0" cy="98907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A85FD0F-201B-864C-95BA-38FF02AF6AF8}"/>
                </a:ext>
              </a:extLst>
            </p:cNvPr>
            <p:cNvSpPr txBox="1"/>
            <p:nvPr/>
          </p:nvSpPr>
          <p:spPr>
            <a:xfrm>
              <a:off x="4602501" y="4754364"/>
              <a:ext cx="11253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>
                  <a:cs typeface="Times New Roman" pitchFamily="18" charset="0"/>
                </a:rPr>
                <a:t>Test selection</a:t>
              </a:r>
            </a:p>
          </p:txBody>
        </p:sp>
      </p:grpSp>
      <p:pic>
        <p:nvPicPr>
          <p:cNvPr id="24" name="Picture 2" descr="http://www.iconshock.com/img_jpg/BETA/general/jpg/256/cross_icon.jpg">
            <a:extLst>
              <a:ext uri="{FF2B5EF4-FFF2-40B4-BE49-F238E27FC236}">
                <a16:creationId xmlns:a16="http://schemas.microsoft.com/office/drawing/2014/main" id="{E00A1BD5-A695-4E4F-A21B-A9B7B81C8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724" y="6047609"/>
            <a:ext cx="394074" cy="39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www.iconshock.com/img_jpg/BETA/general/jpg/256/cross_icon.jpg">
            <a:extLst>
              <a:ext uri="{FF2B5EF4-FFF2-40B4-BE49-F238E27FC236}">
                <a16:creationId xmlns:a16="http://schemas.microsoft.com/office/drawing/2014/main" id="{34FAEAA0-860B-7C45-BA89-7E3AA6B2D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465" y="5512250"/>
            <a:ext cx="394074" cy="39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F3F59D24-EB98-3643-9FCF-B0A6C2A1D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958" y="4074994"/>
            <a:ext cx="467818" cy="42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923C6877-B8E6-6042-B792-F04305D4D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358" y="4060114"/>
            <a:ext cx="467818" cy="42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70B67579-94A0-514B-BE45-8076D500C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32" y="5483185"/>
            <a:ext cx="467818" cy="42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0D01902-E25F-FC48-A1DF-3FA889A36B7E}"/>
              </a:ext>
            </a:extLst>
          </p:cNvPr>
          <p:cNvSpPr/>
          <p:nvPr/>
        </p:nvSpPr>
        <p:spPr>
          <a:xfrm>
            <a:off x="3980376" y="3451804"/>
            <a:ext cx="736099" cy="736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T1</a:t>
            </a:r>
            <a:endParaRPr lang="en-US" dirty="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73642F0-E487-354E-9108-BAF776CDDF16}"/>
              </a:ext>
            </a:extLst>
          </p:cNvPr>
          <p:cNvSpPr/>
          <p:nvPr/>
        </p:nvSpPr>
        <p:spPr>
          <a:xfrm>
            <a:off x="5096133" y="3451804"/>
            <a:ext cx="736099" cy="736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T2</a:t>
            </a:r>
            <a:endParaRPr lang="en-US" dirty="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FA9D0445-49FC-B749-8A15-EF7455BF3D09}"/>
              </a:ext>
            </a:extLst>
          </p:cNvPr>
          <p:cNvSpPr/>
          <p:nvPr/>
        </p:nvSpPr>
        <p:spPr>
          <a:xfrm>
            <a:off x="6211890" y="3451803"/>
            <a:ext cx="736099" cy="736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T3</a:t>
            </a:r>
            <a:endParaRPr lang="en-US" dirty="0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DC2E33E0-A2DF-6D42-B7B8-72F20321EFE4}"/>
              </a:ext>
            </a:extLst>
          </p:cNvPr>
          <p:cNvSpPr/>
          <p:nvPr/>
        </p:nvSpPr>
        <p:spPr>
          <a:xfrm>
            <a:off x="906161" y="4798483"/>
            <a:ext cx="736099" cy="736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T2</a:t>
            </a:r>
            <a:endParaRPr lang="en-US" dirty="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7FF3AC2-DD35-5143-88D3-27C5F04F736E}"/>
              </a:ext>
            </a:extLst>
          </p:cNvPr>
          <p:cNvSpPr/>
          <p:nvPr/>
        </p:nvSpPr>
        <p:spPr>
          <a:xfrm>
            <a:off x="2021918" y="4798483"/>
            <a:ext cx="736099" cy="736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T1</a:t>
            </a:r>
            <a:endParaRPr lang="en-US" dirty="0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A37DCC72-CA20-014A-81BA-934536C6C062}"/>
              </a:ext>
            </a:extLst>
          </p:cNvPr>
          <p:cNvSpPr/>
          <p:nvPr/>
        </p:nvSpPr>
        <p:spPr>
          <a:xfrm>
            <a:off x="3137675" y="4798482"/>
            <a:ext cx="736099" cy="736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T3</a:t>
            </a:r>
            <a:endParaRPr lang="en-US" dirty="0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049A1A57-0DEF-A149-9D4C-5EB3E8B77DFB}"/>
              </a:ext>
            </a:extLst>
          </p:cNvPr>
          <p:cNvSpPr/>
          <p:nvPr/>
        </p:nvSpPr>
        <p:spPr>
          <a:xfrm>
            <a:off x="5102905" y="5434952"/>
            <a:ext cx="736099" cy="736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T3</a:t>
            </a:r>
            <a:endParaRPr lang="en-US" dirty="0"/>
          </a:p>
        </p:txBody>
      </p:sp>
      <p:pic>
        <p:nvPicPr>
          <p:cNvPr id="41" name="Picture 5">
            <a:extLst>
              <a:ext uri="{FF2B5EF4-FFF2-40B4-BE49-F238E27FC236}">
                <a16:creationId xmlns:a16="http://schemas.microsoft.com/office/drawing/2014/main" id="{0E7DBABF-4013-6745-91D5-BC597DA04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722" y="4882815"/>
            <a:ext cx="467818" cy="42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id="{8B202DEA-D688-F144-8813-9041C094F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122" y="4867935"/>
            <a:ext cx="467818" cy="42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94A37BBE-2A88-4540-B981-631FB6BE6F15}"/>
              </a:ext>
            </a:extLst>
          </p:cNvPr>
          <p:cNvSpPr/>
          <p:nvPr/>
        </p:nvSpPr>
        <p:spPr>
          <a:xfrm>
            <a:off x="9398140" y="4259625"/>
            <a:ext cx="736099" cy="736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T1</a:t>
            </a:r>
            <a:endParaRPr lang="en-US" dirty="0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CD21950-BC98-B741-87DE-A65275FB8B17}"/>
              </a:ext>
            </a:extLst>
          </p:cNvPr>
          <p:cNvSpPr/>
          <p:nvPr/>
        </p:nvSpPr>
        <p:spPr>
          <a:xfrm>
            <a:off x="10513897" y="4259625"/>
            <a:ext cx="736099" cy="736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T2</a:t>
            </a:r>
            <a:endParaRPr lang="en-US" dirty="0"/>
          </a:p>
        </p:txBody>
      </p:sp>
      <p:pic>
        <p:nvPicPr>
          <p:cNvPr id="45" name="Picture 2" descr="http://www.iconshock.com/img_jpg/BETA/general/jpg/256/cross_icon.jpg">
            <a:extLst>
              <a:ext uri="{FF2B5EF4-FFF2-40B4-BE49-F238E27FC236}">
                <a16:creationId xmlns:a16="http://schemas.microsoft.com/office/drawing/2014/main" id="{0662AB90-45B4-F74A-B99E-CFD15004A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7933" y="5985874"/>
            <a:ext cx="394074" cy="39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967AF968-5AC1-9246-AC3A-64982EE3053D}"/>
              </a:ext>
            </a:extLst>
          </p:cNvPr>
          <p:cNvSpPr/>
          <p:nvPr/>
        </p:nvSpPr>
        <p:spPr>
          <a:xfrm>
            <a:off x="9458114" y="5373217"/>
            <a:ext cx="736099" cy="736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T3</a:t>
            </a:r>
            <a:endParaRPr lang="en-US" dirty="0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97EF01E-5DF3-5E4F-836C-4628509F4811}"/>
              </a:ext>
            </a:extLst>
          </p:cNvPr>
          <p:cNvCxnSpPr>
            <a:cxnSpLocks/>
          </p:cNvCxnSpPr>
          <p:nvPr/>
        </p:nvCxnSpPr>
        <p:spPr bwMode="auto">
          <a:xfrm>
            <a:off x="7471886" y="4431242"/>
            <a:ext cx="1119623" cy="27714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B4E4259-7F5A-894C-A5A1-B3F98E7AEDCB}"/>
              </a:ext>
            </a:extLst>
          </p:cNvPr>
          <p:cNvSpPr txBox="1"/>
          <p:nvPr/>
        </p:nvSpPr>
        <p:spPr>
          <a:xfrm>
            <a:off x="8640362" y="4471023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CPU 1: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3B4C86-1076-7B41-A643-D4DA2876CC9B}"/>
              </a:ext>
            </a:extLst>
          </p:cNvPr>
          <p:cNvSpPr txBox="1"/>
          <p:nvPr/>
        </p:nvSpPr>
        <p:spPr>
          <a:xfrm>
            <a:off x="8640362" y="5534581"/>
            <a:ext cx="73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CPU 2:</a:t>
            </a:r>
          </a:p>
        </p:txBody>
      </p:sp>
    </p:spTree>
    <p:extLst>
      <p:ext uri="{BB962C8B-B14F-4D97-AF65-F5344CB8AC3E}">
        <p14:creationId xmlns:p14="http://schemas.microsoft.com/office/powerpoint/2010/main" val="402311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40" grpId="0" animBg="1"/>
      <p:bldP spid="43" grpId="0" animBg="1"/>
      <p:bldP spid="44" grpId="0" animBg="1"/>
      <p:bldP spid="46" grpId="0" animBg="1"/>
      <p:bldP spid="51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E9E9C-8CD5-F84C-B841-92ED2A53B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wisdom: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OD tests are not a substantial issue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41959-8F9B-4A41-9AFC-DF38E650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9A5F7ED-6DD8-DF41-B3D7-233C833FD623}"/>
              </a:ext>
            </a:extLst>
          </p:cNvPr>
          <p:cNvGrpSpPr/>
          <p:nvPr/>
        </p:nvGrpSpPr>
        <p:grpSpPr>
          <a:xfrm>
            <a:off x="5817934" y="2674247"/>
            <a:ext cx="4267200" cy="3952406"/>
            <a:chOff x="4392508" y="2524594"/>
            <a:chExt cx="4267200" cy="3952406"/>
          </a:xfrm>
        </p:grpSpPr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2320CE7C-75C4-984D-8FFE-755D73CE2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508" y="2524594"/>
              <a:ext cx="4267200" cy="39524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730F80-8E1D-3E44-9223-EEF5E97036E5}"/>
                </a:ext>
              </a:extLst>
            </p:cNvPr>
            <p:cNvSpPr txBox="1"/>
            <p:nvPr/>
          </p:nvSpPr>
          <p:spPr>
            <a:xfrm>
              <a:off x="5395797" y="3657600"/>
              <a:ext cx="241316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Papers </a:t>
              </a:r>
              <a:r>
                <a:rPr lang="en-US" sz="2000" dirty="0"/>
                <a:t>in</a:t>
              </a:r>
            </a:p>
            <a:p>
              <a:pPr algn="ctr"/>
              <a:r>
                <a:rPr lang="en-US" sz="2000" dirty="0"/>
                <a:t>ICSE, FSE, ISSTA, ASE,</a:t>
              </a:r>
            </a:p>
            <a:p>
              <a:pPr algn="ctr"/>
              <a:r>
                <a:rPr lang="en-US" sz="2000" dirty="0"/>
                <a:t>ICST, TSE, and TOSEM</a:t>
              </a:r>
            </a:p>
          </p:txBody>
        </p:sp>
      </p:grp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B12A24D7-C4F1-3341-B3C5-BE875807F987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7665720" cy="3457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Our previous work [</a:t>
            </a:r>
            <a:r>
              <a:rPr lang="en-US" dirty="0">
                <a:solidFill>
                  <a:schemeClr val="accent2"/>
                </a:solidFill>
              </a:rPr>
              <a:t>Zhang et al. ISSTA’14</a:t>
            </a:r>
            <a:r>
              <a:rPr lang="en-US" dirty="0"/>
              <a:t>] found that many </a:t>
            </a:r>
            <a:r>
              <a:rPr lang="en-US" dirty="0">
                <a:solidFill>
                  <a:srgbClr val="FF0000"/>
                </a:solidFill>
              </a:rPr>
              <a:t>assumes</a:t>
            </a:r>
            <a:r>
              <a:rPr lang="en-US" dirty="0"/>
              <a:t> that there are no OD tests</a:t>
            </a:r>
          </a:p>
          <a:p>
            <a:pPr lvl="1"/>
            <a:r>
              <a:rPr lang="en-US" dirty="0"/>
              <a:t>Test prioritization</a:t>
            </a:r>
          </a:p>
          <a:p>
            <a:pPr lvl="1"/>
            <a:r>
              <a:rPr lang="en-US" dirty="0"/>
              <a:t>Test selection</a:t>
            </a:r>
          </a:p>
          <a:p>
            <a:pPr lvl="1"/>
            <a:r>
              <a:rPr lang="en-US" dirty="0"/>
              <a:t>Test parallelization</a:t>
            </a:r>
          </a:p>
          <a:p>
            <a:pPr lvl="1"/>
            <a:r>
              <a:rPr lang="en-US" dirty="0"/>
              <a:t>Test generation</a:t>
            </a:r>
          </a:p>
          <a:p>
            <a:pPr lvl="1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52518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E9E9C-8CD5-F84C-B841-92ED2A53B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wisdom: 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OD tests are not a substantial issue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41959-8F9B-4A41-9AFC-DF38E650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7C66F2-0A8B-9C4F-AB81-EFD2DA3DA976}"/>
              </a:ext>
            </a:extLst>
          </p:cNvPr>
          <p:cNvSpPr txBox="1"/>
          <p:nvPr/>
        </p:nvSpPr>
        <p:spPr>
          <a:xfrm>
            <a:off x="6882806" y="3806621"/>
            <a:ext cx="21891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31 papers </a:t>
            </a:r>
            <a:r>
              <a:rPr lang="en-US" dirty="0"/>
              <a:t>in</a:t>
            </a:r>
          </a:p>
          <a:p>
            <a:pPr algn="ctr"/>
            <a:r>
              <a:rPr lang="en-US" dirty="0"/>
              <a:t>ICSE, FSE, ISSTA, ASE,</a:t>
            </a:r>
          </a:p>
          <a:p>
            <a:pPr algn="ctr"/>
            <a:r>
              <a:rPr lang="en-US" dirty="0"/>
              <a:t>ICST, TSE, and TOSEM</a:t>
            </a:r>
          </a:p>
          <a:p>
            <a:pPr algn="ctr"/>
            <a:r>
              <a:rPr lang="en-US" dirty="0"/>
              <a:t>(2000 – 2013)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4AB53BC-B8F5-AD49-A8E9-D8808ABA3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934" y="2692409"/>
            <a:ext cx="4499548" cy="3860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C7CA6C-1942-7E45-B5C4-8070DA4A6A0E}"/>
              </a:ext>
            </a:extLst>
          </p:cNvPr>
          <p:cNvSpPr txBox="1"/>
          <p:nvPr/>
        </p:nvSpPr>
        <p:spPr>
          <a:xfrm>
            <a:off x="7117082" y="4521209"/>
            <a:ext cx="583814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87%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7561B3-16C4-4148-B70F-C3BFD5A5CF8D}"/>
              </a:ext>
            </a:extLst>
          </p:cNvPr>
          <p:cNvSpPr txBox="1"/>
          <p:nvPr/>
        </p:nvSpPr>
        <p:spPr>
          <a:xfrm>
            <a:off x="8538891" y="323969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AD72E-E906-C148-B55B-BF1D42556B73}"/>
              </a:ext>
            </a:extLst>
          </p:cNvPr>
          <p:cNvSpPr txBox="1"/>
          <p:nvPr/>
        </p:nvSpPr>
        <p:spPr>
          <a:xfrm>
            <a:off x="7962857" y="2893034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55F75-7A41-1842-9EF4-DA58972863EA}"/>
              </a:ext>
            </a:extLst>
          </p:cNvPr>
          <p:cNvSpPr txBox="1"/>
          <p:nvPr/>
        </p:nvSpPr>
        <p:spPr>
          <a:xfrm>
            <a:off x="3535899" y="5575122"/>
            <a:ext cx="2282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Assume</a:t>
            </a:r>
            <a:r>
              <a:rPr lang="en-US" sz="2000" dirty="0"/>
              <a:t> no OD test</a:t>
            </a:r>
          </a:p>
          <a:p>
            <a:r>
              <a:rPr lang="en-US" sz="2000" dirty="0">
                <a:solidFill>
                  <a:srgbClr val="FF0000"/>
                </a:solidFill>
              </a:rPr>
              <a:t>without</a:t>
            </a:r>
            <a:r>
              <a:rPr lang="en-US" sz="2000" dirty="0"/>
              <a:t> justification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B02472-FC6C-464C-BA50-0693A7E4F40E}"/>
              </a:ext>
            </a:extLst>
          </p:cNvPr>
          <p:cNvSpPr txBox="1"/>
          <p:nvPr/>
        </p:nvSpPr>
        <p:spPr>
          <a:xfrm>
            <a:off x="9215128" y="2427997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As </a:t>
            </a:r>
            <a:r>
              <a:rPr lang="en-US" sz="2000" dirty="0">
                <a:solidFill>
                  <a:srgbClr val="FF0000"/>
                </a:solidFill>
              </a:rPr>
              <a:t>a threat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to validity</a:t>
            </a: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DD20C87C-D72F-C143-AA6B-5F0921A84AD4}"/>
              </a:ext>
            </a:extLst>
          </p:cNvPr>
          <p:cNvCxnSpPr>
            <a:cxnSpLocks/>
          </p:cNvCxnSpPr>
          <p:nvPr/>
        </p:nvCxnSpPr>
        <p:spPr bwMode="auto">
          <a:xfrm flipV="1">
            <a:off x="5933440" y="4732224"/>
            <a:ext cx="949366" cy="801661"/>
          </a:xfrm>
          <a:prstGeom prst="curvedConnector3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B09F22EE-A47D-524D-A3E2-92FC83475205}"/>
              </a:ext>
            </a:extLst>
          </p:cNvPr>
          <p:cNvCxnSpPr>
            <a:cxnSpLocks/>
            <a:stCxn id="18" idx="1"/>
            <a:endCxn id="11" idx="0"/>
          </p:cNvCxnSpPr>
          <p:nvPr/>
        </p:nvCxnSpPr>
        <p:spPr bwMode="auto">
          <a:xfrm rot="10800000" flipV="1">
            <a:off x="8196254" y="1968526"/>
            <a:ext cx="368628" cy="924508"/>
          </a:xfrm>
          <a:prstGeom prst="curvedConnector2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328D36AB-808F-9C4D-8E25-354E0B94A4F6}"/>
              </a:ext>
            </a:extLst>
          </p:cNvPr>
          <p:cNvCxnSpPr>
            <a:cxnSpLocks/>
            <a:endCxn id="10" idx="0"/>
          </p:cNvCxnSpPr>
          <p:nvPr/>
        </p:nvCxnSpPr>
        <p:spPr bwMode="auto">
          <a:xfrm rot="10800000" flipV="1">
            <a:off x="8830798" y="2950988"/>
            <a:ext cx="419888" cy="288702"/>
          </a:xfrm>
          <a:prstGeom prst="curvedConnector2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F817626-200A-2E42-A7AA-8F12287C50ED}"/>
              </a:ext>
            </a:extLst>
          </p:cNvPr>
          <p:cNvSpPr txBox="1"/>
          <p:nvPr/>
        </p:nvSpPr>
        <p:spPr>
          <a:xfrm>
            <a:off x="8564882" y="1768471"/>
            <a:ext cx="2043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Consider</a:t>
            </a:r>
            <a:r>
              <a:rPr lang="en-US" sz="2000" dirty="0"/>
              <a:t> OD tests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78EE543D-3748-E649-A833-A2FE8615170D}"/>
              </a:ext>
            </a:extLst>
          </p:cNvPr>
          <p:cNvSpPr txBox="1">
            <a:spLocks/>
          </p:cNvSpPr>
          <p:nvPr/>
        </p:nvSpPr>
        <p:spPr>
          <a:xfrm>
            <a:off x="838200" y="1825624"/>
            <a:ext cx="7665720" cy="3457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Our previous work [</a:t>
            </a:r>
            <a:r>
              <a:rPr lang="en-US" dirty="0">
                <a:solidFill>
                  <a:schemeClr val="accent2"/>
                </a:solidFill>
              </a:rPr>
              <a:t>Zhang et al. ISSTA’14</a:t>
            </a:r>
            <a:r>
              <a:rPr lang="en-US" dirty="0"/>
              <a:t>] found that many </a:t>
            </a:r>
            <a:r>
              <a:rPr lang="en-US" dirty="0">
                <a:solidFill>
                  <a:srgbClr val="FF0000"/>
                </a:solidFill>
              </a:rPr>
              <a:t>assumes</a:t>
            </a:r>
            <a:r>
              <a:rPr lang="en-US" dirty="0"/>
              <a:t> that there are no OD tests</a:t>
            </a:r>
          </a:p>
          <a:p>
            <a:pPr lvl="1"/>
            <a:r>
              <a:rPr lang="en-US" dirty="0"/>
              <a:t>Test prioritization</a:t>
            </a:r>
          </a:p>
          <a:p>
            <a:pPr lvl="1"/>
            <a:r>
              <a:rPr lang="en-US" dirty="0"/>
              <a:t>Test selection</a:t>
            </a:r>
          </a:p>
          <a:p>
            <a:pPr lvl="1"/>
            <a:r>
              <a:rPr lang="en-US" dirty="0"/>
              <a:t>Test parallelization</a:t>
            </a:r>
          </a:p>
          <a:p>
            <a:pPr lvl="1"/>
            <a:r>
              <a:rPr lang="en-US" dirty="0"/>
              <a:t>Test generation</a:t>
            </a:r>
          </a:p>
          <a:p>
            <a:pPr lvl="1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23588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7559"/>
            <a:ext cx="10668990" cy="45786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Goal: </a:t>
            </a:r>
            <a:r>
              <a:rPr lang="en-US" sz="3200" u="sng" dirty="0"/>
              <a:t>understand</a:t>
            </a:r>
            <a:r>
              <a:rPr lang="en-US" sz="3200" dirty="0"/>
              <a:t> the impact of OD tests on regression testing algorithms and how one can </a:t>
            </a:r>
            <a:r>
              <a:rPr lang="en-US" sz="3200" u="sng" dirty="0"/>
              <a:t>make</a:t>
            </a:r>
            <a:r>
              <a:rPr lang="en-US" sz="3200" dirty="0"/>
              <a:t> them </a:t>
            </a:r>
            <a:r>
              <a:rPr lang="en-US" sz="3200" i="1" dirty="0"/>
              <a:t>dependent-test-aware</a:t>
            </a:r>
            <a:endParaRPr lang="en-US" sz="800" i="1" dirty="0"/>
          </a:p>
          <a:p>
            <a:r>
              <a:rPr lang="en-US" sz="3200" b="1" dirty="0"/>
              <a:t>Study</a:t>
            </a:r>
            <a:r>
              <a:rPr lang="en-US" sz="3200" dirty="0"/>
              <a:t> – on how OD tests affect regression testing algorithms (test prioritization, test selection, and test parallelization)</a:t>
            </a:r>
          </a:p>
          <a:p>
            <a:r>
              <a:rPr lang="en-US" sz="3200" b="1" dirty="0"/>
              <a:t>Approach </a:t>
            </a:r>
            <a:r>
              <a:rPr lang="en-US" sz="3200" dirty="0"/>
              <a:t>[1] – to enhance regression testing algorithms to be dependent-test-aware</a:t>
            </a:r>
          </a:p>
          <a:p>
            <a:r>
              <a:rPr lang="en-US" sz="3200" b="1" dirty="0"/>
              <a:t>Evaluation</a:t>
            </a:r>
            <a:r>
              <a:rPr lang="en-US" sz="3200" dirty="0"/>
              <a:t> – of 12 enhanced regression testing algorithms </a:t>
            </a:r>
          </a:p>
          <a:p>
            <a:pPr lvl="1"/>
            <a:r>
              <a:rPr lang="en-US" sz="2800" dirty="0"/>
              <a:t>Orders of enhanced algorithms can have 80% fewer OD-test failures, while being only 1% slower</a:t>
            </a:r>
            <a:endParaRPr lang="en-US" sz="2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F84633-21A9-134B-ABEC-6E03B783BF4E}"/>
              </a:ext>
            </a:extLst>
          </p:cNvPr>
          <p:cNvSpPr txBox="1"/>
          <p:nvPr/>
        </p:nvSpPr>
        <p:spPr>
          <a:xfrm>
            <a:off x="1104312" y="6149883"/>
            <a:ext cx="4954177" cy="412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5000"/>
              </a:lnSpc>
              <a:defRPr/>
            </a:pPr>
            <a:r>
              <a:rPr lang="en-US" dirty="0"/>
              <a:t>[1] </a:t>
            </a:r>
            <a:r>
              <a:rPr lang="en-US" dirty="0">
                <a:hlinkClick r:id="rId3"/>
              </a:rPr>
              <a:t>https://sites.google.com/view/flakytestdataset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101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FAAFF-8DB3-1E40-92DF-88C0BB891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E9453-FE88-5947-97FB-065089F50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6E3326-7BC9-8D40-B919-283202B1E73C}"/>
              </a:ext>
            </a:extLst>
          </p:cNvPr>
          <p:cNvSpPr txBox="1"/>
          <p:nvPr/>
        </p:nvSpPr>
        <p:spPr>
          <a:xfrm>
            <a:off x="914263" y="3079352"/>
            <a:ext cx="6850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4813" lvl="1" indent="-392113"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Human-written test suites</a:t>
            </a:r>
          </a:p>
          <a:p>
            <a:pPr marL="857250" lvl="2" indent="-419100">
              <a:buFont typeface="Arial" pitchFamily="34" charset="0"/>
              <a:buChar char="‒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3,372 tests</a:t>
            </a:r>
          </a:p>
          <a:p>
            <a:pPr marL="1257300" lvl="2" indent="-342900">
              <a:buFont typeface="Arial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endParaRPr lang="en-US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endParaRPr lang="en-US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endParaRPr lang="en-US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endParaRPr lang="en-US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itchFamily="34" charset="0"/>
              <a:buChar char="•"/>
            </a:pPr>
            <a:endParaRPr lang="en-US" sz="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538" lvl="1" indent="-363538">
              <a:buFont typeface="Arial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Automatically-generated test suites</a:t>
            </a:r>
          </a:p>
          <a:p>
            <a:pPr marL="803275" lvl="2" indent="-344488">
              <a:buFont typeface="Arial" pitchFamily="34" charset="0"/>
              <a:buChar char="‒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Randoop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Pacheco et al. ICSE’07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803275" lvl="2" indent="-344488">
              <a:buFont typeface="Arial" pitchFamily="34" charset="0"/>
              <a:buChar char="‒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18,637 tests</a:t>
            </a:r>
          </a:p>
          <a:p>
            <a:pPr lvl="2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sz="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32B761-05CA-B044-99A8-B2118A332079}"/>
              </a:ext>
            </a:extLst>
          </p:cNvPr>
          <p:cNvSpPr txBox="1"/>
          <p:nvPr/>
        </p:nvSpPr>
        <p:spPr>
          <a:xfrm>
            <a:off x="2171760" y="3746946"/>
            <a:ext cx="2670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111 (3%)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OD tests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FFF6E6-751F-884F-BC1B-F70B1ED666F0}"/>
              </a:ext>
            </a:extLst>
          </p:cNvPr>
          <p:cNvSpPr txBox="1"/>
          <p:nvPr/>
        </p:nvSpPr>
        <p:spPr>
          <a:xfrm>
            <a:off x="2294290" y="5399671"/>
            <a:ext cx="2723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(&lt;1%)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OD tests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7E3196-6D25-E94E-98AB-D0569D7F92BB}"/>
              </a:ext>
            </a:extLst>
          </p:cNvPr>
          <p:cNvSpPr txBox="1"/>
          <p:nvPr/>
        </p:nvSpPr>
        <p:spPr>
          <a:xfrm>
            <a:off x="951248" y="1786382"/>
            <a:ext cx="58864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Selected subjects from our previous work [</a:t>
            </a: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Lam et al. ICST</a:t>
            </a:r>
            <a:r>
              <a:rPr lang="uk-UA" sz="2400" dirty="0">
                <a:solidFill>
                  <a:schemeClr val="accent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’</a:t>
            </a:r>
            <a:r>
              <a:rPr lang="en-US" sz="2400" dirty="0">
                <a:solidFill>
                  <a:schemeClr val="accent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19</a:t>
            </a:r>
            <a:r>
              <a:rPr lang="en-US" sz="240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] that created dataset of flaky tests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D0D7BB0-2054-CE4A-A85D-DE85C5AEDAEE}"/>
              </a:ext>
            </a:extLst>
          </p:cNvPr>
          <p:cNvSpPr txBox="1"/>
          <p:nvPr/>
        </p:nvSpPr>
        <p:spPr>
          <a:xfrm>
            <a:off x="1066337" y="6004898"/>
            <a:ext cx="9147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# of OD tests are small but their impact can be substantial!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067D173-546C-284E-8AF3-EDC19A640B3F}"/>
              </a:ext>
            </a:extLst>
          </p:cNvPr>
          <p:cNvGrpSpPr/>
          <p:nvPr/>
        </p:nvGrpSpPr>
        <p:grpSpPr>
          <a:xfrm>
            <a:off x="7778153" y="2165944"/>
            <a:ext cx="2895600" cy="3521055"/>
            <a:chOff x="7327067" y="2099870"/>
            <a:chExt cx="2895600" cy="352105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4B71AB1-7B47-9345-B7DB-50269DBEB505}"/>
                </a:ext>
              </a:extLst>
            </p:cNvPr>
            <p:cNvGrpSpPr/>
            <p:nvPr/>
          </p:nvGrpSpPr>
          <p:grpSpPr>
            <a:xfrm>
              <a:off x="7327067" y="2099870"/>
              <a:ext cx="2895600" cy="3521055"/>
              <a:chOff x="7299960" y="2022137"/>
              <a:chExt cx="2895600" cy="3521055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FFAC7140-90E2-A34C-A64D-361319D8025E}"/>
                  </a:ext>
                </a:extLst>
              </p:cNvPr>
              <p:cNvGrpSpPr/>
              <p:nvPr/>
            </p:nvGrpSpPr>
            <p:grpSpPr>
              <a:xfrm>
                <a:off x="7299960" y="2022137"/>
                <a:ext cx="2895600" cy="3521055"/>
                <a:chOff x="4953000" y="1905000"/>
                <a:chExt cx="2895600" cy="3581400"/>
              </a:xfrm>
            </p:grpSpPr>
            <p:sp>
              <p:nvSpPr>
                <p:cNvPr id="31" name="Content Placeholder 2">
                  <a:extLst>
                    <a:ext uri="{FF2B5EF4-FFF2-40B4-BE49-F238E27FC236}">
                      <a16:creationId xmlns:a16="http://schemas.microsoft.com/office/drawing/2014/main" id="{F20607C9-8816-D546-B89B-87107F441D79}"/>
                    </a:ext>
                  </a:extLst>
                </p:cNvPr>
                <p:cNvSpPr txBox="1">
                  <a:spLocks/>
                </p:cNvSpPr>
                <p:nvPr/>
              </p:nvSpPr>
              <p:spPr bwMode="auto">
                <a:xfrm>
                  <a:off x="4953000" y="1905000"/>
                  <a:ext cx="2895600" cy="358140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 marL="342900" indent="-3429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–"/>
                    <a:defRPr sz="20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5pPr>
                  <a:lvl6pPr marL="25146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6pPr>
                  <a:lvl7pPr marL="29718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7pPr>
                  <a:lvl8pPr marL="34290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8pPr>
                  <a:lvl9pPr marL="3886200" indent="-228600" algn="l" rtl="0" fontAlgn="base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+mn-lt"/>
                    </a:defRPr>
                  </a:lvl9pPr>
                </a:lstStyle>
                <a:p>
                  <a:pPr marL="0" indent="0">
                    <a:buNone/>
                  </a:pPr>
                  <a:endParaRPr lang="en-US" dirty="0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76064DE-DB94-8443-9CB3-45B40441A450}"/>
                    </a:ext>
                  </a:extLst>
                </p:cNvPr>
                <p:cNvSpPr txBox="1"/>
                <p:nvPr/>
              </p:nvSpPr>
              <p:spPr>
                <a:xfrm>
                  <a:off x="5102106" y="4767298"/>
                  <a:ext cx="2286973" cy="6574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11</a:t>
                  </a:r>
                  <a:r>
                    <a:rPr lang="en-US" dirty="0"/>
                    <a:t> modules from </a:t>
                  </a:r>
                </a:p>
                <a:p>
                  <a:r>
                    <a:rPr lang="en-US" dirty="0"/>
                    <a:t>  </a:t>
                  </a:r>
                  <a:r>
                    <a:rPr lang="en-US" b="1" dirty="0"/>
                    <a:t>8</a:t>
                  </a:r>
                  <a:r>
                    <a:rPr lang="en-US" dirty="0"/>
                    <a:t> real-world projects</a:t>
                  </a:r>
                </a:p>
              </p:txBody>
            </p:sp>
          </p:grp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2D44C03D-40C0-674B-9588-EBF8D64C39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15085" y="2801573"/>
                <a:ext cx="1628314" cy="464748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4409CF45-8C21-E34A-B71E-A2E5DBB4C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17891" y="3142394"/>
                <a:ext cx="1840245" cy="847628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A158AAD3-AF8B-754C-8DE7-80ED0F152B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92552" y="4406799"/>
                <a:ext cx="1522094" cy="383418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4A930161-6164-0642-8CD0-D7A97C12E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78375" y="3870916"/>
                <a:ext cx="1736271" cy="406361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9C3DFEE7-4B60-F840-BF34-2C3D8AB2F9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19383" y="3982985"/>
                <a:ext cx="1130170" cy="847628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3731C7C6-D13B-784F-A921-15C0BF86ED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99842" y="2752277"/>
                <a:ext cx="883204" cy="883204"/>
              </a:xfrm>
              <a:prstGeom prst="rect">
                <a:avLst/>
              </a:prstGeom>
            </p:spPr>
          </p:pic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5EC6B43-F3A8-2048-ABB4-FC161A1CB0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45986" y="2166058"/>
              <a:ext cx="2257762" cy="542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0323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4775</TotalTime>
  <Words>2711</Words>
  <Application>Microsoft Macintosh PowerPoint</Application>
  <PresentationFormat>Widescreen</PresentationFormat>
  <Paragraphs>553</Paragraphs>
  <Slides>36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Dependent-Test-Aware  Regression Testing Techniques</vt:lpstr>
      <vt:lpstr>Order-dependent test – Example </vt:lpstr>
      <vt:lpstr>Order-dependent test – Example</vt:lpstr>
      <vt:lpstr>Order-dependent test – Example</vt:lpstr>
      <vt:lpstr>Why should we care about OD tests? </vt:lpstr>
      <vt:lpstr>Conventional wisdom:  OD tests are not a substantial issue</vt:lpstr>
      <vt:lpstr>Conventional wisdom:  OD tests are not a substantial issue</vt:lpstr>
      <vt:lpstr>Our contributions</vt:lpstr>
      <vt:lpstr>Methodology</vt:lpstr>
      <vt:lpstr>Test prioritization</vt:lpstr>
      <vt:lpstr>Evaluating test prioritization algorithms</vt:lpstr>
      <vt:lpstr>Evaluating test prioritization algorithms</vt:lpstr>
      <vt:lpstr>Evaluating test prioritization algorithms</vt:lpstr>
      <vt:lpstr>Test selection</vt:lpstr>
      <vt:lpstr>Evaluating test selection algorithms</vt:lpstr>
      <vt:lpstr>Evaluating test selection algorithms</vt:lpstr>
      <vt:lpstr>Evaluating test selection algorithms</vt:lpstr>
      <vt:lpstr>Test parallelization</vt:lpstr>
      <vt:lpstr>Evaluating test parallelization algorithms</vt:lpstr>
      <vt:lpstr>Evaluating test parallelization algorithms</vt:lpstr>
      <vt:lpstr>Impact of test dependence</vt:lpstr>
      <vt:lpstr>Our contributions</vt:lpstr>
      <vt:lpstr>Dependent-test-aware regression testing</vt:lpstr>
      <vt:lpstr>Our approach to enhance regression testing</vt:lpstr>
      <vt:lpstr>Our general approach – Inputs</vt:lpstr>
      <vt:lpstr>Our general approach – Step 1</vt:lpstr>
      <vt:lpstr>Our general approach – Step 2</vt:lpstr>
      <vt:lpstr>Our general approach – Output</vt:lpstr>
      <vt:lpstr>Our contributions</vt:lpstr>
      <vt:lpstr>Experimental setup</vt:lpstr>
      <vt:lpstr>Experimental setup</vt:lpstr>
      <vt:lpstr>Experimental setup</vt:lpstr>
      <vt:lpstr>Experimental setup</vt:lpstr>
      <vt:lpstr>Effectiveness of reducing OD-test failures</vt:lpstr>
      <vt:lpstr>Efficiency of orders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iDFlakies: A Framework for Detecting  and Partially Classifying Flaky Tests</dc:title>
  <dc:creator>Wing Lam</dc:creator>
  <cp:lastModifiedBy>Wing Lam</cp:lastModifiedBy>
  <cp:revision>177</cp:revision>
  <dcterms:created xsi:type="dcterms:W3CDTF">2019-04-26T02:02:18Z</dcterms:created>
  <dcterms:modified xsi:type="dcterms:W3CDTF">2020-07-21T23:47:33Z</dcterms:modified>
</cp:coreProperties>
</file>