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76" r:id="rId3"/>
    <p:sldId id="257" r:id="rId4"/>
    <p:sldId id="259" r:id="rId5"/>
    <p:sldId id="260" r:id="rId6"/>
    <p:sldId id="278" r:id="rId7"/>
    <p:sldId id="277" r:id="rId8"/>
    <p:sldId id="280" r:id="rId9"/>
    <p:sldId id="262" r:id="rId10"/>
    <p:sldId id="268" r:id="rId11"/>
    <p:sldId id="269" r:id="rId12"/>
    <p:sldId id="270" r:id="rId13"/>
    <p:sldId id="271" r:id="rId14"/>
    <p:sldId id="264" r:id="rId15"/>
    <p:sldId id="265" r:id="rId16"/>
    <p:sldId id="266" r:id="rId17"/>
    <p:sldId id="273" r:id="rId18"/>
    <p:sldId id="274" r:id="rId19"/>
    <p:sldId id="275" r:id="rId20"/>
    <p:sldId id="267"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3" autoAdjust="0"/>
    <p:restoredTop sz="85120" autoAdjust="0"/>
  </p:normalViewPr>
  <p:slideViewPr>
    <p:cSldViewPr snapToGrid="0">
      <p:cViewPr varScale="1">
        <p:scale>
          <a:sx n="71" d="100"/>
          <a:sy n="71" d="100"/>
        </p:scale>
        <p:origin x="88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66E6E5-488F-476F-B330-0B7EA034D257}" type="datetimeFigureOut">
              <a:rPr lang="en-US" smtClean="0"/>
              <a:t>11/11/2015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360496-BACD-47D8-8EF5-B643CA75A318}" type="slidenum">
              <a:rPr lang="en-US" smtClean="0"/>
              <a:t>‹#›</a:t>
            </a:fld>
            <a:endParaRPr lang="en-US"/>
          </a:p>
        </p:txBody>
      </p:sp>
    </p:spTree>
    <p:extLst>
      <p:ext uri="{BB962C8B-B14F-4D97-AF65-F5344CB8AC3E}">
        <p14:creationId xmlns:p14="http://schemas.microsoft.com/office/powerpoint/2010/main" val="40139919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Hi everyone</a:t>
            </a:r>
            <a:r>
              <a:rPr lang="en-US" baseline="0" dirty="0" smtClean="0"/>
              <a:t>, I am Kivanc from Microsoft. I currently work in the Tools for Software Engineers team, on code review process and code review tools. However, today, I am going to talk about part of my PhD work I did at the University of Washington: Development history granularity transformations. This is joint work with Luke Swart, Yuriy Brun, and Michael Ernst.</a:t>
            </a:r>
            <a:endParaRPr lang="en-US" dirty="0"/>
          </a:p>
        </p:txBody>
      </p:sp>
      <p:sp>
        <p:nvSpPr>
          <p:cNvPr id="4" name="Slide Number Placeholder 3"/>
          <p:cNvSpPr>
            <a:spLocks noGrp="1"/>
          </p:cNvSpPr>
          <p:nvPr>
            <p:ph type="sldNum" sz="quarter" idx="10"/>
          </p:nvPr>
        </p:nvSpPr>
        <p:spPr/>
        <p:txBody>
          <a:bodyPr/>
          <a:lstStyle/>
          <a:p>
            <a:fld id="{93360496-BACD-47D8-8EF5-B643CA75A318}" type="slidenum">
              <a:rPr lang="en-US" smtClean="0"/>
              <a:t>1</a:t>
            </a:fld>
            <a:endParaRPr lang="en-US"/>
          </a:p>
        </p:txBody>
      </p:sp>
    </p:spTree>
    <p:extLst>
      <p:ext uri="{BB962C8B-B14F-4D97-AF65-F5344CB8AC3E}">
        <p14:creationId xmlns:p14="http://schemas.microsoft.com/office/powerpoint/2010/main" val="41630244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One very nice part of these granularity transformations is that they are completely reversible. So, in the current history, we can say:</a:t>
            </a:r>
            <a:endParaRPr lang="en-US" dirty="0" smtClean="0"/>
          </a:p>
        </p:txBody>
      </p:sp>
      <p:sp>
        <p:nvSpPr>
          <p:cNvPr id="4" name="Slide Number Placeholder 3"/>
          <p:cNvSpPr>
            <a:spLocks noGrp="1"/>
          </p:cNvSpPr>
          <p:nvPr>
            <p:ph type="sldNum" sz="quarter" idx="10"/>
          </p:nvPr>
        </p:nvSpPr>
        <p:spPr/>
        <p:txBody>
          <a:bodyPr/>
          <a:lstStyle/>
          <a:p>
            <a:fld id="{93360496-BACD-47D8-8EF5-B643CA75A318}" type="slidenum">
              <a:rPr lang="en-US" smtClean="0"/>
              <a:t>10</a:t>
            </a:fld>
            <a:endParaRPr lang="en-US"/>
          </a:p>
        </p:txBody>
      </p:sp>
    </p:spTree>
    <p:extLst>
      <p:ext uri="{BB962C8B-B14F-4D97-AF65-F5344CB8AC3E}">
        <p14:creationId xmlns:p14="http://schemas.microsoft.com/office/powerpoint/2010/main" val="37960637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expand(2)</a:t>
            </a:r>
            <a:r>
              <a:rPr lang="en-US" baseline="0" dirty="0" smtClean="0"/>
              <a:t> which reverses the collapse operations on the second edit and retrieves the original history.</a:t>
            </a:r>
            <a:endParaRPr lang="en-US" dirty="0"/>
          </a:p>
        </p:txBody>
      </p:sp>
      <p:sp>
        <p:nvSpPr>
          <p:cNvPr id="4" name="Slide Number Placeholder 3"/>
          <p:cNvSpPr>
            <a:spLocks noGrp="1"/>
          </p:cNvSpPr>
          <p:nvPr>
            <p:ph type="sldNum" sz="quarter" idx="10"/>
          </p:nvPr>
        </p:nvSpPr>
        <p:spPr/>
        <p:txBody>
          <a:bodyPr/>
          <a:lstStyle/>
          <a:p>
            <a:fld id="{93360496-BACD-47D8-8EF5-B643CA75A318}" type="slidenum">
              <a:rPr lang="en-US" smtClean="0"/>
              <a:t>11</a:t>
            </a:fld>
            <a:endParaRPr lang="en-US"/>
          </a:p>
        </p:txBody>
      </p:sp>
    </p:spTree>
    <p:extLst>
      <p:ext uri="{BB962C8B-B14F-4D97-AF65-F5344CB8AC3E}">
        <p14:creationId xmlns:p14="http://schemas.microsoft.com/office/powerpoint/2010/main" val="5838666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Move</a:t>
            </a:r>
            <a:r>
              <a:rPr lang="en-US" baseline="0" dirty="0" smtClean="0"/>
              <a:t> changes the location of an edit in the history. Move(5, 2) takes the edit in the fifth location and moves it to the second location in the history. This of course might change the edit being moved and all subsequent edits, according to dependencies.</a:t>
            </a:r>
            <a:endParaRPr lang="en-US" dirty="0"/>
          </a:p>
        </p:txBody>
      </p:sp>
      <p:sp>
        <p:nvSpPr>
          <p:cNvPr id="4" name="Slide Number Placeholder 3"/>
          <p:cNvSpPr>
            <a:spLocks noGrp="1"/>
          </p:cNvSpPr>
          <p:nvPr>
            <p:ph type="sldNum" sz="quarter" idx="10"/>
          </p:nvPr>
        </p:nvSpPr>
        <p:spPr/>
        <p:txBody>
          <a:bodyPr/>
          <a:lstStyle/>
          <a:p>
            <a:fld id="{93360496-BACD-47D8-8EF5-B643CA75A318}" type="slidenum">
              <a:rPr lang="en-US" smtClean="0"/>
              <a:t>12</a:t>
            </a:fld>
            <a:endParaRPr lang="en-US"/>
          </a:p>
        </p:txBody>
      </p:sp>
    </p:spTree>
    <p:extLst>
      <p:ext uri="{BB962C8B-B14F-4D97-AF65-F5344CB8AC3E}">
        <p14:creationId xmlns:p14="http://schemas.microsoft.com/office/powerpoint/2010/main" val="15308990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Now that we have the primitives,</a:t>
            </a:r>
            <a:r>
              <a:rPr lang="en-US" baseline="0" dirty="0" smtClean="0"/>
              <a:t> let’s define an intermediate operation: group. Groups work like this: for each edit in the history, you assign a group name (or number). After this is done, group reorders the history such that all edits in the same group are next to each other. So, in our example, we will first move edit3 to the second location and edit4 to the third location. We don’t touch edit5 and continue by moving edit7 to the sixth location. Now that we have everything aligned, we collapse each group, to get a history of three edits, one representing each group. </a:t>
            </a:r>
            <a:endParaRPr lang="en-US" dirty="0"/>
          </a:p>
        </p:txBody>
      </p:sp>
      <p:sp>
        <p:nvSpPr>
          <p:cNvPr id="4" name="Slide Number Placeholder 3"/>
          <p:cNvSpPr>
            <a:spLocks noGrp="1"/>
          </p:cNvSpPr>
          <p:nvPr>
            <p:ph type="sldNum" sz="quarter" idx="10"/>
          </p:nvPr>
        </p:nvSpPr>
        <p:spPr/>
        <p:txBody>
          <a:bodyPr/>
          <a:lstStyle/>
          <a:p>
            <a:fld id="{93360496-BACD-47D8-8EF5-B643CA75A318}" type="slidenum">
              <a:rPr lang="en-US" smtClean="0"/>
              <a:t>13</a:t>
            </a:fld>
            <a:endParaRPr lang="en-US"/>
          </a:p>
        </p:txBody>
      </p:sp>
    </p:spTree>
    <p:extLst>
      <p:ext uri="{BB962C8B-B14F-4D97-AF65-F5344CB8AC3E}">
        <p14:creationId xmlns:p14="http://schemas.microsoft.com/office/powerpoint/2010/main" val="41526772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Group is quite powerful,</a:t>
            </a:r>
            <a:r>
              <a:rPr lang="en-US" baseline="0" dirty="0" smtClean="0"/>
              <a:t> let us define high-level transformations quite easily. For example, if we want to define </a:t>
            </a:r>
            <a:r>
              <a:rPr lang="en-US" baseline="0" dirty="0" err="1" smtClean="0"/>
              <a:t>GroupCompilable</a:t>
            </a:r>
            <a:r>
              <a:rPr lang="en-US" baseline="0" dirty="0" smtClean="0"/>
              <a:t>: a </a:t>
            </a:r>
            <a:r>
              <a:rPr lang="en-US" baseline="0" dirty="0" err="1" smtClean="0"/>
              <a:t>compilable</a:t>
            </a:r>
            <a:r>
              <a:rPr lang="en-US" baseline="0" dirty="0" smtClean="0"/>
              <a:t> view of the history, then we can first go over the edits and compute whether they compile or not. Once we have this information, then we assign group numbers such that whenever there is a compiling edit, we increment the group number by one. At the end, we have a history where each edit compiles and this is the finest granularity we can achieve this property.</a:t>
            </a:r>
            <a:endParaRPr lang="en-US" dirty="0"/>
          </a:p>
        </p:txBody>
      </p:sp>
      <p:sp>
        <p:nvSpPr>
          <p:cNvPr id="4" name="Slide Number Placeholder 3"/>
          <p:cNvSpPr>
            <a:spLocks noGrp="1"/>
          </p:cNvSpPr>
          <p:nvPr>
            <p:ph type="sldNum" sz="quarter" idx="10"/>
          </p:nvPr>
        </p:nvSpPr>
        <p:spPr/>
        <p:txBody>
          <a:bodyPr/>
          <a:lstStyle/>
          <a:p>
            <a:fld id="{93360496-BACD-47D8-8EF5-B643CA75A318}" type="slidenum">
              <a:rPr lang="en-US" smtClean="0"/>
              <a:t>14</a:t>
            </a:fld>
            <a:endParaRPr lang="en-US"/>
          </a:p>
        </p:txBody>
      </p:sp>
    </p:spTree>
    <p:extLst>
      <p:ext uri="{BB962C8B-B14F-4D97-AF65-F5344CB8AC3E}">
        <p14:creationId xmlns:p14="http://schemas.microsoft.com/office/powerpoint/2010/main" val="10635899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won’t go into the detail of all transformations</a:t>
            </a:r>
            <a:r>
              <a:rPr lang="en-US" baseline="0" dirty="0" smtClean="0"/>
              <a:t> due to time limitations. Here is a quick summary. We already talked about </a:t>
            </a:r>
            <a:r>
              <a:rPr lang="en-US" baseline="0" dirty="0" err="1" smtClean="0"/>
              <a:t>GroupCompilable</a:t>
            </a:r>
            <a:r>
              <a:rPr lang="en-US" baseline="0" dirty="0" smtClean="0"/>
              <a:t>. </a:t>
            </a:r>
            <a:r>
              <a:rPr lang="en-US" baseline="0" dirty="0" err="1" smtClean="0"/>
              <a:t>GroupFiles</a:t>
            </a:r>
            <a:r>
              <a:rPr lang="en-US" baseline="0" dirty="0" smtClean="0"/>
              <a:t> creates a group containing all edits on a file, for each modified file. </a:t>
            </a:r>
            <a:r>
              <a:rPr lang="en-US" baseline="0" dirty="0" err="1" smtClean="0"/>
              <a:t>GroupCollocated</a:t>
            </a:r>
            <a:r>
              <a:rPr lang="en-US" baseline="0" dirty="0" smtClean="0"/>
              <a:t> creates a group for each contiguous edit. I won’t go into the details, but it is useful for separating tangled changes. </a:t>
            </a:r>
            <a:endParaRPr lang="en-US" dirty="0"/>
          </a:p>
        </p:txBody>
      </p:sp>
      <p:sp>
        <p:nvSpPr>
          <p:cNvPr id="4" name="Slide Number Placeholder 3"/>
          <p:cNvSpPr>
            <a:spLocks noGrp="1"/>
          </p:cNvSpPr>
          <p:nvPr>
            <p:ph type="sldNum" sz="quarter" idx="10"/>
          </p:nvPr>
        </p:nvSpPr>
        <p:spPr/>
        <p:txBody>
          <a:bodyPr/>
          <a:lstStyle/>
          <a:p>
            <a:fld id="{93360496-BACD-47D8-8EF5-B643CA75A318}" type="slidenum">
              <a:rPr lang="en-US" smtClean="0"/>
              <a:t>15</a:t>
            </a:fld>
            <a:endParaRPr lang="en-US"/>
          </a:p>
        </p:txBody>
      </p:sp>
    </p:spTree>
    <p:extLst>
      <p:ext uri="{BB962C8B-B14F-4D97-AF65-F5344CB8AC3E}">
        <p14:creationId xmlns:p14="http://schemas.microsoft.com/office/powerpoint/2010/main" val="14661793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Now that we know the theory</a:t>
            </a:r>
            <a:r>
              <a:rPr lang="en-US" baseline="0" dirty="0" smtClean="0"/>
              <a:t> behind the transformations, let me talk about Codebase Manipulation, a design and implementation we did for realizing multi-grained histories. We start with the developer’s IDE. We have a history recorder that listens to each developer edit, each keystroke. </a:t>
            </a:r>
            <a:endParaRPr lang="en-US" dirty="0"/>
          </a:p>
        </p:txBody>
      </p:sp>
      <p:sp>
        <p:nvSpPr>
          <p:cNvPr id="4" name="Slide Number Placeholder 3"/>
          <p:cNvSpPr>
            <a:spLocks noGrp="1"/>
          </p:cNvSpPr>
          <p:nvPr>
            <p:ph type="sldNum" sz="quarter" idx="10"/>
          </p:nvPr>
        </p:nvSpPr>
        <p:spPr/>
        <p:txBody>
          <a:bodyPr/>
          <a:lstStyle/>
          <a:p>
            <a:fld id="{93360496-BACD-47D8-8EF5-B643CA75A318}" type="slidenum">
              <a:rPr lang="en-US" smtClean="0"/>
              <a:t>16</a:t>
            </a:fld>
            <a:endParaRPr lang="en-US"/>
          </a:p>
        </p:txBody>
      </p:sp>
    </p:spTree>
    <p:extLst>
      <p:ext uri="{BB962C8B-B14F-4D97-AF65-F5344CB8AC3E}">
        <p14:creationId xmlns:p14="http://schemas.microsoft.com/office/powerpoint/2010/main" val="2992130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a:t>
            </a:r>
            <a:r>
              <a:rPr lang="en-US" baseline="0" dirty="0" smtClean="0"/>
              <a:t> create and maintain a fine-grained history by saving each edit as a snapshot.</a:t>
            </a:r>
            <a:endParaRPr lang="en-US" dirty="0"/>
          </a:p>
        </p:txBody>
      </p:sp>
      <p:sp>
        <p:nvSpPr>
          <p:cNvPr id="4" name="Slide Number Placeholder 3"/>
          <p:cNvSpPr>
            <a:spLocks noGrp="1"/>
          </p:cNvSpPr>
          <p:nvPr>
            <p:ph type="sldNum" sz="quarter" idx="10"/>
          </p:nvPr>
        </p:nvSpPr>
        <p:spPr/>
        <p:txBody>
          <a:bodyPr/>
          <a:lstStyle/>
          <a:p>
            <a:fld id="{93360496-BACD-47D8-8EF5-B643CA75A318}" type="slidenum">
              <a:rPr lang="en-US" smtClean="0"/>
              <a:t>17</a:t>
            </a:fld>
            <a:endParaRPr lang="en-US"/>
          </a:p>
        </p:txBody>
      </p:sp>
    </p:spTree>
    <p:extLst>
      <p:ext uri="{BB962C8B-B14F-4D97-AF65-F5344CB8AC3E}">
        <p14:creationId xmlns:p14="http://schemas.microsoft.com/office/powerpoint/2010/main" val="80765992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Building</a:t>
            </a:r>
            <a:r>
              <a:rPr lang="en-US" baseline="0" dirty="0" smtClean="0"/>
              <a:t> on top of this fine-grained history, we provide a history manipulation framework that provides the high-level granularity transformations that automatically transform the fine-grained development history into custom granularities. This way, we achieve a multi-grained development history. </a:t>
            </a:r>
            <a:endParaRPr lang="en-US" dirty="0"/>
          </a:p>
        </p:txBody>
      </p:sp>
      <p:sp>
        <p:nvSpPr>
          <p:cNvPr id="4" name="Slide Number Placeholder 3"/>
          <p:cNvSpPr>
            <a:spLocks noGrp="1"/>
          </p:cNvSpPr>
          <p:nvPr>
            <p:ph type="sldNum" sz="quarter" idx="10"/>
          </p:nvPr>
        </p:nvSpPr>
        <p:spPr/>
        <p:txBody>
          <a:bodyPr/>
          <a:lstStyle/>
          <a:p>
            <a:fld id="{93360496-BACD-47D8-8EF5-B643CA75A318}" type="slidenum">
              <a:rPr lang="en-US" smtClean="0"/>
              <a:t>18</a:t>
            </a:fld>
            <a:endParaRPr lang="en-US"/>
          </a:p>
        </p:txBody>
      </p:sp>
    </p:spTree>
    <p:extLst>
      <p:ext uri="{BB962C8B-B14F-4D97-AF65-F5344CB8AC3E}">
        <p14:creationId xmlns:p14="http://schemas.microsoft.com/office/powerpoint/2010/main" val="98248915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smtClean="0"/>
              <a:t>Just</a:t>
            </a:r>
            <a:r>
              <a:rPr lang="en-US" baseline="0" dirty="0" smtClean="0"/>
              <a:t> to give you an idea how developer interacts with this design. We expect the developer to manually investigate some of the custom granularities herself, but we also expect the developer to interact with other tools that utilize more finer-</a:t>
            </a:r>
            <a:r>
              <a:rPr lang="en-US" baseline="0" dirty="0" err="1" smtClean="0"/>
              <a:t>granulartiies</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93360496-BACD-47D8-8EF5-B643CA75A318}" type="slidenum">
              <a:rPr lang="en-US" smtClean="0"/>
              <a:t>19</a:t>
            </a:fld>
            <a:endParaRPr lang="en-US"/>
          </a:p>
        </p:txBody>
      </p:sp>
    </p:spTree>
    <p:extLst>
      <p:ext uri="{BB962C8B-B14F-4D97-AF65-F5344CB8AC3E}">
        <p14:creationId xmlns:p14="http://schemas.microsoft.com/office/powerpoint/2010/main" val="16406764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Development histories are useful to simplify many development</a:t>
            </a:r>
            <a:r>
              <a:rPr lang="en-US" baseline="0" dirty="0" smtClean="0"/>
              <a:t> tasks: developers use these histories to localize bugs, rollback histories, …</a:t>
            </a:r>
            <a:endParaRPr lang="en-US" dirty="0"/>
          </a:p>
        </p:txBody>
      </p:sp>
      <p:sp>
        <p:nvSpPr>
          <p:cNvPr id="4" name="Slide Number Placeholder 3"/>
          <p:cNvSpPr>
            <a:spLocks noGrp="1"/>
          </p:cNvSpPr>
          <p:nvPr>
            <p:ph type="sldNum" sz="quarter" idx="10"/>
          </p:nvPr>
        </p:nvSpPr>
        <p:spPr/>
        <p:txBody>
          <a:bodyPr/>
          <a:lstStyle/>
          <a:p>
            <a:fld id="{93360496-BACD-47D8-8EF5-B643CA75A318}" type="slidenum">
              <a:rPr lang="en-US" smtClean="0"/>
              <a:t>2</a:t>
            </a:fld>
            <a:endParaRPr lang="en-US"/>
          </a:p>
        </p:txBody>
      </p:sp>
    </p:spTree>
    <p:extLst>
      <p:ext uri="{BB962C8B-B14F-4D97-AF65-F5344CB8AC3E}">
        <p14:creationId xmlns:p14="http://schemas.microsoft.com/office/powerpoint/2010/main" val="16023952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Let me conclude with contributions</a:t>
            </a:r>
            <a:r>
              <a:rPr lang="en-US" baseline="0" dirty="0" smtClean="0"/>
              <a:t>. With this work, we first identify the inflexibility problem of the current development histories. As a solution, we proposed multi-grained histories. Multi-grained histories build on three primitives: collapse, expand, and move. These operations are completely reversible. History is automatically recorded. Using multi-grained histories, the developers can access the history in the most optimal granularity suitable for the current task. Finally, I have shown you a design and implementation of Codebase Manipulation, one way to realize multi-grained histories.</a:t>
            </a:r>
          </a:p>
        </p:txBody>
      </p:sp>
      <p:sp>
        <p:nvSpPr>
          <p:cNvPr id="4" name="Slide Number Placeholder 3"/>
          <p:cNvSpPr>
            <a:spLocks noGrp="1"/>
          </p:cNvSpPr>
          <p:nvPr>
            <p:ph type="sldNum" sz="quarter" idx="10"/>
          </p:nvPr>
        </p:nvSpPr>
        <p:spPr/>
        <p:txBody>
          <a:bodyPr/>
          <a:lstStyle/>
          <a:p>
            <a:fld id="{93360496-BACD-47D8-8EF5-B643CA75A318}" type="slidenum">
              <a:rPr lang="en-US" smtClean="0"/>
              <a:t>20</a:t>
            </a:fld>
            <a:endParaRPr lang="en-US"/>
          </a:p>
        </p:txBody>
      </p:sp>
    </p:spTree>
    <p:extLst>
      <p:ext uri="{BB962C8B-B14F-4D97-AF65-F5344CB8AC3E}">
        <p14:creationId xmlns:p14="http://schemas.microsoft.com/office/powerpoint/2010/main" val="2673175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a:t>
            </a:r>
            <a:r>
              <a:rPr lang="en-US" baseline="0" dirty="0" smtClean="0"/>
              <a:t> other words, development histories are great! However, we have a problem: different development tasks require different history granularities. Let me show you this problem through an example: here, we have a developer trying to answer three questions: She first wonders why her test is failing, how she can retrieve a code she has discarded, and understand how a particular feature has evolved in time. All of these questions can be answered through the development history, but they require the developer accessing the history in different ways. For example, for the test failure, the developer can bisect the history; a binary search through the commits to find the diff between the last succeeding and first failing versions. Bisection works the best; pinpoints the bug, if we have the history in compliable code granularity: e.g., have access to all compiling versions. Similarly, if the developer wants to retrieve discarded code, then he can access the raw history. However, the raw history would be most useful if it recorded each keystroke since otherwise we might have lost the discarded information. Finally, to better understand the history of a feature, the developer can slice the history. To have the best visualization, we would need a custom granularity of the history that only captures the changes on the feature </a:t>
            </a:r>
            <a:endParaRPr lang="en-US" dirty="0"/>
          </a:p>
        </p:txBody>
      </p:sp>
      <p:sp>
        <p:nvSpPr>
          <p:cNvPr id="4" name="Slide Number Placeholder 3"/>
          <p:cNvSpPr>
            <a:spLocks noGrp="1"/>
          </p:cNvSpPr>
          <p:nvPr>
            <p:ph type="sldNum" sz="quarter" idx="10"/>
          </p:nvPr>
        </p:nvSpPr>
        <p:spPr/>
        <p:txBody>
          <a:bodyPr/>
          <a:lstStyle/>
          <a:p>
            <a:fld id="{93360496-BACD-47D8-8EF5-B643CA75A318}" type="slidenum">
              <a:rPr lang="en-US" smtClean="0"/>
              <a:t>3</a:t>
            </a:fld>
            <a:endParaRPr lang="en-US"/>
          </a:p>
        </p:txBody>
      </p:sp>
    </p:spTree>
    <p:extLst>
      <p:ext uri="{BB962C8B-B14F-4D97-AF65-F5344CB8AC3E}">
        <p14:creationId xmlns:p14="http://schemas.microsoft.com/office/powerpoint/2010/main" val="22900918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Different</a:t>
            </a:r>
            <a:r>
              <a:rPr lang="en-US" baseline="0" dirty="0" smtClean="0"/>
              <a:t> tasks require different granularities. However, our current way to record and use development histories are inflexible. Before I tell you why this is the case, let me remind you what a development history looks like:</a:t>
            </a:r>
            <a:endParaRPr lang="en-US" dirty="0"/>
          </a:p>
        </p:txBody>
      </p:sp>
      <p:sp>
        <p:nvSpPr>
          <p:cNvPr id="4" name="Slide Number Placeholder 3"/>
          <p:cNvSpPr>
            <a:spLocks noGrp="1"/>
          </p:cNvSpPr>
          <p:nvPr>
            <p:ph type="sldNum" sz="quarter" idx="10"/>
          </p:nvPr>
        </p:nvSpPr>
        <p:spPr/>
        <p:txBody>
          <a:bodyPr/>
          <a:lstStyle/>
          <a:p>
            <a:fld id="{93360496-BACD-47D8-8EF5-B643CA75A318}" type="slidenum">
              <a:rPr lang="en-US" smtClean="0"/>
              <a:t>4</a:t>
            </a:fld>
            <a:endParaRPr lang="en-US"/>
          </a:p>
        </p:txBody>
      </p:sp>
    </p:spTree>
    <p:extLst>
      <p:ext uri="{BB962C8B-B14F-4D97-AF65-F5344CB8AC3E}">
        <p14:creationId xmlns:p14="http://schemas.microsoft.com/office/powerpoint/2010/main" val="2620558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a:t>
            </a:r>
            <a:r>
              <a:rPr lang="en-US" baseline="0" dirty="0" smtClean="0"/>
              <a:t> solve the flexibility problem, we propose multi-grained development histories. Our contribution with this work is to make recording granularity of a history transparent. Our approach will still record a complete and fine-grained history (or use one of the previous techniques). But we will provide tools that automatically transform this history into more optimal granularities for the task at hand. </a:t>
            </a:r>
            <a:endParaRPr lang="en-US" dirty="0"/>
          </a:p>
        </p:txBody>
      </p:sp>
      <p:sp>
        <p:nvSpPr>
          <p:cNvPr id="4" name="Slide Number Placeholder 3"/>
          <p:cNvSpPr>
            <a:spLocks noGrp="1"/>
          </p:cNvSpPr>
          <p:nvPr>
            <p:ph type="sldNum" sz="quarter" idx="10"/>
          </p:nvPr>
        </p:nvSpPr>
        <p:spPr/>
        <p:txBody>
          <a:bodyPr/>
          <a:lstStyle/>
          <a:p>
            <a:fld id="{93360496-BACD-47D8-8EF5-B643CA75A318}" type="slidenum">
              <a:rPr lang="en-US" smtClean="0"/>
              <a:t>5</a:t>
            </a:fld>
            <a:endParaRPr lang="en-US"/>
          </a:p>
        </p:txBody>
      </p:sp>
    </p:spTree>
    <p:extLst>
      <p:ext uri="{BB962C8B-B14F-4D97-AF65-F5344CB8AC3E}">
        <p14:creationId xmlns:p14="http://schemas.microsoft.com/office/powerpoint/2010/main" val="4324739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other words,</a:t>
            </a:r>
            <a:r>
              <a:rPr lang="en-US" baseline="0" dirty="0" smtClean="0"/>
              <a:t> we have the following entities: the developer, interacting with custom granularities directly, or through other tools, we have a fine-grained development history, and the IDE. In the remaining part, we will figure out how to connect these pieces such that this picture is complete.</a:t>
            </a:r>
            <a:endParaRPr lang="en-US" dirty="0"/>
          </a:p>
        </p:txBody>
      </p:sp>
      <p:sp>
        <p:nvSpPr>
          <p:cNvPr id="4" name="Slide Number Placeholder 3"/>
          <p:cNvSpPr>
            <a:spLocks noGrp="1"/>
          </p:cNvSpPr>
          <p:nvPr>
            <p:ph type="sldNum" sz="quarter" idx="10"/>
          </p:nvPr>
        </p:nvSpPr>
        <p:spPr/>
        <p:txBody>
          <a:bodyPr/>
          <a:lstStyle/>
          <a:p>
            <a:fld id="{93360496-BACD-47D8-8EF5-B643CA75A318}" type="slidenum">
              <a:rPr lang="en-US" smtClean="0"/>
              <a:t>6</a:t>
            </a:fld>
            <a:endParaRPr lang="en-US"/>
          </a:p>
        </p:txBody>
      </p:sp>
    </p:spTree>
    <p:extLst>
      <p:ext uri="{BB962C8B-B14F-4D97-AF65-F5344CB8AC3E}">
        <p14:creationId xmlns:p14="http://schemas.microsoft.com/office/powerpoint/2010/main" val="17552503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am done</a:t>
            </a:r>
            <a:r>
              <a:rPr lang="en-US" baseline="0" dirty="0" smtClean="0"/>
              <a:t> with the motivation part of the talk, in the remaining part, we will first talk about the granularity transformations; the theory behind multi-grained histories. Then, I will give you the gist of a potential design that we have implemented.</a:t>
            </a:r>
            <a:endParaRPr lang="en-US" dirty="0"/>
          </a:p>
        </p:txBody>
      </p:sp>
      <p:sp>
        <p:nvSpPr>
          <p:cNvPr id="4" name="Slide Number Placeholder 3"/>
          <p:cNvSpPr>
            <a:spLocks noGrp="1"/>
          </p:cNvSpPr>
          <p:nvPr>
            <p:ph type="sldNum" sz="quarter" idx="10"/>
          </p:nvPr>
        </p:nvSpPr>
        <p:spPr/>
        <p:txBody>
          <a:bodyPr/>
          <a:lstStyle/>
          <a:p>
            <a:fld id="{93360496-BACD-47D8-8EF5-B643CA75A318}" type="slidenum">
              <a:rPr lang="en-US" smtClean="0"/>
              <a:t>7</a:t>
            </a:fld>
            <a:endParaRPr lang="en-US"/>
          </a:p>
        </p:txBody>
      </p:sp>
    </p:spTree>
    <p:extLst>
      <p:ext uri="{BB962C8B-B14F-4D97-AF65-F5344CB8AC3E}">
        <p14:creationId xmlns:p14="http://schemas.microsoft.com/office/powerpoint/2010/main" val="9591418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Let’s get</a:t>
            </a:r>
            <a:r>
              <a:rPr lang="en-US" baseline="0" dirty="0" smtClean="0"/>
              <a:t> started with the granularity transformations. In this section our goal is to define high-level granularity transformations: being able to say things like: group changes that satisfy some property and reorder the history such that something else is satisfied. And, we will get there, but to get there we first need intermediate transformation operations. And of course to have these intermediate operations, we will first define primitives.</a:t>
            </a:r>
            <a:endParaRPr lang="en-US" dirty="0"/>
          </a:p>
        </p:txBody>
      </p:sp>
      <p:sp>
        <p:nvSpPr>
          <p:cNvPr id="4" name="Slide Number Placeholder 3"/>
          <p:cNvSpPr>
            <a:spLocks noGrp="1"/>
          </p:cNvSpPr>
          <p:nvPr>
            <p:ph type="sldNum" sz="quarter" idx="10"/>
          </p:nvPr>
        </p:nvSpPr>
        <p:spPr/>
        <p:txBody>
          <a:bodyPr/>
          <a:lstStyle/>
          <a:p>
            <a:fld id="{93360496-BACD-47D8-8EF5-B643CA75A318}" type="slidenum">
              <a:rPr lang="en-US" smtClean="0"/>
              <a:t>8</a:t>
            </a:fld>
            <a:endParaRPr lang="en-US"/>
          </a:p>
        </p:txBody>
      </p:sp>
    </p:spTree>
    <p:extLst>
      <p:ext uri="{BB962C8B-B14F-4D97-AF65-F5344CB8AC3E}">
        <p14:creationId xmlns:p14="http://schemas.microsoft.com/office/powerpoint/2010/main" val="20821274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a:t>
            </a:r>
            <a:r>
              <a:rPr lang="en-US" baseline="0" dirty="0" smtClean="0"/>
              <a:t>, let’s start with primitives: expand, collapse, and move. Assuming we have a history of 5 edits, collapse(2, 4) replaces edits from index 2 to 4 with one edit that is equivalent. </a:t>
            </a:r>
            <a:endParaRPr lang="en-US" dirty="0"/>
          </a:p>
        </p:txBody>
      </p:sp>
      <p:sp>
        <p:nvSpPr>
          <p:cNvPr id="4" name="Slide Number Placeholder 3"/>
          <p:cNvSpPr>
            <a:spLocks noGrp="1"/>
          </p:cNvSpPr>
          <p:nvPr>
            <p:ph type="sldNum" sz="quarter" idx="10"/>
          </p:nvPr>
        </p:nvSpPr>
        <p:spPr/>
        <p:txBody>
          <a:bodyPr/>
          <a:lstStyle/>
          <a:p>
            <a:fld id="{93360496-BACD-47D8-8EF5-B643CA75A318}" type="slidenum">
              <a:rPr lang="en-US" smtClean="0"/>
              <a:t>9</a:t>
            </a:fld>
            <a:endParaRPr lang="en-US"/>
          </a:p>
        </p:txBody>
      </p:sp>
    </p:spTree>
    <p:extLst>
      <p:ext uri="{BB962C8B-B14F-4D97-AF65-F5344CB8AC3E}">
        <p14:creationId xmlns:p14="http://schemas.microsoft.com/office/powerpoint/2010/main" val="1097113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F17AA37-4109-4208-9626-1EF69D4E6388}" type="datetimeFigureOut">
              <a:rPr lang="en-US" smtClean="0"/>
              <a:t>11/11/2015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9222B8-932B-4995-917E-6E0D16DB2C62}" type="slidenum">
              <a:rPr lang="en-US" smtClean="0"/>
              <a:t>‹#›</a:t>
            </a:fld>
            <a:endParaRPr lang="en-US"/>
          </a:p>
        </p:txBody>
      </p:sp>
    </p:spTree>
    <p:extLst>
      <p:ext uri="{BB962C8B-B14F-4D97-AF65-F5344CB8AC3E}">
        <p14:creationId xmlns:p14="http://schemas.microsoft.com/office/powerpoint/2010/main" val="328188779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17AA37-4109-4208-9626-1EF69D4E6388}" type="datetimeFigureOut">
              <a:rPr lang="en-US" smtClean="0"/>
              <a:t>11/11/2015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9222B8-932B-4995-917E-6E0D16DB2C62}" type="slidenum">
              <a:rPr lang="en-US" smtClean="0"/>
              <a:t>‹#›</a:t>
            </a:fld>
            <a:endParaRPr lang="en-US"/>
          </a:p>
        </p:txBody>
      </p:sp>
    </p:spTree>
    <p:extLst>
      <p:ext uri="{BB962C8B-B14F-4D97-AF65-F5344CB8AC3E}">
        <p14:creationId xmlns:p14="http://schemas.microsoft.com/office/powerpoint/2010/main" val="31026453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17AA37-4109-4208-9626-1EF69D4E6388}" type="datetimeFigureOut">
              <a:rPr lang="en-US" smtClean="0"/>
              <a:t>11/11/2015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9222B8-932B-4995-917E-6E0D16DB2C62}" type="slidenum">
              <a:rPr lang="en-US" smtClean="0"/>
              <a:t>‹#›</a:t>
            </a:fld>
            <a:endParaRPr lang="en-US"/>
          </a:p>
        </p:txBody>
      </p:sp>
    </p:spTree>
    <p:extLst>
      <p:ext uri="{BB962C8B-B14F-4D97-AF65-F5344CB8AC3E}">
        <p14:creationId xmlns:p14="http://schemas.microsoft.com/office/powerpoint/2010/main" val="3417041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17AA37-4109-4208-9626-1EF69D4E6388}" type="datetimeFigureOut">
              <a:rPr lang="en-US" smtClean="0"/>
              <a:t>11/11/2015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9222B8-932B-4995-917E-6E0D16DB2C62}" type="slidenum">
              <a:rPr lang="en-US" smtClean="0"/>
              <a:t>‹#›</a:t>
            </a:fld>
            <a:endParaRPr lang="en-US"/>
          </a:p>
        </p:txBody>
      </p:sp>
    </p:spTree>
    <p:extLst>
      <p:ext uri="{BB962C8B-B14F-4D97-AF65-F5344CB8AC3E}">
        <p14:creationId xmlns:p14="http://schemas.microsoft.com/office/powerpoint/2010/main" val="3490090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F17AA37-4109-4208-9626-1EF69D4E6388}" type="datetimeFigureOut">
              <a:rPr lang="en-US" smtClean="0"/>
              <a:t>11/11/2015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C9222B8-932B-4995-917E-6E0D16DB2C62}" type="slidenum">
              <a:rPr lang="en-US" smtClean="0"/>
              <a:t>‹#›</a:t>
            </a:fld>
            <a:endParaRPr lang="en-US"/>
          </a:p>
        </p:txBody>
      </p:sp>
    </p:spTree>
    <p:extLst>
      <p:ext uri="{BB962C8B-B14F-4D97-AF65-F5344CB8AC3E}">
        <p14:creationId xmlns:p14="http://schemas.microsoft.com/office/powerpoint/2010/main" val="766907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F17AA37-4109-4208-9626-1EF69D4E6388}" type="datetimeFigureOut">
              <a:rPr lang="en-US" smtClean="0"/>
              <a:t>11/11/2015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9222B8-932B-4995-917E-6E0D16DB2C62}" type="slidenum">
              <a:rPr lang="en-US" smtClean="0"/>
              <a:t>‹#›</a:t>
            </a:fld>
            <a:endParaRPr lang="en-US"/>
          </a:p>
        </p:txBody>
      </p:sp>
    </p:spTree>
    <p:extLst>
      <p:ext uri="{BB962C8B-B14F-4D97-AF65-F5344CB8AC3E}">
        <p14:creationId xmlns:p14="http://schemas.microsoft.com/office/powerpoint/2010/main" val="27604863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F17AA37-4109-4208-9626-1EF69D4E6388}" type="datetimeFigureOut">
              <a:rPr lang="en-US" smtClean="0"/>
              <a:t>11/11/2015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C9222B8-932B-4995-917E-6E0D16DB2C62}" type="slidenum">
              <a:rPr lang="en-US" smtClean="0"/>
              <a:t>‹#›</a:t>
            </a:fld>
            <a:endParaRPr lang="en-US"/>
          </a:p>
        </p:txBody>
      </p:sp>
    </p:spTree>
    <p:extLst>
      <p:ext uri="{BB962C8B-B14F-4D97-AF65-F5344CB8AC3E}">
        <p14:creationId xmlns:p14="http://schemas.microsoft.com/office/powerpoint/2010/main" val="7834569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F17AA37-4109-4208-9626-1EF69D4E6388}" type="datetimeFigureOut">
              <a:rPr lang="en-US" smtClean="0"/>
              <a:t>11/11/2015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C9222B8-932B-4995-917E-6E0D16DB2C62}" type="slidenum">
              <a:rPr lang="en-US" smtClean="0"/>
              <a:t>‹#›</a:t>
            </a:fld>
            <a:endParaRPr lang="en-US"/>
          </a:p>
        </p:txBody>
      </p:sp>
    </p:spTree>
    <p:extLst>
      <p:ext uri="{BB962C8B-B14F-4D97-AF65-F5344CB8AC3E}">
        <p14:creationId xmlns:p14="http://schemas.microsoft.com/office/powerpoint/2010/main" val="37118378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17AA37-4109-4208-9626-1EF69D4E6388}" type="datetimeFigureOut">
              <a:rPr lang="en-US" smtClean="0"/>
              <a:t>11/11/2015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C9222B8-932B-4995-917E-6E0D16DB2C62}" type="slidenum">
              <a:rPr lang="en-US" smtClean="0"/>
              <a:t>‹#›</a:t>
            </a:fld>
            <a:endParaRPr lang="en-US"/>
          </a:p>
        </p:txBody>
      </p:sp>
    </p:spTree>
    <p:extLst>
      <p:ext uri="{BB962C8B-B14F-4D97-AF65-F5344CB8AC3E}">
        <p14:creationId xmlns:p14="http://schemas.microsoft.com/office/powerpoint/2010/main" val="3787399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17AA37-4109-4208-9626-1EF69D4E6388}" type="datetimeFigureOut">
              <a:rPr lang="en-US" smtClean="0"/>
              <a:t>11/11/2015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9222B8-932B-4995-917E-6E0D16DB2C62}" type="slidenum">
              <a:rPr lang="en-US" smtClean="0"/>
              <a:t>‹#›</a:t>
            </a:fld>
            <a:endParaRPr lang="en-US"/>
          </a:p>
        </p:txBody>
      </p:sp>
    </p:spTree>
    <p:extLst>
      <p:ext uri="{BB962C8B-B14F-4D97-AF65-F5344CB8AC3E}">
        <p14:creationId xmlns:p14="http://schemas.microsoft.com/office/powerpoint/2010/main" val="21056436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7"/>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17AA37-4109-4208-9626-1EF69D4E6388}" type="datetimeFigureOut">
              <a:rPr lang="en-US" smtClean="0"/>
              <a:t>11/11/2015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C9222B8-932B-4995-917E-6E0D16DB2C62}" type="slidenum">
              <a:rPr lang="en-US" smtClean="0"/>
              <a:t>‹#›</a:t>
            </a:fld>
            <a:endParaRPr lang="en-US"/>
          </a:p>
        </p:txBody>
      </p:sp>
    </p:spTree>
    <p:extLst>
      <p:ext uri="{BB962C8B-B14F-4D97-AF65-F5344CB8AC3E}">
        <p14:creationId xmlns:p14="http://schemas.microsoft.com/office/powerpoint/2010/main" val="2382173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17AA37-4109-4208-9626-1EF69D4E6388}" type="datetimeFigureOut">
              <a:rPr lang="en-US" smtClean="0"/>
              <a:t>11/11/2015</a:t>
            </a:fld>
            <a:endParaRPr lang="en-US"/>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9222B8-932B-4995-917E-6E0D16DB2C62}" type="slidenum">
              <a:rPr lang="en-US" smtClean="0"/>
              <a:t>‹#›</a:t>
            </a:fld>
            <a:endParaRPr lang="en-US"/>
          </a:p>
        </p:txBody>
      </p:sp>
    </p:spTree>
    <p:extLst>
      <p:ext uri="{BB962C8B-B14F-4D97-AF65-F5344CB8AC3E}">
        <p14:creationId xmlns:p14="http://schemas.microsoft.com/office/powerpoint/2010/main" val="42856836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57250" y="1122363"/>
            <a:ext cx="10458450" cy="2387600"/>
          </a:xfrm>
        </p:spPr>
        <p:txBody>
          <a:bodyPr>
            <a:normAutofit/>
          </a:bodyPr>
          <a:lstStyle/>
          <a:p>
            <a:r>
              <a:rPr lang="en-US" dirty="0"/>
              <a:t>Development </a:t>
            </a:r>
            <a:r>
              <a:rPr lang="en-US" dirty="0" smtClean="0"/>
              <a:t>History Granularity Transformations</a:t>
            </a:r>
            <a:endParaRPr lang="en-US" dirty="0"/>
          </a:p>
        </p:txBody>
      </p:sp>
      <p:sp>
        <p:nvSpPr>
          <p:cNvPr id="3" name="Subtitle 2"/>
          <p:cNvSpPr>
            <a:spLocks noGrp="1"/>
          </p:cNvSpPr>
          <p:nvPr>
            <p:ph type="subTitle" idx="1"/>
          </p:nvPr>
        </p:nvSpPr>
        <p:spPr>
          <a:xfrm>
            <a:off x="1524000" y="4047808"/>
            <a:ext cx="9144000" cy="2438336"/>
          </a:xfrm>
        </p:spPr>
        <p:txBody>
          <a:bodyPr>
            <a:normAutofit/>
          </a:bodyPr>
          <a:lstStyle/>
          <a:p>
            <a:r>
              <a:rPr lang="en-US" b="1" dirty="0" smtClean="0"/>
              <a:t>Kıvanç Muşlu      </a:t>
            </a:r>
            <a:r>
              <a:rPr lang="en-US" dirty="0" smtClean="0"/>
              <a:t>Luke Swart   Yuriy Brun  Michael D. Ernst</a:t>
            </a:r>
          </a:p>
          <a:p>
            <a:pPr algn="l"/>
            <a:r>
              <a:rPr lang="en-US" dirty="0" smtClean="0"/>
              <a:t>	</a:t>
            </a:r>
            <a:r>
              <a:rPr lang="en-US" sz="2000" dirty="0"/>
              <a:t>Microsoft, Tools for Software Engineers</a:t>
            </a:r>
          </a:p>
          <a:p>
            <a:pPr algn="l"/>
            <a:r>
              <a:rPr lang="en-US" sz="2000" dirty="0"/>
              <a:t>	University of Washington, Computer Science &amp; </a:t>
            </a:r>
            <a:r>
              <a:rPr lang="en-US" sz="2000" dirty="0" smtClean="0"/>
              <a:t>Engineering</a:t>
            </a:r>
          </a:p>
          <a:p>
            <a:pPr algn="l"/>
            <a:r>
              <a:rPr lang="en-US" sz="2000" dirty="0"/>
              <a:t>	</a:t>
            </a:r>
            <a:r>
              <a:rPr lang="en-US" sz="2000" dirty="0" err="1"/>
              <a:t>HaxGeo</a:t>
            </a:r>
            <a:r>
              <a:rPr lang="en-US" sz="2000" dirty="0"/>
              <a:t>, Civic Software Development</a:t>
            </a:r>
          </a:p>
          <a:p>
            <a:pPr algn="l"/>
            <a:r>
              <a:rPr lang="en-US" sz="2000" dirty="0"/>
              <a:t>	University of </a:t>
            </a:r>
            <a:r>
              <a:rPr lang="en-US" sz="2000" dirty="0" smtClean="0"/>
              <a:t>Massachusetts Amherst</a:t>
            </a:r>
            <a:r>
              <a:rPr lang="en-US" sz="2000" dirty="0"/>
              <a:t>, </a:t>
            </a:r>
            <a:r>
              <a:rPr lang="en-US" sz="2000" dirty="0" smtClean="0"/>
              <a:t>Information </a:t>
            </a:r>
            <a:r>
              <a:rPr lang="en-US" sz="2000" dirty="0"/>
              <a:t>and Computer Science</a:t>
            </a:r>
          </a:p>
        </p:txBody>
      </p:sp>
      <p:grpSp>
        <p:nvGrpSpPr>
          <p:cNvPr id="11" name="Group 10"/>
          <p:cNvGrpSpPr/>
          <p:nvPr/>
        </p:nvGrpSpPr>
        <p:grpSpPr>
          <a:xfrm>
            <a:off x="4190422" y="3987247"/>
            <a:ext cx="374651" cy="199420"/>
            <a:chOff x="4190420" y="3541477"/>
            <a:chExt cx="374651" cy="19942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74514" y="3541477"/>
              <a:ext cx="190557" cy="199420"/>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190420" y="3556664"/>
              <a:ext cx="171394" cy="169046"/>
            </a:xfrm>
            <a:prstGeom prst="rect">
              <a:avLst/>
            </a:prstGeom>
          </p:spPr>
        </p:pic>
      </p:gr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593581" y="3987247"/>
            <a:ext cx="190557" cy="199420"/>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64081" y="4555837"/>
            <a:ext cx="298477" cy="294388"/>
          </a:xfrm>
          <a:prstGeom prst="rect">
            <a:avLst/>
          </a:prstGeom>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156461" y="4972781"/>
            <a:ext cx="298477" cy="312360"/>
          </a:xfrm>
          <a:prstGeom prst="rect">
            <a:avLst/>
          </a:prstGeom>
        </p:spPr>
      </p:pic>
      <p:pic>
        <p:nvPicPr>
          <p:cNvPr id="4" name="Picture 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flipH="1">
            <a:off x="5918430" y="3999907"/>
            <a:ext cx="196620" cy="171573"/>
          </a:xfrm>
          <a:prstGeom prst="rect">
            <a:avLst/>
          </a:prstGeom>
        </p:spPr>
      </p:pic>
      <p:pic>
        <p:nvPicPr>
          <p:cNvPr id="7" name="Picture 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124703" y="5373368"/>
            <a:ext cx="337855" cy="294816"/>
          </a:xfrm>
          <a:prstGeom prst="rect">
            <a:avLst/>
          </a:prstGeom>
        </p:spPr>
      </p:pic>
      <p:pic>
        <p:nvPicPr>
          <p:cNvPr id="12" name="Picture 1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365862" y="3984802"/>
            <a:ext cx="205090" cy="201782"/>
          </a:xfrm>
          <a:prstGeom prst="rect">
            <a:avLst/>
          </a:prstGeom>
        </p:spPr>
      </p:pic>
      <p:pic>
        <p:nvPicPr>
          <p:cNvPr id="13" name="Picture 1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137136" y="5808284"/>
            <a:ext cx="312988" cy="307939"/>
          </a:xfrm>
          <a:prstGeom prst="rect">
            <a:avLst/>
          </a:prstGeom>
        </p:spPr>
      </p:pic>
    </p:spTree>
    <p:extLst>
      <p:ext uri="{BB962C8B-B14F-4D97-AF65-F5344CB8AC3E}">
        <p14:creationId xmlns:p14="http://schemas.microsoft.com/office/powerpoint/2010/main" val="24044757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Primitives: </a:t>
            </a:r>
            <a:r>
              <a:rPr lang="en-US" dirty="0">
                <a:solidFill>
                  <a:schemeClr val="accent2"/>
                </a:solidFill>
              </a:rPr>
              <a:t>expand, collapse, and move</a:t>
            </a:r>
            <a:endParaRPr lang="en-US" dirty="0">
              <a:solidFill>
                <a:schemeClr val="accent2"/>
              </a:solidFill>
            </a:endParaRPr>
          </a:p>
        </p:txBody>
      </p:sp>
      <p:grpSp>
        <p:nvGrpSpPr>
          <p:cNvPr id="25" name="Group 24"/>
          <p:cNvGrpSpPr/>
          <p:nvPr/>
        </p:nvGrpSpPr>
        <p:grpSpPr>
          <a:xfrm>
            <a:off x="2688610" y="1787855"/>
            <a:ext cx="7146880" cy="914400"/>
            <a:chOff x="2688610" y="1978926"/>
            <a:chExt cx="7146880" cy="914400"/>
          </a:xfrm>
        </p:grpSpPr>
        <p:sp>
          <p:nvSpPr>
            <p:cNvPr id="5" name="Oval 4"/>
            <p:cNvSpPr/>
            <p:nvPr/>
          </p:nvSpPr>
          <p:spPr>
            <a:xfrm>
              <a:off x="2688610" y="1978926"/>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1</a:t>
              </a:r>
            </a:p>
          </p:txBody>
        </p:sp>
        <p:sp>
          <p:nvSpPr>
            <p:cNvPr id="6" name="Oval 5"/>
            <p:cNvSpPr/>
            <p:nvPr/>
          </p:nvSpPr>
          <p:spPr>
            <a:xfrm>
              <a:off x="4246730" y="1978926"/>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2</a:t>
              </a:r>
            </a:p>
          </p:txBody>
        </p:sp>
        <p:sp>
          <p:nvSpPr>
            <p:cNvPr id="7" name="Oval 6"/>
            <p:cNvSpPr/>
            <p:nvPr/>
          </p:nvSpPr>
          <p:spPr>
            <a:xfrm>
              <a:off x="5804850" y="1978926"/>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3</a:t>
              </a:r>
            </a:p>
          </p:txBody>
        </p:sp>
        <p:sp>
          <p:nvSpPr>
            <p:cNvPr id="8" name="Oval 7"/>
            <p:cNvSpPr/>
            <p:nvPr/>
          </p:nvSpPr>
          <p:spPr>
            <a:xfrm>
              <a:off x="7362970" y="1978926"/>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4</a:t>
              </a:r>
            </a:p>
          </p:txBody>
        </p:sp>
        <p:sp>
          <p:nvSpPr>
            <p:cNvPr id="9" name="Oval 8"/>
            <p:cNvSpPr/>
            <p:nvPr/>
          </p:nvSpPr>
          <p:spPr>
            <a:xfrm>
              <a:off x="8921090" y="1978926"/>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5</a:t>
              </a:r>
            </a:p>
          </p:txBody>
        </p:sp>
        <p:cxnSp>
          <p:nvCxnSpPr>
            <p:cNvPr id="11" name="Straight Connector 10"/>
            <p:cNvCxnSpPr>
              <a:stCxn id="5" idx="6"/>
              <a:endCxn id="6" idx="2"/>
            </p:cNvCxnSpPr>
            <p:nvPr/>
          </p:nvCxnSpPr>
          <p:spPr>
            <a:xfrm>
              <a:off x="3603010" y="2436126"/>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6" idx="6"/>
              <a:endCxn id="7" idx="2"/>
            </p:cNvCxnSpPr>
            <p:nvPr/>
          </p:nvCxnSpPr>
          <p:spPr>
            <a:xfrm>
              <a:off x="5161130" y="2436126"/>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7" name="Straight Connector 16"/>
            <p:cNvCxnSpPr>
              <a:stCxn id="7" idx="6"/>
              <a:endCxn id="8" idx="2"/>
            </p:cNvCxnSpPr>
            <p:nvPr/>
          </p:nvCxnSpPr>
          <p:spPr>
            <a:xfrm>
              <a:off x="6719250" y="2436126"/>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0" name="Straight Connector 19"/>
            <p:cNvCxnSpPr>
              <a:stCxn id="8" idx="6"/>
              <a:endCxn id="9" idx="2"/>
            </p:cNvCxnSpPr>
            <p:nvPr/>
          </p:nvCxnSpPr>
          <p:spPr>
            <a:xfrm>
              <a:off x="8277370" y="2436126"/>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grpSp>
      <p:grpSp>
        <p:nvGrpSpPr>
          <p:cNvPr id="27" name="Group 26"/>
          <p:cNvGrpSpPr/>
          <p:nvPr/>
        </p:nvGrpSpPr>
        <p:grpSpPr>
          <a:xfrm>
            <a:off x="4038407" y="2618956"/>
            <a:ext cx="4447286" cy="936926"/>
            <a:chOff x="4038407" y="2810027"/>
            <a:chExt cx="4447286" cy="936926"/>
          </a:xfrm>
        </p:grpSpPr>
        <p:sp>
          <p:nvSpPr>
            <p:cNvPr id="23" name="Right Brace 22"/>
            <p:cNvSpPr/>
            <p:nvPr/>
          </p:nvSpPr>
          <p:spPr>
            <a:xfrm rot="5400000">
              <a:off x="6011454" y="836980"/>
              <a:ext cx="501191" cy="4447286"/>
            </a:xfrm>
            <a:prstGeom prst="rightBrace">
              <a:avLst/>
            </a:prstGeom>
            <a:ln w="38100"/>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4" name="TextBox 23"/>
            <p:cNvSpPr txBox="1"/>
            <p:nvPr/>
          </p:nvSpPr>
          <p:spPr>
            <a:xfrm>
              <a:off x="5520435" y="3377621"/>
              <a:ext cx="1483227" cy="369332"/>
            </a:xfrm>
            <a:prstGeom prst="rect">
              <a:avLst/>
            </a:prstGeom>
            <a:noFill/>
          </p:spPr>
          <p:txBody>
            <a:bodyPr wrap="none" rtlCol="0">
              <a:spAutoFit/>
            </a:bodyPr>
            <a:lstStyle/>
            <a:p>
              <a:r>
                <a:rPr lang="en-US" dirty="0">
                  <a:solidFill>
                    <a:schemeClr val="accent2"/>
                  </a:solidFill>
                </a:rPr>
                <a:t>collapse</a:t>
              </a:r>
              <a:r>
                <a:rPr lang="en-US" dirty="0"/>
                <a:t>(2, 4)</a:t>
              </a:r>
            </a:p>
          </p:txBody>
        </p:sp>
      </p:grpSp>
      <p:grpSp>
        <p:nvGrpSpPr>
          <p:cNvPr id="3" name="Group 2"/>
          <p:cNvGrpSpPr/>
          <p:nvPr/>
        </p:nvGrpSpPr>
        <p:grpSpPr>
          <a:xfrm>
            <a:off x="2688610" y="3555884"/>
            <a:ext cx="7146880" cy="1542197"/>
            <a:chOff x="2688610" y="3869785"/>
            <a:chExt cx="7146880" cy="1542197"/>
          </a:xfrm>
        </p:grpSpPr>
        <p:grpSp>
          <p:nvGrpSpPr>
            <p:cNvPr id="28" name="Group 27"/>
            <p:cNvGrpSpPr/>
            <p:nvPr/>
          </p:nvGrpSpPr>
          <p:grpSpPr>
            <a:xfrm>
              <a:off x="2688610" y="4183684"/>
              <a:ext cx="7146880" cy="914400"/>
              <a:chOff x="2688610" y="1978926"/>
              <a:chExt cx="7146880" cy="914400"/>
            </a:xfrm>
          </p:grpSpPr>
          <p:sp>
            <p:nvSpPr>
              <p:cNvPr id="29" name="Oval 28"/>
              <p:cNvSpPr/>
              <p:nvPr/>
            </p:nvSpPr>
            <p:spPr>
              <a:xfrm>
                <a:off x="2688610" y="1978926"/>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1</a:t>
                </a:r>
              </a:p>
            </p:txBody>
          </p:sp>
          <p:sp>
            <p:nvSpPr>
              <p:cNvPr id="30" name="Oval 29"/>
              <p:cNvSpPr/>
              <p:nvPr/>
            </p:nvSpPr>
            <p:spPr>
              <a:xfrm>
                <a:off x="4246730" y="1978926"/>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2</a:t>
                </a:r>
              </a:p>
            </p:txBody>
          </p:sp>
          <p:sp>
            <p:nvSpPr>
              <p:cNvPr id="31" name="Oval 30"/>
              <p:cNvSpPr/>
              <p:nvPr/>
            </p:nvSpPr>
            <p:spPr>
              <a:xfrm>
                <a:off x="5804850" y="1978926"/>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3</a:t>
                </a:r>
              </a:p>
            </p:txBody>
          </p:sp>
          <p:sp>
            <p:nvSpPr>
              <p:cNvPr id="32" name="Oval 31"/>
              <p:cNvSpPr/>
              <p:nvPr/>
            </p:nvSpPr>
            <p:spPr>
              <a:xfrm>
                <a:off x="7362970" y="1978926"/>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4</a:t>
                </a:r>
              </a:p>
            </p:txBody>
          </p:sp>
          <p:sp>
            <p:nvSpPr>
              <p:cNvPr id="33" name="Oval 32"/>
              <p:cNvSpPr/>
              <p:nvPr/>
            </p:nvSpPr>
            <p:spPr>
              <a:xfrm>
                <a:off x="8921090" y="1978926"/>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5</a:t>
                </a:r>
              </a:p>
            </p:txBody>
          </p:sp>
          <p:cxnSp>
            <p:nvCxnSpPr>
              <p:cNvPr id="34" name="Straight Connector 33"/>
              <p:cNvCxnSpPr>
                <a:stCxn id="29" idx="6"/>
                <a:endCxn id="30" idx="2"/>
              </p:cNvCxnSpPr>
              <p:nvPr/>
            </p:nvCxnSpPr>
            <p:spPr>
              <a:xfrm>
                <a:off x="3603010" y="2436126"/>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5" name="Straight Connector 34"/>
              <p:cNvCxnSpPr>
                <a:stCxn id="30" idx="6"/>
                <a:endCxn id="31" idx="2"/>
              </p:cNvCxnSpPr>
              <p:nvPr/>
            </p:nvCxnSpPr>
            <p:spPr>
              <a:xfrm>
                <a:off x="5161130" y="2436126"/>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6" name="Straight Connector 35"/>
              <p:cNvCxnSpPr>
                <a:stCxn id="31" idx="6"/>
                <a:endCxn id="32" idx="2"/>
              </p:cNvCxnSpPr>
              <p:nvPr/>
            </p:nvCxnSpPr>
            <p:spPr>
              <a:xfrm>
                <a:off x="6719250" y="2436126"/>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7" name="Straight Connector 36"/>
              <p:cNvCxnSpPr>
                <a:stCxn id="32" idx="6"/>
                <a:endCxn id="33" idx="2"/>
              </p:cNvCxnSpPr>
              <p:nvPr/>
            </p:nvCxnSpPr>
            <p:spPr>
              <a:xfrm>
                <a:off x="8277370" y="2436126"/>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grpSp>
        <p:sp>
          <p:nvSpPr>
            <p:cNvPr id="38" name="Oval 37"/>
            <p:cNvSpPr/>
            <p:nvPr/>
          </p:nvSpPr>
          <p:spPr>
            <a:xfrm>
              <a:off x="3924870" y="3869785"/>
              <a:ext cx="4666589" cy="1542197"/>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800" baseline="-25000" dirty="0"/>
            </a:p>
          </p:txBody>
        </p:sp>
      </p:grpSp>
    </p:spTree>
    <p:extLst>
      <p:ext uri="{BB962C8B-B14F-4D97-AF65-F5344CB8AC3E}">
        <p14:creationId xmlns:p14="http://schemas.microsoft.com/office/powerpoint/2010/main" val="6559346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Primitives: </a:t>
            </a:r>
            <a:r>
              <a:rPr lang="en-US" dirty="0">
                <a:solidFill>
                  <a:schemeClr val="accent2"/>
                </a:solidFill>
              </a:rPr>
              <a:t>expand, collapse, and move</a:t>
            </a:r>
            <a:endParaRPr lang="en-US" dirty="0">
              <a:solidFill>
                <a:schemeClr val="accent2"/>
              </a:solidFill>
            </a:endParaRPr>
          </a:p>
        </p:txBody>
      </p:sp>
      <p:grpSp>
        <p:nvGrpSpPr>
          <p:cNvPr id="25" name="Group 24"/>
          <p:cNvGrpSpPr/>
          <p:nvPr/>
        </p:nvGrpSpPr>
        <p:grpSpPr>
          <a:xfrm>
            <a:off x="2688610" y="1787855"/>
            <a:ext cx="7146880" cy="914400"/>
            <a:chOff x="2688610" y="1978926"/>
            <a:chExt cx="7146880" cy="914400"/>
          </a:xfrm>
        </p:grpSpPr>
        <p:sp>
          <p:nvSpPr>
            <p:cNvPr id="5" name="Oval 4"/>
            <p:cNvSpPr/>
            <p:nvPr/>
          </p:nvSpPr>
          <p:spPr>
            <a:xfrm>
              <a:off x="2688610" y="1978926"/>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1</a:t>
              </a:r>
            </a:p>
          </p:txBody>
        </p:sp>
        <p:sp>
          <p:nvSpPr>
            <p:cNvPr id="6" name="Oval 5"/>
            <p:cNvSpPr/>
            <p:nvPr/>
          </p:nvSpPr>
          <p:spPr>
            <a:xfrm>
              <a:off x="4246730" y="1978926"/>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2</a:t>
              </a:r>
            </a:p>
          </p:txBody>
        </p:sp>
        <p:sp>
          <p:nvSpPr>
            <p:cNvPr id="7" name="Oval 6"/>
            <p:cNvSpPr/>
            <p:nvPr/>
          </p:nvSpPr>
          <p:spPr>
            <a:xfrm>
              <a:off x="5804850" y="1978926"/>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3</a:t>
              </a:r>
            </a:p>
          </p:txBody>
        </p:sp>
        <p:sp>
          <p:nvSpPr>
            <p:cNvPr id="8" name="Oval 7"/>
            <p:cNvSpPr/>
            <p:nvPr/>
          </p:nvSpPr>
          <p:spPr>
            <a:xfrm>
              <a:off x="7362970" y="1978926"/>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4</a:t>
              </a:r>
            </a:p>
          </p:txBody>
        </p:sp>
        <p:sp>
          <p:nvSpPr>
            <p:cNvPr id="9" name="Oval 8"/>
            <p:cNvSpPr/>
            <p:nvPr/>
          </p:nvSpPr>
          <p:spPr>
            <a:xfrm>
              <a:off x="8921090" y="1978926"/>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5</a:t>
              </a:r>
            </a:p>
          </p:txBody>
        </p:sp>
        <p:cxnSp>
          <p:nvCxnSpPr>
            <p:cNvPr id="11" name="Straight Connector 10"/>
            <p:cNvCxnSpPr>
              <a:stCxn id="5" idx="6"/>
              <a:endCxn id="6" idx="2"/>
            </p:cNvCxnSpPr>
            <p:nvPr/>
          </p:nvCxnSpPr>
          <p:spPr>
            <a:xfrm>
              <a:off x="3603010" y="2436126"/>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6" idx="6"/>
              <a:endCxn id="7" idx="2"/>
            </p:cNvCxnSpPr>
            <p:nvPr/>
          </p:nvCxnSpPr>
          <p:spPr>
            <a:xfrm>
              <a:off x="5161130" y="2436126"/>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7" name="Straight Connector 16"/>
            <p:cNvCxnSpPr>
              <a:stCxn id="7" idx="6"/>
              <a:endCxn id="8" idx="2"/>
            </p:cNvCxnSpPr>
            <p:nvPr/>
          </p:nvCxnSpPr>
          <p:spPr>
            <a:xfrm>
              <a:off x="6719250" y="2436126"/>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0" name="Straight Connector 19"/>
            <p:cNvCxnSpPr>
              <a:stCxn id="8" idx="6"/>
              <a:endCxn id="9" idx="2"/>
            </p:cNvCxnSpPr>
            <p:nvPr/>
          </p:nvCxnSpPr>
          <p:spPr>
            <a:xfrm>
              <a:off x="8277370" y="2436126"/>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grpSp>
      <p:grpSp>
        <p:nvGrpSpPr>
          <p:cNvPr id="27" name="Group 26"/>
          <p:cNvGrpSpPr/>
          <p:nvPr/>
        </p:nvGrpSpPr>
        <p:grpSpPr>
          <a:xfrm>
            <a:off x="4038407" y="2618956"/>
            <a:ext cx="4447286" cy="936926"/>
            <a:chOff x="4038407" y="2810027"/>
            <a:chExt cx="4447286" cy="936926"/>
          </a:xfrm>
        </p:grpSpPr>
        <p:sp>
          <p:nvSpPr>
            <p:cNvPr id="23" name="Right Brace 22"/>
            <p:cNvSpPr/>
            <p:nvPr/>
          </p:nvSpPr>
          <p:spPr>
            <a:xfrm rot="5400000">
              <a:off x="6011454" y="836980"/>
              <a:ext cx="501191" cy="4447286"/>
            </a:xfrm>
            <a:prstGeom prst="rightBrace">
              <a:avLst/>
            </a:prstGeom>
            <a:ln w="38100"/>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4" name="TextBox 23"/>
            <p:cNvSpPr txBox="1"/>
            <p:nvPr/>
          </p:nvSpPr>
          <p:spPr>
            <a:xfrm>
              <a:off x="5520435" y="3377621"/>
              <a:ext cx="1483227" cy="369332"/>
            </a:xfrm>
            <a:prstGeom prst="rect">
              <a:avLst/>
            </a:prstGeom>
            <a:noFill/>
          </p:spPr>
          <p:txBody>
            <a:bodyPr wrap="none" rtlCol="0">
              <a:spAutoFit/>
            </a:bodyPr>
            <a:lstStyle/>
            <a:p>
              <a:r>
                <a:rPr lang="en-US" dirty="0">
                  <a:solidFill>
                    <a:schemeClr val="accent2"/>
                  </a:solidFill>
                </a:rPr>
                <a:t>collapse</a:t>
              </a:r>
              <a:r>
                <a:rPr lang="en-US" dirty="0"/>
                <a:t>(2, 4)</a:t>
              </a:r>
            </a:p>
          </p:txBody>
        </p:sp>
      </p:grpSp>
      <p:grpSp>
        <p:nvGrpSpPr>
          <p:cNvPr id="39" name="Group 38"/>
          <p:cNvGrpSpPr/>
          <p:nvPr/>
        </p:nvGrpSpPr>
        <p:grpSpPr>
          <a:xfrm>
            <a:off x="2688610" y="3555884"/>
            <a:ext cx="7146880" cy="1542197"/>
            <a:chOff x="2638570" y="3869785"/>
            <a:chExt cx="7146880" cy="1542197"/>
          </a:xfrm>
        </p:grpSpPr>
        <p:grpSp>
          <p:nvGrpSpPr>
            <p:cNvPr id="28" name="Group 27"/>
            <p:cNvGrpSpPr/>
            <p:nvPr/>
          </p:nvGrpSpPr>
          <p:grpSpPr>
            <a:xfrm>
              <a:off x="2638570" y="4183684"/>
              <a:ext cx="7146880" cy="914400"/>
              <a:chOff x="2688610" y="1978926"/>
              <a:chExt cx="7146880" cy="914400"/>
            </a:xfrm>
          </p:grpSpPr>
          <p:sp>
            <p:nvSpPr>
              <p:cNvPr id="29" name="Oval 28"/>
              <p:cNvSpPr/>
              <p:nvPr/>
            </p:nvSpPr>
            <p:spPr>
              <a:xfrm>
                <a:off x="2688610" y="1978926"/>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1</a:t>
                </a:r>
              </a:p>
            </p:txBody>
          </p:sp>
          <p:sp>
            <p:nvSpPr>
              <p:cNvPr id="30" name="Oval 29"/>
              <p:cNvSpPr/>
              <p:nvPr/>
            </p:nvSpPr>
            <p:spPr>
              <a:xfrm>
                <a:off x="4246730" y="1978926"/>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2</a:t>
                </a:r>
              </a:p>
            </p:txBody>
          </p:sp>
          <p:sp>
            <p:nvSpPr>
              <p:cNvPr id="31" name="Oval 30"/>
              <p:cNvSpPr/>
              <p:nvPr/>
            </p:nvSpPr>
            <p:spPr>
              <a:xfrm>
                <a:off x="5804850" y="1978926"/>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3</a:t>
                </a:r>
              </a:p>
            </p:txBody>
          </p:sp>
          <p:sp>
            <p:nvSpPr>
              <p:cNvPr id="32" name="Oval 31"/>
              <p:cNvSpPr/>
              <p:nvPr/>
            </p:nvSpPr>
            <p:spPr>
              <a:xfrm>
                <a:off x="7362970" y="1978926"/>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4</a:t>
                </a:r>
              </a:p>
            </p:txBody>
          </p:sp>
          <p:sp>
            <p:nvSpPr>
              <p:cNvPr id="33" name="Oval 32"/>
              <p:cNvSpPr/>
              <p:nvPr/>
            </p:nvSpPr>
            <p:spPr>
              <a:xfrm>
                <a:off x="8921090" y="1978926"/>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5</a:t>
                </a:r>
              </a:p>
            </p:txBody>
          </p:sp>
          <p:cxnSp>
            <p:nvCxnSpPr>
              <p:cNvPr id="34" name="Straight Connector 33"/>
              <p:cNvCxnSpPr>
                <a:stCxn id="29" idx="6"/>
                <a:endCxn id="30" idx="2"/>
              </p:cNvCxnSpPr>
              <p:nvPr/>
            </p:nvCxnSpPr>
            <p:spPr>
              <a:xfrm>
                <a:off x="3603010" y="2436126"/>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5" name="Straight Connector 34"/>
              <p:cNvCxnSpPr>
                <a:stCxn id="30" idx="6"/>
                <a:endCxn id="31" idx="2"/>
              </p:cNvCxnSpPr>
              <p:nvPr/>
            </p:nvCxnSpPr>
            <p:spPr>
              <a:xfrm>
                <a:off x="5161130" y="2436126"/>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6" name="Straight Connector 35"/>
              <p:cNvCxnSpPr>
                <a:stCxn id="31" idx="6"/>
                <a:endCxn id="32" idx="2"/>
              </p:cNvCxnSpPr>
              <p:nvPr/>
            </p:nvCxnSpPr>
            <p:spPr>
              <a:xfrm>
                <a:off x="6719250" y="2436126"/>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7" name="Straight Connector 36"/>
              <p:cNvCxnSpPr>
                <a:stCxn id="32" idx="6"/>
                <a:endCxn id="33" idx="2"/>
              </p:cNvCxnSpPr>
              <p:nvPr/>
            </p:nvCxnSpPr>
            <p:spPr>
              <a:xfrm>
                <a:off x="8277370" y="2436126"/>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grpSp>
        <p:sp>
          <p:nvSpPr>
            <p:cNvPr id="38" name="Oval 37"/>
            <p:cNvSpPr/>
            <p:nvPr/>
          </p:nvSpPr>
          <p:spPr>
            <a:xfrm>
              <a:off x="3874830" y="3869785"/>
              <a:ext cx="4666589" cy="154219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6</a:t>
              </a:r>
            </a:p>
          </p:txBody>
        </p:sp>
      </p:grpSp>
      <p:grpSp>
        <p:nvGrpSpPr>
          <p:cNvPr id="40" name="Group 39"/>
          <p:cNvGrpSpPr/>
          <p:nvPr/>
        </p:nvGrpSpPr>
        <p:grpSpPr>
          <a:xfrm>
            <a:off x="4038407" y="5038944"/>
            <a:ext cx="4447286" cy="905716"/>
            <a:chOff x="4038407" y="2810027"/>
            <a:chExt cx="4447286" cy="905716"/>
          </a:xfrm>
        </p:grpSpPr>
        <p:sp>
          <p:nvSpPr>
            <p:cNvPr id="41" name="Right Brace 40"/>
            <p:cNvSpPr/>
            <p:nvPr/>
          </p:nvSpPr>
          <p:spPr>
            <a:xfrm rot="5400000">
              <a:off x="6011454" y="836980"/>
              <a:ext cx="501191" cy="4447286"/>
            </a:xfrm>
            <a:prstGeom prst="rightBrace">
              <a:avLst/>
            </a:prstGeom>
            <a:ln w="38100"/>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42" name="TextBox 41"/>
            <p:cNvSpPr txBox="1"/>
            <p:nvPr/>
          </p:nvSpPr>
          <p:spPr>
            <a:xfrm>
              <a:off x="5693073" y="3346411"/>
              <a:ext cx="1130181" cy="369332"/>
            </a:xfrm>
            <a:prstGeom prst="rect">
              <a:avLst/>
            </a:prstGeom>
            <a:noFill/>
          </p:spPr>
          <p:txBody>
            <a:bodyPr wrap="none" rtlCol="0">
              <a:spAutoFit/>
            </a:bodyPr>
            <a:lstStyle/>
            <a:p>
              <a:r>
                <a:rPr lang="en-US" dirty="0">
                  <a:solidFill>
                    <a:schemeClr val="accent2"/>
                  </a:solidFill>
                </a:rPr>
                <a:t>expand</a:t>
              </a:r>
              <a:r>
                <a:rPr lang="en-US" dirty="0"/>
                <a:t>(2)</a:t>
              </a:r>
            </a:p>
          </p:txBody>
        </p:sp>
      </p:grpSp>
      <p:grpSp>
        <p:nvGrpSpPr>
          <p:cNvPr id="43" name="Group 42"/>
          <p:cNvGrpSpPr/>
          <p:nvPr/>
        </p:nvGrpSpPr>
        <p:grpSpPr>
          <a:xfrm>
            <a:off x="2688610" y="5903714"/>
            <a:ext cx="7146880" cy="914400"/>
            <a:chOff x="2688610" y="1978926"/>
            <a:chExt cx="7146880" cy="914400"/>
          </a:xfrm>
        </p:grpSpPr>
        <p:sp>
          <p:nvSpPr>
            <p:cNvPr id="44" name="Oval 43"/>
            <p:cNvSpPr/>
            <p:nvPr/>
          </p:nvSpPr>
          <p:spPr>
            <a:xfrm>
              <a:off x="2688610" y="1978926"/>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1</a:t>
              </a:r>
            </a:p>
          </p:txBody>
        </p:sp>
        <p:sp>
          <p:nvSpPr>
            <p:cNvPr id="45" name="Oval 44"/>
            <p:cNvSpPr/>
            <p:nvPr/>
          </p:nvSpPr>
          <p:spPr>
            <a:xfrm>
              <a:off x="4246730" y="1978926"/>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2</a:t>
              </a:r>
            </a:p>
          </p:txBody>
        </p:sp>
        <p:sp>
          <p:nvSpPr>
            <p:cNvPr id="46" name="Oval 45"/>
            <p:cNvSpPr/>
            <p:nvPr/>
          </p:nvSpPr>
          <p:spPr>
            <a:xfrm>
              <a:off x="5804850" y="1978926"/>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3</a:t>
              </a:r>
            </a:p>
          </p:txBody>
        </p:sp>
        <p:sp>
          <p:nvSpPr>
            <p:cNvPr id="47" name="Oval 46"/>
            <p:cNvSpPr/>
            <p:nvPr/>
          </p:nvSpPr>
          <p:spPr>
            <a:xfrm>
              <a:off x="7362970" y="1978926"/>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4</a:t>
              </a:r>
            </a:p>
          </p:txBody>
        </p:sp>
        <p:sp>
          <p:nvSpPr>
            <p:cNvPr id="48" name="Oval 47"/>
            <p:cNvSpPr/>
            <p:nvPr/>
          </p:nvSpPr>
          <p:spPr>
            <a:xfrm>
              <a:off x="8921090" y="1978926"/>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5</a:t>
              </a:r>
            </a:p>
          </p:txBody>
        </p:sp>
        <p:cxnSp>
          <p:nvCxnSpPr>
            <p:cNvPr id="49" name="Straight Connector 48"/>
            <p:cNvCxnSpPr>
              <a:stCxn id="44" idx="6"/>
              <a:endCxn id="45" idx="2"/>
            </p:cNvCxnSpPr>
            <p:nvPr/>
          </p:nvCxnSpPr>
          <p:spPr>
            <a:xfrm>
              <a:off x="3603010" y="2436126"/>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50" name="Straight Connector 49"/>
            <p:cNvCxnSpPr>
              <a:stCxn id="45" idx="6"/>
              <a:endCxn id="46" idx="2"/>
            </p:cNvCxnSpPr>
            <p:nvPr/>
          </p:nvCxnSpPr>
          <p:spPr>
            <a:xfrm>
              <a:off x="5161130" y="2436126"/>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51" name="Straight Connector 50"/>
            <p:cNvCxnSpPr>
              <a:stCxn id="46" idx="6"/>
              <a:endCxn id="47" idx="2"/>
            </p:cNvCxnSpPr>
            <p:nvPr/>
          </p:nvCxnSpPr>
          <p:spPr>
            <a:xfrm>
              <a:off x="6719250" y="2436126"/>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52" name="Straight Connector 51"/>
            <p:cNvCxnSpPr>
              <a:stCxn id="47" idx="6"/>
              <a:endCxn id="48" idx="2"/>
            </p:cNvCxnSpPr>
            <p:nvPr/>
          </p:nvCxnSpPr>
          <p:spPr>
            <a:xfrm>
              <a:off x="8277370" y="2436126"/>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536487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urved Up Arrow 14"/>
          <p:cNvSpPr/>
          <p:nvPr/>
        </p:nvSpPr>
        <p:spPr>
          <a:xfrm flipH="1">
            <a:off x="3714750" y="2473655"/>
            <a:ext cx="5715000" cy="731520"/>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2" name="Title 1"/>
          <p:cNvSpPr>
            <a:spLocks noGrp="1"/>
          </p:cNvSpPr>
          <p:nvPr>
            <p:ph type="title"/>
          </p:nvPr>
        </p:nvSpPr>
        <p:spPr/>
        <p:txBody>
          <a:bodyPr/>
          <a:lstStyle/>
          <a:p>
            <a:r>
              <a:rPr lang="en-US" dirty="0" smtClean="0"/>
              <a:t>Primitives: </a:t>
            </a:r>
            <a:r>
              <a:rPr lang="en-US" dirty="0" smtClean="0">
                <a:solidFill>
                  <a:schemeClr val="accent2"/>
                </a:solidFill>
              </a:rPr>
              <a:t>expand</a:t>
            </a:r>
            <a:r>
              <a:rPr lang="en-US" dirty="0" smtClean="0">
                <a:solidFill>
                  <a:schemeClr val="accent2"/>
                </a:solidFill>
              </a:rPr>
              <a:t>, collapse, and move</a:t>
            </a:r>
            <a:endParaRPr lang="en-US" dirty="0">
              <a:solidFill>
                <a:schemeClr val="accent2"/>
              </a:solidFill>
            </a:endParaRPr>
          </a:p>
        </p:txBody>
      </p:sp>
      <p:grpSp>
        <p:nvGrpSpPr>
          <p:cNvPr id="25" name="Group 24"/>
          <p:cNvGrpSpPr/>
          <p:nvPr/>
        </p:nvGrpSpPr>
        <p:grpSpPr>
          <a:xfrm>
            <a:off x="2688610" y="1787855"/>
            <a:ext cx="7146880" cy="914400"/>
            <a:chOff x="2688610" y="1978926"/>
            <a:chExt cx="7146880" cy="914400"/>
          </a:xfrm>
        </p:grpSpPr>
        <p:sp>
          <p:nvSpPr>
            <p:cNvPr id="5" name="Oval 4"/>
            <p:cNvSpPr/>
            <p:nvPr/>
          </p:nvSpPr>
          <p:spPr>
            <a:xfrm>
              <a:off x="2688610" y="1978926"/>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1</a:t>
              </a:r>
            </a:p>
          </p:txBody>
        </p:sp>
        <p:sp>
          <p:nvSpPr>
            <p:cNvPr id="6" name="Oval 5"/>
            <p:cNvSpPr/>
            <p:nvPr/>
          </p:nvSpPr>
          <p:spPr>
            <a:xfrm>
              <a:off x="4246730" y="1978926"/>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2</a:t>
              </a:r>
            </a:p>
          </p:txBody>
        </p:sp>
        <p:sp>
          <p:nvSpPr>
            <p:cNvPr id="7" name="Oval 6"/>
            <p:cNvSpPr/>
            <p:nvPr/>
          </p:nvSpPr>
          <p:spPr>
            <a:xfrm>
              <a:off x="5804850" y="1978926"/>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3</a:t>
              </a:r>
            </a:p>
          </p:txBody>
        </p:sp>
        <p:sp>
          <p:nvSpPr>
            <p:cNvPr id="8" name="Oval 7"/>
            <p:cNvSpPr/>
            <p:nvPr/>
          </p:nvSpPr>
          <p:spPr>
            <a:xfrm>
              <a:off x="7362970" y="1978926"/>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4</a:t>
              </a:r>
            </a:p>
          </p:txBody>
        </p:sp>
        <p:sp>
          <p:nvSpPr>
            <p:cNvPr id="9" name="Oval 8"/>
            <p:cNvSpPr/>
            <p:nvPr/>
          </p:nvSpPr>
          <p:spPr>
            <a:xfrm>
              <a:off x="8921090" y="1978926"/>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5</a:t>
              </a:r>
            </a:p>
          </p:txBody>
        </p:sp>
        <p:cxnSp>
          <p:nvCxnSpPr>
            <p:cNvPr id="11" name="Straight Connector 10"/>
            <p:cNvCxnSpPr>
              <a:stCxn id="5" idx="6"/>
              <a:endCxn id="6" idx="2"/>
            </p:cNvCxnSpPr>
            <p:nvPr/>
          </p:nvCxnSpPr>
          <p:spPr>
            <a:xfrm>
              <a:off x="3603010" y="2436126"/>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6" idx="6"/>
              <a:endCxn id="7" idx="2"/>
            </p:cNvCxnSpPr>
            <p:nvPr/>
          </p:nvCxnSpPr>
          <p:spPr>
            <a:xfrm>
              <a:off x="5161130" y="2436126"/>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7" name="Straight Connector 16"/>
            <p:cNvCxnSpPr>
              <a:stCxn id="7" idx="6"/>
              <a:endCxn id="8" idx="2"/>
            </p:cNvCxnSpPr>
            <p:nvPr/>
          </p:nvCxnSpPr>
          <p:spPr>
            <a:xfrm>
              <a:off x="6719250" y="2436126"/>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0" name="Straight Connector 19"/>
            <p:cNvCxnSpPr>
              <a:stCxn id="8" idx="6"/>
              <a:endCxn id="9" idx="2"/>
            </p:cNvCxnSpPr>
            <p:nvPr/>
          </p:nvCxnSpPr>
          <p:spPr>
            <a:xfrm>
              <a:off x="8277370" y="2436126"/>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grpSp>
      <p:sp>
        <p:nvSpPr>
          <p:cNvPr id="40" name="TextBox 39"/>
          <p:cNvSpPr txBox="1"/>
          <p:nvPr/>
        </p:nvSpPr>
        <p:spPr>
          <a:xfrm>
            <a:off x="6096000" y="3203389"/>
            <a:ext cx="1139992" cy="369332"/>
          </a:xfrm>
          <a:prstGeom prst="rect">
            <a:avLst/>
          </a:prstGeom>
          <a:noFill/>
        </p:spPr>
        <p:txBody>
          <a:bodyPr wrap="none" rtlCol="0">
            <a:spAutoFit/>
          </a:bodyPr>
          <a:lstStyle/>
          <a:p>
            <a:r>
              <a:rPr lang="en-US" dirty="0" smtClean="0">
                <a:solidFill>
                  <a:schemeClr val="accent2"/>
                </a:solidFill>
              </a:rPr>
              <a:t>move</a:t>
            </a:r>
            <a:r>
              <a:rPr lang="en-US" dirty="0" smtClean="0"/>
              <a:t>(5,2)</a:t>
            </a:r>
            <a:endParaRPr lang="en-US" dirty="0"/>
          </a:p>
        </p:txBody>
      </p:sp>
      <p:grpSp>
        <p:nvGrpSpPr>
          <p:cNvPr id="41" name="Group 40"/>
          <p:cNvGrpSpPr/>
          <p:nvPr/>
        </p:nvGrpSpPr>
        <p:grpSpPr>
          <a:xfrm>
            <a:off x="2688610" y="3865401"/>
            <a:ext cx="7146880" cy="914400"/>
            <a:chOff x="2688610" y="1978926"/>
            <a:chExt cx="7146880" cy="914400"/>
          </a:xfrm>
        </p:grpSpPr>
        <p:sp>
          <p:nvSpPr>
            <p:cNvPr id="42" name="Oval 41"/>
            <p:cNvSpPr/>
            <p:nvPr/>
          </p:nvSpPr>
          <p:spPr>
            <a:xfrm>
              <a:off x="2688610" y="1978926"/>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1</a:t>
              </a:r>
            </a:p>
          </p:txBody>
        </p:sp>
        <p:sp>
          <p:nvSpPr>
            <p:cNvPr id="43" name="Oval 42"/>
            <p:cNvSpPr/>
            <p:nvPr/>
          </p:nvSpPr>
          <p:spPr>
            <a:xfrm>
              <a:off x="4246730" y="1978926"/>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5'</a:t>
              </a:r>
            </a:p>
          </p:txBody>
        </p:sp>
        <p:sp>
          <p:nvSpPr>
            <p:cNvPr id="44" name="Oval 43"/>
            <p:cNvSpPr/>
            <p:nvPr/>
          </p:nvSpPr>
          <p:spPr>
            <a:xfrm>
              <a:off x="5804850" y="1978926"/>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2'</a:t>
              </a:r>
            </a:p>
          </p:txBody>
        </p:sp>
        <p:sp>
          <p:nvSpPr>
            <p:cNvPr id="45" name="Oval 44"/>
            <p:cNvSpPr/>
            <p:nvPr/>
          </p:nvSpPr>
          <p:spPr>
            <a:xfrm>
              <a:off x="7362970" y="1978926"/>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3'</a:t>
              </a:r>
            </a:p>
          </p:txBody>
        </p:sp>
        <p:sp>
          <p:nvSpPr>
            <p:cNvPr id="46" name="Oval 45"/>
            <p:cNvSpPr/>
            <p:nvPr/>
          </p:nvSpPr>
          <p:spPr>
            <a:xfrm>
              <a:off x="8921090" y="1978926"/>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4'</a:t>
              </a:r>
            </a:p>
          </p:txBody>
        </p:sp>
        <p:cxnSp>
          <p:nvCxnSpPr>
            <p:cNvPr id="47" name="Straight Connector 46"/>
            <p:cNvCxnSpPr>
              <a:stCxn id="42" idx="6"/>
              <a:endCxn id="43" idx="2"/>
            </p:cNvCxnSpPr>
            <p:nvPr/>
          </p:nvCxnSpPr>
          <p:spPr>
            <a:xfrm>
              <a:off x="3603010" y="2436126"/>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48" name="Straight Connector 47"/>
            <p:cNvCxnSpPr>
              <a:stCxn id="43" idx="6"/>
              <a:endCxn id="44" idx="2"/>
            </p:cNvCxnSpPr>
            <p:nvPr/>
          </p:nvCxnSpPr>
          <p:spPr>
            <a:xfrm>
              <a:off x="5161130" y="2436126"/>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49" name="Straight Connector 48"/>
            <p:cNvCxnSpPr>
              <a:stCxn id="44" idx="6"/>
              <a:endCxn id="45" idx="2"/>
            </p:cNvCxnSpPr>
            <p:nvPr/>
          </p:nvCxnSpPr>
          <p:spPr>
            <a:xfrm>
              <a:off x="6719250" y="2436126"/>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50" name="Straight Connector 49"/>
            <p:cNvCxnSpPr>
              <a:stCxn id="45" idx="6"/>
              <a:endCxn id="46" idx="2"/>
            </p:cNvCxnSpPr>
            <p:nvPr/>
          </p:nvCxnSpPr>
          <p:spPr>
            <a:xfrm>
              <a:off x="8277370" y="2436126"/>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573038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Operation</a:t>
            </a:r>
            <a:r>
              <a:rPr lang="en-US" dirty="0" smtClean="0"/>
              <a:t>: </a:t>
            </a:r>
            <a:r>
              <a:rPr lang="en-US" dirty="0" smtClean="0">
                <a:solidFill>
                  <a:schemeClr val="accent4"/>
                </a:solidFill>
              </a:rPr>
              <a:t>group </a:t>
            </a:r>
            <a:r>
              <a:rPr lang="en-US" dirty="0" smtClean="0">
                <a:solidFill>
                  <a:schemeClr val="accent2"/>
                </a:solidFill>
              </a:rPr>
              <a:t>(move + collapse)</a:t>
            </a:r>
            <a:endParaRPr lang="en-US" dirty="0">
              <a:solidFill>
                <a:schemeClr val="accent2"/>
              </a:solidFill>
            </a:endParaRPr>
          </a:p>
        </p:txBody>
      </p:sp>
      <p:grpSp>
        <p:nvGrpSpPr>
          <p:cNvPr id="22" name="Group 21"/>
          <p:cNvGrpSpPr/>
          <p:nvPr/>
        </p:nvGrpSpPr>
        <p:grpSpPr>
          <a:xfrm>
            <a:off x="838200" y="1690688"/>
            <a:ext cx="10263120" cy="914400"/>
            <a:chOff x="838200" y="1690688"/>
            <a:chExt cx="10263120" cy="914400"/>
          </a:xfrm>
        </p:grpSpPr>
        <p:sp>
          <p:nvSpPr>
            <p:cNvPr id="6" name="Oval 5"/>
            <p:cNvSpPr/>
            <p:nvPr/>
          </p:nvSpPr>
          <p:spPr>
            <a:xfrm>
              <a:off x="838200" y="1690688"/>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1</a:t>
              </a:r>
            </a:p>
          </p:txBody>
        </p:sp>
        <p:sp>
          <p:nvSpPr>
            <p:cNvPr id="7" name="Oval 6"/>
            <p:cNvSpPr/>
            <p:nvPr/>
          </p:nvSpPr>
          <p:spPr>
            <a:xfrm>
              <a:off x="2396320" y="1690688"/>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2</a:t>
              </a:r>
            </a:p>
          </p:txBody>
        </p:sp>
        <p:sp>
          <p:nvSpPr>
            <p:cNvPr id="8" name="Oval 7"/>
            <p:cNvSpPr/>
            <p:nvPr/>
          </p:nvSpPr>
          <p:spPr>
            <a:xfrm>
              <a:off x="3954440" y="1690688"/>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3</a:t>
              </a:r>
            </a:p>
          </p:txBody>
        </p:sp>
        <p:sp>
          <p:nvSpPr>
            <p:cNvPr id="9" name="Oval 8"/>
            <p:cNvSpPr/>
            <p:nvPr/>
          </p:nvSpPr>
          <p:spPr>
            <a:xfrm>
              <a:off x="5512560" y="1690688"/>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4</a:t>
              </a:r>
            </a:p>
          </p:txBody>
        </p:sp>
        <p:sp>
          <p:nvSpPr>
            <p:cNvPr id="10" name="Oval 9"/>
            <p:cNvSpPr/>
            <p:nvPr/>
          </p:nvSpPr>
          <p:spPr>
            <a:xfrm>
              <a:off x="7070680" y="1690688"/>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5</a:t>
              </a:r>
            </a:p>
          </p:txBody>
        </p:sp>
        <p:cxnSp>
          <p:nvCxnSpPr>
            <p:cNvPr id="11" name="Straight Connector 10"/>
            <p:cNvCxnSpPr>
              <a:stCxn id="6" idx="6"/>
              <a:endCxn id="7" idx="2"/>
            </p:cNvCxnSpPr>
            <p:nvPr/>
          </p:nvCxnSpPr>
          <p:spPr>
            <a:xfrm>
              <a:off x="1752600" y="2147888"/>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2" name="Straight Connector 11"/>
            <p:cNvCxnSpPr>
              <a:stCxn id="7" idx="6"/>
              <a:endCxn id="8" idx="2"/>
            </p:cNvCxnSpPr>
            <p:nvPr/>
          </p:nvCxnSpPr>
          <p:spPr>
            <a:xfrm>
              <a:off x="3310720" y="2147888"/>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3" name="Straight Connector 12"/>
            <p:cNvCxnSpPr>
              <a:stCxn id="8" idx="6"/>
              <a:endCxn id="9" idx="2"/>
            </p:cNvCxnSpPr>
            <p:nvPr/>
          </p:nvCxnSpPr>
          <p:spPr>
            <a:xfrm>
              <a:off x="4868840" y="2147888"/>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9" idx="6"/>
              <a:endCxn id="10" idx="2"/>
            </p:cNvCxnSpPr>
            <p:nvPr/>
          </p:nvCxnSpPr>
          <p:spPr>
            <a:xfrm>
              <a:off x="6426960" y="2147888"/>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5" name="Oval 14"/>
            <p:cNvSpPr/>
            <p:nvPr/>
          </p:nvSpPr>
          <p:spPr>
            <a:xfrm>
              <a:off x="8628800" y="1690688"/>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6</a:t>
              </a:r>
            </a:p>
          </p:txBody>
        </p:sp>
        <p:cxnSp>
          <p:nvCxnSpPr>
            <p:cNvPr id="16" name="Straight Connector 15"/>
            <p:cNvCxnSpPr>
              <a:stCxn id="10" idx="6"/>
              <a:endCxn id="15" idx="2"/>
            </p:cNvCxnSpPr>
            <p:nvPr/>
          </p:nvCxnSpPr>
          <p:spPr>
            <a:xfrm>
              <a:off x="7985080" y="2147888"/>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9" name="Oval 18"/>
            <p:cNvSpPr/>
            <p:nvPr/>
          </p:nvSpPr>
          <p:spPr>
            <a:xfrm>
              <a:off x="10186920" y="1690688"/>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7</a:t>
              </a:r>
            </a:p>
          </p:txBody>
        </p:sp>
        <p:cxnSp>
          <p:nvCxnSpPr>
            <p:cNvPr id="20" name="Straight Connector 19"/>
            <p:cNvCxnSpPr>
              <a:stCxn id="15" idx="6"/>
              <a:endCxn id="19" idx="2"/>
            </p:cNvCxnSpPr>
            <p:nvPr/>
          </p:nvCxnSpPr>
          <p:spPr>
            <a:xfrm>
              <a:off x="9543200" y="2147888"/>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grpSp>
      <p:sp>
        <p:nvSpPr>
          <p:cNvPr id="23" name="Oval 22"/>
          <p:cNvSpPr/>
          <p:nvPr/>
        </p:nvSpPr>
        <p:spPr>
          <a:xfrm>
            <a:off x="1406400" y="2277428"/>
            <a:ext cx="472440" cy="472440"/>
          </a:xfrm>
          <a:prstGeom prst="ellipse">
            <a:avLst/>
          </a:prstGeom>
          <a:solidFill>
            <a:schemeClr val="accent6"/>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000" dirty="0"/>
              <a:t>1</a:t>
            </a:r>
            <a:endParaRPr lang="en-US" sz="1400" baseline="-25000" dirty="0"/>
          </a:p>
        </p:txBody>
      </p:sp>
      <p:sp>
        <p:nvSpPr>
          <p:cNvPr id="24" name="Oval 23"/>
          <p:cNvSpPr/>
          <p:nvPr/>
        </p:nvSpPr>
        <p:spPr>
          <a:xfrm>
            <a:off x="2964520" y="2277428"/>
            <a:ext cx="472440" cy="472440"/>
          </a:xfrm>
          <a:prstGeom prst="ellipse">
            <a:avLst/>
          </a:prstGeom>
          <a:solidFill>
            <a:schemeClr val="accent6"/>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000" dirty="0"/>
              <a:t>2</a:t>
            </a:r>
            <a:endParaRPr lang="en-US" sz="1400" baseline="-25000" dirty="0"/>
          </a:p>
        </p:txBody>
      </p:sp>
      <p:sp>
        <p:nvSpPr>
          <p:cNvPr id="25" name="Oval 24"/>
          <p:cNvSpPr/>
          <p:nvPr/>
        </p:nvSpPr>
        <p:spPr>
          <a:xfrm>
            <a:off x="4522640" y="2277428"/>
            <a:ext cx="472440" cy="472440"/>
          </a:xfrm>
          <a:prstGeom prst="ellipse">
            <a:avLst/>
          </a:prstGeom>
          <a:solidFill>
            <a:schemeClr val="accent6"/>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000" dirty="0"/>
              <a:t>1</a:t>
            </a:r>
            <a:endParaRPr lang="en-US" sz="1400" baseline="-25000" dirty="0"/>
          </a:p>
        </p:txBody>
      </p:sp>
      <p:sp>
        <p:nvSpPr>
          <p:cNvPr id="26" name="Oval 25"/>
          <p:cNvSpPr/>
          <p:nvPr/>
        </p:nvSpPr>
        <p:spPr>
          <a:xfrm>
            <a:off x="6080760" y="2277428"/>
            <a:ext cx="472440" cy="472440"/>
          </a:xfrm>
          <a:prstGeom prst="ellipse">
            <a:avLst/>
          </a:prstGeom>
          <a:solidFill>
            <a:schemeClr val="accent6"/>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000" dirty="0"/>
              <a:t>1</a:t>
            </a:r>
            <a:endParaRPr lang="en-US" sz="1400" baseline="-25000" dirty="0"/>
          </a:p>
        </p:txBody>
      </p:sp>
      <p:sp>
        <p:nvSpPr>
          <p:cNvPr id="27" name="Oval 26"/>
          <p:cNvSpPr/>
          <p:nvPr/>
        </p:nvSpPr>
        <p:spPr>
          <a:xfrm>
            <a:off x="7583040" y="2277428"/>
            <a:ext cx="472440" cy="472440"/>
          </a:xfrm>
          <a:prstGeom prst="ellipse">
            <a:avLst/>
          </a:prstGeom>
          <a:solidFill>
            <a:schemeClr val="accent6"/>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000" dirty="0"/>
              <a:t>2</a:t>
            </a:r>
            <a:endParaRPr lang="en-US" sz="1400" baseline="-25000" dirty="0"/>
          </a:p>
        </p:txBody>
      </p:sp>
      <p:sp>
        <p:nvSpPr>
          <p:cNvPr id="28" name="Oval 27"/>
          <p:cNvSpPr/>
          <p:nvPr/>
        </p:nvSpPr>
        <p:spPr>
          <a:xfrm>
            <a:off x="10755120" y="2277428"/>
            <a:ext cx="472440" cy="472440"/>
          </a:xfrm>
          <a:prstGeom prst="ellipse">
            <a:avLst/>
          </a:prstGeom>
          <a:solidFill>
            <a:schemeClr val="accent6"/>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000" dirty="0"/>
              <a:t>2</a:t>
            </a:r>
            <a:endParaRPr lang="en-US" sz="1400" baseline="-25000" dirty="0"/>
          </a:p>
        </p:txBody>
      </p:sp>
      <p:sp>
        <p:nvSpPr>
          <p:cNvPr id="29" name="Oval 28"/>
          <p:cNvSpPr/>
          <p:nvPr/>
        </p:nvSpPr>
        <p:spPr>
          <a:xfrm>
            <a:off x="9198140" y="2277428"/>
            <a:ext cx="472440" cy="472440"/>
          </a:xfrm>
          <a:prstGeom prst="ellipse">
            <a:avLst/>
          </a:prstGeom>
          <a:solidFill>
            <a:schemeClr val="accent6"/>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000" dirty="0"/>
              <a:t>3</a:t>
            </a:r>
            <a:endParaRPr lang="en-US" sz="1400" baseline="-25000" dirty="0"/>
          </a:p>
        </p:txBody>
      </p:sp>
      <p:grpSp>
        <p:nvGrpSpPr>
          <p:cNvPr id="54" name="Group 53"/>
          <p:cNvGrpSpPr/>
          <p:nvPr/>
        </p:nvGrpSpPr>
        <p:grpSpPr>
          <a:xfrm>
            <a:off x="838200" y="3062288"/>
            <a:ext cx="5715000" cy="1059180"/>
            <a:chOff x="838200" y="3062288"/>
            <a:chExt cx="5715000" cy="1059180"/>
          </a:xfrm>
        </p:grpSpPr>
        <p:sp>
          <p:nvSpPr>
            <p:cNvPr id="31" name="Oval 30"/>
            <p:cNvSpPr/>
            <p:nvPr/>
          </p:nvSpPr>
          <p:spPr>
            <a:xfrm>
              <a:off x="838200" y="3062288"/>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1</a:t>
              </a:r>
            </a:p>
          </p:txBody>
        </p:sp>
        <p:sp>
          <p:nvSpPr>
            <p:cNvPr id="32" name="Oval 31"/>
            <p:cNvSpPr/>
            <p:nvPr/>
          </p:nvSpPr>
          <p:spPr>
            <a:xfrm>
              <a:off x="2396320" y="3062288"/>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3'</a:t>
              </a:r>
            </a:p>
          </p:txBody>
        </p:sp>
        <p:sp>
          <p:nvSpPr>
            <p:cNvPr id="33" name="Oval 32"/>
            <p:cNvSpPr/>
            <p:nvPr/>
          </p:nvSpPr>
          <p:spPr>
            <a:xfrm>
              <a:off x="3954440" y="3062288"/>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4'</a:t>
              </a:r>
            </a:p>
          </p:txBody>
        </p:sp>
        <p:sp>
          <p:nvSpPr>
            <p:cNvPr id="34" name="Oval 33"/>
            <p:cNvSpPr/>
            <p:nvPr/>
          </p:nvSpPr>
          <p:spPr>
            <a:xfrm>
              <a:off x="5512560" y="3062288"/>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2'</a:t>
              </a:r>
            </a:p>
          </p:txBody>
        </p:sp>
        <p:cxnSp>
          <p:nvCxnSpPr>
            <p:cNvPr id="36" name="Straight Connector 35"/>
            <p:cNvCxnSpPr>
              <a:stCxn id="31" idx="6"/>
              <a:endCxn id="32" idx="2"/>
            </p:cNvCxnSpPr>
            <p:nvPr/>
          </p:nvCxnSpPr>
          <p:spPr>
            <a:xfrm>
              <a:off x="1752600" y="3519488"/>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7" name="Straight Connector 36"/>
            <p:cNvCxnSpPr>
              <a:stCxn id="32" idx="6"/>
              <a:endCxn id="33" idx="2"/>
            </p:cNvCxnSpPr>
            <p:nvPr/>
          </p:nvCxnSpPr>
          <p:spPr>
            <a:xfrm>
              <a:off x="3310720" y="3519488"/>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8" name="Straight Connector 37"/>
            <p:cNvCxnSpPr>
              <a:stCxn id="33" idx="6"/>
              <a:endCxn id="34" idx="2"/>
            </p:cNvCxnSpPr>
            <p:nvPr/>
          </p:nvCxnSpPr>
          <p:spPr>
            <a:xfrm>
              <a:off x="4868840" y="3519488"/>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44" name="Oval 43"/>
            <p:cNvSpPr/>
            <p:nvPr/>
          </p:nvSpPr>
          <p:spPr>
            <a:xfrm>
              <a:off x="1406400" y="3649028"/>
              <a:ext cx="472440" cy="472440"/>
            </a:xfrm>
            <a:prstGeom prst="ellipse">
              <a:avLst/>
            </a:prstGeom>
            <a:solidFill>
              <a:schemeClr val="accent6"/>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000" dirty="0"/>
                <a:t>1</a:t>
              </a:r>
              <a:endParaRPr lang="en-US" sz="1400" baseline="-25000" dirty="0"/>
            </a:p>
          </p:txBody>
        </p:sp>
        <p:sp>
          <p:nvSpPr>
            <p:cNvPr id="45" name="Oval 44"/>
            <p:cNvSpPr/>
            <p:nvPr/>
          </p:nvSpPr>
          <p:spPr>
            <a:xfrm>
              <a:off x="2964520" y="3649028"/>
              <a:ext cx="472440" cy="472440"/>
            </a:xfrm>
            <a:prstGeom prst="ellipse">
              <a:avLst/>
            </a:prstGeom>
            <a:solidFill>
              <a:schemeClr val="accent6"/>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000" dirty="0"/>
                <a:t>1</a:t>
              </a:r>
              <a:endParaRPr lang="en-US" sz="1400" baseline="-25000" dirty="0"/>
            </a:p>
          </p:txBody>
        </p:sp>
        <p:sp>
          <p:nvSpPr>
            <p:cNvPr id="46" name="Oval 45"/>
            <p:cNvSpPr/>
            <p:nvPr/>
          </p:nvSpPr>
          <p:spPr>
            <a:xfrm>
              <a:off x="4522640" y="3649028"/>
              <a:ext cx="472440" cy="472440"/>
            </a:xfrm>
            <a:prstGeom prst="ellipse">
              <a:avLst/>
            </a:prstGeom>
            <a:solidFill>
              <a:schemeClr val="accent6"/>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000" dirty="0"/>
                <a:t>1</a:t>
              </a:r>
              <a:endParaRPr lang="en-US" sz="1400" baseline="-25000" dirty="0"/>
            </a:p>
          </p:txBody>
        </p:sp>
        <p:sp>
          <p:nvSpPr>
            <p:cNvPr id="47" name="Oval 46"/>
            <p:cNvSpPr/>
            <p:nvPr/>
          </p:nvSpPr>
          <p:spPr>
            <a:xfrm>
              <a:off x="6080760" y="3649028"/>
              <a:ext cx="472440" cy="472440"/>
            </a:xfrm>
            <a:prstGeom prst="ellipse">
              <a:avLst/>
            </a:prstGeom>
            <a:solidFill>
              <a:schemeClr val="accent6"/>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000" dirty="0"/>
                <a:t>2</a:t>
              </a:r>
              <a:endParaRPr lang="en-US" sz="1400" baseline="-25000" dirty="0"/>
            </a:p>
          </p:txBody>
        </p:sp>
      </p:grpSp>
      <p:grpSp>
        <p:nvGrpSpPr>
          <p:cNvPr id="55" name="Group 54"/>
          <p:cNvGrpSpPr/>
          <p:nvPr/>
        </p:nvGrpSpPr>
        <p:grpSpPr>
          <a:xfrm>
            <a:off x="6426960" y="3062288"/>
            <a:ext cx="1628520" cy="1059180"/>
            <a:chOff x="6426960" y="3062288"/>
            <a:chExt cx="1628520" cy="1059180"/>
          </a:xfrm>
        </p:grpSpPr>
        <p:sp>
          <p:nvSpPr>
            <p:cNvPr id="35" name="Oval 34"/>
            <p:cNvSpPr/>
            <p:nvPr/>
          </p:nvSpPr>
          <p:spPr>
            <a:xfrm>
              <a:off x="7070680" y="3062288"/>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5</a:t>
              </a:r>
            </a:p>
          </p:txBody>
        </p:sp>
        <p:cxnSp>
          <p:nvCxnSpPr>
            <p:cNvPr id="39" name="Straight Connector 38"/>
            <p:cNvCxnSpPr>
              <a:stCxn id="34" idx="6"/>
              <a:endCxn id="35" idx="2"/>
            </p:cNvCxnSpPr>
            <p:nvPr/>
          </p:nvCxnSpPr>
          <p:spPr>
            <a:xfrm>
              <a:off x="6426960" y="3519488"/>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48" name="Oval 47"/>
            <p:cNvSpPr/>
            <p:nvPr/>
          </p:nvSpPr>
          <p:spPr>
            <a:xfrm>
              <a:off x="7583040" y="3649028"/>
              <a:ext cx="472440" cy="472440"/>
            </a:xfrm>
            <a:prstGeom prst="ellipse">
              <a:avLst/>
            </a:prstGeom>
            <a:solidFill>
              <a:schemeClr val="accent6"/>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000" dirty="0"/>
                <a:t>2</a:t>
              </a:r>
              <a:endParaRPr lang="en-US" sz="1400" baseline="-25000" dirty="0"/>
            </a:p>
          </p:txBody>
        </p:sp>
      </p:grpSp>
      <p:grpSp>
        <p:nvGrpSpPr>
          <p:cNvPr id="56" name="Group 55"/>
          <p:cNvGrpSpPr/>
          <p:nvPr/>
        </p:nvGrpSpPr>
        <p:grpSpPr>
          <a:xfrm>
            <a:off x="7985080" y="3062288"/>
            <a:ext cx="3242480" cy="1059180"/>
            <a:chOff x="7985080" y="3062288"/>
            <a:chExt cx="3242480" cy="1059180"/>
          </a:xfrm>
        </p:grpSpPr>
        <p:sp>
          <p:nvSpPr>
            <p:cNvPr id="40" name="Oval 39"/>
            <p:cNvSpPr/>
            <p:nvPr/>
          </p:nvSpPr>
          <p:spPr>
            <a:xfrm>
              <a:off x="8628800" y="3062288"/>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7'</a:t>
              </a:r>
            </a:p>
          </p:txBody>
        </p:sp>
        <p:cxnSp>
          <p:nvCxnSpPr>
            <p:cNvPr id="41" name="Straight Connector 40"/>
            <p:cNvCxnSpPr>
              <a:stCxn id="35" idx="6"/>
              <a:endCxn id="40" idx="2"/>
            </p:cNvCxnSpPr>
            <p:nvPr/>
          </p:nvCxnSpPr>
          <p:spPr>
            <a:xfrm>
              <a:off x="7985080" y="3519488"/>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42" name="Oval 41"/>
            <p:cNvSpPr/>
            <p:nvPr/>
          </p:nvSpPr>
          <p:spPr>
            <a:xfrm>
              <a:off x="10186920" y="3062288"/>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6'</a:t>
              </a:r>
            </a:p>
          </p:txBody>
        </p:sp>
        <p:cxnSp>
          <p:nvCxnSpPr>
            <p:cNvPr id="43" name="Straight Connector 42"/>
            <p:cNvCxnSpPr>
              <a:stCxn id="40" idx="6"/>
              <a:endCxn id="42" idx="2"/>
            </p:cNvCxnSpPr>
            <p:nvPr/>
          </p:nvCxnSpPr>
          <p:spPr>
            <a:xfrm>
              <a:off x="9543200" y="3519488"/>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49" name="Oval 48"/>
            <p:cNvSpPr/>
            <p:nvPr/>
          </p:nvSpPr>
          <p:spPr>
            <a:xfrm>
              <a:off x="10755120" y="3649028"/>
              <a:ext cx="472440" cy="472440"/>
            </a:xfrm>
            <a:prstGeom prst="ellipse">
              <a:avLst/>
            </a:prstGeom>
            <a:solidFill>
              <a:schemeClr val="accent6"/>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000" dirty="0"/>
                <a:t>3</a:t>
              </a:r>
              <a:endParaRPr lang="en-US" sz="1400" baseline="-25000" dirty="0"/>
            </a:p>
          </p:txBody>
        </p:sp>
        <p:sp>
          <p:nvSpPr>
            <p:cNvPr id="50" name="Oval 49"/>
            <p:cNvSpPr/>
            <p:nvPr/>
          </p:nvSpPr>
          <p:spPr>
            <a:xfrm>
              <a:off x="9198140" y="3649028"/>
              <a:ext cx="472440" cy="472440"/>
            </a:xfrm>
            <a:prstGeom prst="ellipse">
              <a:avLst/>
            </a:prstGeom>
            <a:solidFill>
              <a:schemeClr val="accent6"/>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000" dirty="0"/>
                <a:t>2</a:t>
              </a:r>
              <a:endParaRPr lang="en-US" sz="1400" baseline="-25000" dirty="0"/>
            </a:p>
          </p:txBody>
        </p:sp>
      </p:grpSp>
      <p:grpSp>
        <p:nvGrpSpPr>
          <p:cNvPr id="119" name="Group 118"/>
          <p:cNvGrpSpPr/>
          <p:nvPr/>
        </p:nvGrpSpPr>
        <p:grpSpPr>
          <a:xfrm>
            <a:off x="535541" y="4158089"/>
            <a:ext cx="10577209" cy="1543676"/>
            <a:chOff x="524111" y="4249529"/>
            <a:chExt cx="10577209" cy="1543676"/>
          </a:xfrm>
        </p:grpSpPr>
        <p:grpSp>
          <p:nvGrpSpPr>
            <p:cNvPr id="103" name="Group 102"/>
            <p:cNvGrpSpPr/>
            <p:nvPr/>
          </p:nvGrpSpPr>
          <p:grpSpPr>
            <a:xfrm>
              <a:off x="838200" y="4563428"/>
              <a:ext cx="10263120" cy="914400"/>
              <a:chOff x="838200" y="1690688"/>
              <a:chExt cx="10263120" cy="914400"/>
            </a:xfrm>
          </p:grpSpPr>
          <p:sp>
            <p:nvSpPr>
              <p:cNvPr id="104" name="Oval 103"/>
              <p:cNvSpPr/>
              <p:nvPr/>
            </p:nvSpPr>
            <p:spPr>
              <a:xfrm>
                <a:off x="838200" y="1690688"/>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1</a:t>
                </a:r>
              </a:p>
            </p:txBody>
          </p:sp>
          <p:sp>
            <p:nvSpPr>
              <p:cNvPr id="105" name="Oval 104"/>
              <p:cNvSpPr/>
              <p:nvPr/>
            </p:nvSpPr>
            <p:spPr>
              <a:xfrm>
                <a:off x="2396320" y="1690688"/>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3'</a:t>
                </a:r>
              </a:p>
            </p:txBody>
          </p:sp>
          <p:sp>
            <p:nvSpPr>
              <p:cNvPr id="106" name="Oval 105"/>
              <p:cNvSpPr/>
              <p:nvPr/>
            </p:nvSpPr>
            <p:spPr>
              <a:xfrm>
                <a:off x="3954440" y="1690688"/>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4'</a:t>
                </a:r>
              </a:p>
            </p:txBody>
          </p:sp>
          <p:sp>
            <p:nvSpPr>
              <p:cNvPr id="107" name="Oval 106"/>
              <p:cNvSpPr/>
              <p:nvPr/>
            </p:nvSpPr>
            <p:spPr>
              <a:xfrm>
                <a:off x="5512560" y="1690688"/>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2'</a:t>
                </a:r>
              </a:p>
            </p:txBody>
          </p:sp>
          <p:sp>
            <p:nvSpPr>
              <p:cNvPr id="108" name="Oval 107"/>
              <p:cNvSpPr/>
              <p:nvPr/>
            </p:nvSpPr>
            <p:spPr>
              <a:xfrm>
                <a:off x="7070680" y="1690688"/>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5</a:t>
                </a:r>
              </a:p>
            </p:txBody>
          </p:sp>
          <p:cxnSp>
            <p:nvCxnSpPr>
              <p:cNvPr id="109" name="Straight Connector 108"/>
              <p:cNvCxnSpPr>
                <a:stCxn id="104" idx="6"/>
                <a:endCxn id="105" idx="2"/>
              </p:cNvCxnSpPr>
              <p:nvPr/>
            </p:nvCxnSpPr>
            <p:spPr>
              <a:xfrm>
                <a:off x="1752600" y="2147888"/>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10" name="Straight Connector 109"/>
              <p:cNvCxnSpPr>
                <a:stCxn id="105" idx="6"/>
                <a:endCxn id="106" idx="2"/>
              </p:cNvCxnSpPr>
              <p:nvPr/>
            </p:nvCxnSpPr>
            <p:spPr>
              <a:xfrm>
                <a:off x="3310720" y="2147888"/>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11" name="Straight Connector 110"/>
              <p:cNvCxnSpPr>
                <a:stCxn id="106" idx="6"/>
                <a:endCxn id="107" idx="2"/>
              </p:cNvCxnSpPr>
              <p:nvPr/>
            </p:nvCxnSpPr>
            <p:spPr>
              <a:xfrm>
                <a:off x="4868840" y="2147888"/>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12" name="Straight Connector 111"/>
              <p:cNvCxnSpPr>
                <a:stCxn id="107" idx="6"/>
                <a:endCxn id="108" idx="2"/>
              </p:cNvCxnSpPr>
              <p:nvPr/>
            </p:nvCxnSpPr>
            <p:spPr>
              <a:xfrm>
                <a:off x="6426960" y="2147888"/>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13" name="Oval 112"/>
              <p:cNvSpPr/>
              <p:nvPr/>
            </p:nvSpPr>
            <p:spPr>
              <a:xfrm>
                <a:off x="8628800" y="1690688"/>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7'</a:t>
                </a:r>
              </a:p>
            </p:txBody>
          </p:sp>
          <p:cxnSp>
            <p:nvCxnSpPr>
              <p:cNvPr id="114" name="Straight Connector 113"/>
              <p:cNvCxnSpPr>
                <a:stCxn id="108" idx="6"/>
                <a:endCxn id="113" idx="2"/>
              </p:cNvCxnSpPr>
              <p:nvPr/>
            </p:nvCxnSpPr>
            <p:spPr>
              <a:xfrm>
                <a:off x="7985080" y="2147888"/>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15" name="Oval 114"/>
              <p:cNvSpPr/>
              <p:nvPr/>
            </p:nvSpPr>
            <p:spPr>
              <a:xfrm>
                <a:off x="10186920" y="1690688"/>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6'</a:t>
                </a:r>
              </a:p>
            </p:txBody>
          </p:sp>
          <p:cxnSp>
            <p:nvCxnSpPr>
              <p:cNvPr id="116" name="Straight Connector 115"/>
              <p:cNvCxnSpPr>
                <a:stCxn id="113" idx="6"/>
                <a:endCxn id="115" idx="2"/>
              </p:cNvCxnSpPr>
              <p:nvPr/>
            </p:nvCxnSpPr>
            <p:spPr>
              <a:xfrm>
                <a:off x="9543200" y="2147888"/>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grpSp>
        <p:sp>
          <p:nvSpPr>
            <p:cNvPr id="117" name="Oval 116"/>
            <p:cNvSpPr/>
            <p:nvPr/>
          </p:nvSpPr>
          <p:spPr>
            <a:xfrm>
              <a:off x="524111" y="4251008"/>
              <a:ext cx="4666589" cy="1542197"/>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800" baseline="-25000" dirty="0"/>
            </a:p>
          </p:txBody>
        </p:sp>
        <p:sp>
          <p:nvSpPr>
            <p:cNvPr id="118" name="Oval 117"/>
            <p:cNvSpPr/>
            <p:nvPr/>
          </p:nvSpPr>
          <p:spPr>
            <a:xfrm>
              <a:off x="5249745" y="4249529"/>
              <a:ext cx="4666589" cy="1542197"/>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800" baseline="-25000" dirty="0"/>
            </a:p>
          </p:txBody>
        </p:sp>
      </p:grpSp>
      <p:sp>
        <p:nvSpPr>
          <p:cNvPr id="120" name="Oval 119"/>
          <p:cNvSpPr/>
          <p:nvPr/>
        </p:nvSpPr>
        <p:spPr>
          <a:xfrm>
            <a:off x="2407750" y="5781679"/>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8</a:t>
            </a:r>
          </a:p>
        </p:txBody>
      </p:sp>
      <p:grpSp>
        <p:nvGrpSpPr>
          <p:cNvPr id="3" name="Group 2"/>
          <p:cNvGrpSpPr/>
          <p:nvPr/>
        </p:nvGrpSpPr>
        <p:grpSpPr>
          <a:xfrm>
            <a:off x="3322150" y="5794060"/>
            <a:ext cx="4641603" cy="914400"/>
            <a:chOff x="3322150" y="5794060"/>
            <a:chExt cx="4641603" cy="914400"/>
          </a:xfrm>
        </p:grpSpPr>
        <p:sp>
          <p:nvSpPr>
            <p:cNvPr id="121" name="Oval 120"/>
            <p:cNvSpPr/>
            <p:nvPr/>
          </p:nvSpPr>
          <p:spPr>
            <a:xfrm>
              <a:off x="7049353" y="5794060"/>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9</a:t>
              </a:r>
            </a:p>
          </p:txBody>
        </p:sp>
        <p:cxnSp>
          <p:nvCxnSpPr>
            <p:cNvPr id="123" name="Straight Connector 122"/>
            <p:cNvCxnSpPr>
              <a:stCxn id="120" idx="6"/>
              <a:endCxn id="121" idx="2"/>
            </p:cNvCxnSpPr>
            <p:nvPr/>
          </p:nvCxnSpPr>
          <p:spPr>
            <a:xfrm>
              <a:off x="3322150" y="6238879"/>
              <a:ext cx="3727203" cy="12381"/>
            </a:xfrm>
            <a:prstGeom prst="line">
              <a:avLst/>
            </a:prstGeom>
            <a:ln w="38100"/>
          </p:spPr>
          <p:style>
            <a:lnRef idx="1">
              <a:schemeClr val="accent1"/>
            </a:lnRef>
            <a:fillRef idx="0">
              <a:schemeClr val="accent1"/>
            </a:fillRef>
            <a:effectRef idx="0">
              <a:schemeClr val="accent1"/>
            </a:effectRef>
            <a:fontRef idx="minor">
              <a:schemeClr val="tx1"/>
            </a:fontRef>
          </p:style>
        </p:cxnSp>
      </p:grpSp>
      <p:grpSp>
        <p:nvGrpSpPr>
          <p:cNvPr id="4" name="Group 3"/>
          <p:cNvGrpSpPr/>
          <p:nvPr/>
        </p:nvGrpSpPr>
        <p:grpSpPr>
          <a:xfrm>
            <a:off x="7963753" y="5794060"/>
            <a:ext cx="3148997" cy="914400"/>
            <a:chOff x="7963753" y="5794060"/>
            <a:chExt cx="3148997" cy="914400"/>
          </a:xfrm>
        </p:grpSpPr>
        <p:sp>
          <p:nvSpPr>
            <p:cNvPr id="122" name="Oval 121"/>
            <p:cNvSpPr/>
            <p:nvPr/>
          </p:nvSpPr>
          <p:spPr>
            <a:xfrm>
              <a:off x="10198350" y="5794060"/>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6'</a:t>
              </a:r>
            </a:p>
          </p:txBody>
        </p:sp>
        <p:cxnSp>
          <p:nvCxnSpPr>
            <p:cNvPr id="124" name="Straight Connector 123"/>
            <p:cNvCxnSpPr>
              <a:stCxn id="121" idx="6"/>
              <a:endCxn id="122" idx="2"/>
            </p:cNvCxnSpPr>
            <p:nvPr/>
          </p:nvCxnSpPr>
          <p:spPr>
            <a:xfrm>
              <a:off x="7963753" y="6251260"/>
              <a:ext cx="2234597" cy="0"/>
            </a:xfrm>
            <a:prstGeom prst="line">
              <a:avLst/>
            </a:prstGeom>
            <a:ln w="38100"/>
          </p:spPr>
          <p:style>
            <a:lnRef idx="1">
              <a:schemeClr val="accent1"/>
            </a:lnRef>
            <a:fillRef idx="0">
              <a:schemeClr val="accent1"/>
            </a:fillRef>
            <a:effectRef idx="0">
              <a:schemeClr val="accent1"/>
            </a:effectRef>
            <a:fontRef idx="minor">
              <a:schemeClr val="tx1"/>
            </a:fontRef>
          </p:style>
        </p:cxnSp>
      </p:grpSp>
      <p:sp>
        <p:nvSpPr>
          <p:cNvPr id="70" name="TextBox 69"/>
          <p:cNvSpPr txBox="1"/>
          <p:nvPr/>
        </p:nvSpPr>
        <p:spPr>
          <a:xfrm>
            <a:off x="1764030" y="2672120"/>
            <a:ext cx="3656326" cy="369332"/>
          </a:xfrm>
          <a:prstGeom prst="rect">
            <a:avLst/>
          </a:prstGeom>
          <a:noFill/>
        </p:spPr>
        <p:txBody>
          <a:bodyPr wrap="square" rtlCol="0">
            <a:spAutoFit/>
          </a:bodyPr>
          <a:lstStyle/>
          <a:p>
            <a:pPr algn="ctr"/>
            <a:r>
              <a:rPr lang="en-US" dirty="0" smtClean="0">
                <a:solidFill>
                  <a:schemeClr val="accent2"/>
                </a:solidFill>
              </a:rPr>
              <a:t>move</a:t>
            </a:r>
            <a:r>
              <a:rPr lang="en-US" dirty="0" smtClean="0"/>
              <a:t>(3,2) &amp; </a:t>
            </a:r>
            <a:r>
              <a:rPr lang="en-US" dirty="0" smtClean="0">
                <a:solidFill>
                  <a:schemeClr val="accent2"/>
                </a:solidFill>
              </a:rPr>
              <a:t>move</a:t>
            </a:r>
            <a:r>
              <a:rPr lang="en-US" dirty="0" smtClean="0"/>
              <a:t>(4, 3)</a:t>
            </a:r>
            <a:endParaRPr lang="en-US" dirty="0"/>
          </a:p>
        </p:txBody>
      </p:sp>
      <p:sp>
        <p:nvSpPr>
          <p:cNvPr id="71" name="TextBox 70"/>
          <p:cNvSpPr txBox="1"/>
          <p:nvPr/>
        </p:nvSpPr>
        <p:spPr>
          <a:xfrm>
            <a:off x="8106054" y="2672120"/>
            <a:ext cx="3656326" cy="369332"/>
          </a:xfrm>
          <a:prstGeom prst="rect">
            <a:avLst/>
          </a:prstGeom>
          <a:noFill/>
        </p:spPr>
        <p:txBody>
          <a:bodyPr wrap="square" rtlCol="0">
            <a:spAutoFit/>
          </a:bodyPr>
          <a:lstStyle/>
          <a:p>
            <a:pPr algn="ctr"/>
            <a:r>
              <a:rPr lang="en-US" dirty="0" smtClean="0">
                <a:solidFill>
                  <a:schemeClr val="accent2"/>
                </a:solidFill>
              </a:rPr>
              <a:t>move</a:t>
            </a:r>
            <a:r>
              <a:rPr lang="en-US" dirty="0" smtClean="0"/>
              <a:t>(7, 6)</a:t>
            </a:r>
            <a:endParaRPr lang="en-US" dirty="0"/>
          </a:p>
        </p:txBody>
      </p:sp>
      <p:sp>
        <p:nvSpPr>
          <p:cNvPr id="72" name="TextBox 71"/>
          <p:cNvSpPr txBox="1"/>
          <p:nvPr/>
        </p:nvSpPr>
        <p:spPr>
          <a:xfrm>
            <a:off x="2660654" y="5555577"/>
            <a:ext cx="3656326" cy="369332"/>
          </a:xfrm>
          <a:prstGeom prst="rect">
            <a:avLst/>
          </a:prstGeom>
          <a:noFill/>
        </p:spPr>
        <p:txBody>
          <a:bodyPr wrap="square" rtlCol="0">
            <a:spAutoFit/>
          </a:bodyPr>
          <a:lstStyle/>
          <a:p>
            <a:pPr algn="ctr"/>
            <a:r>
              <a:rPr lang="en-US" dirty="0" smtClean="0">
                <a:solidFill>
                  <a:schemeClr val="accent2"/>
                </a:solidFill>
              </a:rPr>
              <a:t>collapse</a:t>
            </a:r>
            <a:r>
              <a:rPr lang="en-US" dirty="0" smtClean="0"/>
              <a:t>(1, </a:t>
            </a:r>
            <a:r>
              <a:rPr lang="en-US" dirty="0"/>
              <a:t>3</a:t>
            </a:r>
            <a:r>
              <a:rPr lang="en-US" dirty="0" smtClean="0"/>
              <a:t>)</a:t>
            </a:r>
            <a:endParaRPr lang="en-US" dirty="0"/>
          </a:p>
        </p:txBody>
      </p:sp>
      <p:sp>
        <p:nvSpPr>
          <p:cNvPr id="73" name="TextBox 72"/>
          <p:cNvSpPr txBox="1"/>
          <p:nvPr/>
        </p:nvSpPr>
        <p:spPr>
          <a:xfrm>
            <a:off x="7476167" y="5552241"/>
            <a:ext cx="3656326" cy="369332"/>
          </a:xfrm>
          <a:prstGeom prst="rect">
            <a:avLst/>
          </a:prstGeom>
          <a:noFill/>
        </p:spPr>
        <p:txBody>
          <a:bodyPr wrap="square" rtlCol="0">
            <a:spAutoFit/>
          </a:bodyPr>
          <a:lstStyle/>
          <a:p>
            <a:pPr algn="ctr"/>
            <a:r>
              <a:rPr lang="en-US" dirty="0" smtClean="0">
                <a:solidFill>
                  <a:schemeClr val="accent2"/>
                </a:solidFill>
              </a:rPr>
              <a:t>collapse</a:t>
            </a:r>
            <a:r>
              <a:rPr lang="en-US" dirty="0" smtClean="0"/>
              <a:t>(2, </a:t>
            </a:r>
            <a:r>
              <a:rPr lang="en-US" dirty="0"/>
              <a:t>4</a:t>
            </a:r>
            <a:r>
              <a:rPr lang="en-US" dirty="0" smtClean="0"/>
              <a:t>)</a:t>
            </a:r>
            <a:endParaRPr lang="en-US" dirty="0"/>
          </a:p>
        </p:txBody>
      </p:sp>
    </p:spTree>
    <p:extLst>
      <p:ext uri="{BB962C8B-B14F-4D97-AF65-F5344CB8AC3E}">
        <p14:creationId xmlns:p14="http://schemas.microsoft.com/office/powerpoint/2010/main" val="2373316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250"/>
                                        <p:tgtEl>
                                          <p:spTgt spid="23"/>
                                        </p:tgtEl>
                                      </p:cBhvr>
                                    </p:animEffect>
                                  </p:childTnLst>
                                </p:cTn>
                              </p:par>
                            </p:childTnLst>
                          </p:cTn>
                        </p:par>
                        <p:par>
                          <p:cTn id="8" fill="hold">
                            <p:stCondLst>
                              <p:cond delay="250"/>
                            </p:stCondLst>
                            <p:childTnLst>
                              <p:par>
                                <p:cTn id="9" presetID="10" presetClass="entr" presetSubtype="0" fill="hold" grpId="0" nodeType="afterEffect">
                                  <p:stCondLst>
                                    <p:cond delay="0"/>
                                  </p:stCondLst>
                                  <p:childTnLst>
                                    <p:set>
                                      <p:cBhvr>
                                        <p:cTn id="10" dur="1" fill="hold">
                                          <p:stCondLst>
                                            <p:cond delay="0"/>
                                          </p:stCondLst>
                                        </p:cTn>
                                        <p:tgtEl>
                                          <p:spTgt spid="24"/>
                                        </p:tgtEl>
                                        <p:attrNameLst>
                                          <p:attrName>style.visibility</p:attrName>
                                        </p:attrNameLst>
                                      </p:cBhvr>
                                      <p:to>
                                        <p:strVal val="visible"/>
                                      </p:to>
                                    </p:set>
                                    <p:animEffect transition="in" filter="fade">
                                      <p:cBhvr>
                                        <p:cTn id="11" dur="250"/>
                                        <p:tgtEl>
                                          <p:spTgt spid="24"/>
                                        </p:tgtEl>
                                      </p:cBhvr>
                                    </p:animEffect>
                                  </p:childTnLst>
                                </p:cTn>
                              </p:par>
                            </p:childTnLst>
                          </p:cTn>
                        </p:par>
                        <p:par>
                          <p:cTn id="12" fill="hold">
                            <p:stCondLst>
                              <p:cond delay="500"/>
                            </p:stCondLst>
                            <p:childTnLst>
                              <p:par>
                                <p:cTn id="13" presetID="10" presetClass="entr" presetSubtype="0" fill="hold" grpId="0" nodeType="afterEffect">
                                  <p:stCondLst>
                                    <p:cond delay="0"/>
                                  </p:stCondLst>
                                  <p:childTnLst>
                                    <p:set>
                                      <p:cBhvr>
                                        <p:cTn id="14" dur="1" fill="hold">
                                          <p:stCondLst>
                                            <p:cond delay="0"/>
                                          </p:stCondLst>
                                        </p:cTn>
                                        <p:tgtEl>
                                          <p:spTgt spid="25"/>
                                        </p:tgtEl>
                                        <p:attrNameLst>
                                          <p:attrName>style.visibility</p:attrName>
                                        </p:attrNameLst>
                                      </p:cBhvr>
                                      <p:to>
                                        <p:strVal val="visible"/>
                                      </p:to>
                                    </p:set>
                                    <p:animEffect transition="in" filter="fade">
                                      <p:cBhvr>
                                        <p:cTn id="15" dur="250"/>
                                        <p:tgtEl>
                                          <p:spTgt spid="25"/>
                                        </p:tgtEl>
                                      </p:cBhvr>
                                    </p:animEffect>
                                  </p:childTnLst>
                                </p:cTn>
                              </p:par>
                            </p:childTnLst>
                          </p:cTn>
                        </p:par>
                        <p:par>
                          <p:cTn id="16" fill="hold">
                            <p:stCondLst>
                              <p:cond delay="750"/>
                            </p:stCondLst>
                            <p:childTnLst>
                              <p:par>
                                <p:cTn id="17" presetID="10" presetClass="entr" presetSubtype="0" fill="hold" grpId="0" nodeType="afterEffect">
                                  <p:stCondLst>
                                    <p:cond delay="0"/>
                                  </p:stCondLst>
                                  <p:childTnLst>
                                    <p:set>
                                      <p:cBhvr>
                                        <p:cTn id="18" dur="1" fill="hold">
                                          <p:stCondLst>
                                            <p:cond delay="0"/>
                                          </p:stCondLst>
                                        </p:cTn>
                                        <p:tgtEl>
                                          <p:spTgt spid="26"/>
                                        </p:tgtEl>
                                        <p:attrNameLst>
                                          <p:attrName>style.visibility</p:attrName>
                                        </p:attrNameLst>
                                      </p:cBhvr>
                                      <p:to>
                                        <p:strVal val="visible"/>
                                      </p:to>
                                    </p:set>
                                    <p:animEffect transition="in" filter="fade">
                                      <p:cBhvr>
                                        <p:cTn id="19" dur="250"/>
                                        <p:tgtEl>
                                          <p:spTgt spid="26"/>
                                        </p:tgtEl>
                                      </p:cBhvr>
                                    </p:animEffect>
                                  </p:childTnLst>
                                </p:cTn>
                              </p:par>
                            </p:childTnLst>
                          </p:cTn>
                        </p:par>
                        <p:par>
                          <p:cTn id="20" fill="hold">
                            <p:stCondLst>
                              <p:cond delay="1000"/>
                            </p:stCondLst>
                            <p:childTnLst>
                              <p:par>
                                <p:cTn id="21" presetID="10" presetClass="entr" presetSubtype="0" fill="hold" grpId="0" nodeType="afterEffect">
                                  <p:stCondLst>
                                    <p:cond delay="0"/>
                                  </p:stCondLst>
                                  <p:childTnLst>
                                    <p:set>
                                      <p:cBhvr>
                                        <p:cTn id="22" dur="1" fill="hold">
                                          <p:stCondLst>
                                            <p:cond delay="0"/>
                                          </p:stCondLst>
                                        </p:cTn>
                                        <p:tgtEl>
                                          <p:spTgt spid="27"/>
                                        </p:tgtEl>
                                        <p:attrNameLst>
                                          <p:attrName>style.visibility</p:attrName>
                                        </p:attrNameLst>
                                      </p:cBhvr>
                                      <p:to>
                                        <p:strVal val="visible"/>
                                      </p:to>
                                    </p:set>
                                    <p:animEffect transition="in" filter="fade">
                                      <p:cBhvr>
                                        <p:cTn id="23" dur="250"/>
                                        <p:tgtEl>
                                          <p:spTgt spid="27"/>
                                        </p:tgtEl>
                                      </p:cBhvr>
                                    </p:animEffect>
                                  </p:childTnLst>
                                </p:cTn>
                              </p:par>
                            </p:childTnLst>
                          </p:cTn>
                        </p:par>
                        <p:par>
                          <p:cTn id="24" fill="hold">
                            <p:stCondLst>
                              <p:cond delay="1250"/>
                            </p:stCondLst>
                            <p:childTnLst>
                              <p:par>
                                <p:cTn id="25" presetID="10" presetClass="entr" presetSubtype="0" fill="hold" grpId="0" nodeType="afterEffect">
                                  <p:stCondLst>
                                    <p:cond delay="0"/>
                                  </p:stCondLst>
                                  <p:childTnLst>
                                    <p:set>
                                      <p:cBhvr>
                                        <p:cTn id="26" dur="1" fill="hold">
                                          <p:stCondLst>
                                            <p:cond delay="0"/>
                                          </p:stCondLst>
                                        </p:cTn>
                                        <p:tgtEl>
                                          <p:spTgt spid="29"/>
                                        </p:tgtEl>
                                        <p:attrNameLst>
                                          <p:attrName>style.visibility</p:attrName>
                                        </p:attrNameLst>
                                      </p:cBhvr>
                                      <p:to>
                                        <p:strVal val="visible"/>
                                      </p:to>
                                    </p:set>
                                    <p:animEffect transition="in" filter="fade">
                                      <p:cBhvr>
                                        <p:cTn id="27" dur="250"/>
                                        <p:tgtEl>
                                          <p:spTgt spid="29"/>
                                        </p:tgtEl>
                                      </p:cBhvr>
                                    </p:animEffect>
                                  </p:childTnLst>
                                </p:cTn>
                              </p:par>
                            </p:childTnLst>
                          </p:cTn>
                        </p:par>
                        <p:par>
                          <p:cTn id="28" fill="hold">
                            <p:stCondLst>
                              <p:cond delay="1500"/>
                            </p:stCondLst>
                            <p:childTnLst>
                              <p:par>
                                <p:cTn id="29" presetID="10" presetClass="entr" presetSubtype="0" fill="hold" grpId="0" nodeType="afterEffect">
                                  <p:stCondLst>
                                    <p:cond delay="0"/>
                                  </p:stCondLst>
                                  <p:childTnLst>
                                    <p:set>
                                      <p:cBhvr>
                                        <p:cTn id="30" dur="1" fill="hold">
                                          <p:stCondLst>
                                            <p:cond delay="0"/>
                                          </p:stCondLst>
                                        </p:cTn>
                                        <p:tgtEl>
                                          <p:spTgt spid="28"/>
                                        </p:tgtEl>
                                        <p:attrNameLst>
                                          <p:attrName>style.visibility</p:attrName>
                                        </p:attrNameLst>
                                      </p:cBhvr>
                                      <p:to>
                                        <p:strVal val="visible"/>
                                      </p:to>
                                    </p:set>
                                    <p:animEffect transition="in" filter="fade">
                                      <p:cBhvr>
                                        <p:cTn id="31" dur="250"/>
                                        <p:tgtEl>
                                          <p:spTgt spid="28"/>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nodeType="clickEffect">
                                  <p:stCondLst>
                                    <p:cond delay="0"/>
                                  </p:stCondLst>
                                  <p:childTnLst>
                                    <p:set>
                                      <p:cBhvr>
                                        <p:cTn id="35" dur="1" fill="hold">
                                          <p:stCondLst>
                                            <p:cond delay="0"/>
                                          </p:stCondLst>
                                        </p:cTn>
                                        <p:tgtEl>
                                          <p:spTgt spid="54"/>
                                        </p:tgtEl>
                                        <p:attrNameLst>
                                          <p:attrName>style.visibility</p:attrName>
                                        </p:attrNameLst>
                                      </p:cBhvr>
                                      <p:to>
                                        <p:strVal val="visible"/>
                                      </p:to>
                                    </p:set>
                                  </p:childTnLst>
                                </p:cTn>
                              </p:par>
                              <p:par>
                                <p:cTn id="36" presetID="1" presetClass="entr" presetSubtype="0" fill="hold" grpId="0" nodeType="withEffect">
                                  <p:stCondLst>
                                    <p:cond delay="0"/>
                                  </p:stCondLst>
                                  <p:childTnLst>
                                    <p:set>
                                      <p:cBhvr>
                                        <p:cTn id="37" dur="1" fill="hold">
                                          <p:stCondLst>
                                            <p:cond delay="0"/>
                                          </p:stCondLst>
                                        </p:cTn>
                                        <p:tgtEl>
                                          <p:spTgt spid="70"/>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nodeType="clickEffect">
                                  <p:stCondLst>
                                    <p:cond delay="0"/>
                                  </p:stCondLst>
                                  <p:childTnLst>
                                    <p:set>
                                      <p:cBhvr>
                                        <p:cTn id="41" dur="1" fill="hold">
                                          <p:stCondLst>
                                            <p:cond delay="0"/>
                                          </p:stCondLst>
                                        </p:cTn>
                                        <p:tgtEl>
                                          <p:spTgt spid="55"/>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nodeType="clickEffect">
                                  <p:stCondLst>
                                    <p:cond delay="0"/>
                                  </p:stCondLst>
                                  <p:childTnLst>
                                    <p:set>
                                      <p:cBhvr>
                                        <p:cTn id="45" dur="1" fill="hold">
                                          <p:stCondLst>
                                            <p:cond delay="0"/>
                                          </p:stCondLst>
                                        </p:cTn>
                                        <p:tgtEl>
                                          <p:spTgt spid="56"/>
                                        </p:tgtEl>
                                        <p:attrNameLst>
                                          <p:attrName>style.visibility</p:attrName>
                                        </p:attrNameLst>
                                      </p:cBhvr>
                                      <p:to>
                                        <p:strVal val="visible"/>
                                      </p:to>
                                    </p:set>
                                  </p:childTnLst>
                                </p:cTn>
                              </p:par>
                              <p:par>
                                <p:cTn id="46" presetID="1" presetClass="entr" presetSubtype="0" fill="hold" grpId="0" nodeType="withEffect">
                                  <p:stCondLst>
                                    <p:cond delay="0"/>
                                  </p:stCondLst>
                                  <p:childTnLst>
                                    <p:set>
                                      <p:cBhvr>
                                        <p:cTn id="47" dur="1" fill="hold">
                                          <p:stCondLst>
                                            <p:cond delay="0"/>
                                          </p:stCondLst>
                                        </p:cTn>
                                        <p:tgtEl>
                                          <p:spTgt spid="71"/>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nodeType="clickEffect">
                                  <p:stCondLst>
                                    <p:cond delay="0"/>
                                  </p:stCondLst>
                                  <p:childTnLst>
                                    <p:set>
                                      <p:cBhvr>
                                        <p:cTn id="51" dur="1" fill="hold">
                                          <p:stCondLst>
                                            <p:cond delay="0"/>
                                          </p:stCondLst>
                                        </p:cTn>
                                        <p:tgtEl>
                                          <p:spTgt spid="119"/>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grpId="0" nodeType="clickEffect">
                                  <p:stCondLst>
                                    <p:cond delay="0"/>
                                  </p:stCondLst>
                                  <p:childTnLst>
                                    <p:set>
                                      <p:cBhvr>
                                        <p:cTn id="55" dur="1" fill="hold">
                                          <p:stCondLst>
                                            <p:cond delay="0"/>
                                          </p:stCondLst>
                                        </p:cTn>
                                        <p:tgtEl>
                                          <p:spTgt spid="120"/>
                                        </p:tgtEl>
                                        <p:attrNameLst>
                                          <p:attrName>style.visibility</p:attrName>
                                        </p:attrNameLst>
                                      </p:cBhvr>
                                      <p:to>
                                        <p:strVal val="visible"/>
                                      </p:to>
                                    </p:set>
                                  </p:childTnLst>
                                </p:cTn>
                              </p:par>
                              <p:par>
                                <p:cTn id="56" presetID="1" presetClass="entr" presetSubtype="0" fill="hold" grpId="0" nodeType="withEffect">
                                  <p:stCondLst>
                                    <p:cond delay="0"/>
                                  </p:stCondLst>
                                  <p:childTnLst>
                                    <p:set>
                                      <p:cBhvr>
                                        <p:cTn id="57" dur="1" fill="hold">
                                          <p:stCondLst>
                                            <p:cond delay="0"/>
                                          </p:stCondLst>
                                        </p:cTn>
                                        <p:tgtEl>
                                          <p:spTgt spid="72"/>
                                        </p:tgtEl>
                                        <p:attrNameLst>
                                          <p:attrName>style.visibility</p:attrName>
                                        </p:attrNameLst>
                                      </p:cBhvr>
                                      <p:to>
                                        <p:strVal val="visible"/>
                                      </p:to>
                                    </p:set>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nodeType="clickEffect">
                                  <p:stCondLst>
                                    <p:cond delay="0"/>
                                  </p:stCondLst>
                                  <p:childTnLst>
                                    <p:set>
                                      <p:cBhvr>
                                        <p:cTn id="61" dur="1" fill="hold">
                                          <p:stCondLst>
                                            <p:cond delay="0"/>
                                          </p:stCondLst>
                                        </p:cTn>
                                        <p:tgtEl>
                                          <p:spTgt spid="3"/>
                                        </p:tgtEl>
                                        <p:attrNameLst>
                                          <p:attrName>style.visibility</p:attrName>
                                        </p:attrNameLst>
                                      </p:cBhvr>
                                      <p:to>
                                        <p:strVal val="visible"/>
                                      </p:to>
                                    </p:set>
                                  </p:childTnLst>
                                </p:cTn>
                              </p:par>
                              <p:par>
                                <p:cTn id="62" presetID="1" presetClass="entr" presetSubtype="0" fill="hold" grpId="0" nodeType="withEffect">
                                  <p:stCondLst>
                                    <p:cond delay="0"/>
                                  </p:stCondLst>
                                  <p:childTnLst>
                                    <p:set>
                                      <p:cBhvr>
                                        <p:cTn id="63" dur="1" fill="hold">
                                          <p:stCondLst>
                                            <p:cond delay="0"/>
                                          </p:stCondLst>
                                        </p:cTn>
                                        <p:tgtEl>
                                          <p:spTgt spid="73"/>
                                        </p:tgtEl>
                                        <p:attrNameLst>
                                          <p:attrName>style.visibility</p:attrName>
                                        </p:attrNameLst>
                                      </p:cBhvr>
                                      <p:to>
                                        <p:strVal val="visible"/>
                                      </p:to>
                                    </p:set>
                                  </p:childTnLst>
                                </p:cTn>
                              </p:par>
                            </p:childTnLst>
                          </p:cTn>
                        </p:par>
                      </p:childTnLst>
                    </p:cTn>
                  </p:par>
                  <p:par>
                    <p:cTn id="64" fill="hold">
                      <p:stCondLst>
                        <p:cond delay="indefinite"/>
                      </p:stCondLst>
                      <p:childTnLst>
                        <p:par>
                          <p:cTn id="65" fill="hold">
                            <p:stCondLst>
                              <p:cond delay="0"/>
                            </p:stCondLst>
                            <p:childTnLst>
                              <p:par>
                                <p:cTn id="66" presetID="1" presetClass="entr" presetSubtype="0" fill="hold" nodeType="clickEffect">
                                  <p:stCondLst>
                                    <p:cond delay="0"/>
                                  </p:stCondLst>
                                  <p:childTnLst>
                                    <p:set>
                                      <p:cBhvr>
                                        <p:cTn id="67"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4" grpId="0" animBg="1"/>
      <p:bldP spid="25" grpId="0" animBg="1"/>
      <p:bldP spid="26" grpId="0" animBg="1"/>
      <p:bldP spid="27" grpId="0" animBg="1"/>
      <p:bldP spid="28" grpId="0" animBg="1"/>
      <p:bldP spid="29" grpId="0" animBg="1"/>
      <p:bldP spid="120" grpId="0" animBg="1"/>
      <p:bldP spid="70" grpId="0"/>
      <p:bldP spid="71" grpId="0"/>
      <p:bldP spid="72" grpId="0"/>
      <p:bldP spid="7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Transformation: </a:t>
            </a:r>
            <a:r>
              <a:rPr lang="en-US" dirty="0" err="1" smtClean="0">
                <a:solidFill>
                  <a:srgbClr val="C00000"/>
                </a:solidFill>
              </a:rPr>
              <a:t>GroupCompilable</a:t>
            </a:r>
            <a:r>
              <a:rPr lang="en-US" dirty="0" smtClean="0">
                <a:solidFill>
                  <a:srgbClr val="C00000"/>
                </a:solidFill>
              </a:rPr>
              <a:t> </a:t>
            </a:r>
            <a:r>
              <a:rPr lang="en-US" dirty="0" smtClean="0">
                <a:solidFill>
                  <a:srgbClr val="FFC000"/>
                </a:solidFill>
              </a:rPr>
              <a:t>(group)</a:t>
            </a:r>
            <a:endParaRPr lang="en-US" dirty="0">
              <a:solidFill>
                <a:srgbClr val="FFC000"/>
              </a:solidFill>
            </a:endParaRPr>
          </a:p>
        </p:txBody>
      </p:sp>
      <p:grpSp>
        <p:nvGrpSpPr>
          <p:cNvPr id="5" name="Group 4"/>
          <p:cNvGrpSpPr/>
          <p:nvPr/>
        </p:nvGrpSpPr>
        <p:grpSpPr>
          <a:xfrm>
            <a:off x="838200" y="1690688"/>
            <a:ext cx="10263120" cy="914400"/>
            <a:chOff x="838200" y="1690688"/>
            <a:chExt cx="10263120" cy="914400"/>
          </a:xfrm>
        </p:grpSpPr>
        <p:sp>
          <p:nvSpPr>
            <p:cNvPr id="6" name="Oval 5"/>
            <p:cNvSpPr/>
            <p:nvPr/>
          </p:nvSpPr>
          <p:spPr>
            <a:xfrm>
              <a:off x="838200" y="1690688"/>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1</a:t>
              </a:r>
            </a:p>
          </p:txBody>
        </p:sp>
        <p:sp>
          <p:nvSpPr>
            <p:cNvPr id="7" name="Oval 6"/>
            <p:cNvSpPr/>
            <p:nvPr/>
          </p:nvSpPr>
          <p:spPr>
            <a:xfrm>
              <a:off x="2396320" y="1690688"/>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2</a:t>
              </a:r>
            </a:p>
          </p:txBody>
        </p:sp>
        <p:sp>
          <p:nvSpPr>
            <p:cNvPr id="8" name="Oval 7"/>
            <p:cNvSpPr/>
            <p:nvPr/>
          </p:nvSpPr>
          <p:spPr>
            <a:xfrm>
              <a:off x="3954440" y="1690688"/>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3</a:t>
              </a:r>
            </a:p>
          </p:txBody>
        </p:sp>
        <p:sp>
          <p:nvSpPr>
            <p:cNvPr id="9" name="Oval 8"/>
            <p:cNvSpPr/>
            <p:nvPr/>
          </p:nvSpPr>
          <p:spPr>
            <a:xfrm>
              <a:off x="5512560" y="1690688"/>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4</a:t>
              </a:r>
            </a:p>
          </p:txBody>
        </p:sp>
        <p:sp>
          <p:nvSpPr>
            <p:cNvPr id="10" name="Oval 9"/>
            <p:cNvSpPr/>
            <p:nvPr/>
          </p:nvSpPr>
          <p:spPr>
            <a:xfrm>
              <a:off x="7070680" y="1690688"/>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5</a:t>
              </a:r>
            </a:p>
          </p:txBody>
        </p:sp>
        <p:cxnSp>
          <p:nvCxnSpPr>
            <p:cNvPr id="11" name="Straight Connector 10"/>
            <p:cNvCxnSpPr>
              <a:stCxn id="6" idx="6"/>
              <a:endCxn id="7" idx="2"/>
            </p:cNvCxnSpPr>
            <p:nvPr/>
          </p:nvCxnSpPr>
          <p:spPr>
            <a:xfrm>
              <a:off x="1752600" y="2147888"/>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2" name="Straight Connector 11"/>
            <p:cNvCxnSpPr>
              <a:stCxn id="7" idx="6"/>
              <a:endCxn id="8" idx="2"/>
            </p:cNvCxnSpPr>
            <p:nvPr/>
          </p:nvCxnSpPr>
          <p:spPr>
            <a:xfrm>
              <a:off x="3310720" y="2147888"/>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3" name="Straight Connector 12"/>
            <p:cNvCxnSpPr>
              <a:stCxn id="8" idx="6"/>
              <a:endCxn id="9" idx="2"/>
            </p:cNvCxnSpPr>
            <p:nvPr/>
          </p:nvCxnSpPr>
          <p:spPr>
            <a:xfrm>
              <a:off x="4868840" y="2147888"/>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9" idx="6"/>
              <a:endCxn id="10" idx="2"/>
            </p:cNvCxnSpPr>
            <p:nvPr/>
          </p:nvCxnSpPr>
          <p:spPr>
            <a:xfrm>
              <a:off x="6426960" y="2147888"/>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5" name="Oval 14"/>
            <p:cNvSpPr/>
            <p:nvPr/>
          </p:nvSpPr>
          <p:spPr>
            <a:xfrm>
              <a:off x="8628800" y="1690688"/>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6</a:t>
              </a:r>
            </a:p>
          </p:txBody>
        </p:sp>
        <p:cxnSp>
          <p:nvCxnSpPr>
            <p:cNvPr id="16" name="Straight Connector 15"/>
            <p:cNvCxnSpPr>
              <a:stCxn id="10" idx="6"/>
              <a:endCxn id="15" idx="2"/>
            </p:cNvCxnSpPr>
            <p:nvPr/>
          </p:nvCxnSpPr>
          <p:spPr>
            <a:xfrm>
              <a:off x="7985080" y="2147888"/>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7" name="Oval 16"/>
            <p:cNvSpPr/>
            <p:nvPr/>
          </p:nvSpPr>
          <p:spPr>
            <a:xfrm>
              <a:off x="10186920" y="1690688"/>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7</a:t>
              </a:r>
            </a:p>
          </p:txBody>
        </p:sp>
        <p:cxnSp>
          <p:nvCxnSpPr>
            <p:cNvPr id="18" name="Straight Connector 17"/>
            <p:cNvCxnSpPr>
              <a:stCxn id="15" idx="6"/>
              <a:endCxn id="17" idx="2"/>
            </p:cNvCxnSpPr>
            <p:nvPr/>
          </p:nvCxnSpPr>
          <p:spPr>
            <a:xfrm>
              <a:off x="9543200" y="2147888"/>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grpSp>
      <p:pic>
        <p:nvPicPr>
          <p:cNvPr id="20" name="Picture 1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99072" y="2428323"/>
            <a:ext cx="353528" cy="353528"/>
          </a:xfrm>
          <a:prstGeom prst="rect">
            <a:avLst/>
          </a:prstGeom>
        </p:spPr>
      </p:pic>
      <p:pic>
        <p:nvPicPr>
          <p:cNvPr id="21" name="Picture 2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57192" y="2406014"/>
            <a:ext cx="353528" cy="353528"/>
          </a:xfrm>
          <a:prstGeom prst="rect">
            <a:avLst/>
          </a:prstGeom>
        </p:spPr>
      </p:pic>
      <p:pic>
        <p:nvPicPr>
          <p:cNvPr id="22" name="Picture 2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31552" y="2406014"/>
            <a:ext cx="353528" cy="353528"/>
          </a:xfrm>
          <a:prstGeom prst="rect">
            <a:avLst/>
          </a:prstGeom>
        </p:spPr>
      </p:pic>
      <p:pic>
        <p:nvPicPr>
          <p:cNvPr id="23" name="Picture 2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47792" y="2406014"/>
            <a:ext cx="353528" cy="353528"/>
          </a:xfrm>
          <a:prstGeom prst="rect">
            <a:avLst/>
          </a:prstGeom>
        </p:spPr>
      </p:pic>
      <p:pic>
        <p:nvPicPr>
          <p:cNvPr id="24" name="Picture 2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15312" y="2406014"/>
            <a:ext cx="353528" cy="353528"/>
          </a:xfrm>
          <a:prstGeom prst="rect">
            <a:avLst/>
          </a:prstGeom>
        </p:spPr>
      </p:pic>
      <p:pic>
        <p:nvPicPr>
          <p:cNvPr id="25" name="Picture 2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073432" y="2401802"/>
            <a:ext cx="353528" cy="353528"/>
          </a:xfrm>
          <a:prstGeom prst="rect">
            <a:avLst/>
          </a:prstGeom>
        </p:spPr>
      </p:pic>
      <p:pic>
        <p:nvPicPr>
          <p:cNvPr id="26" name="Picture 2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231096" y="2401802"/>
            <a:ext cx="353528" cy="353528"/>
          </a:xfrm>
          <a:prstGeom prst="rect">
            <a:avLst/>
          </a:prstGeom>
        </p:spPr>
      </p:pic>
      <p:sp>
        <p:nvSpPr>
          <p:cNvPr id="27" name="Oval 26"/>
          <p:cNvSpPr/>
          <p:nvPr/>
        </p:nvSpPr>
        <p:spPr>
          <a:xfrm>
            <a:off x="1325880" y="1594687"/>
            <a:ext cx="472440" cy="472440"/>
          </a:xfrm>
          <a:prstGeom prst="ellipse">
            <a:avLst/>
          </a:prstGeom>
          <a:solidFill>
            <a:schemeClr val="accent6"/>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000" dirty="0"/>
              <a:t>1</a:t>
            </a:r>
            <a:endParaRPr lang="en-US" sz="1400" baseline="-25000" dirty="0"/>
          </a:p>
        </p:txBody>
      </p:sp>
      <p:sp>
        <p:nvSpPr>
          <p:cNvPr id="28" name="Oval 27"/>
          <p:cNvSpPr/>
          <p:nvPr/>
        </p:nvSpPr>
        <p:spPr>
          <a:xfrm>
            <a:off x="2838280" y="1595550"/>
            <a:ext cx="472440" cy="472440"/>
          </a:xfrm>
          <a:prstGeom prst="ellipse">
            <a:avLst/>
          </a:prstGeom>
          <a:solidFill>
            <a:schemeClr val="accent6"/>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000" dirty="0" smtClean="0"/>
              <a:t>2</a:t>
            </a:r>
            <a:endParaRPr lang="en-US" sz="1400" baseline="-25000" dirty="0"/>
          </a:p>
        </p:txBody>
      </p:sp>
      <p:sp>
        <p:nvSpPr>
          <p:cNvPr id="29" name="Oval 28"/>
          <p:cNvSpPr/>
          <p:nvPr/>
        </p:nvSpPr>
        <p:spPr>
          <a:xfrm>
            <a:off x="4389976" y="1594687"/>
            <a:ext cx="472440" cy="472440"/>
          </a:xfrm>
          <a:prstGeom prst="ellipse">
            <a:avLst/>
          </a:prstGeom>
          <a:solidFill>
            <a:schemeClr val="accent6"/>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000" dirty="0" smtClean="0"/>
              <a:t>3</a:t>
            </a:r>
            <a:endParaRPr lang="en-US" sz="1400" baseline="-25000" dirty="0"/>
          </a:p>
        </p:txBody>
      </p:sp>
      <p:sp>
        <p:nvSpPr>
          <p:cNvPr id="30" name="Oval 29"/>
          <p:cNvSpPr/>
          <p:nvPr/>
        </p:nvSpPr>
        <p:spPr>
          <a:xfrm>
            <a:off x="5969760" y="1591433"/>
            <a:ext cx="472440" cy="472440"/>
          </a:xfrm>
          <a:prstGeom prst="ellipse">
            <a:avLst/>
          </a:prstGeom>
          <a:solidFill>
            <a:schemeClr val="accent6"/>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000" dirty="0" smtClean="0"/>
              <a:t>3</a:t>
            </a:r>
            <a:endParaRPr lang="en-US" sz="1400" baseline="-25000" dirty="0"/>
          </a:p>
        </p:txBody>
      </p:sp>
      <p:sp>
        <p:nvSpPr>
          <p:cNvPr id="31" name="Oval 30"/>
          <p:cNvSpPr/>
          <p:nvPr/>
        </p:nvSpPr>
        <p:spPr>
          <a:xfrm>
            <a:off x="7527880" y="1591433"/>
            <a:ext cx="472440" cy="472440"/>
          </a:xfrm>
          <a:prstGeom prst="ellipse">
            <a:avLst/>
          </a:prstGeom>
          <a:solidFill>
            <a:schemeClr val="accent6"/>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000" dirty="0" smtClean="0"/>
              <a:t>3</a:t>
            </a:r>
            <a:endParaRPr lang="en-US" sz="1400" baseline="-25000" dirty="0"/>
          </a:p>
        </p:txBody>
      </p:sp>
      <p:sp>
        <p:nvSpPr>
          <p:cNvPr id="32" name="Oval 31"/>
          <p:cNvSpPr/>
          <p:nvPr/>
        </p:nvSpPr>
        <p:spPr>
          <a:xfrm>
            <a:off x="9156400" y="1591433"/>
            <a:ext cx="472440" cy="472440"/>
          </a:xfrm>
          <a:prstGeom prst="ellipse">
            <a:avLst/>
          </a:prstGeom>
          <a:solidFill>
            <a:schemeClr val="accent6"/>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000" dirty="0" smtClean="0"/>
              <a:t>4</a:t>
            </a:r>
            <a:endParaRPr lang="en-US" sz="1400" baseline="-25000" dirty="0"/>
          </a:p>
        </p:txBody>
      </p:sp>
      <p:sp>
        <p:nvSpPr>
          <p:cNvPr id="33" name="Oval 32"/>
          <p:cNvSpPr/>
          <p:nvPr/>
        </p:nvSpPr>
        <p:spPr>
          <a:xfrm>
            <a:off x="10708084" y="1591433"/>
            <a:ext cx="472440" cy="472440"/>
          </a:xfrm>
          <a:prstGeom prst="ellipse">
            <a:avLst/>
          </a:prstGeom>
          <a:solidFill>
            <a:schemeClr val="accent6"/>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000" dirty="0" smtClean="0"/>
              <a:t>4</a:t>
            </a:r>
            <a:endParaRPr lang="en-US" sz="1400" baseline="-25000" dirty="0"/>
          </a:p>
        </p:txBody>
      </p:sp>
      <p:grpSp>
        <p:nvGrpSpPr>
          <p:cNvPr id="64" name="Group 63"/>
          <p:cNvGrpSpPr/>
          <p:nvPr/>
        </p:nvGrpSpPr>
        <p:grpSpPr>
          <a:xfrm>
            <a:off x="838200" y="3093259"/>
            <a:ext cx="10588752" cy="1608488"/>
            <a:chOff x="838200" y="3093259"/>
            <a:chExt cx="10588752" cy="1608488"/>
          </a:xfrm>
        </p:grpSpPr>
        <p:grpSp>
          <p:nvGrpSpPr>
            <p:cNvPr id="34" name="Group 33"/>
            <p:cNvGrpSpPr/>
            <p:nvPr/>
          </p:nvGrpSpPr>
          <p:grpSpPr>
            <a:xfrm>
              <a:off x="838200" y="3473449"/>
              <a:ext cx="10263120" cy="914400"/>
              <a:chOff x="838200" y="1690688"/>
              <a:chExt cx="10263120" cy="914400"/>
            </a:xfrm>
          </p:grpSpPr>
          <p:sp>
            <p:nvSpPr>
              <p:cNvPr id="35" name="Oval 34"/>
              <p:cNvSpPr/>
              <p:nvPr/>
            </p:nvSpPr>
            <p:spPr>
              <a:xfrm>
                <a:off x="838200" y="1690688"/>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1</a:t>
                </a:r>
              </a:p>
            </p:txBody>
          </p:sp>
          <p:sp>
            <p:nvSpPr>
              <p:cNvPr id="36" name="Oval 35"/>
              <p:cNvSpPr/>
              <p:nvPr/>
            </p:nvSpPr>
            <p:spPr>
              <a:xfrm>
                <a:off x="2396320" y="1690688"/>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2</a:t>
                </a:r>
              </a:p>
            </p:txBody>
          </p:sp>
          <p:sp>
            <p:nvSpPr>
              <p:cNvPr id="37" name="Oval 36"/>
              <p:cNvSpPr/>
              <p:nvPr/>
            </p:nvSpPr>
            <p:spPr>
              <a:xfrm>
                <a:off x="3954440" y="1690688"/>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3</a:t>
                </a:r>
              </a:p>
            </p:txBody>
          </p:sp>
          <p:sp>
            <p:nvSpPr>
              <p:cNvPr id="38" name="Oval 37"/>
              <p:cNvSpPr/>
              <p:nvPr/>
            </p:nvSpPr>
            <p:spPr>
              <a:xfrm>
                <a:off x="5512560" y="1690688"/>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4</a:t>
                </a:r>
              </a:p>
            </p:txBody>
          </p:sp>
          <p:sp>
            <p:nvSpPr>
              <p:cNvPr id="39" name="Oval 38"/>
              <p:cNvSpPr/>
              <p:nvPr/>
            </p:nvSpPr>
            <p:spPr>
              <a:xfrm>
                <a:off x="7070680" y="1690688"/>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5</a:t>
                </a:r>
              </a:p>
            </p:txBody>
          </p:sp>
          <p:cxnSp>
            <p:nvCxnSpPr>
              <p:cNvPr id="40" name="Straight Connector 39"/>
              <p:cNvCxnSpPr>
                <a:stCxn id="35" idx="6"/>
                <a:endCxn id="36" idx="2"/>
              </p:cNvCxnSpPr>
              <p:nvPr/>
            </p:nvCxnSpPr>
            <p:spPr>
              <a:xfrm>
                <a:off x="1752600" y="2147888"/>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41" name="Straight Connector 40"/>
              <p:cNvCxnSpPr>
                <a:stCxn id="36" idx="6"/>
                <a:endCxn id="37" idx="2"/>
              </p:cNvCxnSpPr>
              <p:nvPr/>
            </p:nvCxnSpPr>
            <p:spPr>
              <a:xfrm>
                <a:off x="3310720" y="2147888"/>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42" name="Straight Connector 41"/>
              <p:cNvCxnSpPr>
                <a:stCxn id="37" idx="6"/>
                <a:endCxn id="38" idx="2"/>
              </p:cNvCxnSpPr>
              <p:nvPr/>
            </p:nvCxnSpPr>
            <p:spPr>
              <a:xfrm>
                <a:off x="4868840" y="2147888"/>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43" name="Straight Connector 42"/>
              <p:cNvCxnSpPr>
                <a:stCxn id="38" idx="6"/>
                <a:endCxn id="39" idx="2"/>
              </p:cNvCxnSpPr>
              <p:nvPr/>
            </p:nvCxnSpPr>
            <p:spPr>
              <a:xfrm>
                <a:off x="6426960" y="2147888"/>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44" name="Oval 43"/>
              <p:cNvSpPr/>
              <p:nvPr/>
            </p:nvSpPr>
            <p:spPr>
              <a:xfrm>
                <a:off x="8628800" y="1690688"/>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6</a:t>
                </a:r>
              </a:p>
            </p:txBody>
          </p:sp>
          <p:cxnSp>
            <p:nvCxnSpPr>
              <p:cNvPr id="45" name="Straight Connector 44"/>
              <p:cNvCxnSpPr>
                <a:stCxn id="39" idx="6"/>
                <a:endCxn id="44" idx="2"/>
              </p:cNvCxnSpPr>
              <p:nvPr/>
            </p:nvCxnSpPr>
            <p:spPr>
              <a:xfrm>
                <a:off x="7985080" y="2147888"/>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46" name="Oval 45"/>
              <p:cNvSpPr/>
              <p:nvPr/>
            </p:nvSpPr>
            <p:spPr>
              <a:xfrm>
                <a:off x="10186920" y="1690688"/>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7</a:t>
                </a:r>
              </a:p>
            </p:txBody>
          </p:sp>
          <p:cxnSp>
            <p:nvCxnSpPr>
              <p:cNvPr id="47" name="Straight Connector 46"/>
              <p:cNvCxnSpPr>
                <a:stCxn id="44" idx="6"/>
                <a:endCxn id="46" idx="2"/>
              </p:cNvCxnSpPr>
              <p:nvPr/>
            </p:nvCxnSpPr>
            <p:spPr>
              <a:xfrm>
                <a:off x="9543200" y="2147888"/>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grpSp>
        <p:sp>
          <p:nvSpPr>
            <p:cNvPr id="48" name="Oval 47"/>
            <p:cNvSpPr/>
            <p:nvPr/>
          </p:nvSpPr>
          <p:spPr>
            <a:xfrm>
              <a:off x="3566563" y="3159550"/>
              <a:ext cx="4666589" cy="1542197"/>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800" baseline="-25000" dirty="0"/>
            </a:p>
          </p:txBody>
        </p:sp>
        <p:sp>
          <p:nvSpPr>
            <p:cNvPr id="49" name="Oval 48"/>
            <p:cNvSpPr/>
            <p:nvPr/>
          </p:nvSpPr>
          <p:spPr>
            <a:xfrm>
              <a:off x="8341345" y="3093259"/>
              <a:ext cx="3085607" cy="1542197"/>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800" baseline="-25000" dirty="0"/>
            </a:p>
          </p:txBody>
        </p:sp>
      </p:grpSp>
      <p:grpSp>
        <p:nvGrpSpPr>
          <p:cNvPr id="50" name="Group 49"/>
          <p:cNvGrpSpPr/>
          <p:nvPr/>
        </p:nvGrpSpPr>
        <p:grpSpPr>
          <a:xfrm>
            <a:off x="838200" y="4845049"/>
            <a:ext cx="9502392" cy="914400"/>
            <a:chOff x="838200" y="1690688"/>
            <a:chExt cx="9502392" cy="914400"/>
          </a:xfrm>
        </p:grpSpPr>
        <p:sp>
          <p:nvSpPr>
            <p:cNvPr id="51" name="Oval 50"/>
            <p:cNvSpPr/>
            <p:nvPr/>
          </p:nvSpPr>
          <p:spPr>
            <a:xfrm>
              <a:off x="838200" y="1690688"/>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1</a:t>
              </a:r>
            </a:p>
          </p:txBody>
        </p:sp>
        <p:sp>
          <p:nvSpPr>
            <p:cNvPr id="52" name="Oval 51"/>
            <p:cNvSpPr/>
            <p:nvPr/>
          </p:nvSpPr>
          <p:spPr>
            <a:xfrm>
              <a:off x="2396320" y="1690688"/>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2</a:t>
              </a:r>
            </a:p>
          </p:txBody>
        </p:sp>
        <p:sp>
          <p:nvSpPr>
            <p:cNvPr id="53" name="Oval 52"/>
            <p:cNvSpPr/>
            <p:nvPr/>
          </p:nvSpPr>
          <p:spPr>
            <a:xfrm>
              <a:off x="5510641" y="1690688"/>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smtClean="0"/>
                <a:t>e</a:t>
              </a:r>
              <a:r>
                <a:rPr lang="en-US" sz="2800" baseline="-25000" dirty="0" smtClean="0"/>
                <a:t>8</a:t>
              </a:r>
              <a:endParaRPr lang="en-US" sz="2800" baseline="-25000" dirty="0"/>
            </a:p>
          </p:txBody>
        </p:sp>
        <p:sp>
          <p:nvSpPr>
            <p:cNvPr id="54" name="Oval 53"/>
            <p:cNvSpPr/>
            <p:nvPr/>
          </p:nvSpPr>
          <p:spPr>
            <a:xfrm>
              <a:off x="9426192" y="1690688"/>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smtClean="0"/>
                <a:t>e</a:t>
              </a:r>
              <a:r>
                <a:rPr lang="en-US" sz="2800" baseline="-25000" dirty="0" smtClean="0"/>
                <a:t>9</a:t>
              </a:r>
              <a:endParaRPr lang="en-US" sz="2800" baseline="-25000" dirty="0"/>
            </a:p>
          </p:txBody>
        </p:sp>
        <p:cxnSp>
          <p:nvCxnSpPr>
            <p:cNvPr id="56" name="Straight Connector 55"/>
            <p:cNvCxnSpPr>
              <a:stCxn id="51" idx="6"/>
              <a:endCxn id="52" idx="2"/>
            </p:cNvCxnSpPr>
            <p:nvPr/>
          </p:nvCxnSpPr>
          <p:spPr>
            <a:xfrm>
              <a:off x="1752600" y="2147888"/>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57" name="Straight Connector 56"/>
            <p:cNvCxnSpPr>
              <a:stCxn id="52" idx="6"/>
              <a:endCxn id="53" idx="2"/>
            </p:cNvCxnSpPr>
            <p:nvPr/>
          </p:nvCxnSpPr>
          <p:spPr>
            <a:xfrm>
              <a:off x="3310720" y="2147888"/>
              <a:ext cx="2199921"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58" name="Straight Connector 57"/>
            <p:cNvCxnSpPr>
              <a:stCxn id="53" idx="6"/>
              <a:endCxn id="54" idx="2"/>
            </p:cNvCxnSpPr>
            <p:nvPr/>
          </p:nvCxnSpPr>
          <p:spPr>
            <a:xfrm>
              <a:off x="6425041" y="2147888"/>
              <a:ext cx="3001151" cy="0"/>
            </a:xfrm>
            <a:prstGeom prst="line">
              <a:avLst/>
            </a:prstGeom>
            <a:ln w="38100"/>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877645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250"/>
                                        <p:tgtEl>
                                          <p:spTgt spid="20"/>
                                        </p:tgtEl>
                                      </p:cBhvr>
                                    </p:animEffect>
                                  </p:childTnLst>
                                </p:cTn>
                              </p:par>
                            </p:childTnLst>
                          </p:cTn>
                        </p:par>
                        <p:par>
                          <p:cTn id="8" fill="hold">
                            <p:stCondLst>
                              <p:cond delay="250"/>
                            </p:stCondLst>
                            <p:childTnLst>
                              <p:par>
                                <p:cTn id="9" presetID="10" presetClass="entr" presetSubtype="0" fill="hold" nodeType="afterEffect">
                                  <p:stCondLst>
                                    <p:cond delay="0"/>
                                  </p:stCondLst>
                                  <p:childTnLst>
                                    <p:set>
                                      <p:cBhvr>
                                        <p:cTn id="10" dur="1" fill="hold">
                                          <p:stCondLst>
                                            <p:cond delay="0"/>
                                          </p:stCondLst>
                                        </p:cTn>
                                        <p:tgtEl>
                                          <p:spTgt spid="21"/>
                                        </p:tgtEl>
                                        <p:attrNameLst>
                                          <p:attrName>style.visibility</p:attrName>
                                        </p:attrNameLst>
                                      </p:cBhvr>
                                      <p:to>
                                        <p:strVal val="visible"/>
                                      </p:to>
                                    </p:set>
                                    <p:animEffect transition="in" filter="fade">
                                      <p:cBhvr>
                                        <p:cTn id="11" dur="250"/>
                                        <p:tgtEl>
                                          <p:spTgt spid="21"/>
                                        </p:tgtEl>
                                      </p:cBhvr>
                                    </p:animEffect>
                                  </p:childTnLst>
                                </p:cTn>
                              </p:par>
                            </p:childTnLst>
                          </p:cTn>
                        </p:par>
                        <p:par>
                          <p:cTn id="12" fill="hold">
                            <p:stCondLst>
                              <p:cond delay="500"/>
                            </p:stCondLst>
                            <p:childTnLst>
                              <p:par>
                                <p:cTn id="13" presetID="10" presetClass="entr" presetSubtype="0" fill="hold" nodeType="afterEffect">
                                  <p:stCondLst>
                                    <p:cond delay="0"/>
                                  </p:stCondLst>
                                  <p:childTnLst>
                                    <p:set>
                                      <p:cBhvr>
                                        <p:cTn id="14" dur="1" fill="hold">
                                          <p:stCondLst>
                                            <p:cond delay="0"/>
                                          </p:stCondLst>
                                        </p:cTn>
                                        <p:tgtEl>
                                          <p:spTgt spid="24"/>
                                        </p:tgtEl>
                                        <p:attrNameLst>
                                          <p:attrName>style.visibility</p:attrName>
                                        </p:attrNameLst>
                                      </p:cBhvr>
                                      <p:to>
                                        <p:strVal val="visible"/>
                                      </p:to>
                                    </p:set>
                                    <p:animEffect transition="in" filter="fade">
                                      <p:cBhvr>
                                        <p:cTn id="15" dur="250"/>
                                        <p:tgtEl>
                                          <p:spTgt spid="24"/>
                                        </p:tgtEl>
                                      </p:cBhvr>
                                    </p:animEffect>
                                  </p:childTnLst>
                                </p:cTn>
                              </p:par>
                            </p:childTnLst>
                          </p:cTn>
                        </p:par>
                        <p:par>
                          <p:cTn id="16" fill="hold">
                            <p:stCondLst>
                              <p:cond delay="750"/>
                            </p:stCondLst>
                            <p:childTnLst>
                              <p:par>
                                <p:cTn id="17" presetID="10" presetClass="entr" presetSubtype="0" fill="hold" nodeType="afterEffect">
                                  <p:stCondLst>
                                    <p:cond delay="0"/>
                                  </p:stCondLst>
                                  <p:childTnLst>
                                    <p:set>
                                      <p:cBhvr>
                                        <p:cTn id="18" dur="1" fill="hold">
                                          <p:stCondLst>
                                            <p:cond delay="0"/>
                                          </p:stCondLst>
                                        </p:cTn>
                                        <p:tgtEl>
                                          <p:spTgt spid="25"/>
                                        </p:tgtEl>
                                        <p:attrNameLst>
                                          <p:attrName>style.visibility</p:attrName>
                                        </p:attrNameLst>
                                      </p:cBhvr>
                                      <p:to>
                                        <p:strVal val="visible"/>
                                      </p:to>
                                    </p:set>
                                    <p:animEffect transition="in" filter="fade">
                                      <p:cBhvr>
                                        <p:cTn id="19" dur="250"/>
                                        <p:tgtEl>
                                          <p:spTgt spid="25"/>
                                        </p:tgtEl>
                                      </p:cBhvr>
                                    </p:animEffect>
                                  </p:childTnLst>
                                </p:cTn>
                              </p:par>
                            </p:childTnLst>
                          </p:cTn>
                        </p:par>
                        <p:par>
                          <p:cTn id="20" fill="hold">
                            <p:stCondLst>
                              <p:cond delay="1000"/>
                            </p:stCondLst>
                            <p:childTnLst>
                              <p:par>
                                <p:cTn id="21" presetID="10" presetClass="entr" presetSubtype="0" fill="hold" nodeType="afterEffect">
                                  <p:stCondLst>
                                    <p:cond delay="0"/>
                                  </p:stCondLst>
                                  <p:childTnLst>
                                    <p:set>
                                      <p:cBhvr>
                                        <p:cTn id="22" dur="1" fill="hold">
                                          <p:stCondLst>
                                            <p:cond delay="0"/>
                                          </p:stCondLst>
                                        </p:cTn>
                                        <p:tgtEl>
                                          <p:spTgt spid="22"/>
                                        </p:tgtEl>
                                        <p:attrNameLst>
                                          <p:attrName>style.visibility</p:attrName>
                                        </p:attrNameLst>
                                      </p:cBhvr>
                                      <p:to>
                                        <p:strVal val="visible"/>
                                      </p:to>
                                    </p:set>
                                    <p:animEffect transition="in" filter="fade">
                                      <p:cBhvr>
                                        <p:cTn id="23" dur="250"/>
                                        <p:tgtEl>
                                          <p:spTgt spid="22"/>
                                        </p:tgtEl>
                                      </p:cBhvr>
                                    </p:animEffect>
                                  </p:childTnLst>
                                </p:cTn>
                              </p:par>
                            </p:childTnLst>
                          </p:cTn>
                        </p:par>
                        <p:par>
                          <p:cTn id="24" fill="hold">
                            <p:stCondLst>
                              <p:cond delay="1250"/>
                            </p:stCondLst>
                            <p:childTnLst>
                              <p:par>
                                <p:cTn id="25" presetID="10" presetClass="entr" presetSubtype="0" fill="hold" nodeType="afterEffect">
                                  <p:stCondLst>
                                    <p:cond delay="0"/>
                                  </p:stCondLst>
                                  <p:childTnLst>
                                    <p:set>
                                      <p:cBhvr>
                                        <p:cTn id="26" dur="1" fill="hold">
                                          <p:stCondLst>
                                            <p:cond delay="0"/>
                                          </p:stCondLst>
                                        </p:cTn>
                                        <p:tgtEl>
                                          <p:spTgt spid="26"/>
                                        </p:tgtEl>
                                        <p:attrNameLst>
                                          <p:attrName>style.visibility</p:attrName>
                                        </p:attrNameLst>
                                      </p:cBhvr>
                                      <p:to>
                                        <p:strVal val="visible"/>
                                      </p:to>
                                    </p:set>
                                    <p:animEffect transition="in" filter="fade">
                                      <p:cBhvr>
                                        <p:cTn id="27" dur="250"/>
                                        <p:tgtEl>
                                          <p:spTgt spid="26"/>
                                        </p:tgtEl>
                                      </p:cBhvr>
                                    </p:animEffect>
                                  </p:childTnLst>
                                </p:cTn>
                              </p:par>
                            </p:childTnLst>
                          </p:cTn>
                        </p:par>
                        <p:par>
                          <p:cTn id="28" fill="hold">
                            <p:stCondLst>
                              <p:cond delay="1500"/>
                            </p:stCondLst>
                            <p:childTnLst>
                              <p:par>
                                <p:cTn id="29" presetID="10" presetClass="entr" presetSubtype="0" fill="hold" nodeType="afterEffect">
                                  <p:stCondLst>
                                    <p:cond delay="0"/>
                                  </p:stCondLst>
                                  <p:childTnLst>
                                    <p:set>
                                      <p:cBhvr>
                                        <p:cTn id="30" dur="1" fill="hold">
                                          <p:stCondLst>
                                            <p:cond delay="0"/>
                                          </p:stCondLst>
                                        </p:cTn>
                                        <p:tgtEl>
                                          <p:spTgt spid="23"/>
                                        </p:tgtEl>
                                        <p:attrNameLst>
                                          <p:attrName>style.visibility</p:attrName>
                                        </p:attrNameLst>
                                      </p:cBhvr>
                                      <p:to>
                                        <p:strVal val="visible"/>
                                      </p:to>
                                    </p:set>
                                    <p:animEffect transition="in" filter="fade">
                                      <p:cBhvr>
                                        <p:cTn id="31" dur="250"/>
                                        <p:tgtEl>
                                          <p:spTgt spid="23"/>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27"/>
                                        </p:tgtEl>
                                        <p:attrNameLst>
                                          <p:attrName>style.visibility</p:attrName>
                                        </p:attrNameLst>
                                      </p:cBhvr>
                                      <p:to>
                                        <p:strVal val="visible"/>
                                      </p:to>
                                    </p:set>
                                    <p:animEffect transition="in" filter="fade">
                                      <p:cBhvr>
                                        <p:cTn id="36" dur="250"/>
                                        <p:tgtEl>
                                          <p:spTgt spid="27"/>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28"/>
                                        </p:tgtEl>
                                        <p:attrNameLst>
                                          <p:attrName>style.visibility</p:attrName>
                                        </p:attrNameLst>
                                      </p:cBhvr>
                                      <p:to>
                                        <p:strVal val="visible"/>
                                      </p:to>
                                    </p:set>
                                    <p:animEffect transition="in" filter="fade">
                                      <p:cBhvr>
                                        <p:cTn id="41" dur="250"/>
                                        <p:tgtEl>
                                          <p:spTgt spid="28"/>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29"/>
                                        </p:tgtEl>
                                        <p:attrNameLst>
                                          <p:attrName>style.visibility</p:attrName>
                                        </p:attrNameLst>
                                      </p:cBhvr>
                                      <p:to>
                                        <p:strVal val="visible"/>
                                      </p:to>
                                    </p:set>
                                    <p:animEffect transition="in" filter="fade">
                                      <p:cBhvr>
                                        <p:cTn id="46" dur="250"/>
                                        <p:tgtEl>
                                          <p:spTgt spid="29"/>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30"/>
                                        </p:tgtEl>
                                        <p:attrNameLst>
                                          <p:attrName>style.visibility</p:attrName>
                                        </p:attrNameLst>
                                      </p:cBhvr>
                                      <p:to>
                                        <p:strVal val="visible"/>
                                      </p:to>
                                    </p:set>
                                    <p:animEffect transition="in" filter="fade">
                                      <p:cBhvr>
                                        <p:cTn id="49" dur="250"/>
                                        <p:tgtEl>
                                          <p:spTgt spid="30"/>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31"/>
                                        </p:tgtEl>
                                        <p:attrNameLst>
                                          <p:attrName>style.visibility</p:attrName>
                                        </p:attrNameLst>
                                      </p:cBhvr>
                                      <p:to>
                                        <p:strVal val="visible"/>
                                      </p:to>
                                    </p:set>
                                    <p:animEffect transition="in" filter="fade">
                                      <p:cBhvr>
                                        <p:cTn id="52" dur="250"/>
                                        <p:tgtEl>
                                          <p:spTgt spid="31"/>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2"/>
                                        </p:tgtEl>
                                        <p:attrNameLst>
                                          <p:attrName>style.visibility</p:attrName>
                                        </p:attrNameLst>
                                      </p:cBhvr>
                                      <p:to>
                                        <p:strVal val="visible"/>
                                      </p:to>
                                    </p:set>
                                    <p:animEffect transition="in" filter="fade">
                                      <p:cBhvr>
                                        <p:cTn id="57" dur="250"/>
                                        <p:tgtEl>
                                          <p:spTgt spid="32"/>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33"/>
                                        </p:tgtEl>
                                        <p:attrNameLst>
                                          <p:attrName>style.visibility</p:attrName>
                                        </p:attrNameLst>
                                      </p:cBhvr>
                                      <p:to>
                                        <p:strVal val="visible"/>
                                      </p:to>
                                    </p:set>
                                    <p:animEffect transition="in" filter="fade">
                                      <p:cBhvr>
                                        <p:cTn id="60" dur="250"/>
                                        <p:tgtEl>
                                          <p:spTgt spid="33"/>
                                        </p:tgtEl>
                                      </p:cBhvr>
                                    </p:animEffec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64"/>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nodeType="clickEffect">
                                  <p:stCondLst>
                                    <p:cond delay="0"/>
                                  </p:stCondLst>
                                  <p:childTnLst>
                                    <p:set>
                                      <p:cBhvr>
                                        <p:cTn id="68" dur="1" fill="hold">
                                          <p:stCondLst>
                                            <p:cond delay="0"/>
                                          </p:stCondLst>
                                        </p:cTn>
                                        <p:tgtEl>
                                          <p:spTgt spid="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8" grpId="0" animBg="1"/>
      <p:bldP spid="29" grpId="0" animBg="1"/>
      <p:bldP spid="30" grpId="0" animBg="1"/>
      <p:bldP spid="31" grpId="0" animBg="1"/>
      <p:bldP spid="32" grpId="0" animBg="1"/>
      <p:bldP spid="3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All transformations</a:t>
            </a:r>
            <a:endParaRPr lang="en-US" dirty="0"/>
          </a:p>
        </p:txBody>
      </p:sp>
      <p:sp>
        <p:nvSpPr>
          <p:cNvPr id="3" name="Content Placeholder 2"/>
          <p:cNvSpPr>
            <a:spLocks noGrp="1"/>
          </p:cNvSpPr>
          <p:nvPr>
            <p:ph idx="1"/>
          </p:nvPr>
        </p:nvSpPr>
        <p:spPr/>
        <p:txBody>
          <a:bodyPr/>
          <a:lstStyle/>
          <a:p>
            <a:r>
              <a:rPr lang="en-US" dirty="0" err="1" smtClean="0">
                <a:solidFill>
                  <a:srgbClr val="C00000"/>
                </a:solidFill>
              </a:rPr>
              <a:t>GroupCompilable</a:t>
            </a:r>
            <a:r>
              <a:rPr lang="en-US" dirty="0" smtClean="0">
                <a:solidFill>
                  <a:srgbClr val="C00000"/>
                </a:solidFill>
              </a:rPr>
              <a:t>: </a:t>
            </a:r>
            <a:r>
              <a:rPr lang="en-US" dirty="0" smtClean="0">
                <a:solidFill>
                  <a:srgbClr val="FFC000"/>
                </a:solidFill>
              </a:rPr>
              <a:t>group</a:t>
            </a:r>
            <a:r>
              <a:rPr lang="en-US" dirty="0" smtClean="0">
                <a:solidFill>
                  <a:schemeClr val="accent2"/>
                </a:solidFill>
              </a:rPr>
              <a:t>(collapse)</a:t>
            </a:r>
            <a:endParaRPr lang="en-US" dirty="0" smtClean="0">
              <a:solidFill>
                <a:srgbClr val="C00000"/>
              </a:solidFill>
            </a:endParaRPr>
          </a:p>
          <a:p>
            <a:endParaRPr lang="en-US" dirty="0" smtClean="0"/>
          </a:p>
          <a:p>
            <a:r>
              <a:rPr lang="en-US" dirty="0" err="1" smtClean="0">
                <a:solidFill>
                  <a:srgbClr val="C00000"/>
                </a:solidFill>
              </a:rPr>
              <a:t>GroupFiles</a:t>
            </a:r>
            <a:r>
              <a:rPr lang="en-US" dirty="0" smtClean="0">
                <a:solidFill>
                  <a:srgbClr val="C00000"/>
                </a:solidFill>
              </a:rPr>
              <a:t>: </a:t>
            </a:r>
            <a:r>
              <a:rPr lang="en-US" dirty="0" smtClean="0">
                <a:solidFill>
                  <a:srgbClr val="FFC000"/>
                </a:solidFill>
              </a:rPr>
              <a:t>group</a:t>
            </a:r>
            <a:r>
              <a:rPr lang="en-US" dirty="0" smtClean="0">
                <a:solidFill>
                  <a:schemeClr val="accent2"/>
                </a:solidFill>
              </a:rPr>
              <a:t>(collapse + move)</a:t>
            </a:r>
            <a:endParaRPr lang="en-US" dirty="0" smtClean="0">
              <a:solidFill>
                <a:srgbClr val="C00000"/>
              </a:solidFill>
            </a:endParaRPr>
          </a:p>
          <a:p>
            <a:pPr lvl="1"/>
            <a:r>
              <a:rPr lang="en-US" dirty="0"/>
              <a:t>f</a:t>
            </a:r>
            <a:r>
              <a:rPr lang="en-US" dirty="0" smtClean="0"/>
              <a:t>or each modified file, creates a group containing all edits on this file</a:t>
            </a:r>
          </a:p>
          <a:p>
            <a:pPr lvl="1"/>
            <a:r>
              <a:rPr lang="en-US" dirty="0"/>
              <a:t>u</a:t>
            </a:r>
            <a:r>
              <a:rPr lang="en-US" dirty="0" smtClean="0"/>
              <a:t>seful for manual inspection (e.g., VCS diff)</a:t>
            </a:r>
            <a:endParaRPr lang="en-US" dirty="0"/>
          </a:p>
          <a:p>
            <a:pPr lvl="1"/>
            <a:endParaRPr lang="en-US" dirty="0" smtClean="0"/>
          </a:p>
          <a:p>
            <a:r>
              <a:rPr lang="en-US" dirty="0" err="1" smtClean="0">
                <a:solidFill>
                  <a:srgbClr val="C00000"/>
                </a:solidFill>
              </a:rPr>
              <a:t>GroupCollocated</a:t>
            </a:r>
            <a:r>
              <a:rPr lang="en-US" dirty="0" smtClean="0">
                <a:solidFill>
                  <a:srgbClr val="C00000"/>
                </a:solidFill>
              </a:rPr>
              <a:t>: </a:t>
            </a:r>
            <a:r>
              <a:rPr lang="en-US" dirty="0" smtClean="0">
                <a:solidFill>
                  <a:schemeClr val="accent2"/>
                </a:solidFill>
              </a:rPr>
              <a:t>expand </a:t>
            </a:r>
            <a:r>
              <a:rPr lang="en-US" dirty="0" smtClean="0">
                <a:solidFill>
                  <a:srgbClr val="C00000"/>
                </a:solidFill>
              </a:rPr>
              <a:t>+ </a:t>
            </a:r>
            <a:r>
              <a:rPr lang="en-US" dirty="0" smtClean="0">
                <a:solidFill>
                  <a:srgbClr val="FFC000"/>
                </a:solidFill>
              </a:rPr>
              <a:t>group</a:t>
            </a:r>
            <a:r>
              <a:rPr lang="en-US" dirty="0" smtClean="0">
                <a:solidFill>
                  <a:schemeClr val="accent2"/>
                </a:solidFill>
              </a:rPr>
              <a:t>(collapse + move)</a:t>
            </a:r>
            <a:endParaRPr lang="en-US" dirty="0">
              <a:solidFill>
                <a:schemeClr val="accent2"/>
              </a:solidFill>
            </a:endParaRPr>
          </a:p>
          <a:p>
            <a:pPr lvl="1"/>
            <a:r>
              <a:rPr lang="en-US" dirty="0"/>
              <a:t>c</a:t>
            </a:r>
            <a:r>
              <a:rPr lang="en-US" dirty="0" smtClean="0"/>
              <a:t>reates a group for each contiguous edit</a:t>
            </a:r>
          </a:p>
          <a:p>
            <a:pPr lvl="1"/>
            <a:r>
              <a:rPr lang="en-US" dirty="0"/>
              <a:t>u</a:t>
            </a:r>
            <a:r>
              <a:rPr lang="en-US" dirty="0" smtClean="0"/>
              <a:t>seful for separating tangled changes</a:t>
            </a:r>
            <a:endParaRPr lang="en-US" dirty="0"/>
          </a:p>
        </p:txBody>
      </p:sp>
    </p:spTree>
    <p:extLst>
      <p:ext uri="{BB962C8B-B14F-4D97-AF65-F5344CB8AC3E}">
        <p14:creationId xmlns:p14="http://schemas.microsoft.com/office/powerpoint/2010/main" val="101566055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Codebase Manipulation: </a:t>
            </a:r>
            <a:br>
              <a:rPr lang="en-US" dirty="0"/>
            </a:br>
            <a:r>
              <a:rPr lang="en-US" dirty="0"/>
              <a:t>a design for multi-grained histories</a:t>
            </a:r>
          </a:p>
        </p:txBody>
      </p:sp>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043525" y="1825625"/>
            <a:ext cx="6104950" cy="4351338"/>
          </a:xfrm>
        </p:spPr>
      </p:pic>
    </p:spTree>
    <p:extLst>
      <p:ext uri="{BB962C8B-B14F-4D97-AF65-F5344CB8AC3E}">
        <p14:creationId xmlns:p14="http://schemas.microsoft.com/office/powerpoint/2010/main" val="330469282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Codebase Manipulation: </a:t>
            </a:r>
            <a:br>
              <a:rPr lang="en-US" dirty="0"/>
            </a:br>
            <a:r>
              <a:rPr lang="en-US" dirty="0"/>
              <a:t>a design for multi-grained histories</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043525" y="1825625"/>
            <a:ext cx="6104950" cy="4351338"/>
          </a:xfrm>
        </p:spPr>
      </p:pic>
    </p:spTree>
    <p:extLst>
      <p:ext uri="{BB962C8B-B14F-4D97-AF65-F5344CB8AC3E}">
        <p14:creationId xmlns:p14="http://schemas.microsoft.com/office/powerpoint/2010/main" val="213061968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Codebase Manipulation: </a:t>
            </a:r>
            <a:br>
              <a:rPr lang="en-US" dirty="0"/>
            </a:br>
            <a:r>
              <a:rPr lang="en-US" dirty="0"/>
              <a:t>a design for multi-grained histories</a:t>
            </a:r>
          </a:p>
        </p:txBody>
      </p:sp>
      <p:pic>
        <p:nvPicPr>
          <p:cNvPr id="11" name="Content Placeholder 10"/>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037450" y="1825625"/>
            <a:ext cx="6108192" cy="4366403"/>
          </a:xfrm>
        </p:spPr>
      </p:pic>
    </p:spTree>
    <p:extLst>
      <p:ext uri="{BB962C8B-B14F-4D97-AF65-F5344CB8AC3E}">
        <p14:creationId xmlns:p14="http://schemas.microsoft.com/office/powerpoint/2010/main" val="230126204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Codebase Manipulation: </a:t>
            </a:r>
            <a:br>
              <a:rPr lang="en-US" dirty="0"/>
            </a:br>
            <a:r>
              <a:rPr lang="en-US" dirty="0"/>
              <a:t>a design for multi-grained histories</a:t>
            </a:r>
          </a:p>
        </p:txBody>
      </p:sp>
      <p:pic>
        <p:nvPicPr>
          <p:cNvPr id="9" name="Content Placeholder 8"/>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031378" y="1810635"/>
            <a:ext cx="6108192" cy="4379233"/>
          </a:xfrm>
        </p:spPr>
      </p:pic>
    </p:spTree>
    <p:extLst>
      <p:ext uri="{BB962C8B-B14F-4D97-AF65-F5344CB8AC3E}">
        <p14:creationId xmlns:p14="http://schemas.microsoft.com/office/powerpoint/2010/main" val="32946052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 histories simplify tasks</a:t>
            </a:r>
            <a:endParaRPr lang="en-US" dirty="0"/>
          </a:p>
        </p:txBody>
      </p:sp>
      <p:sp>
        <p:nvSpPr>
          <p:cNvPr id="3" name="Content Placeholder 2"/>
          <p:cNvSpPr>
            <a:spLocks noGrp="1"/>
          </p:cNvSpPr>
          <p:nvPr>
            <p:ph idx="1"/>
          </p:nvPr>
        </p:nvSpPr>
        <p:spPr/>
        <p:txBody>
          <a:bodyPr/>
          <a:lstStyle/>
          <a:p>
            <a:pPr marL="0" indent="0">
              <a:buNone/>
            </a:pPr>
            <a:r>
              <a:rPr lang="en-US" dirty="0" smtClean="0"/>
              <a:t>Development histories are used to:</a:t>
            </a:r>
          </a:p>
          <a:p>
            <a:r>
              <a:rPr lang="en-US" dirty="0" smtClean="0"/>
              <a:t>localize bugs</a:t>
            </a:r>
          </a:p>
          <a:p>
            <a:r>
              <a:rPr lang="en-US" dirty="0" smtClean="0"/>
              <a:t>rollback mistakes</a:t>
            </a:r>
          </a:p>
          <a:p>
            <a:r>
              <a:rPr lang="en-US" dirty="0" smtClean="0"/>
              <a:t>understanding software evolution</a:t>
            </a:r>
          </a:p>
          <a:p>
            <a:r>
              <a:rPr lang="en-US" dirty="0" smtClean="0"/>
              <a:t>predicting failures</a:t>
            </a:r>
          </a:p>
          <a:p>
            <a:r>
              <a:rPr lang="en-US" dirty="0" smtClean="0"/>
              <a:t>…</a:t>
            </a:r>
          </a:p>
        </p:txBody>
      </p:sp>
    </p:spTree>
    <p:extLst>
      <p:ext uri="{BB962C8B-B14F-4D97-AF65-F5344CB8AC3E}">
        <p14:creationId xmlns:p14="http://schemas.microsoft.com/office/powerpoint/2010/main" val="285735787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Contributions</a:t>
            </a:r>
            <a:endParaRPr lang="en-US" dirty="0"/>
          </a:p>
        </p:txBody>
      </p:sp>
      <p:sp>
        <p:nvSpPr>
          <p:cNvPr id="3" name="Content Placeholder 2"/>
          <p:cNvSpPr>
            <a:spLocks noGrp="1"/>
          </p:cNvSpPr>
          <p:nvPr>
            <p:ph idx="1"/>
          </p:nvPr>
        </p:nvSpPr>
        <p:spPr/>
        <p:txBody>
          <a:bodyPr/>
          <a:lstStyle/>
          <a:p>
            <a:r>
              <a:rPr lang="en-US" dirty="0"/>
              <a:t>i</a:t>
            </a:r>
            <a:r>
              <a:rPr lang="en-US" dirty="0" smtClean="0"/>
              <a:t>dentify inflexibility problem of the current development histories</a:t>
            </a:r>
          </a:p>
          <a:p>
            <a:endParaRPr lang="en-US" dirty="0" smtClean="0"/>
          </a:p>
          <a:p>
            <a:r>
              <a:rPr lang="en-US" dirty="0"/>
              <a:t>p</a:t>
            </a:r>
            <a:r>
              <a:rPr lang="en-US" dirty="0" smtClean="0"/>
              <a:t>ropose multi-grained histories</a:t>
            </a:r>
          </a:p>
          <a:p>
            <a:pPr lvl="1"/>
            <a:r>
              <a:rPr lang="en-US" dirty="0"/>
              <a:t>B</a:t>
            </a:r>
            <a:r>
              <a:rPr lang="en-US" dirty="0" smtClean="0"/>
              <a:t>uilds on three primitives: </a:t>
            </a:r>
            <a:r>
              <a:rPr lang="en-US" dirty="0" smtClean="0">
                <a:solidFill>
                  <a:schemeClr val="accent2"/>
                </a:solidFill>
              </a:rPr>
              <a:t>collapse, expand, move</a:t>
            </a:r>
          </a:p>
          <a:p>
            <a:pPr lvl="1"/>
            <a:r>
              <a:rPr lang="en-US" dirty="0" smtClean="0"/>
              <a:t>History is automatically recorded</a:t>
            </a:r>
          </a:p>
          <a:p>
            <a:pPr lvl="1"/>
            <a:r>
              <a:rPr lang="en-US" dirty="0" smtClean="0"/>
              <a:t>Developer uses the most optimal granularity for the current task</a:t>
            </a:r>
          </a:p>
          <a:p>
            <a:endParaRPr lang="en-US" dirty="0" smtClean="0"/>
          </a:p>
          <a:p>
            <a:r>
              <a:rPr lang="en-US" dirty="0" smtClean="0"/>
              <a:t>Codebase Manipulation: one design for multi-grained histories</a:t>
            </a:r>
          </a:p>
        </p:txBody>
      </p:sp>
    </p:spTree>
    <p:extLst>
      <p:ext uri="{BB962C8B-B14F-4D97-AF65-F5344CB8AC3E}">
        <p14:creationId xmlns:p14="http://schemas.microsoft.com/office/powerpoint/2010/main" val="14563053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Different tasks require different granularities</a:t>
            </a:r>
            <a:endParaRPr lang="en-US" dirty="0"/>
          </a:p>
        </p:txBody>
      </p:sp>
      <p:grpSp>
        <p:nvGrpSpPr>
          <p:cNvPr id="11" name="Group 10"/>
          <p:cNvGrpSpPr/>
          <p:nvPr/>
        </p:nvGrpSpPr>
        <p:grpSpPr>
          <a:xfrm>
            <a:off x="464820" y="1338263"/>
            <a:ext cx="3773806" cy="2822197"/>
            <a:chOff x="464820" y="1690688"/>
            <a:chExt cx="3773806" cy="2822197"/>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4820" y="2514799"/>
              <a:ext cx="1998086" cy="1998086"/>
            </a:xfrm>
            <a:prstGeom prst="rect">
              <a:avLst/>
            </a:prstGeom>
          </p:spPr>
        </p:pic>
        <p:grpSp>
          <p:nvGrpSpPr>
            <p:cNvPr id="10" name="Group 9"/>
            <p:cNvGrpSpPr/>
            <p:nvPr/>
          </p:nvGrpSpPr>
          <p:grpSpPr>
            <a:xfrm>
              <a:off x="1675030" y="1690688"/>
              <a:ext cx="2563596" cy="927246"/>
              <a:chOff x="1675030" y="1690688"/>
              <a:chExt cx="2563596" cy="927246"/>
            </a:xfrm>
          </p:grpSpPr>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75030" y="1690688"/>
                <a:ext cx="2563596" cy="927246"/>
              </a:xfrm>
              <a:prstGeom prst="rect">
                <a:avLst/>
              </a:prstGeom>
            </p:spPr>
          </p:pic>
          <p:sp>
            <p:nvSpPr>
              <p:cNvPr id="9" name="TextBox 8"/>
              <p:cNvSpPr txBox="1"/>
              <p:nvPr/>
            </p:nvSpPr>
            <p:spPr>
              <a:xfrm>
                <a:off x="1800225" y="1879977"/>
                <a:ext cx="2353016" cy="369332"/>
              </a:xfrm>
              <a:prstGeom prst="rect">
                <a:avLst/>
              </a:prstGeom>
              <a:noFill/>
            </p:spPr>
            <p:txBody>
              <a:bodyPr wrap="none" rtlCol="0">
                <a:spAutoFit/>
              </a:bodyPr>
              <a:lstStyle/>
              <a:p>
                <a:r>
                  <a:rPr lang="en-US" dirty="0"/>
                  <a:t>Why does my test fail?</a:t>
                </a:r>
              </a:p>
            </p:txBody>
          </p:sp>
        </p:grpSp>
      </p:grpSp>
      <p:grpSp>
        <p:nvGrpSpPr>
          <p:cNvPr id="12" name="Group 11"/>
          <p:cNvGrpSpPr/>
          <p:nvPr/>
        </p:nvGrpSpPr>
        <p:grpSpPr>
          <a:xfrm flipH="1">
            <a:off x="6410324" y="2162376"/>
            <a:ext cx="4943476" cy="2822197"/>
            <a:chOff x="464820" y="1690688"/>
            <a:chExt cx="4943476" cy="2822197"/>
          </a:xfrm>
        </p:grpSpPr>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4820" y="2514799"/>
              <a:ext cx="1998086" cy="1998086"/>
            </a:xfrm>
            <a:prstGeom prst="rect">
              <a:avLst/>
            </a:prstGeom>
          </p:spPr>
        </p:pic>
        <p:grpSp>
          <p:nvGrpSpPr>
            <p:cNvPr id="14" name="Group 13"/>
            <p:cNvGrpSpPr/>
            <p:nvPr/>
          </p:nvGrpSpPr>
          <p:grpSpPr>
            <a:xfrm>
              <a:off x="1675031" y="1690688"/>
              <a:ext cx="3733265" cy="927246"/>
              <a:chOff x="1675031" y="1690688"/>
              <a:chExt cx="3733265" cy="927246"/>
            </a:xfrm>
          </p:grpSpPr>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75031" y="1690688"/>
                <a:ext cx="3733265" cy="927246"/>
              </a:xfrm>
              <a:prstGeom prst="rect">
                <a:avLst/>
              </a:prstGeom>
            </p:spPr>
          </p:pic>
          <p:sp>
            <p:nvSpPr>
              <p:cNvPr id="16" name="TextBox 15"/>
              <p:cNvSpPr txBox="1"/>
              <p:nvPr/>
            </p:nvSpPr>
            <p:spPr>
              <a:xfrm>
                <a:off x="1766009" y="1879977"/>
                <a:ext cx="3520707" cy="369332"/>
              </a:xfrm>
              <a:prstGeom prst="rect">
                <a:avLst/>
              </a:prstGeom>
              <a:noFill/>
            </p:spPr>
            <p:txBody>
              <a:bodyPr wrap="none" rtlCol="0">
                <a:spAutoFit/>
              </a:bodyPr>
              <a:lstStyle/>
              <a:p>
                <a:r>
                  <a:rPr lang="en-US" dirty="0"/>
                  <a:t>How can I retrieve discarded code?</a:t>
                </a:r>
              </a:p>
            </p:txBody>
          </p:sp>
        </p:grpSp>
      </p:grpSp>
      <p:grpSp>
        <p:nvGrpSpPr>
          <p:cNvPr id="17" name="Group 16"/>
          <p:cNvGrpSpPr/>
          <p:nvPr/>
        </p:nvGrpSpPr>
        <p:grpSpPr>
          <a:xfrm>
            <a:off x="2388868" y="4035805"/>
            <a:ext cx="4340074" cy="2822197"/>
            <a:chOff x="464820" y="1690688"/>
            <a:chExt cx="4340074" cy="2822197"/>
          </a:xfrm>
        </p:grpSpPr>
        <p:pic>
          <p:nvPicPr>
            <p:cNvPr id="18" name="Picture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4820" y="2514799"/>
              <a:ext cx="1998086" cy="1998086"/>
            </a:xfrm>
            <a:prstGeom prst="rect">
              <a:avLst/>
            </a:prstGeom>
          </p:spPr>
        </p:pic>
        <p:grpSp>
          <p:nvGrpSpPr>
            <p:cNvPr id="19" name="Group 18"/>
            <p:cNvGrpSpPr/>
            <p:nvPr/>
          </p:nvGrpSpPr>
          <p:grpSpPr>
            <a:xfrm>
              <a:off x="1675030" y="1690688"/>
              <a:ext cx="3129864" cy="927246"/>
              <a:chOff x="1675030" y="1690688"/>
              <a:chExt cx="3129864" cy="927246"/>
            </a:xfrm>
          </p:grpSpPr>
          <p:pic>
            <p:nvPicPr>
              <p:cNvPr id="20" name="Picture 1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75030" y="1690688"/>
                <a:ext cx="3129864" cy="927246"/>
              </a:xfrm>
              <a:prstGeom prst="rect">
                <a:avLst/>
              </a:prstGeom>
            </p:spPr>
          </p:pic>
          <p:sp>
            <p:nvSpPr>
              <p:cNvPr id="21" name="TextBox 20"/>
              <p:cNvSpPr txBox="1"/>
              <p:nvPr/>
            </p:nvSpPr>
            <p:spPr>
              <a:xfrm>
                <a:off x="1800225" y="1879977"/>
                <a:ext cx="2682466" cy="369332"/>
              </a:xfrm>
              <a:prstGeom prst="rect">
                <a:avLst/>
              </a:prstGeom>
              <a:noFill/>
            </p:spPr>
            <p:txBody>
              <a:bodyPr wrap="none" rtlCol="0">
                <a:spAutoFit/>
              </a:bodyPr>
              <a:lstStyle/>
              <a:p>
                <a:pPr algn="ctr"/>
                <a:r>
                  <a:rPr lang="en-US" dirty="0"/>
                  <a:t>How did </a:t>
                </a:r>
                <a:r>
                  <a:rPr lang="en-US" dirty="0" smtClean="0"/>
                  <a:t>a feature evolve?</a:t>
                </a:r>
                <a:endParaRPr lang="en-US" dirty="0"/>
              </a:p>
            </p:txBody>
          </p:sp>
        </p:grpSp>
      </p:grpSp>
      <p:grpSp>
        <p:nvGrpSpPr>
          <p:cNvPr id="38" name="Group 37"/>
          <p:cNvGrpSpPr/>
          <p:nvPr/>
        </p:nvGrpSpPr>
        <p:grpSpPr>
          <a:xfrm>
            <a:off x="1800225" y="1896886"/>
            <a:ext cx="2348587" cy="818781"/>
            <a:chOff x="1800225" y="1896884"/>
            <a:chExt cx="2348587" cy="818781"/>
          </a:xfrm>
        </p:grpSpPr>
        <p:cxnSp>
          <p:nvCxnSpPr>
            <p:cNvPr id="23" name="Straight Arrow Connector 22"/>
            <p:cNvCxnSpPr>
              <a:endCxn id="29" idx="0"/>
            </p:cNvCxnSpPr>
            <p:nvPr/>
          </p:nvCxnSpPr>
          <p:spPr>
            <a:xfrm flipH="1">
              <a:off x="2974519" y="1896884"/>
              <a:ext cx="2218" cy="449449"/>
            </a:xfrm>
            <a:prstGeom prst="straightConnector1">
              <a:avLst/>
            </a:prstGeom>
            <a:ln w="381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1800225" y="2346333"/>
              <a:ext cx="2348587" cy="369332"/>
            </a:xfrm>
            <a:prstGeom prst="rect">
              <a:avLst/>
            </a:prstGeom>
            <a:noFill/>
            <a:ln>
              <a:noFill/>
            </a:ln>
          </p:spPr>
          <p:txBody>
            <a:bodyPr wrap="square" rtlCol="0">
              <a:spAutoFit/>
            </a:bodyPr>
            <a:lstStyle/>
            <a:p>
              <a:pPr algn="ctr"/>
              <a:r>
                <a:rPr lang="en-US" dirty="0" smtClean="0">
                  <a:solidFill>
                    <a:schemeClr val="accent6"/>
                  </a:solidFill>
                </a:rPr>
                <a:t>binary search history</a:t>
              </a:r>
              <a:endParaRPr lang="en-US" dirty="0">
                <a:solidFill>
                  <a:schemeClr val="accent6"/>
                </a:solidFill>
              </a:endParaRPr>
            </a:p>
          </p:txBody>
        </p:sp>
      </p:grpSp>
      <p:grpSp>
        <p:nvGrpSpPr>
          <p:cNvPr id="73" name="Group 72"/>
          <p:cNvGrpSpPr/>
          <p:nvPr/>
        </p:nvGrpSpPr>
        <p:grpSpPr>
          <a:xfrm>
            <a:off x="1981201" y="2715667"/>
            <a:ext cx="1992684" cy="884950"/>
            <a:chOff x="1981201" y="2715667"/>
            <a:chExt cx="1992684" cy="884950"/>
          </a:xfrm>
        </p:grpSpPr>
        <p:sp>
          <p:nvSpPr>
            <p:cNvPr id="67" name="Oval 66"/>
            <p:cNvSpPr/>
            <p:nvPr/>
          </p:nvSpPr>
          <p:spPr>
            <a:xfrm>
              <a:off x="2105025" y="3084997"/>
              <a:ext cx="1751881" cy="515620"/>
            </a:xfrm>
            <a:prstGeom prst="ellipse">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cxnSp>
          <p:nvCxnSpPr>
            <p:cNvPr id="32" name="Straight Arrow Connector 31"/>
            <p:cNvCxnSpPr>
              <a:stCxn id="29" idx="2"/>
              <a:endCxn id="67" idx="0"/>
            </p:cNvCxnSpPr>
            <p:nvPr/>
          </p:nvCxnSpPr>
          <p:spPr>
            <a:xfrm>
              <a:off x="2974519" y="2715667"/>
              <a:ext cx="6447" cy="36933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1981201" y="3155475"/>
              <a:ext cx="1992684" cy="369332"/>
            </a:xfrm>
            <a:prstGeom prst="rect">
              <a:avLst/>
            </a:prstGeom>
            <a:noFill/>
            <a:ln>
              <a:noFill/>
            </a:ln>
          </p:spPr>
          <p:txBody>
            <a:bodyPr wrap="square" rtlCol="0">
              <a:spAutoFit/>
            </a:bodyPr>
            <a:lstStyle/>
            <a:p>
              <a:pPr algn="ctr"/>
              <a:r>
                <a:rPr lang="en-US" dirty="0">
                  <a:solidFill>
                    <a:schemeClr val="accent1"/>
                  </a:solidFill>
                </a:rPr>
                <a:t> </a:t>
              </a:r>
              <a:r>
                <a:rPr lang="en-US" dirty="0" err="1">
                  <a:solidFill>
                    <a:schemeClr val="accent1"/>
                  </a:solidFill>
                </a:rPr>
                <a:t>c</a:t>
              </a:r>
              <a:r>
                <a:rPr lang="en-US" dirty="0" err="1" smtClean="0">
                  <a:solidFill>
                    <a:schemeClr val="accent1"/>
                  </a:solidFill>
                </a:rPr>
                <a:t>ompilable</a:t>
              </a:r>
              <a:r>
                <a:rPr lang="en-US" dirty="0" smtClean="0">
                  <a:solidFill>
                    <a:schemeClr val="accent1"/>
                  </a:solidFill>
                </a:rPr>
                <a:t> </a:t>
              </a:r>
              <a:r>
                <a:rPr lang="en-US" dirty="0">
                  <a:solidFill>
                    <a:schemeClr val="accent1"/>
                  </a:solidFill>
                </a:rPr>
                <a:t>code</a:t>
              </a:r>
            </a:p>
          </p:txBody>
        </p:sp>
      </p:grpSp>
      <p:grpSp>
        <p:nvGrpSpPr>
          <p:cNvPr id="40" name="Group 39"/>
          <p:cNvGrpSpPr/>
          <p:nvPr/>
        </p:nvGrpSpPr>
        <p:grpSpPr>
          <a:xfrm>
            <a:off x="6903513" y="2715667"/>
            <a:ext cx="2564337" cy="875679"/>
            <a:chOff x="1694254" y="1839986"/>
            <a:chExt cx="2564337" cy="875679"/>
          </a:xfrm>
        </p:grpSpPr>
        <p:cxnSp>
          <p:nvCxnSpPr>
            <p:cNvPr id="41" name="Straight Arrow Connector 40"/>
            <p:cNvCxnSpPr>
              <a:endCxn id="42" idx="0"/>
            </p:cNvCxnSpPr>
            <p:nvPr/>
          </p:nvCxnSpPr>
          <p:spPr>
            <a:xfrm flipH="1">
              <a:off x="2976423" y="1839986"/>
              <a:ext cx="1128" cy="506347"/>
            </a:xfrm>
            <a:prstGeom prst="straightConnector1">
              <a:avLst/>
            </a:prstGeom>
            <a:ln w="381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a:off x="1694254" y="2346333"/>
              <a:ext cx="2564337" cy="369332"/>
            </a:xfrm>
            <a:prstGeom prst="rect">
              <a:avLst/>
            </a:prstGeom>
            <a:noFill/>
            <a:ln>
              <a:noFill/>
            </a:ln>
          </p:spPr>
          <p:txBody>
            <a:bodyPr wrap="square" rtlCol="0">
              <a:spAutoFit/>
            </a:bodyPr>
            <a:lstStyle/>
            <a:p>
              <a:pPr algn="ctr"/>
              <a:r>
                <a:rPr lang="en-US" dirty="0" smtClean="0">
                  <a:solidFill>
                    <a:schemeClr val="accent6"/>
                  </a:solidFill>
                </a:rPr>
                <a:t>raw history</a:t>
              </a:r>
              <a:endParaRPr lang="en-US" dirty="0">
                <a:solidFill>
                  <a:schemeClr val="accent6"/>
                </a:solidFill>
              </a:endParaRPr>
            </a:p>
          </p:txBody>
        </p:sp>
      </p:grpSp>
      <p:grpSp>
        <p:nvGrpSpPr>
          <p:cNvPr id="48" name="Group 47"/>
          <p:cNvGrpSpPr/>
          <p:nvPr/>
        </p:nvGrpSpPr>
        <p:grpSpPr>
          <a:xfrm>
            <a:off x="3365500" y="3333077"/>
            <a:ext cx="3739964" cy="857926"/>
            <a:chOff x="1578345" y="2047152"/>
            <a:chExt cx="3739964" cy="857926"/>
          </a:xfrm>
        </p:grpSpPr>
        <p:cxnSp>
          <p:nvCxnSpPr>
            <p:cNvPr id="49" name="Straight Arrow Connector 48"/>
            <p:cNvCxnSpPr>
              <a:endCxn id="50" idx="2"/>
            </p:cNvCxnSpPr>
            <p:nvPr/>
          </p:nvCxnSpPr>
          <p:spPr>
            <a:xfrm flipH="1" flipV="1">
              <a:off x="3448327" y="2416484"/>
              <a:ext cx="8384" cy="488594"/>
            </a:xfrm>
            <a:prstGeom prst="straightConnector1">
              <a:avLst/>
            </a:prstGeom>
            <a:ln w="381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1578345" y="2047152"/>
              <a:ext cx="3739964" cy="369332"/>
            </a:xfrm>
            <a:prstGeom prst="rect">
              <a:avLst/>
            </a:prstGeom>
            <a:noFill/>
            <a:ln>
              <a:noFill/>
            </a:ln>
          </p:spPr>
          <p:txBody>
            <a:bodyPr wrap="square" rtlCol="0">
              <a:spAutoFit/>
            </a:bodyPr>
            <a:lstStyle/>
            <a:p>
              <a:pPr algn="ctr"/>
              <a:r>
                <a:rPr lang="en-US" dirty="0" smtClean="0">
                  <a:solidFill>
                    <a:schemeClr val="accent6"/>
                  </a:solidFill>
                </a:rPr>
                <a:t>(</a:t>
              </a:r>
              <a:r>
                <a:rPr lang="en-US" dirty="0">
                  <a:solidFill>
                    <a:schemeClr val="accent6"/>
                  </a:solidFill>
                </a:rPr>
                <a:t>thin) </a:t>
              </a:r>
              <a:r>
                <a:rPr lang="en-US" dirty="0" smtClean="0">
                  <a:solidFill>
                    <a:schemeClr val="accent6"/>
                  </a:solidFill>
                </a:rPr>
                <a:t>slice history </a:t>
              </a:r>
              <a:endParaRPr lang="en-US" dirty="0">
                <a:solidFill>
                  <a:schemeClr val="accent6"/>
                </a:solidFill>
              </a:endParaRPr>
            </a:p>
          </p:txBody>
        </p:sp>
      </p:grpSp>
      <p:grpSp>
        <p:nvGrpSpPr>
          <p:cNvPr id="74" name="Group 73"/>
          <p:cNvGrpSpPr/>
          <p:nvPr/>
        </p:nvGrpSpPr>
        <p:grpSpPr>
          <a:xfrm>
            <a:off x="7190460" y="3591346"/>
            <a:ext cx="1992684" cy="761517"/>
            <a:chOff x="7190460" y="3591344"/>
            <a:chExt cx="1992684" cy="761517"/>
          </a:xfrm>
        </p:grpSpPr>
        <p:cxnSp>
          <p:nvCxnSpPr>
            <p:cNvPr id="44" name="Straight Arrow Connector 43"/>
            <p:cNvCxnSpPr>
              <a:stCxn id="42" idx="2"/>
              <a:endCxn id="45" idx="0"/>
            </p:cNvCxnSpPr>
            <p:nvPr/>
          </p:nvCxnSpPr>
          <p:spPr>
            <a:xfrm>
              <a:off x="8185682" y="3591344"/>
              <a:ext cx="1120" cy="392185"/>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45" name="TextBox 44"/>
            <p:cNvSpPr txBox="1"/>
            <p:nvPr/>
          </p:nvSpPr>
          <p:spPr>
            <a:xfrm>
              <a:off x="7190460" y="3983529"/>
              <a:ext cx="1992684" cy="369332"/>
            </a:xfrm>
            <a:prstGeom prst="rect">
              <a:avLst/>
            </a:prstGeom>
            <a:noFill/>
            <a:ln>
              <a:noFill/>
            </a:ln>
          </p:spPr>
          <p:txBody>
            <a:bodyPr wrap="square" rtlCol="0">
              <a:spAutoFit/>
            </a:bodyPr>
            <a:lstStyle/>
            <a:p>
              <a:pPr algn="ctr"/>
              <a:r>
                <a:rPr lang="en-US" dirty="0">
                  <a:solidFill>
                    <a:schemeClr val="accent1"/>
                  </a:solidFill>
                </a:rPr>
                <a:t>k</a:t>
              </a:r>
              <a:r>
                <a:rPr lang="en-US" dirty="0" smtClean="0">
                  <a:solidFill>
                    <a:schemeClr val="accent1"/>
                  </a:solidFill>
                </a:rPr>
                <a:t>eystroke</a:t>
              </a:r>
              <a:endParaRPr lang="en-US" dirty="0">
                <a:solidFill>
                  <a:schemeClr val="accent1"/>
                </a:solidFill>
              </a:endParaRPr>
            </a:p>
          </p:txBody>
        </p:sp>
        <p:sp>
          <p:nvSpPr>
            <p:cNvPr id="70" name="Oval 69"/>
            <p:cNvSpPr/>
            <p:nvPr/>
          </p:nvSpPr>
          <p:spPr>
            <a:xfrm>
              <a:off x="7324471" y="3960676"/>
              <a:ext cx="1751881" cy="392185"/>
            </a:xfrm>
            <a:prstGeom prst="ellipse">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grpSp>
        <p:nvGrpSpPr>
          <p:cNvPr id="75" name="Group 74"/>
          <p:cNvGrpSpPr/>
          <p:nvPr/>
        </p:nvGrpSpPr>
        <p:grpSpPr>
          <a:xfrm>
            <a:off x="4239790" y="2456562"/>
            <a:ext cx="1992684" cy="876515"/>
            <a:chOff x="4239790" y="2456560"/>
            <a:chExt cx="1992684" cy="876515"/>
          </a:xfrm>
        </p:grpSpPr>
        <p:cxnSp>
          <p:nvCxnSpPr>
            <p:cNvPr id="52" name="Straight Arrow Connector 51"/>
            <p:cNvCxnSpPr>
              <a:stCxn id="50" idx="0"/>
              <a:endCxn id="53" idx="2"/>
            </p:cNvCxnSpPr>
            <p:nvPr/>
          </p:nvCxnSpPr>
          <p:spPr>
            <a:xfrm flipV="1">
              <a:off x="5235482" y="2859984"/>
              <a:ext cx="650" cy="47309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53" name="TextBox 52"/>
            <p:cNvSpPr txBox="1"/>
            <p:nvPr/>
          </p:nvSpPr>
          <p:spPr>
            <a:xfrm>
              <a:off x="4239790" y="2490652"/>
              <a:ext cx="1992684" cy="369332"/>
            </a:xfrm>
            <a:prstGeom prst="rect">
              <a:avLst/>
            </a:prstGeom>
            <a:noFill/>
            <a:ln>
              <a:noFill/>
            </a:ln>
          </p:spPr>
          <p:txBody>
            <a:bodyPr wrap="square" rtlCol="0">
              <a:spAutoFit/>
            </a:bodyPr>
            <a:lstStyle/>
            <a:p>
              <a:pPr algn="ctr"/>
              <a:r>
                <a:rPr lang="en-US" dirty="0">
                  <a:solidFill>
                    <a:schemeClr val="accent1"/>
                  </a:solidFill>
                </a:rPr>
                <a:t>c</a:t>
              </a:r>
              <a:r>
                <a:rPr lang="en-US" dirty="0" smtClean="0">
                  <a:solidFill>
                    <a:schemeClr val="accent1"/>
                  </a:solidFill>
                </a:rPr>
                <a:t>ustom</a:t>
              </a:r>
              <a:endParaRPr lang="en-US" dirty="0">
                <a:solidFill>
                  <a:schemeClr val="accent1"/>
                </a:solidFill>
              </a:endParaRPr>
            </a:p>
          </p:txBody>
        </p:sp>
        <p:sp>
          <p:nvSpPr>
            <p:cNvPr id="71" name="Oval 70"/>
            <p:cNvSpPr/>
            <p:nvPr/>
          </p:nvSpPr>
          <p:spPr>
            <a:xfrm>
              <a:off x="4390585" y="2456560"/>
              <a:ext cx="1751881" cy="386378"/>
            </a:xfrm>
            <a:prstGeom prst="ellipse">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spTree>
    <p:extLst>
      <p:ext uri="{BB962C8B-B14F-4D97-AF65-F5344CB8AC3E}">
        <p14:creationId xmlns:p14="http://schemas.microsoft.com/office/powerpoint/2010/main" val="54912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development histories are inflexible</a:t>
            </a:r>
            <a:endParaRPr lang="en-US" dirty="0"/>
          </a:p>
        </p:txBody>
      </p:sp>
      <p:sp>
        <p:nvSpPr>
          <p:cNvPr id="11" name="Content Placeholder 2"/>
          <p:cNvSpPr>
            <a:spLocks noGrp="1"/>
          </p:cNvSpPr>
          <p:nvPr>
            <p:ph idx="1"/>
          </p:nvPr>
        </p:nvSpPr>
        <p:spPr>
          <a:xfrm>
            <a:off x="838200" y="3841100"/>
            <a:ext cx="10515600" cy="2482817"/>
          </a:xfrm>
        </p:spPr>
        <p:txBody>
          <a:bodyPr>
            <a:normAutofit/>
          </a:bodyPr>
          <a:lstStyle/>
          <a:p>
            <a:r>
              <a:rPr lang="en-US" dirty="0"/>
              <a:t>a</a:t>
            </a:r>
            <a:r>
              <a:rPr lang="en-US" dirty="0" smtClean="0"/>
              <a:t>utomatically-managed </a:t>
            </a:r>
            <a:r>
              <a:rPr lang="en-US" dirty="0"/>
              <a:t>histories</a:t>
            </a:r>
            <a:br>
              <a:rPr lang="en-US" dirty="0"/>
            </a:br>
            <a:r>
              <a:rPr lang="en-US" sz="1400" dirty="0">
                <a:solidFill>
                  <a:schemeClr val="accent1"/>
                </a:solidFill>
              </a:rPr>
              <a:t>[YoonM11, Mahoney12, NegaraCDJ14]</a:t>
            </a:r>
          </a:p>
          <a:p>
            <a:pPr lvl="1"/>
            <a:r>
              <a:rPr lang="en-US" dirty="0"/>
              <a:t>Fine-grained: extracting relevant information requires post </a:t>
            </a:r>
            <a:r>
              <a:rPr lang="en-US" dirty="0" smtClean="0"/>
              <a:t>processing</a:t>
            </a:r>
          </a:p>
          <a:p>
            <a:r>
              <a:rPr lang="en-US" dirty="0" smtClean="0"/>
              <a:t>manually-managed histories</a:t>
            </a:r>
          </a:p>
          <a:p>
            <a:pPr lvl="1"/>
            <a:r>
              <a:rPr lang="en-US" dirty="0" smtClean="0"/>
              <a:t>Incomplete: might miss information</a:t>
            </a:r>
          </a:p>
          <a:p>
            <a:pPr lvl="1"/>
            <a:r>
              <a:rPr lang="en-US" dirty="0" smtClean="0"/>
              <a:t>Course-grained: information might be intermingled with irrelevant one</a:t>
            </a:r>
            <a:endParaRPr lang="en-US" dirty="0"/>
          </a:p>
          <a:p>
            <a:pPr>
              <a:buFont typeface="Courier New" panose="02070309020205020404" pitchFamily="49" charset="0"/>
              <a:buChar char="o"/>
            </a:pPr>
            <a:endParaRPr lang="en-US" dirty="0" smtClean="0"/>
          </a:p>
        </p:txBody>
      </p:sp>
      <p:sp>
        <p:nvSpPr>
          <p:cNvPr id="12" name="Oval 11"/>
          <p:cNvSpPr/>
          <p:nvPr/>
        </p:nvSpPr>
        <p:spPr>
          <a:xfrm>
            <a:off x="4787574" y="1787855"/>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smtClean="0"/>
              <a:t>m</a:t>
            </a:r>
            <a:endParaRPr lang="en-US" sz="2800" baseline="-25000" dirty="0"/>
          </a:p>
        </p:txBody>
      </p:sp>
      <p:cxnSp>
        <p:nvCxnSpPr>
          <p:cNvPr id="13" name="Straight Connector 12"/>
          <p:cNvCxnSpPr>
            <a:stCxn id="12" idx="6"/>
            <a:endCxn id="14" idx="2"/>
          </p:cNvCxnSpPr>
          <p:nvPr/>
        </p:nvCxnSpPr>
        <p:spPr>
          <a:xfrm>
            <a:off x="5701974" y="2245055"/>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6345694" y="1787855"/>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a</a:t>
            </a:r>
            <a:endParaRPr lang="en-US" sz="2800" baseline="-25000" dirty="0"/>
          </a:p>
        </p:txBody>
      </p:sp>
      <p:cxnSp>
        <p:nvCxnSpPr>
          <p:cNvPr id="15" name="Straight Connector 14"/>
          <p:cNvCxnSpPr>
            <a:stCxn id="14" idx="6"/>
            <a:endCxn id="16" idx="2"/>
          </p:cNvCxnSpPr>
          <p:nvPr/>
        </p:nvCxnSpPr>
        <p:spPr>
          <a:xfrm>
            <a:off x="7260094" y="2245055"/>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6" name="Oval 15"/>
          <p:cNvSpPr/>
          <p:nvPr/>
        </p:nvSpPr>
        <p:spPr>
          <a:xfrm>
            <a:off x="7903814" y="1787855"/>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err="1" smtClean="0"/>
              <a:t>i</a:t>
            </a:r>
            <a:endParaRPr lang="en-US" sz="2800" baseline="-25000" dirty="0"/>
          </a:p>
        </p:txBody>
      </p:sp>
      <p:cxnSp>
        <p:nvCxnSpPr>
          <p:cNvPr id="17" name="Straight Connector 16"/>
          <p:cNvCxnSpPr>
            <a:stCxn id="16" idx="6"/>
            <a:endCxn id="18" idx="2"/>
          </p:cNvCxnSpPr>
          <p:nvPr/>
        </p:nvCxnSpPr>
        <p:spPr>
          <a:xfrm>
            <a:off x="8818214" y="2245055"/>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8" name="Oval 17"/>
          <p:cNvSpPr/>
          <p:nvPr/>
        </p:nvSpPr>
        <p:spPr>
          <a:xfrm>
            <a:off x="9461934" y="1787855"/>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smtClean="0"/>
              <a:t>n</a:t>
            </a:r>
            <a:endParaRPr lang="en-US" sz="2800" baseline="-25000" dirty="0"/>
          </a:p>
        </p:txBody>
      </p:sp>
      <p:cxnSp>
        <p:nvCxnSpPr>
          <p:cNvPr id="19" name="Straight Connector 18"/>
          <p:cNvCxnSpPr>
            <a:stCxn id="12" idx="2"/>
            <a:endCxn id="21" idx="2"/>
          </p:cNvCxnSpPr>
          <p:nvPr/>
        </p:nvCxnSpPr>
        <p:spPr>
          <a:xfrm flipH="1">
            <a:off x="838199" y="2245055"/>
            <a:ext cx="3949375"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21" name="Oval 20"/>
          <p:cNvSpPr/>
          <p:nvPr/>
        </p:nvSpPr>
        <p:spPr>
          <a:xfrm>
            <a:off x="838199" y="1787855"/>
            <a:ext cx="3681846"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smtClean="0"/>
              <a:t>public static void</a:t>
            </a:r>
            <a:endParaRPr lang="en-US" sz="2800" baseline="-25000" dirty="0"/>
          </a:p>
        </p:txBody>
      </p:sp>
      <p:sp>
        <p:nvSpPr>
          <p:cNvPr id="30" name="Oval 29"/>
          <p:cNvSpPr/>
          <p:nvPr/>
        </p:nvSpPr>
        <p:spPr>
          <a:xfrm>
            <a:off x="3581971" y="2814477"/>
            <a:ext cx="4883726"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smtClean="0"/>
              <a:t>public static void main</a:t>
            </a:r>
          </a:p>
        </p:txBody>
      </p:sp>
    </p:spTree>
    <p:extLst>
      <p:ext uri="{BB962C8B-B14F-4D97-AF65-F5344CB8AC3E}">
        <p14:creationId xmlns:p14="http://schemas.microsoft.com/office/powerpoint/2010/main" val="2846191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
                                            <p:txEl>
                                              <p:pRg st="0" end="0"/>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3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1">
                                            <p:txEl>
                                              <p:pRg st="2" end="2"/>
                                            </p:txEl>
                                          </p:spTgt>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1">
                                            <p:txEl>
                                              <p:pRg st="3" end="3"/>
                                            </p:txEl>
                                          </p:spTgt>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4" grpId="0" animBg="1"/>
      <p:bldP spid="16" grpId="0" animBg="1"/>
      <p:bldP spid="18" grpId="0" animBg="1"/>
      <p:bldP spid="21" grpId="0" animBg="1"/>
      <p:bldP spid="3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Solution: multi-grained development histories</a:t>
            </a:r>
            <a:endParaRPr lang="en-US" dirty="0"/>
          </a:p>
        </p:txBody>
      </p:sp>
      <p:sp>
        <p:nvSpPr>
          <p:cNvPr id="4" name="Content Placeholder 3"/>
          <p:cNvSpPr>
            <a:spLocks noGrp="1"/>
          </p:cNvSpPr>
          <p:nvPr>
            <p:ph idx="1"/>
          </p:nvPr>
        </p:nvSpPr>
        <p:spPr>
          <a:xfrm>
            <a:off x="838200" y="4053385"/>
            <a:ext cx="10515600" cy="2123578"/>
          </a:xfrm>
        </p:spPr>
        <p:txBody>
          <a:bodyPr>
            <a:normAutofit/>
          </a:bodyPr>
          <a:lstStyle/>
          <a:p>
            <a:r>
              <a:rPr lang="en-US" dirty="0"/>
              <a:t>r</a:t>
            </a:r>
            <a:r>
              <a:rPr lang="en-US" dirty="0" smtClean="0"/>
              <a:t>ecord a complete &amp; fine-grained history</a:t>
            </a:r>
          </a:p>
          <a:p>
            <a:r>
              <a:rPr lang="en-US" dirty="0"/>
              <a:t>a</a:t>
            </a:r>
            <a:r>
              <a:rPr lang="en-US" dirty="0" smtClean="0"/>
              <a:t>utomatically transform this history into more optimal granularities for the task at hand</a:t>
            </a:r>
          </a:p>
        </p:txBody>
      </p:sp>
      <p:sp>
        <p:nvSpPr>
          <p:cNvPr id="8" name="TextBox 7"/>
          <p:cNvSpPr txBox="1"/>
          <p:nvPr/>
        </p:nvSpPr>
        <p:spPr>
          <a:xfrm>
            <a:off x="1516092" y="2148761"/>
            <a:ext cx="9159816" cy="1446550"/>
          </a:xfrm>
          <a:prstGeom prst="rect">
            <a:avLst/>
          </a:prstGeom>
          <a:noFill/>
        </p:spPr>
        <p:txBody>
          <a:bodyPr wrap="none" rtlCol="0">
            <a:spAutoFit/>
          </a:bodyPr>
          <a:lstStyle/>
          <a:p>
            <a:pPr algn="ctr"/>
            <a:r>
              <a:rPr lang="en-US" sz="4400" b="1" dirty="0"/>
              <a:t>Our </a:t>
            </a:r>
            <a:r>
              <a:rPr lang="en-US" sz="4400" b="1" dirty="0" smtClean="0"/>
              <a:t>contribution:</a:t>
            </a:r>
            <a:endParaRPr lang="en-US" sz="4400" b="1" dirty="0"/>
          </a:p>
          <a:p>
            <a:pPr algn="ctr"/>
            <a:r>
              <a:rPr lang="en-US" sz="4400" dirty="0"/>
              <a:t>make recording granularity transparent</a:t>
            </a:r>
          </a:p>
        </p:txBody>
      </p:sp>
    </p:spTree>
    <p:extLst>
      <p:ext uri="{BB962C8B-B14F-4D97-AF65-F5344CB8AC3E}">
        <p14:creationId xmlns:p14="http://schemas.microsoft.com/office/powerpoint/2010/main" val="32751578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Solution: </a:t>
            </a:r>
            <a:r>
              <a:rPr lang="en-US" dirty="0"/>
              <a:t>multi-grained development histories</a:t>
            </a:r>
          </a:p>
        </p:txBody>
      </p:sp>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052441" y="1825625"/>
            <a:ext cx="6087117" cy="4351338"/>
          </a:xfrm>
        </p:spPr>
      </p:pic>
      <p:grpSp>
        <p:nvGrpSpPr>
          <p:cNvPr id="4" name="Group 3"/>
          <p:cNvGrpSpPr/>
          <p:nvPr/>
        </p:nvGrpSpPr>
        <p:grpSpPr>
          <a:xfrm>
            <a:off x="6095999" y="4518211"/>
            <a:ext cx="1515801" cy="923330"/>
            <a:chOff x="5843365" y="4558553"/>
            <a:chExt cx="1515801" cy="923330"/>
          </a:xfrm>
        </p:grpSpPr>
        <p:sp>
          <p:nvSpPr>
            <p:cNvPr id="3" name="TextBox 2"/>
            <p:cNvSpPr txBox="1"/>
            <p:nvPr/>
          </p:nvSpPr>
          <p:spPr>
            <a:xfrm>
              <a:off x="5843365" y="4558553"/>
              <a:ext cx="505267" cy="923330"/>
            </a:xfrm>
            <a:prstGeom prst="rect">
              <a:avLst/>
            </a:prstGeom>
            <a:noFill/>
          </p:spPr>
          <p:txBody>
            <a:bodyPr wrap="none" rtlCol="0">
              <a:spAutoFit/>
            </a:bodyPr>
            <a:lstStyle/>
            <a:p>
              <a:r>
                <a:rPr lang="en-US" sz="5400" dirty="0" smtClean="0">
                  <a:solidFill>
                    <a:srgbClr val="FF0000"/>
                  </a:solidFill>
                </a:rPr>
                <a:t>?</a:t>
              </a:r>
              <a:endParaRPr lang="en-US" sz="5400" dirty="0">
                <a:solidFill>
                  <a:srgbClr val="FF0000"/>
                </a:solidFill>
              </a:endParaRPr>
            </a:p>
          </p:txBody>
        </p:sp>
        <p:sp>
          <p:nvSpPr>
            <p:cNvPr id="6" name="TextBox 5"/>
            <p:cNvSpPr txBox="1"/>
            <p:nvPr/>
          </p:nvSpPr>
          <p:spPr>
            <a:xfrm>
              <a:off x="6348632" y="4558553"/>
              <a:ext cx="505267" cy="923330"/>
            </a:xfrm>
            <a:prstGeom prst="rect">
              <a:avLst/>
            </a:prstGeom>
            <a:noFill/>
          </p:spPr>
          <p:txBody>
            <a:bodyPr wrap="none" rtlCol="0">
              <a:spAutoFit/>
            </a:bodyPr>
            <a:lstStyle/>
            <a:p>
              <a:r>
                <a:rPr lang="en-US" sz="5400" dirty="0" smtClean="0">
                  <a:solidFill>
                    <a:srgbClr val="FF0000"/>
                  </a:solidFill>
                </a:rPr>
                <a:t>?</a:t>
              </a:r>
              <a:endParaRPr lang="en-US" sz="5400" dirty="0">
                <a:solidFill>
                  <a:srgbClr val="FF0000"/>
                </a:solidFill>
              </a:endParaRPr>
            </a:p>
          </p:txBody>
        </p:sp>
        <p:sp>
          <p:nvSpPr>
            <p:cNvPr id="7" name="TextBox 6"/>
            <p:cNvSpPr txBox="1"/>
            <p:nvPr/>
          </p:nvSpPr>
          <p:spPr>
            <a:xfrm>
              <a:off x="6853899" y="4558553"/>
              <a:ext cx="505267" cy="923330"/>
            </a:xfrm>
            <a:prstGeom prst="rect">
              <a:avLst/>
            </a:prstGeom>
            <a:noFill/>
          </p:spPr>
          <p:txBody>
            <a:bodyPr wrap="none" rtlCol="0">
              <a:spAutoFit/>
            </a:bodyPr>
            <a:lstStyle/>
            <a:p>
              <a:r>
                <a:rPr lang="en-US" sz="5400" dirty="0" smtClean="0">
                  <a:solidFill>
                    <a:srgbClr val="FF0000"/>
                  </a:solidFill>
                </a:rPr>
                <a:t>?</a:t>
              </a:r>
              <a:endParaRPr lang="en-US" sz="5400" dirty="0">
                <a:solidFill>
                  <a:srgbClr val="FF0000"/>
                </a:solidFill>
              </a:endParaRPr>
            </a:p>
          </p:txBody>
        </p:sp>
      </p:grpSp>
      <p:grpSp>
        <p:nvGrpSpPr>
          <p:cNvPr id="8" name="Group 7"/>
          <p:cNvGrpSpPr/>
          <p:nvPr/>
        </p:nvGrpSpPr>
        <p:grpSpPr>
          <a:xfrm>
            <a:off x="6095999" y="2710253"/>
            <a:ext cx="1515801" cy="923330"/>
            <a:chOff x="5843365" y="4558553"/>
            <a:chExt cx="1515801" cy="923330"/>
          </a:xfrm>
        </p:grpSpPr>
        <p:sp>
          <p:nvSpPr>
            <p:cNvPr id="9" name="TextBox 8"/>
            <p:cNvSpPr txBox="1"/>
            <p:nvPr/>
          </p:nvSpPr>
          <p:spPr>
            <a:xfrm>
              <a:off x="5843365" y="4558553"/>
              <a:ext cx="505267" cy="923330"/>
            </a:xfrm>
            <a:prstGeom prst="rect">
              <a:avLst/>
            </a:prstGeom>
            <a:noFill/>
          </p:spPr>
          <p:txBody>
            <a:bodyPr wrap="none" rtlCol="0">
              <a:spAutoFit/>
            </a:bodyPr>
            <a:lstStyle/>
            <a:p>
              <a:r>
                <a:rPr lang="en-US" sz="5400" dirty="0" smtClean="0">
                  <a:solidFill>
                    <a:srgbClr val="FF0000"/>
                  </a:solidFill>
                </a:rPr>
                <a:t>?</a:t>
              </a:r>
              <a:endParaRPr lang="en-US" sz="5400" dirty="0">
                <a:solidFill>
                  <a:srgbClr val="FF0000"/>
                </a:solidFill>
              </a:endParaRPr>
            </a:p>
          </p:txBody>
        </p:sp>
        <p:sp>
          <p:nvSpPr>
            <p:cNvPr id="10" name="TextBox 9"/>
            <p:cNvSpPr txBox="1"/>
            <p:nvPr/>
          </p:nvSpPr>
          <p:spPr>
            <a:xfrm>
              <a:off x="6348632" y="4558553"/>
              <a:ext cx="505267" cy="923330"/>
            </a:xfrm>
            <a:prstGeom prst="rect">
              <a:avLst/>
            </a:prstGeom>
            <a:noFill/>
          </p:spPr>
          <p:txBody>
            <a:bodyPr wrap="none" rtlCol="0">
              <a:spAutoFit/>
            </a:bodyPr>
            <a:lstStyle/>
            <a:p>
              <a:r>
                <a:rPr lang="en-US" sz="5400" dirty="0" smtClean="0">
                  <a:solidFill>
                    <a:srgbClr val="FF0000"/>
                  </a:solidFill>
                </a:rPr>
                <a:t>?</a:t>
              </a:r>
              <a:endParaRPr lang="en-US" sz="5400" dirty="0">
                <a:solidFill>
                  <a:srgbClr val="FF0000"/>
                </a:solidFill>
              </a:endParaRPr>
            </a:p>
          </p:txBody>
        </p:sp>
        <p:sp>
          <p:nvSpPr>
            <p:cNvPr id="11" name="TextBox 10"/>
            <p:cNvSpPr txBox="1"/>
            <p:nvPr/>
          </p:nvSpPr>
          <p:spPr>
            <a:xfrm>
              <a:off x="6853899" y="4558553"/>
              <a:ext cx="505267" cy="923330"/>
            </a:xfrm>
            <a:prstGeom prst="rect">
              <a:avLst/>
            </a:prstGeom>
            <a:noFill/>
          </p:spPr>
          <p:txBody>
            <a:bodyPr wrap="none" rtlCol="0">
              <a:spAutoFit/>
            </a:bodyPr>
            <a:lstStyle/>
            <a:p>
              <a:r>
                <a:rPr lang="en-US" sz="5400" dirty="0" smtClean="0">
                  <a:solidFill>
                    <a:srgbClr val="FF0000"/>
                  </a:solidFill>
                </a:rPr>
                <a:t>?</a:t>
              </a:r>
              <a:endParaRPr lang="en-US" sz="5400" dirty="0">
                <a:solidFill>
                  <a:srgbClr val="FF0000"/>
                </a:solidFill>
              </a:endParaRPr>
            </a:p>
          </p:txBody>
        </p:sp>
      </p:grpSp>
    </p:spTree>
    <p:extLst>
      <p:ext uri="{BB962C8B-B14F-4D97-AF65-F5344CB8AC3E}">
        <p14:creationId xmlns:p14="http://schemas.microsoft.com/office/powerpoint/2010/main" val="2512208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grpSp>
        <p:nvGrpSpPr>
          <p:cNvPr id="9" name="Group 8"/>
          <p:cNvGrpSpPr/>
          <p:nvPr/>
        </p:nvGrpSpPr>
        <p:grpSpPr>
          <a:xfrm>
            <a:off x="1456219" y="2230042"/>
            <a:ext cx="3449784" cy="3505740"/>
            <a:chOff x="1456219" y="2230042"/>
            <a:chExt cx="3449784" cy="350574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1456219" y="2753590"/>
              <a:ext cx="1780310" cy="1780310"/>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2290956" y="3955472"/>
              <a:ext cx="1780310" cy="1780310"/>
            </a:xfrm>
            <a:prstGeom prst="rect">
              <a:avLst/>
            </a:prstGeom>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3125693" y="2753590"/>
              <a:ext cx="1780310" cy="1780310"/>
            </a:xfrm>
            <a:prstGeom prst="rect">
              <a:avLst/>
            </a:prstGeom>
          </p:spPr>
        </p:pic>
        <p:sp>
          <p:nvSpPr>
            <p:cNvPr id="8" name="TextBox 7"/>
            <p:cNvSpPr txBox="1"/>
            <p:nvPr/>
          </p:nvSpPr>
          <p:spPr>
            <a:xfrm>
              <a:off x="1571663" y="2230042"/>
              <a:ext cx="3218895" cy="646331"/>
            </a:xfrm>
            <a:prstGeom prst="rect">
              <a:avLst/>
            </a:prstGeom>
            <a:noFill/>
          </p:spPr>
          <p:txBody>
            <a:bodyPr wrap="none" rtlCol="0">
              <a:spAutoFit/>
            </a:bodyPr>
            <a:lstStyle/>
            <a:p>
              <a:r>
                <a:rPr lang="en-US" sz="3600" dirty="0" smtClean="0"/>
                <a:t>Transformations</a:t>
              </a:r>
              <a:endParaRPr lang="en-US" sz="3600" dirty="0"/>
            </a:p>
          </p:txBody>
        </p:sp>
      </p:grpSp>
      <p:grpSp>
        <p:nvGrpSpPr>
          <p:cNvPr id="12" name="Group 11"/>
          <p:cNvGrpSpPr/>
          <p:nvPr/>
        </p:nvGrpSpPr>
        <p:grpSpPr>
          <a:xfrm>
            <a:off x="6344588" y="2230042"/>
            <a:ext cx="4140048" cy="3496105"/>
            <a:chOff x="6344588" y="2230042"/>
            <a:chExt cx="4140048" cy="3496105"/>
          </a:xfrm>
        </p:grpSpPr>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44588" y="2757964"/>
              <a:ext cx="4140048" cy="2968183"/>
            </a:xfrm>
            <a:prstGeom prst="rect">
              <a:avLst/>
            </a:prstGeom>
          </p:spPr>
        </p:pic>
        <p:sp>
          <p:nvSpPr>
            <p:cNvPr id="11" name="TextBox 10"/>
            <p:cNvSpPr txBox="1"/>
            <p:nvPr/>
          </p:nvSpPr>
          <p:spPr>
            <a:xfrm>
              <a:off x="7692299" y="2230042"/>
              <a:ext cx="1444626" cy="646331"/>
            </a:xfrm>
            <a:prstGeom prst="rect">
              <a:avLst/>
            </a:prstGeom>
            <a:noFill/>
          </p:spPr>
          <p:txBody>
            <a:bodyPr wrap="none" rtlCol="0">
              <a:spAutoFit/>
            </a:bodyPr>
            <a:lstStyle/>
            <a:p>
              <a:r>
                <a:rPr lang="en-US" sz="3600" dirty="0" smtClean="0"/>
                <a:t>Design</a:t>
              </a:r>
              <a:endParaRPr lang="en-US" sz="3600" dirty="0"/>
            </a:p>
          </p:txBody>
        </p:sp>
      </p:grpSp>
    </p:spTree>
    <p:extLst>
      <p:ext uri="{BB962C8B-B14F-4D97-AF65-F5344CB8AC3E}">
        <p14:creationId xmlns:p14="http://schemas.microsoft.com/office/powerpoint/2010/main" val="3010885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Transformations</a:t>
            </a:r>
            <a:endParaRPr lang="en-US" dirty="0"/>
          </a:p>
        </p:txBody>
      </p:sp>
      <p:sp>
        <p:nvSpPr>
          <p:cNvPr id="3" name="Content Placeholder 2"/>
          <p:cNvSpPr>
            <a:spLocks noGrp="1"/>
          </p:cNvSpPr>
          <p:nvPr>
            <p:ph idx="1"/>
          </p:nvPr>
        </p:nvSpPr>
        <p:spPr/>
        <p:txBody>
          <a:bodyPr>
            <a:normAutofit lnSpcReduction="10000"/>
          </a:bodyPr>
          <a:lstStyle/>
          <a:p>
            <a:pPr marL="0" indent="0" algn="ctr">
              <a:buNone/>
            </a:pPr>
            <a:r>
              <a:rPr lang="en-US" sz="4400" dirty="0">
                <a:solidFill>
                  <a:srgbClr val="C00000"/>
                </a:solidFill>
              </a:rPr>
              <a:t>g</a:t>
            </a:r>
            <a:r>
              <a:rPr lang="en-US" sz="4400" dirty="0" smtClean="0">
                <a:solidFill>
                  <a:srgbClr val="C00000"/>
                </a:solidFill>
              </a:rPr>
              <a:t>ranularity transformations</a:t>
            </a:r>
          </a:p>
          <a:p>
            <a:pPr marL="0" indent="0" algn="ctr">
              <a:buNone/>
            </a:pPr>
            <a:r>
              <a:rPr lang="en-US" sz="2400" dirty="0" smtClean="0"/>
              <a:t>(group changes that satisfy … and reorder history such that …)</a:t>
            </a:r>
          </a:p>
          <a:p>
            <a:pPr marL="0" indent="0" algn="ctr">
              <a:buNone/>
            </a:pPr>
            <a:endParaRPr lang="en-US" dirty="0"/>
          </a:p>
          <a:p>
            <a:pPr marL="0" indent="0" algn="ctr">
              <a:buNone/>
            </a:pPr>
            <a:r>
              <a:rPr lang="en-US" sz="4400" dirty="0">
                <a:solidFill>
                  <a:schemeClr val="accent4"/>
                </a:solidFill>
              </a:rPr>
              <a:t>t</a:t>
            </a:r>
            <a:r>
              <a:rPr lang="en-US" sz="4400" dirty="0" smtClean="0">
                <a:solidFill>
                  <a:schemeClr val="accent4"/>
                </a:solidFill>
              </a:rPr>
              <a:t>ransformation operations</a:t>
            </a:r>
          </a:p>
          <a:p>
            <a:pPr marL="0" indent="0" algn="ctr">
              <a:buNone/>
            </a:pPr>
            <a:r>
              <a:rPr lang="en-US" sz="2400" dirty="0" smtClean="0"/>
              <a:t>(intermediate operations)</a:t>
            </a:r>
          </a:p>
          <a:p>
            <a:pPr marL="0" indent="0" algn="ctr">
              <a:buNone/>
            </a:pPr>
            <a:endParaRPr lang="en-US" dirty="0"/>
          </a:p>
          <a:p>
            <a:pPr marL="0" indent="0" algn="ctr">
              <a:buNone/>
            </a:pPr>
            <a:r>
              <a:rPr lang="en-US" sz="4400" dirty="0" smtClean="0">
                <a:solidFill>
                  <a:schemeClr val="accent2"/>
                </a:solidFill>
              </a:rPr>
              <a:t>transformation primitives</a:t>
            </a:r>
          </a:p>
          <a:p>
            <a:pPr marL="0" indent="0" algn="ctr">
              <a:buNone/>
            </a:pPr>
            <a:r>
              <a:rPr lang="en-US" sz="2400" dirty="0" smtClean="0"/>
              <a:t>expand, collapse, group</a:t>
            </a:r>
            <a:endParaRPr lang="en-US" sz="2400" dirty="0"/>
          </a:p>
        </p:txBody>
      </p:sp>
      <p:sp>
        <p:nvSpPr>
          <p:cNvPr id="8" name="Up Arrow 7"/>
          <p:cNvSpPr/>
          <p:nvPr/>
        </p:nvSpPr>
        <p:spPr>
          <a:xfrm>
            <a:off x="5853684" y="2840736"/>
            <a:ext cx="484632" cy="576072"/>
          </a:xfrm>
          <a:prstGeom prst="upArrow">
            <a:avLst/>
          </a:prstGeom>
          <a:solidFill>
            <a:schemeClr val="tx1">
              <a:lumMod val="85000"/>
              <a:lumOff val="1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Up Arrow 8"/>
          <p:cNvSpPr/>
          <p:nvPr/>
        </p:nvSpPr>
        <p:spPr>
          <a:xfrm>
            <a:off x="5853684" y="4370959"/>
            <a:ext cx="484632" cy="576072"/>
          </a:xfrm>
          <a:prstGeom prst="upArrow">
            <a:avLst/>
          </a:prstGeom>
          <a:solidFill>
            <a:schemeClr val="tx1">
              <a:lumMod val="85000"/>
              <a:lumOff val="1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3395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7" end="7"/>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Primitives: </a:t>
            </a:r>
            <a:r>
              <a:rPr lang="en-US" dirty="0">
                <a:solidFill>
                  <a:schemeClr val="accent2"/>
                </a:solidFill>
              </a:rPr>
              <a:t>expand, collapse, and move</a:t>
            </a:r>
            <a:endParaRPr lang="en-US" dirty="0">
              <a:solidFill>
                <a:schemeClr val="accent2"/>
              </a:solidFill>
            </a:endParaRPr>
          </a:p>
        </p:txBody>
      </p:sp>
      <p:grpSp>
        <p:nvGrpSpPr>
          <p:cNvPr id="25" name="Group 24"/>
          <p:cNvGrpSpPr/>
          <p:nvPr/>
        </p:nvGrpSpPr>
        <p:grpSpPr>
          <a:xfrm>
            <a:off x="2688610" y="1787855"/>
            <a:ext cx="7146880" cy="914400"/>
            <a:chOff x="2688610" y="1978926"/>
            <a:chExt cx="7146880" cy="914400"/>
          </a:xfrm>
        </p:grpSpPr>
        <p:sp>
          <p:nvSpPr>
            <p:cNvPr id="5" name="Oval 4"/>
            <p:cNvSpPr/>
            <p:nvPr/>
          </p:nvSpPr>
          <p:spPr>
            <a:xfrm>
              <a:off x="2688610" y="1978926"/>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1</a:t>
              </a:r>
            </a:p>
          </p:txBody>
        </p:sp>
        <p:sp>
          <p:nvSpPr>
            <p:cNvPr id="6" name="Oval 5"/>
            <p:cNvSpPr/>
            <p:nvPr/>
          </p:nvSpPr>
          <p:spPr>
            <a:xfrm>
              <a:off x="4246730" y="1978926"/>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2</a:t>
              </a:r>
            </a:p>
          </p:txBody>
        </p:sp>
        <p:sp>
          <p:nvSpPr>
            <p:cNvPr id="7" name="Oval 6"/>
            <p:cNvSpPr/>
            <p:nvPr/>
          </p:nvSpPr>
          <p:spPr>
            <a:xfrm>
              <a:off x="5804850" y="1978926"/>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3</a:t>
              </a:r>
            </a:p>
          </p:txBody>
        </p:sp>
        <p:sp>
          <p:nvSpPr>
            <p:cNvPr id="8" name="Oval 7"/>
            <p:cNvSpPr/>
            <p:nvPr/>
          </p:nvSpPr>
          <p:spPr>
            <a:xfrm>
              <a:off x="7362970" y="1978926"/>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4</a:t>
              </a:r>
            </a:p>
          </p:txBody>
        </p:sp>
        <p:sp>
          <p:nvSpPr>
            <p:cNvPr id="9" name="Oval 8"/>
            <p:cNvSpPr/>
            <p:nvPr/>
          </p:nvSpPr>
          <p:spPr>
            <a:xfrm>
              <a:off x="8921090" y="1978926"/>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5</a:t>
              </a:r>
            </a:p>
          </p:txBody>
        </p:sp>
        <p:cxnSp>
          <p:nvCxnSpPr>
            <p:cNvPr id="11" name="Straight Connector 10"/>
            <p:cNvCxnSpPr>
              <a:stCxn id="5" idx="6"/>
              <a:endCxn id="6" idx="2"/>
            </p:cNvCxnSpPr>
            <p:nvPr/>
          </p:nvCxnSpPr>
          <p:spPr>
            <a:xfrm>
              <a:off x="3603010" y="2436126"/>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6" idx="6"/>
              <a:endCxn id="7" idx="2"/>
            </p:cNvCxnSpPr>
            <p:nvPr/>
          </p:nvCxnSpPr>
          <p:spPr>
            <a:xfrm>
              <a:off x="5161130" y="2436126"/>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7" name="Straight Connector 16"/>
            <p:cNvCxnSpPr>
              <a:stCxn id="7" idx="6"/>
              <a:endCxn id="8" idx="2"/>
            </p:cNvCxnSpPr>
            <p:nvPr/>
          </p:nvCxnSpPr>
          <p:spPr>
            <a:xfrm>
              <a:off x="6719250" y="2436126"/>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0" name="Straight Connector 19"/>
            <p:cNvCxnSpPr>
              <a:stCxn id="8" idx="6"/>
              <a:endCxn id="9" idx="2"/>
            </p:cNvCxnSpPr>
            <p:nvPr/>
          </p:nvCxnSpPr>
          <p:spPr>
            <a:xfrm>
              <a:off x="8277370" y="2436126"/>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grpSp>
      <p:grpSp>
        <p:nvGrpSpPr>
          <p:cNvPr id="27" name="Group 26"/>
          <p:cNvGrpSpPr/>
          <p:nvPr/>
        </p:nvGrpSpPr>
        <p:grpSpPr>
          <a:xfrm>
            <a:off x="4038407" y="2618956"/>
            <a:ext cx="4447286" cy="936926"/>
            <a:chOff x="4038407" y="2810027"/>
            <a:chExt cx="4447286" cy="936926"/>
          </a:xfrm>
        </p:grpSpPr>
        <p:sp>
          <p:nvSpPr>
            <p:cNvPr id="23" name="Right Brace 22"/>
            <p:cNvSpPr/>
            <p:nvPr/>
          </p:nvSpPr>
          <p:spPr>
            <a:xfrm rot="5400000">
              <a:off x="6011454" y="836980"/>
              <a:ext cx="501191" cy="4447286"/>
            </a:xfrm>
            <a:prstGeom prst="rightBrace">
              <a:avLst/>
            </a:prstGeom>
            <a:ln w="38100"/>
          </p:spPr>
          <p:style>
            <a:lnRef idx="1">
              <a:schemeClr val="accent1"/>
            </a:lnRef>
            <a:fillRef idx="0">
              <a:schemeClr val="accent1"/>
            </a:fillRef>
            <a:effectRef idx="0">
              <a:schemeClr val="accent1"/>
            </a:effectRef>
            <a:fontRef idx="minor">
              <a:schemeClr val="tx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4" name="TextBox 23"/>
            <p:cNvSpPr txBox="1"/>
            <p:nvPr/>
          </p:nvSpPr>
          <p:spPr>
            <a:xfrm>
              <a:off x="5520435" y="3377621"/>
              <a:ext cx="1483227" cy="369332"/>
            </a:xfrm>
            <a:prstGeom prst="rect">
              <a:avLst/>
            </a:prstGeom>
            <a:noFill/>
          </p:spPr>
          <p:txBody>
            <a:bodyPr wrap="none" rtlCol="0">
              <a:spAutoFit/>
            </a:bodyPr>
            <a:lstStyle/>
            <a:p>
              <a:r>
                <a:rPr lang="en-US" dirty="0">
                  <a:solidFill>
                    <a:schemeClr val="accent2"/>
                  </a:solidFill>
                </a:rPr>
                <a:t>collapse</a:t>
              </a:r>
              <a:r>
                <a:rPr lang="en-US" dirty="0"/>
                <a:t>(2, 4)</a:t>
              </a:r>
            </a:p>
          </p:txBody>
        </p:sp>
      </p:grpSp>
      <p:grpSp>
        <p:nvGrpSpPr>
          <p:cNvPr id="39" name="Group 38"/>
          <p:cNvGrpSpPr/>
          <p:nvPr/>
        </p:nvGrpSpPr>
        <p:grpSpPr>
          <a:xfrm>
            <a:off x="2688610" y="3555884"/>
            <a:ext cx="7146880" cy="1542197"/>
            <a:chOff x="2638570" y="3869785"/>
            <a:chExt cx="7146880" cy="1542197"/>
          </a:xfrm>
        </p:grpSpPr>
        <p:grpSp>
          <p:nvGrpSpPr>
            <p:cNvPr id="28" name="Group 27"/>
            <p:cNvGrpSpPr/>
            <p:nvPr/>
          </p:nvGrpSpPr>
          <p:grpSpPr>
            <a:xfrm>
              <a:off x="2638570" y="4183684"/>
              <a:ext cx="7146880" cy="914400"/>
              <a:chOff x="2688610" y="1978926"/>
              <a:chExt cx="7146880" cy="914400"/>
            </a:xfrm>
          </p:grpSpPr>
          <p:sp>
            <p:nvSpPr>
              <p:cNvPr id="29" name="Oval 28"/>
              <p:cNvSpPr/>
              <p:nvPr/>
            </p:nvSpPr>
            <p:spPr>
              <a:xfrm>
                <a:off x="2688610" y="1978926"/>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1</a:t>
                </a:r>
              </a:p>
            </p:txBody>
          </p:sp>
          <p:sp>
            <p:nvSpPr>
              <p:cNvPr id="30" name="Oval 29"/>
              <p:cNvSpPr/>
              <p:nvPr/>
            </p:nvSpPr>
            <p:spPr>
              <a:xfrm>
                <a:off x="4246730" y="1978926"/>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2</a:t>
                </a:r>
              </a:p>
            </p:txBody>
          </p:sp>
          <p:sp>
            <p:nvSpPr>
              <p:cNvPr id="31" name="Oval 30"/>
              <p:cNvSpPr/>
              <p:nvPr/>
            </p:nvSpPr>
            <p:spPr>
              <a:xfrm>
                <a:off x="5804850" y="1978926"/>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3</a:t>
                </a:r>
              </a:p>
            </p:txBody>
          </p:sp>
          <p:sp>
            <p:nvSpPr>
              <p:cNvPr id="32" name="Oval 31"/>
              <p:cNvSpPr/>
              <p:nvPr/>
            </p:nvSpPr>
            <p:spPr>
              <a:xfrm>
                <a:off x="7362970" y="1978926"/>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4</a:t>
                </a:r>
              </a:p>
            </p:txBody>
          </p:sp>
          <p:sp>
            <p:nvSpPr>
              <p:cNvPr id="33" name="Oval 32"/>
              <p:cNvSpPr/>
              <p:nvPr/>
            </p:nvSpPr>
            <p:spPr>
              <a:xfrm>
                <a:off x="8921090" y="1978926"/>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5</a:t>
                </a:r>
              </a:p>
            </p:txBody>
          </p:sp>
          <p:cxnSp>
            <p:nvCxnSpPr>
              <p:cNvPr id="34" name="Straight Connector 33"/>
              <p:cNvCxnSpPr>
                <a:stCxn id="29" idx="6"/>
                <a:endCxn id="30" idx="2"/>
              </p:cNvCxnSpPr>
              <p:nvPr/>
            </p:nvCxnSpPr>
            <p:spPr>
              <a:xfrm>
                <a:off x="3603010" y="2436126"/>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5" name="Straight Connector 34"/>
              <p:cNvCxnSpPr>
                <a:stCxn id="30" idx="6"/>
                <a:endCxn id="31" idx="2"/>
              </p:cNvCxnSpPr>
              <p:nvPr/>
            </p:nvCxnSpPr>
            <p:spPr>
              <a:xfrm>
                <a:off x="5161130" y="2436126"/>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6" name="Straight Connector 35"/>
              <p:cNvCxnSpPr>
                <a:stCxn id="31" idx="6"/>
                <a:endCxn id="32" idx="2"/>
              </p:cNvCxnSpPr>
              <p:nvPr/>
            </p:nvCxnSpPr>
            <p:spPr>
              <a:xfrm>
                <a:off x="6719250" y="2436126"/>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7" name="Straight Connector 36"/>
              <p:cNvCxnSpPr>
                <a:stCxn id="32" idx="6"/>
                <a:endCxn id="33" idx="2"/>
              </p:cNvCxnSpPr>
              <p:nvPr/>
            </p:nvCxnSpPr>
            <p:spPr>
              <a:xfrm>
                <a:off x="8277370" y="2436126"/>
                <a:ext cx="643720" cy="0"/>
              </a:xfrm>
              <a:prstGeom prst="line">
                <a:avLst/>
              </a:prstGeom>
              <a:ln w="38100"/>
            </p:spPr>
            <p:style>
              <a:lnRef idx="1">
                <a:schemeClr val="accent1"/>
              </a:lnRef>
              <a:fillRef idx="0">
                <a:schemeClr val="accent1"/>
              </a:fillRef>
              <a:effectRef idx="0">
                <a:schemeClr val="accent1"/>
              </a:effectRef>
              <a:fontRef idx="minor">
                <a:schemeClr val="tx1"/>
              </a:fontRef>
            </p:style>
          </p:cxnSp>
        </p:grpSp>
        <p:sp>
          <p:nvSpPr>
            <p:cNvPr id="38" name="Oval 37"/>
            <p:cNvSpPr/>
            <p:nvPr/>
          </p:nvSpPr>
          <p:spPr>
            <a:xfrm>
              <a:off x="3874830" y="3869785"/>
              <a:ext cx="4666589" cy="154219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t>e</a:t>
              </a:r>
              <a:r>
                <a:rPr lang="en-US" sz="2800" baseline="-25000" dirty="0"/>
                <a:t>6</a:t>
              </a:r>
            </a:p>
          </p:txBody>
        </p:sp>
      </p:grpSp>
    </p:spTree>
    <p:extLst>
      <p:ext uri="{BB962C8B-B14F-4D97-AF65-F5344CB8AC3E}">
        <p14:creationId xmlns:p14="http://schemas.microsoft.com/office/powerpoint/2010/main" val="18459819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1849</TotalTime>
  <Words>1798</Words>
  <Application>Microsoft Office PowerPoint</Application>
  <PresentationFormat>Widescreen</PresentationFormat>
  <Paragraphs>247</Paragraphs>
  <Slides>20</Slides>
  <Notes>20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Courier New</vt:lpstr>
      <vt:lpstr>Office Theme</vt:lpstr>
      <vt:lpstr>Development History Granularity Transformations</vt:lpstr>
      <vt:lpstr>Development histories simplify tasks</vt:lpstr>
      <vt:lpstr>Different tasks require different granularities</vt:lpstr>
      <vt:lpstr>Problem: development histories are inflexible</vt:lpstr>
      <vt:lpstr>Solution: multi-grained development histories</vt:lpstr>
      <vt:lpstr>Solution: multi-grained development histories</vt:lpstr>
      <vt:lpstr>Outline</vt:lpstr>
      <vt:lpstr>Transformations</vt:lpstr>
      <vt:lpstr>Primitives: expand, collapse, and move</vt:lpstr>
      <vt:lpstr>Primitives: expand, collapse, and move</vt:lpstr>
      <vt:lpstr>Primitives: expand, collapse, and move</vt:lpstr>
      <vt:lpstr>Primitives: expand, collapse, and move</vt:lpstr>
      <vt:lpstr>Operation: group (move + collapse)</vt:lpstr>
      <vt:lpstr>Transformation: GroupCompilable (group)</vt:lpstr>
      <vt:lpstr>All transformations</vt:lpstr>
      <vt:lpstr>Codebase Manipulation:  a design for multi-grained histories</vt:lpstr>
      <vt:lpstr>Codebase Manipulation:  a design for multi-grained histories</vt:lpstr>
      <vt:lpstr>Codebase Manipulation:  a design for multi-grained histories</vt:lpstr>
      <vt:lpstr>Codebase Manipulation:  a design for multi-grained histories</vt:lpstr>
      <vt:lpstr>Contributions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 History Granularity Transformations</dc:title>
  <dc:creator>Kivanc Muslu</dc:creator>
  <cp:lastModifiedBy>Kivanc Muslu</cp:lastModifiedBy>
  <cp:revision>128</cp:revision>
  <dcterms:created xsi:type="dcterms:W3CDTF">2015-10-25T03:08:30Z</dcterms:created>
  <dcterms:modified xsi:type="dcterms:W3CDTF">2015-11-11T17:17:58Z</dcterms:modified>
</cp:coreProperties>
</file>