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0"/>
  </p:notesMasterIdLst>
  <p:handoutMasterIdLst>
    <p:handoutMasterId r:id="rId41"/>
  </p:handoutMasterIdLst>
  <p:sldIdLst>
    <p:sldId id="256" r:id="rId2"/>
    <p:sldId id="296" r:id="rId3"/>
    <p:sldId id="297" r:id="rId4"/>
    <p:sldId id="295" r:id="rId5"/>
    <p:sldId id="299" r:id="rId6"/>
    <p:sldId id="300" r:id="rId7"/>
    <p:sldId id="271" r:id="rId8"/>
    <p:sldId id="301" r:id="rId9"/>
    <p:sldId id="302" r:id="rId10"/>
    <p:sldId id="303" r:id="rId11"/>
    <p:sldId id="272" r:id="rId12"/>
    <p:sldId id="305" r:id="rId13"/>
    <p:sldId id="306" r:id="rId14"/>
    <p:sldId id="278" r:id="rId15"/>
    <p:sldId id="309" r:id="rId16"/>
    <p:sldId id="290" r:id="rId17"/>
    <p:sldId id="294" r:id="rId18"/>
    <p:sldId id="291" r:id="rId19"/>
    <p:sldId id="311" r:id="rId20"/>
    <p:sldId id="310" r:id="rId21"/>
    <p:sldId id="312" r:id="rId22"/>
    <p:sldId id="313" r:id="rId23"/>
    <p:sldId id="314" r:id="rId24"/>
    <p:sldId id="293" r:id="rId25"/>
    <p:sldId id="273" r:id="rId26"/>
    <p:sldId id="280" r:id="rId27"/>
    <p:sldId id="281" r:id="rId28"/>
    <p:sldId id="284" r:id="rId29"/>
    <p:sldId id="285" r:id="rId30"/>
    <p:sldId id="286" r:id="rId31"/>
    <p:sldId id="287" r:id="rId32"/>
    <p:sldId id="288" r:id="rId33"/>
    <p:sldId id="283" r:id="rId34"/>
    <p:sldId id="289" r:id="rId35"/>
    <p:sldId id="274" r:id="rId36"/>
    <p:sldId id="277" r:id="rId37"/>
    <p:sldId id="275" r:id="rId38"/>
    <p:sldId id="276" r:id="rId39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119F33"/>
    <a:srgbClr val="03D7ED"/>
    <a:srgbClr val="FFFFCC"/>
    <a:srgbClr val="FFFF99"/>
    <a:srgbClr val="CCCC00"/>
    <a:srgbClr val="B08600"/>
    <a:srgbClr val="DEE1EE"/>
    <a:srgbClr val="FFFF00"/>
    <a:srgbClr val="8E6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35" autoAdjust="0"/>
    <p:restoredTop sz="75540" autoAdjust="0"/>
  </p:normalViewPr>
  <p:slideViewPr>
    <p:cSldViewPr>
      <p:cViewPr>
        <p:scale>
          <a:sx n="64" d="100"/>
          <a:sy n="64" d="100"/>
        </p:scale>
        <p:origin x="-235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526" y="-78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648" cy="464839"/>
          </a:xfrm>
          <a:prstGeom prst="rect">
            <a:avLst/>
          </a:prstGeom>
        </p:spPr>
        <p:txBody>
          <a:bodyPr vert="horz" lIns="88276" tIns="44138" rIns="88276" bIns="44138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928" y="1"/>
            <a:ext cx="3043648" cy="464839"/>
          </a:xfrm>
          <a:prstGeom prst="rect">
            <a:avLst/>
          </a:prstGeom>
        </p:spPr>
        <p:txBody>
          <a:bodyPr vert="horz" lIns="88276" tIns="44138" rIns="88276" bIns="44138" rtlCol="0"/>
          <a:lstStyle>
            <a:lvl1pPr algn="r">
              <a:defRPr sz="1100"/>
            </a:lvl1pPr>
          </a:lstStyle>
          <a:p>
            <a:fld id="{52039197-9A5D-4426-8BE1-7E0DB9D27619}" type="datetimeFigureOut">
              <a:rPr lang="en-US" smtClean="0"/>
              <a:pPr/>
              <a:t>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722"/>
            <a:ext cx="3043648" cy="464839"/>
          </a:xfrm>
          <a:prstGeom prst="rect">
            <a:avLst/>
          </a:prstGeom>
        </p:spPr>
        <p:txBody>
          <a:bodyPr vert="horz" lIns="88276" tIns="44138" rIns="88276" bIns="44138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928" y="8842722"/>
            <a:ext cx="3043648" cy="464839"/>
          </a:xfrm>
          <a:prstGeom prst="rect">
            <a:avLst/>
          </a:prstGeom>
        </p:spPr>
        <p:txBody>
          <a:bodyPr vert="horz" lIns="88276" tIns="44138" rIns="88276" bIns="44138" rtlCol="0" anchor="b"/>
          <a:lstStyle>
            <a:lvl1pPr algn="r">
              <a:defRPr sz="1100"/>
            </a:lvl1pPr>
          </a:lstStyle>
          <a:p>
            <a:fld id="{C77A13E8-25B5-4ABF-A87C-CEC207C20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737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1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1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7" tIns="46659" rIns="93317" bIns="4665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34" charset="0"/>
              </a:defRPr>
            </a:lvl1pPr>
          </a:lstStyle>
          <a:p>
            <a:fld id="{C142CCA2-2949-4325-A78A-A7C3B63D73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7213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C47610-A579-4DD1-AA62-8EA40B23FA17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4 errors, the results is not as good</a:t>
            </a:r>
            <a:r>
              <a:rPr lang="en-US" baseline="0" dirty="0" smtClean="0"/>
              <a:t> as others, but they are still better than a random guess</a:t>
            </a:r>
          </a:p>
          <a:p>
            <a:endParaRPr lang="en-US" baseline="0" dirty="0" smtClean="0"/>
          </a:p>
          <a:p>
            <a:r>
              <a:rPr lang="en-US" baseline="0" dirty="0" smtClean="0"/>
              <a:t>Combining messages with the tool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901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516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050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1" dirty="0" smtClean="0">
                <a:cs typeface="Times New Roman" pitchFamily="18" charset="0"/>
              </a:rPr>
              <a:t>Mapping a message back to the</a:t>
            </a:r>
          </a:p>
          <a:p>
            <a:r>
              <a:rPr lang="en-US" b="0" i="1" dirty="0" smtClean="0">
                <a:cs typeface="Times New Roman" pitchFamily="18" charset="0"/>
              </a:rPr>
              <a:t>root-cause statement</a:t>
            </a:r>
          </a:p>
          <a:p>
            <a:endParaRPr lang="en-US" dirty="0" smtClean="0"/>
          </a:p>
          <a:p>
            <a:r>
              <a:rPr lang="en-US" b="0" i="1" dirty="0" smtClean="0">
                <a:cs typeface="Times New Roman" pitchFamily="18" charset="0"/>
              </a:rPr>
              <a:t>Devising solutions based</a:t>
            </a:r>
          </a:p>
          <a:p>
            <a:r>
              <a:rPr lang="en-US" b="0" i="1" dirty="0" smtClean="0">
                <a:cs typeface="Times New Roman" pitchFamily="18" charset="0"/>
              </a:rPr>
              <a:t>on the message content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908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1" dirty="0" smtClean="0">
                <a:cs typeface="Times New Roman" pitchFamily="18" charset="0"/>
              </a:rPr>
              <a:t>Mapping a message back to the</a:t>
            </a:r>
          </a:p>
          <a:p>
            <a:r>
              <a:rPr lang="en-US" b="0" i="1" dirty="0" smtClean="0">
                <a:cs typeface="Times New Roman" pitchFamily="18" charset="0"/>
              </a:rPr>
              <a:t>root-cause statement</a:t>
            </a:r>
          </a:p>
          <a:p>
            <a:endParaRPr lang="en-US" dirty="0" smtClean="0"/>
          </a:p>
          <a:p>
            <a:r>
              <a:rPr lang="en-US" b="0" i="1" dirty="0" smtClean="0">
                <a:cs typeface="Times New Roman" pitchFamily="18" charset="0"/>
              </a:rPr>
              <a:t>Devising solutions based</a:t>
            </a:r>
          </a:p>
          <a:p>
            <a:r>
              <a:rPr lang="en-US" b="0" i="1" dirty="0" smtClean="0">
                <a:cs typeface="Times New Roman" pitchFamily="18" charset="0"/>
              </a:rPr>
              <a:t>on the message content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908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1" dirty="0" smtClean="0">
                <a:cs typeface="Times New Roman" pitchFamily="18" charset="0"/>
              </a:rPr>
              <a:t>Mapping a message back to the</a:t>
            </a:r>
          </a:p>
          <a:p>
            <a:r>
              <a:rPr lang="en-US" b="0" i="1" dirty="0" smtClean="0">
                <a:cs typeface="Times New Roman" pitchFamily="18" charset="0"/>
              </a:rPr>
              <a:t>root-cause statement</a:t>
            </a:r>
          </a:p>
          <a:p>
            <a:endParaRPr lang="en-US" dirty="0" smtClean="0"/>
          </a:p>
          <a:p>
            <a:r>
              <a:rPr lang="en-US" b="0" i="1" dirty="0" smtClean="0">
                <a:cs typeface="Times New Roman" pitchFamily="18" charset="0"/>
              </a:rPr>
              <a:t>Devising solutions based</a:t>
            </a:r>
          </a:p>
          <a:p>
            <a:r>
              <a:rPr lang="en-US" b="0" i="1" dirty="0" smtClean="0">
                <a:cs typeface="Times New Roman" pitchFamily="18" charset="0"/>
              </a:rPr>
              <a:t>on the message content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9081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1" dirty="0" smtClean="0">
                <a:cs typeface="Times New Roman" pitchFamily="18" charset="0"/>
              </a:rPr>
              <a:t>Mapping a message back to the</a:t>
            </a:r>
          </a:p>
          <a:p>
            <a:r>
              <a:rPr lang="en-US" b="0" i="1" dirty="0" smtClean="0">
                <a:cs typeface="Times New Roman" pitchFamily="18" charset="0"/>
              </a:rPr>
              <a:t>root-cause statement</a:t>
            </a:r>
          </a:p>
          <a:p>
            <a:endParaRPr lang="en-US" dirty="0" smtClean="0"/>
          </a:p>
          <a:p>
            <a:r>
              <a:rPr lang="en-US" b="0" i="1" dirty="0" smtClean="0">
                <a:cs typeface="Times New Roman" pitchFamily="18" charset="0"/>
              </a:rPr>
              <a:t>Devising solutions based</a:t>
            </a:r>
          </a:p>
          <a:p>
            <a:r>
              <a:rPr lang="en-US" b="0" i="1" dirty="0" smtClean="0">
                <a:cs typeface="Times New Roman" pitchFamily="18" charset="0"/>
              </a:rPr>
              <a:t>on the message content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908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4 errors, the results is not as good</a:t>
            </a:r>
            <a:r>
              <a:rPr lang="en-US" baseline="0" dirty="0" smtClean="0"/>
              <a:t> as others, but they are still better than a random guess</a:t>
            </a:r>
          </a:p>
          <a:p>
            <a:endParaRPr lang="en-US" baseline="0" dirty="0" smtClean="0"/>
          </a:p>
          <a:p>
            <a:r>
              <a:rPr lang="en-US" baseline="0" dirty="0" smtClean="0"/>
              <a:t>Combining messages with the tool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901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4 errors, the results is not as good</a:t>
            </a:r>
            <a:r>
              <a:rPr lang="en-US" baseline="0" dirty="0" smtClean="0"/>
              <a:t> as others, but they are still better than a random guess</a:t>
            </a:r>
          </a:p>
          <a:p>
            <a:endParaRPr lang="en-US" baseline="0" dirty="0" smtClean="0"/>
          </a:p>
          <a:p>
            <a:r>
              <a:rPr lang="en-US" baseline="0" dirty="0" smtClean="0"/>
              <a:t>Combining messages with the tool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901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4 errors, the results is not as good</a:t>
            </a:r>
            <a:r>
              <a:rPr lang="en-US" baseline="0" dirty="0" smtClean="0"/>
              <a:t> as others, but they are still better than a random guess</a:t>
            </a:r>
          </a:p>
          <a:p>
            <a:endParaRPr lang="en-US" baseline="0" dirty="0" smtClean="0"/>
          </a:p>
          <a:p>
            <a:r>
              <a:rPr lang="en-US" baseline="0" dirty="0" smtClean="0"/>
              <a:t>Combining messages with the tool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901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4 errors, the results is not as good</a:t>
            </a:r>
            <a:r>
              <a:rPr lang="en-US" baseline="0" dirty="0" smtClean="0"/>
              <a:t> as others, but they are still better than a random guess</a:t>
            </a:r>
          </a:p>
          <a:p>
            <a:endParaRPr lang="en-US" baseline="0" dirty="0" smtClean="0"/>
          </a:p>
          <a:p>
            <a:r>
              <a:rPr lang="en-US" baseline="0" dirty="0" smtClean="0"/>
              <a:t>Combining messages with the tool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90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495800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3B048AC8-D41E-4C7B-8EE3-A52489AA1F0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9.png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21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1.gi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7" Type="http://schemas.openxmlformats.org/officeDocument/2006/relationships/image" Target="../media/image2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6.png"/><Relationship Id="rId4" Type="http://schemas.openxmlformats.org/officeDocument/2006/relationships/image" Target="../media/image2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1.gif"/><Relationship Id="rId7" Type="http://schemas.openxmlformats.org/officeDocument/2006/relationships/image" Target="../media/image2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6.png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Relationship Id="rId9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1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jpe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image" Target="../media/image3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5.jpe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447800"/>
            <a:ext cx="8305800" cy="1676400"/>
          </a:xfrm>
        </p:spPr>
        <p:txBody>
          <a:bodyPr/>
          <a:lstStyle/>
          <a:p>
            <a:pPr algn="ctr"/>
            <a:r>
              <a:rPr lang="en-US" sz="4000" b="1" i="0" dirty="0" smtClean="0"/>
              <a:t>Proactive Detection of Inadequate Diagnostic Messages for Software Configuration Errors</a:t>
            </a:r>
            <a:endParaRPr lang="en-US" sz="4000" b="1" i="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038600"/>
            <a:ext cx="8153400" cy="1752600"/>
          </a:xfrm>
        </p:spPr>
        <p:txBody>
          <a:bodyPr/>
          <a:lstStyle/>
          <a:p>
            <a:r>
              <a:rPr lang="en-US" sz="2800" b="1" dirty="0" err="1" smtClean="0">
                <a:latin typeface="+mj-lt"/>
              </a:rPr>
              <a:t>Sai</a:t>
            </a:r>
            <a:r>
              <a:rPr lang="en-US" sz="2800" b="1" dirty="0" smtClean="0">
                <a:latin typeface="+mj-lt"/>
              </a:rPr>
              <a:t> Zhang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       Michael D. Ernst</a:t>
            </a:r>
            <a:endParaRPr lang="en-US" sz="12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 Google Research     University of Washington</a:t>
            </a:r>
          </a:p>
          <a:p>
            <a:endParaRPr lang="en-US" sz="2800" dirty="0" smtClean="0">
              <a:latin typeface="+mj-lt"/>
            </a:endParaRPr>
          </a:p>
        </p:txBody>
      </p:sp>
      <p:pic>
        <p:nvPicPr>
          <p:cNvPr id="3" name="Picture 2" descr="http://www.uwcne.org/images/uw-icon-20x20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853321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http://4.bp.blogspot.com/-JOqxgp-ZWe0/U3BtyEQlEiI/AAAAAAAAOfg/Doq6Q2MwIKA/s1600/google-logo-874x288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1828800" cy="627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7772400" cy="685800"/>
          </a:xfrm>
        </p:spPr>
        <p:txBody>
          <a:bodyPr/>
          <a:lstStyle/>
          <a:p>
            <a:pPr marL="0" indent="0">
              <a:buNone/>
            </a:pPr>
            <a:r>
              <a:rPr lang="en-US" sz="3200" i="1" dirty="0">
                <a:latin typeface="+mj-lt"/>
                <a:ea typeface="+mj-ea"/>
                <a:cs typeface="+mj-cs"/>
              </a:rPr>
              <a:t>Why </a:t>
            </a:r>
            <a:r>
              <a:rPr lang="en-US" sz="3200" i="1" dirty="0" smtClean="0">
                <a:latin typeface="+mj-lt"/>
                <a:ea typeface="+mj-ea"/>
                <a:cs typeface="+mj-cs"/>
              </a:rPr>
              <a:t>diagnostic messages?</a:t>
            </a:r>
            <a:endParaRPr lang="en-US" sz="3200" i="1" dirty="0">
              <a:latin typeface="+mj-lt"/>
              <a:ea typeface="+mj-ea"/>
              <a:cs typeface="+mj-cs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57200" y="1447800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b="0" dirty="0" smtClean="0">
                <a:latin typeface="+mn-lt"/>
              </a:rPr>
              <a:t>Often the </a:t>
            </a:r>
            <a:r>
              <a:rPr lang="en-US" b="0" dirty="0">
                <a:solidFill>
                  <a:srgbClr val="FF0000"/>
                </a:solidFill>
                <a:latin typeface="+mn-lt"/>
              </a:rPr>
              <a:t>sole data source </a:t>
            </a:r>
            <a:r>
              <a:rPr lang="en-US" b="0" dirty="0">
                <a:latin typeface="+mn-lt"/>
              </a:rPr>
              <a:t>available to understand an </a:t>
            </a:r>
            <a:r>
              <a:rPr lang="en-US" b="0" dirty="0" smtClean="0">
                <a:latin typeface="+mn-lt"/>
              </a:rPr>
              <a:t>error</a:t>
            </a:r>
          </a:p>
          <a:p>
            <a:pPr marL="342900" indent="-342900">
              <a:buFont typeface="Arial" pitchFamily="34" charset="0"/>
              <a:buChar char="•"/>
            </a:pPr>
            <a:endParaRPr lang="en-US" b="0" dirty="0"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 smtClean="0">
                <a:latin typeface="+mn-lt"/>
              </a:rPr>
              <a:t>Many diagnostic messages in practice are </a:t>
            </a:r>
            <a:r>
              <a:rPr lang="en-US" b="0" dirty="0" smtClean="0">
                <a:solidFill>
                  <a:srgbClr val="FF0000"/>
                </a:solidFill>
                <a:latin typeface="+mn-lt"/>
              </a:rPr>
              <a:t>inadequate</a:t>
            </a:r>
            <a:endParaRPr lang="en-US" b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62901" y="2694349"/>
            <a:ext cx="23374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Clr>
                <a:schemeClr val="tx1"/>
              </a:buClr>
              <a:buFont typeface="Arial" pitchFamily="34" charset="0"/>
              <a:buChar char="−"/>
            </a:pPr>
            <a:r>
              <a:rPr lang="en-US" dirty="0" smtClean="0">
                <a:solidFill>
                  <a:schemeClr val="accent2"/>
                </a:solidFill>
                <a:latin typeface="+mn-lt"/>
              </a:rPr>
              <a:t>Missing</a:t>
            </a:r>
          </a:p>
          <a:p>
            <a:pPr marL="457200" indent="-457200">
              <a:buClr>
                <a:schemeClr val="tx1"/>
              </a:buClr>
              <a:buFont typeface="Arial" pitchFamily="34" charset="0"/>
              <a:buChar char="−"/>
            </a:pPr>
            <a:r>
              <a:rPr lang="en-US" dirty="0" smtClean="0">
                <a:solidFill>
                  <a:schemeClr val="accent2"/>
                </a:solidFill>
                <a:latin typeface="+mn-lt"/>
              </a:rPr>
              <a:t>Ambiguous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4267200"/>
            <a:ext cx="8153400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i="1" dirty="0" smtClean="0">
                <a:solidFill>
                  <a:schemeClr val="accent2"/>
                </a:solidFill>
                <a:latin typeface="+mn-lt"/>
              </a:rPr>
              <a:t>Our technique</a:t>
            </a:r>
            <a:r>
              <a:rPr lang="en-US" sz="2500" b="0" i="1" dirty="0" smtClean="0">
                <a:latin typeface="+mn-lt"/>
              </a:rPr>
              <a:t>: detecting those </a:t>
            </a:r>
            <a:r>
              <a:rPr lang="en-US" sz="2500" b="0" i="1" dirty="0" smtClean="0">
                <a:solidFill>
                  <a:srgbClr val="FF0000"/>
                </a:solidFill>
                <a:latin typeface="+mn-lt"/>
              </a:rPr>
              <a:t>inadequate</a:t>
            </a:r>
            <a:r>
              <a:rPr lang="en-US" sz="2500" b="0" i="1" dirty="0" smtClean="0">
                <a:latin typeface="+mn-lt"/>
              </a:rPr>
              <a:t> messages </a:t>
            </a:r>
            <a:r>
              <a:rPr lang="en-US" sz="2500" b="0" i="1" dirty="0" smtClean="0">
                <a:solidFill>
                  <a:srgbClr val="FF0000"/>
                </a:solidFill>
                <a:latin typeface="+mn-lt"/>
              </a:rPr>
              <a:t>before</a:t>
            </a:r>
            <a:r>
              <a:rPr lang="en-US" sz="2500" b="0" i="1" dirty="0" smtClean="0">
                <a:latin typeface="+mn-lt"/>
              </a:rPr>
              <a:t> they arise in the field.</a:t>
            </a:r>
          </a:p>
        </p:txBody>
      </p:sp>
    </p:spTree>
    <p:extLst>
      <p:ext uri="{BB962C8B-B14F-4D97-AF65-F5344CB8AC3E}">
        <p14:creationId xmlns:p14="http://schemas.microsoft.com/office/powerpoint/2010/main" val="31057129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Motivation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dirty="0" err="1" smtClean="0"/>
              <a:t>ConfDiagDetector</a:t>
            </a:r>
            <a:r>
              <a:rPr lang="en-US" dirty="0" smtClean="0"/>
              <a:t> technique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Evaluation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Related work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Right Arrow 4"/>
          <p:cNvSpPr/>
          <p:nvPr/>
        </p:nvSpPr>
        <p:spPr bwMode="auto">
          <a:xfrm>
            <a:off x="228600" y="2209800"/>
            <a:ext cx="381000" cy="2286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3478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of </a:t>
            </a:r>
            <a:r>
              <a:rPr lang="en-US" dirty="0" smtClean="0">
                <a:solidFill>
                  <a:schemeClr val="accent6"/>
                </a:solidFill>
              </a:rPr>
              <a:t>proactive</a:t>
            </a:r>
            <a:r>
              <a:rPr lang="en-US" dirty="0" smtClean="0"/>
              <a:t> detection of </a:t>
            </a:r>
            <a:r>
              <a:rPr lang="en-US" dirty="0" smtClean="0">
                <a:solidFill>
                  <a:schemeClr val="accent6"/>
                </a:solidFill>
              </a:rPr>
              <a:t>inadequate</a:t>
            </a:r>
            <a:r>
              <a:rPr lang="en-US" dirty="0" smtClean="0"/>
              <a:t> diagnostic messages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1905000"/>
            <a:ext cx="8915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b="0" dirty="0" smtClean="0">
                <a:latin typeface="+mj-lt"/>
                <a:cs typeface="Times New Roman" pitchFamily="18" charset="0"/>
              </a:rPr>
              <a:t>How to </a:t>
            </a:r>
            <a:r>
              <a:rPr lang="en-US" b="0" i="1" dirty="0" smtClean="0">
                <a:latin typeface="+mj-lt"/>
                <a:cs typeface="Times New Roman" pitchFamily="18" charset="0"/>
              </a:rPr>
              <a:t>trigger</a:t>
            </a:r>
            <a:r>
              <a:rPr lang="en-US" b="0" dirty="0" smtClean="0">
                <a:latin typeface="+mj-lt"/>
                <a:cs typeface="Times New Roman" pitchFamily="18" charset="0"/>
              </a:rPr>
              <a:t> </a:t>
            </a:r>
            <a:r>
              <a:rPr lang="en-US" b="0" i="1" dirty="0" smtClean="0">
                <a:latin typeface="+mj-lt"/>
                <a:cs typeface="Times New Roman" pitchFamily="18" charset="0"/>
              </a:rPr>
              <a:t>a configuration error</a:t>
            </a:r>
            <a:r>
              <a:rPr lang="en-US" b="0" dirty="0" smtClean="0">
                <a:latin typeface="+mj-lt"/>
                <a:cs typeface="Times New Roman" pitchFamily="18" charset="0"/>
              </a:rPr>
              <a:t>?</a:t>
            </a:r>
          </a:p>
          <a:p>
            <a:pPr marL="342900" indent="-342900">
              <a:buFont typeface="Arial" pitchFamily="34" charset="0"/>
              <a:buChar char="•"/>
            </a:pPr>
            <a:endParaRPr lang="en-US" b="0" dirty="0" smtClean="0">
              <a:latin typeface="+mj-lt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b="0" dirty="0" smtClean="0">
              <a:latin typeface="+mj-lt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b="0" dirty="0" smtClean="0">
              <a:latin typeface="+mj-lt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b="0" dirty="0" smtClean="0">
              <a:latin typeface="+mj-lt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 smtClean="0">
                <a:latin typeface="+mj-lt"/>
                <a:cs typeface="Times New Roman" pitchFamily="18" charset="0"/>
              </a:rPr>
              <a:t>How to </a:t>
            </a:r>
            <a:r>
              <a:rPr lang="en-US" b="0" i="1" dirty="0" smtClean="0">
                <a:latin typeface="+mj-lt"/>
                <a:cs typeface="Times New Roman" pitchFamily="18" charset="0"/>
              </a:rPr>
              <a:t>determine the inadequacy </a:t>
            </a:r>
            <a:r>
              <a:rPr lang="en-US" b="0" dirty="0" smtClean="0">
                <a:latin typeface="+mj-lt"/>
                <a:cs typeface="Times New Roman" pitchFamily="18" charset="0"/>
              </a:rPr>
              <a:t>of a diagnostic message?</a:t>
            </a:r>
          </a:p>
        </p:txBody>
      </p:sp>
    </p:spTree>
    <p:extLst>
      <p:ext uri="{BB962C8B-B14F-4D97-AF65-F5344CB8AC3E}">
        <p14:creationId xmlns:p14="http://schemas.microsoft.com/office/powerpoint/2010/main" val="4040350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1905000"/>
            <a:ext cx="8915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b="0" dirty="0" smtClean="0">
                <a:latin typeface="+mj-lt"/>
                <a:cs typeface="Times New Roman" pitchFamily="18" charset="0"/>
              </a:rPr>
              <a:t>How to </a:t>
            </a:r>
            <a:r>
              <a:rPr lang="en-US" b="0" i="1" dirty="0" smtClean="0">
                <a:latin typeface="+mj-lt"/>
                <a:cs typeface="Times New Roman" pitchFamily="18" charset="0"/>
              </a:rPr>
              <a:t>trigger</a:t>
            </a:r>
            <a:r>
              <a:rPr lang="en-US" b="0" dirty="0" smtClean="0">
                <a:latin typeface="+mj-lt"/>
                <a:cs typeface="Times New Roman" pitchFamily="18" charset="0"/>
              </a:rPr>
              <a:t> </a:t>
            </a:r>
            <a:r>
              <a:rPr lang="en-US" b="0" i="1" dirty="0" smtClean="0">
                <a:latin typeface="+mj-lt"/>
                <a:cs typeface="Times New Roman" pitchFamily="18" charset="0"/>
              </a:rPr>
              <a:t>a configuration error</a:t>
            </a:r>
            <a:r>
              <a:rPr lang="en-US" b="0" dirty="0" smtClean="0">
                <a:latin typeface="+mj-lt"/>
                <a:cs typeface="Times New Roman" pitchFamily="18" charset="0"/>
              </a:rPr>
              <a:t>?</a:t>
            </a:r>
          </a:p>
          <a:p>
            <a:pPr marL="342900" indent="-342900">
              <a:buFont typeface="Arial" pitchFamily="34" charset="0"/>
              <a:buChar char="•"/>
            </a:pPr>
            <a:endParaRPr lang="en-US" b="0" dirty="0" smtClean="0">
              <a:latin typeface="+mj-lt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b="0" dirty="0" smtClean="0">
              <a:latin typeface="+mj-lt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b="0" dirty="0" smtClean="0">
              <a:latin typeface="+mj-lt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b="0" dirty="0" smtClean="0">
              <a:latin typeface="+mj-lt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 smtClean="0">
                <a:latin typeface="+mj-lt"/>
                <a:cs typeface="Times New Roman" pitchFamily="18" charset="0"/>
              </a:rPr>
              <a:t>How to </a:t>
            </a:r>
            <a:r>
              <a:rPr lang="en-US" b="0" i="1" dirty="0" smtClean="0">
                <a:latin typeface="+mj-lt"/>
                <a:cs typeface="Times New Roman" pitchFamily="18" charset="0"/>
              </a:rPr>
              <a:t>determine the inadequacy </a:t>
            </a:r>
            <a:r>
              <a:rPr lang="en-US" b="0" dirty="0" smtClean="0">
                <a:latin typeface="+mj-lt"/>
                <a:cs typeface="Times New Roman" pitchFamily="18" charset="0"/>
              </a:rPr>
              <a:t>of a diagnostic message?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ConfDiagDetector’s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solutions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2357735"/>
            <a:ext cx="891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Clr>
                <a:schemeClr val="tx1"/>
              </a:buClr>
              <a:buFont typeface="Arial" pitchFamily="34" charset="0"/>
              <a:buChar char="‒"/>
            </a:pPr>
            <a:r>
              <a:rPr lang="en-US" b="0" dirty="0" smtClean="0">
                <a:solidFill>
                  <a:srgbClr val="FF0000"/>
                </a:solidFill>
                <a:cs typeface="Times New Roman" pitchFamily="18" charset="0"/>
              </a:rPr>
              <a:t>Configuration mutation </a:t>
            </a:r>
            <a:r>
              <a:rPr lang="en-US" b="0" dirty="0" smtClean="0">
                <a:cs typeface="Times New Roman" pitchFamily="18" charset="0"/>
              </a:rPr>
              <a:t>+ </a:t>
            </a:r>
            <a:r>
              <a:rPr lang="en-US" b="0" dirty="0" smtClean="0">
                <a:solidFill>
                  <a:srgbClr val="FF0000"/>
                </a:solidFill>
                <a:cs typeface="Times New Roman" pitchFamily="18" charset="0"/>
              </a:rPr>
              <a:t>checking system tests’ results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3741003"/>
            <a:ext cx="891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Clr>
                <a:schemeClr val="tx1"/>
              </a:buClr>
              <a:buFont typeface="Arial" pitchFamily="34" charset="0"/>
              <a:buChar char="‒"/>
            </a:pPr>
            <a:endParaRPr lang="en-US" b="0" dirty="0" smtClean="0">
              <a:cs typeface="Times New Roman" pitchFamily="18" charset="0"/>
            </a:endParaRPr>
          </a:p>
          <a:p>
            <a:pPr marL="800100" lvl="1" indent="-342900">
              <a:buClr>
                <a:schemeClr val="tx1"/>
              </a:buClr>
              <a:buFont typeface="Arial" pitchFamily="34" charset="0"/>
              <a:buChar char="‒"/>
            </a:pPr>
            <a:r>
              <a:rPr lang="en-US" b="0" dirty="0" smtClean="0">
                <a:cs typeface="Times New Roman" pitchFamily="18" charset="0"/>
              </a:rPr>
              <a:t>Use a </a:t>
            </a:r>
            <a:r>
              <a:rPr lang="en-US" b="0" dirty="0">
                <a:solidFill>
                  <a:srgbClr val="FF0000"/>
                </a:solidFill>
                <a:cs typeface="Times New Roman" pitchFamily="18" charset="0"/>
              </a:rPr>
              <a:t>NLP technique to check its semantic </a:t>
            </a:r>
            <a:r>
              <a:rPr lang="en-US" b="0" dirty="0" smtClean="0">
                <a:solidFill>
                  <a:srgbClr val="FF0000"/>
                </a:solidFill>
                <a:cs typeface="Times New Roman" pitchFamily="18" charset="0"/>
              </a:rPr>
              <a:t>meaning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189326" y="3032484"/>
            <a:ext cx="1401474" cy="320316"/>
            <a:chOff x="716262" y="3581400"/>
            <a:chExt cx="1935479" cy="432437"/>
          </a:xfrm>
        </p:grpSpPr>
        <p:pic>
          <p:nvPicPr>
            <p:cNvPr id="11" name="Picture 10" descr="https://encrypted-tbn3.gstatic.com/images?q=tbn:ANd9GcTortB0_HB0wH8rIZb3_e9pY1l2FLj2YGn-DRpLCkyyd66BatY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6262" y="3581400"/>
              <a:ext cx="381000" cy="381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11" descr="https://encrypted-tbn3.gstatic.com/images?q=tbn:ANd9GcTortB0_HB0wH8rIZb3_e9pY1l2FLj2YGn-DRpLCkyyd66BatY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7261" y="3606164"/>
              <a:ext cx="381000" cy="381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12" descr="https://encrypted-tbn3.gstatic.com/images?q=tbn:ANd9GcTortB0_HB0wH8rIZb3_e9pY1l2FLj2YGn-DRpLCkyyd66BatY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4501" y="3602356"/>
              <a:ext cx="381000" cy="381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13" descr="https://encrypted-tbn3.gstatic.com/images?q=tbn:ANd9GcTortB0_HB0wH8rIZb3_e9pY1l2FLj2YGn-DRpLCkyyd66BatY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8261" y="3602355"/>
              <a:ext cx="381000" cy="381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14" descr="https://encrypted-tbn3.gstatic.com/images?q=tbn:ANd9GcTortB0_HB0wH8rIZb3_e9pY1l2FLj2YGn-DRpLCkyyd66BatY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70741" y="3632836"/>
              <a:ext cx="381000" cy="381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6" name="Picture 2" descr="https://ost.blob.core.windows.net/eyeconic/Content/images/common/ErrorIcon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467" y="3244667"/>
            <a:ext cx="184333" cy="184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Group 16"/>
          <p:cNvGrpSpPr/>
          <p:nvPr/>
        </p:nvGrpSpPr>
        <p:grpSpPr>
          <a:xfrm>
            <a:off x="3124200" y="3121104"/>
            <a:ext cx="1220206" cy="506516"/>
            <a:chOff x="3493088" y="5200590"/>
            <a:chExt cx="1220206" cy="506516"/>
          </a:xfrm>
        </p:grpSpPr>
        <p:sp>
          <p:nvSpPr>
            <p:cNvPr id="18" name="TextBox 17"/>
            <p:cNvSpPr txBox="1"/>
            <p:nvPr/>
          </p:nvSpPr>
          <p:spPr>
            <a:xfrm>
              <a:off x="3493088" y="5368552"/>
              <a:ext cx="12202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cs typeface="Times New Roman" pitchFamily="18" charset="0"/>
                </a:rPr>
                <a:t>system tests</a:t>
              </a:r>
              <a:endParaRPr lang="en-US" sz="1800" dirty="0">
                <a:cs typeface="Times New Roman" pitchFamily="18" charset="0"/>
              </a:endParaRPr>
            </a:p>
          </p:txBody>
        </p:sp>
        <p:pic>
          <p:nvPicPr>
            <p:cNvPr id="19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33799" y="5200590"/>
              <a:ext cx="762001" cy="1642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0" name="TextBox 19"/>
          <p:cNvSpPr txBox="1"/>
          <p:nvPr/>
        </p:nvSpPr>
        <p:spPr>
          <a:xfrm>
            <a:off x="990600" y="3288268"/>
            <a:ext cx="14237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cs typeface="Times New Roman" pitchFamily="18" charset="0"/>
              </a:rPr>
              <a:t> configuration</a:t>
            </a:r>
            <a:endParaRPr lang="en-US" sz="1800" dirty="0"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20625" y="3058180"/>
            <a:ext cx="495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n-lt"/>
              </a:rPr>
              <a:t>+</a:t>
            </a: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4530469" y="3276600"/>
            <a:ext cx="955931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7" name="Group 26"/>
          <p:cNvGrpSpPr/>
          <p:nvPr/>
        </p:nvGrpSpPr>
        <p:grpSpPr>
          <a:xfrm>
            <a:off x="5791200" y="3070584"/>
            <a:ext cx="2793329" cy="560132"/>
            <a:chOff x="5791200" y="3070584"/>
            <a:chExt cx="2793329" cy="560132"/>
          </a:xfrm>
        </p:grpSpPr>
        <p:grpSp>
          <p:nvGrpSpPr>
            <p:cNvPr id="24" name="Group 23"/>
            <p:cNvGrpSpPr/>
            <p:nvPr/>
          </p:nvGrpSpPr>
          <p:grpSpPr>
            <a:xfrm>
              <a:off x="5791200" y="3124200"/>
              <a:ext cx="2793329" cy="506516"/>
              <a:chOff x="3493088" y="5200590"/>
              <a:chExt cx="2793329" cy="506516"/>
            </a:xfrm>
          </p:grpSpPr>
          <p:sp>
            <p:nvSpPr>
              <p:cNvPr id="25" name="TextBox 24"/>
              <p:cNvSpPr txBox="1"/>
              <p:nvPr/>
            </p:nvSpPr>
            <p:spPr>
              <a:xfrm>
                <a:off x="3493088" y="5368552"/>
                <a:ext cx="279332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>
                    <a:solidFill>
                      <a:srgbClr val="FF0000"/>
                    </a:solidFill>
                    <a:cs typeface="Times New Roman" pitchFamily="18" charset="0"/>
                  </a:rPr>
                  <a:t>f</a:t>
                </a:r>
                <a:r>
                  <a:rPr lang="en-US" sz="1600" dirty="0" smtClean="0">
                    <a:solidFill>
                      <a:srgbClr val="FF0000"/>
                    </a:solidFill>
                    <a:cs typeface="Times New Roman" pitchFamily="18" charset="0"/>
                  </a:rPr>
                  <a:t>ailed</a:t>
                </a:r>
                <a:r>
                  <a:rPr lang="en-US" sz="1600" dirty="0" smtClean="0">
                    <a:cs typeface="Times New Roman" pitchFamily="18" charset="0"/>
                  </a:rPr>
                  <a:t> tests  </a:t>
                </a:r>
                <a:r>
                  <a:rPr lang="en-US" sz="1600" dirty="0" smtClean="0">
                    <a:latin typeface="Arial"/>
                    <a:cs typeface="Arial"/>
                  </a:rPr>
                  <a:t>≈ </a:t>
                </a:r>
                <a:r>
                  <a:rPr lang="en-US" sz="1600" dirty="0" smtClean="0">
                    <a:cs typeface="Times New Roman" pitchFamily="18" charset="0"/>
                  </a:rPr>
                  <a:t>triggered errors</a:t>
                </a:r>
                <a:endParaRPr lang="en-US" sz="1800" dirty="0">
                  <a:cs typeface="Times New Roman" pitchFamily="18" charset="0"/>
                </a:endParaRPr>
              </a:p>
            </p:txBody>
          </p:sp>
          <p:pic>
            <p:nvPicPr>
              <p:cNvPr id="26" name="Picture 2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33799" y="5200590"/>
                <a:ext cx="762001" cy="16426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23" name="Rounded Rectangle 22"/>
            <p:cNvSpPr/>
            <p:nvPr/>
          </p:nvSpPr>
          <p:spPr bwMode="auto">
            <a:xfrm>
              <a:off x="6031911" y="3070584"/>
              <a:ext cx="152400" cy="152400"/>
            </a:xfrm>
            <a:prstGeom prst="roundRect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1029499" y="5112470"/>
            <a:ext cx="2018501" cy="1364530"/>
            <a:chOff x="6599535" y="3398341"/>
            <a:chExt cx="2018501" cy="1364530"/>
          </a:xfrm>
        </p:grpSpPr>
        <p:pic>
          <p:nvPicPr>
            <p:cNvPr id="29" name="Picture 6" descr="https://i-technet.sec.s-msft.com/dynimg/IC677823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10400" y="3398341"/>
              <a:ext cx="838200" cy="8382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" name="TextBox 29"/>
            <p:cNvSpPr txBox="1"/>
            <p:nvPr/>
          </p:nvSpPr>
          <p:spPr>
            <a:xfrm>
              <a:off x="6599535" y="4178096"/>
              <a:ext cx="201850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>
                  <a:cs typeface="Times New Roman" pitchFamily="18" charset="0"/>
                </a:rPr>
                <a:t>Diagnostic messages </a:t>
              </a:r>
            </a:p>
            <a:p>
              <a:pPr algn="ctr"/>
              <a:r>
                <a:rPr lang="en-US" sz="1600" dirty="0" smtClean="0">
                  <a:cs typeface="Times New Roman" pitchFamily="18" charset="0"/>
                </a:rPr>
                <a:t>output by </a:t>
              </a:r>
              <a:r>
                <a:rPr lang="en-US" sz="1600" dirty="0" smtClean="0">
                  <a:solidFill>
                    <a:srgbClr val="FF0000"/>
                  </a:solidFill>
                  <a:cs typeface="Times New Roman" pitchFamily="18" charset="0"/>
                </a:rPr>
                <a:t>failed</a:t>
              </a:r>
              <a:r>
                <a:rPr lang="en-US" sz="1600" dirty="0" smtClean="0">
                  <a:cs typeface="Times New Roman" pitchFamily="18" charset="0"/>
                </a:rPr>
                <a:t> tests</a:t>
              </a:r>
              <a:endParaRPr lang="en-US" sz="1800" dirty="0">
                <a:cs typeface="Times New Roman" pitchFamily="18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638800" y="5105400"/>
            <a:ext cx="1524000" cy="1228009"/>
            <a:chOff x="5791200" y="5105400"/>
            <a:chExt cx="1524000" cy="1228009"/>
          </a:xfrm>
        </p:grpSpPr>
        <p:grpSp>
          <p:nvGrpSpPr>
            <p:cNvPr id="31" name="Group 30"/>
            <p:cNvGrpSpPr/>
            <p:nvPr/>
          </p:nvGrpSpPr>
          <p:grpSpPr>
            <a:xfrm>
              <a:off x="5969960" y="5105400"/>
              <a:ext cx="1345240" cy="1228009"/>
              <a:chOff x="381000" y="4944191"/>
              <a:chExt cx="1345240" cy="1228009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381000" y="5802868"/>
                <a:ext cx="13452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cs typeface="Times New Roman" pitchFamily="18" charset="0"/>
                  </a:rPr>
                  <a:t>Use manual</a:t>
                </a:r>
              </a:p>
            </p:txBody>
          </p:sp>
          <p:pic>
            <p:nvPicPr>
              <p:cNvPr id="33" name="Picture 2" descr="http://www.microsoft.com/global/enterprise/publishingimages/industries/power-utilities/article_icon.png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9392" y="4944191"/>
                <a:ext cx="966987" cy="96698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7" name="Group 36"/>
            <p:cNvGrpSpPr/>
            <p:nvPr/>
          </p:nvGrpSpPr>
          <p:grpSpPr>
            <a:xfrm>
              <a:off x="5791200" y="5326604"/>
              <a:ext cx="346631" cy="312196"/>
              <a:chOff x="4776959" y="5186036"/>
              <a:chExt cx="346631" cy="312196"/>
            </a:xfrm>
          </p:grpSpPr>
          <p:pic>
            <p:nvPicPr>
              <p:cNvPr id="35" name="Picture 34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76959" y="5186036"/>
                <a:ext cx="275881" cy="2822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6" name="Picture 2" descr="https://ost.blob.core.windows.net/eyeconic/Content/images/common/ErrorIcon.gi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39257" y="5313899"/>
                <a:ext cx="184333" cy="1843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45" name="TextBox 44"/>
          <p:cNvSpPr txBox="1"/>
          <p:nvPr/>
        </p:nvSpPr>
        <p:spPr>
          <a:xfrm>
            <a:off x="2514600" y="4800600"/>
            <a:ext cx="36439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Similar semantic meanings?</a:t>
            </a:r>
          </a:p>
        </p:txBody>
      </p:sp>
      <p:cxnSp>
        <p:nvCxnSpPr>
          <p:cNvPr id="47" name="Straight Arrow Connector 46"/>
          <p:cNvCxnSpPr/>
          <p:nvPr/>
        </p:nvCxnSpPr>
        <p:spPr bwMode="auto">
          <a:xfrm flipH="1">
            <a:off x="2968275" y="5313359"/>
            <a:ext cx="396636" cy="282216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/>
          <p:nvPr/>
        </p:nvCxnSpPr>
        <p:spPr bwMode="auto">
          <a:xfrm>
            <a:off x="4856035" y="5313359"/>
            <a:ext cx="477965" cy="295461"/>
          </a:xfrm>
          <a:prstGeom prst="straightConnector1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7493904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0" grpId="0"/>
      <p:bldP spid="3" grpId="0"/>
      <p:bldP spid="4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ConfDiagDetector</a:t>
            </a:r>
            <a:r>
              <a:rPr lang="en-US" dirty="0" smtClean="0"/>
              <a:t> workflow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3398572" y="2533709"/>
            <a:ext cx="1930978" cy="1283732"/>
            <a:chOff x="304800" y="1447800"/>
            <a:chExt cx="1930978" cy="1283732"/>
          </a:xfrm>
        </p:grpSpPr>
        <p:sp>
          <p:nvSpPr>
            <p:cNvPr id="7" name="TextBox 6"/>
            <p:cNvSpPr txBox="1"/>
            <p:nvPr/>
          </p:nvSpPr>
          <p:spPr>
            <a:xfrm>
              <a:off x="304800" y="2362200"/>
              <a:ext cx="19309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cs typeface="Times New Roman" pitchFamily="18" charset="0"/>
                </a:rPr>
                <a:t>Software (binary)</a:t>
              </a:r>
            </a:p>
          </p:txBody>
        </p:sp>
        <p:pic>
          <p:nvPicPr>
            <p:cNvPr id="10" name="Picture 12" descr="Software installati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0059" y="1447800"/>
              <a:ext cx="926320" cy="926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8" name="Group 17"/>
          <p:cNvGrpSpPr/>
          <p:nvPr/>
        </p:nvGrpSpPr>
        <p:grpSpPr>
          <a:xfrm>
            <a:off x="360172" y="1421567"/>
            <a:ext cx="2749471" cy="644493"/>
            <a:chOff x="5257800" y="3286124"/>
            <a:chExt cx="3797104" cy="870086"/>
          </a:xfrm>
        </p:grpSpPr>
        <p:sp>
          <p:nvSpPr>
            <p:cNvPr id="8" name="TextBox 7"/>
            <p:cNvSpPr txBox="1"/>
            <p:nvPr/>
          </p:nvSpPr>
          <p:spPr>
            <a:xfrm>
              <a:off x="5257800" y="3657600"/>
              <a:ext cx="3797104" cy="498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cs typeface="Times New Roman" pitchFamily="18" charset="0"/>
                </a:rPr>
                <a:t>An example configuration</a:t>
              </a: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5593080" y="3286124"/>
              <a:ext cx="1935479" cy="432437"/>
              <a:chOff x="716262" y="3581400"/>
              <a:chExt cx="1935479" cy="432437"/>
            </a:xfrm>
          </p:grpSpPr>
          <p:pic>
            <p:nvPicPr>
              <p:cNvPr id="12" name="Picture 11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6262" y="3581400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" name="Picture 12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97261" y="3606164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13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74501" y="3602356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14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8261" y="3602355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15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70741" y="3632836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22" name="Group 21"/>
          <p:cNvGrpSpPr/>
          <p:nvPr/>
        </p:nvGrpSpPr>
        <p:grpSpPr>
          <a:xfrm>
            <a:off x="504619" y="2867487"/>
            <a:ext cx="1383712" cy="502742"/>
            <a:chOff x="3569288" y="5200590"/>
            <a:chExt cx="1383712" cy="502742"/>
          </a:xfrm>
        </p:grpSpPr>
        <p:sp>
          <p:nvSpPr>
            <p:cNvPr id="19" name="TextBox 18"/>
            <p:cNvSpPr txBox="1"/>
            <p:nvPr/>
          </p:nvSpPr>
          <p:spPr>
            <a:xfrm>
              <a:off x="3569288" y="5334000"/>
              <a:ext cx="13837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cs typeface="Times New Roman" pitchFamily="18" charset="0"/>
                </a:rPr>
                <a:t>System tests</a:t>
              </a:r>
              <a:endParaRPr lang="en-US" sz="2000" dirty="0">
                <a:cs typeface="Times New Roman" pitchFamily="18" charset="0"/>
              </a:endParaRPr>
            </a:p>
          </p:txBody>
        </p: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33799" y="5200590"/>
              <a:ext cx="762001" cy="1642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" name="TextBox 2"/>
          <p:cNvSpPr txBox="1"/>
          <p:nvPr/>
        </p:nvSpPr>
        <p:spPr>
          <a:xfrm>
            <a:off x="304800" y="3429000"/>
            <a:ext cx="19207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All tests pass!</a:t>
            </a:r>
          </a:p>
        </p:txBody>
      </p:sp>
    </p:spTree>
    <p:extLst>
      <p:ext uri="{BB962C8B-B14F-4D97-AF65-F5344CB8AC3E}">
        <p14:creationId xmlns:p14="http://schemas.microsoft.com/office/powerpoint/2010/main" val="23055587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ConfDiagDetector</a:t>
            </a:r>
            <a:r>
              <a:rPr lang="en-US" dirty="0" smtClean="0"/>
              <a:t> workflow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3398572" y="2533709"/>
            <a:ext cx="1930978" cy="1283732"/>
            <a:chOff x="304800" y="1447800"/>
            <a:chExt cx="1930978" cy="1283732"/>
          </a:xfrm>
        </p:grpSpPr>
        <p:sp>
          <p:nvSpPr>
            <p:cNvPr id="7" name="TextBox 6"/>
            <p:cNvSpPr txBox="1"/>
            <p:nvPr/>
          </p:nvSpPr>
          <p:spPr>
            <a:xfrm>
              <a:off x="304800" y="2362200"/>
              <a:ext cx="19309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cs typeface="Times New Roman" pitchFamily="18" charset="0"/>
                </a:rPr>
                <a:t>Software (binary)</a:t>
              </a:r>
            </a:p>
          </p:txBody>
        </p:sp>
        <p:pic>
          <p:nvPicPr>
            <p:cNvPr id="10" name="Picture 12" descr="Software installati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0059" y="1447800"/>
              <a:ext cx="926320" cy="926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8" name="Group 17"/>
          <p:cNvGrpSpPr/>
          <p:nvPr/>
        </p:nvGrpSpPr>
        <p:grpSpPr>
          <a:xfrm>
            <a:off x="360172" y="1421567"/>
            <a:ext cx="2749471" cy="644493"/>
            <a:chOff x="5257800" y="3286124"/>
            <a:chExt cx="3797104" cy="870086"/>
          </a:xfrm>
        </p:grpSpPr>
        <p:sp>
          <p:nvSpPr>
            <p:cNvPr id="8" name="TextBox 7"/>
            <p:cNvSpPr txBox="1"/>
            <p:nvPr/>
          </p:nvSpPr>
          <p:spPr>
            <a:xfrm>
              <a:off x="5257800" y="3657600"/>
              <a:ext cx="3797104" cy="498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cs typeface="Times New Roman" pitchFamily="18" charset="0"/>
                </a:rPr>
                <a:t>An example configuration</a:t>
              </a: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5593080" y="3286124"/>
              <a:ext cx="1935479" cy="432437"/>
              <a:chOff x="716262" y="3581400"/>
              <a:chExt cx="1935479" cy="432437"/>
            </a:xfrm>
          </p:grpSpPr>
          <p:pic>
            <p:nvPicPr>
              <p:cNvPr id="12" name="Picture 11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6262" y="3581400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" name="Picture 12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97261" y="3606164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13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74501" y="3602356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14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8261" y="3602355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15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70741" y="3632836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22" name="Group 21"/>
          <p:cNvGrpSpPr/>
          <p:nvPr/>
        </p:nvGrpSpPr>
        <p:grpSpPr>
          <a:xfrm>
            <a:off x="504619" y="2867487"/>
            <a:ext cx="1383712" cy="502742"/>
            <a:chOff x="3569288" y="5200590"/>
            <a:chExt cx="1383712" cy="502742"/>
          </a:xfrm>
        </p:grpSpPr>
        <p:sp>
          <p:nvSpPr>
            <p:cNvPr id="19" name="TextBox 18"/>
            <p:cNvSpPr txBox="1"/>
            <p:nvPr/>
          </p:nvSpPr>
          <p:spPr>
            <a:xfrm>
              <a:off x="3569288" y="5334000"/>
              <a:ext cx="13837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cs typeface="Times New Roman" pitchFamily="18" charset="0"/>
                </a:rPr>
                <a:t>System tests</a:t>
              </a:r>
              <a:endParaRPr lang="en-US" sz="2000" dirty="0">
                <a:cs typeface="Times New Roman" pitchFamily="18" charset="0"/>
              </a:endParaRPr>
            </a:p>
          </p:txBody>
        </p:sp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33799" y="5200590"/>
              <a:ext cx="762001" cy="1642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26" name="Group 25"/>
          <p:cNvGrpSpPr/>
          <p:nvPr/>
        </p:nvGrpSpPr>
        <p:grpSpPr>
          <a:xfrm>
            <a:off x="457200" y="4563191"/>
            <a:ext cx="1345240" cy="1228009"/>
            <a:chOff x="381000" y="4944191"/>
            <a:chExt cx="1345240" cy="1228009"/>
          </a:xfrm>
        </p:grpSpPr>
        <p:sp>
          <p:nvSpPr>
            <p:cNvPr id="9" name="TextBox 8"/>
            <p:cNvSpPr txBox="1"/>
            <p:nvPr/>
          </p:nvSpPr>
          <p:spPr>
            <a:xfrm>
              <a:off x="381000" y="5802868"/>
              <a:ext cx="13452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cs typeface="Times New Roman" pitchFamily="18" charset="0"/>
                </a:rPr>
                <a:t>Use manual</a:t>
              </a:r>
            </a:p>
          </p:txBody>
        </p:sp>
        <p:pic>
          <p:nvPicPr>
            <p:cNvPr id="21" name="Picture 2" descr="http://www.microsoft.com/global/enterprise/publishingimages/industries/power-utilities/article_icon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9392" y="4944191"/>
              <a:ext cx="966987" cy="9669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7" name="Group 26"/>
          <p:cNvGrpSpPr/>
          <p:nvPr/>
        </p:nvGrpSpPr>
        <p:grpSpPr>
          <a:xfrm>
            <a:off x="3496813" y="4651079"/>
            <a:ext cx="2236510" cy="1444921"/>
            <a:chOff x="6779322" y="3398341"/>
            <a:chExt cx="2236510" cy="1444921"/>
          </a:xfrm>
        </p:grpSpPr>
        <p:pic>
          <p:nvPicPr>
            <p:cNvPr id="23" name="Picture 6" descr="https://i-technet.sec.s-msft.com/dynimg/IC677823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10400" y="3398341"/>
              <a:ext cx="838200" cy="8382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6779322" y="4196931"/>
              <a:ext cx="223651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cs typeface="Times New Roman" pitchFamily="18" charset="0"/>
                </a:rPr>
                <a:t>Diagnostic messages </a:t>
              </a:r>
            </a:p>
            <a:p>
              <a:r>
                <a:rPr lang="en-US" sz="1800" dirty="0" smtClean="0">
                  <a:cs typeface="Times New Roman" pitchFamily="18" charset="0"/>
                </a:rPr>
                <a:t>issued by </a:t>
              </a:r>
              <a:r>
                <a:rPr lang="en-US" sz="1800" i="1" dirty="0" smtClean="0">
                  <a:solidFill>
                    <a:srgbClr val="FF0000"/>
                  </a:solidFill>
                  <a:cs typeface="Times New Roman" pitchFamily="18" charset="0"/>
                </a:rPr>
                <a:t>failed</a:t>
              </a:r>
              <a:r>
                <a:rPr lang="en-US" sz="1800" dirty="0" smtClean="0">
                  <a:solidFill>
                    <a:srgbClr val="FF0000"/>
                  </a:solidFill>
                  <a:cs typeface="Times New Roman" pitchFamily="18" charset="0"/>
                </a:rPr>
                <a:t> </a:t>
              </a:r>
              <a:r>
                <a:rPr lang="en-US" sz="1800" dirty="0" smtClean="0">
                  <a:cs typeface="Times New Roman" pitchFamily="18" charset="0"/>
                </a:rPr>
                <a:t>tests</a:t>
              </a:r>
              <a:endParaRPr lang="en-US" sz="2000" dirty="0">
                <a:cs typeface="Times New Roman" pitchFamily="18" charset="0"/>
              </a:endParaRPr>
            </a:p>
          </p:txBody>
        </p:sp>
      </p:grpSp>
      <p:cxnSp>
        <p:nvCxnSpPr>
          <p:cNvPr id="37" name="Straight Arrow Connector 36"/>
          <p:cNvCxnSpPr/>
          <p:nvPr/>
        </p:nvCxnSpPr>
        <p:spPr bwMode="auto">
          <a:xfrm flipV="1">
            <a:off x="3048000" y="1688068"/>
            <a:ext cx="2513997" cy="3405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3085563" y="1295400"/>
            <a:ext cx="20489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  <a:cs typeface="Times New Roman" pitchFamily="18" charset="0"/>
              </a:rPr>
              <a:t>Configuration</a:t>
            </a:r>
          </a:p>
          <a:p>
            <a:pPr algn="ctr"/>
            <a:r>
              <a:rPr lang="en-US" dirty="0" smtClean="0">
                <a:solidFill>
                  <a:schemeClr val="accent2"/>
                </a:solidFill>
                <a:cs typeface="Times New Roman" pitchFamily="18" charset="0"/>
              </a:rPr>
              <a:t>mutation</a:t>
            </a:r>
          </a:p>
        </p:txBody>
      </p:sp>
      <p:cxnSp>
        <p:nvCxnSpPr>
          <p:cNvPr id="43" name="Straight Arrow Connector 42"/>
          <p:cNvCxnSpPr/>
          <p:nvPr/>
        </p:nvCxnSpPr>
        <p:spPr bwMode="auto">
          <a:xfrm flipH="1">
            <a:off x="4953000" y="1981200"/>
            <a:ext cx="913512" cy="65768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2133600" y="3031750"/>
            <a:ext cx="116596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Straight Arrow Connector 46"/>
          <p:cNvCxnSpPr/>
          <p:nvPr/>
        </p:nvCxnSpPr>
        <p:spPr bwMode="auto">
          <a:xfrm>
            <a:off x="2133600" y="5029200"/>
            <a:ext cx="116596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48" name="Group 47"/>
          <p:cNvGrpSpPr/>
          <p:nvPr/>
        </p:nvGrpSpPr>
        <p:grpSpPr>
          <a:xfrm>
            <a:off x="7462644" y="4602680"/>
            <a:ext cx="1300356" cy="1721920"/>
            <a:chOff x="6779322" y="3398341"/>
            <a:chExt cx="1300356" cy="1721920"/>
          </a:xfrm>
        </p:grpSpPr>
        <p:pic>
          <p:nvPicPr>
            <p:cNvPr id="49" name="Picture 6" descr="https://i-technet.sec.s-msft.com/dynimg/IC677823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10400" y="3398341"/>
              <a:ext cx="838200" cy="8382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0" name="TextBox 49"/>
            <p:cNvSpPr txBox="1"/>
            <p:nvPr/>
          </p:nvSpPr>
          <p:spPr>
            <a:xfrm>
              <a:off x="6779322" y="4196931"/>
              <a:ext cx="130035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FF0000"/>
                  </a:solidFill>
                  <a:cs typeface="Times New Roman" pitchFamily="18" charset="0"/>
                </a:rPr>
                <a:t>Inadequate</a:t>
              </a:r>
            </a:p>
            <a:p>
              <a:r>
                <a:rPr lang="en-US" sz="1800" dirty="0" smtClean="0">
                  <a:cs typeface="Times New Roman" pitchFamily="18" charset="0"/>
                </a:rPr>
                <a:t>Diagnostic</a:t>
              </a:r>
            </a:p>
            <a:p>
              <a:r>
                <a:rPr lang="en-US" sz="1800" dirty="0" smtClean="0">
                  <a:cs typeface="Times New Roman" pitchFamily="18" charset="0"/>
                </a:rPr>
                <a:t>messages</a:t>
              </a:r>
              <a:endParaRPr lang="en-US" sz="2000" dirty="0">
                <a:cs typeface="Times New Roman" pitchFamily="18" charset="0"/>
              </a:endParaRPr>
            </a:p>
          </p:txBody>
        </p:sp>
      </p:grpSp>
      <p:cxnSp>
        <p:nvCxnSpPr>
          <p:cNvPr id="52" name="Straight Arrow Connector 51"/>
          <p:cNvCxnSpPr/>
          <p:nvPr/>
        </p:nvCxnSpPr>
        <p:spPr bwMode="auto">
          <a:xfrm>
            <a:off x="4110041" y="3817441"/>
            <a:ext cx="0" cy="78085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Straight Arrow Connector 52"/>
          <p:cNvCxnSpPr/>
          <p:nvPr/>
        </p:nvCxnSpPr>
        <p:spPr bwMode="auto">
          <a:xfrm flipV="1">
            <a:off x="4953603" y="4995142"/>
            <a:ext cx="2513997" cy="3405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4" name="TextBox 53"/>
          <p:cNvSpPr txBox="1"/>
          <p:nvPr/>
        </p:nvSpPr>
        <p:spPr>
          <a:xfrm>
            <a:off x="5649105" y="4581144"/>
            <a:ext cx="12955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accent2"/>
                </a:solidFill>
                <a:cs typeface="Times New Roman" pitchFamily="18" charset="0"/>
              </a:defRPr>
            </a:lvl1pPr>
          </a:lstStyle>
          <a:p>
            <a:r>
              <a:rPr lang="en-US" dirty="0"/>
              <a:t>Message</a:t>
            </a:r>
          </a:p>
          <a:p>
            <a:r>
              <a:rPr lang="en-US" dirty="0"/>
              <a:t>analysis</a:t>
            </a:r>
          </a:p>
        </p:txBody>
      </p:sp>
      <p:grpSp>
        <p:nvGrpSpPr>
          <p:cNvPr id="71" name="Group 70"/>
          <p:cNvGrpSpPr/>
          <p:nvPr/>
        </p:nvGrpSpPr>
        <p:grpSpPr>
          <a:xfrm>
            <a:off x="6019197" y="1143000"/>
            <a:ext cx="2512226" cy="978932"/>
            <a:chOff x="6019197" y="1143000"/>
            <a:chExt cx="2512226" cy="978932"/>
          </a:xfrm>
        </p:grpSpPr>
        <p:grpSp>
          <p:nvGrpSpPr>
            <p:cNvPr id="30" name="Group 29"/>
            <p:cNvGrpSpPr/>
            <p:nvPr/>
          </p:nvGrpSpPr>
          <p:grpSpPr>
            <a:xfrm>
              <a:off x="6142326" y="1143000"/>
              <a:ext cx="1401474" cy="320316"/>
              <a:chOff x="716262" y="3581400"/>
              <a:chExt cx="1935479" cy="432437"/>
            </a:xfrm>
          </p:grpSpPr>
          <p:pic>
            <p:nvPicPr>
              <p:cNvPr id="31" name="Picture 30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6262" y="3581400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2" name="Picture 31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97261" y="3606164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3" name="Picture 32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74501" y="3602356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4" name="Picture 33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8261" y="3602355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5" name="Picture 34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70741" y="3632836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3074" name="Picture 2" descr="https://ost.blob.core.windows.net/eyeconic/Content/images/common/ErrorIcon.gi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6600" y="1339666"/>
              <a:ext cx="184333" cy="1843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7" name="TextBox 56"/>
            <p:cNvSpPr txBox="1"/>
            <p:nvPr/>
          </p:nvSpPr>
          <p:spPr>
            <a:xfrm>
              <a:off x="6019197" y="1752600"/>
              <a:ext cx="25122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cs typeface="Times New Roman" pitchFamily="18" charset="0"/>
                </a:rPr>
                <a:t>Mutated configurations</a:t>
              </a:r>
            </a:p>
          </p:txBody>
        </p:sp>
        <p:grpSp>
          <p:nvGrpSpPr>
            <p:cNvPr id="64" name="Group 63"/>
            <p:cNvGrpSpPr/>
            <p:nvPr/>
          </p:nvGrpSpPr>
          <p:grpSpPr>
            <a:xfrm>
              <a:off x="6096000" y="1463316"/>
              <a:ext cx="1401474" cy="320316"/>
              <a:chOff x="716262" y="3581400"/>
              <a:chExt cx="1935479" cy="432437"/>
            </a:xfrm>
          </p:grpSpPr>
          <p:pic>
            <p:nvPicPr>
              <p:cNvPr id="65" name="Picture 64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6262" y="3581400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6" name="Picture 65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97261" y="3606164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7" name="Picture 66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74501" y="3602356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8" name="Picture 67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8261" y="3602355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9" name="Picture 68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70741" y="3632836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70" name="Picture 2" descr="https://ost.blob.core.windows.net/eyeconic/Content/images/common/ErrorIcon.gif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00" y="1644467"/>
              <a:ext cx="184333" cy="1843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TextBox 54"/>
            <p:cNvSpPr txBox="1"/>
            <p:nvPr/>
          </p:nvSpPr>
          <p:spPr>
            <a:xfrm>
              <a:off x="7620000" y="1381780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+mn-lt"/>
                </a:rPr>
                <a:t>…</a:t>
              </a:r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4554521" y="2721114"/>
            <a:ext cx="26677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accent2"/>
                </a:solidFill>
                <a:cs typeface="Times New Roman" pitchFamily="18" charset="0"/>
              </a:defRPr>
            </a:lvl1pPr>
          </a:lstStyle>
          <a:p>
            <a:r>
              <a:rPr lang="en-US" sz="2000" dirty="0" smtClean="0"/>
              <a:t>Run tests under each</a:t>
            </a:r>
          </a:p>
          <a:p>
            <a:r>
              <a:rPr lang="en-US" sz="2000" dirty="0" smtClean="0"/>
              <a:t>Mutated configuration</a:t>
            </a:r>
            <a:endParaRPr lang="en-US" sz="2000" dirty="0"/>
          </a:p>
        </p:txBody>
      </p:sp>
      <p:grpSp>
        <p:nvGrpSpPr>
          <p:cNvPr id="3" name="Group 2"/>
          <p:cNvGrpSpPr/>
          <p:nvPr/>
        </p:nvGrpSpPr>
        <p:grpSpPr>
          <a:xfrm>
            <a:off x="3581400" y="6149717"/>
            <a:ext cx="762001" cy="251083"/>
            <a:chOff x="3615964" y="6248400"/>
            <a:chExt cx="762001" cy="251083"/>
          </a:xfrm>
        </p:grpSpPr>
        <p:pic>
          <p:nvPicPr>
            <p:cNvPr id="56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15964" y="6335220"/>
              <a:ext cx="762001" cy="1642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8" name="Rounded Rectangle 57"/>
            <p:cNvSpPr/>
            <p:nvPr/>
          </p:nvSpPr>
          <p:spPr bwMode="auto">
            <a:xfrm>
              <a:off x="3657600" y="6248400"/>
              <a:ext cx="152400" cy="152400"/>
            </a:xfrm>
            <a:prstGeom prst="roundRect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9" name="Rounded Rectangle 58"/>
            <p:cNvSpPr/>
            <p:nvPr/>
          </p:nvSpPr>
          <p:spPr bwMode="auto">
            <a:xfrm>
              <a:off x="3886200" y="6248400"/>
              <a:ext cx="152400" cy="152400"/>
            </a:xfrm>
            <a:prstGeom prst="roundRect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16164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54" grpId="0"/>
      <p:bldP spid="7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 mutation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Randomly mutates option values</a:t>
            </a:r>
          </a:p>
          <a:p>
            <a:pPr lvl="1"/>
            <a:r>
              <a:rPr lang="en-US" dirty="0" smtClean="0"/>
              <a:t>One mutated option in each mutated configuration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39335"/>
            <a:ext cx="2362200" cy="1410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 bwMode="auto">
          <a:xfrm>
            <a:off x="6156569" y="152400"/>
            <a:ext cx="3063631" cy="533400"/>
          </a:xfrm>
          <a:prstGeom prst="roundRect">
            <a:avLst/>
          </a:prstGeom>
          <a:noFill/>
          <a:ln w="4762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79528" y="2860707"/>
            <a:ext cx="1730025" cy="644493"/>
            <a:chOff x="5257800" y="3286124"/>
            <a:chExt cx="2389218" cy="870086"/>
          </a:xfrm>
        </p:grpSpPr>
        <p:sp>
          <p:nvSpPr>
            <p:cNvPr id="9" name="TextBox 8"/>
            <p:cNvSpPr txBox="1"/>
            <p:nvPr/>
          </p:nvSpPr>
          <p:spPr>
            <a:xfrm>
              <a:off x="5257800" y="3657600"/>
              <a:ext cx="2389218" cy="498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cs typeface="Times New Roman" pitchFamily="18" charset="0"/>
                </a:rPr>
                <a:t>A configuration</a:t>
              </a: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5593080" y="3286124"/>
              <a:ext cx="1935479" cy="432437"/>
              <a:chOff x="716262" y="3581400"/>
              <a:chExt cx="1935479" cy="432437"/>
            </a:xfrm>
          </p:grpSpPr>
          <p:pic>
            <p:nvPicPr>
              <p:cNvPr id="11" name="Picture 10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6262" y="3581400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" name="Picture 11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97261" y="3606164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" name="Picture 12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74501" y="3602356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13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8261" y="3602355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14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70741" y="3632836"/>
                <a:ext cx="381000" cy="381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cxnSp>
        <p:nvCxnSpPr>
          <p:cNvPr id="36" name="Straight Arrow Connector 35"/>
          <p:cNvCxnSpPr/>
          <p:nvPr/>
        </p:nvCxnSpPr>
        <p:spPr bwMode="auto">
          <a:xfrm>
            <a:off x="2514600" y="3048000"/>
            <a:ext cx="762000" cy="0"/>
          </a:xfrm>
          <a:prstGeom prst="straightConnector1">
            <a:avLst/>
          </a:prstGeom>
          <a:solidFill>
            <a:schemeClr val="accent1"/>
          </a:solidFill>
          <a:ln w="412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40" name="Group 39"/>
          <p:cNvGrpSpPr/>
          <p:nvPr/>
        </p:nvGrpSpPr>
        <p:grpSpPr>
          <a:xfrm>
            <a:off x="3505200" y="2209800"/>
            <a:ext cx="2512226" cy="1981200"/>
            <a:chOff x="3505200" y="2209800"/>
            <a:chExt cx="2512226" cy="1981200"/>
          </a:xfrm>
        </p:grpSpPr>
        <p:sp>
          <p:nvSpPr>
            <p:cNvPr id="17" name="TextBox 16"/>
            <p:cNvSpPr txBox="1"/>
            <p:nvPr/>
          </p:nvSpPr>
          <p:spPr>
            <a:xfrm>
              <a:off x="3505200" y="3821668"/>
              <a:ext cx="25122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cs typeface="Times New Roman" pitchFamily="18" charset="0"/>
                </a:rPr>
                <a:t>Mutated configurations</a:t>
              </a:r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3627726" y="2209800"/>
              <a:ext cx="1514127" cy="1447800"/>
              <a:chOff x="3627726" y="2209800"/>
              <a:chExt cx="1514127" cy="1447800"/>
            </a:xfrm>
          </p:grpSpPr>
          <p:grpSp>
            <p:nvGrpSpPr>
              <p:cNvPr id="18" name="Group 17"/>
              <p:cNvGrpSpPr/>
              <p:nvPr/>
            </p:nvGrpSpPr>
            <p:grpSpPr>
              <a:xfrm>
                <a:off x="3671775" y="2209800"/>
                <a:ext cx="1401474" cy="320316"/>
                <a:chOff x="716262" y="3581400"/>
                <a:chExt cx="1935479" cy="432437"/>
              </a:xfrm>
            </p:grpSpPr>
            <p:pic>
              <p:nvPicPr>
                <p:cNvPr id="19" name="Picture 18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6262" y="3581400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0" name="Picture 19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97261" y="3606164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1" name="Picture 20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74501" y="3602356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2" name="Picture 21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78261" y="3602355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3" name="Picture 22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70741" y="3632836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24" name="Group 23"/>
              <p:cNvGrpSpPr/>
              <p:nvPr/>
            </p:nvGrpSpPr>
            <p:grpSpPr>
              <a:xfrm>
                <a:off x="3657600" y="2727684"/>
                <a:ext cx="1401474" cy="320316"/>
                <a:chOff x="716262" y="3581400"/>
                <a:chExt cx="1935479" cy="432437"/>
              </a:xfrm>
            </p:grpSpPr>
            <p:pic>
              <p:nvPicPr>
                <p:cNvPr id="25" name="Picture 24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6262" y="3581400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6" name="Picture 25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97261" y="3606164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7" name="Picture 26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74501" y="3602356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8" name="Picture 27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78261" y="3602355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9" name="Picture 28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70741" y="3632836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30" name="Group 29"/>
              <p:cNvGrpSpPr/>
              <p:nvPr/>
            </p:nvGrpSpPr>
            <p:grpSpPr>
              <a:xfrm>
                <a:off x="3627726" y="3261084"/>
                <a:ext cx="1401474" cy="320316"/>
                <a:chOff x="716262" y="3581400"/>
                <a:chExt cx="1935479" cy="432437"/>
              </a:xfrm>
            </p:grpSpPr>
            <p:pic>
              <p:nvPicPr>
                <p:cNvPr id="31" name="Picture 30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6262" y="3581400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32" name="Picture 31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97261" y="3606164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33" name="Picture 32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74501" y="3602356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34" name="Picture 33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78261" y="3602355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35" name="Picture 34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70741" y="3632836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38" name="Picture 2" descr="https://ost.blob.core.windows.net/eyeconic/Content/images/common/ErrorIcon.gif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57520" y="2350908"/>
                <a:ext cx="184333" cy="1843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508" name="Picture 4" descr="http://files.softicons.com/download/application-icons/message-types-icons-by-icontexto/png/256/icontexto-message-types-error-blue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48010" y="2887135"/>
                <a:ext cx="157390" cy="15739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1510" name="Picture 6" descr="http://www.iconsplace.com/download/black-error-256.png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0600" y="3398331"/>
                <a:ext cx="259269" cy="25926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7" name="TextBox 36"/>
            <p:cNvSpPr txBox="1"/>
            <p:nvPr/>
          </p:nvSpPr>
          <p:spPr>
            <a:xfrm>
              <a:off x="4003357" y="3429000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+mn-lt"/>
                </a:rPr>
                <a:t>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944854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 mutation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Randomly mutates option values</a:t>
            </a:r>
          </a:p>
          <a:p>
            <a:pPr lvl="1"/>
            <a:r>
              <a:rPr lang="en-US" dirty="0" smtClean="0"/>
              <a:t>One mutated option in each mutated configuration</a:t>
            </a:r>
          </a:p>
          <a:p>
            <a:r>
              <a:rPr lang="en-US" dirty="0" smtClean="0"/>
              <a:t>Mutation rules for one configuration option</a:t>
            </a:r>
          </a:p>
          <a:p>
            <a:pPr lvl="1"/>
            <a:r>
              <a:rPr lang="en-US" dirty="0" smtClean="0"/>
              <a:t>Delete existing value</a:t>
            </a:r>
          </a:p>
          <a:p>
            <a:pPr marL="457200" lvl="1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format=xml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 format= 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/>
              <a:t>Using a random value</a:t>
            </a:r>
          </a:p>
          <a:p>
            <a:pPr marL="457200" lvl="1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format=xml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 format=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xyz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/>
              <a:t>Injecting spelling mistakes</a:t>
            </a:r>
          </a:p>
          <a:p>
            <a:pPr marL="457200" lvl="1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format=xml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 format=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xmk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/>
              <a:t>Change the case of text</a:t>
            </a:r>
          </a:p>
          <a:p>
            <a:pPr marL="457200" lvl="1" indent="0"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  format=xml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 format=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XML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39335"/>
            <a:ext cx="2362200" cy="1410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 bwMode="auto">
          <a:xfrm>
            <a:off x="6156569" y="152400"/>
            <a:ext cx="3063631" cy="533400"/>
          </a:xfrm>
          <a:prstGeom prst="roundRect">
            <a:avLst/>
          </a:prstGeom>
          <a:noFill/>
          <a:ln w="4762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8485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3429000"/>
          </a:xfrm>
        </p:spPr>
        <p:txBody>
          <a:bodyPr/>
          <a:lstStyle/>
          <a:p>
            <a:r>
              <a:rPr lang="en-US" dirty="0" smtClean="0"/>
              <a:t>Run the </a:t>
            </a:r>
            <a:r>
              <a:rPr lang="en-US" i="1" dirty="0" smtClean="0"/>
              <a:t>all</a:t>
            </a:r>
            <a:r>
              <a:rPr lang="en-US" dirty="0" smtClean="0"/>
              <a:t> tests under </a:t>
            </a:r>
            <a:r>
              <a:rPr lang="en-US" i="1" dirty="0" smtClean="0"/>
              <a:t>each</a:t>
            </a:r>
            <a:r>
              <a:rPr lang="en-US" dirty="0" smtClean="0"/>
              <a:t> mutated configuration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Parse </a:t>
            </a:r>
            <a:r>
              <a:rPr lang="en-US" i="1" dirty="0" smtClean="0"/>
              <a:t>each failed test</a:t>
            </a:r>
            <a:r>
              <a:rPr lang="en-US" dirty="0" smtClean="0"/>
              <a:t>’s log file or console to get the diagnostic message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066800" y="2397652"/>
            <a:ext cx="1981199" cy="1717148"/>
            <a:chOff x="3505200" y="2209800"/>
            <a:chExt cx="2257349" cy="1950422"/>
          </a:xfrm>
        </p:grpSpPr>
        <p:sp>
          <p:nvSpPr>
            <p:cNvPr id="8" name="TextBox 7"/>
            <p:cNvSpPr txBox="1"/>
            <p:nvPr/>
          </p:nvSpPr>
          <p:spPr>
            <a:xfrm>
              <a:off x="3505200" y="3821668"/>
              <a:ext cx="225734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cs typeface="Times New Roman" pitchFamily="18" charset="0"/>
                </a:rPr>
                <a:t>Mutated configurations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3627726" y="2209800"/>
              <a:ext cx="1514127" cy="1447800"/>
              <a:chOff x="3627726" y="2209800"/>
              <a:chExt cx="1514127" cy="1447800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3671775" y="2209800"/>
                <a:ext cx="1401474" cy="320316"/>
                <a:chOff x="716262" y="3581400"/>
                <a:chExt cx="1935479" cy="432437"/>
              </a:xfrm>
            </p:grpSpPr>
            <p:pic>
              <p:nvPicPr>
                <p:cNvPr id="27" name="Picture 26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6262" y="3581400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8" name="Picture 27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97261" y="3606164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9" name="Picture 28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74501" y="3602356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30" name="Picture 29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78261" y="3602355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31" name="Picture 30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70741" y="3632836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12" name="Group 11"/>
              <p:cNvGrpSpPr/>
              <p:nvPr/>
            </p:nvGrpSpPr>
            <p:grpSpPr>
              <a:xfrm>
                <a:off x="3657600" y="2727684"/>
                <a:ext cx="1401474" cy="320316"/>
                <a:chOff x="716262" y="3581400"/>
                <a:chExt cx="1935479" cy="432437"/>
              </a:xfrm>
            </p:grpSpPr>
            <p:pic>
              <p:nvPicPr>
                <p:cNvPr id="22" name="Picture 21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6262" y="3581400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3" name="Picture 22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97261" y="3606164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4" name="Picture 23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74501" y="3602356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5" name="Picture 24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78261" y="3602355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6" name="Picture 25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70741" y="3632836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13" name="Group 12"/>
              <p:cNvGrpSpPr/>
              <p:nvPr/>
            </p:nvGrpSpPr>
            <p:grpSpPr>
              <a:xfrm>
                <a:off x="3627726" y="3261084"/>
                <a:ext cx="1401474" cy="320316"/>
                <a:chOff x="716262" y="3581400"/>
                <a:chExt cx="1935479" cy="432437"/>
              </a:xfrm>
            </p:grpSpPr>
            <p:pic>
              <p:nvPicPr>
                <p:cNvPr id="17" name="Picture 16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6262" y="3581400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8" name="Picture 17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97261" y="3606164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9" name="Picture 18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74501" y="3602356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0" name="Picture 19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78261" y="3602355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1" name="Picture 20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70741" y="3632836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14" name="Picture 2" descr="https://ost.blob.core.windows.net/eyeconic/Content/images/common/ErrorIcon.gi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57520" y="2350908"/>
                <a:ext cx="184333" cy="1843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4" descr="http://files.softicons.com/download/application-icons/message-types-icons-by-icontexto/png/256/icontexto-message-types-error-blue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48010" y="2887135"/>
                <a:ext cx="157390" cy="15739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http://www.iconsplace.com/download/black-error-256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0600" y="3398331"/>
                <a:ext cx="259269" cy="25926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0" name="TextBox 9"/>
            <p:cNvSpPr txBox="1"/>
            <p:nvPr/>
          </p:nvSpPr>
          <p:spPr>
            <a:xfrm>
              <a:off x="3505200" y="3381256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+mn-lt"/>
                </a:rPr>
                <a:t>…</a:t>
              </a:r>
            </a:p>
          </p:txBody>
        </p:sp>
      </p:grp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39335"/>
            <a:ext cx="2362200" cy="1410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 bwMode="auto">
          <a:xfrm>
            <a:off x="6248400" y="533400"/>
            <a:ext cx="2392180" cy="533400"/>
          </a:xfrm>
          <a:prstGeom prst="roundRect">
            <a:avLst/>
          </a:prstGeom>
          <a:noFill/>
          <a:ln w="4762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3657600" y="2926258"/>
            <a:ext cx="1253869" cy="471964"/>
            <a:chOff x="3569288" y="5200590"/>
            <a:chExt cx="1253869" cy="471964"/>
          </a:xfrm>
        </p:grpSpPr>
        <p:sp>
          <p:nvSpPr>
            <p:cNvPr id="34" name="TextBox 33"/>
            <p:cNvSpPr txBox="1"/>
            <p:nvPr/>
          </p:nvSpPr>
          <p:spPr>
            <a:xfrm>
              <a:off x="3569288" y="5334000"/>
              <a:ext cx="125386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cs typeface="Times New Roman" pitchFamily="18" charset="0"/>
                </a:rPr>
                <a:t>System tests</a:t>
              </a:r>
              <a:endParaRPr lang="en-US" sz="1800" dirty="0">
                <a:cs typeface="Times New Roman" pitchFamily="18" charset="0"/>
              </a:endParaRPr>
            </a:p>
          </p:txBody>
        </p:sp>
        <p:pic>
          <p:nvPicPr>
            <p:cNvPr id="35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33799" y="5200590"/>
              <a:ext cx="762001" cy="1642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6" name="TextBox 35"/>
          <p:cNvSpPr txBox="1"/>
          <p:nvPr/>
        </p:nvSpPr>
        <p:spPr>
          <a:xfrm>
            <a:off x="2933700" y="2819400"/>
            <a:ext cx="495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n-lt"/>
              </a:rPr>
              <a:t>+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6019800" y="2438400"/>
            <a:ext cx="762001" cy="217879"/>
            <a:chOff x="6031911" y="3070584"/>
            <a:chExt cx="762001" cy="217879"/>
          </a:xfrm>
        </p:grpSpPr>
        <p:pic>
          <p:nvPicPr>
            <p:cNvPr id="41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1911" y="3124200"/>
              <a:ext cx="762001" cy="1642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9" name="Rounded Rectangle 38"/>
            <p:cNvSpPr/>
            <p:nvPr/>
          </p:nvSpPr>
          <p:spPr bwMode="auto">
            <a:xfrm>
              <a:off x="6031911" y="3070584"/>
              <a:ext cx="152400" cy="152400"/>
            </a:xfrm>
            <a:prstGeom prst="roundRect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6019799" y="2906321"/>
            <a:ext cx="762001" cy="217879"/>
            <a:chOff x="6031911" y="3070584"/>
            <a:chExt cx="762001" cy="217879"/>
          </a:xfrm>
        </p:grpSpPr>
        <p:pic>
          <p:nvPicPr>
            <p:cNvPr id="43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1911" y="3124200"/>
              <a:ext cx="762001" cy="1642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4" name="Rounded Rectangle 43"/>
            <p:cNvSpPr/>
            <p:nvPr/>
          </p:nvSpPr>
          <p:spPr bwMode="auto">
            <a:xfrm>
              <a:off x="6336712" y="3070584"/>
              <a:ext cx="152400" cy="152400"/>
            </a:xfrm>
            <a:prstGeom prst="roundRect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endParaRPr>
            </a:p>
          </p:txBody>
        </p:sp>
      </p:grpSp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417137"/>
            <a:ext cx="762001" cy="16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" name="TextBox 47"/>
          <p:cNvSpPr txBox="1"/>
          <p:nvPr/>
        </p:nvSpPr>
        <p:spPr>
          <a:xfrm>
            <a:off x="5943600" y="3429000"/>
            <a:ext cx="432201" cy="4064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…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867400" y="3821668"/>
            <a:ext cx="11735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cs typeface="Times New Roman" pitchFamily="18" charset="0"/>
              </a:rPr>
              <a:t>Test results</a:t>
            </a:r>
            <a:endParaRPr lang="en-US" sz="1800" dirty="0">
              <a:cs typeface="Times New Roman" pitchFamily="18" charset="0"/>
            </a:endParaRPr>
          </a:p>
        </p:txBody>
      </p:sp>
      <p:cxnSp>
        <p:nvCxnSpPr>
          <p:cNvPr id="52" name="Straight Arrow Connector 51"/>
          <p:cNvCxnSpPr/>
          <p:nvPr/>
        </p:nvCxnSpPr>
        <p:spPr bwMode="auto">
          <a:xfrm flipV="1">
            <a:off x="4911469" y="3042069"/>
            <a:ext cx="727331" cy="1665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2468633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8" grpId="0"/>
      <p:bldP spid="4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3429000"/>
          </a:xfrm>
        </p:spPr>
        <p:txBody>
          <a:bodyPr/>
          <a:lstStyle/>
          <a:p>
            <a:r>
              <a:rPr lang="en-US" dirty="0" smtClean="0"/>
              <a:t>Run the </a:t>
            </a:r>
            <a:r>
              <a:rPr lang="en-US" i="1" dirty="0" smtClean="0"/>
              <a:t>all</a:t>
            </a:r>
            <a:r>
              <a:rPr lang="en-US" dirty="0" smtClean="0"/>
              <a:t> tests under </a:t>
            </a:r>
            <a:r>
              <a:rPr lang="en-US" i="1" dirty="0" smtClean="0"/>
              <a:t>each</a:t>
            </a:r>
            <a:r>
              <a:rPr lang="en-US" dirty="0" smtClean="0"/>
              <a:t> mutated configuration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Parse </a:t>
            </a:r>
            <a:r>
              <a:rPr lang="en-US" i="1" dirty="0" smtClean="0"/>
              <a:t>each failed test</a:t>
            </a:r>
            <a:r>
              <a:rPr lang="en-US" dirty="0" smtClean="0"/>
              <a:t>’s log file or console to get the diagnostic message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066800" y="2397652"/>
            <a:ext cx="1981199" cy="1717148"/>
            <a:chOff x="3505200" y="2209800"/>
            <a:chExt cx="2257349" cy="1950422"/>
          </a:xfrm>
        </p:grpSpPr>
        <p:sp>
          <p:nvSpPr>
            <p:cNvPr id="8" name="TextBox 7"/>
            <p:cNvSpPr txBox="1"/>
            <p:nvPr/>
          </p:nvSpPr>
          <p:spPr>
            <a:xfrm>
              <a:off x="3505200" y="3821668"/>
              <a:ext cx="225734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cs typeface="Times New Roman" pitchFamily="18" charset="0"/>
                </a:rPr>
                <a:t>Mutated configurations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3627726" y="2209800"/>
              <a:ext cx="1514127" cy="1447800"/>
              <a:chOff x="3627726" y="2209800"/>
              <a:chExt cx="1514127" cy="1447800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3671775" y="2209800"/>
                <a:ext cx="1401474" cy="320316"/>
                <a:chOff x="716262" y="3581400"/>
                <a:chExt cx="1935479" cy="432437"/>
              </a:xfrm>
            </p:grpSpPr>
            <p:pic>
              <p:nvPicPr>
                <p:cNvPr id="27" name="Picture 26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6262" y="3581400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8" name="Picture 27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97261" y="3606164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9" name="Picture 28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74501" y="3602356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30" name="Picture 29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78261" y="3602355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31" name="Picture 30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70741" y="3632836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12" name="Group 11"/>
              <p:cNvGrpSpPr/>
              <p:nvPr/>
            </p:nvGrpSpPr>
            <p:grpSpPr>
              <a:xfrm>
                <a:off x="3657600" y="2727684"/>
                <a:ext cx="1401474" cy="320316"/>
                <a:chOff x="716262" y="3581400"/>
                <a:chExt cx="1935479" cy="432437"/>
              </a:xfrm>
            </p:grpSpPr>
            <p:pic>
              <p:nvPicPr>
                <p:cNvPr id="22" name="Picture 21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6262" y="3581400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3" name="Picture 22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97261" y="3606164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4" name="Picture 23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74501" y="3602356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5" name="Picture 24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78261" y="3602355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6" name="Picture 25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70741" y="3632836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13" name="Group 12"/>
              <p:cNvGrpSpPr/>
              <p:nvPr/>
            </p:nvGrpSpPr>
            <p:grpSpPr>
              <a:xfrm>
                <a:off x="3627726" y="3261084"/>
                <a:ext cx="1401474" cy="320316"/>
                <a:chOff x="716262" y="3581400"/>
                <a:chExt cx="1935479" cy="432437"/>
              </a:xfrm>
            </p:grpSpPr>
            <p:pic>
              <p:nvPicPr>
                <p:cNvPr id="17" name="Picture 16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6262" y="3581400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8" name="Picture 17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097261" y="3606164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9" name="Picture 18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874501" y="3602356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0" name="Picture 19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78261" y="3602355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21" name="Picture 20" descr="https://encrypted-tbn3.gstatic.com/images?q=tbn:ANd9GcTortB0_HB0wH8rIZb3_e9pY1l2FLj2YGn-DRpLCkyyd66BatYd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70741" y="3632836"/>
                  <a:ext cx="381000" cy="38100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14" name="Picture 2" descr="https://ost.blob.core.windows.net/eyeconic/Content/images/common/ErrorIcon.gif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57520" y="2350908"/>
                <a:ext cx="184333" cy="1843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4" descr="http://files.softicons.com/download/application-icons/message-types-icons-by-icontexto/png/256/icontexto-message-types-error-blue.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48010" y="2887135"/>
                <a:ext cx="157390" cy="15739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" name="Picture 6" descr="http://www.iconsplace.com/download/black-error-256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0600" y="3398331"/>
                <a:ext cx="259269" cy="25926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10" name="TextBox 9"/>
            <p:cNvSpPr txBox="1"/>
            <p:nvPr/>
          </p:nvSpPr>
          <p:spPr>
            <a:xfrm>
              <a:off x="3505200" y="3381256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+mn-lt"/>
                </a:rPr>
                <a:t>…</a:t>
              </a:r>
            </a:p>
          </p:txBody>
        </p:sp>
      </p:grp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39335"/>
            <a:ext cx="2362200" cy="1410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 bwMode="auto">
          <a:xfrm>
            <a:off x="6248400" y="533400"/>
            <a:ext cx="2392180" cy="533400"/>
          </a:xfrm>
          <a:prstGeom prst="roundRect">
            <a:avLst/>
          </a:prstGeom>
          <a:noFill/>
          <a:ln w="4762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3657600" y="2926258"/>
            <a:ext cx="1253869" cy="471964"/>
            <a:chOff x="3569288" y="5200590"/>
            <a:chExt cx="1253869" cy="471964"/>
          </a:xfrm>
        </p:grpSpPr>
        <p:sp>
          <p:nvSpPr>
            <p:cNvPr id="34" name="TextBox 33"/>
            <p:cNvSpPr txBox="1"/>
            <p:nvPr/>
          </p:nvSpPr>
          <p:spPr>
            <a:xfrm>
              <a:off x="3569288" y="5334000"/>
              <a:ext cx="125386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cs typeface="Times New Roman" pitchFamily="18" charset="0"/>
                </a:rPr>
                <a:t>System tests</a:t>
              </a:r>
              <a:endParaRPr lang="en-US" sz="1800" dirty="0">
                <a:cs typeface="Times New Roman" pitchFamily="18" charset="0"/>
              </a:endParaRPr>
            </a:p>
          </p:txBody>
        </p:sp>
        <p:pic>
          <p:nvPicPr>
            <p:cNvPr id="35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33799" y="5200590"/>
              <a:ext cx="762001" cy="1642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6" name="TextBox 35"/>
          <p:cNvSpPr txBox="1"/>
          <p:nvPr/>
        </p:nvSpPr>
        <p:spPr>
          <a:xfrm>
            <a:off x="2933700" y="2819400"/>
            <a:ext cx="495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n-lt"/>
              </a:rPr>
              <a:t>+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6019800" y="2438400"/>
            <a:ext cx="762001" cy="217879"/>
            <a:chOff x="6031911" y="3070584"/>
            <a:chExt cx="762001" cy="217879"/>
          </a:xfrm>
        </p:grpSpPr>
        <p:pic>
          <p:nvPicPr>
            <p:cNvPr id="41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1911" y="3124200"/>
              <a:ext cx="762001" cy="1642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9" name="Rounded Rectangle 38"/>
            <p:cNvSpPr/>
            <p:nvPr/>
          </p:nvSpPr>
          <p:spPr bwMode="auto">
            <a:xfrm>
              <a:off x="6031911" y="3070584"/>
              <a:ext cx="152400" cy="152400"/>
            </a:xfrm>
            <a:prstGeom prst="roundRect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6019799" y="2906321"/>
            <a:ext cx="762001" cy="217879"/>
            <a:chOff x="6031911" y="3070584"/>
            <a:chExt cx="762001" cy="217879"/>
          </a:xfrm>
        </p:grpSpPr>
        <p:pic>
          <p:nvPicPr>
            <p:cNvPr id="43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1911" y="3124200"/>
              <a:ext cx="762001" cy="1642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4" name="Rounded Rectangle 43"/>
            <p:cNvSpPr/>
            <p:nvPr/>
          </p:nvSpPr>
          <p:spPr bwMode="auto">
            <a:xfrm>
              <a:off x="6336712" y="3070584"/>
              <a:ext cx="152400" cy="152400"/>
            </a:xfrm>
            <a:prstGeom prst="roundRect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endParaRPr>
            </a:p>
          </p:txBody>
        </p:sp>
      </p:grpSp>
      <p:pic>
        <p:nvPicPr>
          <p:cNvPr id="4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417137"/>
            <a:ext cx="762001" cy="16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" name="TextBox 47"/>
          <p:cNvSpPr txBox="1"/>
          <p:nvPr/>
        </p:nvSpPr>
        <p:spPr>
          <a:xfrm>
            <a:off x="5943600" y="3429000"/>
            <a:ext cx="432201" cy="4064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…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867400" y="3821668"/>
            <a:ext cx="11735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cs typeface="Times New Roman" pitchFamily="18" charset="0"/>
              </a:rPr>
              <a:t>Test results</a:t>
            </a:r>
            <a:endParaRPr lang="en-US" sz="1800" dirty="0">
              <a:cs typeface="Times New Roman" pitchFamily="18" charset="0"/>
            </a:endParaRPr>
          </a:p>
        </p:txBody>
      </p:sp>
      <p:cxnSp>
        <p:nvCxnSpPr>
          <p:cNvPr id="52" name="Straight Arrow Connector 51"/>
          <p:cNvCxnSpPr/>
          <p:nvPr/>
        </p:nvCxnSpPr>
        <p:spPr bwMode="auto">
          <a:xfrm flipV="1">
            <a:off x="4911469" y="3042069"/>
            <a:ext cx="727331" cy="1665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914400" y="6400800"/>
            <a:ext cx="11737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cs typeface="Times New Roman" pitchFamily="18" charset="0"/>
              </a:rPr>
              <a:t>Failed</a:t>
            </a:r>
            <a:r>
              <a:rPr lang="en-US" sz="1600" dirty="0" smtClean="0">
                <a:cs typeface="Times New Roman" pitchFamily="18" charset="0"/>
              </a:rPr>
              <a:t> tests</a:t>
            </a:r>
            <a:endParaRPr lang="en-US" sz="1800" dirty="0">
              <a:cs typeface="Times New Roman" pitchFamily="18" charset="0"/>
            </a:endParaRPr>
          </a:p>
        </p:txBody>
      </p:sp>
      <p:cxnSp>
        <p:nvCxnSpPr>
          <p:cNvPr id="66" name="Straight Arrow Connector 65"/>
          <p:cNvCxnSpPr/>
          <p:nvPr/>
        </p:nvCxnSpPr>
        <p:spPr bwMode="auto">
          <a:xfrm flipV="1">
            <a:off x="2590800" y="5926948"/>
            <a:ext cx="727331" cy="1665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67" name="Picture 6" descr="https://i-technet.sec.s-msft.com/dynimg/IC677823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682" y="5386808"/>
            <a:ext cx="623077" cy="623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6" descr="https://i-technet.sec.s-msft.com/dynimg/IC677823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6016" y="5871382"/>
            <a:ext cx="623077" cy="623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" name="TextBox 68"/>
          <p:cNvSpPr txBox="1"/>
          <p:nvPr/>
        </p:nvSpPr>
        <p:spPr>
          <a:xfrm>
            <a:off x="3474481" y="6443246"/>
            <a:ext cx="20120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cs typeface="Times New Roman" pitchFamily="18" charset="0"/>
              </a:rPr>
              <a:t>Diagnostic messages</a:t>
            </a:r>
            <a:endParaRPr lang="en-US" sz="18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371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94798E-6 L -0.54167 0.450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83" y="2252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0.02705 L -0.54167 0.4536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667" y="213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Goal</a:t>
            </a:r>
            <a:r>
              <a:rPr lang="en-US" dirty="0" smtClean="0"/>
              <a:t>: helping developers improve software error diagnostic messages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57200" y="1503827"/>
            <a:ext cx="1327150" cy="1649890"/>
            <a:chOff x="7391400" y="2819400"/>
            <a:chExt cx="1828800" cy="2276907"/>
          </a:xfrm>
        </p:grpSpPr>
        <p:pic>
          <p:nvPicPr>
            <p:cNvPr id="6" name="Picture 2" descr="https://encrypted-tbn0.gstatic.com/images?q=tbn:ANd9GcSinLDMZobwO6eeVTMRagvL8EgWKP6Ymf8QqcS4TNpANUVdjCh1y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1400" y="2819400"/>
              <a:ext cx="1828800" cy="1828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7822805" y="4629090"/>
              <a:ext cx="1038635" cy="4672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+mn-lt"/>
                </a:rPr>
                <a:t>Users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343401" y="1564454"/>
            <a:ext cx="1066799" cy="1407346"/>
            <a:chOff x="3962401" y="1600200"/>
            <a:chExt cx="1572836" cy="1744180"/>
          </a:xfrm>
        </p:grpSpPr>
        <p:pic>
          <p:nvPicPr>
            <p:cNvPr id="8" name="Picture 14" descr="http://www.iconshock.com/img_jpg/PLASTICXP/networking/jpg/256/software_icon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2401" y="1600200"/>
              <a:ext cx="1404319" cy="140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3984382" y="2924797"/>
              <a:ext cx="1550855" cy="4195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+mn-lt"/>
                </a:rPr>
                <a:t>Software</a:t>
              </a:r>
            </a:p>
          </p:txBody>
        </p:sp>
      </p:grpSp>
      <p:cxnSp>
        <p:nvCxnSpPr>
          <p:cNvPr id="14" name="Straight Arrow Connector 13"/>
          <p:cNvCxnSpPr>
            <a:stCxn id="6" idx="3"/>
          </p:cNvCxnSpPr>
          <p:nvPr/>
        </p:nvCxnSpPr>
        <p:spPr bwMode="auto">
          <a:xfrm>
            <a:off x="1784350" y="2166419"/>
            <a:ext cx="2330450" cy="1872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9" name="Group 28"/>
          <p:cNvGrpSpPr/>
          <p:nvPr/>
        </p:nvGrpSpPr>
        <p:grpSpPr>
          <a:xfrm>
            <a:off x="2362200" y="2980893"/>
            <a:ext cx="1269899" cy="524307"/>
            <a:chOff x="2209799" y="2667000"/>
            <a:chExt cx="1269899" cy="524307"/>
          </a:xfrm>
        </p:grpSpPr>
        <p:grpSp>
          <p:nvGrpSpPr>
            <p:cNvPr id="17" name="Group 16"/>
            <p:cNvGrpSpPr/>
            <p:nvPr/>
          </p:nvGrpSpPr>
          <p:grpSpPr>
            <a:xfrm>
              <a:off x="2209799" y="2667000"/>
              <a:ext cx="1269899" cy="524307"/>
              <a:chOff x="5453280" y="3286124"/>
              <a:chExt cx="1753771" cy="707832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5453280" y="3578447"/>
                <a:ext cx="1753771" cy="4155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cs typeface="Times New Roman" pitchFamily="18" charset="0"/>
                  </a:rPr>
                  <a:t>Configuration</a:t>
                </a:r>
                <a:endParaRPr lang="en-US" sz="1800" dirty="0" smtClean="0">
                  <a:cs typeface="Times New Roman" pitchFamily="18" charset="0"/>
                </a:endParaRPr>
              </a:p>
            </p:txBody>
          </p:sp>
          <p:pic>
            <p:nvPicPr>
              <p:cNvPr id="20" name="Picture 19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93080" y="3286124"/>
                <a:ext cx="292322" cy="29232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5" name="Picture 24" descr="https://encrypted-tbn3.gstatic.com/images?q=tbn:ANd9GcTortB0_HB0wH8rIZb3_e9pY1l2FLj2YGn-DRpLCkyyd66BatY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31531" y="2667000"/>
              <a:ext cx="211669" cy="2165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25" descr="https://encrypted-tbn3.gstatic.com/images?q=tbn:ANd9GcTortB0_HB0wH8rIZb3_e9pY1l2FLj2YGn-DRpLCkyyd66BatY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60131" y="2667000"/>
              <a:ext cx="211669" cy="2165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Picture 26" descr="https://encrypted-tbn3.gstatic.com/images?q=tbn:ANd9GcTortB0_HB0wH8rIZb3_e9pY1l2FLj2YGn-DRpLCkyyd66BatY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8731" y="2667000"/>
              <a:ext cx="211669" cy="2165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" name="Picture 27" descr="https://encrypted-tbn3.gstatic.com/images?q=tbn:ANd9GcTortB0_HB0wH8rIZb3_e9pY1l2FLj2YGn-DRpLCkyyd66BatY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2679070"/>
              <a:ext cx="211669" cy="2165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89" y="2336834"/>
            <a:ext cx="401377" cy="284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2464379" y="2590800"/>
            <a:ext cx="9957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cs typeface="Times New Roman" pitchFamily="18" charset="0"/>
              </a:rPr>
              <a:t>Input data</a:t>
            </a:r>
            <a:endParaRPr lang="en-US" sz="1800" dirty="0" smtClean="0">
              <a:cs typeface="Times New Roman" pitchFamily="18" charset="0"/>
            </a:endParaRPr>
          </a:p>
        </p:txBody>
      </p:sp>
      <p:pic>
        <p:nvPicPr>
          <p:cNvPr id="2050" name="Picture 2" descr="http://www.computerfileextensions.com/images/error-icon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752600"/>
            <a:ext cx="975572" cy="815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0" name="Straight Arrow Connector 29"/>
          <p:cNvCxnSpPr/>
          <p:nvPr/>
        </p:nvCxnSpPr>
        <p:spPr bwMode="auto">
          <a:xfrm>
            <a:off x="5410200" y="2201106"/>
            <a:ext cx="1714499" cy="1872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7200781" y="2633246"/>
            <a:ext cx="170271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+mn-lt"/>
              </a:rPr>
              <a:t>Errors</a:t>
            </a:r>
          </a:p>
          <a:p>
            <a:pPr marL="285750" indent="-285750">
              <a:buFontTx/>
              <a:buChar char="-"/>
            </a:pPr>
            <a:r>
              <a:rPr lang="en-US" sz="1600" b="0" dirty="0" smtClean="0">
                <a:latin typeface="+mn-lt"/>
              </a:rPr>
              <a:t>Crashing</a:t>
            </a:r>
          </a:p>
          <a:p>
            <a:pPr marL="285750" indent="-285750">
              <a:buFontTx/>
              <a:buChar char="-"/>
            </a:pPr>
            <a:r>
              <a:rPr lang="en-US" sz="1600" b="0" dirty="0" smtClean="0">
                <a:latin typeface="+mn-lt"/>
              </a:rPr>
              <a:t>Silent failures</a:t>
            </a:r>
            <a:endParaRPr lang="en-US" sz="1600" b="0" dirty="0">
              <a:latin typeface="+mn-lt"/>
            </a:endParaRPr>
          </a:p>
        </p:txBody>
      </p:sp>
      <p:pic>
        <p:nvPicPr>
          <p:cNvPr id="2052" name="Picture 4" descr="http://icongal.com/gallery/image/252473/quit_terminate_exit_error_delete_cancel_close_ok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49" y="3069078"/>
            <a:ext cx="169277" cy="169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ounded Rectangular Callout 14"/>
          <p:cNvSpPr/>
          <p:nvPr/>
        </p:nvSpPr>
        <p:spPr bwMode="auto">
          <a:xfrm>
            <a:off x="833547" y="3810000"/>
            <a:ext cx="3683101" cy="838200"/>
          </a:xfrm>
          <a:prstGeom prst="wedgeRoundRectCallout">
            <a:avLst>
              <a:gd name="adj1" fmla="val -7731"/>
              <a:gd name="adj2" fmla="val -119585"/>
              <a:gd name="adj3" fmla="val 16667"/>
            </a:avLst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--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port_num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100.0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(should be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an integer)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39" name="Picture 6" descr="https://i-technet.sec.s-msft.com/dynimg/IC677823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505200"/>
            <a:ext cx="838200" cy="83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TextBox 39"/>
          <p:cNvSpPr txBox="1"/>
          <p:nvPr/>
        </p:nvSpPr>
        <p:spPr>
          <a:xfrm>
            <a:off x="5943600" y="4419600"/>
            <a:ext cx="32319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n-lt"/>
              </a:rPr>
              <a:t>A bad diagnostic message:</a:t>
            </a:r>
          </a:p>
          <a:p>
            <a:pPr algn="ctr"/>
            <a:r>
              <a:rPr lang="en-US" sz="1600" b="0" i="1" dirty="0" smtClean="0">
                <a:solidFill>
                  <a:srgbClr val="FF0000"/>
                </a:solidFill>
                <a:latin typeface="+mn-lt"/>
              </a:rPr>
              <a:t>“… unexpected system failure …”</a:t>
            </a:r>
            <a:endParaRPr lang="en-US" sz="1600" b="0" i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2054" name="Picture 6" descr="http://cdn.mysitemyway.com/etc-mysitemyway/icons/legacy-previews/icons/simple-red-glossy-icons-alphanumeric/074381-simple-red-glossy-icon-alphanumeric-icon_091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796" y="1053339"/>
            <a:ext cx="1425575" cy="142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533400" y="5410200"/>
            <a:ext cx="8153400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 i="1" dirty="0" smtClean="0">
                <a:solidFill>
                  <a:schemeClr val="accent2"/>
                </a:solidFill>
                <a:latin typeface="+mn-lt"/>
              </a:rPr>
              <a:t>Our technique</a:t>
            </a:r>
            <a:r>
              <a:rPr lang="en-US" sz="2500" b="0" i="1" dirty="0" smtClean="0">
                <a:latin typeface="+mn-lt"/>
              </a:rPr>
              <a:t>: detecting such inadequate diagnostic messages caused by configuration errors</a:t>
            </a: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6972300" y="5004376"/>
            <a:ext cx="190500" cy="55822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ash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050646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15" grpId="0" animBg="1"/>
      <p:bldP spid="40" grpId="0"/>
      <p:bldP spid="1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r>
              <a:rPr lang="en-US" dirty="0" smtClean="0"/>
              <a:t>Message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686800" cy="4495800"/>
          </a:xfrm>
        </p:spPr>
        <p:txBody>
          <a:bodyPr/>
          <a:lstStyle/>
          <a:p>
            <a:r>
              <a:rPr lang="en-US" dirty="0" smtClean="0"/>
              <a:t>A message is adequate, if it</a:t>
            </a:r>
          </a:p>
          <a:p>
            <a:pPr lvl="1"/>
            <a:r>
              <a:rPr lang="en-US" dirty="0" smtClean="0"/>
              <a:t>contains the mutated option name or value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has a similar semantic meaning with the manual description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6096000" y="152401"/>
            <a:ext cx="2667000" cy="1600200"/>
            <a:chOff x="5562600" y="457201"/>
            <a:chExt cx="3063631" cy="1828800"/>
          </a:xfrm>
        </p:grpSpPr>
        <p:pic>
          <p:nvPicPr>
            <p:cNvPr id="2150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2600" y="457201"/>
              <a:ext cx="3063631" cy="1828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Rounded Rectangle 5"/>
            <p:cNvSpPr/>
            <p:nvPr/>
          </p:nvSpPr>
          <p:spPr bwMode="auto">
            <a:xfrm>
              <a:off x="5562601" y="1523999"/>
              <a:ext cx="3063630" cy="762001"/>
            </a:xfrm>
            <a:prstGeom prst="roundRect">
              <a:avLst/>
            </a:prstGeom>
            <a:noFill/>
            <a:ln w="47625" cap="flat" cmpd="sng" algn="ctr">
              <a:solidFill>
                <a:srgbClr val="FF0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914400" y="2190690"/>
            <a:ext cx="56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42622992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r>
              <a:rPr lang="en-US" dirty="0" smtClean="0"/>
              <a:t>Message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686800" cy="4495800"/>
          </a:xfrm>
        </p:spPr>
        <p:txBody>
          <a:bodyPr/>
          <a:lstStyle/>
          <a:p>
            <a:r>
              <a:rPr lang="en-US" dirty="0" smtClean="0"/>
              <a:t>A message is adequate, if it</a:t>
            </a:r>
          </a:p>
          <a:p>
            <a:pPr lvl="1"/>
            <a:r>
              <a:rPr lang="en-US" dirty="0" smtClean="0"/>
              <a:t>contains the mutated option name or value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has a similar semantic meaning with the manual description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6096000" y="152401"/>
            <a:ext cx="2667000" cy="1600200"/>
            <a:chOff x="5562600" y="457201"/>
            <a:chExt cx="3063631" cy="1828800"/>
          </a:xfrm>
        </p:grpSpPr>
        <p:pic>
          <p:nvPicPr>
            <p:cNvPr id="2150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2600" y="457201"/>
              <a:ext cx="3063631" cy="1828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Rounded Rectangle 5"/>
            <p:cNvSpPr/>
            <p:nvPr/>
          </p:nvSpPr>
          <p:spPr bwMode="auto">
            <a:xfrm>
              <a:off x="5562601" y="1523999"/>
              <a:ext cx="3063630" cy="762001"/>
            </a:xfrm>
            <a:prstGeom prst="roundRect">
              <a:avLst/>
            </a:prstGeom>
            <a:noFill/>
            <a:ln w="47625" cap="flat" cmpd="sng" algn="ctr">
              <a:solidFill>
                <a:srgbClr val="FF0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914400" y="2190690"/>
            <a:ext cx="56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276600"/>
            <a:ext cx="739140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n-lt"/>
              </a:rPr>
              <a:t>Example:</a:t>
            </a:r>
          </a:p>
          <a:p>
            <a:r>
              <a:rPr lang="en-US" sz="1800" b="0" dirty="0" smtClean="0">
                <a:latin typeface="+mn-lt"/>
              </a:rPr>
              <a:t>  Mutated option: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   --percentage-split</a:t>
            </a:r>
          </a:p>
          <a:p>
            <a:r>
              <a:rPr lang="en-US" sz="1800" b="0" dirty="0" smtClean="0">
                <a:latin typeface="+mn-lt"/>
              </a:rPr>
              <a:t>  Diagnostic message:</a:t>
            </a:r>
          </a:p>
          <a:p>
            <a:pPr marL="0" lvl="2"/>
            <a:r>
              <a:rPr lang="en-US" dirty="0" smtClean="0"/>
              <a:t>     “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the value of percentage-split should be &gt; 0</a:t>
            </a:r>
            <a:r>
              <a:rPr lang="en-US" dirty="0"/>
              <a:t>”</a:t>
            </a:r>
          </a:p>
          <a:p>
            <a:endParaRPr lang="en-US" sz="2000" b="0" dirty="0" smtClean="0"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600200" y="3915088"/>
            <a:ext cx="2667000" cy="316230"/>
          </a:xfrm>
          <a:prstGeom prst="rect">
            <a:avLst/>
          </a:prstGeom>
          <a:noFill/>
          <a:ln w="2540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200400" y="4572000"/>
            <a:ext cx="2362200" cy="316230"/>
          </a:xfrm>
          <a:prstGeom prst="rect">
            <a:avLst/>
          </a:prstGeom>
          <a:noFill/>
          <a:ln w="2540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17" name="Picture 2" descr="http://icons.iconarchive.com/icons/gakuseisean/ivista/128/Good-or-Tick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1799823"/>
            <a:ext cx="4953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3581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r>
              <a:rPr lang="en-US" dirty="0" smtClean="0"/>
              <a:t>Message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686800" cy="4495800"/>
          </a:xfrm>
        </p:spPr>
        <p:txBody>
          <a:bodyPr/>
          <a:lstStyle/>
          <a:p>
            <a:r>
              <a:rPr lang="en-US" dirty="0" smtClean="0"/>
              <a:t>A message is adequate, if it</a:t>
            </a:r>
          </a:p>
          <a:p>
            <a:pPr lvl="1"/>
            <a:r>
              <a:rPr lang="en-US" dirty="0" smtClean="0"/>
              <a:t>contains the mutated option name or value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has a similar semantic meaning with the manual description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6096000" y="152401"/>
            <a:ext cx="2667000" cy="1600200"/>
            <a:chOff x="5562600" y="457201"/>
            <a:chExt cx="3063631" cy="1828800"/>
          </a:xfrm>
        </p:grpSpPr>
        <p:pic>
          <p:nvPicPr>
            <p:cNvPr id="2150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2600" y="457201"/>
              <a:ext cx="3063631" cy="1828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Rounded Rectangle 5"/>
            <p:cNvSpPr/>
            <p:nvPr/>
          </p:nvSpPr>
          <p:spPr bwMode="auto">
            <a:xfrm>
              <a:off x="5562601" y="1523999"/>
              <a:ext cx="3063630" cy="762001"/>
            </a:xfrm>
            <a:prstGeom prst="roundRect">
              <a:avLst/>
            </a:prstGeom>
            <a:noFill/>
            <a:ln w="47625" cap="flat" cmpd="sng" algn="ctr">
              <a:solidFill>
                <a:srgbClr val="FF0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914400" y="2190690"/>
            <a:ext cx="56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276600"/>
            <a:ext cx="73914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n-lt"/>
              </a:rPr>
              <a:t>Example:</a:t>
            </a:r>
          </a:p>
          <a:p>
            <a:r>
              <a:rPr lang="en-US" sz="1800" b="0" dirty="0" smtClean="0">
                <a:latin typeface="+mn-lt"/>
              </a:rPr>
              <a:t>  Mutated option:</a:t>
            </a:r>
          </a:p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--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fnum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800" b="0" dirty="0" smtClean="0">
                <a:latin typeface="+mn-lt"/>
              </a:rPr>
              <a:t>  Diagnostic message:</a:t>
            </a:r>
          </a:p>
          <a:p>
            <a:pPr marL="0" lvl="2"/>
            <a:r>
              <a:rPr lang="en-US" sz="1800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“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Number of folds must be greater than 1”</a:t>
            </a:r>
          </a:p>
          <a:p>
            <a:r>
              <a:rPr lang="en-US" sz="1800" b="0" dirty="0" smtClean="0">
                <a:latin typeface="+mn-lt"/>
              </a:rPr>
              <a:t>  User manual description of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--</a:t>
            </a: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fnum</a:t>
            </a:r>
            <a:r>
              <a:rPr lang="en-US" sz="1800" b="0" dirty="0" smtClean="0">
                <a:latin typeface="+mn-lt"/>
              </a:rPr>
              <a:t>: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“Sets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number of folds for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cross-validation”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endParaRPr lang="en-US" sz="2000" b="0" dirty="0" smtClean="0">
              <a:latin typeface="+mn-lt"/>
            </a:endParaRPr>
          </a:p>
        </p:txBody>
      </p:sp>
      <p:pic>
        <p:nvPicPr>
          <p:cNvPr id="17" name="Picture 2" descr="http://icons.iconarchive.com/icons/gakuseisean/ivista/128/Good-or-Tick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2476500"/>
            <a:ext cx="4953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4510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r>
              <a:rPr lang="en-US" dirty="0" smtClean="0"/>
              <a:t>Message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686800" cy="4495800"/>
          </a:xfrm>
        </p:spPr>
        <p:txBody>
          <a:bodyPr/>
          <a:lstStyle/>
          <a:p>
            <a:r>
              <a:rPr lang="en-US" dirty="0" smtClean="0"/>
              <a:t>A message is adequate, if it</a:t>
            </a:r>
          </a:p>
          <a:p>
            <a:pPr lvl="1"/>
            <a:r>
              <a:rPr lang="en-US" dirty="0" smtClean="0"/>
              <a:t>contains the mutated option name or value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has a similar semantic meaning with the manual description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6096000" y="152401"/>
            <a:ext cx="2667000" cy="1600200"/>
            <a:chOff x="5562600" y="457201"/>
            <a:chExt cx="3063631" cy="1828800"/>
          </a:xfrm>
        </p:grpSpPr>
        <p:pic>
          <p:nvPicPr>
            <p:cNvPr id="2150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2600" y="457201"/>
              <a:ext cx="3063631" cy="1828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Rounded Rectangle 5"/>
            <p:cNvSpPr/>
            <p:nvPr/>
          </p:nvSpPr>
          <p:spPr bwMode="auto">
            <a:xfrm>
              <a:off x="5562601" y="1523999"/>
              <a:ext cx="3063630" cy="762001"/>
            </a:xfrm>
            <a:prstGeom prst="roundRect">
              <a:avLst/>
            </a:prstGeom>
            <a:noFill/>
            <a:ln w="47625" cap="flat" cmpd="sng" algn="ctr">
              <a:solidFill>
                <a:srgbClr val="FF0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914400" y="2190690"/>
            <a:ext cx="569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OR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838200" y="2514600"/>
            <a:ext cx="7315200" cy="609600"/>
          </a:xfrm>
          <a:prstGeom prst="roundRect">
            <a:avLst/>
          </a:prstGeom>
          <a:noFill/>
          <a:ln w="44450" cap="flat" cmpd="sng" algn="ctr">
            <a:solidFill>
              <a:schemeClr val="accent1">
                <a:lumMod val="5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Down Arrow 10"/>
          <p:cNvSpPr/>
          <p:nvPr/>
        </p:nvSpPr>
        <p:spPr bwMode="auto">
          <a:xfrm>
            <a:off x="4190680" y="3429000"/>
            <a:ext cx="381000" cy="5334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71800" y="3962400"/>
            <a:ext cx="49562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A NLP technique </a:t>
            </a:r>
            <a:r>
              <a:rPr lang="en-US" b="0" dirty="0">
                <a:latin typeface="+mn-lt"/>
              </a:rPr>
              <a:t>[</a:t>
            </a:r>
            <a:r>
              <a:rPr lang="en-US" b="0" dirty="0" smtClean="0">
                <a:latin typeface="+mn-lt"/>
              </a:rPr>
              <a:t>Mihalcea’06]</a:t>
            </a:r>
            <a:endParaRPr lang="en-US" sz="2800" b="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663187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idea of the employed NLP technique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24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5715000" y="1075573"/>
            <a:ext cx="2114681" cy="1228009"/>
            <a:chOff x="222900" y="4944191"/>
            <a:chExt cx="2114681" cy="1228009"/>
          </a:xfrm>
        </p:grpSpPr>
        <p:sp>
          <p:nvSpPr>
            <p:cNvPr id="12" name="TextBox 11"/>
            <p:cNvSpPr txBox="1"/>
            <p:nvPr/>
          </p:nvSpPr>
          <p:spPr>
            <a:xfrm>
              <a:off x="222900" y="5802868"/>
              <a:ext cx="21146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cs typeface="Times New Roman" pitchFamily="18" charset="0"/>
                </a:rPr>
                <a:t>Manual description</a:t>
              </a:r>
              <a:endParaRPr lang="en-US" sz="1800" dirty="0">
                <a:cs typeface="Times New Roman" pitchFamily="18" charset="0"/>
              </a:endParaRPr>
            </a:p>
          </p:txBody>
        </p:sp>
        <p:pic>
          <p:nvPicPr>
            <p:cNvPr id="13" name="Picture 2" descr="http://www.microsoft.com/global/enterprise/publishingimages/industries/power-utilities/article_icon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9392" y="4944191"/>
              <a:ext cx="966987" cy="9669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685800" y="1270478"/>
            <a:ext cx="1204240" cy="1167922"/>
            <a:chOff x="6779322" y="3398341"/>
            <a:chExt cx="1204240" cy="1167922"/>
          </a:xfrm>
        </p:grpSpPr>
        <p:pic>
          <p:nvPicPr>
            <p:cNvPr id="15" name="Picture 6" descr="https://i-technet.sec.s-msft.com/dynimg/IC677823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10400" y="3398341"/>
              <a:ext cx="838200" cy="8382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/>
            <p:cNvSpPr txBox="1"/>
            <p:nvPr/>
          </p:nvSpPr>
          <p:spPr>
            <a:xfrm>
              <a:off x="6779322" y="4196931"/>
              <a:ext cx="12042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cs typeface="Times New Roman" pitchFamily="18" charset="0"/>
                </a:rPr>
                <a:t>A message</a:t>
              </a:r>
              <a:endParaRPr lang="en-US" sz="2000" dirty="0">
                <a:cs typeface="Times New Roman" pitchFamily="18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524000" y="2590800"/>
            <a:ext cx="63658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i="1" dirty="0" smtClean="0">
                <a:latin typeface="+mn-lt"/>
              </a:rPr>
              <a:t>Has similar semantic meanings, if many words in them</a:t>
            </a:r>
          </a:p>
          <a:p>
            <a:r>
              <a:rPr lang="en-US" sz="2000" b="0" i="1" dirty="0" smtClean="0">
                <a:latin typeface="+mn-lt"/>
              </a:rPr>
              <a:t>have similar meanings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62000" y="4267200"/>
            <a:ext cx="3047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The program goes wrong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8571" y="5162490"/>
            <a:ext cx="21932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The software fails</a:t>
            </a:r>
          </a:p>
        </p:txBody>
      </p:sp>
      <p:sp>
        <p:nvSpPr>
          <p:cNvPr id="24" name="Rounded Rectangle 23"/>
          <p:cNvSpPr/>
          <p:nvPr/>
        </p:nvSpPr>
        <p:spPr bwMode="auto">
          <a:xfrm>
            <a:off x="1243405" y="4347520"/>
            <a:ext cx="1066800" cy="30480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1355360" y="5209080"/>
            <a:ext cx="960434" cy="30480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2393430" y="4343400"/>
            <a:ext cx="1264170" cy="323910"/>
          </a:xfrm>
          <a:prstGeom prst="roundRect">
            <a:avLst/>
          </a:prstGeom>
          <a:noFill/>
          <a:ln w="28575" cap="flat" cmpd="sng" algn="ctr">
            <a:solidFill>
              <a:schemeClr val="accent2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" name="Rounded Rectangle 26"/>
          <p:cNvSpPr/>
          <p:nvPr/>
        </p:nvSpPr>
        <p:spPr bwMode="auto">
          <a:xfrm>
            <a:off x="2362200" y="5189970"/>
            <a:ext cx="663315" cy="323910"/>
          </a:xfrm>
          <a:prstGeom prst="roundRect">
            <a:avLst/>
          </a:prstGeom>
          <a:noFill/>
          <a:ln w="28575" cap="flat" cmpd="sng" algn="ctr">
            <a:solidFill>
              <a:schemeClr val="accent2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29" name="Straight Connector 28"/>
          <p:cNvCxnSpPr>
            <a:endCxn id="23" idx="0"/>
          </p:cNvCxnSpPr>
          <p:nvPr/>
        </p:nvCxnSpPr>
        <p:spPr bwMode="auto">
          <a:xfrm>
            <a:off x="1776805" y="4667310"/>
            <a:ext cx="98381" cy="49518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2693857" y="4667310"/>
            <a:ext cx="277943" cy="49518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2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Rounded Rectangle 31"/>
          <p:cNvSpPr/>
          <p:nvPr/>
        </p:nvSpPr>
        <p:spPr bwMode="auto">
          <a:xfrm>
            <a:off x="457200" y="1075573"/>
            <a:ext cx="8001000" cy="2658227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7200" y="3810000"/>
            <a:ext cx="12378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smtClean="0">
                <a:cs typeface="Times New Roman" pitchFamily="18" charset="0"/>
              </a:rPr>
              <a:t>Example: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071663" y="4230231"/>
            <a:ext cx="5068119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000" b="0" i="1" dirty="0" smtClean="0">
                <a:cs typeface="Times New Roman" pitchFamily="18" charset="0"/>
              </a:rPr>
              <a:t>Remove all stop words</a:t>
            </a:r>
          </a:p>
          <a:p>
            <a:endParaRPr lang="en-US" sz="2000" b="0" i="1" dirty="0" smtClean="0"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000" b="0" i="1" dirty="0" smtClean="0">
                <a:cs typeface="Times New Roman" pitchFamily="18" charset="0"/>
              </a:rPr>
              <a:t>For each word in the diagnostic message, </a:t>
            </a:r>
          </a:p>
          <a:p>
            <a:r>
              <a:rPr lang="en-US" sz="2000" b="0" i="1" dirty="0">
                <a:cs typeface="Times New Roman" pitchFamily="18" charset="0"/>
              </a:rPr>
              <a:t>t</a:t>
            </a:r>
            <a:r>
              <a:rPr lang="en-US" sz="2000" b="0" i="1" dirty="0" smtClean="0">
                <a:cs typeface="Times New Roman" pitchFamily="18" charset="0"/>
              </a:rPr>
              <a:t>ries to find the similar words in the manual</a:t>
            </a:r>
          </a:p>
          <a:p>
            <a:endParaRPr lang="en-US" sz="2000" b="0" i="1" dirty="0"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000" b="0" i="1" dirty="0" smtClean="0">
                <a:cs typeface="Times New Roman" pitchFamily="18" charset="0"/>
              </a:rPr>
              <a:t>Two sentences are similar, if “many”  words</a:t>
            </a:r>
          </a:p>
          <a:p>
            <a:r>
              <a:rPr lang="en-US" sz="2000" b="0" i="1" dirty="0">
                <a:cs typeface="Times New Roman" pitchFamily="18" charset="0"/>
              </a:rPr>
              <a:t>a</a:t>
            </a:r>
            <a:r>
              <a:rPr lang="en-US" sz="2000" b="0" i="1" dirty="0" smtClean="0">
                <a:cs typeface="Times New Roman" pitchFamily="18" charset="0"/>
              </a:rPr>
              <a:t>re similar between them.</a:t>
            </a:r>
          </a:p>
        </p:txBody>
      </p:sp>
      <p:cxnSp>
        <p:nvCxnSpPr>
          <p:cNvPr id="36" name="Straight Connector 35"/>
          <p:cNvCxnSpPr/>
          <p:nvPr/>
        </p:nvCxnSpPr>
        <p:spPr bwMode="auto">
          <a:xfrm>
            <a:off x="916878" y="4267200"/>
            <a:ext cx="326527" cy="40011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914400" y="5162490"/>
            <a:ext cx="326527" cy="400110"/>
          </a:xfrm>
          <a:prstGeom prst="line">
            <a:avLst/>
          </a:prstGeom>
          <a:solidFill>
            <a:schemeClr val="accent1"/>
          </a:solidFill>
          <a:ln w="476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2530" name="Picture 2" descr="http://icons.iconarchive.com/icons/gakuseisean/ivista/128/Good-or-Tick-ico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777" y="5916118"/>
            <a:ext cx="560882" cy="560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0" name="Curved Connector 39"/>
          <p:cNvCxnSpPr/>
          <p:nvPr/>
        </p:nvCxnSpPr>
        <p:spPr bwMode="auto">
          <a:xfrm rot="16200000" flipH="1">
            <a:off x="542618" y="2975923"/>
            <a:ext cx="1771710" cy="696664"/>
          </a:xfrm>
          <a:prstGeom prst="curvedConnector3">
            <a:avLst/>
          </a:prstGeom>
          <a:solidFill>
            <a:schemeClr val="accent1"/>
          </a:solidFill>
          <a:ln w="25400" cap="flat" cmpd="sng" algn="ctr">
            <a:solidFill>
              <a:schemeClr val="accent1">
                <a:lumMod val="50000"/>
              </a:schemeClr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43" name="Curved Connector 42"/>
          <p:cNvCxnSpPr/>
          <p:nvPr/>
        </p:nvCxnSpPr>
        <p:spPr bwMode="auto">
          <a:xfrm rot="10800000" flipV="1">
            <a:off x="3025518" y="2404686"/>
            <a:ext cx="3222883" cy="2804392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accent1">
                <a:lumMod val="50000"/>
              </a:schemeClr>
            </a:solidFill>
            <a:prstDash val="sysDot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706402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 animBg="1"/>
      <p:bldP spid="25" grpId="0" animBg="1"/>
      <p:bldP spid="26" grpId="0" animBg="1"/>
      <p:bldP spid="27" grpId="0" animBg="1"/>
      <p:bldP spid="3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Motivation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dirty="0" err="1" smtClean="0"/>
              <a:t>ConfDiagDetector</a:t>
            </a:r>
            <a:r>
              <a:rPr lang="en-US" dirty="0" smtClean="0"/>
              <a:t> technique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Evaluation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Related work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Right Arrow 4"/>
          <p:cNvSpPr/>
          <p:nvPr/>
        </p:nvSpPr>
        <p:spPr bwMode="auto">
          <a:xfrm>
            <a:off x="228600" y="2819400"/>
            <a:ext cx="381000" cy="2286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1696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686800" cy="4495800"/>
          </a:xfrm>
        </p:spPr>
        <p:txBody>
          <a:bodyPr/>
          <a:lstStyle/>
          <a:p>
            <a:r>
              <a:rPr lang="en-US" dirty="0" err="1" smtClean="0"/>
              <a:t>ConfDiagDetector’s</a:t>
            </a:r>
            <a:r>
              <a:rPr lang="en-US" dirty="0" smtClean="0"/>
              <a:t> effectiveness</a:t>
            </a:r>
          </a:p>
          <a:p>
            <a:endParaRPr lang="en-US" sz="1000" dirty="0" smtClean="0"/>
          </a:p>
          <a:p>
            <a:pPr lvl="1"/>
            <a:r>
              <a:rPr lang="en-US" sz="2400" dirty="0" smtClean="0"/>
              <a:t>The detected inadequate messages</a:t>
            </a:r>
          </a:p>
          <a:p>
            <a:pPr lvl="1"/>
            <a:endParaRPr lang="en-US" sz="900" dirty="0" smtClean="0"/>
          </a:p>
          <a:p>
            <a:pPr lvl="1"/>
            <a:r>
              <a:rPr lang="en-US" sz="2400" dirty="0" smtClean="0"/>
              <a:t>Time cost in inadequate message detection</a:t>
            </a:r>
          </a:p>
          <a:p>
            <a:pPr lvl="1"/>
            <a:endParaRPr lang="en-US" sz="900" dirty="0" smtClean="0"/>
          </a:p>
          <a:p>
            <a:pPr lvl="1"/>
            <a:r>
              <a:rPr lang="en-US" sz="2400" dirty="0" smtClean="0"/>
              <a:t>Comparison with two existing techniques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51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mature configurable software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27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591034"/>
              </p:ext>
            </p:extLst>
          </p:nvPr>
        </p:nvGraphicFramePr>
        <p:xfrm>
          <a:off x="838200" y="1447800"/>
          <a:ext cx="6553200" cy="18796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371600"/>
                <a:gridCol w="1295400"/>
                <a:gridCol w="1295400"/>
                <a:gridCol w="2590800"/>
              </a:tblGrid>
              <a:tr h="396240">
                <a:tc>
                  <a:txBody>
                    <a:bodyPr/>
                    <a:lstStyle/>
                    <a:p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#Options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#System Tests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Weka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274,448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125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JMeter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91,979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212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Jetty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123,028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Derby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645,017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ular Callout 6"/>
          <p:cNvSpPr/>
          <p:nvPr/>
        </p:nvSpPr>
        <p:spPr bwMode="auto">
          <a:xfrm>
            <a:off x="4800600" y="3733800"/>
            <a:ext cx="3505200" cy="723900"/>
          </a:xfrm>
          <a:prstGeom prst="wedgeRectCallout">
            <a:avLst>
              <a:gd name="adj1" fmla="val -11791"/>
              <a:gd name="adj2" fmla="val -100183"/>
            </a:avLst>
          </a:prstGeom>
          <a:noFill/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Converted from usage examples</a:t>
            </a:r>
            <a:r>
              <a:rPr lang="en-US" sz="1800" dirty="0" smtClean="0"/>
              <a:t> in the user manual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69995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76200"/>
            <a:ext cx="8458200" cy="1143000"/>
          </a:xfrm>
        </p:spPr>
        <p:txBody>
          <a:bodyPr/>
          <a:lstStyle/>
          <a:p>
            <a:r>
              <a:rPr lang="en-US" dirty="0" smtClean="0"/>
              <a:t>Detected inadequate diagnostic messages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066800"/>
            <a:ext cx="5181600" cy="4944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488179" y="2895600"/>
            <a:ext cx="382348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+mn-lt"/>
              </a:rPr>
              <a:t>50 distinct</a:t>
            </a:r>
          </a:p>
          <a:p>
            <a:pPr algn="ctr"/>
            <a:r>
              <a:rPr lang="en-US" sz="2800" dirty="0" smtClean="0">
                <a:latin typeface="+mn-lt"/>
              </a:rPr>
              <a:t>diagnostic messages</a:t>
            </a:r>
          </a:p>
        </p:txBody>
      </p:sp>
    </p:spTree>
    <p:extLst>
      <p:ext uri="{BB962C8B-B14F-4D97-AF65-F5344CB8AC3E}">
        <p14:creationId xmlns:p14="http://schemas.microsoft.com/office/powerpoint/2010/main" val="9834039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76200"/>
            <a:ext cx="8458200" cy="1143000"/>
          </a:xfrm>
        </p:spPr>
        <p:txBody>
          <a:bodyPr/>
          <a:lstStyle/>
          <a:p>
            <a:r>
              <a:rPr lang="en-US" dirty="0" smtClean="0"/>
              <a:t>Detected inadequate diagnostic messages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627640" y="2895600"/>
            <a:ext cx="354456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0" dirty="0" smtClean="0">
                <a:latin typeface="+mn-lt"/>
              </a:rPr>
              <a:t>50 distinct</a:t>
            </a:r>
          </a:p>
          <a:p>
            <a:pPr algn="ctr"/>
            <a:r>
              <a:rPr lang="en-US" sz="2800" b="0" dirty="0" smtClean="0">
                <a:latin typeface="+mn-lt"/>
              </a:rPr>
              <a:t>diagnostic messages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3000"/>
            <a:ext cx="5505450" cy="4945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66577" y="2979003"/>
            <a:ext cx="17748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25 missing</a:t>
            </a:r>
          </a:p>
          <a:p>
            <a:pPr algn="ctr"/>
            <a:r>
              <a:rPr lang="en-US" dirty="0" smtClean="0">
                <a:latin typeface="+mn-lt"/>
              </a:rPr>
              <a:t>messages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34728" y="3615580"/>
            <a:ext cx="22525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18 ambiguous</a:t>
            </a:r>
          </a:p>
          <a:p>
            <a:pPr algn="ctr"/>
            <a:r>
              <a:rPr lang="en-US" dirty="0" smtClean="0">
                <a:latin typeface="+mn-lt"/>
              </a:rPr>
              <a:t>messages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18824" y="1676400"/>
            <a:ext cx="17924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7 adequate</a:t>
            </a:r>
          </a:p>
          <a:p>
            <a:pPr algn="ctr"/>
            <a:r>
              <a:rPr lang="en-US" dirty="0" smtClean="0">
                <a:latin typeface="+mn-lt"/>
              </a:rPr>
              <a:t>messages</a:t>
            </a:r>
          </a:p>
        </p:txBody>
      </p:sp>
    </p:spTree>
    <p:extLst>
      <p:ext uri="{BB962C8B-B14F-4D97-AF65-F5344CB8AC3E}">
        <p14:creationId xmlns:p14="http://schemas.microsoft.com/office/powerpoint/2010/main" val="9639598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Goal</a:t>
            </a:r>
            <a:r>
              <a:rPr lang="en-US" dirty="0" smtClean="0"/>
              <a:t>: helping developers improve software error diagnostic messages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4343401" y="1564454"/>
            <a:ext cx="1066799" cy="1407346"/>
            <a:chOff x="3962401" y="1600200"/>
            <a:chExt cx="1572836" cy="1744180"/>
          </a:xfrm>
        </p:grpSpPr>
        <p:pic>
          <p:nvPicPr>
            <p:cNvPr id="8" name="Picture 14" descr="http://www.iconshock.com/img_jpg/PLASTICXP/networking/jpg/256/software_icon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2401" y="1600200"/>
              <a:ext cx="1404319" cy="140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3984382" y="2924797"/>
              <a:ext cx="1550855" cy="41958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+mn-lt"/>
                </a:rPr>
                <a:t>Software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810000" y="4441449"/>
            <a:ext cx="2127505" cy="1959351"/>
            <a:chOff x="-18499" y="1295400"/>
            <a:chExt cx="2127505" cy="1959351"/>
          </a:xfrm>
        </p:grpSpPr>
        <p:sp>
          <p:nvSpPr>
            <p:cNvPr id="12" name="TextBox 11"/>
            <p:cNvSpPr txBox="1"/>
            <p:nvPr/>
          </p:nvSpPr>
          <p:spPr>
            <a:xfrm>
              <a:off x="-18499" y="2362199"/>
              <a:ext cx="2127505" cy="8925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Software</a:t>
              </a:r>
            </a:p>
            <a:p>
              <a:pPr algn="ctr"/>
              <a:r>
                <a:rPr lang="en-US" sz="1800" dirty="0" smtClean="0">
                  <a:cs typeface="Times New Roman" pitchFamily="18" charset="0"/>
                </a:rPr>
                <a:t>(with </a:t>
              </a:r>
              <a:r>
                <a:rPr lang="en-US" sz="1800" dirty="0" smtClean="0">
                  <a:solidFill>
                    <a:schemeClr val="accent2"/>
                  </a:solidFill>
                  <a:cs typeface="Times New Roman" pitchFamily="18" charset="0"/>
                </a:rPr>
                <a:t>improved </a:t>
              </a:r>
            </a:p>
            <a:p>
              <a:pPr algn="ctr"/>
              <a:r>
                <a:rPr lang="en-US" sz="1800" dirty="0" smtClean="0">
                  <a:cs typeface="Times New Roman" pitchFamily="18" charset="0"/>
                </a:rPr>
                <a:t>diagnostic message)</a:t>
              </a:r>
            </a:p>
          </p:txBody>
        </p:sp>
        <p:pic>
          <p:nvPicPr>
            <p:cNvPr id="13" name="Picture 12" descr="Software installati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0059" y="1295400"/>
              <a:ext cx="1078720" cy="1078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3" name="Down Arrow 32"/>
          <p:cNvSpPr/>
          <p:nvPr/>
        </p:nvSpPr>
        <p:spPr bwMode="auto">
          <a:xfrm>
            <a:off x="4678180" y="3152866"/>
            <a:ext cx="236055" cy="993577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212598" y="3276600"/>
            <a:ext cx="21788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/>
                </a:solidFill>
                <a:cs typeface="Times New Roman" pitchFamily="18" charset="0"/>
              </a:rPr>
              <a:t>Our technique:</a:t>
            </a:r>
          </a:p>
          <a:p>
            <a:r>
              <a:rPr lang="en-US" sz="2000" dirty="0" err="1" smtClean="0">
                <a:solidFill>
                  <a:srgbClr val="FF0000"/>
                </a:solidFill>
                <a:cs typeface="Times New Roman" pitchFamily="18" charset="0"/>
              </a:rPr>
              <a:t>ConfDiagDetector</a:t>
            </a:r>
            <a:endParaRPr lang="en-US" sz="2000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7315200" y="2662418"/>
            <a:ext cx="1351589" cy="1985782"/>
            <a:chOff x="666148" y="1714922"/>
            <a:chExt cx="2305652" cy="2984985"/>
          </a:xfrm>
        </p:grpSpPr>
        <p:pic>
          <p:nvPicPr>
            <p:cNvPr id="37" name="Picture 6" descr="http://t1.gstatic.com/images?q=tbn:ANd9GcRGOkLfzOPov3tN2jjOllSF3Q5p_YHTfGraREOlnX6X5EmxPYI_OQ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" y="1714922"/>
              <a:ext cx="2209800" cy="24587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TextBox 37"/>
            <p:cNvSpPr txBox="1"/>
            <p:nvPr/>
          </p:nvSpPr>
          <p:spPr>
            <a:xfrm>
              <a:off x="666148" y="4191000"/>
              <a:ext cx="2199113" cy="5089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+mn-lt"/>
                </a:rPr>
                <a:t>Developers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354246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76200"/>
            <a:ext cx="8458200" cy="1143000"/>
          </a:xfrm>
        </p:spPr>
        <p:txBody>
          <a:bodyPr/>
          <a:lstStyle/>
          <a:p>
            <a:r>
              <a:rPr lang="en-US" dirty="0" smtClean="0"/>
              <a:t>Detected inadequate diagnostic messages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627640" y="2895600"/>
            <a:ext cx="354456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0" dirty="0" smtClean="0">
                <a:latin typeface="+mn-lt"/>
              </a:rPr>
              <a:t>50 distinct</a:t>
            </a:r>
          </a:p>
          <a:p>
            <a:pPr algn="ctr"/>
            <a:r>
              <a:rPr lang="en-US" sz="2800" b="0" dirty="0" smtClean="0">
                <a:latin typeface="+mn-lt"/>
              </a:rPr>
              <a:t>diagnostic messages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3000"/>
            <a:ext cx="5505450" cy="4945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66577" y="2979003"/>
            <a:ext cx="17748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25 missing</a:t>
            </a:r>
          </a:p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messages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34728" y="3615580"/>
            <a:ext cx="22525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18 ambiguous</a:t>
            </a:r>
          </a:p>
          <a:p>
            <a:pPr algn="ctr"/>
            <a:r>
              <a:rPr lang="en-US" dirty="0" smtClean="0">
                <a:latin typeface="+mn-lt"/>
              </a:rPr>
              <a:t>messages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18824" y="1676400"/>
            <a:ext cx="17924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7 adequate</a:t>
            </a:r>
          </a:p>
          <a:p>
            <a:pPr algn="ctr"/>
            <a:r>
              <a:rPr lang="en-US" dirty="0" smtClean="0">
                <a:latin typeface="+mn-lt"/>
              </a:rPr>
              <a:t>messages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4267200" y="838200"/>
            <a:ext cx="3308931" cy="5867400"/>
          </a:xfrm>
          <a:prstGeom prst="rect">
            <a:avLst/>
          </a:prstGeom>
          <a:solidFill>
            <a:schemeClr val="bg1">
              <a:alpha val="7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131403"/>
            <a:ext cx="40723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Validating each message’s</a:t>
            </a:r>
          </a:p>
          <a:p>
            <a:r>
              <a:rPr lang="en-US" dirty="0" smtClean="0">
                <a:latin typeface="+mn-lt"/>
              </a:rPr>
              <a:t>Adequacy by user study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flipH="1" flipV="1">
            <a:off x="4387269" y="2979003"/>
            <a:ext cx="489531" cy="393650"/>
          </a:xfrm>
          <a:prstGeom prst="straightConnector1">
            <a:avLst/>
          </a:prstGeom>
          <a:solidFill>
            <a:schemeClr val="accent1"/>
          </a:solidFill>
          <a:ln w="412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flipH="1">
            <a:off x="4387269" y="3771900"/>
            <a:ext cx="489531" cy="495300"/>
          </a:xfrm>
          <a:prstGeom prst="straightConnector1">
            <a:avLst/>
          </a:prstGeom>
          <a:solidFill>
            <a:schemeClr val="accent1"/>
          </a:solidFill>
          <a:ln w="412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1276052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76200"/>
            <a:ext cx="8458200" cy="1143000"/>
          </a:xfrm>
        </p:spPr>
        <p:txBody>
          <a:bodyPr/>
          <a:lstStyle/>
          <a:p>
            <a:r>
              <a:rPr lang="en-US" dirty="0" smtClean="0"/>
              <a:t>User study</a:t>
            </a:r>
            <a:endParaRPr lang="en-US" dirty="0"/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9372600" cy="5257800"/>
          </a:xfrm>
        </p:spPr>
        <p:txBody>
          <a:bodyPr/>
          <a:lstStyle/>
          <a:p>
            <a:pPr>
              <a:buClr>
                <a:schemeClr val="tx1"/>
              </a:buClr>
            </a:pPr>
            <a:endParaRPr lang="en-US" dirty="0"/>
          </a:p>
          <a:p>
            <a:pPr lvl="1">
              <a:buClr>
                <a:schemeClr val="tx1"/>
              </a:buClr>
            </a:pPr>
            <a:endParaRPr lang="en-US" b="1" dirty="0"/>
          </a:p>
          <a:p>
            <a:pPr lvl="1">
              <a:buClr>
                <a:schemeClr val="tx1"/>
              </a:buClr>
            </a:pPr>
            <a:endParaRPr lang="en-US" b="1" dirty="0" smtClean="0"/>
          </a:p>
          <a:p>
            <a:pPr lvl="1">
              <a:buClr>
                <a:schemeClr val="tx1"/>
              </a:buClr>
            </a:pPr>
            <a:endParaRPr lang="en-US" b="1" dirty="0"/>
          </a:p>
          <a:p>
            <a:pPr lvl="1">
              <a:buClr>
                <a:schemeClr val="tx1"/>
              </a:buClr>
            </a:pPr>
            <a:endParaRPr lang="en-US" b="1" dirty="0" smtClean="0"/>
          </a:p>
          <a:p>
            <a:pPr lvl="1">
              <a:buClr>
                <a:schemeClr val="tx1"/>
              </a:buClr>
            </a:pPr>
            <a:endParaRPr lang="en-US" b="1" dirty="0"/>
          </a:p>
          <a:p>
            <a:pPr lvl="1">
              <a:buClr>
                <a:schemeClr val="tx1"/>
              </a:buClr>
            </a:pPr>
            <a:endParaRPr lang="en-US" b="1" dirty="0" smtClean="0"/>
          </a:p>
          <a:p>
            <a:pPr>
              <a:buClr>
                <a:schemeClr val="tx1"/>
              </a:buClr>
            </a:pPr>
            <a:endParaRPr lang="en-US" dirty="0" smtClean="0"/>
          </a:p>
          <a:p>
            <a:pPr marL="0" indent="0">
              <a:buNone/>
            </a:pPr>
            <a:endParaRPr lang="en-US" sz="1000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31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3489711" y="2057400"/>
            <a:ext cx="1949573" cy="1085910"/>
            <a:chOff x="627430" y="3124200"/>
            <a:chExt cx="1949573" cy="1085910"/>
          </a:xfrm>
        </p:grpSpPr>
        <p:sp>
          <p:nvSpPr>
            <p:cNvPr id="11" name="TextBox 10"/>
            <p:cNvSpPr txBox="1"/>
            <p:nvPr/>
          </p:nvSpPr>
          <p:spPr>
            <a:xfrm>
              <a:off x="627430" y="3810000"/>
              <a:ext cx="194957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0" dirty="0" smtClean="0">
                  <a:latin typeface="+mj-lt"/>
                  <a:cs typeface="Times New Roman" pitchFamily="18" charset="0"/>
                </a:rPr>
                <a:t>3 grad students</a:t>
              </a: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813930" y="3124200"/>
              <a:ext cx="1472070" cy="571500"/>
              <a:chOff x="4405054" y="4942892"/>
              <a:chExt cx="1472070" cy="571500"/>
            </a:xfrm>
          </p:grpSpPr>
          <p:pic>
            <p:nvPicPr>
              <p:cNvPr id="13" name="Picture 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932594" y="4942892"/>
                <a:ext cx="428625" cy="5715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4" name="Picture 7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05054" y="4971539"/>
                <a:ext cx="436855" cy="52907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5" name="Picture 8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51926" y="4985608"/>
                <a:ext cx="425198" cy="5055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7" name="Group 6"/>
          <p:cNvGrpSpPr/>
          <p:nvPr/>
        </p:nvGrpSpPr>
        <p:grpSpPr>
          <a:xfrm>
            <a:off x="3172405" y="3733800"/>
            <a:ext cx="2350323" cy="2003286"/>
            <a:chOff x="2867605" y="2895600"/>
            <a:chExt cx="2350323" cy="2003286"/>
          </a:xfrm>
        </p:grpSpPr>
        <p:pic>
          <p:nvPicPr>
            <p:cNvPr id="2052" name="Picture 4" descr="http://png.clipart.me/graphics/thumbs/157/vector-code-editor-icon_157775207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9000" y="2895600"/>
              <a:ext cx="1222527" cy="12225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TextBox 18"/>
            <p:cNvSpPr txBox="1"/>
            <p:nvPr/>
          </p:nvSpPr>
          <p:spPr>
            <a:xfrm>
              <a:off x="2867605" y="4191000"/>
              <a:ext cx="235032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 smtClean="0">
                  <a:latin typeface="+mj-lt"/>
                  <a:cs typeface="Times New Roman" pitchFamily="18" charset="0"/>
                </a:rPr>
                <a:t>Each with 10 years</a:t>
              </a:r>
            </a:p>
            <a:p>
              <a:pPr algn="ctr"/>
              <a:r>
                <a:rPr lang="en-US" sz="2000" b="0" dirty="0">
                  <a:latin typeface="+mj-lt"/>
                  <a:cs typeface="Times New Roman" pitchFamily="18" charset="0"/>
                </a:rPr>
                <a:t>c</a:t>
              </a:r>
              <a:r>
                <a:rPr lang="en-US" sz="2000" b="0" dirty="0" smtClean="0">
                  <a:latin typeface="+mj-lt"/>
                  <a:cs typeface="Times New Roman" pitchFamily="18" charset="0"/>
                </a:rPr>
                <a:t>oding experience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04800" y="1524000"/>
            <a:ext cx="2494594" cy="3276600"/>
            <a:chOff x="5715000" y="2611402"/>
            <a:chExt cx="2494594" cy="3276600"/>
          </a:xfrm>
        </p:grpSpPr>
        <p:pic>
          <p:nvPicPr>
            <p:cNvPr id="24" name="Picture 2" descr="http://www.microsoft.com/global/enterprise/publishingimages/industries/power-utilities/article_icon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9800" y="2611402"/>
              <a:ext cx="1274798" cy="12747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TextBox 24"/>
            <p:cNvSpPr txBox="1"/>
            <p:nvPr/>
          </p:nvSpPr>
          <p:spPr>
            <a:xfrm>
              <a:off x="5867400" y="3657600"/>
              <a:ext cx="163859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0" dirty="0" smtClean="0">
                  <a:latin typeface="+mj-lt"/>
                  <a:cs typeface="Times New Roman" pitchFamily="18" charset="0"/>
                </a:rPr>
                <a:t>User manual</a:t>
              </a:r>
            </a:p>
          </p:txBody>
        </p:sp>
        <p:pic>
          <p:nvPicPr>
            <p:cNvPr id="26" name="Picture 6" descr="https://i-technet.sec.s-msft.com/dynimg/IC677823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51598" y="4468746"/>
              <a:ext cx="1219200" cy="12192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TextBox 26"/>
            <p:cNvSpPr txBox="1"/>
            <p:nvPr/>
          </p:nvSpPr>
          <p:spPr>
            <a:xfrm>
              <a:off x="5715000" y="5487892"/>
              <a:ext cx="24945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0" dirty="0" smtClean="0">
                  <a:latin typeface="+mj-lt"/>
                  <a:cs typeface="Times New Roman" pitchFamily="18" charset="0"/>
                </a:rPr>
                <a:t>Diagnostic message</a:t>
              </a:r>
            </a:p>
          </p:txBody>
        </p:sp>
      </p:grpSp>
      <p:cxnSp>
        <p:nvCxnSpPr>
          <p:cNvPr id="9" name="Straight Arrow Connector 8"/>
          <p:cNvCxnSpPr/>
          <p:nvPr/>
        </p:nvCxnSpPr>
        <p:spPr bwMode="auto">
          <a:xfrm>
            <a:off x="2023672" y="2098623"/>
            <a:ext cx="1100528" cy="53027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1960598" y="2970308"/>
            <a:ext cx="1163602" cy="61109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8533" y="2798798"/>
            <a:ext cx="1210867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297929"/>
            <a:ext cx="1952661" cy="1001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/>
          <p:cNvSpPr txBox="1"/>
          <p:nvPr/>
        </p:nvSpPr>
        <p:spPr>
          <a:xfrm>
            <a:off x="6705600" y="3429000"/>
            <a:ext cx="21499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latin typeface="+mn-lt"/>
              </a:rPr>
              <a:t>Adequate or not?</a:t>
            </a:r>
          </a:p>
        </p:txBody>
      </p:sp>
    </p:spTree>
    <p:extLst>
      <p:ext uri="{BB962C8B-B14F-4D97-AF65-F5344CB8AC3E}">
        <p14:creationId xmlns:p14="http://schemas.microsoft.com/office/powerpoint/2010/main" val="14409684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76200"/>
            <a:ext cx="8458200" cy="1143000"/>
          </a:xfrm>
        </p:spPr>
        <p:txBody>
          <a:bodyPr/>
          <a:lstStyle/>
          <a:p>
            <a:r>
              <a:rPr lang="en-US" dirty="0" smtClean="0"/>
              <a:t>User study 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32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-260931" y="838200"/>
            <a:ext cx="5442531" cy="5029200"/>
            <a:chOff x="1524000" y="838200"/>
            <a:chExt cx="6052131" cy="5867400"/>
          </a:xfrm>
        </p:grpSpPr>
        <p:sp>
          <p:nvSpPr>
            <p:cNvPr id="9" name="TextBox 8"/>
            <p:cNvSpPr txBox="1"/>
            <p:nvPr/>
          </p:nvSpPr>
          <p:spPr>
            <a:xfrm>
              <a:off x="2587018" y="2895600"/>
              <a:ext cx="3544560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0" dirty="0" smtClean="0">
                  <a:latin typeface="+mn-lt"/>
                </a:rPr>
                <a:t>50 distinct</a:t>
              </a:r>
            </a:p>
            <a:p>
              <a:pPr algn="ctr"/>
              <a:r>
                <a:rPr lang="en-US" sz="2800" b="0" dirty="0" smtClean="0">
                  <a:latin typeface="+mn-lt"/>
                </a:rPr>
                <a:t>diagnostic messages</a:t>
              </a:r>
            </a:p>
          </p:txBody>
        </p:sp>
        <p:pic>
          <p:nvPicPr>
            <p:cNvPr id="1638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0" y="1143000"/>
              <a:ext cx="5505450" cy="49451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4625955" y="2979003"/>
              <a:ext cx="177484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25 missing</a:t>
              </a:r>
            </a:p>
            <a:p>
              <a:pPr algn="ctr"/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messages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201486" y="3615580"/>
              <a:ext cx="2037782" cy="7786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latin typeface="+mn-lt"/>
                </a:rPr>
                <a:t>18 ambiguous</a:t>
              </a:r>
            </a:p>
            <a:p>
              <a:pPr algn="ctr"/>
              <a:r>
                <a:rPr lang="en-US" sz="2000" dirty="0" smtClean="0">
                  <a:latin typeface="+mn-lt"/>
                </a:rPr>
                <a:t>messages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660833" y="1676400"/>
              <a:ext cx="1627214" cy="7786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latin typeface="+mn-lt"/>
                </a:rPr>
                <a:t>7 adequate</a:t>
              </a:r>
            </a:p>
            <a:p>
              <a:pPr algn="ctr"/>
              <a:r>
                <a:rPr lang="en-US" sz="2000" dirty="0" smtClean="0">
                  <a:latin typeface="+mn-lt"/>
                </a:rPr>
                <a:t>messages</a:t>
              </a:r>
            </a:p>
          </p:txBody>
        </p:sp>
        <p:sp>
          <p:nvSpPr>
            <p:cNvPr id="3" name="Rectangle 2"/>
            <p:cNvSpPr/>
            <p:nvPr/>
          </p:nvSpPr>
          <p:spPr bwMode="auto">
            <a:xfrm>
              <a:off x="4267200" y="838200"/>
              <a:ext cx="3308931" cy="5867400"/>
            </a:xfrm>
            <a:prstGeom prst="rect">
              <a:avLst/>
            </a:prstGeom>
            <a:solidFill>
              <a:schemeClr val="bg1">
                <a:alpha val="76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454" y="1175657"/>
            <a:ext cx="4586559" cy="4234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790721" y="3371211"/>
            <a:ext cx="19094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+mn-lt"/>
              </a:rPr>
              <a:t>17 ambiguous</a:t>
            </a:r>
          </a:p>
          <a:p>
            <a:pPr algn="ctr"/>
            <a:r>
              <a:rPr lang="en-US" sz="2000" dirty="0" smtClean="0">
                <a:latin typeface="+mn-lt"/>
              </a:rPr>
              <a:t>messages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11555" y="1709057"/>
            <a:ext cx="15247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8</a:t>
            </a:r>
            <a:r>
              <a:rPr lang="en-US" sz="2000" dirty="0" smtClean="0">
                <a:latin typeface="+mn-lt"/>
              </a:rPr>
              <a:t> adequate</a:t>
            </a:r>
          </a:p>
          <a:p>
            <a:pPr algn="ctr"/>
            <a:r>
              <a:rPr lang="en-US" sz="2000" dirty="0" smtClean="0">
                <a:latin typeface="+mn-lt"/>
              </a:rPr>
              <a:t>messages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8315" y="5467290"/>
            <a:ext cx="37763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+mn-lt"/>
              </a:rPr>
              <a:t>ConfDiagDetector’s</a:t>
            </a:r>
            <a:r>
              <a:rPr lang="en-US" sz="2000" dirty="0" smtClean="0">
                <a:latin typeface="+mn-lt"/>
              </a:rPr>
              <a:t> results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91461" y="5486400"/>
            <a:ext cx="37763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n-lt"/>
              </a:rPr>
              <a:t>User’s judgment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47800" y="6096000"/>
            <a:ext cx="65004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 smtClean="0">
                <a:solidFill>
                  <a:srgbClr val="FF0000"/>
                </a:solidFill>
                <a:latin typeface="+mn-lt"/>
              </a:rPr>
              <a:t>Zero false negative</a:t>
            </a:r>
            <a:r>
              <a:rPr lang="en-US" b="0" i="1" dirty="0" smtClean="0">
                <a:latin typeface="+mn-lt"/>
              </a:rPr>
              <a:t>, and </a:t>
            </a:r>
            <a:r>
              <a:rPr lang="en-US" b="0" i="1" dirty="0" smtClean="0">
                <a:solidFill>
                  <a:srgbClr val="FF0000"/>
                </a:solidFill>
                <a:latin typeface="+mn-lt"/>
              </a:rPr>
              <a:t>2% false positive </a:t>
            </a:r>
            <a:r>
              <a:rPr lang="en-US" b="0" i="1" dirty="0" smtClean="0">
                <a:latin typeface="+mn-lt"/>
              </a:rPr>
              <a:t>rate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6705600" y="381000"/>
            <a:ext cx="2975639" cy="5029200"/>
          </a:xfrm>
          <a:prstGeom prst="rect">
            <a:avLst/>
          </a:prstGeom>
          <a:solidFill>
            <a:schemeClr val="bg1">
              <a:alpha val="76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2667000" y="819090"/>
            <a:ext cx="3269036" cy="889967"/>
            <a:chOff x="2667000" y="819090"/>
            <a:chExt cx="3269036" cy="889967"/>
          </a:xfrm>
        </p:grpSpPr>
        <p:sp>
          <p:nvSpPr>
            <p:cNvPr id="15" name="TextBox 14"/>
            <p:cNvSpPr txBox="1"/>
            <p:nvPr/>
          </p:nvSpPr>
          <p:spPr>
            <a:xfrm>
              <a:off x="2667000" y="819090"/>
              <a:ext cx="326903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dirty="0" smtClean="0">
                  <a:latin typeface="+mn-lt"/>
                </a:rPr>
                <a:t>Differs only in </a:t>
              </a:r>
              <a:r>
                <a:rPr lang="en-US" sz="2000" i="1" dirty="0" smtClean="0">
                  <a:solidFill>
                    <a:srgbClr val="FF0000"/>
                  </a:solidFill>
                  <a:latin typeface="+mn-lt"/>
                </a:rPr>
                <a:t>1 message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 flipH="1">
              <a:off x="3326617" y="1371600"/>
              <a:ext cx="367163" cy="337457"/>
            </a:xfrm>
            <a:prstGeom prst="straightConnector1">
              <a:avLst/>
            </a:prstGeom>
            <a:solidFill>
              <a:schemeClr val="accent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3" name="Straight Arrow Connector 22"/>
            <p:cNvCxnSpPr/>
            <p:nvPr/>
          </p:nvCxnSpPr>
          <p:spPr bwMode="auto">
            <a:xfrm>
              <a:off x="4429454" y="1371600"/>
              <a:ext cx="361267" cy="337457"/>
            </a:xfrm>
            <a:prstGeom prst="straightConnector1">
              <a:avLst/>
            </a:prstGeom>
            <a:solidFill>
              <a:schemeClr val="accent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2117003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2" grpId="0"/>
      <p:bldP spid="19" grpId="0"/>
      <p:bldP spid="14" grpId="0"/>
      <p:bldP spid="2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772400" cy="1143000"/>
          </a:xfrm>
        </p:spPr>
        <p:txBody>
          <a:bodyPr/>
          <a:lstStyle/>
          <a:p>
            <a:r>
              <a:rPr lang="en-US" dirty="0" smtClean="0"/>
              <a:t>Time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915400" cy="4495800"/>
          </a:xfrm>
        </p:spPr>
        <p:txBody>
          <a:bodyPr/>
          <a:lstStyle/>
          <a:p>
            <a:pPr lvl="1"/>
            <a:endParaRPr lang="en-US" sz="900" dirty="0" smtClean="0">
              <a:latin typeface="+mj-lt"/>
            </a:endParaRPr>
          </a:p>
          <a:p>
            <a:pPr marL="0" indent="0">
              <a:buNone/>
            </a:pPr>
            <a:endParaRPr lang="en-US" sz="800" b="1" dirty="0" smtClean="0">
              <a:latin typeface="+mj-lt"/>
            </a:endParaRPr>
          </a:p>
          <a:p>
            <a:r>
              <a:rPr lang="en-US" sz="2600" b="1" dirty="0" smtClean="0">
                <a:latin typeface="+mj-lt"/>
                <a:cs typeface="Times New Roman" pitchFamily="18" charset="0"/>
              </a:rPr>
              <a:t>Manual effort</a:t>
            </a:r>
          </a:p>
          <a:p>
            <a:pPr lvl="1"/>
            <a:r>
              <a:rPr lang="en-US" sz="2400" dirty="0" smtClean="0">
                <a:latin typeface="+mj-lt"/>
                <a:cs typeface="Times New Roman" pitchFamily="18" charset="0"/>
              </a:rPr>
              <a:t>  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3.5 hours </a:t>
            </a:r>
            <a:r>
              <a:rPr lang="en-US" sz="2400" dirty="0" smtClean="0">
                <a:latin typeface="+mj-lt"/>
                <a:cs typeface="Times New Roman" pitchFamily="18" charset="0"/>
              </a:rPr>
              <a:t>in total (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4.2 minutes </a:t>
            </a:r>
            <a:r>
              <a:rPr lang="en-US" sz="2400" dirty="0" smtClean="0">
                <a:latin typeface="+mj-lt"/>
                <a:cs typeface="Times New Roman" pitchFamily="18" charset="0"/>
              </a:rPr>
              <a:t>per message)</a:t>
            </a:r>
          </a:p>
          <a:p>
            <a:pPr lvl="2"/>
            <a:r>
              <a:rPr lang="en-US" dirty="0" smtClean="0">
                <a:latin typeface="+mj-lt"/>
                <a:cs typeface="Times New Roman" pitchFamily="18" charset="0"/>
              </a:rPr>
              <a:t>Converting usage examples into tests</a:t>
            </a:r>
          </a:p>
          <a:p>
            <a:pPr lvl="2"/>
            <a:r>
              <a:rPr lang="en-US" dirty="0" smtClean="0">
                <a:latin typeface="+mj-lt"/>
                <a:cs typeface="Times New Roman" pitchFamily="18" charset="0"/>
              </a:rPr>
              <a:t>Extract configuration option description from the user manual</a:t>
            </a:r>
          </a:p>
          <a:p>
            <a:pPr marL="457200" lvl="1" indent="0">
              <a:buNone/>
            </a:pPr>
            <a:r>
              <a:rPr lang="en-US" dirty="0" smtClean="0">
                <a:latin typeface="+mj-lt"/>
                <a:cs typeface="Times New Roman" pitchFamily="18" charset="0"/>
              </a:rPr>
              <a:t> </a:t>
            </a:r>
          </a:p>
          <a:p>
            <a:pPr marL="457200" lvl="1" indent="0">
              <a:buNone/>
            </a:pPr>
            <a:endParaRPr lang="en-US" dirty="0" smtClean="0">
              <a:latin typeface="+mj-lt"/>
              <a:cs typeface="Times New Roman" pitchFamily="18" charset="0"/>
            </a:endParaRPr>
          </a:p>
          <a:p>
            <a:pPr marL="457200" lvl="1" indent="0">
              <a:buNone/>
            </a:pPr>
            <a:endParaRPr lang="en-US" sz="800" dirty="0">
              <a:latin typeface="+mj-lt"/>
              <a:cs typeface="Times New Roman" pitchFamily="18" charset="0"/>
            </a:endParaRPr>
          </a:p>
          <a:p>
            <a:r>
              <a:rPr lang="en-US" sz="2600" b="1" dirty="0" err="1" smtClean="0">
                <a:latin typeface="+mj-lt"/>
                <a:cs typeface="Times New Roman" pitchFamily="18" charset="0"/>
              </a:rPr>
              <a:t>ConfDiagDetector’s</a:t>
            </a:r>
            <a:r>
              <a:rPr lang="en-US" sz="2600" b="1" dirty="0" smtClean="0">
                <a:latin typeface="+mj-lt"/>
                <a:cs typeface="Times New Roman" pitchFamily="18" charset="0"/>
              </a:rPr>
              <a:t> efficiency</a:t>
            </a:r>
            <a:endParaRPr lang="en-US" sz="2600" b="1" dirty="0">
              <a:latin typeface="+mj-lt"/>
              <a:cs typeface="Times New Roman" pitchFamily="18" charset="0"/>
            </a:endParaRPr>
          </a:p>
          <a:p>
            <a:pPr lvl="1"/>
            <a:r>
              <a:rPr lang="en-US" dirty="0">
                <a:latin typeface="+mj-lt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3 </a:t>
            </a:r>
            <a:r>
              <a:rPr lang="en-US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minutes </a:t>
            </a:r>
            <a:r>
              <a:rPr lang="en-US" dirty="0" smtClean="0">
                <a:latin typeface="+mj-lt"/>
                <a:cs typeface="Times New Roman" pitchFamily="18" charset="0"/>
              </a:rPr>
              <a:t>per </a:t>
            </a:r>
            <a:r>
              <a:rPr lang="en-US" dirty="0">
                <a:latin typeface="+mj-lt"/>
                <a:cs typeface="Times New Roman" pitchFamily="18" charset="0"/>
              </a:rPr>
              <a:t>message</a:t>
            </a:r>
            <a:r>
              <a:rPr lang="en-US" dirty="0" smtClean="0">
                <a:latin typeface="+mj-lt"/>
                <a:cs typeface="Times New Roman" pitchFamily="18" charset="0"/>
              </a:rPr>
              <a:t>, on average</a:t>
            </a:r>
            <a:endParaRPr lang="en-US" dirty="0">
              <a:latin typeface="+mj-lt"/>
              <a:cs typeface="Times New Roman" pitchFamily="18" charset="0"/>
            </a:endParaRPr>
          </a:p>
          <a:p>
            <a:pPr marL="457200" lvl="1" indent="0">
              <a:buNone/>
            </a:pP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9" name="Picture 2" descr="https://encrypted-tbn0.gstatic.com/images?q=tbn:ANd9GcQDeW__s29AHA5L6tmmne7uo5kgu_DvMi08enA6fDrm0au7-25-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572632"/>
            <a:ext cx="1219200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4558790"/>
            <a:ext cx="655590" cy="622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22649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r>
              <a:rPr lang="en-US" dirty="0" smtClean="0"/>
              <a:t>Comparison with two existing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534400" cy="4495800"/>
          </a:xfrm>
        </p:spPr>
        <p:txBody>
          <a:bodyPr/>
          <a:lstStyle/>
          <a:p>
            <a:r>
              <a:rPr lang="en-US" dirty="0" smtClean="0"/>
              <a:t>No Text Analysis</a:t>
            </a:r>
          </a:p>
          <a:p>
            <a:pPr lvl="1"/>
            <a:r>
              <a:rPr lang="en-US" dirty="0" smtClean="0"/>
              <a:t>Implemented in </a:t>
            </a:r>
            <a:r>
              <a:rPr lang="en-US" dirty="0" err="1" smtClean="0"/>
              <a:t>ConfErr</a:t>
            </a:r>
            <a:r>
              <a:rPr lang="en-US" dirty="0" smtClean="0"/>
              <a:t> [</a:t>
            </a:r>
            <a:r>
              <a:rPr lang="en-US" dirty="0">
                <a:solidFill>
                  <a:schemeClr val="accent2"/>
                </a:solidFill>
                <a:ea typeface="+mn-ea"/>
                <a:cs typeface="+mn-cs"/>
              </a:rPr>
              <a:t>Keller’08</a:t>
            </a:r>
            <a:r>
              <a:rPr lang="en-US" dirty="0" smtClean="0"/>
              <a:t>] and </a:t>
            </a:r>
            <a:r>
              <a:rPr lang="en-US" dirty="0" err="1" smtClean="0"/>
              <a:t>Spex</a:t>
            </a:r>
            <a:r>
              <a:rPr lang="en-US" dirty="0" smtClean="0"/>
              <a:t>-INJ [</a:t>
            </a:r>
            <a:r>
              <a:rPr lang="en-US" dirty="0">
                <a:solidFill>
                  <a:schemeClr val="accent2"/>
                </a:solidFill>
                <a:ea typeface="+mn-ea"/>
                <a:cs typeface="+mn-cs"/>
              </a:rPr>
              <a:t>Yin’11</a:t>
            </a:r>
            <a:r>
              <a:rPr lang="en-US" dirty="0" smtClean="0"/>
              <a:t>]</a:t>
            </a:r>
          </a:p>
          <a:p>
            <a:pPr lvl="1">
              <a:buClr>
                <a:schemeClr val="tx1"/>
              </a:buClr>
            </a:pPr>
            <a:r>
              <a:rPr lang="en-US" dirty="0" smtClean="0"/>
              <a:t>A message is adequate if the misconfiguration option name or value appears in it</a:t>
            </a:r>
          </a:p>
          <a:p>
            <a:pPr lvl="1">
              <a:buClr>
                <a:schemeClr val="tx1"/>
              </a:buClr>
            </a:pPr>
            <a:r>
              <a:rPr lang="en-US" dirty="0" smtClean="0"/>
              <a:t>False positive rate: </a:t>
            </a:r>
            <a:r>
              <a:rPr lang="en-US" b="1" dirty="0" smtClean="0">
                <a:solidFill>
                  <a:srgbClr val="FF0000"/>
                </a:solidFill>
              </a:rPr>
              <a:t>16%</a:t>
            </a:r>
            <a:r>
              <a:rPr lang="en-US" dirty="0" smtClean="0"/>
              <a:t> (</a:t>
            </a:r>
            <a:r>
              <a:rPr lang="en-US" dirty="0" err="1" smtClean="0"/>
              <a:t>ConfDiagDetector</a:t>
            </a:r>
            <a:r>
              <a:rPr lang="en-US" dirty="0" smtClean="0"/>
              <a:t>’ rate: 2%)</a:t>
            </a:r>
          </a:p>
          <a:p>
            <a:endParaRPr lang="en-US" sz="1050" dirty="0" smtClean="0"/>
          </a:p>
          <a:p>
            <a:r>
              <a:rPr lang="en-US" dirty="0" smtClean="0"/>
              <a:t>Internet search</a:t>
            </a:r>
          </a:p>
          <a:p>
            <a:pPr lvl="1"/>
            <a:r>
              <a:rPr lang="en-US" dirty="0" smtClean="0"/>
              <a:t>Search the diagnostic message in Google</a:t>
            </a:r>
          </a:p>
          <a:p>
            <a:pPr lvl="1"/>
            <a:r>
              <a:rPr lang="en-US" dirty="0" smtClean="0"/>
              <a:t>A message is adequate if the misconfiguration option appears in the top 10 entries</a:t>
            </a:r>
          </a:p>
          <a:p>
            <a:pPr lvl="1">
              <a:buClr>
                <a:schemeClr val="tx1"/>
              </a:buClr>
            </a:pPr>
            <a:r>
              <a:rPr lang="en-US" dirty="0"/>
              <a:t>False positive rate: </a:t>
            </a:r>
            <a:r>
              <a:rPr lang="en-US" b="1" dirty="0" smtClean="0">
                <a:solidFill>
                  <a:srgbClr val="FF0000"/>
                </a:solidFill>
              </a:rPr>
              <a:t>12%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ConfDiagDetector</a:t>
            </a:r>
            <a:r>
              <a:rPr lang="en-US" dirty="0"/>
              <a:t>’ rate: 2%)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9708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Motivation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dirty="0" err="1" smtClean="0"/>
              <a:t>ConfDiagDetector</a:t>
            </a:r>
            <a:r>
              <a:rPr lang="en-US" dirty="0" smtClean="0"/>
              <a:t> technique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Evaluation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Related work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Right Arrow 4"/>
          <p:cNvSpPr/>
          <p:nvPr/>
        </p:nvSpPr>
        <p:spPr bwMode="auto">
          <a:xfrm>
            <a:off x="228600" y="3429000"/>
            <a:ext cx="381000" cy="2286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3308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8686800" cy="1143000"/>
          </a:xfrm>
        </p:spPr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Configuration error diagnosis techniques</a:t>
            </a:r>
          </a:p>
          <a:p>
            <a:pPr lvl="1"/>
            <a:r>
              <a:rPr lang="en-US" dirty="0" smtClean="0"/>
              <a:t>Dynamic tainting [</a:t>
            </a:r>
            <a:r>
              <a:rPr lang="en-US" dirty="0" smtClean="0">
                <a:solidFill>
                  <a:schemeClr val="accent2"/>
                </a:solidFill>
              </a:rPr>
              <a:t>Attariyan’08</a:t>
            </a:r>
            <a:r>
              <a:rPr lang="en-US" dirty="0" smtClean="0"/>
              <a:t>], static tainting [</a:t>
            </a:r>
            <a:r>
              <a:rPr lang="en-US" dirty="0">
                <a:solidFill>
                  <a:schemeClr val="accent2"/>
                </a:solidFill>
              </a:rPr>
              <a:t>Rabkin’11</a:t>
            </a:r>
            <a:r>
              <a:rPr lang="en-US" dirty="0"/>
              <a:t>], </a:t>
            </a:r>
            <a:r>
              <a:rPr lang="en-US" dirty="0" err="1"/>
              <a:t>Chronus</a:t>
            </a:r>
            <a:r>
              <a:rPr lang="en-US" dirty="0"/>
              <a:t> [</a:t>
            </a:r>
            <a:r>
              <a:rPr lang="en-US" dirty="0">
                <a:solidFill>
                  <a:schemeClr val="accent2"/>
                </a:solidFill>
              </a:rPr>
              <a:t>Whitaker’04</a:t>
            </a:r>
            <a:r>
              <a:rPr lang="en-US" dirty="0" smtClean="0"/>
              <a:t>]</a:t>
            </a:r>
          </a:p>
          <a:p>
            <a:pPr marL="457200" lvl="1" indent="0">
              <a:buNone/>
            </a:pPr>
            <a:endParaRPr lang="en-US" sz="900" i="1" dirty="0" smtClean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r>
              <a:rPr lang="en-US" i="1" dirty="0" smtClean="0">
                <a:solidFill>
                  <a:schemeClr val="accent2"/>
                </a:solidFill>
              </a:rPr>
              <a:t>Troubleshooting an exhibited error rather than detecting inadequate diagnostic messages</a:t>
            </a:r>
          </a:p>
          <a:p>
            <a:pPr marL="457200" lvl="1" indent="0">
              <a:buNone/>
            </a:pPr>
            <a:endParaRPr lang="en-US" sz="900" dirty="0" smtClean="0"/>
          </a:p>
          <a:p>
            <a:r>
              <a:rPr lang="en-US" dirty="0" smtClean="0"/>
              <a:t>Software </a:t>
            </a:r>
            <a:r>
              <a:rPr lang="en-US" dirty="0" err="1" smtClean="0"/>
              <a:t>diagnosability</a:t>
            </a:r>
            <a:r>
              <a:rPr lang="en-US" dirty="0" smtClean="0"/>
              <a:t> improvement techniques</a:t>
            </a:r>
          </a:p>
          <a:p>
            <a:pPr lvl="1"/>
            <a:r>
              <a:rPr lang="en-US" dirty="0" err="1"/>
              <a:t>PeerPressure</a:t>
            </a:r>
            <a:r>
              <a:rPr lang="en-US" dirty="0"/>
              <a:t> [</a:t>
            </a:r>
            <a:r>
              <a:rPr lang="en-US" dirty="0">
                <a:solidFill>
                  <a:schemeClr val="accent2"/>
                </a:solidFill>
              </a:rPr>
              <a:t>Wang’04</a:t>
            </a:r>
            <a:r>
              <a:rPr lang="en-US" dirty="0"/>
              <a:t>], </a:t>
            </a:r>
            <a:r>
              <a:rPr lang="en-US" dirty="0" err="1"/>
              <a:t>RangeFixer</a:t>
            </a:r>
            <a:r>
              <a:rPr lang="en-US" dirty="0"/>
              <a:t> [</a:t>
            </a:r>
            <a:r>
              <a:rPr lang="en-US" dirty="0">
                <a:solidFill>
                  <a:schemeClr val="accent2"/>
                </a:solidFill>
              </a:rPr>
              <a:t>Xiong’12</a:t>
            </a:r>
            <a:r>
              <a:rPr lang="en-US" dirty="0" smtClean="0"/>
              <a:t>], </a:t>
            </a:r>
            <a:r>
              <a:rPr lang="en-US" dirty="0" err="1"/>
              <a:t>ConfErr</a:t>
            </a:r>
            <a:r>
              <a:rPr lang="en-US" dirty="0"/>
              <a:t> [</a:t>
            </a:r>
            <a:r>
              <a:rPr lang="en-US" dirty="0">
                <a:solidFill>
                  <a:schemeClr val="accent2"/>
                </a:solidFill>
              </a:rPr>
              <a:t>Keller’08</a:t>
            </a:r>
            <a:r>
              <a:rPr lang="en-US" dirty="0"/>
              <a:t>] and </a:t>
            </a:r>
            <a:r>
              <a:rPr lang="en-US" dirty="0" err="1"/>
              <a:t>Spex</a:t>
            </a:r>
            <a:r>
              <a:rPr lang="en-US" dirty="0"/>
              <a:t>-INJ [</a:t>
            </a:r>
            <a:r>
              <a:rPr lang="en-US" dirty="0">
                <a:solidFill>
                  <a:schemeClr val="accent2"/>
                </a:solidFill>
              </a:rPr>
              <a:t>Yin’11</a:t>
            </a:r>
            <a:r>
              <a:rPr lang="en-US" dirty="0" smtClean="0"/>
              <a:t>], </a:t>
            </a:r>
            <a:r>
              <a:rPr lang="en-US" dirty="0" err="1" smtClean="0"/>
              <a:t>EnCore</a:t>
            </a:r>
            <a:r>
              <a:rPr lang="en-US" dirty="0" smtClean="0"/>
              <a:t> [</a:t>
            </a:r>
            <a:r>
              <a:rPr lang="en-US" dirty="0">
                <a:solidFill>
                  <a:schemeClr val="accent2"/>
                </a:solidFill>
              </a:rPr>
              <a:t>Zhang’14</a:t>
            </a:r>
            <a:r>
              <a:rPr lang="en-US" dirty="0" smtClean="0"/>
              <a:t>]</a:t>
            </a:r>
            <a:endParaRPr lang="en-US" dirty="0"/>
          </a:p>
          <a:p>
            <a:pPr marL="457200" lvl="1" indent="0">
              <a:buNone/>
            </a:pPr>
            <a:endParaRPr lang="en-US" sz="900" i="1" dirty="0" smtClean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r>
              <a:rPr lang="en-US" i="1" dirty="0" smtClean="0">
                <a:solidFill>
                  <a:schemeClr val="accent2"/>
                </a:solidFill>
              </a:rPr>
              <a:t>Requires source code, usage history,  </a:t>
            </a:r>
            <a:r>
              <a:rPr lang="en-US" i="1" dirty="0">
                <a:solidFill>
                  <a:schemeClr val="accent2"/>
                </a:solidFill>
              </a:rPr>
              <a:t>or </a:t>
            </a:r>
            <a:r>
              <a:rPr lang="en-US" i="1" dirty="0" smtClean="0">
                <a:solidFill>
                  <a:schemeClr val="accent2"/>
                </a:solidFill>
              </a:rPr>
              <a:t>OS-level support</a:t>
            </a:r>
          </a:p>
          <a:p>
            <a:pPr marL="457200" lvl="1" indent="0">
              <a:buNone/>
            </a:pPr>
            <a:endParaRPr lang="en-US" sz="900" i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6410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Motivation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dirty="0" err="1" smtClean="0"/>
              <a:t>ConfDiagDetector</a:t>
            </a:r>
            <a:r>
              <a:rPr lang="en-US" dirty="0" smtClean="0"/>
              <a:t> technique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Evaluation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Related work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Right Arrow 4"/>
          <p:cNvSpPr/>
          <p:nvPr/>
        </p:nvSpPr>
        <p:spPr bwMode="auto">
          <a:xfrm>
            <a:off x="228600" y="4114800"/>
            <a:ext cx="381000" cy="2286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149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371600"/>
            <a:ext cx="8080467" cy="4495800"/>
          </a:xfrm>
        </p:spPr>
        <p:txBody>
          <a:bodyPr/>
          <a:lstStyle/>
          <a:p>
            <a:endParaRPr lang="en-US" sz="1600" dirty="0" smtClean="0"/>
          </a:p>
          <a:p>
            <a:r>
              <a:rPr lang="en-US" dirty="0" smtClean="0"/>
              <a:t>A technique to detect inadequate diagnostic messages</a:t>
            </a:r>
          </a:p>
          <a:p>
            <a:pPr marL="457200" lvl="1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Combine </a:t>
            </a:r>
            <a:r>
              <a:rPr lang="en-US" b="1" i="1" dirty="0" smtClean="0">
                <a:solidFill>
                  <a:srgbClr val="FF0000"/>
                </a:solidFill>
              </a:rPr>
              <a:t>configuration mutation</a:t>
            </a:r>
            <a:r>
              <a:rPr lang="en-US" i="1" dirty="0" smtClean="0">
                <a:solidFill>
                  <a:srgbClr val="FF0000"/>
                </a:solidFill>
              </a:rPr>
              <a:t> and  </a:t>
            </a:r>
            <a:r>
              <a:rPr lang="en-US" b="1" i="1" dirty="0" smtClean="0">
                <a:solidFill>
                  <a:srgbClr val="FF0000"/>
                </a:solidFill>
              </a:rPr>
              <a:t>NLP techniques</a:t>
            </a:r>
          </a:p>
          <a:p>
            <a:pPr lvl="1"/>
            <a:r>
              <a:rPr lang="en-US" dirty="0" smtClean="0"/>
              <a:t>Requires no source code and prior knowledge</a:t>
            </a:r>
          </a:p>
          <a:p>
            <a:pPr lvl="1"/>
            <a:r>
              <a:rPr lang="en-US" dirty="0" smtClean="0"/>
              <a:t>Analyzes diagnostic messages in natural language</a:t>
            </a:r>
          </a:p>
          <a:p>
            <a:pPr lvl="1"/>
            <a:r>
              <a:rPr lang="en-US" dirty="0" smtClean="0"/>
              <a:t>Requires no OS-level support</a:t>
            </a:r>
          </a:p>
          <a:p>
            <a:pPr lvl="1"/>
            <a:r>
              <a:rPr lang="en-US" dirty="0" smtClean="0"/>
              <a:t>Accurate and fast</a:t>
            </a:r>
          </a:p>
          <a:p>
            <a:endParaRPr lang="en-US" dirty="0" smtClean="0"/>
          </a:p>
          <a:p>
            <a:r>
              <a:rPr lang="en-US" dirty="0" smtClean="0"/>
              <a:t>An evaluation on 4 mature, configurable systems</a:t>
            </a:r>
          </a:p>
          <a:p>
            <a:pPr lvl="1"/>
            <a:r>
              <a:rPr lang="en-US" dirty="0"/>
              <a:t>Identify </a:t>
            </a:r>
            <a:r>
              <a:rPr lang="en-US" dirty="0">
                <a:solidFill>
                  <a:srgbClr val="FF0000"/>
                </a:solidFill>
              </a:rPr>
              <a:t>25 missing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18 inadequate </a:t>
            </a:r>
            <a:r>
              <a:rPr lang="en-US" dirty="0"/>
              <a:t>messages</a:t>
            </a:r>
          </a:p>
          <a:p>
            <a:pPr lvl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</a:rPr>
              <a:t>No</a:t>
            </a:r>
            <a:r>
              <a:rPr lang="en-US" dirty="0"/>
              <a:t> false negative, </a:t>
            </a:r>
            <a:r>
              <a:rPr lang="en-US" dirty="0">
                <a:solidFill>
                  <a:srgbClr val="FF0000"/>
                </a:solidFill>
              </a:rPr>
              <a:t>2%</a:t>
            </a:r>
            <a:r>
              <a:rPr lang="en-US" dirty="0"/>
              <a:t> false positive rate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38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3581400" y="228600"/>
            <a:ext cx="5257800" cy="1034535"/>
            <a:chOff x="1524000" y="5363288"/>
            <a:chExt cx="6048628" cy="1342312"/>
          </a:xfrm>
        </p:grpSpPr>
        <p:pic>
          <p:nvPicPr>
            <p:cNvPr id="20" name="Picture 6" descr="https://i-technet.sec.s-msft.com/dynimg/IC677823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08889" y="5363288"/>
              <a:ext cx="1219200" cy="12192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1" name="Group 20"/>
            <p:cNvGrpSpPr/>
            <p:nvPr/>
          </p:nvGrpSpPr>
          <p:grpSpPr>
            <a:xfrm>
              <a:off x="1524000" y="5407223"/>
              <a:ext cx="1540743" cy="1222177"/>
              <a:chOff x="304800" y="1447800"/>
              <a:chExt cx="1540743" cy="1222177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304800" y="2362200"/>
                <a:ext cx="154074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cs typeface="Times New Roman" pitchFamily="18" charset="0"/>
                  </a:rPr>
                  <a:t>Software (binary)</a:t>
                </a:r>
              </a:p>
            </p:txBody>
          </p:sp>
          <p:pic>
            <p:nvPicPr>
              <p:cNvPr id="23" name="Picture 12" descr="Software installation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0059" y="1447800"/>
                <a:ext cx="926320" cy="92632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24" name="TextBox 23"/>
            <p:cNvSpPr txBox="1"/>
            <p:nvPr/>
          </p:nvSpPr>
          <p:spPr>
            <a:xfrm>
              <a:off x="4953000" y="6397823"/>
              <a:ext cx="261962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cs typeface="Times New Roman" pitchFamily="18" charset="0"/>
                </a:rPr>
                <a:t>Inadequate diagnostic messages</a:t>
              </a:r>
            </a:p>
          </p:txBody>
        </p:sp>
        <p:sp>
          <p:nvSpPr>
            <p:cNvPr id="5" name="Right Arrow 4"/>
            <p:cNvSpPr/>
            <p:nvPr/>
          </p:nvSpPr>
          <p:spPr bwMode="auto">
            <a:xfrm>
              <a:off x="3064743" y="5972888"/>
              <a:ext cx="1888257" cy="123112"/>
            </a:xfrm>
            <a:prstGeom prst="rightArrow">
              <a:avLst/>
            </a:prstGeom>
            <a:solidFill>
              <a:schemeClr val="tx1">
                <a:lumMod val="65000"/>
                <a:lumOff val="3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889490" y="5516380"/>
              <a:ext cx="2049177" cy="4392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solidFill>
                    <a:schemeClr val="accent2"/>
                  </a:solidFill>
                  <a:cs typeface="Times New Roman" pitchFamily="18" charset="0"/>
                </a:rPr>
                <a:t>ConfDiagDetector</a:t>
              </a:r>
              <a:endParaRPr lang="en-US" sz="1600" dirty="0" smtClean="0">
                <a:solidFill>
                  <a:schemeClr val="accent2"/>
                </a:solidFill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93576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Goal</a:t>
            </a:r>
            <a:r>
              <a:rPr lang="en-US" dirty="0" smtClean="0"/>
              <a:t>: helping developers improve software error diagnostic messages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457200" y="1503827"/>
            <a:ext cx="1327150" cy="1649890"/>
            <a:chOff x="7391400" y="2819400"/>
            <a:chExt cx="1828800" cy="2276907"/>
          </a:xfrm>
        </p:grpSpPr>
        <p:pic>
          <p:nvPicPr>
            <p:cNvPr id="6" name="Picture 2" descr="https://encrypted-tbn0.gstatic.com/images?q=tbn:ANd9GcSinLDMZobwO6eeVTMRagvL8EgWKP6Ymf8QqcS4TNpANUVdjCh1yA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91400" y="2819400"/>
              <a:ext cx="1828800" cy="1828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7822805" y="4629090"/>
              <a:ext cx="1038635" cy="4672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+mn-lt"/>
                </a:rPr>
                <a:t>Users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810000" y="4441449"/>
            <a:ext cx="2127505" cy="1959351"/>
            <a:chOff x="-18499" y="1295400"/>
            <a:chExt cx="2127505" cy="1959351"/>
          </a:xfrm>
        </p:grpSpPr>
        <p:sp>
          <p:nvSpPr>
            <p:cNvPr id="12" name="TextBox 11"/>
            <p:cNvSpPr txBox="1"/>
            <p:nvPr/>
          </p:nvSpPr>
          <p:spPr>
            <a:xfrm>
              <a:off x="-18499" y="2362199"/>
              <a:ext cx="2127505" cy="8925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>
                  <a:latin typeface="+mn-lt"/>
                </a:rPr>
                <a:t>Software</a:t>
              </a:r>
            </a:p>
            <a:p>
              <a:pPr algn="ctr"/>
              <a:r>
                <a:rPr lang="en-US" sz="1800" dirty="0" smtClean="0">
                  <a:cs typeface="Times New Roman" pitchFamily="18" charset="0"/>
                </a:rPr>
                <a:t>(with </a:t>
              </a:r>
              <a:r>
                <a:rPr lang="en-US" sz="1800" dirty="0" smtClean="0">
                  <a:solidFill>
                    <a:schemeClr val="accent2"/>
                  </a:solidFill>
                  <a:cs typeface="Times New Roman" pitchFamily="18" charset="0"/>
                </a:rPr>
                <a:t>improved </a:t>
              </a:r>
            </a:p>
            <a:p>
              <a:pPr algn="ctr"/>
              <a:r>
                <a:rPr lang="en-US" sz="1800" dirty="0" smtClean="0">
                  <a:cs typeface="Times New Roman" pitchFamily="18" charset="0"/>
                </a:rPr>
                <a:t>diagnostic message)</a:t>
              </a:r>
            </a:p>
          </p:txBody>
        </p:sp>
        <p:pic>
          <p:nvPicPr>
            <p:cNvPr id="13" name="Picture 12" descr="Software installati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0059" y="1295400"/>
              <a:ext cx="1078720" cy="10787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3" name="Picture 6" descr="https://i-technet.sec.s-msft.com/dynimg/IC67782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4648199"/>
            <a:ext cx="838200" cy="83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4" name="Straight Arrow Connector 43"/>
          <p:cNvCxnSpPr/>
          <p:nvPr/>
        </p:nvCxnSpPr>
        <p:spPr bwMode="auto">
          <a:xfrm>
            <a:off x="5522627" y="4980809"/>
            <a:ext cx="1714499" cy="1872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6019800" y="5587425"/>
            <a:ext cx="3150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n-lt"/>
              </a:rPr>
              <a:t>A good diagnostic message:</a:t>
            </a:r>
          </a:p>
          <a:p>
            <a:pPr algn="ctr"/>
            <a:r>
              <a:rPr lang="en-US" sz="1600" b="0" i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“… wrong value in –</a:t>
            </a:r>
            <a:r>
              <a:rPr lang="en-US" sz="1600" b="0" i="1" dirty="0" err="1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port_num</a:t>
            </a:r>
            <a:r>
              <a:rPr lang="en-US" sz="1600" b="0" i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…”</a:t>
            </a:r>
            <a:endParaRPr lang="en-US" sz="1600" b="0" i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2362200" y="2980893"/>
            <a:ext cx="1269899" cy="524307"/>
            <a:chOff x="2209799" y="2667000"/>
            <a:chExt cx="1269899" cy="524307"/>
          </a:xfrm>
        </p:grpSpPr>
        <p:grpSp>
          <p:nvGrpSpPr>
            <p:cNvPr id="48" name="Group 47"/>
            <p:cNvGrpSpPr/>
            <p:nvPr/>
          </p:nvGrpSpPr>
          <p:grpSpPr>
            <a:xfrm>
              <a:off x="2209799" y="2667000"/>
              <a:ext cx="1269899" cy="524307"/>
              <a:chOff x="5453280" y="3286124"/>
              <a:chExt cx="1753771" cy="707832"/>
            </a:xfrm>
          </p:grpSpPr>
          <p:sp>
            <p:nvSpPr>
              <p:cNvPr id="53" name="TextBox 52"/>
              <p:cNvSpPr txBox="1"/>
              <p:nvPr/>
            </p:nvSpPr>
            <p:spPr>
              <a:xfrm>
                <a:off x="5453280" y="3578447"/>
                <a:ext cx="1753771" cy="4155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cs typeface="Times New Roman" pitchFamily="18" charset="0"/>
                  </a:rPr>
                  <a:t>Configuration</a:t>
                </a:r>
                <a:endParaRPr lang="en-US" sz="1800" dirty="0" smtClean="0">
                  <a:cs typeface="Times New Roman" pitchFamily="18" charset="0"/>
                </a:endParaRPr>
              </a:p>
            </p:txBody>
          </p:sp>
          <p:pic>
            <p:nvPicPr>
              <p:cNvPr id="54" name="Picture 53" descr="https://encrypted-tbn3.gstatic.com/images?q=tbn:ANd9GcTortB0_HB0wH8rIZb3_e9pY1l2FLj2YGn-DRpLCkyyd66BatYd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93080" y="3286124"/>
                <a:ext cx="292322" cy="29232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49" name="Picture 48" descr="https://encrypted-tbn3.gstatic.com/images?q=tbn:ANd9GcTortB0_HB0wH8rIZb3_e9pY1l2FLj2YGn-DRpLCkyyd66BatYd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31531" y="2667000"/>
              <a:ext cx="211669" cy="2165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" name="Picture 49" descr="https://encrypted-tbn3.gstatic.com/images?q=tbn:ANd9GcTortB0_HB0wH8rIZb3_e9pY1l2FLj2YGn-DRpLCkyyd66BatYd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60131" y="2667000"/>
              <a:ext cx="211669" cy="2165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50" descr="https://encrypted-tbn3.gstatic.com/images?q=tbn:ANd9GcTortB0_HB0wH8rIZb3_e9pY1l2FLj2YGn-DRpLCkyyd66BatYd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8731" y="2667000"/>
              <a:ext cx="211669" cy="2165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Picture 51" descr="https://encrypted-tbn3.gstatic.com/images?q=tbn:ANd9GcTortB0_HB0wH8rIZb3_e9pY1l2FLj2YGn-DRpLCkyyd66BatYd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2679070"/>
              <a:ext cx="211669" cy="2165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55" name="Picture 4" descr="http://icongal.com/gallery/image/252473/quit_terminate_exit_error_delete_cancel_close_ok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149" y="3069078"/>
            <a:ext cx="169277" cy="169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Rounded Rectangular Callout 55"/>
          <p:cNvSpPr/>
          <p:nvPr/>
        </p:nvSpPr>
        <p:spPr bwMode="auto">
          <a:xfrm>
            <a:off x="833547" y="3810000"/>
            <a:ext cx="3585011" cy="838199"/>
          </a:xfrm>
          <a:prstGeom prst="wedgeRoundRectCallout">
            <a:avLst>
              <a:gd name="adj1" fmla="val -7731"/>
              <a:gd name="adj2" fmla="val -119585"/>
              <a:gd name="adj3" fmla="val 16667"/>
            </a:avLst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--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port_num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100.0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(should be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an integer)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46" name="Straight Connector 45"/>
          <p:cNvCxnSpPr/>
          <p:nvPr/>
        </p:nvCxnSpPr>
        <p:spPr bwMode="auto">
          <a:xfrm>
            <a:off x="1784350" y="2286000"/>
            <a:ext cx="308940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8" name="Straight Arrow Connector 57"/>
          <p:cNvCxnSpPr/>
          <p:nvPr/>
        </p:nvCxnSpPr>
        <p:spPr bwMode="auto">
          <a:xfrm>
            <a:off x="4873752" y="2286000"/>
            <a:ext cx="0" cy="19431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0" name="AutoShape 8" descr="data:image/png;base64,iVBORw0KGgoAAAANSUhEUgAAAIkAAACJCAMAAAAv+uv7AAAAjVBMVEX/dEX/////bz3/ckL/+vj/cD//azX/cUH/t6D/p4//cD3/aTL/bjr/18z/rZP/6OP/uaf/van/9PH/yrv/e0//wrD/4tn/gFX/yLn/l3f/imX/hFv/d0j/t6H/s57/7ef/km3/3NL/n3//0sP/oIP/mXr/gln/iGL/o4P/8Oz/y7n/j2r/4NX/qo//rphVyaUuAAAIE0lEQVR4nM2c63qCOBCGE0KIIpaCCOIJFA/Lunr/l7cTqBYkJAa0D9+vtrb0JZlMZiYHhLvJ9HM386779BwFa7QOonO6v3qZm/tmxyeiDn+Th1PvsEQTy7EZIagUIcx2rAlaHrxpmP8FSZJt4xVx7DvBs4jtkFW8zZLPkpjZ8bS2aRvFg4ba69Mx0+snDRJ/t7ctJcUvjWXvd/4HSNxFbNkvUtxlW/HCfTOJu11SqsnBRely+yLLSyT+7URZBw4uRk+3l/roBRJ/BMOhIwcXDLTRCyxKEn92cXpglHIuMyWLiiTcr7v2S1VsvQ/7kXhBFzsViQZeD5Iw7mUgdREnljaLjGQWGW/j4DKiWScSc4PeYSFVMbRpnwFaSZIje1/P3EXYsXVmbCMJ39wzdxlRm7G0kEyjd42ZZ9FoqkOSRe82kV+xKHudJFu/30R+RdZCFBFJZn0SBFAsEYqA5LMtUqCIWqVJMo0+DQIoArNtkIQfNNZfseZgfibJT58avnXR07OLeyIxj/2DkdfkHE0pyeYvuqYU28hIZujz1noXQbN2kr+x1ruerLZGEn9m1muTEbeReN2tlTkTkNWaLYvleGKSMOhqJIRc/oVBmWcHvUeQIBSR+PuunoQEj2Ew1UOhe19AMlt3BEGoaOTE5Q5irmdq61mTxL90HTdkBW08PZ7PKcxr7lmrUdjFb5BsOpsrOYfYtCghlAHSt15BwRk9k/i6FYkKydLF5oR/ZfwDdn/Ss3vbfyK5dR/BBUn5IhQee9AzfOdWJ3E136RBUo4ZZ47xv3o2S05ujWTbIxYo7KQkIWf+SD3RbZXEXfaYcKokwQ5jTb/Elm6FZN4nPCKr/7D5E3IS8HEzS+/v6eKXxI97kZx22FyVJPTo41yXJPYfJDvNv20n4e3j6zk3hKzdg2Tf3Zmgn7FzH3vrKTZ1JzB7fycxe4FAj5jYfHyXYfOqG+bY5g9J1qtzEAOLmz0cYxeSIifkJMdeiYWdwiPu2RoJoHdiXZdAjyVJ0sO/8sfAtLd4rK2Ab/FXus8jPPlBPA/uA8LnjTy9twJLky6TKc+TgWTbx2DZCjzk/NEI9sHE4UT7KfaWk+S93Bpa1AJgG1porj+t0zgHklC7Wyti4FPxuPKvIZDUHjpl2IfwtI+9MnCPuwoI7/C0w2zKpkDSI8tBzhWGX2UeL9KGLoUgyHyQeehusGxl1pN6Aj8wJ05ThqKdwNKRv+zcO0WRqmZmDPJL87upzfVCpP+GLH2Ud+WAF/kysV8LW40tFstMZoG0WUiOXP3R/yO2BM+4qA0UR1xqLeNCaatMXNR5+iNoCo+vL7uw45dQXggGlcn8lpUh+dBhhsD8ChOkzjc0emw//75QDtn6EBlK+sfx0JfEDxGabjcjkTZfqQev6b2+jg0N+C15afuK9hLQ9aJ9OYZ/kr1eGXAg1F5ISNgepe0Po8/lwSdlGouVzkI+IZEUScJfe8wX8QUq6i/+XKM8SKJQHsuRM4raP+Uk84ndkHU1+fKtxpoYsaFzEmkZPkKBhOQgjnGNsYldnWVkQrjHk9dFAiQJ2LidiFIhTjLVcYjBVJ1USQNHBslZIviPBYmGQyzC1HylakQJSxGUvoEEQjIwcMVizVpmJzy58wU/1yZBDow2xZwfyMYOj+lMwavok9g7ZSgXyfwJiSD1FlRW9El41Uuet4M/kfjYtoROm8S6Kivg4GOl8w4kuf80g0tNEkJj8IQ3eefAvCObi+0ZPKH5uSZJsPHV65wwF8viE15KFHyuR8LAU+MkVaR3EJ/IYja+6iGYyvVIeNKudskQs8niWGdriiYezd4xDj52VRkvxLG5pP8MmHR3fdsEsYuLE1VMBbG9LN+h8Da73p6NxomShOc7shyQpbnID2iSOBAShIqUl+eAsryYrBLR2oQeiQHzqLJ+wPNiWa2ARC52m72nRUJTl6dFit8qagXS+gnYWnPm0iGht5zXwBVVgLJ+IqspOS7Om5VJHRIe06tXSsqakqzOZu2wP258rNU7PDS5qQojZZ1NVnu0YApsTjxaJHxFbq76pZ/ao6Qey9t227A2PYuFyHGhqLPe67GSGjWfeJrZbBnby0szD1kjdfp8r1FL6vbGtVpsrZLsolXwyi4CuvKxsoD2qNu3r2XQvWhtnZPgJJmO18pKrnGCVGenKsc/1jLa13dYygsCQhL+BllqOU5RH/kpqtRqJqDJEUJpc6wA/l3faU/P+FpnM9q6k4DLCuejLWjkcRVfPgQ/m/NSEh6pUq7KmlfrOiAJ+KK481QhskqS6Uub1/0vVZBUXQfEi7b2s+FRm/Gzyg0SwVF9DMSdpcpyb3VttH29eAK4ZkPly0bGOr1585q8qr634wtSGnV9vbh1ZjC+Wl/X408xnmyI1ERfGue1NfT2fQX2fueKFF7ftN/seV9B+14Lak1Est61zet5r0Wf/Sf91Nh/gkd/teGxruaenB77lPpItE+pz96t7hLt3eqxn627eELVJOmxx6+rWvb49dr32E1t+x4HtBd0QPtjh7NneED7qLF5/CtTMRR7y3HyseMyddFIsd9+QGcQBnQuY0BnVQZ0fodPywM50zSgc14DOvs2oPOAAzojOaBzo3g4Z2nxgM4X4+GcuebNcnjTOfRDz3PoAzqbz1lGziDuKyhYBnKHA9dQ7rUoWOad7vqYv/uuD66h3H9SyMzil++EiT93J0yp4p4cJr0nh/3BPTmlfu4OsgR3B1l/eHfQj0w/DwX3KYXd71P6H1LglOHUVeVG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AutoShape 10" descr="data:image/png;base64,iVBORw0KGgoAAAANSUhEUgAAAIkAAACJCAMAAAAv+uv7AAAAjVBMVEX/dEX/////bz3/ckL/+vj/cD//azX/cUH/t6D/p4//cD3/aTL/bjr/18z/rZP/6OP/uaf/van/9PH/yrv/e0//wrD/4tn/gFX/yLn/l3f/imX/hFv/d0j/t6H/s57/7ef/km3/3NL/n3//0sP/oIP/mXr/gln/iGL/o4P/8Oz/y7n/j2r/4NX/qo//rphVyaUuAAAIE0lEQVR4nM2c63qCOBCGE0KIIpaCCOIJFA/Lunr/l7cTqBYkJAa0D9+vtrb0JZlMZiYHhLvJ9HM386779BwFa7QOonO6v3qZm/tmxyeiDn+Th1PvsEQTy7EZIagUIcx2rAlaHrxpmP8FSZJt4xVx7DvBs4jtkFW8zZLPkpjZ8bS2aRvFg4ba69Mx0+snDRJ/t7ctJcUvjWXvd/4HSNxFbNkvUtxlW/HCfTOJu11SqsnBRely+yLLSyT+7URZBw4uRk+3l/roBRJ/BMOhIwcXDLTRCyxKEn92cXpglHIuMyWLiiTcr7v2S1VsvQ/7kXhBFzsViQZeD5Iw7mUgdREnljaLjGQWGW/j4DKiWScSc4PeYSFVMbRpnwFaSZIje1/P3EXYsXVmbCMJ39wzdxlRm7G0kEyjd42ZZ9FoqkOSRe82kV+xKHudJFu/30R+RdZCFBFJZn0SBFAsEYqA5LMtUqCIWqVJMo0+DQIoArNtkIQfNNZfseZgfibJT58avnXR07OLeyIxj/2DkdfkHE0pyeYvuqYU28hIZujz1noXQbN2kr+x1ruerLZGEn9m1muTEbeReN2tlTkTkNWaLYvleGKSMOhqJIRc/oVBmWcHvUeQIBSR+PuunoQEj2Ew1UOhe19AMlt3BEGoaOTE5Q5irmdq61mTxL90HTdkBW08PZ7PKcxr7lmrUdjFb5BsOpsrOYfYtCghlAHSt15BwRk9k/i6FYkKydLF5oR/ZfwDdn/Ss3vbfyK5dR/BBUn5IhQee9AzfOdWJ3E136RBUo4ZZ47xv3o2S05ujWTbIxYo7KQkIWf+SD3RbZXEXfaYcKokwQ5jTb/Elm6FZN4nPCKr/7D5E3IS8HEzS+/v6eKXxI97kZx22FyVJPTo41yXJPYfJDvNv20n4e3j6zk3hKzdg2Tf3Zmgn7FzH3vrKTZ1JzB7fycxe4FAj5jYfHyXYfOqG+bY5g9J1qtzEAOLmz0cYxeSIifkJMdeiYWdwiPu2RoJoHdiXZdAjyVJ0sO/8sfAtLd4rK2Ab/FXus8jPPlBPA/uA8LnjTy9twJLky6TKc+TgWTbx2DZCjzk/NEI9sHE4UT7KfaWk+S93Bpa1AJgG1porj+t0zgHklC7Wyti4FPxuPKvIZDUHjpl2IfwtI+9MnCPuwoI7/C0w2zKpkDSI8tBzhWGX2UeL9KGLoUgyHyQeehusGxl1pN6Aj8wJ05ThqKdwNKRv+zcO0WRqmZmDPJL87upzfVCpP+GLH2Ud+WAF/kysV8LW40tFstMZoG0WUiOXP3R/yO2BM+4qA0UR1xqLeNCaatMXNR5+iNoCo+vL7uw45dQXggGlcn8lpUh+dBhhsD8ChOkzjc0emw//75QDtn6EBlK+sfx0JfEDxGabjcjkTZfqQev6b2+jg0N+C15afuK9hLQ9aJ9OYZ/kr1eGXAg1F5ISNgepe0Po8/lwSdlGouVzkI+IZEUScJfe8wX8QUq6i/+XKM8SKJQHsuRM4raP+Uk84ndkHU1+fKtxpoYsaFzEmkZPkKBhOQgjnGNsYldnWVkQrjHk9dFAiQJ2LidiFIhTjLVcYjBVJ1USQNHBslZIviPBYmGQyzC1HylakQJSxGUvoEEQjIwcMVizVpmJzy58wU/1yZBDow2xZwfyMYOj+lMwavok9g7ZSgXyfwJiSD1FlRW9El41Uuet4M/kfjYtoROm8S6Kivg4GOl8w4kuf80g0tNEkJj8IQ3eefAvCObi+0ZPKH5uSZJsPHV65wwF8viE15KFHyuR8LAU+MkVaR3EJ/IYja+6iGYyvVIeNKudskQs8niWGdriiYezd4xDj52VRkvxLG5pP8MmHR3fdsEsYuLE1VMBbG9LN+h8Da73p6NxomShOc7shyQpbnID2iSOBAShIqUl+eAsryYrBLR2oQeiQHzqLJ+wPNiWa2ARC52m72nRUJTl6dFit8qagXS+gnYWnPm0iGht5zXwBVVgLJ+IqspOS7Om5VJHRIe06tXSsqakqzOZu2wP258rNU7PDS5qQojZZ1NVnu0YApsTjxaJHxFbq76pZ/ao6Qey9t227A2PYuFyHGhqLPe67GSGjWfeJrZbBnby0szD1kjdfp8r1FL6vbGtVpsrZLsolXwyi4CuvKxsoD2qNu3r2XQvWhtnZPgJJmO18pKrnGCVGenKsc/1jLa13dYygsCQhL+BllqOU5RH/kpqtRqJqDJEUJpc6wA/l3faU/P+FpnM9q6k4DLCuejLWjkcRVfPgQ/m/NSEh6pUq7KmlfrOiAJ+KK481QhskqS6Uub1/0vVZBUXQfEi7b2s+FRm/Gzyg0SwVF9DMSdpcpyb3VttH29eAK4ZkPly0bGOr1585q8qr634wtSGnV9vbh1ZjC+Wl/X408xnmyI1ERfGue1NfT2fQX2fueKFF7ftN/seV9B+14Lak1Est61zet5r0Wf/Sf91Nh/gkd/teGxruaenB77lPpItE+pz96t7hLt3eqxn627eELVJOmxx6+rWvb49dr32E1t+x4HtBd0QPtjh7NneED7qLF5/CtTMRR7y3HyseMyddFIsd9+QGcQBnQuY0BnVQZ0fodPywM50zSgc14DOvs2oPOAAzojOaBzo3g4Z2nxgM4X4+GcuebNcnjTOfRDz3PoAzqbz1lGziDuKyhYBnKHA9dQ7rUoWOad7vqYv/uuD66h3H9SyMzil++EiT93J0yp4p4cJr0nh/3BPTmlfu4OsgR3B1l/eHfQj0w/DwX3KYXd71P6H1LglOHUVeVGAAAAAElFTkSuQmC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AutoShape 12" descr="data:image/png;base64,iVBORw0KGgoAAAANSUhEUgAAAIkAAACJCAMAAAAv+uv7AAAAjVBMVEX/dEX/////bz3/ckL/+vj/cD//azX/cUH/t6D/p4//cD3/aTL/bjr/18z/rZP/6OP/uaf/van/9PH/yrv/e0//wrD/4tn/gFX/yLn/l3f/imX/hFv/d0j/t6H/s57/7ef/km3/3NL/n3//0sP/oIP/mXr/gln/iGL/o4P/8Oz/y7n/j2r/4NX/qo//rphVyaUuAAAIE0lEQVR4nM2c63qCOBCGE0KIIpaCCOIJFA/Lunr/l7cTqBYkJAa0D9+vtrb0JZlMZiYHhLvJ9HM386779BwFa7QOonO6v3qZm/tmxyeiDn+Th1PvsEQTy7EZIagUIcx2rAlaHrxpmP8FSZJt4xVx7DvBs4jtkFW8zZLPkpjZ8bS2aRvFg4ba69Mx0+snDRJ/t7ctJcUvjWXvd/4HSNxFbNkvUtxlW/HCfTOJu11SqsnBRely+yLLSyT+7URZBw4uRk+3l/roBRJ/BMOhIwcXDLTRCyxKEn92cXpglHIuMyWLiiTcr7v2S1VsvQ/7kXhBFzsViQZeD5Iw7mUgdREnljaLjGQWGW/j4DKiWScSc4PeYSFVMbRpnwFaSZIje1/P3EXYsXVmbCMJ39wzdxlRm7G0kEyjd42ZZ9FoqkOSRe82kV+xKHudJFu/30R+RdZCFBFJZn0SBFAsEYqA5LMtUqCIWqVJMo0+DQIoArNtkIQfNNZfseZgfibJT58avnXR07OLeyIxj/2DkdfkHE0pyeYvuqYU28hIZujz1noXQbN2kr+x1ruerLZGEn9m1muTEbeReN2tlTkTkNWaLYvleGKSMOhqJIRc/oVBmWcHvUeQIBSR+PuunoQEj2Ew1UOhe19AMlt3BEGoaOTE5Q5irmdq61mTxL90HTdkBW08PZ7PKcxr7lmrUdjFb5BsOpsrOYfYtCghlAHSt15BwRk9k/i6FYkKydLF5oR/ZfwDdn/Ss3vbfyK5dR/BBUn5IhQee9AzfOdWJ3E136RBUo4ZZ47xv3o2S05ujWTbIxYo7KQkIWf+SD3RbZXEXfaYcKokwQ5jTb/Elm6FZN4nPCKr/7D5E3IS8HEzS+/v6eKXxI97kZx22FyVJPTo41yXJPYfJDvNv20n4e3j6zk3hKzdg2Tf3Zmgn7FzH3vrKTZ1JzB7fycxe4FAj5jYfHyXYfOqG+bY5g9J1qtzEAOLmz0cYxeSIifkJMdeiYWdwiPu2RoJoHdiXZdAjyVJ0sO/8sfAtLd4rK2Ab/FXus8jPPlBPA/uA8LnjTy9twJLky6TKc+TgWTbx2DZCjzk/NEI9sHE4UT7KfaWk+S93Bpa1AJgG1porj+t0zgHklC7Wyti4FPxuPKvIZDUHjpl2IfwtI+9MnCPuwoI7/C0w2zKpkDSI8tBzhWGX2UeL9KGLoUgyHyQeehusGxl1pN6Aj8wJ05ThqKdwNKRv+zcO0WRqmZmDPJL87upzfVCpP+GLH2Ud+WAF/kysV8LW40tFstMZoG0WUiOXP3R/yO2BM+4qA0UR1xqLeNCaatMXNR5+iNoCo+vL7uw45dQXggGlcn8lpUh+dBhhsD8ChOkzjc0emw//75QDtn6EBlK+sfx0JfEDxGabjcjkTZfqQev6b2+jg0N+C15afuK9hLQ9aJ9OYZ/kr1eGXAg1F5ISNgepe0Po8/lwSdlGouVzkI+IZEUScJfe8wX8QUq6i/+XKM8SKJQHsuRM4raP+Uk84ndkHU1+fKtxpoYsaFzEmkZPkKBhOQgjnGNsYldnWVkQrjHk9dFAiQJ2LidiFIhTjLVcYjBVJ1USQNHBslZIviPBYmGQyzC1HylakQJSxGUvoEEQjIwcMVizVpmJzy58wU/1yZBDow2xZwfyMYOj+lMwavok9g7ZSgXyfwJiSD1FlRW9El41Uuet4M/kfjYtoROm8S6Kivg4GOl8w4kuf80g0tNEkJj8IQ3eefAvCObi+0ZPKH5uSZJsPHV65wwF8viE15KFHyuR8LAU+MkVaR3EJ/IYja+6iGYyvVIeNKudskQs8niWGdriiYezd4xDj52VRkvxLG5pP8MmHR3fdsEsYuLE1VMBbG9LN+h8Da73p6NxomShOc7shyQpbnID2iSOBAShIqUl+eAsryYrBLR2oQeiQHzqLJ+wPNiWa2ARC52m72nRUJTl6dFit8qagXS+gnYWnPm0iGht5zXwBVVgLJ+IqspOS7Om5VJHRIe06tXSsqakqzOZu2wP258rNU7PDS5qQojZZ1NVnu0YApsTjxaJHxFbq76pZ/ao6Qey9t227A2PYuFyHGhqLPe67GSGjWfeJrZbBnby0szD1kjdfp8r1FL6vbGtVpsrZLsolXwyi4CuvKxsoD2qNu3r2XQvWhtnZPgJJmO18pKrnGCVGenKsc/1jLa13dYygsCQhL+BllqOU5RH/kpqtRqJqDJEUJpc6wA/l3faU/P+FpnM9q6k4DLCuejLWjkcRVfPgQ/m/NSEh6pUq7KmlfrOiAJ+KK481QhskqS6Uub1/0vVZBUXQfEi7b2s+FRm/Gzyg0SwVF9DMSdpcpyb3VttH29eAK4ZkPly0bGOr1585q8qr634wtSGnV9vbh1ZjC+Wl/X408xnmyI1ERfGue1NfT2fQX2fueKFF7ftN/seV9B+14Lak1Est61zet5r0Wf/Sf91Nh/gkd/teGxruaenB77lPpItE+pz96t7hLt3eqxn627eELVJOmxx6+rWvb49dr32E1t+x4HtBd0QPtjh7NneED7qLF5/CtTMRR7y3HyseMyddFIsd9+QGcQBnQuY0BnVQZ0fodPywM50zSgc14DOvs2oPOAAzojOaBzo3g4Z2nxgM4X4+GcuebNcnjTOfRDz3PoAzqbz1lGziDuKyhYBnKHA9dQ7rUoWOad7vqYv/uuD66h3H9SyMzil++EiT93J0yp4p4cJr0nh/3BPTmlfu4OsgR3B1l/eHfQj0w/DwX3KYXd71P6H1LglOHUVeVGAAAAAElFTkSuQmCC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AutoShape 14" descr="data:image/png;base64,iVBORw0KGgoAAAANSUhEUgAAAIkAAACJCAMAAAAv+uv7AAAAjVBMVEX/dEX/////bz3/ckL/+vj/cD//azX/cUH/t6D/p4//cD3/aTL/bjr/18z/rZP/6OP/uaf/van/9PH/yrv/e0//wrD/4tn/gFX/yLn/l3f/imX/hFv/d0j/t6H/s57/7ef/km3/3NL/n3//0sP/oIP/mXr/gln/iGL/o4P/8Oz/y7n/j2r/4NX/qo//rphVyaUuAAAIE0lEQVR4nM2c63qCOBCGE0KIIpaCCOIJFA/Lunr/l7cTqBYkJAa0D9+vtrb0JZlMZiYHhLvJ9HM386779BwFa7QOonO6v3qZm/tmxyeiDn+Th1PvsEQTy7EZIagUIcx2rAlaHrxpmP8FSZJt4xVx7DvBs4jtkFW8zZLPkpjZ8bS2aRvFg4ba69Mx0+snDRJ/t7ctJcUvjWXvd/4HSNxFbNkvUtxlW/HCfTOJu11SqsnBRely+yLLSyT+7URZBw4uRk+3l/roBRJ/BMOhIwcXDLTRCyxKEn92cXpglHIuMyWLiiTcr7v2S1VsvQ/7kXhBFzsViQZeD5Iw7mUgdREnljaLjGQWGW/j4DKiWScSc4PeYSFVMbRpnwFaSZIje1/P3EXYsXVmbCMJ39wzdxlRm7G0kEyjd42ZZ9FoqkOSRe82kV+xKHudJFu/30R+RdZCFBFJZn0SBFAsEYqA5LMtUqCIWqVJMo0+DQIoArNtkIQfNNZfseZgfibJT58avnXR07OLeyIxj/2DkdfkHE0pyeYvuqYU28hIZujz1noXQbN2kr+x1ruerLZGEn9m1muTEbeReN2tlTkTkNWaLYvleGKSMOhqJIRc/oVBmWcHvUeQIBSR+PuunoQEj2Ew1UOhe19AMlt3BEGoaOTE5Q5irmdq61mTxL90HTdkBW08PZ7PKcxr7lmrUdjFb5BsOpsrOYfYtCghlAHSt15BwRk9k/i6FYkKydLF5oR/ZfwDdn/Ss3vbfyK5dR/BBUn5IhQee9AzfOdWJ3E136RBUo4ZZ47xv3o2S05ujWTbIxYo7KQkIWf+SD3RbZXEXfaYcKokwQ5jTb/Elm6FZN4nPCKr/7D5E3IS8HEzS+/v6eKXxI97kZx22FyVJPTo41yXJPYfJDvNv20n4e3j6zk3hKzdg2Tf3Zmgn7FzH3vrKTZ1JzB7fycxe4FAj5jYfHyXYfOqG+bY5g9J1qtzEAOLmz0cYxeSIifkJMdeiYWdwiPu2RoJoHdiXZdAjyVJ0sO/8sfAtLd4rK2Ab/FXus8jPPlBPA/uA8LnjTy9twJLky6TKc+TgWTbx2DZCjzk/NEI9sHE4UT7KfaWk+S93Bpa1AJgG1porj+t0zgHklC7Wyti4FPxuPKvIZDUHjpl2IfwtI+9MnCPuwoI7/C0w2zKpkDSI8tBzhWGX2UeL9KGLoUgyHyQeehusGxl1pN6Aj8wJ05ThqKdwNKRv+zcO0WRqmZmDPJL87upzfVCpP+GLH2Ud+WAF/kysV8LW40tFstMZoG0WUiOXP3R/yO2BM+4qA0UR1xqLeNCaatMXNR5+iNoCo+vL7uw45dQXggGlcn8lpUh+dBhhsD8ChOkzjc0emw//75QDtn6EBlK+sfx0JfEDxGabjcjkTZfqQev6b2+jg0N+C15afuK9hLQ9aJ9OYZ/kr1eGXAg1F5ISNgepe0Po8/lwSdlGouVzkI+IZEUScJfe8wX8QUq6i/+XKM8SKJQHsuRM4raP+Uk84ndkHU1+fKtxpoYsaFzEmkZPkKBhOQgjnGNsYldnWVkQrjHk9dFAiQJ2LidiFIhTjLVcYjBVJ1USQNHBslZIviPBYmGQyzC1HylakQJSxGUvoEEQjIwcMVizVpmJzy58wU/1yZBDow2xZwfyMYOj+lMwavok9g7ZSgXyfwJiSD1FlRW9El41Uuet4M/kfjYtoROm8S6Kivg4GOl8w4kuf80g0tNEkJj8IQ3eefAvCObi+0ZPKH5uSZJsPHV65wwF8viE15KFHyuR8LAU+MkVaR3EJ/IYja+6iGYyvVIeNKudskQs8niWGdriiYezd4xDj52VRkvxLG5pP8MmHR3fdsEsYuLE1VMBbG9LN+h8Da73p6NxomShOc7shyQpbnID2iSOBAShIqUl+eAsryYrBLR2oQeiQHzqLJ+wPNiWa2ARC52m72nRUJTl6dFit8qagXS+gnYWnPm0iGht5zXwBVVgLJ+IqspOS7Om5VJHRIe06tXSsqakqzOZu2wP258rNU7PDS5qQojZZ1NVnu0YApsTjxaJHxFbq76pZ/ao6Qey9t227A2PYuFyHGhqLPe67GSGjWfeJrZbBnby0szD1kjdfp8r1FL6vbGtVpsrZLsolXwyi4CuvKxsoD2qNu3r2XQvWhtnZPgJJmO18pKrnGCVGenKsc/1jLa13dYygsCQhL+BllqOU5RH/kpqtRqJqDJEUJpc6wA/l3faU/P+FpnM9q6k4DLCuejLWjkcRVfPgQ/m/NSEh6pUq7KmlfrOiAJ+KK481QhskqS6Uub1/0vVZBUXQfEi7b2s+FRm/Gzyg0SwVF9DMSdpcpyb3VttH29eAK4ZkPly0bGOr1585q8qr634wtSGnV9vbh1ZjC+Wl/X408xnmyI1ERfGue1NfT2fQX2fueKFF7ftN/seV9B+14Lak1Est61zet5r0Wf/Sf91Nh/gkd/teGxruaenB77lPpItE+pz96t7hLt3eqxn627eELVJOmxx6+rWvb49dr32E1t+x4HtBd0QPtjh7NneED7qLF5/CtTMRR7y3HyseMyddFIsd9+QGcQBnQuY0BnVQZ0fodPywM50zSgc14DOvs2oPOAAzojOaBzo3g4Z2nxgM4X4+GcuebNcnjTOfRDz3PoAzqbz1lGziDuKyhYBnKHA9dQ7rUoWOad7vqYv/uuD66h3H9SyMzil++EiT93J0yp4p4cJr0nh/3BPTmlfu4OsgR3B1l/eHfQj0w/DwX3KYXd71P6H1LglOHUVeVGAAAAAElFTkSuQmCC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40" name="Picture 16" descr="https://cdn3.iconfinder.com/data/icons/medical-7/512/success_ok_check_yes_accept_tick_correct-512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294" y="1377065"/>
            <a:ext cx="786855" cy="786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1405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5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configuration errors?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systems often require </a:t>
            </a:r>
            <a:r>
              <a:rPr lang="en-US" dirty="0" smtClean="0">
                <a:solidFill>
                  <a:srgbClr val="FF0000"/>
                </a:solidFill>
              </a:rPr>
              <a:t>configuration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887893"/>
            <a:ext cx="2133600" cy="2171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2630" y="3352800"/>
            <a:ext cx="2513783" cy="224240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3815" y="1887893"/>
            <a:ext cx="5610225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96683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configuration errors?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153400" cy="4495800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Software systems often require configuration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Software configuration errors are </a:t>
            </a:r>
            <a:r>
              <a:rPr lang="en-US" dirty="0" smtClean="0">
                <a:solidFill>
                  <a:srgbClr val="FF0000"/>
                </a:solidFill>
              </a:rPr>
              <a:t>common</a:t>
            </a:r>
            <a:r>
              <a:rPr lang="en-US" dirty="0" smtClean="0">
                <a:solidFill>
                  <a:schemeClr val="tx2"/>
                </a:solidFill>
              </a:rPr>
              <a:t> and </a:t>
            </a:r>
            <a:r>
              <a:rPr lang="en-US" dirty="0" smtClean="0">
                <a:solidFill>
                  <a:srgbClr val="FF0000"/>
                </a:solidFill>
              </a:rPr>
              <a:t>severe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48AC8-D41E-4C7B-8EE3-A52489AA1F05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2372465"/>
            <a:ext cx="3175000" cy="3037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52400" y="5486400"/>
            <a:ext cx="494116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cs typeface="Times New Roman" pitchFamily="18" charset="0"/>
              </a:rPr>
              <a:t>Root causes of </a:t>
            </a:r>
            <a:r>
              <a:rPr lang="en-US" sz="2000" dirty="0">
                <a:cs typeface="Times New Roman" pitchFamily="18" charset="0"/>
              </a:rPr>
              <a:t>high-severity</a:t>
            </a:r>
            <a:r>
              <a:rPr lang="en-US" sz="2000" b="0" dirty="0">
                <a:cs typeface="Times New Roman" pitchFamily="18" charset="0"/>
              </a:rPr>
              <a:t> issues </a:t>
            </a:r>
            <a:r>
              <a:rPr lang="en-US" sz="2000" b="0" dirty="0" smtClean="0">
                <a:cs typeface="Times New Roman" pitchFamily="18" charset="0"/>
              </a:rPr>
              <a:t>in</a:t>
            </a:r>
          </a:p>
          <a:p>
            <a:r>
              <a:rPr lang="en-US" sz="2000" b="0" dirty="0" smtClean="0">
                <a:cs typeface="Times New Roman" pitchFamily="18" charset="0"/>
              </a:rPr>
              <a:t>a major storage </a:t>
            </a:r>
            <a:r>
              <a:rPr lang="en-US" sz="2000" b="0" dirty="0">
                <a:cs typeface="Times New Roman" pitchFamily="18" charset="0"/>
              </a:rPr>
              <a:t>company [</a:t>
            </a:r>
            <a:r>
              <a:rPr lang="en-US" sz="2000" b="0" dirty="0">
                <a:solidFill>
                  <a:schemeClr val="accent2"/>
                </a:solidFill>
                <a:cs typeface="Times New Roman" pitchFamily="18" charset="0"/>
              </a:rPr>
              <a:t>Yin et al, SOSP’11</a:t>
            </a:r>
            <a:r>
              <a:rPr lang="en-US" sz="2000" b="0" dirty="0">
                <a:cs typeface="Times New Roman" pitchFamily="18" charset="0"/>
              </a:rPr>
              <a:t>]</a:t>
            </a:r>
          </a:p>
          <a:p>
            <a:endParaRPr lang="en-US" sz="2000" b="0" dirty="0">
              <a:cs typeface="Times New Roman" pitchFamily="18" charset="0"/>
            </a:endParaRPr>
          </a:p>
          <a:p>
            <a:endParaRPr lang="en-US" sz="2000" b="0" dirty="0" err="1" smtClean="0">
              <a:cs typeface="Times New Roman" pitchFamily="18" charset="0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4915" y="2505590"/>
            <a:ext cx="2463886" cy="13044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971800"/>
            <a:ext cx="2438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801754"/>
            <a:ext cx="2971800" cy="111921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5105400" y="5334000"/>
            <a:ext cx="3812262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smtClean="0">
                <a:cs typeface="Times New Roman" pitchFamily="18" charset="0"/>
              </a:rPr>
              <a:t>Configuration errors can have</a:t>
            </a:r>
          </a:p>
          <a:p>
            <a:r>
              <a:rPr lang="en-US" sz="2000" dirty="0" smtClean="0">
                <a:cs typeface="Times New Roman" pitchFamily="18" charset="0"/>
              </a:rPr>
              <a:t>disastrous</a:t>
            </a:r>
            <a:r>
              <a:rPr lang="en-US" sz="2000" b="0" dirty="0" smtClean="0">
                <a:cs typeface="Times New Roman" pitchFamily="18" charset="0"/>
              </a:rPr>
              <a:t> impacts</a:t>
            </a:r>
          </a:p>
          <a:p>
            <a:r>
              <a:rPr lang="en-US" sz="2000" b="0" dirty="0" smtClean="0">
                <a:cs typeface="Times New Roman" pitchFamily="18" charset="0"/>
              </a:rPr>
              <a:t>(downtime costs </a:t>
            </a:r>
            <a:r>
              <a:rPr lang="en-US" sz="2000" dirty="0" smtClean="0">
                <a:cs typeface="Times New Roman" pitchFamily="18" charset="0"/>
              </a:rPr>
              <a:t>3.6%</a:t>
            </a:r>
            <a:r>
              <a:rPr lang="en-US" sz="2000" b="0" dirty="0" smtClean="0">
                <a:cs typeface="Times New Roman" pitchFamily="18" charset="0"/>
              </a:rPr>
              <a:t> of  revenue)</a:t>
            </a:r>
            <a:endParaRPr lang="en-US" sz="2000" b="0" dirty="0">
              <a:cs typeface="Times New Roman" pitchFamily="18" charset="0"/>
            </a:endParaRPr>
          </a:p>
          <a:p>
            <a:endParaRPr lang="en-US" sz="2000" b="0" dirty="0">
              <a:cs typeface="Times New Roman" pitchFamily="18" charset="0"/>
            </a:endParaRPr>
          </a:p>
          <a:p>
            <a:endParaRPr lang="en-US" sz="2000" b="0" dirty="0" err="1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1847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7772400" cy="685800"/>
          </a:xfrm>
        </p:spPr>
        <p:txBody>
          <a:bodyPr/>
          <a:lstStyle/>
          <a:p>
            <a:pPr marL="0" indent="0">
              <a:buNone/>
            </a:pPr>
            <a:r>
              <a:rPr lang="en-US" sz="3200" i="1" dirty="0">
                <a:latin typeface="+mj-lt"/>
                <a:ea typeface="+mj-ea"/>
                <a:cs typeface="+mj-cs"/>
              </a:rPr>
              <a:t>Why </a:t>
            </a:r>
            <a:r>
              <a:rPr lang="en-US" sz="3200" i="1" dirty="0" smtClean="0">
                <a:latin typeface="+mj-lt"/>
                <a:ea typeface="+mj-ea"/>
                <a:cs typeface="+mj-cs"/>
              </a:rPr>
              <a:t>diagnostic messages?</a:t>
            </a:r>
            <a:endParaRPr lang="en-US" sz="3200" i="1" dirty="0">
              <a:latin typeface="+mj-lt"/>
              <a:ea typeface="+mj-ea"/>
              <a:cs typeface="+mj-cs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57200" y="1447800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b="0" dirty="0" smtClean="0">
                <a:latin typeface="+mn-lt"/>
              </a:rPr>
              <a:t>Often the </a:t>
            </a:r>
            <a:r>
              <a:rPr lang="en-US" b="0" dirty="0">
                <a:solidFill>
                  <a:srgbClr val="FF0000"/>
                </a:solidFill>
                <a:latin typeface="+mn-lt"/>
              </a:rPr>
              <a:t>sole data source </a:t>
            </a:r>
            <a:r>
              <a:rPr lang="en-US" b="0" dirty="0">
                <a:latin typeface="+mn-lt"/>
              </a:rPr>
              <a:t>available to understand an </a:t>
            </a:r>
            <a:r>
              <a:rPr lang="en-US" b="0" dirty="0" smtClean="0">
                <a:latin typeface="+mn-lt"/>
              </a:rPr>
              <a:t>error</a:t>
            </a:r>
          </a:p>
          <a:p>
            <a:pPr marL="342900" indent="-342900">
              <a:buFont typeface="Arial" pitchFamily="34" charset="0"/>
              <a:buChar char="•"/>
            </a:pPr>
            <a:endParaRPr lang="en-US" b="0" dirty="0"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 smtClean="0">
                <a:latin typeface="+mn-lt"/>
              </a:rPr>
              <a:t>Many diagnostic messages in practice are </a:t>
            </a:r>
            <a:r>
              <a:rPr lang="en-US" b="0" dirty="0" smtClean="0">
                <a:solidFill>
                  <a:srgbClr val="FF0000"/>
                </a:solidFill>
                <a:latin typeface="+mn-lt"/>
              </a:rPr>
              <a:t>inadequate</a:t>
            </a:r>
            <a:endParaRPr lang="en-US" b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62901" y="2694349"/>
            <a:ext cx="23374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Clr>
                <a:schemeClr val="tx1"/>
              </a:buClr>
              <a:buFont typeface="Arial" pitchFamily="34" charset="0"/>
              <a:buChar char="−"/>
            </a:pPr>
            <a:r>
              <a:rPr lang="en-US" dirty="0" smtClean="0">
                <a:solidFill>
                  <a:schemeClr val="accent2"/>
                </a:solidFill>
                <a:latin typeface="+mn-lt"/>
              </a:rPr>
              <a:t>Missing</a:t>
            </a:r>
          </a:p>
          <a:p>
            <a:pPr marL="457200" indent="-457200">
              <a:buClr>
                <a:schemeClr val="tx1"/>
              </a:buClr>
              <a:buFont typeface="Arial" pitchFamily="34" charset="0"/>
              <a:buChar char="−"/>
            </a:pPr>
            <a:r>
              <a:rPr lang="en-US" dirty="0" smtClean="0">
                <a:solidFill>
                  <a:schemeClr val="accent2"/>
                </a:solidFill>
                <a:latin typeface="+mn-lt"/>
              </a:rPr>
              <a:t>Ambiguous</a:t>
            </a:r>
          </a:p>
        </p:txBody>
      </p:sp>
    </p:spTree>
    <p:extLst>
      <p:ext uri="{BB962C8B-B14F-4D97-AF65-F5344CB8AC3E}">
        <p14:creationId xmlns:p14="http://schemas.microsoft.com/office/powerpoint/2010/main" val="22967930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7772400" cy="685800"/>
          </a:xfrm>
        </p:spPr>
        <p:txBody>
          <a:bodyPr/>
          <a:lstStyle/>
          <a:p>
            <a:pPr marL="0" indent="0">
              <a:buNone/>
            </a:pPr>
            <a:r>
              <a:rPr lang="en-US" sz="3200" i="1" dirty="0">
                <a:latin typeface="+mj-lt"/>
                <a:ea typeface="+mj-ea"/>
                <a:cs typeface="+mj-cs"/>
              </a:rPr>
              <a:t>Why </a:t>
            </a:r>
            <a:r>
              <a:rPr lang="en-US" sz="3200" i="1" dirty="0" smtClean="0">
                <a:latin typeface="+mj-lt"/>
                <a:ea typeface="+mj-ea"/>
                <a:cs typeface="+mj-cs"/>
              </a:rPr>
              <a:t>diagnostic messages?</a:t>
            </a:r>
            <a:endParaRPr lang="en-US" sz="3200" i="1" dirty="0">
              <a:latin typeface="+mj-lt"/>
              <a:ea typeface="+mj-ea"/>
              <a:cs typeface="+mj-cs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57200" y="1447800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b="0" dirty="0" smtClean="0">
                <a:latin typeface="+mn-lt"/>
              </a:rPr>
              <a:t>Often the </a:t>
            </a:r>
            <a:r>
              <a:rPr lang="en-US" b="0" dirty="0">
                <a:solidFill>
                  <a:srgbClr val="FF0000"/>
                </a:solidFill>
                <a:latin typeface="+mn-lt"/>
              </a:rPr>
              <a:t>sole data source </a:t>
            </a:r>
            <a:r>
              <a:rPr lang="en-US" b="0" dirty="0">
                <a:latin typeface="+mn-lt"/>
              </a:rPr>
              <a:t>available to understand an </a:t>
            </a:r>
            <a:r>
              <a:rPr lang="en-US" b="0" dirty="0" smtClean="0">
                <a:latin typeface="+mn-lt"/>
              </a:rPr>
              <a:t>error</a:t>
            </a:r>
          </a:p>
          <a:p>
            <a:pPr marL="342900" indent="-342900">
              <a:buFont typeface="Arial" pitchFamily="34" charset="0"/>
              <a:buChar char="•"/>
            </a:pPr>
            <a:endParaRPr lang="en-US" b="0" dirty="0"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 smtClean="0">
                <a:latin typeface="+mn-lt"/>
              </a:rPr>
              <a:t>Many diagnostic messages in practice are </a:t>
            </a:r>
            <a:r>
              <a:rPr lang="en-US" b="0" dirty="0" smtClean="0">
                <a:solidFill>
                  <a:srgbClr val="FF0000"/>
                </a:solidFill>
                <a:latin typeface="+mn-lt"/>
              </a:rPr>
              <a:t>inadequate</a:t>
            </a:r>
            <a:endParaRPr lang="en-US" b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62901" y="2694349"/>
            <a:ext cx="23374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Clr>
                <a:schemeClr val="tx1"/>
              </a:buClr>
              <a:buFont typeface="Arial" pitchFamily="34" charset="0"/>
              <a:buChar char="−"/>
            </a:pPr>
            <a:r>
              <a:rPr lang="en-US" dirty="0" smtClean="0">
                <a:solidFill>
                  <a:schemeClr val="accent2"/>
                </a:solidFill>
                <a:latin typeface="+mn-lt"/>
              </a:rPr>
              <a:t>Missing</a:t>
            </a:r>
          </a:p>
          <a:p>
            <a:pPr marL="457200" indent="-457200">
              <a:buClr>
                <a:schemeClr val="tx1"/>
              </a:buClr>
              <a:buFont typeface="Arial" pitchFamily="34" charset="0"/>
              <a:buChar char="−"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  <a:latin typeface="+mn-lt"/>
              </a:rPr>
              <a:t>Ambiguous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124200"/>
            <a:ext cx="5791200" cy="163121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cs typeface="Times New Roman" pitchFamily="18" charset="0"/>
              </a:rPr>
              <a:t>A misconfiguration in Apache </a:t>
            </a:r>
            <a:r>
              <a:rPr lang="en-US" sz="2000" dirty="0" err="1" smtClean="0">
                <a:cs typeface="Times New Roman" pitchFamily="18" charset="0"/>
              </a:rPr>
              <a:t>JMeter</a:t>
            </a:r>
            <a:endParaRPr lang="en-US" sz="2000" dirty="0" smtClean="0">
              <a:cs typeface="Times New Roman" pitchFamily="18" charset="0"/>
            </a:endParaRPr>
          </a:p>
          <a:p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0" dirty="0" err="1" smtClean="0">
                <a:latin typeface="Courier New" pitchFamily="49" charset="0"/>
                <a:cs typeface="Courier New" pitchFamily="49" charset="0"/>
              </a:rPr>
              <a:t>output_format</a:t>
            </a:r>
            <a:r>
              <a:rPr lang="en-US" sz="2000" b="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XYZ </a:t>
            </a:r>
            <a:r>
              <a:rPr lang="en-US" sz="1800" b="0" dirty="0" smtClean="0">
                <a:cs typeface="Times New Roman" pitchFamily="18" charset="0"/>
              </a:rPr>
              <a:t>(an unsupported format)</a:t>
            </a:r>
            <a:endParaRPr lang="en-US" sz="1800" b="0" dirty="0" smtClean="0">
              <a:solidFill>
                <a:srgbClr val="FF0000"/>
              </a:solidFill>
              <a:cs typeface="Times New Roman" pitchFamily="18" charset="0"/>
            </a:endParaRPr>
          </a:p>
          <a:p>
            <a:endParaRPr lang="en-US" sz="2000" b="0" dirty="0" smtClean="0">
              <a:cs typeface="Times New Roman" pitchFamily="18" charset="0"/>
            </a:endParaRPr>
          </a:p>
          <a:p>
            <a:endParaRPr lang="en-US" sz="2000" b="0" dirty="0">
              <a:cs typeface="Times New Roman" pitchFamily="18" charset="0"/>
            </a:endParaRPr>
          </a:p>
          <a:p>
            <a:endParaRPr lang="en-US" sz="2000" b="0" dirty="0" smtClean="0">
              <a:cs typeface="Times New Roman" pitchFamily="18" charset="0"/>
            </a:endParaRPr>
          </a:p>
        </p:txBody>
      </p:sp>
      <p:cxnSp>
        <p:nvCxnSpPr>
          <p:cNvPr id="6" name="Curved Connector 5"/>
          <p:cNvCxnSpPr/>
          <p:nvPr/>
        </p:nvCxnSpPr>
        <p:spPr bwMode="auto">
          <a:xfrm>
            <a:off x="1708434" y="3162300"/>
            <a:ext cx="1491966" cy="1409700"/>
          </a:xfrm>
          <a:prstGeom prst="curvedConnector3">
            <a:avLst>
              <a:gd name="adj1" fmla="val -3250"/>
            </a:avLst>
          </a:prstGeom>
          <a:solidFill>
            <a:schemeClr val="accent1"/>
          </a:solidFill>
          <a:ln w="349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3200400" y="4016514"/>
            <a:ext cx="57912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cs typeface="Times New Roman" pitchFamily="18" charset="0"/>
              </a:rPr>
              <a:t>No diagnostic message</a:t>
            </a:r>
            <a:r>
              <a:rPr lang="en-US" sz="2000" b="0" dirty="0">
                <a:cs typeface="Times New Roman" pitchFamily="18" charset="0"/>
              </a:rPr>
              <a:t>,</a:t>
            </a:r>
            <a:r>
              <a:rPr lang="en-US" sz="2000" b="0" dirty="0" smtClean="0">
                <a:cs typeface="Times New Roman" pitchFamily="18" charset="0"/>
              </a:rPr>
              <a:t>  but </a:t>
            </a:r>
            <a:r>
              <a:rPr lang="en-US" sz="2000" b="0" dirty="0" err="1" smtClean="0">
                <a:cs typeface="Times New Roman" pitchFamily="18" charset="0"/>
              </a:rPr>
              <a:t>JMeter</a:t>
            </a:r>
            <a:r>
              <a:rPr lang="en-US" sz="2000" b="0" dirty="0" smtClean="0">
                <a:cs typeface="Times New Roman" pitchFamily="18" charset="0"/>
              </a:rPr>
              <a:t> saves output in</a:t>
            </a:r>
          </a:p>
          <a:p>
            <a:r>
              <a:rPr lang="en-US" sz="2000" b="0" dirty="0" smtClean="0">
                <a:cs typeface="Times New Roman" pitchFamily="18" charset="0"/>
              </a:rPr>
              <a:t>the default “XML” format</a:t>
            </a:r>
            <a:endParaRPr lang="en-US" sz="2000" b="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318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7772400" cy="685800"/>
          </a:xfrm>
        </p:spPr>
        <p:txBody>
          <a:bodyPr/>
          <a:lstStyle/>
          <a:p>
            <a:pPr marL="0" indent="0">
              <a:buNone/>
            </a:pPr>
            <a:r>
              <a:rPr lang="en-US" sz="3200" i="1" dirty="0">
                <a:latin typeface="+mj-lt"/>
                <a:ea typeface="+mj-ea"/>
                <a:cs typeface="+mj-cs"/>
              </a:rPr>
              <a:t>Why </a:t>
            </a:r>
            <a:r>
              <a:rPr lang="en-US" sz="3200" i="1" dirty="0" smtClean="0">
                <a:latin typeface="+mj-lt"/>
                <a:ea typeface="+mj-ea"/>
                <a:cs typeface="+mj-cs"/>
              </a:rPr>
              <a:t>diagnostic messages?</a:t>
            </a:r>
            <a:endParaRPr lang="en-US" sz="3200" i="1" dirty="0">
              <a:latin typeface="+mj-lt"/>
              <a:ea typeface="+mj-ea"/>
              <a:cs typeface="+mj-cs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457200" y="1447800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b="0" dirty="0" smtClean="0">
                <a:latin typeface="+mn-lt"/>
              </a:rPr>
              <a:t>Often the </a:t>
            </a:r>
            <a:r>
              <a:rPr lang="en-US" b="0" dirty="0">
                <a:solidFill>
                  <a:srgbClr val="FF0000"/>
                </a:solidFill>
                <a:latin typeface="+mn-lt"/>
              </a:rPr>
              <a:t>sole data source </a:t>
            </a:r>
            <a:r>
              <a:rPr lang="en-US" b="0" dirty="0">
                <a:latin typeface="+mn-lt"/>
              </a:rPr>
              <a:t>available to understand an </a:t>
            </a:r>
            <a:r>
              <a:rPr lang="en-US" b="0" dirty="0" smtClean="0">
                <a:latin typeface="+mn-lt"/>
              </a:rPr>
              <a:t>error</a:t>
            </a:r>
          </a:p>
          <a:p>
            <a:pPr marL="342900" indent="-342900">
              <a:buFont typeface="Arial" pitchFamily="34" charset="0"/>
              <a:buChar char="•"/>
            </a:pPr>
            <a:endParaRPr lang="en-US" b="0" dirty="0"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 smtClean="0">
                <a:latin typeface="+mn-lt"/>
              </a:rPr>
              <a:t>Many diagnostic messages in practice are </a:t>
            </a:r>
            <a:r>
              <a:rPr lang="en-US" b="0" dirty="0" smtClean="0">
                <a:solidFill>
                  <a:srgbClr val="FF0000"/>
                </a:solidFill>
                <a:latin typeface="+mn-lt"/>
              </a:rPr>
              <a:t>inadequate</a:t>
            </a:r>
            <a:endParaRPr lang="en-US" b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62901" y="2694349"/>
            <a:ext cx="23374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Clr>
                <a:schemeClr val="tx1"/>
              </a:buClr>
              <a:buFont typeface="Arial" pitchFamily="34" charset="0"/>
              <a:buChar char="−"/>
            </a:pP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Missing</a:t>
            </a:r>
          </a:p>
          <a:p>
            <a:pPr marL="457200" indent="-457200">
              <a:buClr>
                <a:schemeClr val="tx1"/>
              </a:buClr>
              <a:buFont typeface="Arial" pitchFamily="34" charset="0"/>
              <a:buChar char="−"/>
            </a:pPr>
            <a:r>
              <a:rPr lang="en-US" dirty="0">
                <a:solidFill>
                  <a:schemeClr val="accent2"/>
                </a:solidFill>
                <a:latin typeface="+mn-lt"/>
              </a:rPr>
              <a:t>Ambiguous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29000" y="3276600"/>
            <a:ext cx="5562600" cy="163121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>
                <a:cs typeface="Times New Roman" pitchFamily="18" charset="0"/>
              </a:defRPr>
            </a:lvl1pPr>
          </a:lstStyle>
          <a:p>
            <a:r>
              <a:rPr lang="en-US" dirty="0"/>
              <a:t>A misconfiguration in Apache Derby</a:t>
            </a:r>
          </a:p>
          <a:p>
            <a:r>
              <a:rPr lang="en-US" dirty="0"/>
              <a:t>  </a:t>
            </a:r>
            <a:r>
              <a:rPr lang="en-US" b="0" dirty="0" err="1">
                <a:latin typeface="Courier New" pitchFamily="49" charset="0"/>
                <a:cs typeface="Courier New" pitchFamily="49" charset="0"/>
              </a:rPr>
              <a:t>derby.stream.error.method</a:t>
            </a:r>
            <a:r>
              <a:rPr lang="en-US" b="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hello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10" name="Curved Connector 9"/>
          <p:cNvCxnSpPr>
            <a:stCxn id="19" idx="2"/>
          </p:cNvCxnSpPr>
          <p:nvPr/>
        </p:nvCxnSpPr>
        <p:spPr bwMode="auto">
          <a:xfrm rot="16200000" flipH="1">
            <a:off x="2168898" y="3388098"/>
            <a:ext cx="1122856" cy="1397351"/>
          </a:xfrm>
          <a:prstGeom prst="curvedConnector2">
            <a:avLst/>
          </a:prstGeom>
          <a:solidFill>
            <a:schemeClr val="accent1"/>
          </a:solidFill>
          <a:ln w="349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3429000" y="4191000"/>
            <a:ext cx="4831772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cs typeface="Times New Roman" pitchFamily="18" charset="0"/>
              </a:rPr>
              <a:t>Diagnostic message</a:t>
            </a:r>
            <a:r>
              <a:rPr lang="en-US" sz="2000" b="0" dirty="0" smtClean="0">
                <a:cs typeface="Times New Roman" pitchFamily="18" charset="0"/>
              </a:rPr>
              <a:t>:</a:t>
            </a:r>
          </a:p>
          <a:p>
            <a:r>
              <a:rPr lang="en-US" sz="2000" b="0" dirty="0" smtClean="0">
                <a:cs typeface="Times New Roman" pitchFamily="18" charset="0"/>
              </a:rPr>
              <a:t>    IJ ERROR: Unable to establish connection</a:t>
            </a:r>
            <a:endParaRPr lang="en-US" sz="2000" b="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8641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/>
    </p:bldLst>
  </p:timing>
</p:sld>
</file>

<file path=ppt/theme/theme1.xml><?xml version="1.0" encoding="utf-8"?>
<a:theme xmlns:a="http://schemas.openxmlformats.org/drawingml/2006/main" name="dan_design_template">
  <a:themeElements>
    <a:clrScheme name="dan_design_templat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an_desig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2000" b="0" dirty="0" err="1" smtClean="0">
            <a:latin typeface="+mn-lt"/>
          </a:defRPr>
        </a:defPPr>
      </a:lstStyle>
    </a:txDef>
  </a:objectDefaults>
  <a:extraClrSchemeLst>
    <a:extraClrScheme>
      <a:clrScheme name="dan_design_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_design_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_design_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_design_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_design_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_design_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_design_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113056</TotalTime>
  <Words>1554</Words>
  <Application>Microsoft Office PowerPoint</Application>
  <PresentationFormat>On-screen Show (4:3)</PresentationFormat>
  <Paragraphs>462</Paragraphs>
  <Slides>38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dan_design_template</vt:lpstr>
      <vt:lpstr>Proactive Detection of Inadequate Diagnostic Messages for Software Configuration Errors</vt:lpstr>
      <vt:lpstr>Goal: helping developers improve software error diagnostic messages</vt:lpstr>
      <vt:lpstr>Goal: helping developers improve software error diagnostic messages</vt:lpstr>
      <vt:lpstr>Goal: helping developers improve software error diagnostic messages</vt:lpstr>
      <vt:lpstr>Why configuration errors?</vt:lpstr>
      <vt:lpstr>Why configuration errors?</vt:lpstr>
      <vt:lpstr>PowerPoint Presentation</vt:lpstr>
      <vt:lpstr>PowerPoint Presentation</vt:lpstr>
      <vt:lpstr>PowerPoint Presentation</vt:lpstr>
      <vt:lpstr>PowerPoint Presentation</vt:lpstr>
      <vt:lpstr>Outline</vt:lpstr>
      <vt:lpstr>Challenges of proactive detection of inadequate diagnostic messages</vt:lpstr>
      <vt:lpstr>ConfDiagDetector’s solutions</vt:lpstr>
      <vt:lpstr>ConfDiagDetector workflow</vt:lpstr>
      <vt:lpstr>ConfDiagDetector workflow</vt:lpstr>
      <vt:lpstr>Configuration mutation</vt:lpstr>
      <vt:lpstr>Configuration mutation</vt:lpstr>
      <vt:lpstr>Running tests</vt:lpstr>
      <vt:lpstr>Running tests</vt:lpstr>
      <vt:lpstr>Message analysis</vt:lpstr>
      <vt:lpstr>Message analysis</vt:lpstr>
      <vt:lpstr>Message analysis</vt:lpstr>
      <vt:lpstr>Message analysis</vt:lpstr>
      <vt:lpstr>Key idea of the employed NLP technique</vt:lpstr>
      <vt:lpstr>Outline</vt:lpstr>
      <vt:lpstr>Research questions</vt:lpstr>
      <vt:lpstr>4 mature configurable software systems</vt:lpstr>
      <vt:lpstr>Detected inadequate diagnostic messages</vt:lpstr>
      <vt:lpstr>Detected inadequate diagnostic messages</vt:lpstr>
      <vt:lpstr>Detected inadequate diagnostic messages</vt:lpstr>
      <vt:lpstr>User study</vt:lpstr>
      <vt:lpstr>User study results</vt:lpstr>
      <vt:lpstr>Time cost</vt:lpstr>
      <vt:lpstr>Comparison with two existing techniques</vt:lpstr>
      <vt:lpstr>Outline</vt:lpstr>
      <vt:lpstr>Related work</vt:lpstr>
      <vt:lpstr>Outline</vt:lpstr>
      <vt:lpstr>Contributions</vt:lpstr>
    </vt:vector>
  </TitlesOfParts>
  <Company>UW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Languages &amp;  Software Engineering</dc:title>
  <dc:creator>Dan Grossman</dc:creator>
  <cp:lastModifiedBy>szhang</cp:lastModifiedBy>
  <cp:revision>9037</cp:revision>
  <cp:lastPrinted>2010-10-15T19:17:56Z</cp:lastPrinted>
  <dcterms:created xsi:type="dcterms:W3CDTF">2009-03-13T20:43:19Z</dcterms:created>
  <dcterms:modified xsi:type="dcterms:W3CDTF">2016-01-08T06:33:25Z</dcterms:modified>
</cp:coreProperties>
</file>