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8" r:id="rId12"/>
    <p:sldId id="267" r:id="rId13"/>
    <p:sldId id="279" r:id="rId14"/>
    <p:sldId id="268" r:id="rId15"/>
    <p:sldId id="275" r:id="rId16"/>
    <p:sldId id="277" r:id="rId17"/>
    <p:sldId id="280" r:id="rId18"/>
    <p:sldId id="271" r:id="rId19"/>
    <p:sldId id="272" r:id="rId20"/>
    <p:sldId id="276" r:id="rId21"/>
    <p:sldId id="273" r:id="rId22"/>
    <p:sldId id="27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2" autoAdjust="0"/>
    <p:restoredTop sz="95498" autoAdjust="0"/>
  </p:normalViewPr>
  <p:slideViewPr>
    <p:cSldViewPr snapToGrid="0">
      <p:cViewPr varScale="1">
        <p:scale>
          <a:sx n="87" d="100"/>
          <a:sy n="87" d="100"/>
        </p:scale>
        <p:origin x="437" y="62"/>
      </p:cViewPr>
      <p:guideLst/>
    </p:cSldViewPr>
  </p:slideViewPr>
  <p:outlineViewPr>
    <p:cViewPr>
      <p:scale>
        <a:sx n="33" d="100"/>
        <a:sy n="33" d="100"/>
      </p:scale>
      <p:origin x="0" y="-408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0D7A88-7103-4F6F-BB2E-9360D06F8219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12CAF9-427D-4D46-BA02-705F92C5A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033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I'm thirsty and want to buy a round at the Cantina.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 I withdraw 50 Galactic Standard Credits.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Galactic Standard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Credits.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My spouse wants to purchase a used R2 unit (or:  a moisture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harvesting droid)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from some upstanding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Jawa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entrepreneurs.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 she withdraws 100 Galactic Standard Credits.]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There is a data race on the balance field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the shared account.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[The Imperial Bank is motivated to prevent this situation, and their solution is locking.]</a:t>
            </a:r>
            <a:r>
              <a:rPr lang="en-US" dirty="0" smtClean="0"/>
              <a:t>There is a data race</a:t>
            </a:r>
            <a:r>
              <a:rPr lang="en-US" baseline="0" dirty="0" smtClean="0"/>
              <a:t> on the balance field of the shared account.</a:t>
            </a:r>
            <a:endParaRPr lang="en-US" dirty="0" smtClean="0"/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2CAF9-427D-4D46-BA02-705F92C5AE4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429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[The @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GuardedBy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annotation is a de-facto standard for expressing a locking discipline; GitHub contains 35K uses in 7K files.]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[every interpretation is incorrect and permits data races]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2CAF9-427D-4D46-BA02-705F92C5AE4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42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Type-checker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alidates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programmer-written locking discipline, expressed as @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GuardedBy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annotations.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2CAF9-427D-4D46-BA02-705F92C5AE4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35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Current allows data</a:t>
            </a:r>
            <a:r>
              <a:rPr lang="en-US" baseline="0" dirty="0" smtClean="0"/>
              <a:t> races, ours does not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2CAF9-427D-4D46-BA02-705F92C5AE4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8567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restriction on copying, argument-passing (including as the receiver), or</a:t>
            </a:r>
          </a:p>
          <a:p>
            <a:r>
              <a:rPr lang="en-US" smtClean="0"/>
              <a:t>   returning values.</a:t>
            </a:r>
          </a:p>
          <a:p>
            <a:r>
              <a:rPr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[[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* Note: The protection is shallow.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It applies to the value that x evaluates to, not to all values reachable from it.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]]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2CAF9-427D-4D46-BA02-705F92C5AE4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074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are strong restrictions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2CAF9-427D-4D46-BA02-705F92C5AE4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1203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Due to complex reasoning</a:t>
            </a:r>
          </a:p>
          <a:p>
            <a:pPr lvl="2"/>
            <a:r>
              <a:rPr lang="en-US" dirty="0" smtClean="0"/>
              <a:t>Numbers are with respect to inference results</a:t>
            </a:r>
          </a:p>
          <a:p>
            <a:pPr lvl="2"/>
            <a:r>
              <a:rPr lang="en-US" dirty="0" smtClean="0"/>
              <a:t>Due to limitations of Java syntax</a:t>
            </a: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2CAF9-427D-4D46-BA02-705F92C5AE4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8015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Type-checker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alidates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programmer-written locking discipline, expressed as @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GuardedBy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annotations.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2CAF9-427D-4D46-BA02-705F92C5AE4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133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7030A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C68E-28CD-40FC-AFFD-E2F24409CAF9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3A0A-FBE5-41AC-A488-F91052461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902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C68E-28CD-40FC-AFFD-E2F24409CAF9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3A0A-FBE5-41AC-A488-F91052461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711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C68E-28CD-40FC-AFFD-E2F24409CAF9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3A0A-FBE5-41AC-A488-F91052461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235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7030A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C68E-28CD-40FC-AFFD-E2F24409CAF9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3A0A-FBE5-41AC-A488-F91052461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346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C68E-28CD-40FC-AFFD-E2F24409CAF9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3A0A-FBE5-41AC-A488-F91052461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025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C68E-28CD-40FC-AFFD-E2F24409CAF9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3A0A-FBE5-41AC-A488-F91052461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31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C68E-28CD-40FC-AFFD-E2F24409CAF9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3A0A-FBE5-41AC-A488-F91052461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830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C68E-28CD-40FC-AFFD-E2F24409CAF9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3A0A-FBE5-41AC-A488-F91052461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001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C68E-28CD-40FC-AFFD-E2F24409CAF9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3A0A-FBE5-41AC-A488-F91052461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67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C68E-28CD-40FC-AFFD-E2F24409CAF9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3A0A-FBE5-41AC-A488-F91052461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93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C68E-28CD-40FC-AFFD-E2F24409CAF9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3A0A-FBE5-41AC-A488-F91052461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766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CC68E-28CD-40FC-AFFD-E2F24409CAF9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33A0A-FBE5-41AC-A488-F91052461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10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eisop.uwaterloo.ca/live" TargetMode="External"/><Relationship Id="rId2" Type="http://schemas.openxmlformats.org/officeDocument/2006/relationships/hyperlink" Target="http://checkerframework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hyperlink" Target="http://juliasoft.com/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4800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Semantics for</a:t>
            </a:r>
            <a:br>
              <a:rPr lang="en-US" dirty="0" smtClean="0"/>
            </a:br>
            <a:r>
              <a:rPr lang="en-US" dirty="0" smtClean="0"/>
              <a:t>locking specifications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4000" dirty="0"/>
              <a:t>Michael D. Ernst</a:t>
            </a:r>
            <a:r>
              <a:rPr lang="en-US" sz="4000" dirty="0" smtClean="0"/>
              <a:t>, </a:t>
            </a:r>
            <a:r>
              <a:rPr lang="en-US" sz="4000" dirty="0" err="1"/>
              <a:t>Damiano</a:t>
            </a:r>
            <a:r>
              <a:rPr lang="en-US" sz="4000" dirty="0"/>
              <a:t> </a:t>
            </a:r>
            <a:r>
              <a:rPr lang="en-US" sz="4000" dirty="0" err="1"/>
              <a:t>Macedonio</a:t>
            </a:r>
            <a:r>
              <a:rPr lang="en-US" sz="4000" dirty="0" smtClean="0"/>
              <a:t>,</a:t>
            </a:r>
            <a:br>
              <a:rPr lang="en-US" sz="4000" dirty="0" smtClean="0"/>
            </a:br>
            <a:r>
              <a:rPr lang="en-US" sz="4000" dirty="0" smtClean="0"/>
              <a:t>Massimo </a:t>
            </a:r>
            <a:r>
              <a:rPr lang="en-US" sz="4000" dirty="0" err="1" smtClean="0"/>
              <a:t>Merro</a:t>
            </a:r>
            <a:r>
              <a:rPr lang="en-US" sz="4000" dirty="0" smtClean="0"/>
              <a:t>, Fausto </a:t>
            </a:r>
            <a:r>
              <a:rPr lang="en-US" sz="4000" dirty="0" err="1" smtClean="0"/>
              <a:t>Spoto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14011"/>
            <a:ext cx="9144000" cy="3043989"/>
          </a:xfrm>
        </p:spPr>
        <p:txBody>
          <a:bodyPr>
            <a:noAutofit/>
          </a:bodyPr>
          <a:lstStyle/>
          <a:p>
            <a:endParaRPr lang="en-US" sz="3200" dirty="0" smtClean="0"/>
          </a:p>
          <a:p>
            <a:r>
              <a:rPr lang="en-US" sz="3200" dirty="0"/>
              <a:t>University of Washington, USA</a:t>
            </a:r>
            <a:br>
              <a:rPr lang="en-US" sz="3200" dirty="0"/>
            </a:br>
            <a:r>
              <a:rPr lang="en-US" sz="3200" dirty="0" err="1"/>
              <a:t>Università</a:t>
            </a:r>
            <a:r>
              <a:rPr lang="en-US" sz="3200" dirty="0"/>
              <a:t> di Verona, Italy</a:t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NFM 2016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1116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690687"/>
            <a:ext cx="5181600" cy="1325563"/>
          </a:xfrm>
        </p:spPr>
        <p:txBody>
          <a:bodyPr/>
          <a:lstStyle/>
          <a:p>
            <a:r>
              <a:rPr lang="en-US" dirty="0" smtClean="0"/>
              <a:t>Name protection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3508751"/>
            <a:ext cx="5181600" cy="2306712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synchronized (lock) {</a:t>
            </a: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alias = shared;</a:t>
            </a: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alias.a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...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3508751"/>
            <a:ext cx="5181600" cy="2306712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hared = alias;</a:t>
            </a: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synchronized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(lock) {</a:t>
            </a: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shared.a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...</a:t>
            </a: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599800" y="365124"/>
            <a:ext cx="684354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MyObject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lock;</a:t>
            </a:r>
          </a:p>
          <a:p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GuardedBy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("lock") Pair shared;</a:t>
            </a:r>
          </a:p>
          <a:p>
            <a:r>
              <a:rPr lang="pt-BR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Pair alias;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6172200" y="1690686"/>
            <a:ext cx="5257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7030A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Value protection</a:t>
            </a:r>
            <a:endParaRPr lang="en-US" dirty="0"/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841740" y="2310925"/>
            <a:ext cx="5181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7030A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/>
              <a:t>… not value protection</a:t>
            </a:r>
            <a:endParaRPr lang="en-US" sz="3200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6210300" y="2293202"/>
            <a:ext cx="5181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7030A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/>
              <a:t>… not name protection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834660" y="5815463"/>
            <a:ext cx="32496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Suffers a data race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34100" y="5815463"/>
            <a:ext cx="22994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No data race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833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uiExpand="1" build="p"/>
      <p:bldP spid="10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499189" y="5052077"/>
            <a:ext cx="4360435" cy="4551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cv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933053" y="4070333"/>
            <a:ext cx="5220499" cy="4551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732028" y="4064694"/>
            <a:ext cx="1947530" cy="4551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</a:t>
            </a:r>
            <a:r>
              <a:rPr lang="en-US" dirty="0" smtClean="0"/>
              <a:t>ocking </a:t>
            </a:r>
            <a:r>
              <a:rPr lang="en-US" dirty="0"/>
              <a:t>discipline </a:t>
            </a:r>
            <a:r>
              <a:rPr lang="en-US" dirty="0" smtClean="0"/>
              <a:t>semantics</a:t>
            </a:r>
            <a:br>
              <a:rPr lang="en-US" dirty="0" smtClean="0"/>
            </a:br>
            <a:r>
              <a:rPr lang="en-US" dirty="0" smtClean="0"/>
              <a:t>providing </a:t>
            </a:r>
            <a:r>
              <a:rPr lang="en-US" dirty="0">
                <a:solidFill>
                  <a:srgbClr val="FF0000"/>
                </a:solidFill>
              </a:rPr>
              <a:t>value</a:t>
            </a:r>
            <a:r>
              <a:rPr lang="en-US" dirty="0"/>
              <a:t> </a:t>
            </a:r>
            <a:r>
              <a:rPr lang="en-US" dirty="0" smtClean="0"/>
              <a:t>protection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3030162"/>
            <a:ext cx="10515600" cy="47151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Suppose expression </a:t>
            </a:r>
            <a:r>
              <a:rPr lang="en-US" i="1" dirty="0" smtClean="0"/>
              <a:t>x</a:t>
            </a:r>
            <a:r>
              <a:rPr lang="en-US" dirty="0" smtClean="0"/>
              <a:t> has type:   @</a:t>
            </a:r>
            <a:r>
              <a:rPr lang="en-US" dirty="0" err="1" smtClean="0"/>
              <a:t>GuardedBy</a:t>
            </a:r>
            <a:r>
              <a:rPr lang="en-US" dirty="0" smtClean="0"/>
              <a:t>(</a:t>
            </a:r>
            <a:r>
              <a:rPr lang="en-US" i="1" dirty="0" smtClean="0"/>
              <a:t>L</a:t>
            </a:r>
            <a:r>
              <a:rPr lang="en-US" dirty="0" smtClean="0"/>
              <a:t>) C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When the program </a:t>
            </a:r>
            <a:r>
              <a:rPr lang="en-US" dirty="0" smtClean="0"/>
              <a:t>dereferences </a:t>
            </a:r>
            <a:r>
              <a:rPr lang="en-US" dirty="0"/>
              <a:t>a value that has ever been bound to </a:t>
            </a:r>
            <a:r>
              <a:rPr lang="en-US" i="1" dirty="0"/>
              <a:t>x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the program holds the lock on the value of expression </a:t>
            </a:r>
            <a:r>
              <a:rPr lang="en-US" i="1" dirty="0"/>
              <a:t>L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The </a:t>
            </a:r>
            <a:r>
              <a:rPr lang="en-US" dirty="0" smtClean="0"/>
              <a:t>referent </a:t>
            </a:r>
            <a:r>
              <a:rPr lang="en-US" dirty="0"/>
              <a:t>of </a:t>
            </a:r>
            <a:r>
              <a:rPr lang="en-US" i="1" dirty="0"/>
              <a:t>L</a:t>
            </a:r>
            <a:r>
              <a:rPr lang="en-US" dirty="0"/>
              <a:t> must not </a:t>
            </a:r>
            <a:r>
              <a:rPr lang="en-US" dirty="0" smtClean="0"/>
              <a:t>change while the </a:t>
            </a:r>
            <a:r>
              <a:rPr lang="en-US" dirty="0"/>
              <a:t>thread holds the lock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794770" y="3541204"/>
            <a:ext cx="33675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A </a:t>
            </a:r>
            <a:r>
              <a:rPr lang="en-US" sz="2800" i="1" dirty="0" smtClean="0">
                <a:solidFill>
                  <a:srgbClr val="FF0000"/>
                </a:solidFill>
              </a:rPr>
              <a:t>use</a:t>
            </a:r>
            <a:r>
              <a:rPr lang="en-US" sz="2800" dirty="0" smtClean="0">
                <a:solidFill>
                  <a:srgbClr val="FF0000"/>
                </a:solidFill>
              </a:rPr>
              <a:t> is a dereference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823282" y="3541204"/>
            <a:ext cx="61407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Type system constraint; may lock an alias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68548" y="5603910"/>
            <a:ext cx="747903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No reassignment of guard expression.</a:t>
            </a:r>
          </a:p>
          <a:p>
            <a:r>
              <a:rPr lang="en-US" sz="2800" dirty="0">
                <a:solidFill>
                  <a:srgbClr val="FF0000"/>
                </a:solidFill>
              </a:rPr>
              <a:t>Side effects permitted (do not affect the monitor).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49793" y="1985365"/>
            <a:ext cx="44582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GuardedBy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("lock") Pair shared;</a:t>
            </a:r>
          </a:p>
        </p:txBody>
      </p:sp>
      <p:sp>
        <p:nvSpPr>
          <p:cNvPr id="6" name="Left Brace 5"/>
          <p:cNvSpPr/>
          <p:nvPr/>
        </p:nvSpPr>
        <p:spPr>
          <a:xfrm rot="16200000">
            <a:off x="4761460" y="2079912"/>
            <a:ext cx="174999" cy="78251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Brace 12"/>
          <p:cNvSpPr/>
          <p:nvPr/>
        </p:nvSpPr>
        <p:spPr>
          <a:xfrm rot="16200000">
            <a:off x="2639068" y="887606"/>
            <a:ext cx="175000" cy="316713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425043" y="2496407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type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383399" y="2490635"/>
            <a:ext cx="929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</a:t>
            </a:r>
            <a:endParaRPr lang="en-US" dirty="0"/>
          </a:p>
        </p:txBody>
      </p:sp>
      <p:sp>
        <p:nvSpPr>
          <p:cNvPr id="22" name="Left Brace 21"/>
          <p:cNvSpPr/>
          <p:nvPr/>
        </p:nvSpPr>
        <p:spPr>
          <a:xfrm rot="16200000" flipH="1">
            <a:off x="2228861" y="717569"/>
            <a:ext cx="246170" cy="241788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794770" y="1547939"/>
            <a:ext cx="143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type qualifier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01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8" grpId="0" animBg="1"/>
      <p:bldP spid="15" grpId="0" animBg="1"/>
      <p:bldP spid="5" grpId="0" uiExpand="1" build="p"/>
      <p:bldP spid="17" grpId="0"/>
      <p:bldP spid="19" grpId="0"/>
      <p:bldP spid="21" grpId="0"/>
      <p:bldP spid="22" grpId="0" animBg="1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2980592" y="5043294"/>
            <a:ext cx="2277208" cy="4551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315654" y="4061550"/>
            <a:ext cx="2931930" cy="4551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732028" y="4055911"/>
            <a:ext cx="1525772" cy="4551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</a:t>
            </a:r>
            <a:r>
              <a:rPr lang="en-US" dirty="0" smtClean="0"/>
              <a:t>ocking </a:t>
            </a:r>
            <a:r>
              <a:rPr lang="en-US" dirty="0"/>
              <a:t>discipline </a:t>
            </a:r>
            <a:r>
              <a:rPr lang="en-US" dirty="0" smtClean="0"/>
              <a:t>semantics</a:t>
            </a:r>
            <a:br>
              <a:rPr lang="en-US" dirty="0" smtClean="0"/>
            </a:br>
            <a:r>
              <a:rPr lang="en-US" dirty="0" smtClean="0"/>
              <a:t>providing </a:t>
            </a:r>
            <a:r>
              <a:rPr lang="en-US" dirty="0" smtClean="0">
                <a:solidFill>
                  <a:srgbClr val="FF0000"/>
                </a:solidFill>
              </a:rPr>
              <a:t>name</a:t>
            </a:r>
            <a:r>
              <a:rPr lang="en-US" dirty="0" smtClean="0"/>
              <a:t> protection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3021379"/>
            <a:ext cx="10515600" cy="47151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Suppose variable </a:t>
            </a:r>
            <a:r>
              <a:rPr lang="en-US" i="1" dirty="0"/>
              <a:t>v</a:t>
            </a:r>
            <a:r>
              <a:rPr lang="en-US" dirty="0" smtClean="0"/>
              <a:t> is declared as @</a:t>
            </a:r>
            <a:r>
              <a:rPr lang="en-US" dirty="0" err="1" smtClean="0"/>
              <a:t>GuardedBy</a:t>
            </a:r>
            <a:r>
              <a:rPr lang="en-US" dirty="0" smtClean="0"/>
              <a:t>(</a:t>
            </a:r>
            <a:r>
              <a:rPr lang="en-US" i="1" dirty="0" smtClean="0"/>
              <a:t>L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When the program </a:t>
            </a:r>
            <a:r>
              <a:rPr lang="en-US" dirty="0" smtClean="0"/>
              <a:t>accesses </a:t>
            </a:r>
            <a:r>
              <a:rPr lang="en-US" i="1" dirty="0" smtClean="0"/>
              <a:t>v</a:t>
            </a:r>
            <a:r>
              <a:rPr lang="en-US" dirty="0" smtClean="0"/>
              <a:t>, which must not be aliased,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the program holds the lock on </a:t>
            </a:r>
            <a:r>
              <a:rPr lang="en-US" dirty="0" smtClean="0"/>
              <a:t>the </a:t>
            </a:r>
            <a:r>
              <a:rPr lang="en-US" dirty="0"/>
              <a:t>value of expression </a:t>
            </a:r>
            <a:r>
              <a:rPr lang="en-US" i="1" dirty="0"/>
              <a:t>L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i="1" dirty="0" smtClean="0"/>
              <a:t>L</a:t>
            </a:r>
            <a:r>
              <a:rPr lang="en-US" dirty="0" smtClean="0"/>
              <a:t> may only be “itself” or “this”.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073801" y="3532421"/>
            <a:ext cx="47409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A </a:t>
            </a:r>
            <a:r>
              <a:rPr lang="en-US" sz="2800" i="1" dirty="0" smtClean="0">
                <a:solidFill>
                  <a:srgbClr val="FF0000"/>
                </a:solidFill>
              </a:rPr>
              <a:t>use</a:t>
            </a:r>
            <a:r>
              <a:rPr lang="en-US" sz="2800" dirty="0" smtClean="0">
                <a:solidFill>
                  <a:srgbClr val="FF0000"/>
                </a:solidFill>
              </a:rPr>
              <a:t> is a variable read or write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78268" y="3532421"/>
            <a:ext cx="33160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No aliasing permitted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68548" y="5595127"/>
            <a:ext cx="72793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Guarantees L always evaluates to the same value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49793" y="1985365"/>
            <a:ext cx="44582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GuardedBy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("lock") Pair shared;</a:t>
            </a:r>
          </a:p>
        </p:txBody>
      </p:sp>
      <p:sp>
        <p:nvSpPr>
          <p:cNvPr id="12" name="Left Brace 11"/>
          <p:cNvSpPr/>
          <p:nvPr/>
        </p:nvSpPr>
        <p:spPr>
          <a:xfrm rot="16200000">
            <a:off x="4761460" y="2079912"/>
            <a:ext cx="174999" cy="78251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Brace 12"/>
          <p:cNvSpPr/>
          <p:nvPr/>
        </p:nvSpPr>
        <p:spPr>
          <a:xfrm rot="16200000">
            <a:off x="3921108" y="2169646"/>
            <a:ext cx="175000" cy="60305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732028" y="2496407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type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383399" y="2490635"/>
            <a:ext cx="929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</a:t>
            </a:r>
            <a:endParaRPr lang="en-US" dirty="0"/>
          </a:p>
        </p:txBody>
      </p:sp>
      <p:sp>
        <p:nvSpPr>
          <p:cNvPr id="22" name="Left Brace 21"/>
          <p:cNvSpPr/>
          <p:nvPr/>
        </p:nvSpPr>
        <p:spPr>
          <a:xfrm rot="16200000">
            <a:off x="2260998" y="1265675"/>
            <a:ext cx="177930" cy="241392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342475" y="2496407"/>
            <a:ext cx="2014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</a:t>
            </a:r>
            <a:r>
              <a:rPr lang="en-US" dirty="0" smtClean="0"/>
              <a:t>ariable annotation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169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8" grpId="0" animBg="1"/>
      <p:bldP spid="15" grpId="0" animBg="1"/>
      <p:bldP spid="5" grpId="0" uiExpand="1" build="p"/>
      <p:bldP spid="17" grpId="0"/>
      <p:bldP spid="19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</a:t>
            </a:r>
            <a:r>
              <a:rPr lang="en-US" dirty="0" smtClean="0"/>
              <a:t>contributions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formal semantics (name-based and value-based)</a:t>
            </a:r>
          </a:p>
          <a:p>
            <a:pPr lvl="1"/>
            <a:r>
              <a:rPr lang="en-US" dirty="0" smtClean="0"/>
              <a:t>Core calculus based on </a:t>
            </a:r>
            <a:r>
              <a:rPr lang="en-US" dirty="0" err="1" smtClean="0"/>
              <a:t>RaceFreeJava</a:t>
            </a:r>
            <a:r>
              <a:rPr lang="en-US" dirty="0" smtClean="0"/>
              <a:t> [</a:t>
            </a:r>
            <a:r>
              <a:rPr lang="en-US" dirty="0" err="1" smtClean="0"/>
              <a:t>Abadi</a:t>
            </a:r>
            <a:r>
              <a:rPr lang="en-US" dirty="0" smtClean="0"/>
              <a:t> TOPLAS 2006]</a:t>
            </a:r>
          </a:p>
          <a:p>
            <a:pPr lvl="1"/>
            <a:r>
              <a:rPr lang="en-US" dirty="0" smtClean="0"/>
              <a:t>Structural Operational Semantics</a:t>
            </a:r>
          </a:p>
          <a:p>
            <a:pPr lvl="1"/>
            <a:r>
              <a:rPr lang="en-US" dirty="0" smtClean="0"/>
              <a:t>Definitions of accessed variables and dereferenced locations</a:t>
            </a:r>
          </a:p>
          <a:p>
            <a:r>
              <a:rPr lang="en-US" dirty="0" smtClean="0"/>
              <a:t>Proofs of correctness</a:t>
            </a:r>
          </a:p>
          <a:p>
            <a:pPr lvl="1"/>
            <a:r>
              <a:rPr lang="en-US" dirty="0" smtClean="0"/>
              <a:t>By contradiction:</a:t>
            </a:r>
          </a:p>
          <a:p>
            <a:pPr lvl="2"/>
            <a:r>
              <a:rPr lang="en-US" dirty="0" smtClean="0"/>
              <a:t>assume data race</a:t>
            </a:r>
          </a:p>
          <a:p>
            <a:pPr lvl="2"/>
            <a:r>
              <a:rPr lang="en-US" dirty="0" smtClean="0"/>
              <a:t>show locking discipline must have been violated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96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analysis of a locking discipline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Goal is to determine facts about </a:t>
            </a:r>
            <a:r>
              <a:rPr lang="en-US" sz="3200" dirty="0" smtClean="0">
                <a:solidFill>
                  <a:srgbClr val="FF0000"/>
                </a:solidFill>
              </a:rPr>
              <a:t>values</a:t>
            </a:r>
          </a:p>
          <a:p>
            <a:pPr lvl="1"/>
            <a:r>
              <a:rPr lang="en-US" sz="2800" dirty="0" smtClean="0"/>
              <a:t>Program is written in terms of facts about </a:t>
            </a:r>
            <a:r>
              <a:rPr lang="en-US" sz="2800" dirty="0" smtClean="0">
                <a:solidFill>
                  <a:srgbClr val="FF0000"/>
                </a:solidFill>
              </a:rPr>
              <a:t>variables</a:t>
            </a:r>
          </a:p>
          <a:p>
            <a:r>
              <a:rPr lang="en-US" sz="3200" dirty="0" smtClean="0"/>
              <a:t>Analysis computes an approximation (an abstraction)</a:t>
            </a:r>
          </a:p>
          <a:p>
            <a:pPr lvl="1"/>
            <a:r>
              <a:rPr lang="en-US" sz="2800" dirty="0" smtClean="0"/>
              <a:t>of values each expression may evaluate to</a:t>
            </a:r>
          </a:p>
          <a:p>
            <a:pPr lvl="1"/>
            <a:r>
              <a:rPr lang="en-US" sz="2800" dirty="0"/>
              <a:t>o</a:t>
            </a:r>
            <a:r>
              <a:rPr lang="en-US" sz="2800" dirty="0" smtClean="0"/>
              <a:t>f locks currently held by the program</a:t>
            </a:r>
          </a:p>
          <a:p>
            <a:r>
              <a:rPr lang="en-US" sz="3200" dirty="0" smtClean="0"/>
              <a:t>Both abstractions are sound</a:t>
            </a:r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5052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42392" y="1825626"/>
            <a:ext cx="7908853" cy="2615746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Enforcement of value semantics</a:t>
            </a:r>
            <a:br>
              <a:rPr lang="en-US" dirty="0" smtClean="0"/>
            </a:br>
            <a:r>
              <a:rPr lang="en-US" dirty="0" smtClean="0"/>
              <a:t>via type-checking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7781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Type rule:  If   x 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GB</a:t>
            </a:r>
            <a:r>
              <a:rPr lang="en-US" dirty="0" smtClean="0"/>
              <a:t>(</a:t>
            </a:r>
            <a:r>
              <a:rPr lang="en-US" i="1" dirty="0" smtClean="0"/>
              <a:t>L</a:t>
            </a:r>
            <a:r>
              <a:rPr lang="en-US" dirty="0" smtClean="0"/>
              <a:t>) , then </a:t>
            </a:r>
            <a:r>
              <a:rPr lang="en-US" i="1" dirty="0" smtClean="0"/>
              <a:t>L</a:t>
            </a:r>
            <a:r>
              <a:rPr lang="en-US" dirty="0" smtClean="0"/>
              <a:t> must be held when x is dereferenced</a:t>
            </a:r>
            <a:endParaRPr lang="en-US" i="1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Type system also supports</a:t>
            </a:r>
          </a:p>
          <a:p>
            <a:r>
              <a:rPr lang="en-US" dirty="0" smtClean="0"/>
              <a:t>method pre/</a:t>
            </a:r>
            <a:r>
              <a:rPr lang="en-US" dirty="0" err="1" smtClean="0"/>
              <a:t>postconditions</a:t>
            </a:r>
            <a:r>
              <a:rPr lang="en-US" dirty="0" smtClean="0"/>
              <a:t> (</a:t>
            </a:r>
            <a:r>
              <a:rPr lang="en-US" sz="2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@Holding </a:t>
            </a:r>
            <a:r>
              <a:rPr lang="en-US" dirty="0" smtClean="0"/>
              <a:t>annotations)</a:t>
            </a:r>
          </a:p>
          <a:p>
            <a:r>
              <a:rPr lang="en-US" dirty="0" smtClean="0"/>
              <a:t>side effect annotations</a:t>
            </a:r>
          </a:p>
          <a:p>
            <a:r>
              <a:rPr lang="en-US" dirty="0" smtClean="0"/>
              <a:t>type qualifier polymorphism</a:t>
            </a:r>
          </a:p>
          <a:p>
            <a:r>
              <a:rPr lang="en-US" dirty="0" smtClean="0"/>
              <a:t>reflection</a:t>
            </a:r>
          </a:p>
          <a:p>
            <a:r>
              <a:rPr lang="en-US" dirty="0"/>
              <a:t>f</a:t>
            </a:r>
            <a:r>
              <a:rPr lang="en-US" dirty="0" smtClean="0"/>
              <a:t>low-sensitive type inference</a:t>
            </a:r>
          </a:p>
          <a:p>
            <a:endParaRPr lang="en-US" dirty="0"/>
          </a:p>
        </p:txBody>
      </p:sp>
      <p:sp>
        <p:nvSpPr>
          <p:cNvPr id="11" name="Content Placeholder 5"/>
          <p:cNvSpPr txBox="1">
            <a:spLocks/>
          </p:cNvSpPr>
          <p:nvPr/>
        </p:nvSpPr>
        <p:spPr>
          <a:xfrm>
            <a:off x="370114" y="4861194"/>
            <a:ext cx="5725886" cy="1996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No two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GuardedBy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annotations are related by subtyping</a:t>
            </a:r>
          </a:p>
          <a:p>
            <a:r>
              <a:rPr lang="en-US" dirty="0" smtClean="0"/>
              <a:t>Why not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@GB</a:t>
            </a:r>
            <a:r>
              <a:rPr lang="en-US" dirty="0" smtClean="0"/>
              <a:t>(</a:t>
            </a:r>
            <a:r>
              <a:rPr lang="en-US" i="1" dirty="0" smtClean="0"/>
              <a:t>L1</a:t>
            </a:r>
            <a:r>
              <a:rPr lang="en-US" dirty="0" smtClean="0"/>
              <a:t>) &lt;: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@GB</a:t>
            </a:r>
            <a:r>
              <a:rPr lang="en-US" dirty="0" smtClean="0"/>
              <a:t>(</a:t>
            </a:r>
            <a:r>
              <a:rPr lang="en-US" i="1" dirty="0" smtClean="0"/>
              <a:t>L1</a:t>
            </a:r>
            <a:r>
              <a:rPr lang="en-US" dirty="0" smtClean="0"/>
              <a:t>, </a:t>
            </a:r>
            <a:r>
              <a:rPr lang="en-US" i="1" dirty="0" smtClean="0"/>
              <a:t>L2</a:t>
            </a:r>
            <a:r>
              <a:rPr lang="en-US" dirty="0" smtClean="0"/>
              <a:t>)?</a:t>
            </a:r>
          </a:p>
          <a:p>
            <a:pPr lvl="1"/>
            <a:r>
              <a:rPr lang="en-US" dirty="0" smtClean="0"/>
              <a:t>Side effects and aliasing</a:t>
            </a:r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9073663" y="781684"/>
            <a:ext cx="248606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[Ernst ICSE 2016]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65846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Inference of both semantics</a:t>
            </a:r>
            <a:br>
              <a:rPr lang="en-US" dirty="0" smtClean="0"/>
            </a:br>
            <a:r>
              <a:rPr lang="en-US" dirty="0" smtClean="0"/>
              <a:t>via abstract interpretation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8646887"/>
              </p:ext>
            </p:extLst>
          </p:nvPr>
        </p:nvGraphicFramePr>
        <p:xfrm>
          <a:off x="933061" y="1927354"/>
          <a:ext cx="8924935" cy="23647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Acrobat Document" r:id="rId3" imgW="4457501" imgH="1180631" progId="AcroExch.Document.DC">
                  <p:embed/>
                </p:oleObj>
              </mc:Choice>
              <mc:Fallback>
                <p:oleObj name="Acrobat Document" r:id="rId3" imgW="4457501" imgH="1180631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33061" y="1927354"/>
                        <a:ext cx="8924935" cy="23647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461574" y="2740385"/>
            <a:ext cx="2158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</a:t>
            </a:r>
            <a:r>
              <a:rPr lang="en-US" dirty="0" err="1" smtClean="0"/>
              <a:t>Spoto</a:t>
            </a:r>
            <a:r>
              <a:rPr lang="en-US" dirty="0" smtClean="0"/>
              <a:t> TOPLAS 2003]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513607" y="4393810"/>
            <a:ext cx="205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[Nikolic ICTAC 2012]</a:t>
            </a:r>
            <a:endParaRPr lang="en-US" dirty="0"/>
          </a:p>
        </p:txBody>
      </p:sp>
      <p:sp>
        <p:nvSpPr>
          <p:cNvPr id="11" name="Rounded Rectangular Callout 10"/>
          <p:cNvSpPr/>
          <p:nvPr/>
        </p:nvSpPr>
        <p:spPr>
          <a:xfrm>
            <a:off x="9088016" y="3605827"/>
            <a:ext cx="2857209" cy="1899233"/>
          </a:xfrm>
          <a:prstGeom prst="wedgeRoundRectCallout">
            <a:avLst>
              <a:gd name="adj1" fmla="val -86167"/>
              <a:gd name="adj2" fmla="val -9525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Expression </a:t>
            </a:r>
            <a:r>
              <a:rPr lang="en-US" sz="2400" i="1" dirty="0" smtClean="0">
                <a:solidFill>
                  <a:schemeClr val="tx1"/>
                </a:solidFill>
              </a:rPr>
              <a:t>e</a:t>
            </a:r>
            <a:r>
              <a:rPr lang="en-US" sz="2400" dirty="0" smtClean="0">
                <a:solidFill>
                  <a:schemeClr val="tx1"/>
                </a:solidFill>
              </a:rPr>
              <a:t> is @</a:t>
            </a:r>
            <a:r>
              <a:rPr lang="en-US" sz="2400" dirty="0" err="1" smtClean="0">
                <a:solidFill>
                  <a:schemeClr val="tx1"/>
                </a:solidFill>
              </a:rPr>
              <a:t>GuardedBy</a:t>
            </a:r>
            <a:r>
              <a:rPr lang="en-US" sz="2400" dirty="0" smtClean="0">
                <a:solidFill>
                  <a:schemeClr val="tx1"/>
                </a:solidFill>
              </a:rPr>
              <a:t>(</a:t>
            </a:r>
            <a:r>
              <a:rPr lang="en-US" sz="2400" i="1" dirty="0" smtClean="0">
                <a:solidFill>
                  <a:schemeClr val="tx1"/>
                </a:solidFill>
              </a:rPr>
              <a:t>L</a:t>
            </a:r>
            <a:r>
              <a:rPr lang="en-US" sz="2400" dirty="0" smtClean="0">
                <a:solidFill>
                  <a:schemeClr val="tx1"/>
                </a:solidFill>
              </a:rPr>
              <a:t>) if </a:t>
            </a:r>
            <a:r>
              <a:rPr lang="en-US" sz="2400" i="1" dirty="0" smtClean="0">
                <a:solidFill>
                  <a:schemeClr val="tx1"/>
                </a:solidFill>
              </a:rPr>
              <a:t>e</a:t>
            </a:r>
            <a:r>
              <a:rPr lang="en-US" sz="2400" dirty="0" smtClean="0">
                <a:solidFill>
                  <a:schemeClr val="tx1"/>
                </a:solidFill>
              </a:rPr>
              <a:t>’s fields are accessed only when </a:t>
            </a:r>
            <a:r>
              <a:rPr lang="en-US" sz="2400" i="1" dirty="0" smtClean="0">
                <a:solidFill>
                  <a:schemeClr val="tx1"/>
                </a:solidFill>
              </a:rPr>
              <a:t>L</a:t>
            </a:r>
            <a:r>
              <a:rPr lang="en-US" sz="2400" dirty="0" smtClean="0">
                <a:solidFill>
                  <a:schemeClr val="tx1"/>
                </a:solidFill>
              </a:rPr>
              <a:t> is held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5510795" y="4958768"/>
            <a:ext cx="2985796" cy="1609984"/>
          </a:xfrm>
          <a:prstGeom prst="wedgeRoundRectCallout">
            <a:avLst>
              <a:gd name="adj1" fmla="val -15426"/>
              <a:gd name="adj2" fmla="val -8894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Acquired on entry to </a:t>
            </a:r>
            <a:r>
              <a:rPr lang="en-US" sz="20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sync(…)</a:t>
            </a:r>
            <a:r>
              <a:rPr lang="en-US" sz="20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20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  <a:r>
              <a:rPr lang="en-US" sz="20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n-US" sz="2400" dirty="0" smtClean="0">
                <a:solidFill>
                  <a:schemeClr val="tx1"/>
                </a:solidFill>
              </a:rPr>
              <a:t>. Released on exit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or side effect.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36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Inference implementation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Where is the guarded element used?</a:t>
            </a:r>
          </a:p>
          <a:p>
            <a:pPr lvl="1"/>
            <a:r>
              <a:rPr lang="en-US" dirty="0" smtClean="0"/>
              <a:t>Name protection:  syntactic uses of variable</a:t>
            </a:r>
          </a:p>
          <a:p>
            <a:pPr lvl="1"/>
            <a:r>
              <a:rPr lang="en-US" dirty="0" smtClean="0"/>
              <a:t>Value protection:  estimate via creation points analysis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expressions are locked at those points?</a:t>
            </a:r>
          </a:p>
          <a:p>
            <a:pPr lvl="1"/>
            <a:r>
              <a:rPr lang="en-US" dirty="0" smtClean="0"/>
              <a:t>Definite aliasing analysis</a:t>
            </a:r>
          </a:p>
          <a:p>
            <a:pPr lvl="1"/>
            <a:r>
              <a:rPr lang="en-US" dirty="0" smtClean="0"/>
              <a:t>Side effect analysis</a:t>
            </a:r>
          </a:p>
          <a:p>
            <a:pPr lvl="1"/>
            <a:r>
              <a:rPr lang="en-US" dirty="0" smtClean="0"/>
              <a:t>Viewpoint adaptation (contextualization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Whole-program analysis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akes closed-world assumption</a:t>
            </a:r>
          </a:p>
          <a:p>
            <a:pPr lvl="1"/>
            <a:r>
              <a:rPr lang="en-US" dirty="0" smtClean="0"/>
              <a:t>Type-checking is modular</a:t>
            </a:r>
            <a:r>
              <a:rPr lang="en-US" smtClean="0"/>
              <a:t>, incremental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25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evaluation of value semantics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80448"/>
          </a:xfrm>
        </p:spPr>
        <p:txBody>
          <a:bodyPr>
            <a:normAutofit/>
          </a:bodyPr>
          <a:lstStyle/>
          <a:p>
            <a:r>
              <a:rPr lang="en-US" dirty="0" smtClean="0"/>
              <a:t>15 programs, 1.3 MLOC</a:t>
            </a:r>
          </a:p>
          <a:p>
            <a:pPr lvl="1"/>
            <a:r>
              <a:rPr lang="en-US" dirty="0" err="1" smtClean="0"/>
              <a:t>BitcoinJ</a:t>
            </a:r>
            <a:r>
              <a:rPr lang="en-US" dirty="0" smtClean="0"/>
              <a:t>, Daikon, Derby, Eclipse, Guava, Jetty, </a:t>
            </a:r>
            <a:r>
              <a:rPr lang="en-US" dirty="0" err="1" smtClean="0"/>
              <a:t>Velicity</a:t>
            </a:r>
            <a:r>
              <a:rPr lang="en-US" dirty="0" smtClean="0"/>
              <a:t>, Zookeeper, Tomcat, …</a:t>
            </a:r>
          </a:p>
          <a:p>
            <a:pPr lvl="1"/>
            <a:r>
              <a:rPr lang="en-US" dirty="0"/>
              <a:t>5 </a:t>
            </a:r>
            <a:r>
              <a:rPr lang="en-US" dirty="0" smtClean="0"/>
              <a:t>contain </a:t>
            </a:r>
            <a:r>
              <a:rPr lang="en-US" dirty="0"/>
              <a:t>programmer-written </a:t>
            </a: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2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GuardedBy</a:t>
            </a:r>
            <a:r>
              <a:rPr lang="en-US" dirty="0" smtClean="0"/>
              <a:t> annotations</a:t>
            </a:r>
          </a:p>
          <a:p>
            <a:r>
              <a:rPr lang="en-US" dirty="0" smtClean="0"/>
              <a:t>661 correct annotations</a:t>
            </a:r>
          </a:p>
          <a:p>
            <a:pPr lvl="1"/>
            <a:r>
              <a:rPr lang="en-US" dirty="0" smtClean="0"/>
              <a:t>Candidates:  annotations written </a:t>
            </a:r>
            <a:r>
              <a:rPr lang="en-US" dirty="0"/>
              <a:t>by the programmer or inferred by our </a:t>
            </a:r>
            <a:r>
              <a:rPr lang="en-US" dirty="0" smtClean="0"/>
              <a:t>tool</a:t>
            </a:r>
            <a:endParaRPr lang="en-US" dirty="0"/>
          </a:p>
          <a:p>
            <a:pPr lvl="1"/>
            <a:r>
              <a:rPr lang="en-US" dirty="0" smtClean="0"/>
              <a:t>Correct:  program </a:t>
            </a:r>
            <a:r>
              <a:rPr lang="en-US" dirty="0"/>
              <a:t>never suffers a data race on </a:t>
            </a:r>
            <a:r>
              <a:rPr lang="en-US" dirty="0" smtClean="0"/>
              <a:t>the element</a:t>
            </a:r>
          </a:p>
          <a:p>
            <a:pPr lvl="2"/>
            <a:r>
              <a:rPr lang="en-US" dirty="0" smtClean="0"/>
              <a:t>Determined by manual analysis</a:t>
            </a:r>
            <a:endParaRPr lang="en-US" dirty="0"/>
          </a:p>
          <a:p>
            <a:r>
              <a:rPr lang="en-US" dirty="0" smtClean="0"/>
              <a:t>Results:</a:t>
            </a:r>
          </a:p>
          <a:p>
            <a:pPr lvl="1"/>
            <a:r>
              <a:rPr lang="en-US" dirty="0" smtClean="0"/>
              <a:t>Inference:  precision 100%, recall 83%</a:t>
            </a:r>
          </a:p>
          <a:p>
            <a:pPr lvl="1"/>
            <a:r>
              <a:rPr lang="en-US" dirty="0" smtClean="0"/>
              <a:t>Type-checking:  precision 100%, recall 99%</a:t>
            </a:r>
          </a:p>
          <a:p>
            <a:pPr lvl="1"/>
            <a:r>
              <a:rPr lang="en-US" dirty="0"/>
              <a:t>Programmers:  precision 50%, recall 42</a:t>
            </a:r>
            <a:r>
              <a:rPr lang="en-US" dirty="0" smtClean="0"/>
              <a:t>%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448501" y="1254054"/>
            <a:ext cx="248606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[Ernst ICSE 2016]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08777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Programmer mistakes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Errors in every program that programmers annotated</a:t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dirty="0"/>
              <a:t>respect to both value and name semantics</a:t>
            </a:r>
          </a:p>
          <a:p>
            <a:r>
              <a:rPr lang="en-US" dirty="0" smtClean="0"/>
              <a:t>Creating external aliases</a:t>
            </a:r>
          </a:p>
          <a:p>
            <a:r>
              <a:rPr lang="en-US" dirty="0" smtClean="0"/>
              <a:t>Lock writes but not reads</a:t>
            </a:r>
          </a:p>
          <a:p>
            <a:r>
              <a:rPr lang="en-US" dirty="0"/>
              <a:t>Syntax errors</a:t>
            </a:r>
          </a:p>
          <a:p>
            <a:r>
              <a:rPr lang="en-US" dirty="0" smtClean="0"/>
              <a:t>Omitted annotations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39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Concurrency:  essential but error-prone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alibri" panose="020F0502020204030204" pitchFamily="34" charset="0"/>
              <a:buChar char="+"/>
            </a:pPr>
            <a:r>
              <a:rPr lang="en-US" sz="3600" dirty="0" smtClean="0"/>
              <a:t>Essential for performance </a:t>
            </a:r>
            <a:r>
              <a:rPr lang="en-US" sz="3600" dirty="0"/>
              <a:t>(exploit multiple cores)</a:t>
            </a:r>
          </a:p>
          <a:p>
            <a:pPr>
              <a:buFont typeface="Calibri" panose="020F0502020204030204" pitchFamily="34" charset="0"/>
              <a:buChar char="+"/>
            </a:pPr>
            <a:r>
              <a:rPr lang="en-US" sz="3600" dirty="0" smtClean="0"/>
              <a:t>Design component of GUIs</a:t>
            </a:r>
            <a:endParaRPr lang="en-US" sz="3600" dirty="0"/>
          </a:p>
          <a:p>
            <a:endParaRPr lang="en-US" sz="3600" dirty="0"/>
          </a:p>
          <a:p>
            <a:pPr>
              <a:buFont typeface="Calibri" panose="020F0502020204030204" pitchFamily="34" charset="0"/>
              <a:buChar char="-"/>
            </a:pPr>
            <a:r>
              <a:rPr lang="en-US" sz="3600" dirty="0" smtClean="0"/>
              <a:t>Data races:  concurrent </a:t>
            </a:r>
            <a:r>
              <a:rPr lang="en-US" sz="3600" dirty="0"/>
              <a:t>access to shared </a:t>
            </a:r>
            <a:r>
              <a:rPr lang="en-US" sz="3600" dirty="0" smtClean="0"/>
              <a:t>data</a:t>
            </a:r>
            <a:endParaRPr lang="en-US" sz="3600" dirty="0"/>
          </a:p>
          <a:p>
            <a:pPr lvl="1"/>
            <a:r>
              <a:rPr lang="en-US" sz="3200" dirty="0" smtClean="0"/>
              <a:t>easy </a:t>
            </a:r>
            <a:r>
              <a:rPr lang="en-US" sz="3200" dirty="0"/>
              <a:t>mistake to make</a:t>
            </a:r>
          </a:p>
          <a:p>
            <a:pPr lvl="1"/>
            <a:r>
              <a:rPr lang="en-US" sz="3200" dirty="0" smtClean="0"/>
              <a:t>leads </a:t>
            </a:r>
            <a:r>
              <a:rPr lang="en-US" sz="3200" dirty="0"/>
              <a:t>to corrupted data structures</a:t>
            </a:r>
          </a:p>
          <a:p>
            <a:pPr lvl="1"/>
            <a:r>
              <a:rPr lang="en-US" sz="3200" dirty="0" smtClean="0"/>
              <a:t>difficult </a:t>
            </a:r>
            <a:r>
              <a:rPr lang="en-US" sz="3200" dirty="0"/>
              <a:t>to reproduce and </a:t>
            </a:r>
            <a:r>
              <a:rPr lang="en-US" sz="3200" dirty="0" smtClean="0"/>
              <a:t>diagnose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5103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Type checker:</a:t>
            </a:r>
          </a:p>
          <a:p>
            <a:pPr lvl="1"/>
            <a:r>
              <a:rPr lang="en-US" sz="2800" dirty="0" smtClean="0"/>
              <a:t>Lock Checker, distributed with the Checker Framework</a:t>
            </a:r>
          </a:p>
          <a:p>
            <a:pPr lvl="1"/>
            <a:r>
              <a:rPr lang="en-US" sz="2800" dirty="0" smtClean="0">
                <a:hlinkClick r:id="rId2"/>
              </a:rPr>
              <a:t>http://CheckerFramework.org/</a:t>
            </a:r>
            <a:endParaRPr lang="en-US" sz="2800" dirty="0" smtClean="0"/>
          </a:p>
          <a:p>
            <a:pPr lvl="1"/>
            <a:r>
              <a:rPr lang="en-US" sz="2800" dirty="0" smtClean="0"/>
              <a:t>Live demo: </a:t>
            </a:r>
            <a:r>
              <a:rPr lang="en-US" sz="2800" dirty="0">
                <a:hlinkClick r:id="rId3"/>
              </a:rPr>
              <a:t>http</a:t>
            </a:r>
            <a:r>
              <a:rPr lang="en-US" sz="2800" dirty="0" smtClean="0">
                <a:hlinkClick r:id="rId3"/>
              </a:rPr>
              <a:t>://eisop.uwaterloo.ca/live</a:t>
            </a:r>
            <a:endParaRPr lang="en-US" sz="2800" dirty="0" smtClean="0"/>
          </a:p>
          <a:p>
            <a:r>
              <a:rPr lang="en-US" sz="3200" dirty="0" smtClean="0"/>
              <a:t>Inference:</a:t>
            </a:r>
          </a:p>
          <a:p>
            <a:pPr lvl="1"/>
            <a:r>
              <a:rPr lang="en-US" sz="2800" dirty="0" smtClean="0"/>
              <a:t>Julia abstract interpretation</a:t>
            </a:r>
          </a:p>
          <a:p>
            <a:pPr lvl="1"/>
            <a:r>
              <a:rPr lang="en-US" sz="2800" dirty="0" smtClean="0">
                <a:hlinkClick r:id="rId4"/>
              </a:rPr>
              <a:t>http://juliasoft.com/</a:t>
            </a:r>
            <a:endParaRPr lang="en-US" sz="2800" dirty="0" smtClean="0"/>
          </a:p>
        </p:txBody>
      </p:sp>
      <p:pic>
        <p:nvPicPr>
          <p:cNvPr id="2050" name="Picture 2" descr="http://types.cs.washington.edu/checker-framework/CF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8434" y="2847553"/>
            <a:ext cx="3018871" cy="763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popl.mpi-sws.org/2013/logos/julia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8434" y="3979365"/>
            <a:ext cx="2402480" cy="121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736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Name-based semantics:  JML, JCIP, </a:t>
            </a:r>
            <a:r>
              <a:rPr lang="en-US" dirty="0" err="1" smtClean="0"/>
              <a:t>rccjava</a:t>
            </a:r>
            <a:r>
              <a:rPr lang="en-US" dirty="0" smtClean="0"/>
              <a:t> [</a:t>
            </a:r>
            <a:r>
              <a:rPr lang="en-US" dirty="0" err="1" smtClean="0"/>
              <a:t>Abadi</a:t>
            </a:r>
            <a:r>
              <a:rPr lang="en-US" dirty="0" smtClean="0"/>
              <a:t> TOPLAS 2006],  …</a:t>
            </a:r>
          </a:p>
          <a:p>
            <a:r>
              <a:rPr lang="en-US" dirty="0" smtClean="0"/>
              <a:t>Heuristic checking tools:  Warlock, ESC/Modula-3, ESC/Java</a:t>
            </a:r>
          </a:p>
          <a:p>
            <a:r>
              <a:rPr lang="en-US" dirty="0" smtClean="0"/>
              <a:t>Unsound inference:  [</a:t>
            </a:r>
            <a:r>
              <a:rPr lang="en-US" dirty="0" err="1" smtClean="0"/>
              <a:t>Naik</a:t>
            </a:r>
            <a:r>
              <a:rPr lang="en-US" dirty="0" smtClean="0"/>
              <a:t> PLDI 2006] uses may-alias, [Rose CSJP 2004] is dynamic</a:t>
            </a:r>
          </a:p>
          <a:p>
            <a:r>
              <a:rPr lang="en-US" dirty="0" smtClean="0"/>
              <a:t>Sound inference for part of Java [Flanagan SAS 2004]</a:t>
            </a:r>
          </a:p>
          <a:p>
            <a:r>
              <a:rPr lang="en-US" dirty="0" smtClean="0"/>
              <a:t>Type-and-effect type systems:  heavier-weight, detects deadlocks too</a:t>
            </a:r>
          </a:p>
          <a:p>
            <a:r>
              <a:rPr lang="en-US" dirty="0" smtClean="0"/>
              <a:t>Ownership types</a:t>
            </a:r>
          </a:p>
        </p:txBody>
      </p:sp>
    </p:spTree>
    <p:extLst>
      <p:ext uri="{BB962C8B-B14F-4D97-AF65-F5344CB8AC3E}">
        <p14:creationId xmlns:p14="http://schemas.microsoft.com/office/powerpoint/2010/main" val="343983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4152"/>
          </a:xfrm>
        </p:spPr>
        <p:txBody>
          <a:bodyPr>
            <a:noAutofit/>
          </a:bodyPr>
          <a:lstStyle/>
          <a:p>
            <a:r>
              <a:rPr lang="en-US" sz="3200" dirty="0" smtClean="0"/>
              <a:t>Formal </a:t>
            </a:r>
            <a:r>
              <a:rPr lang="en-US" sz="3200" dirty="0"/>
              <a:t>semantics for locking </a:t>
            </a:r>
            <a:r>
              <a:rPr lang="en-US" sz="3200" dirty="0" smtClean="0"/>
              <a:t>disciplines</a:t>
            </a:r>
          </a:p>
          <a:p>
            <a:pPr lvl="1"/>
            <a:r>
              <a:rPr lang="en-US" sz="2800" dirty="0" smtClean="0"/>
              <a:t>unambiguous</a:t>
            </a:r>
            <a:endParaRPr lang="en-US" sz="2800" dirty="0"/>
          </a:p>
          <a:p>
            <a:pPr lvl="1"/>
            <a:r>
              <a:rPr lang="en-US" sz="2800" dirty="0" smtClean="0"/>
              <a:t>prevents </a:t>
            </a:r>
            <a:r>
              <a:rPr lang="en-US" sz="2800" dirty="0"/>
              <a:t>data </a:t>
            </a:r>
            <a:r>
              <a:rPr lang="en-US" sz="2800" dirty="0" smtClean="0"/>
              <a:t>races</a:t>
            </a:r>
          </a:p>
          <a:p>
            <a:pPr lvl="1"/>
            <a:r>
              <a:rPr lang="en-US" sz="2800" dirty="0"/>
              <a:t>two variants:  value-based, </a:t>
            </a:r>
            <a:r>
              <a:rPr lang="en-US" sz="2800" dirty="0" smtClean="0"/>
              <a:t>name-based</a:t>
            </a:r>
            <a:endParaRPr lang="en-US" sz="2800" dirty="0"/>
          </a:p>
          <a:p>
            <a:r>
              <a:rPr lang="en-US" sz="3200" dirty="0" smtClean="0"/>
              <a:t>Two </a:t>
            </a:r>
            <a:r>
              <a:rPr lang="en-US" sz="3200" dirty="0"/>
              <a:t>implementations:</a:t>
            </a:r>
          </a:p>
          <a:p>
            <a:pPr lvl="1"/>
            <a:r>
              <a:rPr lang="en-US" sz="2800" dirty="0" smtClean="0"/>
              <a:t>type-checker </a:t>
            </a:r>
            <a:r>
              <a:rPr lang="en-US" sz="2800" dirty="0"/>
              <a:t>that validates </a:t>
            </a:r>
            <a:r>
              <a:rPr lang="en-US" sz="2800" dirty="0" smtClean="0"/>
              <a:t>use of locking discipline (@</a:t>
            </a:r>
            <a:r>
              <a:rPr lang="en-US" sz="2800" dirty="0" err="1" smtClean="0"/>
              <a:t>GuardedBy</a:t>
            </a:r>
            <a:r>
              <a:rPr lang="en-US" sz="2800" dirty="0" smtClean="0"/>
              <a:t>)</a:t>
            </a:r>
            <a:endParaRPr lang="en-US" sz="2800" dirty="0"/>
          </a:p>
          <a:p>
            <a:pPr lvl="1"/>
            <a:r>
              <a:rPr lang="en-US" sz="2800" dirty="0" smtClean="0"/>
              <a:t>inference </a:t>
            </a:r>
            <a:r>
              <a:rPr lang="en-US" sz="2800" dirty="0"/>
              <a:t>tool that infers </a:t>
            </a:r>
            <a:r>
              <a:rPr lang="en-US" sz="2800" dirty="0" smtClean="0"/>
              <a:t>locking discipline (@</a:t>
            </a:r>
            <a:r>
              <a:rPr lang="en-US" sz="2800" dirty="0" err="1" smtClean="0"/>
              <a:t>GuardedBy</a:t>
            </a:r>
            <a:r>
              <a:rPr lang="en-US" sz="2800" dirty="0" smtClean="0"/>
              <a:t>)</a:t>
            </a:r>
            <a:endParaRPr lang="en-US" sz="2800" dirty="0"/>
          </a:p>
          <a:p>
            <a:r>
              <a:rPr lang="en-US" sz="3200" dirty="0" smtClean="0"/>
              <a:t>Experiments:  programmer-written </a:t>
            </a:r>
            <a:r>
              <a:rPr lang="en-US" sz="3200" dirty="0"/>
              <a:t>@</a:t>
            </a:r>
            <a:r>
              <a:rPr lang="en-US" sz="3200" dirty="0" err="1"/>
              <a:t>GuardedBy</a:t>
            </a:r>
            <a:r>
              <a:rPr lang="en-US" sz="3200" dirty="0"/>
              <a:t>:</a:t>
            </a:r>
          </a:p>
          <a:p>
            <a:pPr lvl="1"/>
            <a:r>
              <a:rPr lang="en-US" sz="2800" dirty="0" smtClean="0"/>
              <a:t>are </a:t>
            </a:r>
            <a:r>
              <a:rPr lang="en-US" sz="2800" dirty="0"/>
              <a:t>often inconsistent with informal semantics</a:t>
            </a:r>
          </a:p>
          <a:p>
            <a:pPr lvl="1"/>
            <a:r>
              <a:rPr lang="en-US" sz="2800" dirty="0" smtClean="0"/>
              <a:t>permit </a:t>
            </a:r>
            <a:r>
              <a:rPr lang="en-US" sz="2800" dirty="0"/>
              <a:t>data races even when </a:t>
            </a:r>
            <a:r>
              <a:rPr lang="en-US" sz="2800" dirty="0" smtClean="0"/>
              <a:t>consistent with informal semantics</a:t>
            </a:r>
            <a:endParaRPr lang="en-US" sz="2800" dirty="0"/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4207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Thread-unsafe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2953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BankAccount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balance;</a:t>
            </a:r>
          </a:p>
          <a:p>
            <a:pPr marL="0" indent="0">
              <a:buNone/>
            </a:pP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void withdraw(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mount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oldBal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this.balance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newBal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oldBal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amount;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this.balance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newBal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pPr marL="0" indent="0">
              <a:buNone/>
            </a:pP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35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race</a:t>
            </a:r>
            <a:br>
              <a:rPr lang="en-US" dirty="0" smtClean="0"/>
            </a:b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518984" y="1825625"/>
            <a:ext cx="5500816" cy="4351338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Thread 1:</a:t>
            </a:r>
          </a:p>
          <a:p>
            <a:pPr marL="0" indent="0">
              <a:buNone/>
            </a:pPr>
            <a:r>
              <a:rPr lang="en-US" dirty="0" err="1" smtClean="0"/>
              <a:t>sharedAccount.withdraw</a:t>
            </a:r>
            <a:r>
              <a:rPr lang="en-US" dirty="0" smtClean="0"/>
              <a:t>(50)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oldBal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this.balance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newBal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oldBal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 amount;</a:t>
            </a:r>
          </a:p>
          <a:p>
            <a:pPr marL="0" indent="0">
              <a:buNone/>
            </a:pP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this.balance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newBal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04935" cy="4351338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Thread 2:</a:t>
            </a:r>
          </a:p>
          <a:p>
            <a:pPr marL="0" indent="0">
              <a:buNone/>
            </a:pPr>
            <a:r>
              <a:rPr lang="en-US" dirty="0" err="1" smtClean="0"/>
              <a:t>sharedAccount.withdraw</a:t>
            </a:r>
            <a:r>
              <a:rPr lang="en-US" dirty="0" smtClean="0"/>
              <a:t>(100)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oldBal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this.balance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newBal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oldBal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 amount;</a:t>
            </a:r>
          </a:p>
          <a:p>
            <a:pPr marL="0" indent="0">
              <a:buNone/>
            </a:pP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this.balance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newBal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57944" y="385296"/>
            <a:ext cx="3106941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/>
              <a:t>Shared account</a:t>
            </a:r>
          </a:p>
          <a:p>
            <a:r>
              <a:rPr lang="en-US" sz="2800" dirty="0" smtClean="0"/>
              <a:t>Initial balance = 500</a:t>
            </a:r>
            <a:endParaRPr lang="en-US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5838" y="1452733"/>
            <a:ext cx="1532789" cy="18616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5723" y="1443944"/>
            <a:ext cx="1870476" cy="187047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61092" y="4284026"/>
            <a:ext cx="732893" cy="52322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500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79391" y="4807246"/>
            <a:ext cx="732893" cy="52322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500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92660" y="4817748"/>
            <a:ext cx="550151" cy="52322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50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396151" y="4328138"/>
            <a:ext cx="732893" cy="52322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500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794575" y="4773322"/>
            <a:ext cx="732893" cy="52322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500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406815" y="4797382"/>
            <a:ext cx="732893" cy="52322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  <a:r>
              <a:rPr lang="en-US" sz="2800" dirty="0" smtClean="0">
                <a:solidFill>
                  <a:srgbClr val="FF0000"/>
                </a:solidFill>
              </a:rPr>
              <a:t>00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00660" y="5290668"/>
            <a:ext cx="732893" cy="52322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450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179587" y="5254578"/>
            <a:ext cx="732893" cy="52322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dirty="0" smtClean="0">
                <a:solidFill>
                  <a:srgbClr val="FF0000"/>
                </a:solidFill>
              </a:rPr>
              <a:t>00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05848" y="5829489"/>
            <a:ext cx="298030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/>
              <a:t>Withdrawals = 150</a:t>
            </a:r>
          </a:p>
          <a:p>
            <a:r>
              <a:rPr lang="en-US" sz="2800" dirty="0" smtClean="0"/>
              <a:t>Final balance = 450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30786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uiExpand="1" build="p"/>
      <p:bldP spid="2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2953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BankAccount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balance;</a:t>
            </a:r>
          </a:p>
          <a:p>
            <a:pPr marL="0" indent="0">
              <a:buNone/>
            </a:pP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void withdraw(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mount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oldBal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this.balance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newBal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oldBal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amount;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this.balance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newBal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pPr marL="0" indent="0">
              <a:buNone/>
            </a:pP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390798" y="3810259"/>
            <a:ext cx="4971902" cy="4623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ynchronized (</a:t>
            </a:r>
            <a:r>
              <a:rPr lang="en-US" sz="24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acctLock</a:t>
            </a:r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53632" y="2236436"/>
            <a:ext cx="6707667" cy="92850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Object </a:t>
            </a:r>
            <a:r>
              <a:rPr lang="en-US" sz="24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acctLock</a:t>
            </a:r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24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GuardedBy</a:t>
            </a:r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(“</a:t>
            </a:r>
            <a:r>
              <a:rPr lang="en-US" sz="24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acctLock</a:t>
            </a:r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”)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balance;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390798" y="5693125"/>
            <a:ext cx="4292896" cy="4623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Rectangle 7"/>
          <p:cNvSpPr/>
          <p:nvPr/>
        </p:nvSpPr>
        <p:spPr>
          <a:xfrm>
            <a:off x="998521" y="2344831"/>
            <a:ext cx="25811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balance;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8311463" y="2087462"/>
            <a:ext cx="3342472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Locking: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Only one thread </a:t>
            </a:r>
            <a:br>
              <a:rPr lang="en-US" sz="2800" dirty="0" smtClean="0"/>
            </a:br>
            <a:r>
              <a:rPr lang="en-US" sz="2800" dirty="0" smtClean="0"/>
              <a:t>can </a:t>
            </a:r>
            <a:r>
              <a:rPr lang="en-US" sz="2800" dirty="0" err="1" smtClean="0"/>
              <a:t>aquire</a:t>
            </a:r>
            <a:r>
              <a:rPr lang="en-US" sz="2800" dirty="0" smtClean="0"/>
              <a:t> the lock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No concurrent access to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Which lock to hold?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8311463" y="4936070"/>
            <a:ext cx="313053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Key issues: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Names vs. values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Aliasing</a:t>
            </a:r>
          </a:p>
        </p:txBody>
      </p:sp>
    </p:spTree>
    <p:extLst>
      <p:ext uri="{BB962C8B-B14F-4D97-AF65-F5344CB8AC3E}">
        <p14:creationId xmlns:p14="http://schemas.microsoft.com/office/powerpoint/2010/main" val="1918449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10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Locking discipline =</a:t>
            </a:r>
            <a:br>
              <a:rPr lang="en-US" dirty="0" smtClean="0"/>
            </a:br>
            <a:r>
              <a:rPr lang="en-US" dirty="0" smtClean="0"/>
              <a:t>which locks to hold when accessing what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@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GuardedBy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("lock1")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w;</a:t>
            </a: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@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GuardedBy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("lock2")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x;</a:t>
            </a: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@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GuardedBy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("lock2")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y;</a:t>
            </a: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z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dirty="0"/>
          </a:p>
          <a:p>
            <a:r>
              <a:rPr lang="en-US" dirty="0" smtClean="0">
                <a:cs typeface="Courier New" panose="02070309020205020404" pitchFamily="49" charset="0"/>
              </a:rPr>
              <a:t>Write locking discipline as documentation and for use by tools</a:t>
            </a:r>
            <a:endParaRPr lang="en-US" sz="2400" dirty="0" smtClean="0">
              <a:cs typeface="Courier New" panose="02070309020205020404" pitchFamily="49" charset="0"/>
            </a:endParaRPr>
          </a:p>
          <a:p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GuardedBy</a:t>
            </a:r>
            <a:r>
              <a:rPr lang="en-US" dirty="0" smtClean="0"/>
              <a:t> [Goetz 2006] is a de-facto standard</a:t>
            </a:r>
          </a:p>
          <a:p>
            <a:pPr lvl="1"/>
            <a:r>
              <a:rPr lang="en-US" dirty="0" smtClean="0"/>
              <a:t>On GitHub, 35,000 uses in 7,000 files</a:t>
            </a:r>
          </a:p>
          <a:p>
            <a:r>
              <a:rPr lang="en-US" dirty="0" smtClean="0"/>
              <a:t>Its semantics is </a:t>
            </a:r>
            <a:r>
              <a:rPr lang="en-US" dirty="0" smtClean="0">
                <a:solidFill>
                  <a:srgbClr val="FF0000"/>
                </a:solidFill>
              </a:rPr>
              <a:t>informal, ambiguous, and incorrect</a:t>
            </a:r>
            <a:r>
              <a:rPr lang="en-US" dirty="0" smtClean="0"/>
              <a:t> (allows data races)</a:t>
            </a:r>
          </a:p>
          <a:p>
            <a:r>
              <a:rPr lang="en-US" dirty="0" smtClean="0"/>
              <a:t>Similar problems with other definitions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63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4152"/>
          </a:xfrm>
        </p:spPr>
        <p:txBody>
          <a:bodyPr>
            <a:noAutofit/>
          </a:bodyPr>
          <a:lstStyle/>
          <a:p>
            <a:r>
              <a:rPr lang="en-US" sz="3200" dirty="0" smtClean="0"/>
              <a:t>Formal </a:t>
            </a:r>
            <a:r>
              <a:rPr lang="en-US" sz="3200" dirty="0"/>
              <a:t>semantics for locking </a:t>
            </a:r>
            <a:r>
              <a:rPr lang="en-US" sz="3200" dirty="0" smtClean="0"/>
              <a:t>disciplines</a:t>
            </a:r>
            <a:endParaRPr lang="en-US" sz="3200" dirty="0"/>
          </a:p>
          <a:p>
            <a:pPr lvl="1"/>
            <a:r>
              <a:rPr lang="en-US" sz="2800" dirty="0" smtClean="0"/>
              <a:t>unambiguous</a:t>
            </a:r>
            <a:endParaRPr lang="en-US" sz="2800" dirty="0"/>
          </a:p>
          <a:p>
            <a:pPr lvl="1"/>
            <a:r>
              <a:rPr lang="en-US" sz="2800" dirty="0" smtClean="0"/>
              <a:t>prevents </a:t>
            </a:r>
            <a:r>
              <a:rPr lang="en-US" sz="2800" dirty="0"/>
              <a:t>data </a:t>
            </a:r>
            <a:r>
              <a:rPr lang="en-US" sz="2800" dirty="0" smtClean="0"/>
              <a:t>races</a:t>
            </a:r>
          </a:p>
          <a:p>
            <a:pPr lvl="1"/>
            <a:r>
              <a:rPr lang="en-US" sz="2800" dirty="0" smtClean="0"/>
              <a:t>two </a:t>
            </a:r>
            <a:r>
              <a:rPr lang="en-US" sz="2800" dirty="0"/>
              <a:t>variants</a:t>
            </a:r>
            <a:r>
              <a:rPr lang="en-US" sz="2800" dirty="0" smtClean="0"/>
              <a:t>:  value-based, name-based</a:t>
            </a:r>
            <a:endParaRPr lang="en-US" sz="2800" dirty="0"/>
          </a:p>
          <a:p>
            <a:r>
              <a:rPr lang="en-US" sz="3200" dirty="0" smtClean="0"/>
              <a:t>Two </a:t>
            </a:r>
            <a:r>
              <a:rPr lang="en-US" sz="3200" dirty="0"/>
              <a:t>implementations:</a:t>
            </a:r>
          </a:p>
          <a:p>
            <a:pPr lvl="1"/>
            <a:r>
              <a:rPr lang="en-US" sz="2800" dirty="0" smtClean="0"/>
              <a:t>type-checker </a:t>
            </a:r>
            <a:r>
              <a:rPr lang="en-US" sz="2800" dirty="0"/>
              <a:t>that validates </a:t>
            </a:r>
            <a:r>
              <a:rPr lang="en-US" sz="2800" dirty="0" smtClean="0"/>
              <a:t>use of locking</a:t>
            </a:r>
            <a:endParaRPr lang="en-US" sz="2800" dirty="0"/>
          </a:p>
          <a:p>
            <a:pPr lvl="1"/>
            <a:r>
              <a:rPr lang="en-US" sz="2800" dirty="0" smtClean="0"/>
              <a:t>inference </a:t>
            </a:r>
            <a:r>
              <a:rPr lang="en-US" sz="2800" dirty="0"/>
              <a:t>tool that infers </a:t>
            </a:r>
            <a:r>
              <a:rPr lang="en-US" sz="2800" dirty="0" smtClean="0"/>
              <a:t>locking discipline</a:t>
            </a:r>
          </a:p>
          <a:p>
            <a:r>
              <a:rPr lang="en-US" sz="3200" dirty="0" smtClean="0"/>
              <a:t>Experiments:  programmer-written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GuardedBy</a:t>
            </a:r>
            <a:r>
              <a:rPr lang="en-US" sz="3200" dirty="0" smtClean="0"/>
              <a:t>:</a:t>
            </a:r>
          </a:p>
          <a:p>
            <a:pPr lvl="1"/>
            <a:r>
              <a:rPr lang="en-US" sz="2800" dirty="0" smtClean="0"/>
              <a:t>are </a:t>
            </a:r>
            <a:r>
              <a:rPr lang="en-US" sz="2800" dirty="0"/>
              <a:t>often inconsistent with informal semantics</a:t>
            </a:r>
          </a:p>
          <a:p>
            <a:pPr lvl="1"/>
            <a:r>
              <a:rPr lang="en-US" sz="2800" dirty="0" smtClean="0"/>
              <a:t>permit </a:t>
            </a:r>
            <a:r>
              <a:rPr lang="en-US" sz="2800" dirty="0"/>
              <a:t>data races even when </a:t>
            </a:r>
            <a:r>
              <a:rPr lang="en-US" sz="2800" dirty="0" smtClean="0"/>
              <a:t>consistent</a:t>
            </a:r>
            <a:endParaRPr lang="en-US" sz="2800" dirty="0"/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0624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ular Callout 9"/>
          <p:cNvSpPr/>
          <p:nvPr/>
        </p:nvSpPr>
        <p:spPr>
          <a:xfrm>
            <a:off x="7737842" y="3576095"/>
            <a:ext cx="3415709" cy="1211948"/>
          </a:xfrm>
          <a:prstGeom prst="wedgeRoundRectCallout">
            <a:avLst>
              <a:gd name="adj1" fmla="val -116664"/>
              <a:gd name="adj2" fmla="val -62079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guard expression;</a:t>
            </a:r>
          </a:p>
          <a:p>
            <a:r>
              <a:rPr lang="en-US" sz="2400" dirty="0">
                <a:solidFill>
                  <a:schemeClr val="tx1"/>
                </a:solidFill>
                <a:cs typeface="Courier New" panose="02070309020205020404" pitchFamily="49" charset="0"/>
              </a:rPr>
              <a:t>a</a:t>
            </a:r>
            <a:r>
              <a:rPr lang="en-US" sz="24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rbitrary, e.g.  </a:t>
            </a:r>
            <a:r>
              <a:rPr lang="en-US" sz="24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a.b</a:t>
            </a:r>
            <a:r>
              <a:rPr lang="en-US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().f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5476" y="1962071"/>
            <a:ext cx="6601047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Date d = new Date();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GuardedBy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("d") List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...;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synchronized (d)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lst.add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(...)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lst.remove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(...)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otherList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6705600" y="365125"/>
            <a:ext cx="3317358" cy="1211948"/>
          </a:xfrm>
          <a:prstGeom prst="wedgeRoundRectCallout">
            <a:avLst>
              <a:gd name="adj1" fmla="val -71153"/>
              <a:gd name="adj2" fmla="val 114261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Each object is associated with a </a:t>
            </a:r>
            <a:r>
              <a:rPr lang="en-US" sz="2400" i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monitor</a:t>
            </a:r>
            <a:r>
              <a:rPr lang="en-US" sz="24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 or </a:t>
            </a:r>
            <a:r>
              <a:rPr lang="en-US" sz="2400" i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intrinsic lock</a:t>
            </a:r>
            <a:r>
              <a:rPr lang="en-US" sz="24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.</a:t>
            </a:r>
            <a:endParaRPr lang="en-US" sz="2400" i="1" dirty="0" smtClean="0">
              <a:solidFill>
                <a:schemeClr val="tx1"/>
              </a:solidFill>
              <a:cs typeface="Courier New" panose="02070309020205020404" pitchFamily="49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145311" y="2925792"/>
            <a:ext cx="2193852" cy="1646208"/>
          </a:xfrm>
          <a:prstGeom prst="wedgeRoundRectCallout">
            <a:avLst>
              <a:gd name="adj1" fmla="val 74385"/>
              <a:gd name="adj2" fmla="val 23178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synchronized</a:t>
            </a: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statement or method locks the monitor.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127148" y="4776712"/>
            <a:ext cx="2328973" cy="1507125"/>
          </a:xfrm>
          <a:prstGeom prst="wedgeRoundRectCallout">
            <a:avLst>
              <a:gd name="adj1" fmla="val 67995"/>
              <a:gd name="adj2" fmla="val 15984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  <a:cs typeface="Courier New" panose="02070309020205020404" pitchFamily="49" charset="0"/>
              </a:rPr>
              <a:t>E</a:t>
            </a:r>
            <a:r>
              <a:rPr lang="en-US" sz="24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xiting the statement or method unlocks the monitor.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7737843" y="3576095"/>
            <a:ext cx="3415709" cy="1211948"/>
          </a:xfrm>
          <a:prstGeom prst="wedgeRoundRectCallout">
            <a:avLst>
              <a:gd name="adj1" fmla="val -105769"/>
              <a:gd name="adj2" fmla="val -4176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guard expression;</a:t>
            </a:r>
          </a:p>
          <a:p>
            <a:r>
              <a:rPr lang="en-US" sz="2400" dirty="0">
                <a:solidFill>
                  <a:schemeClr val="tx1"/>
                </a:solidFill>
                <a:cs typeface="Courier New" panose="02070309020205020404" pitchFamily="49" charset="0"/>
              </a:rPr>
              <a:t>a</a:t>
            </a:r>
            <a:r>
              <a:rPr lang="en-US" sz="24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rbitrary, e.g.  </a:t>
            </a:r>
            <a:r>
              <a:rPr lang="en-US" sz="24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a.b</a:t>
            </a:r>
            <a:r>
              <a:rPr lang="en-US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().f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145311" y="1356097"/>
            <a:ext cx="1913860" cy="1211948"/>
          </a:xfrm>
          <a:prstGeom prst="wedgeRoundRectCallout">
            <a:avLst>
              <a:gd name="adj1" fmla="val 99848"/>
              <a:gd name="adj2" fmla="val 98918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specification of locking discipline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022776" y="5275598"/>
            <a:ext cx="3231377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Our implementations handle explicit locks too.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25284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  <p:bldP spid="7" grpId="0" animBg="1"/>
      <p:bldP spid="8" grpId="0" animBg="1"/>
      <p:bldP spid="9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ular Callout 6"/>
          <p:cNvSpPr/>
          <p:nvPr/>
        </p:nvSpPr>
        <p:spPr>
          <a:xfrm>
            <a:off x="7575985" y="211732"/>
            <a:ext cx="2621179" cy="1095961"/>
          </a:xfrm>
          <a:prstGeom prst="wedgeRoundRectCallout">
            <a:avLst>
              <a:gd name="adj1" fmla="val -201778"/>
              <a:gd name="adj2" fmla="val 323062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Guard expression: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Aliases?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Reassignment?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Scoping?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7127217" y="5073568"/>
            <a:ext cx="3317358" cy="1211948"/>
          </a:xfrm>
          <a:prstGeom prst="wedgeRoundRectCallout">
            <a:avLst>
              <a:gd name="adj1" fmla="val -154048"/>
              <a:gd name="adj2" fmla="val 23844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What is a use?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Any occurrence of name?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Dereferences of name?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Dereferences of value?</a:t>
            </a:r>
          </a:p>
        </p:txBody>
      </p:sp>
      <p:sp>
        <p:nvSpPr>
          <p:cNvPr id="4" name="Rounded Rectangular Callout 3"/>
          <p:cNvSpPr/>
          <p:nvPr/>
        </p:nvSpPr>
        <p:spPr>
          <a:xfrm>
            <a:off x="7127216" y="5073567"/>
            <a:ext cx="3593661" cy="1346885"/>
          </a:xfrm>
          <a:prstGeom prst="wedgeRoundRectCallout">
            <a:avLst>
              <a:gd name="adj1" fmla="val -129917"/>
              <a:gd name="adj2" fmla="val -197895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What is a use?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Occurrence of name?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Dereference of name? (</a:t>
            </a:r>
            <a:r>
              <a:rPr lang="en-US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x.f</a:t>
            </a: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Dereference of value?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8169208" y="2713140"/>
            <a:ext cx="3317358" cy="1612515"/>
          </a:xfrm>
          <a:prstGeom prst="wedgeRoundRectCallout">
            <a:avLst>
              <a:gd name="adj1" fmla="val -115031"/>
              <a:gd name="adj2" fmla="val 51325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Element being guarded: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Name or value?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Aliases?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Reassignments?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Side effects?</a:t>
            </a:r>
            <a:endParaRPr lang="en-US" sz="2000" dirty="0">
              <a:solidFill>
                <a:schemeClr val="tx1"/>
              </a:solidFill>
              <a:cs typeface="Courier New" panose="02070309020205020404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a locking discipline</a:t>
            </a:r>
            <a:endParaRPr lang="en-US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8169208" y="2713140"/>
            <a:ext cx="3317358" cy="1612515"/>
          </a:xfrm>
          <a:prstGeom prst="wedgeRoundRectCallout">
            <a:avLst>
              <a:gd name="adj1" fmla="val -163945"/>
              <a:gd name="adj2" fmla="val -55521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Element being guarded: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Name or value?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Aliases?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Reassignments?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Side effects?</a:t>
            </a:r>
            <a:endParaRPr lang="en-US" sz="2000" dirty="0">
              <a:solidFill>
                <a:schemeClr val="tx1"/>
              </a:solidFill>
              <a:cs typeface="Courier New" panose="02070309020205020404" pitchFamily="49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7575985" y="132768"/>
            <a:ext cx="2621179" cy="1625740"/>
          </a:xfrm>
          <a:prstGeom prst="wedgeRoundRectCallout">
            <a:avLst>
              <a:gd name="adj1" fmla="val 18563"/>
              <a:gd name="adj2" fmla="val 82523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Guard expression: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Aliases?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Reassignment?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Side effects?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Scoping?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672186" y="5366121"/>
            <a:ext cx="14505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← </a:t>
            </a:r>
            <a:r>
              <a:rPr lang="en-US" sz="2400" dirty="0" smtClean="0">
                <a:solidFill>
                  <a:srgbClr val="FF0000"/>
                </a:solidFill>
              </a:rPr>
              <a:t>current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685086" y="5977449"/>
            <a:ext cx="1322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← better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695828" y="462779"/>
            <a:ext cx="97635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Yes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No 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Yes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Def 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5773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000" dirty="0" smtClean="0"/>
              <a:t>Informally:</a:t>
            </a:r>
          </a:p>
          <a:p>
            <a:pPr marL="0" indent="0">
              <a:buNone/>
            </a:pPr>
            <a:r>
              <a:rPr lang="en-US" sz="4000" dirty="0" smtClean="0"/>
              <a:t>“If </a:t>
            </a:r>
            <a:r>
              <a:rPr lang="en-US" sz="4000" dirty="0"/>
              <a:t>program element </a:t>
            </a:r>
            <a:r>
              <a:rPr lang="en-US" sz="4000" i="1" dirty="0"/>
              <a:t>x</a:t>
            </a:r>
            <a:r>
              <a:rPr lang="en-US" sz="4000" dirty="0"/>
              <a:t> is annotated by @</a:t>
            </a:r>
            <a:r>
              <a:rPr lang="en-US" sz="4000" dirty="0" err="1"/>
              <a:t>GuardedBy</a:t>
            </a:r>
            <a:r>
              <a:rPr lang="en-US" sz="4000" dirty="0"/>
              <a:t>(</a:t>
            </a:r>
            <a:r>
              <a:rPr lang="en-US" sz="4000" i="1" dirty="0"/>
              <a:t>L</a:t>
            </a:r>
            <a:r>
              <a:rPr lang="en-US" sz="4000" dirty="0"/>
              <a:t>),</a:t>
            </a:r>
          </a:p>
          <a:p>
            <a:pPr marL="0" indent="0">
              <a:buNone/>
            </a:pPr>
            <a:r>
              <a:rPr lang="en-US" sz="4000" dirty="0"/>
              <a:t>a thread may only use </a:t>
            </a:r>
            <a:r>
              <a:rPr lang="en-US" sz="4000" i="1" dirty="0"/>
              <a:t>x</a:t>
            </a:r>
          </a:p>
          <a:p>
            <a:pPr marL="0" indent="0">
              <a:buNone/>
            </a:pPr>
            <a:r>
              <a:rPr lang="en-US" sz="4000" dirty="0"/>
              <a:t>while holding the lock </a:t>
            </a:r>
            <a:r>
              <a:rPr lang="en-US" sz="4000" i="1" dirty="0"/>
              <a:t>L</a:t>
            </a:r>
            <a:r>
              <a:rPr lang="en-US" sz="4000" dirty="0" smtClean="0"/>
              <a:t>.”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sz="2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MyObject</a:t>
            </a:r>
            <a:r>
              <a:rPr lang="en-US" sz="2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lock;</a:t>
            </a:r>
          </a:p>
          <a:p>
            <a:pPr marL="0" indent="0">
              <a:buNone/>
            </a:pPr>
            <a:r>
              <a:rPr lang="en-US" sz="2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2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GuardedBy</a:t>
            </a:r>
            <a:r>
              <a:rPr lang="en-US" sz="2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2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lock.field</a:t>
            </a:r>
            <a:r>
              <a:rPr lang="en-US" sz="2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") Pair shared;</a:t>
            </a:r>
          </a:p>
          <a:p>
            <a:pPr marL="0" indent="0">
              <a:buNone/>
            </a:pPr>
            <a:r>
              <a:rPr lang="en-US" sz="2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2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GuardedBy</a:t>
            </a:r>
            <a:r>
              <a:rPr lang="en-US" sz="2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2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lock.field</a:t>
            </a:r>
            <a:r>
              <a:rPr lang="en-US" sz="2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") Pair alias;</a:t>
            </a:r>
          </a:p>
          <a:p>
            <a:pPr marL="0" indent="0">
              <a:buNone/>
            </a:pPr>
            <a:endParaRPr lang="en-US" sz="2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synchronized (</a:t>
            </a:r>
            <a:r>
              <a:rPr lang="en-US" sz="2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lock.field</a:t>
            </a:r>
            <a:r>
              <a:rPr lang="en-US" sz="2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2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shared.a</a:t>
            </a:r>
            <a:r>
              <a:rPr lang="en-US" sz="2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22;</a:t>
            </a:r>
          </a:p>
          <a:p>
            <a:pPr marL="0" indent="0">
              <a:buNone/>
            </a:pPr>
            <a:r>
              <a:rPr lang="en-US" sz="2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alias = shared;</a:t>
            </a:r>
          </a:p>
          <a:p>
            <a:pPr marL="0" indent="0">
              <a:buNone/>
            </a:pPr>
            <a:r>
              <a:rPr lang="en-US" sz="2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0554065" y="3041622"/>
            <a:ext cx="77963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Value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Yes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Yes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Yes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720877" y="365125"/>
            <a:ext cx="127586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Value</a:t>
            </a:r>
          </a:p>
          <a:p>
            <a:r>
              <a:rPr lang="en-US" sz="2000" dirty="0">
                <a:solidFill>
                  <a:srgbClr val="FF0000"/>
                </a:solidFill>
              </a:rPr>
              <a:t>p</a:t>
            </a:r>
            <a:r>
              <a:rPr lang="en-US" sz="2000" dirty="0" smtClean="0">
                <a:solidFill>
                  <a:srgbClr val="FF0000"/>
                </a:solidFill>
              </a:rPr>
              <a:t>rotection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answers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082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  <p:bldP spid="9" grpId="0" animBg="1"/>
      <p:bldP spid="4" grpId="0" animBg="1"/>
      <p:bldP spid="8" grpId="0" animBg="1"/>
      <p:bldP spid="8" grpId="1" animBg="1"/>
      <p:bldP spid="8" grpId="2" animBg="1"/>
      <p:bldP spid="5" grpId="0" animBg="1"/>
      <p:bldP spid="5" grpId="1" animBg="1"/>
      <p:bldP spid="5" grpId="2" animBg="1"/>
      <p:bldP spid="6" grpId="0" animBg="1"/>
      <p:bldP spid="6" grpId="1" animBg="1"/>
      <p:bldP spid="6" grpId="2" animBg="1"/>
      <p:bldP spid="11" grpId="0"/>
      <p:bldP spid="12" grpId="0"/>
      <p:bldP spid="14" grpId="0"/>
      <p:bldP spid="17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1699</TotalTime>
  <Words>1613</Words>
  <Application>Microsoft Office PowerPoint</Application>
  <PresentationFormat>Widescreen</PresentationFormat>
  <Paragraphs>348</Paragraphs>
  <Slides>22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Courier New</vt:lpstr>
      <vt:lpstr>Office Theme</vt:lpstr>
      <vt:lpstr>Acrobat Document</vt:lpstr>
      <vt:lpstr>Semantics for locking specifications  Michael D. Ernst, Damiano Macedonio, Massimo Merro, Fausto Spoto</vt:lpstr>
      <vt:lpstr>Concurrency:  essential but error-prone</vt:lpstr>
      <vt:lpstr>Thread-unsafe code</vt:lpstr>
      <vt:lpstr>Data race example</vt:lpstr>
      <vt:lpstr>Solution:  locking</vt:lpstr>
      <vt:lpstr>Locking discipline = which locks to hold when accessing what data</vt:lpstr>
      <vt:lpstr>Contributions</vt:lpstr>
      <vt:lpstr>Concurrency background</vt:lpstr>
      <vt:lpstr>Defining a locking discipline</vt:lpstr>
      <vt:lpstr>Name protection</vt:lpstr>
      <vt:lpstr>Locking discipline semantics providing value protection</vt:lpstr>
      <vt:lpstr>Locking discipline semantics providing name protection</vt:lpstr>
      <vt:lpstr>Key contributions </vt:lpstr>
      <vt:lpstr>Static analysis of a locking discipline</vt:lpstr>
      <vt:lpstr>Enforcement of value semantics via type-checking</vt:lpstr>
      <vt:lpstr>Inference of both semantics via abstract interpretation</vt:lpstr>
      <vt:lpstr>Inference implementation</vt:lpstr>
      <vt:lpstr>Experimental evaluation of value semantics</vt:lpstr>
      <vt:lpstr>Programmer mistakes</vt:lpstr>
      <vt:lpstr>Implementations</vt:lpstr>
      <vt:lpstr>Related work</vt:lpstr>
      <vt:lpstr>Contributions</vt:lpstr>
    </vt:vector>
  </TitlesOfParts>
  <Company>CSE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Locking discipline inference and checking  Michael D. Ernst, Alberto Lovato, Damiano Macedonio, Fausto Spoto, Javier Thaine</dc:title>
  <dc:creator>Michael Ernst</dc:creator>
  <cp:lastModifiedBy>Michael Ernst</cp:lastModifiedBy>
  <cp:revision>49</cp:revision>
  <dcterms:created xsi:type="dcterms:W3CDTF">2016-05-18T04:15:15Z</dcterms:created>
  <dcterms:modified xsi:type="dcterms:W3CDTF">2016-06-15T11:24:22Z</dcterms:modified>
</cp:coreProperties>
</file>