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87" r:id="rId4"/>
    <p:sldId id="292" r:id="rId5"/>
    <p:sldId id="288" r:id="rId6"/>
    <p:sldId id="289" r:id="rId7"/>
    <p:sldId id="259" r:id="rId8"/>
    <p:sldId id="260" r:id="rId9"/>
    <p:sldId id="262" r:id="rId10"/>
    <p:sldId id="265" r:id="rId11"/>
    <p:sldId id="266" r:id="rId12"/>
    <p:sldId id="301" r:id="rId13"/>
    <p:sldId id="268" r:id="rId14"/>
    <p:sldId id="290" r:id="rId15"/>
    <p:sldId id="304" r:id="rId16"/>
    <p:sldId id="269" r:id="rId17"/>
    <p:sldId id="272" r:id="rId18"/>
    <p:sldId id="273" r:id="rId19"/>
    <p:sldId id="299" r:id="rId20"/>
    <p:sldId id="296" r:id="rId21"/>
    <p:sldId id="293" r:id="rId22"/>
    <p:sldId id="298" r:id="rId23"/>
    <p:sldId id="297" r:id="rId24"/>
    <p:sldId id="276" r:id="rId25"/>
    <p:sldId id="294" r:id="rId26"/>
    <p:sldId id="277" r:id="rId27"/>
    <p:sldId id="278" r:id="rId28"/>
    <p:sldId id="281" r:id="rId29"/>
    <p:sldId id="279" r:id="rId30"/>
    <p:sldId id="305" r:id="rId31"/>
    <p:sldId id="280" r:id="rId32"/>
    <p:sldId id="295" r:id="rId33"/>
    <p:sldId id="283" r:id="rId34"/>
    <p:sldId id="282" r:id="rId35"/>
    <p:sldId id="284" r:id="rId36"/>
    <p:sldId id="307" r:id="rId37"/>
    <p:sldId id="285" r:id="rId38"/>
    <p:sldId id="300" r:id="rId39"/>
    <p:sldId id="30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59" autoAdjust="0"/>
  </p:normalViewPr>
  <p:slideViewPr>
    <p:cSldViewPr>
      <p:cViewPr varScale="1">
        <p:scale>
          <a:sx n="117" d="100"/>
          <a:sy n="11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5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9E525-8BFF-499D-926B-83717818A84A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CF4CC-F5E9-49C8-AE9B-2806DB848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0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Randomization/noise</a:t>
            </a:r>
            <a:r>
              <a:rPr lang="en-US" sz="1600" baseline="0" dirty="0" smtClean="0"/>
              <a:t> masks the signal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</a:t>
            </a:r>
            <a:r>
              <a:rPr lang="en-US" baseline="0" dirty="0" smtClean="0"/>
              <a:t> flukes explains why placebos (and other drugs!) have been becoming less effective.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1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Publication pressure is a cause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Sloppiness</a:t>
            </a:r>
            <a:r>
              <a:rPr lang="en-US" baseline="0" dirty="0" smtClean="0"/>
              <a:t> is related to babying your own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5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Stealth Bomber cost $1.5-2.1 billion to build </a:t>
            </a:r>
          </a:p>
          <a:p>
            <a:r>
              <a:rPr lang="en-US" dirty="0" smtClean="0"/>
              <a:t>A paper is about a person-year</a:t>
            </a:r>
            <a:r>
              <a:rPr lang="en-US" baseline="0" dirty="0" smtClean="0"/>
              <a:t> of work</a:t>
            </a:r>
          </a:p>
          <a:p>
            <a:r>
              <a:rPr lang="en-US" baseline="0" dirty="0" smtClean="0"/>
              <a:t>If less, you are lucky, extraordinary, or cutting corners</a:t>
            </a:r>
          </a:p>
          <a:p>
            <a:r>
              <a:rPr lang="en-US" baseline="0" dirty="0" smtClean="0"/>
              <a:t>… Affects research is a way of saying, Affects which questions are asked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 lot of people and a lot of experience to build upon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8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it’s just an idea,</a:t>
            </a:r>
            <a:r>
              <a:rPr lang="en-US" baseline="0" dirty="0" smtClean="0"/>
              <a:t> then reproducibility is clarity of explanation</a:t>
            </a:r>
            <a:endParaRPr lang="en-US" dirty="0" smtClean="0"/>
          </a:p>
          <a:p>
            <a:r>
              <a:rPr lang="en-US" dirty="0" smtClean="0"/>
              <a:t>A proof of concept is worth doing carefully</a:t>
            </a:r>
          </a:p>
          <a:p>
            <a:r>
              <a:rPr lang="en-US" dirty="0" smtClean="0"/>
              <a:t>Some people can</a:t>
            </a:r>
            <a:r>
              <a:rPr lang="en-US" baseline="0" dirty="0" smtClean="0"/>
              <a:t> free solo climb, but it’s not me (or you).</a:t>
            </a:r>
          </a:p>
          <a:p>
            <a:r>
              <a:rPr lang="en-US" baseline="0" dirty="0" smtClean="0"/>
              <a:t>Some people can publish without regard to reproducibility, but it’s not me (or you).</a:t>
            </a:r>
            <a:endParaRPr lang="en-US" dirty="0" smtClean="0"/>
          </a:p>
          <a:p>
            <a:r>
              <a:rPr lang="en-US" dirty="0" smtClean="0"/>
              <a:t>One of these photos</a:t>
            </a:r>
            <a:r>
              <a:rPr lang="en-US" baseline="0" dirty="0" smtClean="0"/>
              <a:t> is Michael Reardon, a pioneering and inspirational free solo climber – until his untimely demise.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36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</a:t>
            </a:r>
            <a:r>
              <a:rPr lang="en-US" baseline="0" dirty="0" smtClean="0"/>
              <a:t> deviance is when you examine the outliers that are better than average, and you determine what is different about them in order to copy it.</a:t>
            </a:r>
            <a:endParaRPr lang="en-US" dirty="0" smtClean="0"/>
          </a:p>
          <a:p>
            <a:r>
              <a:rPr lang="en-US" dirty="0" smtClean="0"/>
              <a:t>Example:  when I have an argument about who</a:t>
            </a:r>
            <a:r>
              <a:rPr lang="en-US" baseline="0" dirty="0" smtClean="0"/>
              <a:t> came up with an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52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 = experimental subjects, etc.</a:t>
            </a:r>
          </a:p>
          <a:p>
            <a:r>
              <a:rPr lang="en-US" dirty="0" smtClean="0"/>
              <a:t>independent party:  a master's student</a:t>
            </a:r>
          </a:p>
          <a:p>
            <a:r>
              <a:rPr lang="en-US" dirty="0" smtClean="0"/>
              <a:t>same result:  up to measurement imprecision</a:t>
            </a:r>
          </a:p>
          <a:p>
            <a:r>
              <a:rPr lang="en-US" dirty="0" smtClean="0"/>
              <a:t>It’s </a:t>
            </a:r>
            <a:r>
              <a:rPr lang="en-US" i="1" dirty="0" smtClean="0"/>
              <a:t>essential</a:t>
            </a:r>
            <a:r>
              <a:rPr lang="en-US" i="0" baseline="0" dirty="0" smtClean="0"/>
              <a:t> that another party can do what you did.  Achieving the same results is </a:t>
            </a:r>
            <a:r>
              <a:rPr lang="en-US" i="1" baseline="0" dirty="0" smtClean="0"/>
              <a:t>highly desirable</a:t>
            </a:r>
            <a:r>
              <a:rPr lang="en-US" i="0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51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Suppressing unfavorable data is </a:t>
            </a:r>
            <a:r>
              <a:rPr lang="en-US" b="1" dirty="0" smtClean="0"/>
              <a:t>fraud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8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control every factor?  That's OK!  Be honest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97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Whether you have a TTV section is orthogonal to whether you discussed</a:t>
            </a:r>
            <a:r>
              <a:rPr lang="en-US" baseline="0" dirty="0" smtClean="0"/>
              <a:t> TTV.</a:t>
            </a:r>
            <a:endParaRPr lang="en-US" dirty="0" smtClean="0"/>
          </a:p>
          <a:p>
            <a:r>
              <a:rPr lang="en-US" dirty="0" smtClean="0"/>
              <a:t>Just like</a:t>
            </a:r>
            <a:r>
              <a:rPr lang="en-US" baseline="0" dirty="0" smtClean="0"/>
              <a:t> religion and morality are uncorrelated traits in a human being.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Scientific truths</a:t>
            </a:r>
            <a:r>
              <a:rPr lang="en-US" baseline="0" dirty="0" smtClean="0"/>
              <a:t> do not change depending on context</a:t>
            </a:r>
          </a:p>
          <a:p>
            <a:r>
              <a:rPr lang="en-US" baseline="0" dirty="0" smtClean="0"/>
              <a:t>Science should enlighten, not mislead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62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Don't leave it to the audience to figure this out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That is a cop-out, and you have not done your job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goal of</a:t>
            </a:r>
            <a:r>
              <a:rPr lang="en-US" baseline="0" dirty="0" smtClean="0"/>
              <a:t> any writing is to move people to action.  What is that action?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9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way </a:t>
            </a:r>
            <a:r>
              <a:rPr lang="en-US" dirty="0" err="1" smtClean="0"/>
              <a:t>te</a:t>
            </a:r>
            <a:r>
              <a:rPr lang="en-US" dirty="0" smtClean="0"/>
              <a:t> test generalizability:  try one more experiment.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Accept no less in research than you do in software.</a:t>
            </a:r>
          </a:p>
          <a:p>
            <a:r>
              <a:rPr lang="en-US" dirty="0" smtClean="0"/>
              <a:t>Research results</a:t>
            </a:r>
            <a:r>
              <a:rPr lang="en-US" baseline="0" dirty="0" smtClean="0"/>
              <a:t> matter:  it’s not just a game about getting published.</a:t>
            </a:r>
          </a:p>
          <a:p>
            <a:r>
              <a:rPr lang="en-US" baseline="0" dirty="0" smtClean="0"/>
              <a:t>Act like your results matter, and maybe they will matter.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4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r>
              <a:rPr lang="en-US" baseline="0" dirty="0" smtClean="0"/>
              <a:t> scientists hate manual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33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and time of “non-research” engineering effort.</a:t>
            </a:r>
          </a:p>
          <a:p>
            <a:r>
              <a:rPr lang="en-US" dirty="0" smtClean="0"/>
              <a:t>You</a:t>
            </a:r>
            <a:r>
              <a:rPr lang="en-US" baseline="0" dirty="0" smtClean="0"/>
              <a:t> learn </a:t>
            </a:r>
            <a:r>
              <a:rPr lang="en-US" b="1" baseline="0" dirty="0" smtClean="0"/>
              <a:t>a lot</a:t>
            </a:r>
            <a:r>
              <a:rPr lang="en-US" baseline="0" dirty="0" smtClean="0"/>
              <a:t> from real use!</a:t>
            </a:r>
          </a:p>
          <a:p>
            <a:r>
              <a:rPr lang="en-US" baseline="0" dirty="0" smtClean="0"/>
              <a:t>Others can stand on your shoulders.</a:t>
            </a:r>
            <a:endParaRPr lang="en-US" dirty="0" smtClean="0"/>
          </a:p>
          <a:p>
            <a:r>
              <a:rPr lang="en-US" dirty="0" smtClean="0"/>
              <a:t>Use real programmers?  If you can find enough of them...</a:t>
            </a:r>
          </a:p>
          <a:p>
            <a:pPr lvl="1"/>
            <a:r>
              <a:rPr lang="en-US" dirty="0" smtClean="0"/>
              <a:t>But this doesn't guarantee much except that you will spend a lot of money.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65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never</a:t>
            </a:r>
            <a:r>
              <a:rPr lang="en-US" baseline="0" dirty="0" smtClean="0"/>
              <a:t> know which of your papers is going to be a home run</a:t>
            </a:r>
          </a:p>
          <a:p>
            <a:r>
              <a:rPr lang="en-US" baseline="0" dirty="0" smtClean="0"/>
              <a:t>How controversial is it?</a:t>
            </a:r>
          </a:p>
          <a:p>
            <a:r>
              <a:rPr lang="en-US" baseline="0" dirty="0" smtClean="0"/>
              <a:t>How important is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You will never get ahead of the pack if you just follow the herd</a:t>
            </a:r>
          </a:p>
          <a:p>
            <a:r>
              <a:rPr lang="en-US" dirty="0" smtClean="0"/>
              <a:t> * don't settle for "best practices"; doing so is a trap</a:t>
            </a:r>
          </a:p>
          <a:p>
            <a:r>
              <a:rPr lang="en-US" dirty="0" smtClean="0"/>
              <a:t>Best practices are only a starting point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3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not perfect,</a:t>
            </a:r>
            <a:r>
              <a:rPr lang="en-US" baseline="0" dirty="0" smtClean="0"/>
              <a:t> but I am trying.</a:t>
            </a:r>
          </a:p>
          <a:p>
            <a:r>
              <a:rPr lang="en-US" baseline="0" dirty="0" smtClean="0"/>
              <a:t>I invite you to join me in </a:t>
            </a:r>
            <a:r>
              <a:rPr lang="en-US" baseline="0" smtClean="0"/>
              <a:t>this effort.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Neither is medicine,</a:t>
            </a:r>
            <a:r>
              <a:rPr lang="en-US" baseline="0" dirty="0" smtClean="0"/>
              <a:t> psychology,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Researchers love to implement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strawman</a:t>
            </a:r>
            <a:r>
              <a:rPr lang="en-US" baseline="0" dirty="0" smtClean="0"/>
              <a:t> random algorithm and show that their results are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teaching a C++ class, I was criticized by a faculty member who</a:t>
            </a:r>
            <a:r>
              <a:rPr lang="en-US" baseline="0" dirty="0" smtClean="0"/>
              <a:t> preferred Scheme, complaining that I was </a:t>
            </a:r>
            <a:r>
              <a:rPr lang="en-US" dirty="0" smtClean="0"/>
              <a:t>doing too</a:t>
            </a:r>
            <a:r>
              <a:rPr lang="en-US" baseline="0" dirty="0" smtClean="0"/>
              <a:t> good a job and the students would come to enjoy C++.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ViaWeb</a:t>
            </a:r>
            <a:r>
              <a:rPr lang="en-US" dirty="0" smtClean="0"/>
              <a:t> attributed its</a:t>
            </a:r>
            <a:r>
              <a:rPr lang="en-US" baseline="0" dirty="0" smtClean="0"/>
              <a:t> </a:t>
            </a:r>
            <a:r>
              <a:rPr lang="en-US" dirty="0" smtClean="0"/>
              <a:t>success to the use of Lisp.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1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Medicine has it easy, because relatively speaking, there is only tiny variance in physical</a:t>
            </a:r>
            <a:r>
              <a:rPr lang="en-US" baseline="0" dirty="0" smtClean="0"/>
              <a:t> characteristics.  But even they have problems.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Christopher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Chabris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 Most Reported Genetic Associations with General Intelligence Are Probably False Positives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  C. Glenn Begley attempted to replicate 53 cancer studies he deemed landmark publications. 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only replicate six. </a:t>
            </a:r>
            <a:endParaRPr lang="en-US" baseline="0" dirty="0" smtClean="0"/>
          </a:p>
          <a:p>
            <a:r>
              <a:rPr lang="en-US" baseline="0" dirty="0" smtClean="0"/>
              <a:t>By contrast, mental differences are much greater.</a:t>
            </a:r>
          </a:p>
          <a:p>
            <a:r>
              <a:rPr lang="en-US" baseline="0" dirty="0" smtClean="0"/>
              <a:t>An argument for controlled experiments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can we learn from studies of college students?  Plenty.  (See Per </a:t>
            </a:r>
            <a:r>
              <a:rPr lang="en-US" dirty="0" err="1" smtClean="0"/>
              <a:t>Bruneson</a:t>
            </a:r>
            <a:r>
              <a:rPr lang="en-US" dirty="0" smtClean="0"/>
              <a:t> and others on comparing students with professionals.)</a:t>
            </a:r>
          </a:p>
          <a:p>
            <a:r>
              <a:rPr lang="en-US" baseline="0" dirty="0" smtClean="0"/>
              <a:t>Professional programmers aren’t exactly homogeneous, and there is some evidence that they perform similarly to professionals.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generally, experimental subjects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space and the Siemens suite is just </a:t>
            </a:r>
            <a:r>
              <a:rPr lang="en-US" b="1" dirty="0" smtClean="0"/>
              <a:t>dopey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Tools are hard to use; you need patience.</a:t>
            </a:r>
          </a:p>
          <a:p>
            <a:r>
              <a:rPr lang="en-US" baseline="0" dirty="0" smtClean="0"/>
              <a:t>I will focus mostly on tools and mostly on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F4CC-F5E9-49C8-AE9B-2806DB848F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1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8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5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6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7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32BFF-8FF3-4195-BCD0-D7E89FABDCD2}" type="datetimeFigureOut">
              <a:rPr lang="en-US" smtClean="0"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509E-1A2F-4430-AB1D-856F3CD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2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Unreproducible</a:t>
            </a:r>
            <a:r>
              <a:rPr lang="en-US" dirty="0" smtClean="0"/>
              <a:t> tests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Successes, failures, and lessons in testing and verification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D. Ernst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Presented at ICST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 April 2012</a:t>
            </a:r>
          </a:p>
        </p:txBody>
      </p:sp>
    </p:spTree>
    <p:extLst>
      <p:ext uri="{BB962C8B-B14F-4D97-AF65-F5344CB8AC3E}">
        <p14:creationId xmlns:p14="http://schemas.microsoft.com/office/powerpoint/2010/main" val="18409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Static typing is better</a:t>
            </a:r>
          </a:p>
          <a:p>
            <a:pPr lvl="1"/>
            <a:r>
              <a:rPr lang="en-US" dirty="0" smtClean="0"/>
              <a:t>[Gannon 1977, Morris 1978, </a:t>
            </a:r>
            <a:r>
              <a:rPr lang="en-US" dirty="0" err="1" smtClean="0"/>
              <a:t>Pretchelt</a:t>
            </a:r>
            <a:r>
              <a:rPr lang="en-US" dirty="0" smtClean="0"/>
              <a:t> 1998]</a:t>
            </a:r>
          </a:p>
          <a:p>
            <a:pPr lvl="1"/>
            <a:r>
              <a:rPr lang="en-US" dirty="0" smtClean="0"/>
              <a:t>the Haskell crowd</a:t>
            </a:r>
          </a:p>
          <a:p>
            <a:r>
              <a:rPr lang="en-US" dirty="0" smtClean="0"/>
              <a:t>Dynamic typing is better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Hanenburg</a:t>
            </a:r>
            <a:r>
              <a:rPr lang="en-US" dirty="0" smtClean="0"/>
              <a:t> 2010]</a:t>
            </a:r>
          </a:p>
          <a:p>
            <a:pPr lvl="1"/>
            <a:r>
              <a:rPr lang="en-US" dirty="0" smtClean="0"/>
              <a:t>the PHP/Python/JavaScript/Ruby crowd</a:t>
            </a:r>
          </a:p>
          <a:p>
            <a:r>
              <a:rPr lang="en-US" dirty="0" smtClean="0"/>
              <a:t>Many attempts to combine them</a:t>
            </a:r>
          </a:p>
          <a:p>
            <a:pPr lvl="1"/>
            <a:r>
              <a:rPr lang="en-US" dirty="0" smtClean="0"/>
              <a:t>Soft typing, inference</a:t>
            </a:r>
          </a:p>
          <a:p>
            <a:pPr lvl="1"/>
            <a:r>
              <a:rPr lang="en-US" dirty="0" smtClean="0"/>
              <a:t>Gradual/hybrid typing</a:t>
            </a:r>
            <a:endParaRPr lang="en-US" dirty="0"/>
          </a:p>
        </p:txBody>
      </p:sp>
      <p:pic>
        <p:nvPicPr>
          <p:cNvPr id="4" name="Picture 2" descr="C:\cygwin\home\mernst\sync\ductile-color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79963"/>
            <a:ext cx="2438400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64770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ICSE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Introductory programming classes:</a:t>
            </a:r>
          </a:p>
          <a:p>
            <a:pPr lvl="1"/>
            <a:r>
              <a:rPr lang="en-US" dirty="0" smtClean="0"/>
              <a:t>Objects first [</a:t>
            </a:r>
            <a:r>
              <a:rPr lang="en-US" dirty="0" err="1" smtClean="0"/>
              <a:t>Kolling</a:t>
            </a:r>
            <a:r>
              <a:rPr lang="en-US" dirty="0" smtClean="0"/>
              <a:t> 2001, Decker 2003, …]</a:t>
            </a:r>
          </a:p>
          <a:p>
            <a:pPr lvl="1"/>
            <a:r>
              <a:rPr lang="en-US" dirty="0" smtClean="0"/>
              <a:t>Objects later [</a:t>
            </a:r>
            <a:r>
              <a:rPr lang="en-US" dirty="0" err="1" smtClean="0"/>
              <a:t>Reges</a:t>
            </a:r>
            <a:r>
              <a:rPr lang="en-US" dirty="0" smtClean="0"/>
              <a:t> 2006, …]</a:t>
            </a:r>
          </a:p>
          <a:p>
            <a:pPr lvl="1"/>
            <a:r>
              <a:rPr lang="en-US" dirty="0" smtClean="0"/>
              <a:t>Makes no difference [</a:t>
            </a:r>
            <a:r>
              <a:rPr lang="en-US" dirty="0" err="1" smtClean="0"/>
              <a:t>Ehlert</a:t>
            </a:r>
            <a:r>
              <a:rPr lang="en-US" dirty="0" smtClean="0"/>
              <a:t> 2009, Schulte 2010, …]</a:t>
            </a:r>
          </a:p>
          <a:p>
            <a:r>
              <a:rPr lang="en-US" dirty="0" smtClean="0"/>
              <a:t>Object-oriented programming</a:t>
            </a:r>
          </a:p>
          <a:p>
            <a:r>
              <a:rPr lang="en-US" dirty="0" smtClean="0"/>
              <a:t>Functional languages</a:t>
            </a:r>
          </a:p>
          <a:p>
            <a:pPr lvl="1"/>
            <a:r>
              <a:rPr lang="en-US" dirty="0" smtClean="0"/>
              <a:t>Yahoo! Store originally in Lisp</a:t>
            </a:r>
          </a:p>
          <a:p>
            <a:pPr lvl="1"/>
            <a:r>
              <a:rPr lang="en-US" dirty="0" smtClean="0"/>
              <a:t>Facebook chat widget originally in </a:t>
            </a:r>
            <a:r>
              <a:rPr lang="en-US" dirty="0" err="1" smtClean="0"/>
              <a:t>Erlang</a:t>
            </a:r>
            <a:endParaRPr lang="en-US" dirty="0"/>
          </a:p>
        </p:txBody>
      </p:sp>
      <p:pic>
        <p:nvPicPr>
          <p:cNvPr id="4098" name="Picture 2" descr="https://encrypted-tbn0.google.com/images?q=tbn:ANd9GcSPaFjqorhCPKZsimnq-WEWqELUurVkq6R3shvnhGrUG43pWSgP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19800"/>
            <a:ext cx="3810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methods from the beginning [Barnes 1997]</a:t>
            </a:r>
          </a:p>
          <a:p>
            <a:r>
              <a:rPr lang="en-US" dirty="0" smtClean="0"/>
              <a:t>Extreme programming [Beck 1999]</a:t>
            </a:r>
          </a:p>
          <a:p>
            <a:r>
              <a:rPr lang="en-US" dirty="0" smtClean="0"/>
              <a:t>Testing methodologies</a:t>
            </a:r>
          </a:p>
        </p:txBody>
      </p:sp>
    </p:spTree>
    <p:extLst>
      <p:ext uri="{BB962C8B-B14F-4D97-AF65-F5344CB8AC3E}">
        <p14:creationId xmlns:p14="http://schemas.microsoft.com/office/powerpoint/2010/main" val="25174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non-reproducibility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other factor dominates the experimental effect</a:t>
            </a:r>
            <a:endParaRPr lang="en-US" dirty="0"/>
          </a:p>
        </p:txBody>
      </p:sp>
      <p:pic>
        <p:nvPicPr>
          <p:cNvPr id="10242" name="Picture 2" descr="http://1.bp.blogspot.com/-G-DaNh-NWIA/T3rZK5ZZe1I/AAAAAAAABUg/aE_hHrJPh-Q/s1600/apple-fu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5485"/>
            <a:ext cx="32861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1.google.com/images?q=tbn:ANd9GcR794UxnojK2ebJZhuo5AowFiPhJOIy4Qx--33FAQqdqQIeA6Q4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29" y="3962400"/>
            <a:ext cx="3014057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2480608"/>
            <a:ext cx="639378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Threats to validity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construct </a:t>
            </a:r>
            <a:r>
              <a:rPr lang="en-US" sz="2400" dirty="0"/>
              <a:t>(correct </a:t>
            </a:r>
            <a:r>
              <a:rPr lang="en-US" sz="2400" dirty="0" smtClean="0"/>
              <a:t>measurements &amp; statistics)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internal </a:t>
            </a:r>
            <a:r>
              <a:rPr lang="en-US" sz="2400" dirty="0"/>
              <a:t>(alternative </a:t>
            </a:r>
            <a:r>
              <a:rPr lang="en-US" sz="2400" dirty="0" smtClean="0"/>
              <a:t>explanations &amp; confounds)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external </a:t>
            </a:r>
            <a:r>
              <a:rPr lang="en-US" sz="2400" dirty="0"/>
              <a:t>(generalize beyond </a:t>
            </a:r>
            <a:r>
              <a:rPr lang="en-US" sz="2400" dirty="0" smtClean="0"/>
              <a:t>subjects)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reliability </a:t>
            </a:r>
            <a:r>
              <a:rPr lang="en-US" sz="2400" dirty="0"/>
              <a:t>(reproduce)</a:t>
            </a:r>
          </a:p>
        </p:txBody>
      </p:sp>
    </p:spTree>
    <p:extLst>
      <p:ext uri="{BB962C8B-B14F-4D97-AF65-F5344CB8AC3E}">
        <p14:creationId xmlns:p14="http://schemas.microsoft.com/office/powerpoint/2010/main" val="13163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rnst\Desktop\journal.pmed.0020124_P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771663"/>
            <a:ext cx="7542213" cy="99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Abilities</a:t>
            </a:r>
          </a:p>
          <a:p>
            <a:r>
              <a:rPr lang="en-US" dirty="0" smtClean="0"/>
              <a:t>Knowledge</a:t>
            </a:r>
          </a:p>
          <a:p>
            <a:r>
              <a:rPr lang="en-US" dirty="0" smtClean="0"/>
              <a:t>Motivation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can learn a lot even from studies of college students</a:t>
            </a:r>
          </a:p>
          <a:p>
            <a:endParaRPr lang="en-US" dirty="0"/>
          </a:p>
        </p:txBody>
      </p:sp>
      <p:pic>
        <p:nvPicPr>
          <p:cNvPr id="6146" name="Picture 2" descr="https://encrypted-tbn1.google.com/images?q=tbn:ANd9GcRnotD63eqWIF30JTqHXmc231T4Oh3CqkNwCrEH_lFW00y1532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2539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rnst\Desktop\placeb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41837"/>
            <a:ext cx="6411913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experimental subjects</a:t>
            </a:r>
            <a:br>
              <a:rPr lang="en-US" dirty="0" smtClean="0"/>
            </a:br>
            <a:r>
              <a:rPr lang="en-US" sz="2700" dirty="0" smtClean="0"/>
              <a:t>(besides people)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Subsetting</a:t>
            </a:r>
            <a:r>
              <a:rPr lang="en-US" dirty="0" smtClean="0"/>
              <a:t> </a:t>
            </a:r>
            <a:r>
              <a:rPr lang="en-US" dirty="0"/>
              <a:t>the SPEC CPU2006 benchmark </a:t>
            </a:r>
            <a:r>
              <a:rPr lang="en-US" dirty="0" smtClean="0"/>
              <a:t>suite” [</a:t>
            </a:r>
            <a:r>
              <a:rPr lang="en-US" dirty="0" err="1" smtClean="0"/>
              <a:t>Phansalkar</a:t>
            </a:r>
            <a:r>
              <a:rPr lang="en-US" dirty="0" smtClean="0"/>
              <a:t> 2007]</a:t>
            </a:r>
          </a:p>
          <a:p>
            <a:pPr fontAlgn="base"/>
            <a:r>
              <a:rPr lang="en-US" dirty="0" smtClean="0"/>
              <a:t>“Experiments </a:t>
            </a:r>
            <a:r>
              <a:rPr lang="en-US" dirty="0"/>
              <a:t>with </a:t>
            </a:r>
            <a:r>
              <a:rPr lang="en-US" dirty="0" err="1" smtClean="0"/>
              <a:t>subsetting</a:t>
            </a:r>
            <a:r>
              <a:rPr lang="en-US" dirty="0" smtClean="0"/>
              <a:t> benchmark </a:t>
            </a:r>
            <a:r>
              <a:rPr lang="en-US" dirty="0"/>
              <a:t>s</a:t>
            </a:r>
            <a:r>
              <a:rPr lang="en-US" dirty="0" smtClean="0"/>
              <a:t>uites” [</a:t>
            </a:r>
            <a:r>
              <a:rPr lang="en-US" dirty="0" err="1" smtClean="0"/>
              <a:t>Vandierendonck</a:t>
            </a:r>
            <a:r>
              <a:rPr lang="en-US" dirty="0" smtClean="0"/>
              <a:t> 2005]</a:t>
            </a:r>
          </a:p>
          <a:p>
            <a:pPr fontAlgn="base"/>
            <a:r>
              <a:rPr lang="en-US" dirty="0" smtClean="0"/>
              <a:t>“The use and abuse of SPEC” [Hennessey 2003]</a:t>
            </a:r>
          </a:p>
          <a:p>
            <a:pPr fontAlgn="base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8" name="Picture 4" descr="http://www.calicoteddy.com/images/S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23083"/>
            <a:ext cx="3657600" cy="24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6444734"/>
            <a:ext cx="14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Siemens suite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7200" y="4495800"/>
            <a:ext cx="98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space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Every evaluation is of an </a:t>
            </a:r>
            <a:r>
              <a:rPr lang="en-US" dirty="0" smtClean="0">
                <a:solidFill>
                  <a:srgbClr val="FF0000"/>
                </a:solidFill>
              </a:rPr>
              <a:t>implementation</a:t>
            </a:r>
          </a:p>
          <a:p>
            <a:pPr lvl="1"/>
            <a:r>
              <a:rPr lang="en-US" dirty="0" smtClean="0"/>
              <a:t>Tool, instantiation of a process such as XP or TDD, etc.</a:t>
            </a:r>
          </a:p>
          <a:p>
            <a:pPr lvl="1"/>
            <a:r>
              <a:rPr lang="en-US" dirty="0" smtClean="0"/>
              <a:t>You hope it </a:t>
            </a:r>
            <a:r>
              <a:rPr lang="en-US" dirty="0" smtClean="0">
                <a:solidFill>
                  <a:srgbClr val="FF0000"/>
                </a:solidFill>
              </a:rPr>
              <a:t>generalizes to a technique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Your tool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Tuned</a:t>
            </a:r>
            <a:r>
              <a:rPr lang="en-US" dirty="0" smtClean="0"/>
              <a:t> to specific problems or programs</a:t>
            </a:r>
          </a:p>
          <a:p>
            <a:r>
              <a:rPr lang="en-US" dirty="0" smtClean="0"/>
              <a:t>Competing tool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trawman</a:t>
            </a:r>
            <a:r>
              <a:rPr lang="en-US" dirty="0" smtClean="0"/>
              <a:t> implementation</a:t>
            </a:r>
          </a:p>
          <a:p>
            <a:pPr lvl="2"/>
            <a:r>
              <a:rPr lang="en-US" dirty="0" smtClean="0"/>
              <a:t>Example:  random testing</a:t>
            </a:r>
          </a:p>
          <a:p>
            <a:pPr lvl="1"/>
            <a:r>
              <a:rPr lang="en-US" dirty="0" smtClean="0"/>
              <a:t>Tool is mismatched to the task</a:t>
            </a:r>
          </a:p>
          <a:p>
            <a:pPr lvl="2"/>
            <a:r>
              <a:rPr lang="en-US" dirty="0" smtClean="0"/>
              <a:t>Example:  clone detection [ICSE 2012]</a:t>
            </a:r>
          </a:p>
          <a:p>
            <a:pPr lvl="1"/>
            <a:r>
              <a:rPr lang="en-US" dirty="0" smtClean="0"/>
              <a:t>Configuration/setup</a:t>
            </a:r>
          </a:p>
          <a:p>
            <a:pPr lvl="2"/>
            <a:r>
              <a:rPr lang="en-US" dirty="0" smtClean="0"/>
              <a:t>Example:  invariant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Improper/missing statistical analysis</a:t>
            </a:r>
            <a:endParaRPr lang="en-US" dirty="0"/>
          </a:p>
          <a:p>
            <a:r>
              <a:rPr lang="en-US" dirty="0" smtClean="0"/>
              <a:t>Statistical </a:t>
            </a:r>
            <a:r>
              <a:rPr lang="en-US" dirty="0"/>
              <a:t>flukes</a:t>
            </a:r>
          </a:p>
          <a:p>
            <a:pPr lvl="1"/>
            <a:r>
              <a:rPr lang="en-US" dirty="0" smtClean="0"/>
              <a:t>needs </a:t>
            </a:r>
            <a:r>
              <a:rPr lang="en-US" dirty="0"/>
              <a:t>to have an explanation</a:t>
            </a:r>
          </a:p>
          <a:p>
            <a:pPr lvl="1"/>
            <a:r>
              <a:rPr lang="en-US" dirty="0" smtClean="0"/>
              <a:t>tried </a:t>
            </a:r>
            <a:r>
              <a:rPr lang="en-US" dirty="0"/>
              <a:t>too many things</a:t>
            </a:r>
          </a:p>
          <a:p>
            <a:r>
              <a:rPr lang="en-US" dirty="0" smtClean="0"/>
              <a:t>Subjective bias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http://communitywalk.s3.amazonaws.com/assets/photos/2/55/23453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36" y="3704643"/>
            <a:ext cx="4459364" cy="353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Hawthorne </a:t>
            </a:r>
            <a:r>
              <a:rPr lang="en-US" dirty="0" smtClean="0"/>
              <a:t>effect (observer effect)</a:t>
            </a:r>
          </a:p>
          <a:p>
            <a:r>
              <a:rPr lang="en-US" dirty="0" smtClean="0"/>
              <a:t>Friendly users, underestimate </a:t>
            </a:r>
            <a:r>
              <a:rPr lang="en-US" dirty="0"/>
              <a:t>effort</a:t>
            </a:r>
          </a:p>
          <a:p>
            <a:r>
              <a:rPr lang="en-US" dirty="0" smtClean="0"/>
              <a:t>Sloppiness</a:t>
            </a:r>
            <a:endParaRPr lang="en-US" dirty="0"/>
          </a:p>
          <a:p>
            <a:r>
              <a:rPr lang="en-US" dirty="0" smtClean="0"/>
              <a:t>Fraud</a:t>
            </a:r>
          </a:p>
          <a:p>
            <a:pPr lvl="1"/>
            <a:r>
              <a:rPr lang="en-US" dirty="0" smtClean="0"/>
              <a:t>(Compare to sloppiness)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AutoShape 4" descr="data:image/jpeg;base64,/9j/4AAQSkZJRgABAQAAAQABAAD/2wCEAAkGBhQSERUUEhQVFBQVFBYXFRQVFRUVGBUYFRUVFBUVFBcXHCYfFxkjGRQUHy8gIygpLCwsFx4xNTAqNSYrLCkBCQoKBQUFDQUFDSkYEhgpKSkpKSkpKSkpKSkpKSkpKSkpKSkpKSkpKSkpKSkpKSkpKSkpKSkpKSkpKSkpKSkpKf/AABEIAMgA/AMBIgACEQEDEQH/xAAcAAAABwEBAAAAAAAAAAAAAAAAAQIDBAUGBwj/xABOEAABAwIDBAYECAsFBwUAAAABAAIRAyEEEjEFQVFhBhMicYGRBzKhsRRCVHKTwdHwCBUWIzNSU2KSstJDg6Lh8Rckc4K0w9M0RGNkdP/EABQBAQAAAAAAAAAAAAAAAAAAAAD/xAAUEQEAAAAAAAAAAAAAAAAAAAAA/9oADAMBAAIRAxEAPwCk6CbLw+I+EPNGm9oqgM6xjHkNLZbJcJmInmtxhuiGEsfg9En/AITD5yL9yx/oVp5qFcCSetZbvafsXUsPRQQqXRbDRHwej4U2D3BS/wAl8MWlvUUoIgwxoNxFiBI7xdWVKkpLaaCqHRzDb8PRPfSZ9ic/J7DH/wBtQ7upp/YrUUwltphBUt6MYX5NQ+hp/wBKdb0ZwvyXD/Q0v6VaABKlBWN6MYX5Lh/oKX9KUOjeG+TUPoaX9KsoRoK38m8N8mw/0NL+lH+TeF+TYf6Cl/SrFGGoKw9GcL8lw30FL+lF+S+E+S4b6Cj/AEq0yo8qCq/JjC/JcP8AQUv6Uf5N4X5Lh/oKX9KtMpQgoK0dH8N8mofQ0v6Uf4hw/wAnofQ0/wClWMFFBQQPxHQ+T0Poaf8ASjp7IoiYo0RB3UmcAf1eanZVHw2IY8uyvDiHXgzuAQI/FdH9jS+jZ9iL8W0v2VL6Nn2KXkRZEEM7LpfsqX0bPsRHZlP9lT+jZ9imFqKEEI7Np/sqf0bPsSHbOp/sqf0bPsVhCEFBWnZ1P9lT+jZ9ibqYKmRHV04sbsbqNDpuVme5Jc0IKt2HA0YwdzWj6lGxlAua4E3LC3zBHldWzwmHtQcew/QnadFuUYunBcCYdUJsQZ7VO5kA67l0/wBHuNqFmLFS+XGODbgww4fDvYLAfFcLbtJOpl1cPI+/sUPoHhhT+HND88Y43MmCcLhSW3J9UnL4IMP6Etog4SoxrMj6Tg3MCCHF5e4vjKCDHZmT6oiLrotGmud+hLa7quFrU3BsU3UmMcBDiwGq8NeZgwXGLDUzK6XTagdptUljUzTCkNCA4QhLISYQGErKltCJzkAaEpNpYQGCgko0Bo0SCA0EEEAQQQQQds49tGg97tzTA3uJ7LWjmSQPFYvoRjjSqNY9pGeWknc6ZA4XIjxCn9ONuNa9lHMBcOdMb7M9p3b3NWQo7QBqQxwaWvcWkgmIccpHOY1QdhJRSoWxdpjEUW1Bro4cHNs4efsIUyEBgoZQgjQJLEktThRIG4SHsT2VIcEEVzE2WKUWpDmIIOMolzYBiZ+vXlyUXoqIqY2wH+9tJHM4LBk99ybq0e1VfRw/ncd/+to8sHhAgxPoeaDQLwB2sPQm0S5j8TQJI/uwPALorAsH6LNoUn0nU6Ja8UaOFpuqtbkzuy1HuAFrNc4iYkuLySbLfMCB1gT4TLU8EC0G6o0SBxybTiCBLWpSCCAIro0aAkEaJAEWZGUmECpTWKxAYxznaNBJ8E6FmOmW0Ya2mDrDndwPZHi4f4UGR2hjesfmIzOeXOdNw0WOmh1YAPaNVkKmIIqEzcOPnJWoxYy5TMAECbAQSDFv4fE2IWMqukzzlB0ToB0iy4g0nWbWAIvbrGjdaO0PaAukrz3h6rmlrgSC0gh3CJMjxXcuj+2G4nDsqj4w7Q4OFnDz9hCCyRyko0AJQCBCEoDJSEpJQFCQ4JxJcEDLmrN9G8TFbaAPy4/9LhVqnMtKwWDeW4rHj/7k+eGwyDM/g/YF/wAHxDy0hrqjA1xFnZWvzRxAJF11hgXMfQdhnChVcRlD6dA6zOU4hgMDScot47109iB1gTgCQxLCBYQQaggcCBKDdEJQCUEUo0BoIgjQBBBBASEI0TnQJNgN6BFaoGtJJgASTwjUrlm2dpCrUc90nMSQBoGtFgfAQtRt7pPRrNfQo1mSBNR5kMa3f+cjLJMDXeVhsb0nwlCRTacVU8W0x4kS7wEc0EXbG3W5QMwD9MtyZPAATrxhVuIwAJ/NkzcljmlpAGp00UDae2H4isx9RrGRla1tNsQ0Gwi5Op81qBjqnWZsNiGjslrqctEy4fFc0k2BseSCswWFc0w5hIPDhyPNbP0fbSNGsaTgRSr3pkmRnAuAeYt3gKlobRrUyOtw7agm9tZkfFkbh8XeFd/lnh30y11I0nwMpIlocBLScsPEcQJ1QdGSgsn0U6U1sQ8MqNpusZewuGg3Bwv7FrUAQyoAoICISU4kwgSklLKSgNwsuenEj4Xjt3+9NGvDC4YT5hdCdEc+5c0ewfDMdHyoT3/BsPPtQVnoQwlSlTr06hf6uHe1riYaKgquhrSbDTcJM7oJ6ixYH0UtcylUpVKmepTbRDxmYQwkVIY1rTLQGtaIIGk7yt8woHWpYTbUsIHGFKckNSiUDgQckyUoFAQRoAI0BQjQQQBBBBAE1iarWsJeQGgXLiAI5k2TqoelfRWnjWAPc9paDlLYIk8WnXTkg4Zj3CbuJEmGg2njw8lB67c0R3fbr7lIOGB1JnmmnNAnkgiig5zgJiXDTW548VpX7ArCzcQSOFemXDzIcFR0XSWfOb/NuW8rueA402ue5rZhoLjrAsOaCipYTGMs1lOp/wACrl/wh0f4Ub9uVGWr0qrdx6yk148xk+tWjtrUywVZa5trusLmNXC0XtuLT3qUcU0ARMEj1SYvpIki4HBAnov05o0akw0tiAGuLDfg14AH8S6vs3HitTbUaCGu0zRPsJCwXQ7A06mKDnMY6GkgupsnSxkALoyAIQjQQFKSUooggIpKU5JQLiy511Y+F46SL4oHWNcLhl0Jc6GIjF44AWGKAtaIw2GCDMfg/PJbiyZJLqJJN5tVmT4rr7Vx/wDB9HYxfzqPuqrr7UDoKcCbaE9CBTECg1GgcKTKUET0AzJSaTgQBBEShKBSCIFBAaRVPZPcm8VjqdMZqj2sHFzg0e1ZrafpIwbAQ17qroNqbSR/E6B5IOLVpNSBNpNuXeogZLXaTPeYFvK6sMQyTPZb85wPs/yUOo9osXk8miAfv3IFsguZ3tEGNxG4aBbLDbVosc7tEvBALWvLCJ4kWOmhWKwzwajA0H1m6nmFYsqO62u19Fzi7KS1puA0kg+0XQX/AEeGSk+XEZ6tVuXKH5gXujM0wcpg3FjKiYXDNds3tZCerc5hOYPa5mYA03AG4EcOEqro4igM4y1mGWzLbtLc1pEmO17k63GUy0tGI1Or8wEFoBYQ6BGp8UG99HD3Gs3NqaWafnNDvrXSFxfo1t52Gc1zalNzicgkgtgyGgZSODQtnQ9IDvj0mH5tQj2EH3oNsgs5Q6bUz61Oo3+Fw9jp9isGdJKB1fl+c1zfeEFkUQKj0do03+rUY7uc0+4qQCgJySlOSUCifNcvxZjG46PlIJ7zhsOSuo7lzHEXxuOm3+9N/wClwyDOfg+HsYvvo+6suwtXHfwfB2cX30f+8uxMQOsTyZCdagWEEAkmoEDwRPTDsQeCrcVtmlT/AElRoPCZP8Iv7EFu0pQWKxvpLoskNaXH94hgn2u9ioMf6SsQ+RThg07IE/xVPqCDqNSoGiSQBxNgPFU2O6aYWlY1A88KYzn2W9q5HjtuVav6R+Y7sxdUPgDZQg9zmyS8iYj1RMxYBB0XaXpVDZFKlH71V0f4G39qy+P9ImKq6VHAcKLcg/iPaVDUwvagBosSTPCJ8bprqxJzEm8QN/ZBlAMRj3vMuueL3F7lHLi74x7gICdoZQLgTe5O/NCVRqQ0ACNZt+8LnwCCI7C9qBe066DRIGG7BfuBjnOvuUog5hcgZbxvuYCabTGQ858JIlA/g6Aa9kX7TT/iW8w2ymViQ4uEZYLf3ntYfYSsVgXA1GfOb/MFuG4w0jLYvGon1XBw9oQVexNjis2o7OGOa9wm0vAe5oEzJgNHHVV2D2dmwzq8M9Vz3tImYDnWtGgjcrfYmKFOm6MpzVahEng+oLR84qHgzGBcwXmk8Tw7LmzCBGz9iMNNrRTDswD4dBE5cx14XTj9n0qbZdScyDEse9ouQ0aGNYVhs9wa2mb/AKOLa3ZA96TtXtM0PrsmeHWAnegjMwUG1Sq3vLXeWYSlmvVgZa4eDpmpHcYNwRvHBWWErCQZMdn2ZJ3cin9k5RQaHBvGHRaSwnXx8igpxXqyMzaL+MOI94+tTqG0ajNGPH/Df9hCPCUmuqVjAjMIA0EU2zEJylhQaxbBAyNtzLnXv3IE1Ol9WnrUrN+czN7S0peH9I1SYL6LuRBafY76kzWw354MBOXJmPGZ5RaxVfiMJ+dDJDgWZpc3QzEXnmg22E6aZmZiyTaQwzE3BkxY2WAwu0S/EY15ntY2oW5pnL1dIMjllAjkrnDYAFmUMp2bJcC1p9fTLYmwF44jjNK2p+fxIMdms1o5AYegBHJBG/B9dbF/3P8A3l2Ni4x+D6f/AFf9x/3l2VpQPtQrYpjBL3taOZA96y/TnaL6VBppuLSXQSO4/Yua18e95lznE8yg61i+nOGp2zFx4NH1mPYqHE+kObU2x3yffHuWBDzyH38EGVi0g5vKBu+/mg0u0OkeIebu7OgAJ5AzoBcjVZzG4hzsxLj3TA1g2an8XVBpzn139o72/fwVa2o3TtGDwF+1z0tdAunhgTv9YiwiYFinKAFpkkC83uYv70rrmh0X1OtrbtPBJbmEQG6GeekH2IDFYtygwIEbt4G9JOhAJ1OgNiT75SW4hwIBgEA8OASwDlMnf9c+9A24GQIM34DhP1Jk0ZcfVkbyeQ5J2pTk79+430n6kkYa9s0i2nIIG2Mtcxc7p+NGqJmg7R00EcQI05o6TNYDtTyGtyL8UttK1hbmR4/UgacQXD5v16psDsG289+qeqA5tIsN/ApoU5YTaBz5oJuC/SM+e3+Zb3ZzwHgl4YZpkOPKo11+UBYTZ7e2z57dPnBbHqZIghulyDvMcUDGwq4NJ5Ia0ue8lu4EurEgTeATHkoOFA/FzpDZFF0TEjs7vEpzZRLqGew7VR0Ene6q+1v3So1KfgWe1qJtN7gaWv6wQW2CYDkBEjq+7RnJI2jTAaNf0jB6xPx+BPJCj6rREwwexoScU3SWx22CbW7f+RQPUqO4Fw03j93lzKPZ1SaLCXQS0SAOOX7U0+w0dPIjl+93KBg3dhsZogRGm7d5ILPBNJc8SLOjSxhjTpNlJY09YRacreW932KDg33eRmHavaTIaAZt3qXTqfnHGTMNmWni6LQgRXLusj42Tcd0nf4FQHPd1uhzZOINi63uKn1qg6yZvkAMiIuYt5+Sr31R1maR6gHcA4ked/JBZ4N7TmccoqZAMskugFxBDRuOaPArM4qoWYnEg2JqtPnQolWBbnc7K4tPYPWNIlgHWSO0C0l2YCCNJULpDWa7F1SDm/QyTEk/BaEzAAmeAQQPQLi2sdisxAkUYn+9XZGbQpn44815t6B61e1l/R7jxfwW4pYgR68QLTae6Sg2XpFxLXYdoa4HtjQ8nLnMqXtZ8HKSD4204hVljbsnlKCXT10QqvtEac+Xcq/ZlMZ3w1urfVdm3DSdR9alVTB4cr8EFlg6GYB0aSI3G43efmixuznatDdOdzm389AouzcYGvLSTfmeI+/grrrtIuN/a0v9qCop0nWzNEyd10qnXIIsB2YuBfS/fZWWIdmIudTN+IvdQKeEM2JuLb5iLckEZtUyy94gW7v8lJqyBdxF9OEu+1N4iiRlEkQNfAJt4kXdv3n96feEC69ciBmBTFOprff9QCU1hcbOMgG4jlvlNdW4H1teHcLoF5o8z/NMeaFJ4gQfvIP1JNMuG+RJ9pSmU3cbRpfkgFSM1+A9/wDoktIDTfWJ84RuY4PEQREEmUzctPs8SgtNngZ2fPb/ADLW1XARLo0i/Ag71ktkkuqM0s9v8y0e0abyQGtnigY2exgw4bmhk1ALjTNVZM/NcbqKQDgspdA6nSRJs13vY1Lp0nnDNAHayvBHOXgD2QoeKcPgre00fmm2JAN8sWPKUF0RDQCYlkSeYhN4pgMdoEio0wIv23f+Q+QRVn5m/myHEAaEGNNVGdSeHMJAgPad3F32tQSnkfrj2W9qj0WDK2CB2QNeQvqo9ajUvYb4v3/5I6TH5WhoB7DeH6v+iCwwgguAPx3GfnN3cYzexS6U53EuFw2OUZrTv3qswrXQbCc7pFt+n1KXTa+XWE9kjuywfbKB557ZIcPVaJnSHOJv4wq54dnJzCSxoF+DnE+wrK7QqVy+plc4U2vdvgQ0njaN3+hht1Qw4iu4lrSRrFzIAJF7CO9Bv6G04oupPqA6FjYa0N7RJLnz2+6LcVk8RevWLJIL2Sba/B6IdEbpBTWF6SRg3Me9zqpD2iKcZaRMfnavx2BznkNAs4gk2ADGyxAdvktIP91TH1IMv0IxFNr3ioJByReIgu0W4ql/VDqGh7CwB2U5ix0aFhMG0WiVhOh+EZUc9rxI7Gji0i7tIXU9mbNpYWg5xJDRLnP7Wg5SfYgoH4mi5oNmuES1zDTmRvLZaL74SGbMzZiCQAHEOaA9sCN7XcSBopNHpLSqANqMaWta0TU5NA7MAkeYiVZYDE4UvDGAMFSm9phzhJcaYEF2+x0KDL4fZtR1aoylkqRlMtaWzqLDwU6vgajCGuYWnU5gQQDIB7lfDZLW4uv1VIVD8Hp1A05nS4vqA6mTJDb8k0NsBlT8419CpBY7ITIBIcLEgkDv3lBTSacOEjW0yDAUhm0dc0COAA5nRWfVNqU+szMqv3sk5j2oiDe4vrvRVNnNNIHqX0XQ8vBzkWjLAeOAO/ggrX4z90GT97JBxA7M5hOhD4tbdlPBXuJ6OM1ZVaQNz6bmH2SqnHbJIIIpZwN4Ji3tQLw72OBDRVdAk2a8xpPrC3goba1O4BBk/quBubaSPakBzmMDmgsMxmAc0yJDgDN9E1QpEVTA4H3ILp1AxIA4+cbvBV+JwRIkNbzFuA4qXXLjBaI7IBsdwF5H1qGzOIAdbQg8wCgiHAunLlgT63cU9g8MLzM9reQLAJZrv0GWM26ZF4QZtJ4tlHCd3egZxMtcL7h796VQktdy3cL6pNY9sAiSd5j3qVhH0spaRGk6917oJmyLvZr67fetFtPElkZTe82ndIVHsxzcwANg63tnVaGvSpOL+sdAzCJdl/s2AoKZmLLaDSCJLXuNpk53H61XbSqHqGtk5erp9mbWy7i2Nw3rQVMJhm02tc8ZQHBpNTUEnSCAdYVfjm0cuV3qtNEB/auw5STIOsIHqteGSHkmYPaDo7jAUN2OOZkuMZr24AncOSu8Y4fGBItZQaoplzMrYOYQYHAk91pQVjtqsIOV7yQDu0IB+xE/FEZQHEDKz+WT7lJw4ZFTsWFR+5ukAx7/ADUmlAA7MnKL+AQV2AxWWk0yZLjvvd0Denae0ZDjJ9YDW/qTGul0xhsdFNthcsiTwc2fcnm4snO4AWIHL1A4x5+xBitqYw56jAYHWVCYOpLiL+CmnEUXNOd86ua2XNLew0Bmkajnpbm5U2TSc4ky054kPFySTMOBtI3cQoz9jM7RzuaGx6zAZtMiCJ337uIkNb0fyOwzmfmzTptrkONZge5vVvqupZA7M4BxJkS3tvMWkZ/Z8FvZGQAU4GkzRpukxqZJupGB2R1dMjqy6pUzilVp1Hsd+jDTSLR2TTIqOzXky2NCC1sXENpMLMjHQWy55eZmlTMsyuaMvhxQYroxiQyrLjAJANgbTfu0C630e2qyu3IM3qg5XBpzC0nQzEjzC4tgZJgRMi5IAi8i9jr7FvOiWMewktq02QAHDO1znMzScguBuv8A6oNhtLobTqOL2E0nxZoa3ITBvlju0WJa11OWuYcx7ID2xAHrZZNzy5c10uptumDq2PBM4ra2Gqsy1Mjmnc6DG6x1CDJ7I22BiC9+aTQaCXduIqO0B3aC536rQYnbGErPDalPOdAYEtAk3yunWePcsjtrD0m4lrKFTK11FzhmcXNBaTDW72iCe5VFLHGk4EknLo4ZhlM65jw5cdyDUVKEy6g2oRns6CIYQHAhxgGQd4G7cku23iqTcj3uDIILS5jhB3CCeOveqqht2jlvTa89k9ougdmHWBALSQYnTS6YxXSBhactGiATpe3+OY77INm30gh4GejTkRLg5wnjobeRT2E2xSqvk9mmMuVjS8kGBFxd3aE+PJYvDbVwZpNFVuR98xouPPKRmc5rrQYlt5snKGO2e03q1ag3TFM6WmPH76htNg7KJdVmnn7TSBnPqul4sDNw4KxwWxsP8IeHMMgA5ASOrzwBvn4j/wCIrEYHpzQo4ioWE5HUmQd5c175JMfqub5J/GelQUznpDO5xaHhxB7LcxG7cXe1Bt8LsCm+k0tqEOLQYmLxpefOQmMR0OcdHMd329tx7VjMD6S6IpMDw4EMaDlIsY4OkJGI9JDf7Oof+Zpb7QT9SDS1+jD2XNMiT6zDmk+BMqlqbKDXetBG468VQYr0j1Xlsu9R7akgG5YbAkHS8+CGK9KVV4yupseLz1gDhF4iZPD73QXNegM4Mt4ESJ13BRoADptMLPYjpPQfrSdTP/xufHgCSI8FWYjap/s3PIvOYeURr5IOgbPxbGx2hrf2qy6Q7RpEgSQRnBi8nKwz5QFyR206nLvTtPblZo1OszJug6LiMfT6ikbuikbAGPXJgkKNjtuMLIHCiPKmy0eawX48rbjET9/vxUN2JqE5pvM/c6oOyYnpFTPqyb7hu1PsVDX6WND25WkuY4SDYE5S2ba6zC5/TxFSblM1XkkzqeZ+pBvj0hcA/sntlxNoguaRxPH2IYrpqIDmAZ2ZDkeJaY7JDoMEHNoudmmePtRspG4nWJ37/tQbD8rWxdnCAyrUaBGjhnc+DyjxTb9u0Hgh7qkyDmDqZHPslkkwANRJGoBtlaeDkp1mz27yg1tXb1E+pVLRnc4F7GTmdM9lpeSIOuii/jFsHLUYDeBme0vaRYeqJBgQDfSyzvwJvNKbg2c0HQOim1aj3Gj8JptpO7TqJcx9SpZznNom/VVOyO0XMixkxan2BjKTaXaaTJBEGw7DARcGLgnxVXsrHPw5PUvcwPEVGWLKjYIy1GEFr2kFwgg6lTsIGjNAa0SCA2QBLWmNecX3AIM3srAioHay2IjnP2KU3ZuW4Lhpe613of6H08d8J641GtY2nBYWgy4u3uadzfauk0/Q7hB8evedXUv/ABoOIv6w61HJp1F367vNd1f6G8KWx1lcSf1qVo/u0x/sUw0R12Jgxvo/+NBw04eTJJnjKQcMOfmupdM/RbQwWEfWZWrOc11MBr+ry9uo1hnK0HQk6rmxpmSI04oIxw45+aL4OE/BRX4fUga+DDgiNEcE64ngkyUCOqHBFlHJKLiilARakliXKN0IEZUiE6SEUjzQJyjxSTZLQQNNHFKcdLz3JRalsaDoDMaaxxJQNNaUbWQljilQgQRwSS26dAQyoGciNv3+4TpagGoEMYnGiyMIpQEQlNhJCUxA9TbJCuXUwNx0br80aclX08Poe/wt9/JWOIeXZTM9ho0A0Ee6EF16J+mmE2eyuMQXMdULCMrS6Q3MDMaGXLoB9M2zhAz1D3UXlBBA3/tp2bP6Wp40an2J4embZp/t3bv7Gt5epzQQQZj0hekTBYzAPo0K+ao6pTdlcyozstfmN3tA4LlgLf1h/EEaCAdYwESRII+NvsZseSdYwGdDyB5TCCCCK+sB60xwm976d0JDcU3jHn9iCCA/hLePs/ySOvbxvxg/YgggTVxDbQUtmU6OHiQjQQPswgI1af8AmCWMBIs5vmN1/v3IIIGxRbHrA3vF/duSOraPjAjx+xEggMFm93tSszJ9YDxi3LijQQGMkev33HL60Qcz9YeYQQQH2f1h5hCWaB48wgggOBMT7kZoiJzt7pv99UEECbcZHFJbETI+/wDqgggGZv6w7kvDvbmBJAHPegggsMFjaXWQ90M3nSLwTv3EnwWnwXRXFV2B9GlmZJbIc0iQb7+c+KCC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BQVFBYXFRQVFRUVGBUYFRUVFBUVFBcXHCYfFxkjGRQUHy8gIygpLCwsFx4xNTAqNSYrLCkBCQoKBQUFDQUFDSkYEhgpKSkpKSkpKSkpKSkpKSkpKSkpKSkpKSkpKSkpKSkpKSkpKSkpKSkpKSkpKSkpKSkpKf/AABEIAMgA/AMBIgACEQEDEQH/xAAcAAAABwEBAAAAAAAAAAAAAAAAAQIDBAUGBwj/xABOEAABAwIDBAYECAsFBwUAAAABAAIRAyEEEjEFQVFhBhMicYGRBzKhsRRCVHKTwdHwCBUWIzNSU2KSstJDg6Lh8Rckc4K0w9M0RGNkdP/EABQBAQAAAAAAAAAAAAAAAAAAAAD/xAAUEQEAAAAAAAAAAAAAAAAAAAAA/9oADAMBAAIRAxEAPwCk6CbLw+I+EPNGm9oqgM6xjHkNLZbJcJmInmtxhuiGEsfg9En/AITD5yL9yx/oVp5qFcCSetZbvafsXUsPRQQqXRbDRHwej4U2D3BS/wAl8MWlvUUoIgwxoNxFiBI7xdWVKkpLaaCqHRzDb8PRPfSZ9ic/J7DH/wBtQ7upp/YrUUwltphBUt6MYX5NQ+hp/wBKdb0ZwvyXD/Q0v6VaABKlBWN6MYX5Lh/oKX9KUOjeG+TUPoaX9KsoRoK38m8N8mw/0NL+lH+TeF+TYf6Cl/SrFGGoKw9GcL8lw30FL+lF+S+E+S4b6Cj/AEq0yo8qCq/JjC/JcP8AQUv6Uf5N4X5Lh/oKX9KtMpQgoK0dH8N8mofQ0v6Uf4hw/wAnofQ0/wClWMFFBQQPxHQ+T0Poaf8ASjp7IoiYo0RB3UmcAf1eanZVHw2IY8uyvDiHXgzuAQI/FdH9jS+jZ9iL8W0v2VL6Nn2KXkRZEEM7LpfsqX0bPsRHZlP9lT+jZ9imFqKEEI7Np/sqf0bPsSHbOp/sqf0bPsVhCEFBWnZ1P9lT+jZ9ibqYKmRHV04sbsbqNDpuVme5Jc0IKt2HA0YwdzWj6lGxlAua4E3LC3zBHldWzwmHtQcew/QnadFuUYunBcCYdUJsQZ7VO5kA67l0/wBHuNqFmLFS+XGODbgww4fDvYLAfFcLbtJOpl1cPI+/sUPoHhhT+HND88Y43MmCcLhSW3J9UnL4IMP6Etog4SoxrMj6Tg3MCCHF5e4vjKCDHZmT6oiLrotGmud+hLa7quFrU3BsU3UmMcBDiwGq8NeZgwXGLDUzK6XTagdptUljUzTCkNCA4QhLISYQGErKltCJzkAaEpNpYQGCgko0Bo0SCA0EEEAQQQQQds49tGg97tzTA3uJ7LWjmSQPFYvoRjjSqNY9pGeWknc6ZA4XIjxCn9ONuNa9lHMBcOdMb7M9p3b3NWQo7QBqQxwaWvcWkgmIccpHOY1QdhJRSoWxdpjEUW1Bro4cHNs4efsIUyEBgoZQgjQJLEktThRIG4SHsT2VIcEEVzE2WKUWpDmIIOMolzYBiZ+vXlyUXoqIqY2wH+9tJHM4LBk99ybq0e1VfRw/ncd/+to8sHhAgxPoeaDQLwB2sPQm0S5j8TQJI/uwPALorAsH6LNoUn0nU6Ja8UaOFpuqtbkzuy1HuAFrNc4iYkuLySbLfMCB1gT4TLU8EC0G6o0SBxybTiCBLWpSCCAIro0aAkEaJAEWZGUmECpTWKxAYxznaNBJ8E6FmOmW0Ya2mDrDndwPZHi4f4UGR2hjesfmIzOeXOdNw0WOmh1YAPaNVkKmIIqEzcOPnJWoxYy5TMAECbAQSDFv4fE2IWMqukzzlB0ToB0iy4g0nWbWAIvbrGjdaO0PaAukrz3h6rmlrgSC0gh3CJMjxXcuj+2G4nDsqj4w7Q4OFnDz9hCCyRyko0AJQCBCEoDJSEpJQFCQ4JxJcEDLmrN9G8TFbaAPy4/9LhVqnMtKwWDeW4rHj/7k+eGwyDM/g/YF/wAHxDy0hrqjA1xFnZWvzRxAJF11hgXMfQdhnChVcRlD6dA6zOU4hgMDScot47109iB1gTgCQxLCBYQQaggcCBKDdEJQCUEUo0BoIgjQBBBBASEI0TnQJNgN6BFaoGtJJgASTwjUrlm2dpCrUc90nMSQBoGtFgfAQtRt7pPRrNfQo1mSBNR5kMa3f+cjLJMDXeVhsb0nwlCRTacVU8W0x4kS7wEc0EXbG3W5QMwD9MtyZPAATrxhVuIwAJ/NkzcljmlpAGp00UDae2H4isx9RrGRla1tNsQ0Gwi5Op81qBjqnWZsNiGjslrqctEy4fFc0k2BseSCswWFc0w5hIPDhyPNbP0fbSNGsaTgRSr3pkmRnAuAeYt3gKlobRrUyOtw7agm9tZkfFkbh8XeFd/lnh30y11I0nwMpIlocBLScsPEcQJ1QdGSgsn0U6U1sQ8MqNpusZewuGg3Bwv7FrUAQyoAoICISU4kwgSklLKSgNwsuenEj4Xjt3+9NGvDC4YT5hdCdEc+5c0ewfDMdHyoT3/BsPPtQVnoQwlSlTr06hf6uHe1riYaKgquhrSbDTcJM7oJ6ixYH0UtcylUpVKmepTbRDxmYQwkVIY1rTLQGtaIIGk7yt8woHWpYTbUsIHGFKckNSiUDgQckyUoFAQRoAI0BQjQQQBBBBAE1iarWsJeQGgXLiAI5k2TqoelfRWnjWAPc9paDlLYIk8WnXTkg4Zj3CbuJEmGg2njw8lB67c0R3fbr7lIOGB1JnmmnNAnkgiig5zgJiXDTW548VpX7ArCzcQSOFemXDzIcFR0XSWfOb/NuW8rueA402ue5rZhoLjrAsOaCipYTGMs1lOp/wACrl/wh0f4Ub9uVGWr0qrdx6yk148xk+tWjtrUywVZa5trusLmNXC0XtuLT3qUcU0ARMEj1SYvpIki4HBAnov05o0akw0tiAGuLDfg14AH8S6vs3HitTbUaCGu0zRPsJCwXQ7A06mKDnMY6GkgupsnSxkALoyAIQjQQFKSUooggIpKU5JQLiy511Y+F46SL4oHWNcLhl0Jc6GIjF44AWGKAtaIw2GCDMfg/PJbiyZJLqJJN5tVmT4rr7Vx/wDB9HYxfzqPuqrr7UDoKcCbaE9CBTECg1GgcKTKUET0AzJSaTgQBBEShKBSCIFBAaRVPZPcm8VjqdMZqj2sHFzg0e1ZrafpIwbAQ17qroNqbSR/E6B5IOLVpNSBNpNuXeogZLXaTPeYFvK6sMQyTPZb85wPs/yUOo9osXk8miAfv3IFsguZ3tEGNxG4aBbLDbVosc7tEvBALWvLCJ4kWOmhWKwzwajA0H1m6nmFYsqO62u19Fzi7KS1puA0kg+0XQX/AEeGSk+XEZ6tVuXKH5gXujM0wcpg3FjKiYXDNds3tZCerc5hOYPa5mYA03AG4EcOEqro4igM4y1mGWzLbtLc1pEmO17k63GUy0tGI1Or8wEFoBYQ6BGp8UG99HD3Gs3NqaWafnNDvrXSFxfo1t52Gc1zalNzicgkgtgyGgZSODQtnQ9IDvj0mH5tQj2EH3oNsgs5Q6bUz61Oo3+Fw9jp9isGdJKB1fl+c1zfeEFkUQKj0do03+rUY7uc0+4qQCgJySlOSUCifNcvxZjG46PlIJ7zhsOSuo7lzHEXxuOm3+9N/wClwyDOfg+HsYvvo+6suwtXHfwfB2cX30f+8uxMQOsTyZCdagWEEAkmoEDwRPTDsQeCrcVtmlT/AElRoPCZP8Iv7EFu0pQWKxvpLoskNaXH94hgn2u9ioMf6SsQ+RThg07IE/xVPqCDqNSoGiSQBxNgPFU2O6aYWlY1A88KYzn2W9q5HjtuVav6R+Y7sxdUPgDZQg9zmyS8iYj1RMxYBB0XaXpVDZFKlH71V0f4G39qy+P9ImKq6VHAcKLcg/iPaVDUwvagBosSTPCJ8bprqxJzEm8QN/ZBlAMRj3vMuueL3F7lHLi74x7gICdoZQLgTe5O/NCVRqQ0ACNZt+8LnwCCI7C9qBe066DRIGG7BfuBjnOvuUog5hcgZbxvuYCabTGQ858JIlA/g6Aa9kX7TT/iW8w2ymViQ4uEZYLf3ntYfYSsVgXA1GfOb/MFuG4w0jLYvGon1XBw9oQVexNjis2o7OGOa9wm0vAe5oEzJgNHHVV2D2dmwzq8M9Vz3tImYDnWtGgjcrfYmKFOm6MpzVahEng+oLR84qHgzGBcwXmk8Tw7LmzCBGz9iMNNrRTDswD4dBE5cx14XTj9n0qbZdScyDEse9ouQ0aGNYVhs9wa2mb/AKOLa3ZA96TtXtM0PrsmeHWAnegjMwUG1Sq3vLXeWYSlmvVgZa4eDpmpHcYNwRvHBWWErCQZMdn2ZJ3cin9k5RQaHBvGHRaSwnXx8igpxXqyMzaL+MOI94+tTqG0ajNGPH/Df9hCPCUmuqVjAjMIA0EU2zEJylhQaxbBAyNtzLnXv3IE1Ol9WnrUrN+czN7S0peH9I1SYL6LuRBafY76kzWw354MBOXJmPGZ5RaxVfiMJ+dDJDgWZpc3QzEXnmg22E6aZmZiyTaQwzE3BkxY2WAwu0S/EY15ntY2oW5pnL1dIMjllAjkrnDYAFmUMp2bJcC1p9fTLYmwF44jjNK2p+fxIMdms1o5AYegBHJBG/B9dbF/3P8A3l2Ni4x+D6f/AFf9x/3l2VpQPtQrYpjBL3taOZA96y/TnaL6VBppuLSXQSO4/Yua18e95lznE8yg61i+nOGp2zFx4NH1mPYqHE+kObU2x3yffHuWBDzyH38EGVi0g5vKBu+/mg0u0OkeIebu7OgAJ5AzoBcjVZzG4hzsxLj3TA1g2an8XVBpzn139o72/fwVa2o3TtGDwF+1z0tdAunhgTv9YiwiYFinKAFpkkC83uYv70rrmh0X1OtrbtPBJbmEQG6GeekH2IDFYtygwIEbt4G9JOhAJ1OgNiT75SW4hwIBgEA8OASwDlMnf9c+9A24GQIM34DhP1Jk0ZcfVkbyeQ5J2pTk79+430n6kkYa9s0i2nIIG2Mtcxc7p+NGqJmg7R00EcQI05o6TNYDtTyGtyL8UttK1hbmR4/UgacQXD5v16psDsG289+qeqA5tIsN/ApoU5YTaBz5oJuC/SM+e3+Zb3ZzwHgl4YZpkOPKo11+UBYTZ7e2z57dPnBbHqZIghulyDvMcUDGwq4NJ5Ia0ue8lu4EurEgTeATHkoOFA/FzpDZFF0TEjs7vEpzZRLqGew7VR0Ene6q+1v3So1KfgWe1qJtN7gaWv6wQW2CYDkBEjq+7RnJI2jTAaNf0jB6xPx+BPJCj6rREwwexoScU3SWx22CbW7f+RQPUqO4Fw03j93lzKPZ1SaLCXQS0SAOOX7U0+w0dPIjl+93KBg3dhsZogRGm7d5ILPBNJc8SLOjSxhjTpNlJY09YRacreW932KDg33eRmHavaTIaAZt3qXTqfnHGTMNmWni6LQgRXLusj42Tcd0nf4FQHPd1uhzZOINi63uKn1qg6yZvkAMiIuYt5+Sr31R1maR6gHcA4ked/JBZ4N7TmccoqZAMskugFxBDRuOaPArM4qoWYnEg2JqtPnQolWBbnc7K4tPYPWNIlgHWSO0C0l2YCCNJULpDWa7F1SDm/QyTEk/BaEzAAmeAQQPQLi2sdisxAkUYn+9XZGbQpn44815t6B61e1l/R7jxfwW4pYgR68QLTae6Sg2XpFxLXYdoa4HtjQ8nLnMqXtZ8HKSD4204hVljbsnlKCXT10QqvtEac+Xcq/ZlMZ3w1urfVdm3DSdR9alVTB4cr8EFlg6GYB0aSI3G43efmixuznatDdOdzm389AouzcYGvLSTfmeI+/grrrtIuN/a0v9qCop0nWzNEyd10qnXIIsB2YuBfS/fZWWIdmIudTN+IvdQKeEM2JuLb5iLckEZtUyy94gW7v8lJqyBdxF9OEu+1N4iiRlEkQNfAJt4kXdv3n96feEC69ciBmBTFOprff9QCU1hcbOMgG4jlvlNdW4H1teHcLoF5o8z/NMeaFJ4gQfvIP1JNMuG+RJ9pSmU3cbRpfkgFSM1+A9/wDoktIDTfWJ84RuY4PEQREEmUzctPs8SgtNngZ2fPb/ADLW1XARLo0i/Ag71ktkkuqM0s9v8y0e0abyQGtnigY2exgw4bmhk1ALjTNVZM/NcbqKQDgspdA6nSRJs13vY1Lp0nnDNAHayvBHOXgD2QoeKcPgre00fmm2JAN8sWPKUF0RDQCYlkSeYhN4pgMdoEio0wIv23f+Q+QRVn5m/myHEAaEGNNVGdSeHMJAgPad3F32tQSnkfrj2W9qj0WDK2CB2QNeQvqo9ajUvYb4v3/5I6TH5WhoB7DeH6v+iCwwgguAPx3GfnN3cYzexS6U53EuFw2OUZrTv3qswrXQbCc7pFt+n1KXTa+XWE9kjuywfbKB557ZIcPVaJnSHOJv4wq54dnJzCSxoF+DnE+wrK7QqVy+plc4U2vdvgQ0njaN3+hht1Qw4iu4lrSRrFzIAJF7CO9Bv6G04oupPqA6FjYa0N7RJLnz2+6LcVk8RevWLJIL2Sba/B6IdEbpBTWF6SRg3Me9zqpD2iKcZaRMfnavx2BznkNAs4gk2ADGyxAdvktIP91TH1IMv0IxFNr3ioJByReIgu0W4ql/VDqGh7CwB2U5ix0aFhMG0WiVhOh+EZUc9rxI7Gji0i7tIXU9mbNpYWg5xJDRLnP7Wg5SfYgoH4mi5oNmuES1zDTmRvLZaL74SGbMzZiCQAHEOaA9sCN7XcSBopNHpLSqANqMaWta0TU5NA7MAkeYiVZYDE4UvDGAMFSm9phzhJcaYEF2+x0KDL4fZtR1aoylkqRlMtaWzqLDwU6vgajCGuYWnU5gQQDIB7lfDZLW4uv1VIVD8Hp1A05nS4vqA6mTJDb8k0NsBlT8419CpBY7ITIBIcLEgkDv3lBTSacOEjW0yDAUhm0dc0COAA5nRWfVNqU+szMqv3sk5j2oiDe4vrvRVNnNNIHqX0XQ8vBzkWjLAeOAO/ggrX4z90GT97JBxA7M5hOhD4tbdlPBXuJ6OM1ZVaQNz6bmH2SqnHbJIIIpZwN4Ji3tQLw72OBDRVdAk2a8xpPrC3goba1O4BBk/quBubaSPakBzmMDmgsMxmAc0yJDgDN9E1QpEVTA4H3ILp1AxIA4+cbvBV+JwRIkNbzFuA4qXXLjBaI7IBsdwF5H1qGzOIAdbQg8wCgiHAunLlgT63cU9g8MLzM9reQLAJZrv0GWM26ZF4QZtJ4tlHCd3egZxMtcL7h796VQktdy3cL6pNY9sAiSd5j3qVhH0spaRGk6917oJmyLvZr67fetFtPElkZTe82ndIVHsxzcwANg63tnVaGvSpOL+sdAzCJdl/s2AoKZmLLaDSCJLXuNpk53H61XbSqHqGtk5erp9mbWy7i2Nw3rQVMJhm02tc8ZQHBpNTUEnSCAdYVfjm0cuV3qtNEB/auw5STIOsIHqteGSHkmYPaDo7jAUN2OOZkuMZr24AncOSu8Y4fGBItZQaoplzMrYOYQYHAk91pQVjtqsIOV7yQDu0IB+xE/FEZQHEDKz+WT7lJw4ZFTsWFR+5ukAx7/ADUmlAA7MnKL+AQV2AxWWk0yZLjvvd0Denae0ZDjJ9YDW/qTGul0xhsdFNthcsiTwc2fcnm4snO4AWIHL1A4x5+xBitqYw56jAYHWVCYOpLiL+CmnEUXNOd86ua2XNLew0Bmkajnpbm5U2TSc4ky054kPFySTMOBtI3cQoz9jM7RzuaGx6zAZtMiCJ337uIkNb0fyOwzmfmzTptrkONZge5vVvqupZA7M4BxJkS3tvMWkZ/Z8FvZGQAU4GkzRpukxqZJupGB2R1dMjqy6pUzilVp1Hsd+jDTSLR2TTIqOzXky2NCC1sXENpMLMjHQWy55eZmlTMsyuaMvhxQYroxiQyrLjAJANgbTfu0C630e2qyu3IM3qg5XBpzC0nQzEjzC4tgZJgRMi5IAi8i9jr7FvOiWMewktq02QAHDO1znMzScguBuv8A6oNhtLobTqOL2E0nxZoa3ITBvlju0WJa11OWuYcx7ID2xAHrZZNzy5c10uptumDq2PBM4ra2Gqsy1Mjmnc6DG6x1CDJ7I22BiC9+aTQaCXduIqO0B3aC536rQYnbGErPDalPOdAYEtAk3yunWePcsjtrD0m4lrKFTK11FzhmcXNBaTDW72iCe5VFLHGk4EknLo4ZhlM65jw5cdyDUVKEy6g2oRns6CIYQHAhxgGQd4G7cku23iqTcj3uDIILS5jhB3CCeOveqqht2jlvTa89k9ougdmHWBALSQYnTS6YxXSBhactGiATpe3+OY77INm30gh4GejTkRLg5wnjobeRT2E2xSqvk9mmMuVjS8kGBFxd3aE+PJYvDbVwZpNFVuR98xouPPKRmc5rrQYlt5snKGO2e03q1ag3TFM6WmPH76htNg7KJdVmnn7TSBnPqul4sDNw4KxwWxsP8IeHMMgA5ASOrzwBvn4j/wCIrEYHpzQo4ioWE5HUmQd5c175JMfqub5J/GelQUznpDO5xaHhxB7LcxG7cXe1Bt8LsCm+k0tqEOLQYmLxpefOQmMR0OcdHMd329tx7VjMD6S6IpMDw4EMaDlIsY4OkJGI9JDf7Oof+Zpb7QT9SDS1+jD2XNMiT6zDmk+BMqlqbKDXetBG468VQYr0j1Xlsu9R7akgG5YbAkHS8+CGK9KVV4yupseLz1gDhF4iZPD73QXNegM4Mt4ESJ13BRoADptMLPYjpPQfrSdTP/xufHgCSI8FWYjap/s3PIvOYeURr5IOgbPxbGx2hrf2qy6Q7RpEgSQRnBi8nKwz5QFyR206nLvTtPblZo1OszJug6LiMfT6ikbuikbAGPXJgkKNjtuMLIHCiPKmy0eawX48rbjET9/vxUN2JqE5pvM/c6oOyYnpFTPqyb7hu1PsVDX6WND25WkuY4SDYE5S2ba6zC5/TxFSblM1XkkzqeZ+pBvj0hcA/sntlxNoguaRxPH2IYrpqIDmAZ2ZDkeJaY7JDoMEHNoudmmePtRspG4nWJ37/tQbD8rWxdnCAyrUaBGjhnc+DyjxTb9u0Hgh7qkyDmDqZHPslkkwANRJGoBtlaeDkp1mz27yg1tXb1E+pVLRnc4F7GTmdM9lpeSIOuii/jFsHLUYDeBme0vaRYeqJBgQDfSyzvwJvNKbg2c0HQOim1aj3Gj8JptpO7TqJcx9SpZznNom/VVOyO0XMixkxan2BjKTaXaaTJBEGw7DARcGLgnxVXsrHPw5PUvcwPEVGWLKjYIy1GEFr2kFwgg6lTsIGjNAa0SCA2QBLWmNecX3AIM3srAioHay2IjnP2KU3ZuW4Lhpe613of6H08d8J641GtY2nBYWgy4u3uadzfauk0/Q7hB8evedXUv/ABoOIv6w61HJp1F367vNd1f6G8KWx1lcSf1qVo/u0x/sUw0R12Jgxvo/+NBw04eTJJnjKQcMOfmupdM/RbQwWEfWZWrOc11MBr+ry9uo1hnK0HQk6rmxpmSI04oIxw45+aL4OE/BRX4fUga+DDgiNEcE64ngkyUCOqHBFlHJKLiilARakliXKN0IEZUiE6SEUjzQJyjxSTZLQQNNHFKcdLz3JRalsaDoDMaaxxJQNNaUbWQljilQgQRwSS26dAQyoGciNv3+4TpagGoEMYnGiyMIpQEQlNhJCUxA9TbJCuXUwNx0br80aclX08Poe/wt9/JWOIeXZTM9ho0A0Ee6EF16J+mmE2eyuMQXMdULCMrS6Q3MDMaGXLoB9M2zhAz1D3UXlBBA3/tp2bP6Wp40an2J4embZp/t3bv7Gt5epzQQQZj0hekTBYzAPo0K+ao6pTdlcyozstfmN3tA4LlgLf1h/EEaCAdYwESRII+NvsZseSdYwGdDyB5TCCCCK+sB60xwm976d0JDcU3jHn9iCCA/hLePs/ySOvbxvxg/YgggTVxDbQUtmU6OHiQjQQPswgI1af8AmCWMBIs5vmN1/v3IIIGxRbHrA3vF/duSOraPjAjx+xEggMFm93tSszJ9YDxi3LijQQGMkev33HL60Qcz9YeYQQQH2f1h5hCWaB48wgggOBMT7kZoiJzt7pv99UEECbcZHFJbETI+/wDqgggGZv6w7kvDvbmBJAHPegggsMFjaXWQ90M3nSLwTv3EnwWnwXRXFV2B9GlmZJbIc0iQb7+c+KCC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BQVFBYXFRQVFRUVGBUYFRUVFBUVFBcXHCYfFxkjGRQUHy8gIygpLCwsFx4xNTAqNSYrLCkBCQoKBQUFDQUFDSkYEhgpKSkpKSkpKSkpKSkpKSkpKSkpKSkpKSkpKSkpKSkpKSkpKSkpKSkpKSkpKSkpKSkpKf/AABEIAMgA/AMBIgACEQEDEQH/xAAcAAAABwEBAAAAAAAAAAAAAAAAAQIDBAUGBwj/xABOEAABAwIDBAYECAsFBwUAAAABAAIRAyEEEjEFQVFhBhMicYGRBzKhsRRCVHKTwdHwCBUWIzNSU2KSstJDg6Lh8Rckc4K0w9M0RGNkdP/EABQBAQAAAAAAAAAAAAAAAAAAAAD/xAAUEQEAAAAAAAAAAAAAAAAAAAAA/9oADAMBAAIRAxEAPwCk6CbLw+I+EPNGm9oqgM6xjHkNLZbJcJmInmtxhuiGEsfg9En/AITD5yL9yx/oVp5qFcCSetZbvafsXUsPRQQqXRbDRHwej4U2D3BS/wAl8MWlvUUoIgwxoNxFiBI7xdWVKkpLaaCqHRzDb8PRPfSZ9ic/J7DH/wBtQ7upp/YrUUwltphBUt6MYX5NQ+hp/wBKdb0ZwvyXD/Q0v6VaABKlBWN6MYX5Lh/oKX9KUOjeG+TUPoaX9KsoRoK38m8N8mw/0NL+lH+TeF+TYf6Cl/SrFGGoKw9GcL8lw30FL+lF+S+E+S4b6Cj/AEq0yo8qCq/JjC/JcP8AQUv6Uf5N4X5Lh/oKX9KtMpQgoK0dH8N8mofQ0v6Uf4hw/wAnofQ0/wClWMFFBQQPxHQ+T0Poaf8ASjp7IoiYo0RB3UmcAf1eanZVHw2IY8uyvDiHXgzuAQI/FdH9jS+jZ9iL8W0v2VL6Nn2KXkRZEEM7LpfsqX0bPsRHZlP9lT+jZ9imFqKEEI7Np/sqf0bPsSHbOp/sqf0bPsVhCEFBWnZ1P9lT+jZ9ibqYKmRHV04sbsbqNDpuVme5Jc0IKt2HA0YwdzWj6lGxlAua4E3LC3zBHldWzwmHtQcew/QnadFuUYunBcCYdUJsQZ7VO5kA67l0/wBHuNqFmLFS+XGODbgww4fDvYLAfFcLbtJOpl1cPI+/sUPoHhhT+HND88Y43MmCcLhSW3J9UnL4IMP6Etog4SoxrMj6Tg3MCCHF5e4vjKCDHZmT6oiLrotGmud+hLa7quFrU3BsU3UmMcBDiwGq8NeZgwXGLDUzK6XTagdptUljUzTCkNCA4QhLISYQGErKltCJzkAaEpNpYQGCgko0Bo0SCA0EEEAQQQQQds49tGg97tzTA3uJ7LWjmSQPFYvoRjjSqNY9pGeWknc6ZA4XIjxCn9ONuNa9lHMBcOdMb7M9p3b3NWQo7QBqQxwaWvcWkgmIccpHOY1QdhJRSoWxdpjEUW1Bro4cHNs4efsIUyEBgoZQgjQJLEktThRIG4SHsT2VIcEEVzE2WKUWpDmIIOMolzYBiZ+vXlyUXoqIqY2wH+9tJHM4LBk99ybq0e1VfRw/ncd/+to8sHhAgxPoeaDQLwB2sPQm0S5j8TQJI/uwPALorAsH6LNoUn0nU6Ja8UaOFpuqtbkzuy1HuAFrNc4iYkuLySbLfMCB1gT4TLU8EC0G6o0SBxybTiCBLWpSCCAIro0aAkEaJAEWZGUmECpTWKxAYxznaNBJ8E6FmOmW0Ya2mDrDndwPZHi4f4UGR2hjesfmIzOeXOdNw0WOmh1YAPaNVkKmIIqEzcOPnJWoxYy5TMAECbAQSDFv4fE2IWMqukzzlB0ToB0iy4g0nWbWAIvbrGjdaO0PaAukrz3h6rmlrgSC0gh3CJMjxXcuj+2G4nDsqj4w7Q4OFnDz9hCCyRyko0AJQCBCEoDJSEpJQFCQ4JxJcEDLmrN9G8TFbaAPy4/9LhVqnMtKwWDeW4rHj/7k+eGwyDM/g/YF/wAHxDy0hrqjA1xFnZWvzRxAJF11hgXMfQdhnChVcRlD6dA6zOU4hgMDScot47109iB1gTgCQxLCBYQQaggcCBKDdEJQCUEUo0BoIgjQBBBBASEI0TnQJNgN6BFaoGtJJgASTwjUrlm2dpCrUc90nMSQBoGtFgfAQtRt7pPRrNfQo1mSBNR5kMa3f+cjLJMDXeVhsb0nwlCRTacVU8W0x4kS7wEc0EXbG3W5QMwD9MtyZPAATrxhVuIwAJ/NkzcljmlpAGp00UDae2H4isx9RrGRla1tNsQ0Gwi5Op81qBjqnWZsNiGjslrqctEy4fFc0k2BseSCswWFc0w5hIPDhyPNbP0fbSNGsaTgRSr3pkmRnAuAeYt3gKlobRrUyOtw7agm9tZkfFkbh8XeFd/lnh30y11I0nwMpIlocBLScsPEcQJ1QdGSgsn0U6U1sQ8MqNpusZewuGg3Bwv7FrUAQyoAoICISU4kwgSklLKSgNwsuenEj4Xjt3+9NGvDC4YT5hdCdEc+5c0ewfDMdHyoT3/BsPPtQVnoQwlSlTr06hf6uHe1riYaKgquhrSbDTcJM7oJ6ixYH0UtcylUpVKmepTbRDxmYQwkVIY1rTLQGtaIIGk7yt8woHWpYTbUsIHGFKckNSiUDgQckyUoFAQRoAI0BQjQQQBBBBAE1iarWsJeQGgXLiAI5k2TqoelfRWnjWAPc9paDlLYIk8WnXTkg4Zj3CbuJEmGg2njw8lB67c0R3fbr7lIOGB1JnmmnNAnkgiig5zgJiXDTW548VpX7ArCzcQSOFemXDzIcFR0XSWfOb/NuW8rueA402ue5rZhoLjrAsOaCipYTGMs1lOp/wACrl/wh0f4Ub9uVGWr0qrdx6yk148xk+tWjtrUywVZa5trusLmNXC0XtuLT3qUcU0ARMEj1SYvpIki4HBAnov05o0akw0tiAGuLDfg14AH8S6vs3HitTbUaCGu0zRPsJCwXQ7A06mKDnMY6GkgupsnSxkALoyAIQjQQFKSUooggIpKU5JQLiy511Y+F46SL4oHWNcLhl0Jc6GIjF44AWGKAtaIw2GCDMfg/PJbiyZJLqJJN5tVmT4rr7Vx/wDB9HYxfzqPuqrr7UDoKcCbaE9CBTECg1GgcKTKUET0AzJSaTgQBBEShKBSCIFBAaRVPZPcm8VjqdMZqj2sHFzg0e1ZrafpIwbAQ17qroNqbSR/E6B5IOLVpNSBNpNuXeogZLXaTPeYFvK6sMQyTPZb85wPs/yUOo9osXk8miAfv3IFsguZ3tEGNxG4aBbLDbVosc7tEvBALWvLCJ4kWOmhWKwzwajA0H1m6nmFYsqO62u19Fzi7KS1puA0kg+0XQX/AEeGSk+XEZ6tVuXKH5gXujM0wcpg3FjKiYXDNds3tZCerc5hOYPa5mYA03AG4EcOEqro4igM4y1mGWzLbtLc1pEmO17k63GUy0tGI1Or8wEFoBYQ6BGp8UG99HD3Gs3NqaWafnNDvrXSFxfo1t52Gc1zalNzicgkgtgyGgZSODQtnQ9IDvj0mH5tQj2EH3oNsgs5Q6bUz61Oo3+Fw9jp9isGdJKB1fl+c1zfeEFkUQKj0do03+rUY7uc0+4qQCgJySlOSUCifNcvxZjG46PlIJ7zhsOSuo7lzHEXxuOm3+9N/wClwyDOfg+HsYvvo+6suwtXHfwfB2cX30f+8uxMQOsTyZCdagWEEAkmoEDwRPTDsQeCrcVtmlT/AElRoPCZP8Iv7EFu0pQWKxvpLoskNaXH94hgn2u9ioMf6SsQ+RThg07IE/xVPqCDqNSoGiSQBxNgPFU2O6aYWlY1A88KYzn2W9q5HjtuVav6R+Y7sxdUPgDZQg9zmyS8iYj1RMxYBB0XaXpVDZFKlH71V0f4G39qy+P9ImKq6VHAcKLcg/iPaVDUwvagBosSTPCJ8bprqxJzEm8QN/ZBlAMRj3vMuueL3F7lHLi74x7gICdoZQLgTe5O/NCVRqQ0ACNZt+8LnwCCI7C9qBe066DRIGG7BfuBjnOvuUog5hcgZbxvuYCabTGQ858JIlA/g6Aa9kX7TT/iW8w2ymViQ4uEZYLf3ntYfYSsVgXA1GfOb/MFuG4w0jLYvGon1XBw9oQVexNjis2o7OGOa9wm0vAe5oEzJgNHHVV2D2dmwzq8M9Vz3tImYDnWtGgjcrfYmKFOm6MpzVahEng+oLR84qHgzGBcwXmk8Tw7LmzCBGz9iMNNrRTDswD4dBE5cx14XTj9n0qbZdScyDEse9ouQ0aGNYVhs9wa2mb/AKOLa3ZA96TtXtM0PrsmeHWAnegjMwUG1Sq3vLXeWYSlmvVgZa4eDpmpHcYNwRvHBWWErCQZMdn2ZJ3cin9k5RQaHBvGHRaSwnXx8igpxXqyMzaL+MOI94+tTqG0ajNGPH/Df9hCPCUmuqVjAjMIA0EU2zEJylhQaxbBAyNtzLnXv3IE1Ol9WnrUrN+czN7S0peH9I1SYL6LuRBafY76kzWw354MBOXJmPGZ5RaxVfiMJ+dDJDgWZpc3QzEXnmg22E6aZmZiyTaQwzE3BkxY2WAwu0S/EY15ntY2oW5pnL1dIMjllAjkrnDYAFmUMp2bJcC1p9fTLYmwF44jjNK2p+fxIMdms1o5AYegBHJBG/B9dbF/3P8A3l2Ni4x+D6f/AFf9x/3l2VpQPtQrYpjBL3taOZA96y/TnaL6VBppuLSXQSO4/Yua18e95lznE8yg61i+nOGp2zFx4NH1mPYqHE+kObU2x3yffHuWBDzyH38EGVi0g5vKBu+/mg0u0OkeIebu7OgAJ5AzoBcjVZzG4hzsxLj3TA1g2an8XVBpzn139o72/fwVa2o3TtGDwF+1z0tdAunhgTv9YiwiYFinKAFpkkC83uYv70rrmh0X1OtrbtPBJbmEQG6GeekH2IDFYtygwIEbt4G9JOhAJ1OgNiT75SW4hwIBgEA8OASwDlMnf9c+9A24GQIM34DhP1Jk0ZcfVkbyeQ5J2pTk79+430n6kkYa9s0i2nIIG2Mtcxc7p+NGqJmg7R00EcQI05o6TNYDtTyGtyL8UttK1hbmR4/UgacQXD5v16psDsG289+qeqA5tIsN/ApoU5YTaBz5oJuC/SM+e3+Zb3ZzwHgl4YZpkOPKo11+UBYTZ7e2z57dPnBbHqZIghulyDvMcUDGwq4NJ5Ia0ue8lu4EurEgTeATHkoOFA/FzpDZFF0TEjs7vEpzZRLqGew7VR0Ene6q+1v3So1KfgWe1qJtN7gaWv6wQW2CYDkBEjq+7RnJI2jTAaNf0jB6xPx+BPJCj6rREwwexoScU3SWx22CbW7f+RQPUqO4Fw03j93lzKPZ1SaLCXQS0SAOOX7U0+w0dPIjl+93KBg3dhsZogRGm7d5ILPBNJc8SLOjSxhjTpNlJY09YRacreW932KDg33eRmHavaTIaAZt3qXTqfnHGTMNmWni6LQgRXLusj42Tcd0nf4FQHPd1uhzZOINi63uKn1qg6yZvkAMiIuYt5+Sr31R1maR6gHcA4ked/JBZ4N7TmccoqZAMskugFxBDRuOaPArM4qoWYnEg2JqtPnQolWBbnc7K4tPYPWNIlgHWSO0C0l2YCCNJULpDWa7F1SDm/QyTEk/BaEzAAmeAQQPQLi2sdisxAkUYn+9XZGbQpn44815t6B61e1l/R7jxfwW4pYgR68QLTae6Sg2XpFxLXYdoa4HtjQ8nLnMqXtZ8HKSD4204hVljbsnlKCXT10QqvtEac+Xcq/ZlMZ3w1urfVdm3DSdR9alVTB4cr8EFlg6GYB0aSI3G43efmixuznatDdOdzm389AouzcYGvLSTfmeI+/grrrtIuN/a0v9qCop0nWzNEyd10qnXIIsB2YuBfS/fZWWIdmIudTN+IvdQKeEM2JuLb5iLckEZtUyy94gW7v8lJqyBdxF9OEu+1N4iiRlEkQNfAJt4kXdv3n96feEC69ciBmBTFOprff9QCU1hcbOMgG4jlvlNdW4H1teHcLoF5o8z/NMeaFJ4gQfvIP1JNMuG+RJ9pSmU3cbRpfkgFSM1+A9/wDoktIDTfWJ84RuY4PEQREEmUzctPs8SgtNngZ2fPb/ADLW1XARLo0i/Ag71ktkkuqM0s9v8y0e0abyQGtnigY2exgw4bmhk1ALjTNVZM/NcbqKQDgspdA6nSRJs13vY1Lp0nnDNAHayvBHOXgD2QoeKcPgre00fmm2JAN8sWPKUF0RDQCYlkSeYhN4pgMdoEio0wIv23f+Q+QRVn5m/myHEAaEGNNVGdSeHMJAgPad3F32tQSnkfrj2W9qj0WDK2CB2QNeQvqo9ajUvYb4v3/5I6TH5WhoB7DeH6v+iCwwgguAPx3GfnN3cYzexS6U53EuFw2OUZrTv3qswrXQbCc7pFt+n1KXTa+XWE9kjuywfbKB557ZIcPVaJnSHOJv4wq54dnJzCSxoF+DnE+wrK7QqVy+plc4U2vdvgQ0njaN3+hht1Qw4iu4lrSRrFzIAJF7CO9Bv6G04oupPqA6FjYa0N7RJLnz2+6LcVk8RevWLJIL2Sba/B6IdEbpBTWF6SRg3Me9zqpD2iKcZaRMfnavx2BznkNAs4gk2ADGyxAdvktIP91TH1IMv0IxFNr3ioJByReIgu0W4ql/VDqGh7CwB2U5ix0aFhMG0WiVhOh+EZUc9rxI7Gji0i7tIXU9mbNpYWg5xJDRLnP7Wg5SfYgoH4mi5oNmuES1zDTmRvLZaL74SGbMzZiCQAHEOaA9sCN7XcSBopNHpLSqANqMaWta0TU5NA7MAkeYiVZYDE4UvDGAMFSm9phzhJcaYEF2+x0KDL4fZtR1aoylkqRlMtaWzqLDwU6vgajCGuYWnU5gQQDIB7lfDZLW4uv1VIVD8Hp1A05nS4vqA6mTJDb8k0NsBlT8419CpBY7ITIBIcLEgkDv3lBTSacOEjW0yDAUhm0dc0COAA5nRWfVNqU+szMqv3sk5j2oiDe4vrvRVNnNNIHqX0XQ8vBzkWjLAeOAO/ggrX4z90GT97JBxA7M5hOhD4tbdlPBXuJ6OM1ZVaQNz6bmH2SqnHbJIIIpZwN4Ji3tQLw72OBDRVdAk2a8xpPrC3goba1O4BBk/quBubaSPakBzmMDmgsMxmAc0yJDgDN9E1QpEVTA4H3ILp1AxIA4+cbvBV+JwRIkNbzFuA4qXXLjBaI7IBsdwF5H1qGzOIAdbQg8wCgiHAunLlgT63cU9g8MLzM9reQLAJZrv0GWM26ZF4QZtJ4tlHCd3egZxMtcL7h796VQktdy3cL6pNY9sAiSd5j3qVhH0spaRGk6917oJmyLvZr67fetFtPElkZTe82ndIVHsxzcwANg63tnVaGvSpOL+sdAzCJdl/s2AoKZmLLaDSCJLXuNpk53H61XbSqHqGtk5erp9mbWy7i2Nw3rQVMJhm02tc8ZQHBpNTUEnSCAdYVfjm0cuV3qtNEB/auw5STIOsIHqteGSHkmYPaDo7jAUN2OOZkuMZr24AncOSu8Y4fGBItZQaoplzMrYOYQYHAk91pQVjtqsIOV7yQDu0IB+xE/FEZQHEDKz+WT7lJw4ZFTsWFR+5ukAx7/ADUmlAA7MnKL+AQV2AxWWk0yZLjvvd0Denae0ZDjJ9YDW/qTGul0xhsdFNthcsiTwc2fcnm4snO4AWIHL1A4x5+xBitqYw56jAYHWVCYOpLiL+CmnEUXNOd86ua2XNLew0Bmkajnpbm5U2TSc4ky054kPFySTMOBtI3cQoz9jM7RzuaGx6zAZtMiCJ337uIkNb0fyOwzmfmzTptrkONZge5vVvqupZA7M4BxJkS3tvMWkZ/Z8FvZGQAU4GkzRpukxqZJupGB2R1dMjqy6pUzilVp1Hsd+jDTSLR2TTIqOzXky2NCC1sXENpMLMjHQWy55eZmlTMsyuaMvhxQYroxiQyrLjAJANgbTfu0C630e2qyu3IM3qg5XBpzC0nQzEjzC4tgZJgRMi5IAi8i9jr7FvOiWMewktq02QAHDO1znMzScguBuv8A6oNhtLobTqOL2E0nxZoa3ITBvlju0WJa11OWuYcx7ID2xAHrZZNzy5c10uptumDq2PBM4ra2Gqsy1Mjmnc6DG6x1CDJ7I22BiC9+aTQaCXduIqO0B3aC536rQYnbGErPDalPOdAYEtAk3yunWePcsjtrD0m4lrKFTK11FzhmcXNBaTDW72iCe5VFLHGk4EknLo4ZhlM65jw5cdyDUVKEy6g2oRns6CIYQHAhxgGQd4G7cku23iqTcj3uDIILS5jhB3CCeOveqqht2jlvTa89k9ougdmHWBALSQYnTS6YxXSBhactGiATpe3+OY77INm30gh4GejTkRLg5wnjobeRT2E2xSqvk9mmMuVjS8kGBFxd3aE+PJYvDbVwZpNFVuR98xouPPKRmc5rrQYlt5snKGO2e03q1ag3TFM6WmPH76htNg7KJdVmnn7TSBnPqul4sDNw4KxwWxsP8IeHMMgA5ASOrzwBvn4j/wCIrEYHpzQo4ioWE5HUmQd5c175JMfqub5J/GelQUznpDO5xaHhxB7LcxG7cXe1Bt8LsCm+k0tqEOLQYmLxpefOQmMR0OcdHMd329tx7VjMD6S6IpMDw4EMaDlIsY4OkJGI9JDf7Oof+Zpb7QT9SDS1+jD2XNMiT6zDmk+BMqlqbKDXetBG468VQYr0j1Xlsu9R7akgG5YbAkHS8+CGK9KVV4yupseLz1gDhF4iZPD73QXNegM4Mt4ESJ13BRoADptMLPYjpPQfrSdTP/xufHgCSI8FWYjap/s3PIvOYeURr5IOgbPxbGx2hrf2qy6Q7RpEgSQRnBi8nKwz5QFyR206nLvTtPblZo1OszJug6LiMfT6ikbuikbAGPXJgkKNjtuMLIHCiPKmy0eawX48rbjET9/vxUN2JqE5pvM/c6oOyYnpFTPqyb7hu1PsVDX6WND25WkuY4SDYE5S2ba6zC5/TxFSblM1XkkzqeZ+pBvj0hcA/sntlxNoguaRxPH2IYrpqIDmAZ2ZDkeJaY7JDoMEHNoudmmePtRspG4nWJ37/tQbD8rWxdnCAyrUaBGjhnc+DyjxTb9u0Hgh7qkyDmDqZHPslkkwANRJGoBtlaeDkp1mz27yg1tXb1E+pVLRnc4F7GTmdM9lpeSIOuii/jFsHLUYDeBme0vaRYeqJBgQDfSyzvwJvNKbg2c0HQOim1aj3Gj8JptpO7TqJcx9SpZznNom/VVOyO0XMixkxan2BjKTaXaaTJBEGw7DARcGLgnxVXsrHPw5PUvcwPEVGWLKjYIy1GEFr2kFwgg6lTsIGjNAa0SCA2QBLWmNecX3AIM3srAioHay2IjnP2KU3ZuW4Lhpe613of6H08d8J641GtY2nBYWgy4u3uadzfauk0/Q7hB8evedXUv/ABoOIv6w61HJp1F367vNd1f6G8KWx1lcSf1qVo/u0x/sUw0R12Jgxvo/+NBw04eTJJnjKQcMOfmupdM/RbQwWEfWZWrOc11MBr+ry9uo1hnK0HQk6rmxpmSI04oIxw45+aL4OE/BRX4fUga+DDgiNEcE64ngkyUCOqHBFlHJKLiilARakliXKN0IEZUiE6SEUjzQJyjxSTZLQQNNHFKcdLz3JRalsaDoDMaaxxJQNNaUbWQljilQgQRwSS26dAQyoGciNv3+4TpagGoEMYnGiyMIpQEQlNhJCUxA9TbJCuXUwNx0br80aclX08Poe/wt9/JWOIeXZTM9ho0A0Ee6EF16J+mmE2eyuMQXMdULCMrS6Q3MDMaGXLoB9M2zhAz1D3UXlBBA3/tp2bP6Wp40an2J4embZp/t3bv7Gt5epzQQQZj0hekTBYzAPo0K+ao6pTdlcyozstfmN3tA4LlgLf1h/EEaCAdYwESRII+NvsZseSdYwGdDyB5TCCCCK+sB60xwm976d0JDcU3jHn9iCCA/hLePs/ySOvbxvxg/YgggTVxDbQUtmU6OHiQjQQPswgI1af8AmCWMBIs5vmN1/v3IIIGxRbHrA3vF/duSOraPjAjx+xEggMFm93tSszJ9YDxi3LijQQGMkev33HL60Qcz9YeYQQQH2f1h5hCWaB48wgggOBMT7kZoiJzt7pv99UEECbcZHFJbETI+/wDqgggGZv6w7kvDvbmBJAHPegggsMFjaXWQ90M3nSLwTv3EnwWnwXRXFV2B9GlmZJbIc0iQb7+c+KCC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BQVFBYXFRQVFRUVGBUYFRUVFBUVFBcXHCYfFxkjGRQUHy8gIygpLCwsFx4xNTAqNSYrLCkBCQoKBQUFDQUFDSkYEhgpKSkpKSkpKSkpKSkpKSkpKSkpKSkpKSkpKSkpKSkpKSkpKSkpKSkpKSkpKSkpKSkpKf/AABEIAMgA/AMBIgACEQEDEQH/xAAcAAAABwEBAAAAAAAAAAAAAAAAAQIDBAUGBwj/xABOEAABAwIDBAYECAsFBwUAAAABAAIRAyEEEjEFQVFhBhMicYGRBzKhsRRCVHKTwdHwCBUWIzNSU2KSstJDg6Lh8Rckc4K0w9M0RGNkdP/EABQBAQAAAAAAAAAAAAAAAAAAAAD/xAAUEQEAAAAAAAAAAAAAAAAAAAAA/9oADAMBAAIRAxEAPwCk6CbLw+I+EPNGm9oqgM6xjHkNLZbJcJmInmtxhuiGEsfg9En/AITD5yL9yx/oVp5qFcCSetZbvafsXUsPRQQqXRbDRHwej4U2D3BS/wAl8MWlvUUoIgwxoNxFiBI7xdWVKkpLaaCqHRzDb8PRPfSZ9ic/J7DH/wBtQ7upp/YrUUwltphBUt6MYX5NQ+hp/wBKdb0ZwvyXD/Q0v6VaABKlBWN6MYX5Lh/oKX9KUOjeG+TUPoaX9KsoRoK38m8N8mw/0NL+lH+TeF+TYf6Cl/SrFGGoKw9GcL8lw30FL+lF+S+E+S4b6Cj/AEq0yo8qCq/JjC/JcP8AQUv6Uf5N4X5Lh/oKX9KtMpQgoK0dH8N8mofQ0v6Uf4hw/wAnofQ0/wClWMFFBQQPxHQ+T0Poaf8ASjp7IoiYo0RB3UmcAf1eanZVHw2IY8uyvDiHXgzuAQI/FdH9jS+jZ9iL8W0v2VL6Nn2KXkRZEEM7LpfsqX0bPsRHZlP9lT+jZ9imFqKEEI7Np/sqf0bPsSHbOp/sqf0bPsVhCEFBWnZ1P9lT+jZ9ibqYKmRHV04sbsbqNDpuVme5Jc0IKt2HA0YwdzWj6lGxlAua4E3LC3zBHldWzwmHtQcew/QnadFuUYunBcCYdUJsQZ7VO5kA67l0/wBHuNqFmLFS+XGODbgww4fDvYLAfFcLbtJOpl1cPI+/sUPoHhhT+HND88Y43MmCcLhSW3J9UnL4IMP6Etog4SoxrMj6Tg3MCCHF5e4vjKCDHZmT6oiLrotGmud+hLa7quFrU3BsU3UmMcBDiwGq8NeZgwXGLDUzK6XTagdptUljUzTCkNCA4QhLISYQGErKltCJzkAaEpNpYQGCgko0Bo0SCA0EEEAQQQQQds49tGg97tzTA3uJ7LWjmSQPFYvoRjjSqNY9pGeWknc6ZA4XIjxCn9ONuNa9lHMBcOdMb7M9p3b3NWQo7QBqQxwaWvcWkgmIccpHOY1QdhJRSoWxdpjEUW1Bro4cHNs4efsIUyEBgoZQgjQJLEktThRIG4SHsT2VIcEEVzE2WKUWpDmIIOMolzYBiZ+vXlyUXoqIqY2wH+9tJHM4LBk99ybq0e1VfRw/ncd/+to8sHhAgxPoeaDQLwB2sPQm0S5j8TQJI/uwPALorAsH6LNoUn0nU6Ja8UaOFpuqtbkzuy1HuAFrNc4iYkuLySbLfMCB1gT4TLU8EC0G6o0SBxybTiCBLWpSCCAIro0aAkEaJAEWZGUmECpTWKxAYxznaNBJ8E6FmOmW0Ya2mDrDndwPZHi4f4UGR2hjesfmIzOeXOdNw0WOmh1YAPaNVkKmIIqEzcOPnJWoxYy5TMAECbAQSDFv4fE2IWMqukzzlB0ToB0iy4g0nWbWAIvbrGjdaO0PaAukrz3h6rmlrgSC0gh3CJMjxXcuj+2G4nDsqj4w7Q4OFnDz9hCCyRyko0AJQCBCEoDJSEpJQFCQ4JxJcEDLmrN9G8TFbaAPy4/9LhVqnMtKwWDeW4rHj/7k+eGwyDM/g/YF/wAHxDy0hrqjA1xFnZWvzRxAJF11hgXMfQdhnChVcRlD6dA6zOU4hgMDScot47109iB1gTgCQxLCBYQQaggcCBKDdEJQCUEUo0BoIgjQBBBBASEI0TnQJNgN6BFaoGtJJgASTwjUrlm2dpCrUc90nMSQBoGtFgfAQtRt7pPRrNfQo1mSBNR5kMa3f+cjLJMDXeVhsb0nwlCRTacVU8W0x4kS7wEc0EXbG3W5QMwD9MtyZPAATrxhVuIwAJ/NkzcljmlpAGp00UDae2H4isx9RrGRla1tNsQ0Gwi5Op81qBjqnWZsNiGjslrqctEy4fFc0k2BseSCswWFc0w5hIPDhyPNbP0fbSNGsaTgRSr3pkmRnAuAeYt3gKlobRrUyOtw7agm9tZkfFkbh8XeFd/lnh30y11I0nwMpIlocBLScsPEcQJ1QdGSgsn0U6U1sQ8MqNpusZewuGg3Bwv7FrUAQyoAoICISU4kwgSklLKSgNwsuenEj4Xjt3+9NGvDC4YT5hdCdEc+5c0ewfDMdHyoT3/BsPPtQVnoQwlSlTr06hf6uHe1riYaKgquhrSbDTcJM7oJ6ixYH0UtcylUpVKmepTbRDxmYQwkVIY1rTLQGtaIIGk7yt8woHWpYTbUsIHGFKckNSiUDgQckyUoFAQRoAI0BQjQQQBBBBAE1iarWsJeQGgXLiAI5k2TqoelfRWnjWAPc9paDlLYIk8WnXTkg4Zj3CbuJEmGg2njw8lB67c0R3fbr7lIOGB1JnmmnNAnkgiig5zgJiXDTW548VpX7ArCzcQSOFemXDzIcFR0XSWfOb/NuW8rueA402ue5rZhoLjrAsOaCipYTGMs1lOp/wACrl/wh0f4Ub9uVGWr0qrdx6yk148xk+tWjtrUywVZa5trusLmNXC0XtuLT3qUcU0ARMEj1SYvpIki4HBAnov05o0akw0tiAGuLDfg14AH8S6vs3HitTbUaCGu0zRPsJCwXQ7A06mKDnMY6GkgupsnSxkALoyAIQjQQFKSUooggIpKU5JQLiy511Y+F46SL4oHWNcLhl0Jc6GIjF44AWGKAtaIw2GCDMfg/PJbiyZJLqJJN5tVmT4rr7Vx/wDB9HYxfzqPuqrr7UDoKcCbaE9CBTECg1GgcKTKUET0AzJSaTgQBBEShKBSCIFBAaRVPZPcm8VjqdMZqj2sHFzg0e1ZrafpIwbAQ17qroNqbSR/E6B5IOLVpNSBNpNuXeogZLXaTPeYFvK6sMQyTPZb85wPs/yUOo9osXk8miAfv3IFsguZ3tEGNxG4aBbLDbVosc7tEvBALWvLCJ4kWOmhWKwzwajA0H1m6nmFYsqO62u19Fzi7KS1puA0kg+0XQX/AEeGSk+XEZ6tVuXKH5gXujM0wcpg3FjKiYXDNds3tZCerc5hOYPa5mYA03AG4EcOEqro4igM4y1mGWzLbtLc1pEmO17k63GUy0tGI1Or8wEFoBYQ6BGp8UG99HD3Gs3NqaWafnNDvrXSFxfo1t52Gc1zalNzicgkgtgyGgZSODQtnQ9IDvj0mH5tQj2EH3oNsgs5Q6bUz61Oo3+Fw9jp9isGdJKB1fl+c1zfeEFkUQKj0do03+rUY7uc0+4qQCgJySlOSUCifNcvxZjG46PlIJ7zhsOSuo7lzHEXxuOm3+9N/wClwyDOfg+HsYvvo+6suwtXHfwfB2cX30f+8uxMQOsTyZCdagWEEAkmoEDwRPTDsQeCrcVtmlT/AElRoPCZP8Iv7EFu0pQWKxvpLoskNaXH94hgn2u9ioMf6SsQ+RThg07IE/xVPqCDqNSoGiSQBxNgPFU2O6aYWlY1A88KYzn2W9q5HjtuVav6R+Y7sxdUPgDZQg9zmyS8iYj1RMxYBB0XaXpVDZFKlH71V0f4G39qy+P9ImKq6VHAcKLcg/iPaVDUwvagBosSTPCJ8bprqxJzEm8QN/ZBlAMRj3vMuueL3F7lHLi74x7gICdoZQLgTe5O/NCVRqQ0ACNZt+8LnwCCI7C9qBe066DRIGG7BfuBjnOvuUog5hcgZbxvuYCabTGQ858JIlA/g6Aa9kX7TT/iW8w2ymViQ4uEZYLf3ntYfYSsVgXA1GfOb/MFuG4w0jLYvGon1XBw9oQVexNjis2o7OGOa9wm0vAe5oEzJgNHHVV2D2dmwzq8M9Vz3tImYDnWtGgjcrfYmKFOm6MpzVahEng+oLR84qHgzGBcwXmk8Tw7LmzCBGz9iMNNrRTDswD4dBE5cx14XTj9n0qbZdScyDEse9ouQ0aGNYVhs9wa2mb/AKOLa3ZA96TtXtM0PrsmeHWAnegjMwUG1Sq3vLXeWYSlmvVgZa4eDpmpHcYNwRvHBWWErCQZMdn2ZJ3cin9k5RQaHBvGHRaSwnXx8igpxXqyMzaL+MOI94+tTqG0ajNGPH/Df9hCPCUmuqVjAjMIA0EU2zEJylhQaxbBAyNtzLnXv3IE1Ol9WnrUrN+czN7S0peH9I1SYL6LuRBafY76kzWw354MBOXJmPGZ5RaxVfiMJ+dDJDgWZpc3QzEXnmg22E6aZmZiyTaQwzE3BkxY2WAwu0S/EY15ntY2oW5pnL1dIMjllAjkrnDYAFmUMp2bJcC1p9fTLYmwF44jjNK2p+fxIMdms1o5AYegBHJBG/B9dbF/3P8A3l2Ni4x+D6f/AFf9x/3l2VpQPtQrYpjBL3taOZA96y/TnaL6VBppuLSXQSO4/Yua18e95lznE8yg61i+nOGp2zFx4NH1mPYqHE+kObU2x3yffHuWBDzyH38EGVi0g5vKBu+/mg0u0OkeIebu7OgAJ5AzoBcjVZzG4hzsxLj3TA1g2an8XVBpzn139o72/fwVa2o3TtGDwF+1z0tdAunhgTv9YiwiYFinKAFpkkC83uYv70rrmh0X1OtrbtPBJbmEQG6GeekH2IDFYtygwIEbt4G9JOhAJ1OgNiT75SW4hwIBgEA8OASwDlMnf9c+9A24GQIM34DhP1Jk0ZcfVkbyeQ5J2pTk79+430n6kkYa9s0i2nIIG2Mtcxc7p+NGqJmg7R00EcQI05o6TNYDtTyGtyL8UttK1hbmR4/UgacQXD5v16psDsG289+qeqA5tIsN/ApoU5YTaBz5oJuC/SM+e3+Zb3ZzwHgl4YZpkOPKo11+UBYTZ7e2z57dPnBbHqZIghulyDvMcUDGwq4NJ5Ia0ue8lu4EurEgTeATHkoOFA/FzpDZFF0TEjs7vEpzZRLqGew7VR0Ene6q+1v3So1KfgWe1qJtN7gaWv6wQW2CYDkBEjq+7RnJI2jTAaNf0jB6xPx+BPJCj6rREwwexoScU3SWx22CbW7f+RQPUqO4Fw03j93lzKPZ1SaLCXQS0SAOOX7U0+w0dPIjl+93KBg3dhsZogRGm7d5ILPBNJc8SLOjSxhjTpNlJY09YRacreW932KDg33eRmHavaTIaAZt3qXTqfnHGTMNmWni6LQgRXLusj42Tcd0nf4FQHPd1uhzZOINi63uKn1qg6yZvkAMiIuYt5+Sr31R1maR6gHcA4ked/JBZ4N7TmccoqZAMskugFxBDRuOaPArM4qoWYnEg2JqtPnQolWBbnc7K4tPYPWNIlgHWSO0C0l2YCCNJULpDWa7F1SDm/QyTEk/BaEzAAmeAQQPQLi2sdisxAkUYn+9XZGbQpn44815t6B61e1l/R7jxfwW4pYgR68QLTae6Sg2XpFxLXYdoa4HtjQ8nLnMqXtZ8HKSD4204hVljbsnlKCXT10QqvtEac+Xcq/ZlMZ3w1urfVdm3DSdR9alVTB4cr8EFlg6GYB0aSI3G43efmixuznatDdOdzm389AouzcYGvLSTfmeI+/grrrtIuN/a0v9qCop0nWzNEyd10qnXIIsB2YuBfS/fZWWIdmIudTN+IvdQKeEM2JuLb5iLckEZtUyy94gW7v8lJqyBdxF9OEu+1N4iiRlEkQNfAJt4kXdv3n96feEC69ciBmBTFOprff9QCU1hcbOMgG4jlvlNdW4H1teHcLoF5o8z/NMeaFJ4gQfvIP1JNMuG+RJ9pSmU3cbRpfkgFSM1+A9/wDoktIDTfWJ84RuY4PEQREEmUzctPs8SgtNngZ2fPb/ADLW1XARLo0i/Ag71ktkkuqM0s9v8y0e0abyQGtnigY2exgw4bmhk1ALjTNVZM/NcbqKQDgspdA6nSRJs13vY1Lp0nnDNAHayvBHOXgD2QoeKcPgre00fmm2JAN8sWPKUF0RDQCYlkSeYhN4pgMdoEio0wIv23f+Q+QRVn5m/myHEAaEGNNVGdSeHMJAgPad3F32tQSnkfrj2W9qj0WDK2CB2QNeQvqo9ajUvYb4v3/5I6TH5WhoB7DeH6v+iCwwgguAPx3GfnN3cYzexS6U53EuFw2OUZrTv3qswrXQbCc7pFt+n1KXTa+XWE9kjuywfbKB557ZIcPVaJnSHOJv4wq54dnJzCSxoF+DnE+wrK7QqVy+plc4U2vdvgQ0njaN3+hht1Qw4iu4lrSRrFzIAJF7CO9Bv6G04oupPqA6FjYa0N7RJLnz2+6LcVk8RevWLJIL2Sba/B6IdEbpBTWF6SRg3Me9zqpD2iKcZaRMfnavx2BznkNAs4gk2ADGyxAdvktIP91TH1IMv0IxFNr3ioJByReIgu0W4ql/VDqGh7CwB2U5ix0aFhMG0WiVhOh+EZUc9rxI7Gji0i7tIXU9mbNpYWg5xJDRLnP7Wg5SfYgoH4mi5oNmuES1zDTmRvLZaL74SGbMzZiCQAHEOaA9sCN7XcSBopNHpLSqANqMaWta0TU5NA7MAkeYiVZYDE4UvDGAMFSm9phzhJcaYEF2+x0KDL4fZtR1aoylkqRlMtaWzqLDwU6vgajCGuYWnU5gQQDIB7lfDZLW4uv1VIVD8Hp1A05nS4vqA6mTJDb8k0NsBlT8419CpBY7ITIBIcLEgkDv3lBTSacOEjW0yDAUhm0dc0COAA5nRWfVNqU+szMqv3sk5j2oiDe4vrvRVNnNNIHqX0XQ8vBzkWjLAeOAO/ggrX4z90GT97JBxA7M5hOhD4tbdlPBXuJ6OM1ZVaQNz6bmH2SqnHbJIIIpZwN4Ji3tQLw72OBDRVdAk2a8xpPrC3goba1O4BBk/quBubaSPakBzmMDmgsMxmAc0yJDgDN9E1QpEVTA4H3ILp1AxIA4+cbvBV+JwRIkNbzFuA4qXXLjBaI7IBsdwF5H1qGzOIAdbQg8wCgiHAunLlgT63cU9g8MLzM9reQLAJZrv0GWM26ZF4QZtJ4tlHCd3egZxMtcL7h796VQktdy3cL6pNY9sAiSd5j3qVhH0spaRGk6917oJmyLvZr67fetFtPElkZTe82ndIVHsxzcwANg63tnVaGvSpOL+sdAzCJdl/s2AoKZmLLaDSCJLXuNpk53H61XbSqHqGtk5erp9mbWy7i2Nw3rQVMJhm02tc8ZQHBpNTUEnSCAdYVfjm0cuV3qtNEB/auw5STIOsIHqteGSHkmYPaDo7jAUN2OOZkuMZr24AncOSu8Y4fGBItZQaoplzMrYOYQYHAk91pQVjtqsIOV7yQDu0IB+xE/FEZQHEDKz+WT7lJw4ZFTsWFR+5ukAx7/ADUmlAA7MnKL+AQV2AxWWk0yZLjvvd0Denae0ZDjJ9YDW/qTGul0xhsdFNthcsiTwc2fcnm4snO4AWIHL1A4x5+xBitqYw56jAYHWVCYOpLiL+CmnEUXNOd86ua2XNLew0Bmkajnpbm5U2TSc4ky054kPFySTMOBtI3cQoz9jM7RzuaGx6zAZtMiCJ337uIkNb0fyOwzmfmzTptrkONZge5vVvqupZA7M4BxJkS3tvMWkZ/Z8FvZGQAU4GkzRpukxqZJupGB2R1dMjqy6pUzilVp1Hsd+jDTSLR2TTIqOzXky2NCC1sXENpMLMjHQWy55eZmlTMsyuaMvhxQYroxiQyrLjAJANgbTfu0C630e2qyu3IM3qg5XBpzC0nQzEjzC4tgZJgRMi5IAi8i9jr7FvOiWMewktq02QAHDO1znMzScguBuv8A6oNhtLobTqOL2E0nxZoa3ITBvlju0WJa11OWuYcx7ID2xAHrZZNzy5c10uptumDq2PBM4ra2Gqsy1Mjmnc6DG6x1CDJ7I22BiC9+aTQaCXduIqO0B3aC536rQYnbGErPDalPOdAYEtAk3yunWePcsjtrD0m4lrKFTK11FzhmcXNBaTDW72iCe5VFLHGk4EknLo4ZhlM65jw5cdyDUVKEy6g2oRns6CIYQHAhxgGQd4G7cku23iqTcj3uDIILS5jhB3CCeOveqqht2jlvTa89k9ougdmHWBALSQYnTS6YxXSBhactGiATpe3+OY77INm30gh4GejTkRLg5wnjobeRT2E2xSqvk9mmMuVjS8kGBFxd3aE+PJYvDbVwZpNFVuR98xouPPKRmc5rrQYlt5snKGO2e03q1ag3TFM6WmPH76htNg7KJdVmnn7TSBnPqul4sDNw4KxwWxsP8IeHMMgA5ASOrzwBvn4j/wCIrEYHpzQo4ioWE5HUmQd5c175JMfqub5J/GelQUznpDO5xaHhxB7LcxG7cXe1Bt8LsCm+k0tqEOLQYmLxpefOQmMR0OcdHMd329tx7VjMD6S6IpMDw4EMaDlIsY4OkJGI9JDf7Oof+Zpb7QT9SDS1+jD2XNMiT6zDmk+BMqlqbKDXetBG468VQYr0j1Xlsu9R7akgG5YbAkHS8+CGK9KVV4yupseLz1gDhF4iZPD73QXNegM4Mt4ESJ13BRoADptMLPYjpPQfrSdTP/xufHgCSI8FWYjap/s3PIvOYeURr5IOgbPxbGx2hrf2qy6Q7RpEgSQRnBi8nKwz5QFyR206nLvTtPblZo1OszJug6LiMfT6ikbuikbAGPXJgkKNjtuMLIHCiPKmy0eawX48rbjET9/vxUN2JqE5pvM/c6oOyYnpFTPqyb7hu1PsVDX6WND25WkuY4SDYE5S2ba6zC5/TxFSblM1XkkzqeZ+pBvj0hcA/sntlxNoguaRxPH2IYrpqIDmAZ2ZDkeJaY7JDoMEHNoudmmePtRspG4nWJ37/tQbD8rWxdnCAyrUaBGjhnc+DyjxTb9u0Hgh7qkyDmDqZHPslkkwANRJGoBtlaeDkp1mz27yg1tXb1E+pVLRnc4F7GTmdM9lpeSIOuii/jFsHLUYDeBme0vaRYeqJBgQDfSyzvwJvNKbg2c0HQOim1aj3Gj8JptpO7TqJcx9SpZznNom/VVOyO0XMixkxan2BjKTaXaaTJBEGw7DARcGLgnxVXsrHPw5PUvcwPEVGWLKjYIy1GEFr2kFwgg6lTsIGjNAa0SCA2QBLWmNecX3AIM3srAioHay2IjnP2KU3ZuW4Lhpe613of6H08d8J641GtY2nBYWgy4u3uadzfauk0/Q7hB8evedXUv/ABoOIv6w61HJp1F367vNd1f6G8KWx1lcSf1qVo/u0x/sUw0R12Jgxvo/+NBw04eTJJnjKQcMOfmupdM/RbQwWEfWZWrOc11MBr+ry9uo1hnK0HQk6rmxpmSI04oIxw45+aL4OE/BRX4fUga+DDgiNEcE64ngkyUCOqHBFlHJKLiilARakliXKN0IEZUiE6SEUjzQJyjxSTZLQQNNHFKcdLz3JRalsaDoDMaaxxJQNNaUbWQljilQgQRwSS26dAQyoGciNv3+4TpagGoEMYnGiyMIpQEQlNhJCUxA9TbJCuXUwNx0br80aclX08Poe/wt9/JWOIeXZTM9ho0A0Ee6EF16J+mmE2eyuMQXMdULCMrS6Q3MDMaGXLoB9M2zhAz1D3UXlBBA3/tp2bP6Wp40an2J4embZp/t3bv7Gt5epzQQQZj0hekTBYzAPo0K+ao6pTdlcyozstfmN3tA4LlgLf1h/EEaCAdYwESRII+NvsZseSdYwGdDyB5TCCCCK+sB60xwm976d0JDcU3jHn9iCCA/hLePs/ySOvbxvxg/YgggTVxDbQUtmU6OHiQjQQPswgI1af8AmCWMBIs5vmN1/v3IIIGxRbHrA3vF/duSOraPjAjx+xEggMFm93tSszJ9YDxi3LijQQGMkev33HL60Qcz9YeYQQQH2f1h5hCWaB48wgggOBMT7kZoiJzt7pv99UEECbcZHFJbETI+/wDqgggGZv6w7kvDvbmBJAHPegggsMFjaXWQ90M3nSLwTv3EnwWnwXRXFV2B9GlmZJbIc0iQb7+c+KCC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BQVFBYXFRQVFRUVGBUYFRUVFBUVFBcXHCYfFxkjGRQUHy8gIygpLCwsFx4xNTAqNSYrLCkBCQoKBQUFDQUFDSkYEhgpKSkpKSkpKSkpKSkpKSkpKSkpKSkpKSkpKSkpKSkpKSkpKSkpKSkpKSkpKSkpKSkpKf/AABEIAMgA/AMBIgACEQEDEQH/xAAcAAAABwEBAAAAAAAAAAAAAAAAAQIDBAUGBwj/xABOEAABAwIDBAYECAsFBwUAAAABAAIRAyEEEjEFQVFhBhMicYGRBzKhsRRCVHKTwdHwCBUWIzNSU2KSstJDg6Lh8Rckc4K0w9M0RGNkdP/EABQBAQAAAAAAAAAAAAAAAAAAAAD/xAAUEQEAAAAAAAAAAAAAAAAAAAAA/9oADAMBAAIRAxEAPwCk6CbLw+I+EPNGm9oqgM6xjHkNLZbJcJmInmtxhuiGEsfg9En/AITD5yL9yx/oVp5qFcCSetZbvafsXUsPRQQqXRbDRHwej4U2D3BS/wAl8MWlvUUoIgwxoNxFiBI7xdWVKkpLaaCqHRzDb8PRPfSZ9ic/J7DH/wBtQ7upp/YrUUwltphBUt6MYX5NQ+hp/wBKdb0ZwvyXD/Q0v6VaABKlBWN6MYX5Lh/oKX9KUOjeG+TUPoaX9KsoRoK38m8N8mw/0NL+lH+TeF+TYf6Cl/SrFGGoKw9GcL8lw30FL+lF+S+E+S4b6Cj/AEq0yo8qCq/JjC/JcP8AQUv6Uf5N4X5Lh/oKX9KtMpQgoK0dH8N8mofQ0v6Uf4hw/wAnofQ0/wClWMFFBQQPxHQ+T0Poaf8ASjp7IoiYo0RB3UmcAf1eanZVHw2IY8uyvDiHXgzuAQI/FdH9jS+jZ9iL8W0v2VL6Nn2KXkRZEEM7LpfsqX0bPsRHZlP9lT+jZ9imFqKEEI7Np/sqf0bPsSHbOp/sqf0bPsVhCEFBWnZ1P9lT+jZ9ibqYKmRHV04sbsbqNDpuVme5Jc0IKt2HA0YwdzWj6lGxlAua4E3LC3zBHldWzwmHtQcew/QnadFuUYunBcCYdUJsQZ7VO5kA67l0/wBHuNqFmLFS+XGODbgww4fDvYLAfFcLbtJOpl1cPI+/sUPoHhhT+HND88Y43MmCcLhSW3J9UnL4IMP6Etog4SoxrMj6Tg3MCCHF5e4vjKCDHZmT6oiLrotGmud+hLa7quFrU3BsU3UmMcBDiwGq8NeZgwXGLDUzK6XTagdptUljUzTCkNCA4QhLISYQGErKltCJzkAaEpNpYQGCgko0Bo0SCA0EEEAQQQQQds49tGg97tzTA3uJ7LWjmSQPFYvoRjjSqNY9pGeWknc6ZA4XIjxCn9ONuNa9lHMBcOdMb7M9p3b3NWQo7QBqQxwaWvcWkgmIccpHOY1QdhJRSoWxdpjEUW1Bro4cHNs4efsIUyEBgoZQgjQJLEktThRIG4SHsT2VIcEEVzE2WKUWpDmIIOMolzYBiZ+vXlyUXoqIqY2wH+9tJHM4LBk99ybq0e1VfRw/ncd/+to8sHhAgxPoeaDQLwB2sPQm0S5j8TQJI/uwPALorAsH6LNoUn0nU6Ja8UaOFpuqtbkzuy1HuAFrNc4iYkuLySbLfMCB1gT4TLU8EC0G6o0SBxybTiCBLWpSCCAIro0aAkEaJAEWZGUmECpTWKxAYxznaNBJ8E6FmOmW0Ya2mDrDndwPZHi4f4UGR2hjesfmIzOeXOdNw0WOmh1YAPaNVkKmIIqEzcOPnJWoxYy5TMAECbAQSDFv4fE2IWMqukzzlB0ToB0iy4g0nWbWAIvbrGjdaO0PaAukrz3h6rmlrgSC0gh3CJMjxXcuj+2G4nDsqj4w7Q4OFnDz9hCCyRyko0AJQCBCEoDJSEpJQFCQ4JxJcEDLmrN9G8TFbaAPy4/9LhVqnMtKwWDeW4rHj/7k+eGwyDM/g/YF/wAHxDy0hrqjA1xFnZWvzRxAJF11hgXMfQdhnChVcRlD6dA6zOU4hgMDScot47109iB1gTgCQxLCBYQQaggcCBKDdEJQCUEUo0BoIgjQBBBBASEI0TnQJNgN6BFaoGtJJgASTwjUrlm2dpCrUc90nMSQBoGtFgfAQtRt7pPRrNfQo1mSBNR5kMa3f+cjLJMDXeVhsb0nwlCRTacVU8W0x4kS7wEc0EXbG3W5QMwD9MtyZPAATrxhVuIwAJ/NkzcljmlpAGp00UDae2H4isx9RrGRla1tNsQ0Gwi5Op81qBjqnWZsNiGjslrqctEy4fFc0k2BseSCswWFc0w5hIPDhyPNbP0fbSNGsaTgRSr3pkmRnAuAeYt3gKlobRrUyOtw7agm9tZkfFkbh8XeFd/lnh30y11I0nwMpIlocBLScsPEcQJ1QdGSgsn0U6U1sQ8MqNpusZewuGg3Bwv7FrUAQyoAoICISU4kwgSklLKSgNwsuenEj4Xjt3+9NGvDC4YT5hdCdEc+5c0ewfDMdHyoT3/BsPPtQVnoQwlSlTr06hf6uHe1riYaKgquhrSbDTcJM7oJ6ixYH0UtcylUpVKmepTbRDxmYQwkVIY1rTLQGtaIIGk7yt8woHWpYTbUsIHGFKckNSiUDgQckyUoFAQRoAI0BQjQQQBBBBAE1iarWsJeQGgXLiAI5k2TqoelfRWnjWAPc9paDlLYIk8WnXTkg4Zj3CbuJEmGg2njw8lB67c0R3fbr7lIOGB1JnmmnNAnkgiig5zgJiXDTW548VpX7ArCzcQSOFemXDzIcFR0XSWfOb/NuW8rueA402ue5rZhoLjrAsOaCipYTGMs1lOp/wACrl/wh0f4Ub9uVGWr0qrdx6yk148xk+tWjtrUywVZa5trusLmNXC0XtuLT3qUcU0ARMEj1SYvpIki4HBAnov05o0akw0tiAGuLDfg14AH8S6vs3HitTbUaCGu0zRPsJCwXQ7A06mKDnMY6GkgupsnSxkALoyAIQjQQFKSUooggIpKU5JQLiy511Y+F46SL4oHWNcLhl0Jc6GIjF44AWGKAtaIw2GCDMfg/PJbiyZJLqJJN5tVmT4rr7Vx/wDB9HYxfzqPuqrr7UDoKcCbaE9CBTECg1GgcKTKUET0AzJSaTgQBBEShKBSCIFBAaRVPZPcm8VjqdMZqj2sHFzg0e1ZrafpIwbAQ17qroNqbSR/E6B5IOLVpNSBNpNuXeogZLXaTPeYFvK6sMQyTPZb85wPs/yUOo9osXk8miAfv3IFsguZ3tEGNxG4aBbLDbVosc7tEvBALWvLCJ4kWOmhWKwzwajA0H1m6nmFYsqO62u19Fzi7KS1puA0kg+0XQX/AEeGSk+XEZ6tVuXKH5gXujM0wcpg3FjKiYXDNds3tZCerc5hOYPa5mYA03AG4EcOEqro4igM4y1mGWzLbtLc1pEmO17k63GUy0tGI1Or8wEFoBYQ6BGp8UG99HD3Gs3NqaWafnNDvrXSFxfo1t52Gc1zalNzicgkgtgyGgZSODQtnQ9IDvj0mH5tQj2EH3oNsgs5Q6bUz61Oo3+Fw9jp9isGdJKB1fl+c1zfeEFkUQKj0do03+rUY7uc0+4qQCgJySlOSUCifNcvxZjG46PlIJ7zhsOSuo7lzHEXxuOm3+9N/wClwyDOfg+HsYvvo+6suwtXHfwfB2cX30f+8uxMQOsTyZCdagWEEAkmoEDwRPTDsQeCrcVtmlT/AElRoPCZP8Iv7EFu0pQWKxvpLoskNaXH94hgn2u9ioMf6SsQ+RThg07IE/xVPqCDqNSoGiSQBxNgPFU2O6aYWlY1A88KYzn2W9q5HjtuVav6R+Y7sxdUPgDZQg9zmyS8iYj1RMxYBB0XaXpVDZFKlH71V0f4G39qy+P9ImKq6VHAcKLcg/iPaVDUwvagBosSTPCJ8bprqxJzEm8QN/ZBlAMRj3vMuueL3F7lHLi74x7gICdoZQLgTe5O/NCVRqQ0ACNZt+8LnwCCI7C9qBe066DRIGG7BfuBjnOvuUog5hcgZbxvuYCabTGQ858JIlA/g6Aa9kX7TT/iW8w2ymViQ4uEZYLf3ntYfYSsVgXA1GfOb/MFuG4w0jLYvGon1XBw9oQVexNjis2o7OGOa9wm0vAe5oEzJgNHHVV2D2dmwzq8M9Vz3tImYDnWtGgjcrfYmKFOm6MpzVahEng+oLR84qHgzGBcwXmk8Tw7LmzCBGz9iMNNrRTDswD4dBE5cx14XTj9n0qbZdScyDEse9ouQ0aGNYVhs9wa2mb/AKOLa3ZA96TtXtM0PrsmeHWAnegjMwUG1Sq3vLXeWYSlmvVgZa4eDpmpHcYNwRvHBWWErCQZMdn2ZJ3cin9k5RQaHBvGHRaSwnXx8igpxXqyMzaL+MOI94+tTqG0ajNGPH/Df9hCPCUmuqVjAjMIA0EU2zEJylhQaxbBAyNtzLnXv3IE1Ol9WnrUrN+czN7S0peH9I1SYL6LuRBafY76kzWw354MBOXJmPGZ5RaxVfiMJ+dDJDgWZpc3QzEXnmg22E6aZmZiyTaQwzE3BkxY2WAwu0S/EY15ntY2oW5pnL1dIMjllAjkrnDYAFmUMp2bJcC1p9fTLYmwF44jjNK2p+fxIMdms1o5AYegBHJBG/B9dbF/3P8A3l2Ni4x+D6f/AFf9x/3l2VpQPtQrYpjBL3taOZA96y/TnaL6VBppuLSXQSO4/Yua18e95lznE8yg61i+nOGp2zFx4NH1mPYqHE+kObU2x3yffHuWBDzyH38EGVi0g5vKBu+/mg0u0OkeIebu7OgAJ5AzoBcjVZzG4hzsxLj3TA1g2an8XVBpzn139o72/fwVa2o3TtGDwF+1z0tdAunhgTv9YiwiYFinKAFpkkC83uYv70rrmh0X1OtrbtPBJbmEQG6GeekH2IDFYtygwIEbt4G9JOhAJ1OgNiT75SW4hwIBgEA8OASwDlMnf9c+9A24GQIM34DhP1Jk0ZcfVkbyeQ5J2pTk79+430n6kkYa9s0i2nIIG2Mtcxc7p+NGqJmg7R00EcQI05o6TNYDtTyGtyL8UttK1hbmR4/UgacQXD5v16psDsG289+qeqA5tIsN/ApoU5YTaBz5oJuC/SM+e3+Zb3ZzwHgl4YZpkOPKo11+UBYTZ7e2z57dPnBbHqZIghulyDvMcUDGwq4NJ5Ia0ue8lu4EurEgTeATHkoOFA/FzpDZFF0TEjs7vEpzZRLqGew7VR0Ene6q+1v3So1KfgWe1qJtN7gaWv6wQW2CYDkBEjq+7RnJI2jTAaNf0jB6xPx+BPJCj6rREwwexoScU3SWx22CbW7f+RQPUqO4Fw03j93lzKPZ1SaLCXQS0SAOOX7U0+w0dPIjl+93KBg3dhsZogRGm7d5ILPBNJc8SLOjSxhjTpNlJY09YRacreW932KDg33eRmHavaTIaAZt3qXTqfnHGTMNmWni6LQgRXLusj42Tcd0nf4FQHPd1uhzZOINi63uKn1qg6yZvkAMiIuYt5+Sr31R1maR6gHcA4ked/JBZ4N7TmccoqZAMskugFxBDRuOaPArM4qoWYnEg2JqtPnQolWBbnc7K4tPYPWNIlgHWSO0C0l2YCCNJULpDWa7F1SDm/QyTEk/BaEzAAmeAQQPQLi2sdisxAkUYn+9XZGbQpn44815t6B61e1l/R7jxfwW4pYgR68QLTae6Sg2XpFxLXYdoa4HtjQ8nLnMqXtZ8HKSD4204hVljbsnlKCXT10QqvtEac+Xcq/ZlMZ3w1urfVdm3DSdR9alVTB4cr8EFlg6GYB0aSI3G43efmixuznatDdOdzm389AouzcYGvLSTfmeI+/grrrtIuN/a0v9qCop0nWzNEyd10qnXIIsB2YuBfS/fZWWIdmIudTN+IvdQKeEM2JuLb5iLckEZtUyy94gW7v8lJqyBdxF9OEu+1N4iiRlEkQNfAJt4kXdv3n96feEC69ciBmBTFOprff9QCU1hcbOMgG4jlvlNdW4H1teHcLoF5o8z/NMeaFJ4gQfvIP1JNMuG+RJ9pSmU3cbRpfkgFSM1+A9/wDoktIDTfWJ84RuY4PEQREEmUzctPs8SgtNngZ2fPb/ADLW1XARLo0i/Ag71ktkkuqM0s9v8y0e0abyQGtnigY2exgw4bmhk1ALjTNVZM/NcbqKQDgspdA6nSRJs13vY1Lp0nnDNAHayvBHOXgD2QoeKcPgre00fmm2JAN8sWPKUF0RDQCYlkSeYhN4pgMdoEio0wIv23f+Q+QRVn5m/myHEAaEGNNVGdSeHMJAgPad3F32tQSnkfrj2W9qj0WDK2CB2QNeQvqo9ajUvYb4v3/5I6TH5WhoB7DeH6v+iCwwgguAPx3GfnN3cYzexS6U53EuFw2OUZrTv3qswrXQbCc7pFt+n1KXTa+XWE9kjuywfbKB557ZIcPVaJnSHOJv4wq54dnJzCSxoF+DnE+wrK7QqVy+plc4U2vdvgQ0njaN3+hht1Qw4iu4lrSRrFzIAJF7CO9Bv6G04oupPqA6FjYa0N7RJLnz2+6LcVk8RevWLJIL2Sba/B6IdEbpBTWF6SRg3Me9zqpD2iKcZaRMfnavx2BznkNAs4gk2ADGyxAdvktIP91TH1IMv0IxFNr3ioJByReIgu0W4ql/VDqGh7CwB2U5ix0aFhMG0WiVhOh+EZUc9rxI7Gji0i7tIXU9mbNpYWg5xJDRLnP7Wg5SfYgoH4mi5oNmuES1zDTmRvLZaL74SGbMzZiCQAHEOaA9sCN7XcSBopNHpLSqANqMaWta0TU5NA7MAkeYiVZYDE4UvDGAMFSm9phzhJcaYEF2+x0KDL4fZtR1aoylkqRlMtaWzqLDwU6vgajCGuYWnU5gQQDIB7lfDZLW4uv1VIVD8Hp1A05nS4vqA6mTJDb8k0NsBlT8419CpBY7ITIBIcLEgkDv3lBTSacOEjW0yDAUhm0dc0COAA5nRWfVNqU+szMqv3sk5j2oiDe4vrvRVNnNNIHqX0XQ8vBzkWjLAeOAO/ggrX4z90GT97JBxA7M5hOhD4tbdlPBXuJ6OM1ZVaQNz6bmH2SqnHbJIIIpZwN4Ji3tQLw72OBDRVdAk2a8xpPrC3goba1O4BBk/quBubaSPakBzmMDmgsMxmAc0yJDgDN9E1QpEVTA4H3ILp1AxIA4+cbvBV+JwRIkNbzFuA4qXXLjBaI7IBsdwF5H1qGzOIAdbQg8wCgiHAunLlgT63cU9g8MLzM9reQLAJZrv0GWM26ZF4QZtJ4tlHCd3egZxMtcL7h796VQktdy3cL6pNY9sAiSd5j3qVhH0spaRGk6917oJmyLvZr67fetFtPElkZTe82ndIVHsxzcwANg63tnVaGvSpOL+sdAzCJdl/s2AoKZmLLaDSCJLXuNpk53H61XbSqHqGtk5erp9mbWy7i2Nw3rQVMJhm02tc8ZQHBpNTUEnSCAdYVfjm0cuV3qtNEB/auw5STIOsIHqteGSHkmYPaDo7jAUN2OOZkuMZr24AncOSu8Y4fGBItZQaoplzMrYOYQYHAk91pQVjtqsIOV7yQDu0IB+xE/FEZQHEDKz+WT7lJw4ZFTsWFR+5ukAx7/ADUmlAA7MnKL+AQV2AxWWk0yZLjvvd0Denae0ZDjJ9YDW/qTGul0xhsdFNthcsiTwc2fcnm4snO4AWIHL1A4x5+xBitqYw56jAYHWVCYOpLiL+CmnEUXNOd86ua2XNLew0Bmkajnpbm5U2TSc4ky054kPFySTMOBtI3cQoz9jM7RzuaGx6zAZtMiCJ337uIkNb0fyOwzmfmzTptrkONZge5vVvqupZA7M4BxJkS3tvMWkZ/Z8FvZGQAU4GkzRpukxqZJupGB2R1dMjqy6pUzilVp1Hsd+jDTSLR2TTIqOzXky2NCC1sXENpMLMjHQWy55eZmlTMsyuaMvhxQYroxiQyrLjAJANgbTfu0C630e2qyu3IM3qg5XBpzC0nQzEjzC4tgZJgRMi5IAi8i9jr7FvOiWMewktq02QAHDO1znMzScguBuv8A6oNhtLobTqOL2E0nxZoa3ITBvlju0WJa11OWuYcx7ID2xAHrZZNzy5c10uptumDq2PBM4ra2Gqsy1Mjmnc6DG6x1CDJ7I22BiC9+aTQaCXduIqO0B3aC536rQYnbGErPDalPOdAYEtAk3yunWePcsjtrD0m4lrKFTK11FzhmcXNBaTDW72iCe5VFLHGk4EknLo4ZhlM65jw5cdyDUVKEy6g2oRns6CIYQHAhxgGQd4G7cku23iqTcj3uDIILS5jhB3CCeOveqqht2jlvTa89k9ougdmHWBALSQYnTS6YxXSBhactGiATpe3+OY77INm30gh4GejTkRLg5wnjobeRT2E2xSqvk9mmMuVjS8kGBFxd3aE+PJYvDbVwZpNFVuR98xouPPKRmc5rrQYlt5snKGO2e03q1ag3TFM6WmPH76htNg7KJdVmnn7TSBnPqul4sDNw4KxwWxsP8IeHMMgA5ASOrzwBvn4j/wCIrEYHpzQo4ioWE5HUmQd5c175JMfqub5J/GelQUznpDO5xaHhxB7LcxG7cXe1Bt8LsCm+k0tqEOLQYmLxpefOQmMR0OcdHMd329tx7VjMD6S6IpMDw4EMaDlIsY4OkJGI9JDf7Oof+Zpb7QT9SDS1+jD2XNMiT6zDmk+BMqlqbKDXetBG468VQYr0j1Xlsu9R7akgG5YbAkHS8+CGK9KVV4yupseLz1gDhF4iZPD73QXNegM4Mt4ESJ13BRoADptMLPYjpPQfrSdTP/xufHgCSI8FWYjap/s3PIvOYeURr5IOgbPxbGx2hrf2qy6Q7RpEgSQRnBi8nKwz5QFyR206nLvTtPblZo1OszJug6LiMfT6ikbuikbAGPXJgkKNjtuMLIHCiPKmy0eawX48rbjET9/vxUN2JqE5pvM/c6oOyYnpFTPqyb7hu1PsVDX6WND25WkuY4SDYE5S2ba6zC5/TxFSblM1XkkzqeZ+pBvj0hcA/sntlxNoguaRxPH2IYrpqIDmAZ2ZDkeJaY7JDoMEHNoudmmePtRspG4nWJ37/tQbD8rWxdnCAyrUaBGjhnc+DyjxTb9u0Hgh7qkyDmDqZHPslkkwANRJGoBtlaeDkp1mz27yg1tXb1E+pVLRnc4F7GTmdM9lpeSIOuii/jFsHLUYDeBme0vaRYeqJBgQDfSyzvwJvNKbg2c0HQOim1aj3Gj8JptpO7TqJcx9SpZznNom/VVOyO0XMixkxan2BjKTaXaaTJBEGw7DARcGLgnxVXsrHPw5PUvcwPEVGWLKjYIy1GEFr2kFwgg6lTsIGjNAa0SCA2QBLWmNecX3AIM3srAioHay2IjnP2KU3ZuW4Lhpe613of6H08d8J641GtY2nBYWgy4u3uadzfauk0/Q7hB8evedXUv/ABoOIv6w61HJp1F367vNd1f6G8KWx1lcSf1qVo/u0x/sUw0R12Jgxvo/+NBw04eTJJnjKQcMOfmupdM/RbQwWEfWZWrOc11MBr+ry9uo1hnK0HQk6rmxpmSI04oIxw45+aL4OE/BRX4fUga+DDgiNEcE64ngkyUCOqHBFlHJKLiilARakliXKN0IEZUiE6SEUjzQJyjxSTZLQQNNHFKcdLz3JRalsaDoDMaaxxJQNNaUbWQljilQgQRwSS26dAQyoGciNv3+4TpagGoEMYnGiyMIpQEQlNhJCUxA9TbJCuXUwNx0br80aclX08Poe/wt9/JWOIeXZTM9ho0A0Ee6EF16J+mmE2eyuMQXMdULCMrS6Q3MDMaGXLoB9M2zhAz1D3UXlBBA3/tp2bP6Wp40an2J4embZp/t3bv7Gt5epzQQQZj0hekTBYzAPo0K+ao6pTdlcyozstfmN3tA4LlgLf1h/EEaCAdYwESRII+NvsZseSdYwGdDyB5TCCCCK+sB60xwm976d0JDcU3jHn9iCCA/hLePs/ySOvbxvxg/YgggTVxDbQUtmU6OHiQjQQPswgI1af8AmCWMBIs5vmN1/v3IIIGxRbHrA3vF/duSOraPjAjx+xEggMFm93tSszJ9YDxi3LijQQGMkev33HL60Qcz9YeYQQQH2f1h5hCWaB48wgggOBMT7kZoiJzt7pv99UEECbcZHFJbETI+/wDqgggGZv6w7kvDvbmBJAHPegggsMFjaXWQ90M3nSLwTv3EnwWnwXRXFV2B9GlmZJbIc0iQb7+c+KCCD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274638"/>
            <a:ext cx="897562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Reasons not to </a:t>
            </a:r>
            <a:r>
              <a:rPr lang="en-US" dirty="0" err="1" smtClean="0"/>
              <a:t>totemize</a:t>
            </a:r>
            <a:r>
              <a:rPr lang="en-US" dirty="0" smtClean="0"/>
              <a:t> 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Reproducibility is not always paramount</a:t>
            </a:r>
            <a:endParaRPr lang="en-US" dirty="0"/>
          </a:p>
        </p:txBody>
      </p:sp>
      <p:pic>
        <p:nvPicPr>
          <p:cNvPr id="6146" name="Picture 2" descr="http://t2.gstatic.com/images?q=tbn:ANd9GcRZi1q7q55BPLEIey29Mp_HOB9vud650bc-FrX5me7varIeCOOat53KW0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954782"/>
            <a:ext cx="1965222" cy="30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_7yyudy0PTo4/R9Q2noBxmMI/AAAAAAAACSI/paCrgR2Ww9o/s320/totem+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257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-152400"/>
            <a:ext cx="2714625" cy="168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Reproducibility:</a:t>
            </a:r>
            <a:br>
              <a:rPr lang="en-US" dirty="0" smtClean="0"/>
            </a:br>
            <a:r>
              <a:rPr lang="en-US" dirty="0" smtClean="0"/>
              <a:t>The linchpin of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test should behave </a:t>
            </a:r>
            <a:r>
              <a:rPr lang="en-US" dirty="0" smtClean="0">
                <a:solidFill>
                  <a:srgbClr val="FF0000"/>
                </a:solidFill>
              </a:rPr>
              <a:t>deterministically</a:t>
            </a:r>
          </a:p>
          <a:p>
            <a:pPr lvl="1"/>
            <a:r>
              <a:rPr lang="en-US" dirty="0" smtClean="0"/>
              <a:t>For detecting failures</a:t>
            </a:r>
          </a:p>
          <a:p>
            <a:pPr lvl="1"/>
            <a:r>
              <a:rPr lang="en-US" dirty="0" smtClean="0"/>
              <a:t>For debugging</a:t>
            </a:r>
          </a:p>
          <a:p>
            <a:pPr lvl="1"/>
            <a:r>
              <a:rPr lang="en-US" dirty="0" smtClean="0"/>
              <a:t>For providing confidence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proof must be </a:t>
            </a:r>
            <a:r>
              <a:rPr lang="en-US" dirty="0" smtClean="0">
                <a:solidFill>
                  <a:srgbClr val="FF0000"/>
                </a:solidFill>
              </a:rPr>
              <a:t>independently verifiable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Tool support:  test frameworks, mocking, capture-replay, proof assistants, …</a:t>
            </a:r>
            <a:endParaRPr lang="en-US" dirty="0"/>
          </a:p>
        </p:txBody>
      </p:sp>
      <p:sp>
        <p:nvSpPr>
          <p:cNvPr id="4" name="AutoShape 2" descr="data:image/jpeg;base64,/9j/4AAQSkZJRgABAQAAAQABAAD/2wCEAAkGBhASERQREBAVFBQQFBQVExcQEhYQFxIQFRQVFBUVFBQXHCcfFxojGRQSHy8gIygpLCwsFh4xNTAqNSYrLCkBCQoKDgwOGA8PGikfHxwsLCkpKS0qKSkqKSkpKSkpKSwpKSkpKSkpKSwsLCwpKSkpKSksKSwsLCksLCksKSwpKf/AABEIALEBHQMBIgACEQEDEQH/xAAbAAEAAgMBAQAAAAAAAAAAAAAABQYDBAcBAv/EAEUQAAIBAgMECAMDBwoHAAAAAAABAgMRBAUhBhIxQSIyUWFxgZGhB1KxE0LRFCNicpLB4RUXJERTgoOisvEWM2Nzk8Lw/8QAGQEBAAMBAQAAAAAAAAAAAAAAAAECAwQF/8QAJREBAQABBAICAQUBAAAAAAAAAAECAxESMRMhQVFhBBQyUnFC/9oADAMBAAIRAxEAPwDuIAAAAAAAAAAAAAAAAAAAAAAAAAAAAAAAAAAAAAAAAAAAAAAAAAAAAAAAAAAAAAAAAAAAAAAAAAAAAAAAAAAAAAAAAAAAAAAAAAAAAAAAAAAAAAAeXA9Br18wpw600vO5o1Noaf3U5ecYr1bM8tTHHupkqWBXqm1MFxq0Ifr1lJ+kTFLa2guOJT/7VGc/ezM/3GF6TxqzAptbb7Bx4163lQt9Ua7+JOC/tsR/4V+BPmn0cavIKTD4i4J/1mrH9aj/AAMkPiBhHrHHQ0/tKMo/SxHnhxq5gq9DbahJXVehJd03F+kkrGaltvhW7OcV4SjJeqZM18KjjViBq4fM6U1eM0795s3NZlL1UPQLi5YAAAAAAAAAAAAAAAAAAAAAAAAD5lJLVnzXrxhFyk7JFUzbO5Sv8q4R7e9mGrrTTn5WxxtS2Y7S0qabTVlxlLSK/EoWefEiUujRbk78k0vT/c1MbgKuLklKTUG+EVrLuRZMm2CjFK8IwX6S3pPxX4s4vJnq1pJIojxOY13dSlFcrdH/AGNjDbL156TqSk3yTcm/KNzrGH2eoR4x37fPqv2eHsSEYxirJJLsSsjbHSy+donnJ8OY4LYSstY05Lvdof6nclobE12rNpfrVW/oi8Oqj5eJj2mk08Z2eSqX/N4+bp/55H1/N0vmp/sS/Et7xse08/LY9pPHFHPJT38OuyVP0mjWrfDmXy05eE2v9SL2sXHtPpV12jhjUzUyjmGJ+HUlxw1++DjJ+zuRGO2NceDqQf6cXp5T/E7Qpo9aTVmrrv1K3Sl6qOX3HDKWW5hh3v0am9FfI931XAsmz23WLbdKpDdnFN3aaTS7Y8L6rgX+vkNCV2oKLfOn0PVLR+aK9nOzv2MXWjJNR43W60m12aP2MMtPOJllrJh83qVF0pyUuze5Lmjew2buDV53T5Sevlcp8c5hFXc9xxTaknwaXFdj5GjiMNDEtVK9eTlPXdg1G3LTTTgU55TtbLT9+nXsNiYzjeL/AIGY5bk1CeGkpUcRVS5wm1Ui12NNe6sdFyzMVVjfhJdZdj/A7tPWmXq9ss9O4t0AG7MAAAAAAAAAAAAAAAAPD0+ZvRiiuZ5jt6e6npDTz5lao4OeJrbkOC6zfBW7e5aebJOo23J8dX9SR2eUadJy+9KUt7yb09bnm3CZ571t/HpJZfldOiuiru2snxfh2LuRnq4uKIzEZi3pEYfLZ1NZPQ6JdvWKn+stXN1wWpi+3rT6sSTw+WQjyubailwReaeV7RvEJDLq0uMrGVZG3xmS4LTTiN0Ushjzkz3+QYdrJUE+PE3qIeRLlJmOWTVF1ZknXx1OHWkvBav0RGVdpYX3aa3pPgtW/wBmN36mWd0se6tN6xToV4d5jebuDtP05+h84uviJK9SUaMObqS3NPBa+rRAY7PcvoXU6sq0l92l0I+v8WcuWtP+Fp+VjltDyjBtvt09lqaeZYTF4mnKMmqcJWu59FcU+rxfmyoVviZKPRw1CFNdtt6VvEgMx2kxmIdpVJyXZHReiHPO9p66Se22U4eFFfZVlKtTkozs7qcJaX8U9PBlexGPcXHuSa89TJh8uqN9LRS0d3q/LxGNwF5PuVuzt/gVl2uyZakcJtRa29r+rxLjsrnrlUhOEvzbe5UTWt31b9lm7+pyiNRqcktN2W77F92GpR+ybXW3mvZNe7Jztm1naZlv6rrqPT5pvReCPo9OdOcABIAAAAAAAAAAAAAB40enzKVkBSc1vSqPTS79Ge4erpa/Rk7m5naVRu6KXmGbVsFPpQ36MuDu7xfY+w8zOzG7RtOnS8uyxJXZJpFQ2Z2zo1YpKd12N9OPdb7yLXTxMWt5SVu252aWeNnpnd2U8ZoYnPKMOMr2+XX34Gh/xDOppQpN96W976RXqWy1sMfkmNqeuauIzSlDjNXXJa/QgMZOolfFYiFKPG0pJv0Vo/Ur+P2uy+j1IyxD43k+jfuX8Dny/U/1i3GfK2T2k3nu0YOT9beNtF5swYurXtvVq0KUf0pW9lx9Tn+N+I2LqdGilTjyUI628SEeFxdd3qSk785M589TPL+V2Tsu2P2qy+k30p4iXc9yHorX9yCxnxHxDW7hqcKKfyR19TUw+zEVrN39jejDD0tOivr+JjJPibp9oOpHF4h71ScpX16TZno7OuXWf/3MmfyuTX5uk/GXQXvq/QwypzfXq27qen+Z6m0l2+luMYI5VQprpNLxYdeCX5unKS7bbsfV2MkIQXVhd9rW8/VmVZfXq8IN+JbinaRAYvN6qlZKMbd17+ZklXk4wk111dvwuixx+HlequkrG/D4aNU19vW6FNO1rQsuPSlfvJ4Fyjn9dU5NyStNrW3B+JdtlMI6eHTejnLe8uXsYqOzNHfUklGjDnK6dVrsT13fqTVGSqSW71I6LkUys32Uq+YOd4RfbFfQzGHCNbkbckjMenj1GVAAWQAAAAAAAAAAAAABixPVZlPmpG6aIvQqmKnZ3btbt0KztRn+FhTe7+clwlBRcoOPO8uT9Sfz3DPece5fUpOc7Q0LTorB7sm9Zyabv95JWtu9h5ud3tx2bxAxy2NS08FVtLj9lKSv/clz8Hqb2A24xFGX2eJg5LRNTTjJW5p8/chIYK006fG91b+BZsPWqVYqGIoxqx70t5eDHOSe0LPk+f4WpG9OEKlTl9rJu3du628kR2e57mruorcgtP6PrZd/3l7EHX2Qoyd6FWVF8oz1XvqbeFxeb4Zbt44imuCnap6b1pLyZhJhvvKtsh45diqrvJyffNskMNs0kr1J+NtCYjt5Q4YzL503zlTv67svxMzzfJays8ROnflOE1/p0LXDO/KvpGQlh6eiSv2LpN+hkljqj6sN1ds3u+y1JihlGXS/5OYUo3/SjF+d9fUzU9kKTemLpz/xIr6FsdHbv2mbK1N369SUu6HQX4mbDYWTf5qj5219XqXTB7OUaf3aUvGqvwJelWjBdGFGP+KvwNpgXNS8NsriqnFWJnB7ARWtSVycq53GPWq4ePjWTIbH7eUKf9Zg32Uacqnu9Pc02wnanK1M4XZjDw4Rv4m61Rp/KvS/oc1x/wATU7qnGrJ8t60E/wC6myBxGZ5niNIKoovs/NrzfP1HkxnU2/02rqmZ7WUaS4xXfN7q9F0n6Io2dfESE3aKlVfJW3YJ90efmQuH2OrTf9IrKN/uw6Un6/uuXLINh1CzhT3f06vWa7lx+hjdW5+sfZxivYKGKxEt/EXpw5Q+8/LkSixLU4wirJce8sGa4SlQjZaztrJ8fK3Ag8owbnUu7vXmTw971aL1lEnuam+YMHR3YpGc78JtGV7AAWQAAAAAAAAAAAAAB4z0AVraeUYyjLtTXpwKBn+CotfayjdrldpPxR1HOsoVeDi/wafan2nN8z+HOMnUd570OXKy712nBqaV57xtjZIqv8pRi+ilpygretjNDN6r0hFL3LFD4dyh1n6I3svyqnRetO9u0r44mbKvh8nxld9WcvVL2Ldk+xeNVt+rursepa8rzWkklZR8Cap14vg0a46WOXatyqsy2Om1rWTf6ULr2aIvFfD1vV0qE/8AK/dfvL6DT9vh8I8lcuxnw67MJbt3Zp/SRpv4fx50K8f1bv8AE68eFf28+LTn+HI4bCR5xxH7Df8A6G7htkYw4U6sv1qKl9YHTwP29/tUc/w53PZ+q+rQqN8NIQp6eSQpbEzl1sLF351aiftdnRARP00ndpzVDC7FyitPsaa/6cHJ/uJPD7KU115zn3XUF6R19yblNLi7Gjic6pQ53fcW8Olj7pyyrPhsvpU+pCMe9LXzfE1cyziFNNXuyLxOdVamlOLVzHhsgnN3qMnn8YQ2+0ZUVTET52uWfJ8oVNJtG1g8shT4I3ScNP5pcvoABuoAAAAAAAAAAAAAAAAAAAeWPQB8SpJ8UalfKacuRvArcZTdBVtm191ms8rrQ6rZZgUulFuVV6GMxEeKv5GWOdVFxgTbiuw+HRj2L0I8eU6pujFny5wZ9LPY/KyQeFh8qPn8ih8qHHP7N40Xn0PlZ8SzzsgyS/JIfKvQ+lh4/KvQcc/s3iIlnNV9WmYvt8VPgrE8qa7Ee2Hjt7pugP5IrT6836mxR2egtZakwCZpYnKsFHBQjwRmSPQaSSdKgAJ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SERQREBAVFBQQFBQVExcQEhYQFxIQFRQVFBUVFBQXHCcfFxojGRQSHy8gIygpLCwsFh4xNTAqNSYrLCkBCQoKDgwOGA8PGikfHxwsLCkpKS0qKSkqKSkpKSkpKSwpKSkpKSkpKSwsLCwpKSkpKSksKSwsLCksLCksKSwpKf/AABEIALEBHQMBIgACEQEDEQH/xAAbAAEAAgMBAQAAAAAAAAAAAAAABQYDBAcBAv/EAEUQAAIBAgMECAMDBwoHAAAAAAABAgMRBAUhBhIxQSIyUWFxgZGhB1KxE0LRFCNicpLB4RUXJERTgoOisvEWM2Nzk8Lw/8QAGQEBAAMBAQAAAAAAAAAAAAAAAAECAwQF/8QAJREBAQABBAICAQUBAAAAAAAAAAECAxESMRMhQVFhBBQyUnFC/9oADAMBAAIRAxEAPwDuIAAAAAAAAAAAAAAAAAAAAAAAAAAAAAAAAAAAAAAAAAAAAAAAAAAAAAAAAAAAAAAAAAAAAAAAAAAAAAAAAAAAAAAAAAAAAAAAAAAAAAAAAAAAAAAeXA9Br18wpw600vO5o1Noaf3U5ecYr1bM8tTHHupkqWBXqm1MFxq0Ifr1lJ+kTFLa2guOJT/7VGc/ezM/3GF6TxqzAptbb7Bx4163lQt9Ua7+JOC/tsR/4V+BPmn0cavIKTD4i4J/1mrH9aj/AAMkPiBhHrHHQ0/tKMo/SxHnhxq5gq9DbahJXVehJd03F+kkrGaltvhW7OcV4SjJeqZM18KjjViBq4fM6U1eM0795s3NZlL1UPQLi5YAAAAAAAAAAAAAAAAAAAAAAAAD5lJLVnzXrxhFyk7JFUzbO5Sv8q4R7e9mGrrTTn5WxxtS2Y7S0qabTVlxlLSK/EoWefEiUujRbk78k0vT/c1MbgKuLklKTUG+EVrLuRZMm2CjFK8IwX6S3pPxX4s4vJnq1pJIojxOY13dSlFcrdH/AGNjDbL156TqSk3yTcm/KNzrGH2eoR4x37fPqv2eHsSEYxirJJLsSsjbHSy+donnJ8OY4LYSstY05Lvdof6nclobE12rNpfrVW/oi8Oqj5eJj2mk08Z2eSqX/N4+bp/55H1/N0vmp/sS/Et7xse08/LY9pPHFHPJT38OuyVP0mjWrfDmXy05eE2v9SL2sXHtPpV12jhjUzUyjmGJ+HUlxw1++DjJ+zuRGO2NceDqQf6cXp5T/E7Qpo9aTVmrrv1K3Sl6qOX3HDKWW5hh3v0am9FfI931XAsmz23WLbdKpDdnFN3aaTS7Y8L6rgX+vkNCV2oKLfOn0PVLR+aK9nOzv2MXWjJNR43W60m12aP2MMtPOJllrJh83qVF0pyUuze5Lmjew2buDV53T5Sevlcp8c5hFXc9xxTaknwaXFdj5GjiMNDEtVK9eTlPXdg1G3LTTTgU55TtbLT9+nXsNiYzjeL/AIGY5bk1CeGkpUcRVS5wm1Ui12NNe6sdFyzMVVjfhJdZdj/A7tPWmXq9ss9O4t0AG7MAAAAAAAAAAAAAAAAPD0+ZvRiiuZ5jt6e6npDTz5lao4OeJrbkOC6zfBW7e5aebJOo23J8dX9SR2eUadJy+9KUt7yb09bnm3CZ571t/HpJZfldOiuiru2snxfh2LuRnq4uKIzEZi3pEYfLZ1NZPQ6JdvWKn+stXN1wWpi+3rT6sSTw+WQjyubailwReaeV7RvEJDLq0uMrGVZG3xmS4LTTiN0Ushjzkz3+QYdrJUE+PE3qIeRLlJmOWTVF1ZknXx1OHWkvBav0RGVdpYX3aa3pPgtW/wBmN36mWd0se6tN6xToV4d5jebuDtP05+h84uviJK9SUaMObqS3NPBa+rRAY7PcvoXU6sq0l92l0I+v8WcuWtP+Fp+VjltDyjBtvt09lqaeZYTF4mnKMmqcJWu59FcU+rxfmyoVviZKPRw1CFNdtt6VvEgMx2kxmIdpVJyXZHReiHPO9p66Se22U4eFFfZVlKtTkozs7qcJaX8U9PBlexGPcXHuSa89TJh8uqN9LRS0d3q/LxGNwF5PuVuzt/gVl2uyZakcJtRa29r+rxLjsrnrlUhOEvzbe5UTWt31b9lm7+pyiNRqcktN2W77F92GpR+ybXW3mvZNe7Jztm1naZlv6rrqPT5pvReCPo9OdOcABIAAAAAAAAAAAAAB40enzKVkBSc1vSqPTS79Ge4erpa/Rk7m5naVRu6KXmGbVsFPpQ36MuDu7xfY+w8zOzG7RtOnS8uyxJXZJpFQ2Z2zo1YpKd12N9OPdb7yLXTxMWt5SVu252aWeNnpnd2U8ZoYnPKMOMr2+XX34Gh/xDOppQpN96W976RXqWy1sMfkmNqeuauIzSlDjNXXJa/QgMZOolfFYiFKPG0pJv0Vo/Ur+P2uy+j1IyxD43k+jfuX8Dny/U/1i3GfK2T2k3nu0YOT9beNtF5swYurXtvVq0KUf0pW9lx9Tn+N+I2LqdGilTjyUI628SEeFxdd3qSk785M589TPL+V2Tsu2P2qy+k30p4iXc9yHorX9yCxnxHxDW7hqcKKfyR19TUw+zEVrN39jejDD0tOivr+JjJPibp9oOpHF4h71ScpX16TZno7OuXWf/3MmfyuTX5uk/GXQXvq/QwypzfXq27qen+Z6m0l2+luMYI5VQprpNLxYdeCX5unKS7bbsfV2MkIQXVhd9rW8/VmVZfXq8IN+JbinaRAYvN6qlZKMbd17+ZklXk4wk111dvwuixx+HlequkrG/D4aNU19vW6FNO1rQsuPSlfvJ4Fyjn9dU5NyStNrW3B+JdtlMI6eHTejnLe8uXsYqOzNHfUklGjDnK6dVrsT13fqTVGSqSW71I6LkUys32Uq+YOd4RfbFfQzGHCNbkbckjMenj1GVAAWQAAAAAAAAAAAAABixPVZlPmpG6aIvQqmKnZ3btbt0KztRn+FhTe7+clwlBRcoOPO8uT9Sfz3DPece5fUpOc7Q0LTorB7sm9Zyabv95JWtu9h5ud3tx2bxAxy2NS08FVtLj9lKSv/clz8Hqb2A24xFGX2eJg5LRNTTjJW5p8/chIYK006fG91b+BZsPWqVYqGIoxqx70t5eDHOSe0LPk+f4WpG9OEKlTl9rJu3du628kR2e57mruorcgtP6PrZd/3l7EHX2Qoyd6FWVF8oz1XvqbeFxeb4Zbt44imuCnap6b1pLyZhJhvvKtsh45diqrvJyffNskMNs0kr1J+NtCYjt5Q4YzL503zlTv67svxMzzfJays8ROnflOE1/p0LXDO/KvpGQlh6eiSv2LpN+hkljqj6sN1ds3u+y1JihlGXS/5OYUo3/SjF+d9fUzU9kKTemLpz/xIr6FsdHbv2mbK1N369SUu6HQX4mbDYWTf5qj5219XqXTB7OUaf3aUvGqvwJelWjBdGFGP+KvwNpgXNS8NsriqnFWJnB7ARWtSVycq53GPWq4ePjWTIbH7eUKf9Zg32Uacqnu9Pc02wnanK1M4XZjDw4Rv4m61Rp/KvS/oc1x/wATU7qnGrJ8t60E/wC6myBxGZ5niNIKoovs/NrzfP1HkxnU2/02rqmZ7WUaS4xXfN7q9F0n6Io2dfESE3aKlVfJW3YJ90efmQuH2OrTf9IrKN/uw6Un6/uuXLINh1CzhT3f06vWa7lx+hjdW5+sfZxivYKGKxEt/EXpw5Q+8/LkSixLU4wirJce8sGa4SlQjZaztrJ8fK3Ag8owbnUu7vXmTw971aL1lEnuam+YMHR3YpGc78JtGV7AAWQAAAAAAAAAAAAAB4z0AVraeUYyjLtTXpwKBn+CotfayjdrldpPxR1HOsoVeDi/wafan2nN8z+HOMnUd570OXKy712nBqaV57xtjZIqv8pRi+ilpygretjNDN6r0hFL3LFD4dyh1n6I3svyqnRetO9u0r44mbKvh8nxld9WcvVL2Ldk+xeNVt+rursepa8rzWkklZR8Cap14vg0a46WOXatyqsy2Om1rWTf6ULr2aIvFfD1vV0qE/8AK/dfvL6DT9vh8I8lcuxnw67MJbt3Zp/SRpv4fx50K8f1bv8AE68eFf28+LTn+HI4bCR5xxH7Df8A6G7htkYw4U6sv1qKl9YHTwP29/tUc/w53PZ+q+rQqN8NIQp6eSQpbEzl1sLF351aiftdnRARP00ndpzVDC7FyitPsaa/6cHJ/uJPD7KU115zn3XUF6R19yblNLi7Gjic6pQ53fcW8Olj7pyyrPhsvpU+pCMe9LXzfE1cyziFNNXuyLxOdVamlOLVzHhsgnN3qMnn8YQ2+0ZUVTET52uWfJ8oVNJtG1g8shT4I3ScNP5pcvoABuoAAAAAAAAAAAAAAAAAAAeWPQB8SpJ8UalfKacuRvArcZTdBVtm191ms8rrQ6rZZgUulFuVV6GMxEeKv5GWOdVFxgTbiuw+HRj2L0I8eU6pujFny5wZ9LPY/KyQeFh8qPn8ih8qHHP7N40Xn0PlZ8SzzsgyS/JIfKvQ+lh4/KvQcc/s3iIlnNV9WmYvt8VPgrE8qa7Ee2Hjt7pugP5IrT6836mxR2egtZakwCZpYnKsFHBQjwRmSPQaSSdKgAJ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ASERQREBAVFBQQFBQVExcQEhYQFxIQFRQVFBUVFBQXHCcfFxojGRQSHy8gIygpLCwsFh4xNTAqNSYrLCkBCQoKDgwOGA8PGikfHxwsLCkpKS0qKSkqKSkpKSkpKSwpKSkpKSkpKSwsLCwpKSkpKSksKSwsLCksLCksKSwpKf/AABEIALEBHQMBIgACEQEDEQH/xAAbAAEAAgMBAQAAAAAAAAAAAAAABQYDBAcBAv/EAEUQAAIBAgMECAMDBwoHAAAAAAABAgMRBAUhBhIxQSIyUWFxgZGhB1KxE0LRFCNicpLB4RUXJERTgoOisvEWM2Nzk8Lw/8QAGQEBAAMBAQAAAAAAAAAAAAAAAAECAwQF/8QAJREBAQABBAICAQUBAAAAAAAAAAECAxESMRMhQVFhBBQyUnFC/9oADAMBAAIRAxEAPwDuIAAAAAAAAAAAAAAAAAAAAAAAAAAAAAAAAAAAAAAAAAAAAAAAAAAAAAAAAAAAAAAAAAAAAAAAAAAAAAAAAAAAAAAAAAAAAAAAAAAAAAAAAAAAAAAeXA9Br18wpw600vO5o1Noaf3U5ecYr1bM8tTHHupkqWBXqm1MFxq0Ifr1lJ+kTFLa2guOJT/7VGc/ezM/3GF6TxqzAptbb7Bx4163lQt9Ua7+JOC/tsR/4V+BPmn0cavIKTD4i4J/1mrH9aj/AAMkPiBhHrHHQ0/tKMo/SxHnhxq5gq9DbahJXVehJd03F+kkrGaltvhW7OcV4SjJeqZM18KjjViBq4fM6U1eM0795s3NZlL1UPQLi5YAAAAAAAAAAAAAAAAAAAAAAAAD5lJLVnzXrxhFyk7JFUzbO5Sv8q4R7e9mGrrTTn5WxxtS2Y7S0qabTVlxlLSK/EoWefEiUujRbk78k0vT/c1MbgKuLklKTUG+EVrLuRZMm2CjFK8IwX6S3pPxX4s4vJnq1pJIojxOY13dSlFcrdH/AGNjDbL156TqSk3yTcm/KNzrGH2eoR4x37fPqv2eHsSEYxirJJLsSsjbHSy+donnJ8OY4LYSstY05Lvdof6nclobE12rNpfrVW/oi8Oqj5eJj2mk08Z2eSqX/N4+bp/55H1/N0vmp/sS/Et7xse08/LY9pPHFHPJT38OuyVP0mjWrfDmXy05eE2v9SL2sXHtPpV12jhjUzUyjmGJ+HUlxw1++DjJ+zuRGO2NceDqQf6cXp5T/E7Qpo9aTVmrrv1K3Sl6qOX3HDKWW5hh3v0am9FfI931XAsmz23WLbdKpDdnFN3aaTS7Y8L6rgX+vkNCV2oKLfOn0PVLR+aK9nOzv2MXWjJNR43W60m12aP2MMtPOJllrJh83qVF0pyUuze5Lmjew2buDV53T5Sevlcp8c5hFXc9xxTaknwaXFdj5GjiMNDEtVK9eTlPXdg1G3LTTTgU55TtbLT9+nXsNiYzjeL/AIGY5bk1CeGkpUcRVS5wm1Ui12NNe6sdFyzMVVjfhJdZdj/A7tPWmXq9ss9O4t0AG7MAAAAAAAAAAAAAAAAPD0+ZvRiiuZ5jt6e6npDTz5lao4OeJrbkOC6zfBW7e5aebJOo23J8dX9SR2eUadJy+9KUt7yb09bnm3CZ571t/HpJZfldOiuiru2snxfh2LuRnq4uKIzEZi3pEYfLZ1NZPQ6JdvWKn+stXN1wWpi+3rT6sSTw+WQjyubailwReaeV7RvEJDLq0uMrGVZG3xmS4LTTiN0Ushjzkz3+QYdrJUE+PE3qIeRLlJmOWTVF1ZknXx1OHWkvBav0RGVdpYX3aa3pPgtW/wBmN36mWd0se6tN6xToV4d5jebuDtP05+h84uviJK9SUaMObqS3NPBa+rRAY7PcvoXU6sq0l92l0I+v8WcuWtP+Fp+VjltDyjBtvt09lqaeZYTF4mnKMmqcJWu59FcU+rxfmyoVviZKPRw1CFNdtt6VvEgMx2kxmIdpVJyXZHReiHPO9p66Se22U4eFFfZVlKtTkozs7qcJaX8U9PBlexGPcXHuSa89TJh8uqN9LRS0d3q/LxGNwF5PuVuzt/gVl2uyZakcJtRa29r+rxLjsrnrlUhOEvzbe5UTWt31b9lm7+pyiNRqcktN2W77F92GpR+ybXW3mvZNe7Jztm1naZlv6rrqPT5pvReCPo9OdOcABIAAAAAAAAAAAAAB40enzKVkBSc1vSqPTS79Ge4erpa/Rk7m5naVRu6KXmGbVsFPpQ36MuDu7xfY+w8zOzG7RtOnS8uyxJXZJpFQ2Z2zo1YpKd12N9OPdb7yLXTxMWt5SVu252aWeNnpnd2U8ZoYnPKMOMr2+XX34Gh/xDOppQpN96W976RXqWy1sMfkmNqeuauIzSlDjNXXJa/QgMZOolfFYiFKPG0pJv0Vo/Ur+P2uy+j1IyxD43k+jfuX8Dny/U/1i3GfK2T2k3nu0YOT9beNtF5swYurXtvVq0KUf0pW9lx9Tn+N+I2LqdGilTjyUI628SEeFxdd3qSk785M589TPL+V2Tsu2P2qy+k30p4iXc9yHorX9yCxnxHxDW7hqcKKfyR19TUw+zEVrN39jejDD0tOivr+JjJPibp9oOpHF4h71ScpX16TZno7OuXWf/3MmfyuTX5uk/GXQXvq/QwypzfXq27qen+Z6m0l2+luMYI5VQprpNLxYdeCX5unKS7bbsfV2MkIQXVhd9rW8/VmVZfXq8IN+JbinaRAYvN6qlZKMbd17+ZklXk4wk111dvwuixx+HlequkrG/D4aNU19vW6FNO1rQsuPSlfvJ4Fyjn9dU5NyStNrW3B+JdtlMI6eHTejnLe8uXsYqOzNHfUklGjDnK6dVrsT13fqTVGSqSW71I6LkUys32Uq+YOd4RfbFfQzGHCNbkbckjMenj1GVAAWQAAAAAAAAAAAAABixPVZlPmpG6aIvQqmKnZ3btbt0KztRn+FhTe7+clwlBRcoOPO8uT9Sfz3DPece5fUpOc7Q0LTorB7sm9Zyabv95JWtu9h5ud3tx2bxAxy2NS08FVtLj9lKSv/clz8Hqb2A24xFGX2eJg5LRNTTjJW5p8/chIYK006fG91b+BZsPWqVYqGIoxqx70t5eDHOSe0LPk+f4WpG9OEKlTl9rJu3du628kR2e57mruorcgtP6PrZd/3l7EHX2Qoyd6FWVF8oz1XvqbeFxeb4Zbt44imuCnap6b1pLyZhJhvvKtsh45diqrvJyffNskMNs0kr1J+NtCYjt5Q4YzL503zlTv67svxMzzfJays8ROnflOE1/p0LXDO/KvpGQlh6eiSv2LpN+hkljqj6sN1ds3u+y1JihlGXS/5OYUo3/SjF+d9fUzU9kKTemLpz/xIr6FsdHbv2mbK1N369SUu6HQX4mbDYWTf5qj5219XqXTB7OUaf3aUvGqvwJelWjBdGFGP+KvwNpgXNS8NsriqnFWJnB7ARWtSVycq53GPWq4ePjWTIbH7eUKf9Zg32Uacqnu9Pc02wnanK1M4XZjDw4Rv4m61Rp/KvS/oc1x/wATU7qnGrJ8t60E/wC6myBxGZ5niNIKoovs/NrzfP1HkxnU2/02rqmZ7WUaS4xXfN7q9F0n6Io2dfESE3aKlVfJW3YJ90efmQuH2OrTf9IrKN/uw6Un6/uuXLINh1CzhT3f06vWa7lx+hjdW5+sfZxivYKGKxEt/EXpw5Q+8/LkSixLU4wirJce8sGa4SlQjZaztrJ8fK3Ag8owbnUu7vXmTw971aL1lEnuam+YMHR3YpGc78JtGV7AAWQAAAAAAAAAAAAAB4z0AVraeUYyjLtTXpwKBn+CotfayjdrldpPxR1HOsoVeDi/wafan2nN8z+HOMnUd570OXKy712nBqaV57xtjZIqv8pRi+ilpygretjNDN6r0hFL3LFD4dyh1n6I3svyqnRetO9u0r44mbKvh8nxld9WcvVL2Ldk+xeNVt+rursepa8rzWkklZR8Cap14vg0a46WOXatyqsy2Om1rWTf6ULr2aIvFfD1vV0qE/8AK/dfvL6DT9vh8I8lcuxnw67MJbt3Zp/SRpv4fx50K8f1bv8AE68eFf28+LTn+HI4bCR5xxH7Df8A6G7htkYw4U6sv1qKl9YHTwP29/tUc/w53PZ+q+rQqN8NIQp6eSQpbEzl1sLF351aiftdnRARP00ndpzVDC7FyitPsaa/6cHJ/uJPD7KU115zn3XUF6R19yblNLi7Gjic6pQ53fcW8Olj7pyyrPhsvpU+pCMe9LXzfE1cyziFNNXuyLxOdVamlOLVzHhsgnN3qMnn8YQ2+0ZUVTET52uWfJ8oVNJtG1g8shT4I3ScNP5pcvoABuoAAAAAAAAAAAAAAAAAAAeWPQB8SpJ8UalfKacuRvArcZTdBVtm191ms8rrQ6rZZgUulFuVV6GMxEeKv5GWOdVFxgTbiuw+HRj2L0I8eU6pujFny5wZ9LPY/KyQeFh8qPn8ih8qHHP7N40Xn0PlZ8SzzsgyS/JIfKvQ+lh4/KvQcc/s3iIlnNV9WmYvt8VPgrE8qa7Ee2Hjt7pugP5IrT6836mxR2egtZakwCZpYnKsFHBQjwRmSPQaSSdKgAJ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ASERQREBAVFBQQFBQVExcQEhYQFxIQFRQVFBUVFBQXHCcfFxojGRQSHy8gIygpLCwsFh4xNTAqNSYrLCkBCQoKDgwOGA8PGikfHxwsLCkpKS0qKSkqKSkpKSkpKSwpKSkpKSkpKSwsLCwpKSkpKSksKSwsLCksLCksKSwpKf/AABEIALEBHQMBIgACEQEDEQH/xAAbAAEAAgMBAQAAAAAAAAAAAAAABQYDBAcBAv/EAEUQAAIBAgMECAMDBwoHAAAAAAABAgMRBAUhBhIxQSIyUWFxgZGhB1KxE0LRFCNicpLB4RUXJERTgoOisvEWM2Nzk8Lw/8QAGQEBAAMBAQAAAAAAAAAAAAAAAAECAwQF/8QAJREBAQABBAICAQUBAAAAAAAAAAECAxESMRMhQVFhBBQyUnFC/9oADAMBAAIRAxEAPwDuIAAAAAAAAAAAAAAAAAAAAAAAAAAAAAAAAAAAAAAAAAAAAAAAAAAAAAAAAAAAAAAAAAAAAAAAAAAAAAAAAAAAAAAAAAAAAAAAAAAAAAAAAAAAAAAeXA9Br18wpw600vO5o1Noaf3U5ecYr1bM8tTHHupkqWBXqm1MFxq0Ifr1lJ+kTFLa2guOJT/7VGc/ezM/3GF6TxqzAptbb7Bx4163lQt9Ua7+JOC/tsR/4V+BPmn0cavIKTD4i4J/1mrH9aj/AAMkPiBhHrHHQ0/tKMo/SxHnhxq5gq9DbahJXVehJd03F+kkrGaltvhW7OcV4SjJeqZM18KjjViBq4fM6U1eM0795s3NZlL1UPQLi5YAAAAAAAAAAAAAAAAAAAAAAAAD5lJLVnzXrxhFyk7JFUzbO5Sv8q4R7e9mGrrTTn5WxxtS2Y7S0qabTVlxlLSK/EoWefEiUujRbk78k0vT/c1MbgKuLklKTUG+EVrLuRZMm2CjFK8IwX6S3pPxX4s4vJnq1pJIojxOY13dSlFcrdH/AGNjDbL156TqSk3yTcm/KNzrGH2eoR4x37fPqv2eHsSEYxirJJLsSsjbHSy+donnJ8OY4LYSstY05Lvdof6nclobE12rNpfrVW/oi8Oqj5eJj2mk08Z2eSqX/N4+bp/55H1/N0vmp/sS/Et7xse08/LY9pPHFHPJT38OuyVP0mjWrfDmXy05eE2v9SL2sXHtPpV12jhjUzUyjmGJ+HUlxw1++DjJ+zuRGO2NceDqQf6cXp5T/E7Qpo9aTVmrrv1K3Sl6qOX3HDKWW5hh3v0am9FfI931XAsmz23WLbdKpDdnFN3aaTS7Y8L6rgX+vkNCV2oKLfOn0PVLR+aK9nOzv2MXWjJNR43W60m12aP2MMtPOJllrJh83qVF0pyUuze5Lmjew2buDV53T5Sevlcp8c5hFXc9xxTaknwaXFdj5GjiMNDEtVK9eTlPXdg1G3LTTTgU55TtbLT9+nXsNiYzjeL/AIGY5bk1CeGkpUcRVS5wm1Ui12NNe6sdFyzMVVjfhJdZdj/A7tPWmXq9ss9O4t0AG7MAAAAAAAAAAAAAAAAPD0+ZvRiiuZ5jt6e6npDTz5lao4OeJrbkOC6zfBW7e5aebJOo23J8dX9SR2eUadJy+9KUt7yb09bnm3CZ571t/HpJZfldOiuiru2snxfh2LuRnq4uKIzEZi3pEYfLZ1NZPQ6JdvWKn+stXN1wWpi+3rT6sSTw+WQjyubailwReaeV7RvEJDLq0uMrGVZG3xmS4LTTiN0Ushjzkz3+QYdrJUE+PE3qIeRLlJmOWTVF1ZknXx1OHWkvBav0RGVdpYX3aa3pPgtW/wBmN36mWd0se6tN6xToV4d5jebuDtP05+h84uviJK9SUaMObqS3NPBa+rRAY7PcvoXU6sq0l92l0I+v8WcuWtP+Fp+VjltDyjBtvt09lqaeZYTF4mnKMmqcJWu59FcU+rxfmyoVviZKPRw1CFNdtt6VvEgMx2kxmIdpVJyXZHReiHPO9p66Se22U4eFFfZVlKtTkozs7qcJaX8U9PBlexGPcXHuSa89TJh8uqN9LRS0d3q/LxGNwF5PuVuzt/gVl2uyZakcJtRa29r+rxLjsrnrlUhOEvzbe5UTWt31b9lm7+pyiNRqcktN2W77F92GpR+ybXW3mvZNe7Jztm1naZlv6rrqPT5pvReCPo9OdOcABIAAAAAAAAAAAAAB40enzKVkBSc1vSqPTS79Ge4erpa/Rk7m5naVRu6KXmGbVsFPpQ36MuDu7xfY+w8zOzG7RtOnS8uyxJXZJpFQ2Z2zo1YpKd12N9OPdb7yLXTxMWt5SVu252aWeNnpnd2U8ZoYnPKMOMr2+XX34Gh/xDOppQpN96W976RXqWy1sMfkmNqeuauIzSlDjNXXJa/QgMZOolfFYiFKPG0pJv0Vo/Ur+P2uy+j1IyxD43k+jfuX8Dny/U/1i3GfK2T2k3nu0YOT9beNtF5swYurXtvVq0KUf0pW9lx9Tn+N+I2LqdGilTjyUI628SEeFxdd3qSk785M589TPL+V2Tsu2P2qy+k30p4iXc9yHorX9yCxnxHxDW7hqcKKfyR19TUw+zEVrN39jejDD0tOivr+JjJPibp9oOpHF4h71ScpX16TZno7OuXWf/3MmfyuTX5uk/GXQXvq/QwypzfXq27qen+Z6m0l2+luMYI5VQprpNLxYdeCX5unKS7bbsfV2MkIQXVhd9rW8/VmVZfXq8IN+JbinaRAYvN6qlZKMbd17+ZklXk4wk111dvwuixx+HlequkrG/D4aNU19vW6FNO1rQsuPSlfvJ4Fyjn9dU5NyStNrW3B+JdtlMI6eHTejnLe8uXsYqOzNHfUklGjDnK6dVrsT13fqTVGSqSW71I6LkUys32Uq+YOd4RfbFfQzGHCNbkbckjMenj1GVAAWQAAAAAAAAAAAAABixPVZlPmpG6aIvQqmKnZ3btbt0KztRn+FhTe7+clwlBRcoOPO8uT9Sfz3DPece5fUpOc7Q0LTorB7sm9Zyabv95JWtu9h5ud3tx2bxAxy2NS08FVtLj9lKSv/clz8Hqb2A24xFGX2eJg5LRNTTjJW5p8/chIYK006fG91b+BZsPWqVYqGIoxqx70t5eDHOSe0LPk+f4WpG9OEKlTl9rJu3du628kR2e57mruorcgtP6PrZd/3l7EHX2Qoyd6FWVF8oz1XvqbeFxeb4Zbt44imuCnap6b1pLyZhJhvvKtsh45diqrvJyffNskMNs0kr1J+NtCYjt5Q4YzL503zlTv67svxMzzfJays8ROnflOE1/p0LXDO/KvpGQlh6eiSv2LpN+hkljqj6sN1ds3u+y1JihlGXS/5OYUo3/SjF+d9fUzU9kKTemLpz/xIr6FsdHbv2mbK1N369SUu6HQX4mbDYWTf5qj5219XqXTB7OUaf3aUvGqvwJelWjBdGFGP+KvwNpgXNS8NsriqnFWJnB7ARWtSVycq53GPWq4ePjWTIbH7eUKf9Zg32Uacqnu9Pc02wnanK1M4XZjDw4Rv4m61Rp/KvS/oc1x/wATU7qnGrJ8t60E/wC6myBxGZ5niNIKoovs/NrzfP1HkxnU2/02rqmZ7WUaS4xXfN7q9F0n6Io2dfESE3aKlVfJW3YJ90efmQuH2OrTf9IrKN/uw6Un6/uuXLINh1CzhT3f06vWa7lx+hjdW5+sfZxivYKGKxEt/EXpw5Q+8/LkSixLU4wirJce8sGa4SlQjZaztrJ8fK3Ag8owbnUu7vXmTw971aL1lEnuam+YMHR3YpGc78JtGV7AAWQAAAAAAAAAAAAAB4z0AVraeUYyjLtTXpwKBn+CotfayjdrldpPxR1HOsoVeDi/wafan2nN8z+HOMnUd570OXKy712nBqaV57xtjZIqv8pRi+ilpygretjNDN6r0hFL3LFD4dyh1n6I3svyqnRetO9u0r44mbKvh8nxld9WcvVL2Ldk+xeNVt+rursepa8rzWkklZR8Cap14vg0a46WOXatyqsy2Om1rWTf6ULr2aIvFfD1vV0qE/8AK/dfvL6DT9vh8I8lcuxnw67MJbt3Zp/SRpv4fx50K8f1bv8AE68eFf28+LTn+HI4bCR5xxH7Df8A6G7htkYw4U6sv1qKl9YHTwP29/tUc/w53PZ+q+rQqN8NIQp6eSQpbEzl1sLF351aiftdnRARP00ndpzVDC7FyitPsaa/6cHJ/uJPD7KU115zn3XUF6R19yblNLi7Gjic6pQ53fcW8Olj7pyyrPhsvpU+pCMe9LXzfE1cyziFNNXuyLxOdVamlOLVzHhsgnN3qMnn8YQ2+0ZUVTET52uWfJ8oVNJtG1g8shT4I3ScNP5pcvoABuoAAAAAAAAAAAAAAAAAAAeWPQB8SpJ8UalfKacuRvArcZTdBVtm191ms8rrQ6rZZgUulFuVV6GMxEeKv5GWOdVFxgTbiuw+HRj2L0I8eU6pujFny5wZ9LPY/KyQeFh8qPn8ih8qHHP7N40Xn0PlZ8SzzsgyS/JIfKvQ+lh4/KvQcc/s3iIlnNV9WmYvt8VPgrE8qa7Ee2Hjt7pugP5IrT6836mxR2egtZakwCZpYnKsFHBQjwRmSPQaSSdKgAJ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Reproducibility </a:t>
            </a:r>
            <a:r>
              <a:rPr lang="en-US" dirty="0" smtClean="0"/>
              <a:t>inhibits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Reproducibility adds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Small </a:t>
            </a:r>
            <a:r>
              <a:rPr lang="en-US" dirty="0" smtClean="0">
                <a:solidFill>
                  <a:srgbClr val="FF0000"/>
                </a:solidFill>
              </a:rPr>
              <a:t>increment</a:t>
            </a:r>
            <a:r>
              <a:rPr lang="en-US" dirty="0" smtClean="0"/>
              <a:t> for any project</a:t>
            </a:r>
          </a:p>
          <a:p>
            <a:r>
              <a:rPr lang="en-US" dirty="0" smtClean="0"/>
              <a:t>Don’t over-engineer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it’s not tested, it is not correct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your results important enough to be correct?</a:t>
            </a:r>
            <a:endParaRPr lang="en-US" dirty="0"/>
          </a:p>
          <a:p>
            <a:r>
              <a:rPr lang="en-US" dirty="0" smtClean="0"/>
              <a:t>Expectation of reproducibility affects research</a:t>
            </a:r>
          </a:p>
          <a:p>
            <a:pPr lvl="1"/>
            <a:r>
              <a:rPr lang="en-US" dirty="0" smtClean="0"/>
              <a:t>Reproducibility is a good way to get your paper accepted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0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field is young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It takes </a:t>
            </a:r>
            <a:r>
              <a:rPr lang="en-US" dirty="0" smtClean="0">
                <a:solidFill>
                  <a:srgbClr val="FF0000"/>
                </a:solidFill>
              </a:rPr>
              <a:t>decades</a:t>
            </a:r>
            <a:r>
              <a:rPr lang="en-US" dirty="0" smtClean="0"/>
              <a:t> to transition from research to practice</a:t>
            </a:r>
          </a:p>
          <a:p>
            <a:pPr lvl="1"/>
            <a:r>
              <a:rPr lang="en-US" dirty="0" smtClean="0"/>
              <a:t>True but irrelevant</a:t>
            </a:r>
          </a:p>
          <a:p>
            <a:r>
              <a:rPr lang="en-US" dirty="0" smtClean="0"/>
              <a:t>Lessons and generalizations will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appear in time</a:t>
            </a:r>
          </a:p>
          <a:p>
            <a:pPr lvl="1"/>
            <a:r>
              <a:rPr lang="en-US" b="1" dirty="0" smtClean="0"/>
              <a:t>How</a:t>
            </a:r>
            <a:r>
              <a:rPr lang="en-US" dirty="0" smtClean="0"/>
              <a:t> will </a:t>
            </a:r>
            <a:r>
              <a:rPr lang="en-US" dirty="0"/>
              <a:t>they appear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 we want them to appear </a:t>
            </a:r>
            <a:r>
              <a:rPr lang="en-US" dirty="0" smtClean="0">
                <a:solidFill>
                  <a:srgbClr val="FF0000"/>
                </a:solidFill>
              </a:rPr>
              <a:t>faster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field is still developing &amp; learning</a:t>
            </a:r>
          </a:p>
          <a:p>
            <a:pPr lvl="1"/>
            <a:r>
              <a:rPr lang="en-US" dirty="0" smtClean="0"/>
              <a:t>Statistics?  Study design?</a:t>
            </a:r>
          </a:p>
          <a:p>
            <a:endParaRPr lang="en-US" dirty="0" smtClean="0"/>
          </a:p>
        </p:txBody>
      </p:sp>
      <p:pic>
        <p:nvPicPr>
          <p:cNvPr id="4" name="Picture 2" descr="http://upload.wikimedia.org/wikipedia/commons/thumb/b/bc/BloodlettingPhoto.jpg/220px-Bloodletting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428999"/>
            <a:ext cx="2095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novel idea</a:t>
            </a:r>
            <a:br>
              <a:rPr lang="en-US" dirty="0" smtClean="0"/>
            </a:br>
            <a:r>
              <a:rPr lang="en-US" dirty="0" smtClean="0"/>
              <a:t>is worthy of dissemination…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without evaluation</a:t>
            </a:r>
          </a:p>
          <a:p>
            <a:pPr marL="0" indent="0">
              <a:buNone/>
            </a:pPr>
            <a:r>
              <a:rPr lang="en-US" dirty="0" smtClean="0"/>
              <a:t>… without artifacts</a:t>
            </a:r>
          </a:p>
          <a:p>
            <a:pPr marL="0" indent="0">
              <a:buNone/>
            </a:pPr>
            <a:r>
              <a:rPr lang="en-US" dirty="0" smtClean="0"/>
              <a:t>	Possibly true, but irrelevant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free solo climb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52425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solo climb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24225"/>
            <a:ext cx="2381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research.google.com/pubs/people_images/47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1600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4419599"/>
            <a:ext cx="2735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“Results, not ideas.”</a:t>
            </a:r>
          </a:p>
          <a:p>
            <a:pPr algn="r"/>
            <a:r>
              <a:rPr lang="en-US" sz="2400" dirty="0"/>
              <a:t> </a:t>
            </a:r>
            <a:r>
              <a:rPr lang="en-US" sz="2400" dirty="0" smtClean="0"/>
              <a:t> -Craig Chambers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87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deviance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difference in outcomes indicates:</a:t>
            </a:r>
          </a:p>
          <a:p>
            <a:pPr lvl="1"/>
            <a:r>
              <a:rPr lang="en-US" dirty="0" smtClean="0"/>
              <a:t>an important factor</a:t>
            </a:r>
          </a:p>
          <a:p>
            <a:pPr lvl="1"/>
            <a:r>
              <a:rPr lang="en-US" dirty="0" smtClean="0"/>
              <a:t>a too-general question</a:t>
            </a:r>
          </a:p>
          <a:p>
            <a:r>
              <a:rPr lang="en-US" dirty="0" smtClean="0"/>
              <a:t>Celebrate differences</a:t>
            </a:r>
            <a:br>
              <a:rPr lang="en-US" dirty="0" smtClean="0"/>
            </a:br>
            <a:r>
              <a:rPr lang="en-US" dirty="0" smtClean="0"/>
              <a:t>and seek lessons in them</a:t>
            </a:r>
          </a:p>
          <a:p>
            <a:pPr lvl="1"/>
            <a:r>
              <a:rPr lang="en-US" dirty="0" smtClean="0"/>
              <a:t>Yes, but start</a:t>
            </a:r>
            <a:br>
              <a:rPr lang="en-US" dirty="0" smtClean="0"/>
            </a:br>
            <a:r>
              <a:rPr lang="en-US" dirty="0" smtClean="0"/>
              <a:t>understanding earlier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www.positivedeviance.org/images/father%20cropped%20indo%20nut%20fa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80258"/>
            <a:ext cx="4038600" cy="317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achieve 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Reproducible</a:t>
            </a:r>
            <a:r>
              <a:rPr lang="en-US" dirty="0" smtClean="0"/>
              <a:t>:  an </a:t>
            </a:r>
            <a:r>
              <a:rPr lang="en-US" dirty="0"/>
              <a:t>independent </a:t>
            </a:r>
            <a:r>
              <a:rPr lang="en-US" dirty="0" smtClean="0"/>
              <a:t>party can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follow </a:t>
            </a:r>
            <a:r>
              <a:rPr lang="en-US" dirty="0"/>
              <a:t>the </a:t>
            </a:r>
            <a:r>
              <a:rPr lang="en-US" dirty="0" smtClean="0"/>
              <a:t>same steps, and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obtain similar results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Generalizable</a:t>
            </a:r>
            <a:r>
              <a:rPr lang="en-US" dirty="0" smtClean="0"/>
              <a:t>:  similar results, in a different context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Credible</a:t>
            </a:r>
            <a:r>
              <a:rPr lang="en-US" dirty="0" smtClean="0"/>
              <a:t>:  the audience believes the results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1143000"/>
            <a:ext cx="9144000" cy="569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all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 </a:t>
            </a:r>
            <a:r>
              <a:rPr lang="en-US" dirty="0"/>
              <a:t>a master's student </a:t>
            </a:r>
            <a:r>
              <a:rPr lang="en-US" dirty="0" smtClean="0"/>
              <a:t>can reproduce </a:t>
            </a:r>
            <a:r>
              <a:rPr lang="en-US" dirty="0"/>
              <a:t>the </a:t>
            </a:r>
            <a:r>
              <a:rPr lang="en-US" dirty="0" smtClean="0"/>
              <a:t>results</a:t>
            </a:r>
          </a:p>
          <a:p>
            <a:pPr lvl="1"/>
            <a:r>
              <a:rPr lang="en-US" dirty="0"/>
              <a:t>Open-source tools and data</a:t>
            </a:r>
          </a:p>
          <a:p>
            <a:pPr lvl="1"/>
            <a:r>
              <a:rPr lang="en-US" dirty="0" smtClean="0"/>
              <a:t>Use the Web or a TR as appropriate</a:t>
            </a:r>
          </a:p>
          <a:p>
            <a:r>
              <a:rPr lang="en-US" dirty="0" smtClean="0"/>
              <a:t>Takes extra work</a:t>
            </a:r>
          </a:p>
          <a:p>
            <a:pPr lvl="1"/>
            <a:r>
              <a:rPr lang="en-US" dirty="0" smtClean="0"/>
              <a:t>Choice:  science vs. extra publications vs. secrecy</a:t>
            </a:r>
          </a:p>
          <a:p>
            <a:endParaRPr lang="en-US" dirty="0" smtClean="0"/>
          </a:p>
          <a:p>
            <a:r>
              <a:rPr lang="en-US" dirty="0" smtClean="0"/>
              <a:t>Don’t suppress unfavorable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5632" y="6105525"/>
            <a:ext cx="6858000" cy="609600"/>
          </a:xfrm>
          <a:prstGeom prst="rect">
            <a:avLst/>
          </a:prstGeom>
          <a:solidFill>
            <a:srgbClr val="FFFF00">
              <a:alpha val="3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Admit non-generalizability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dirty="0" smtClean="0"/>
              <a:t>cannot to </a:t>
            </a:r>
            <a:r>
              <a:rPr lang="en-US" dirty="0"/>
              <a:t>control for </a:t>
            </a:r>
            <a:r>
              <a:rPr lang="en-US" dirty="0" smtClean="0"/>
              <a:t>every factor</a:t>
            </a:r>
          </a:p>
          <a:p>
            <a:r>
              <a:rPr lang="en-US" dirty="0"/>
              <a:t>What do you expect to </a:t>
            </a:r>
            <a:r>
              <a:rPr lang="en-US" dirty="0" smtClean="0"/>
              <a:t>generalize?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Why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/>
              <a:t>Did </a:t>
            </a:r>
            <a:r>
              <a:rPr lang="en-US" dirty="0"/>
              <a:t>you try it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Did you test your hypothesis?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“Threats to validity” section considered dangerous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Often omits the real threats – cargo-cult science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It's </a:t>
            </a:r>
            <a:r>
              <a:rPr lang="en-US" dirty="0"/>
              <a:t>better to </a:t>
            </a:r>
            <a:r>
              <a:rPr lang="en-US" dirty="0" smtClean="0"/>
              <a:t>discuss </a:t>
            </a:r>
            <a:r>
              <a:rPr lang="en-US" dirty="0"/>
              <a:t>as you go </a:t>
            </a:r>
            <a:r>
              <a:rPr lang="en-US" dirty="0" smtClean="0"/>
              <a:t>along</a:t>
            </a:r>
          </a:p>
          <a:p>
            <a:pPr marL="0" indent="0">
              <a:buNone/>
            </a:pPr>
            <a:r>
              <a:rPr lang="en-US" dirty="0" smtClean="0"/>
              <a:t>Summarize in conclusions</a:t>
            </a:r>
            <a:endParaRPr lang="en-US" dirty="0"/>
          </a:p>
        </p:txBody>
      </p:sp>
      <p:pic>
        <p:nvPicPr>
          <p:cNvPr id="5122" name="Picture 2" descr="http://www.theresilientearth.com/files/images/cargo_cult_p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724400"/>
            <a:ext cx="32956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log.bhargreaves.com/wp-content/uploads/2010/04/cargo-c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9065"/>
            <a:ext cx="4267200" cy="32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447800"/>
            <a:ext cx="55625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“Our experiments use a suite of 7 programs and may not generalize to other programs.”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smtClean="0">
                <a:solidFill>
                  <a:srgbClr val="FF0000"/>
                </a:solidFill>
              </a:rPr>
              <a:t>“I </a:t>
            </a:r>
            <a:r>
              <a:rPr lang="en-US" dirty="0">
                <a:solidFill>
                  <a:srgbClr val="FF0000"/>
                </a:solidFill>
              </a:rPr>
              <a:t>did </a:t>
            </a:r>
            <a:r>
              <a:rPr lang="en-US" dirty="0" smtClean="0">
                <a:solidFill>
                  <a:srgbClr val="FF0000"/>
                </a:solidFill>
              </a:rPr>
              <a:t>it” </a:t>
            </a:r>
            <a:r>
              <a:rPr lang="en-US" dirty="0"/>
              <a:t>research</a:t>
            </a:r>
          </a:p>
          <a:p>
            <a:r>
              <a:rPr lang="en-US" dirty="0"/>
              <a:t>Explain </a:t>
            </a:r>
            <a:r>
              <a:rPr lang="en-US" dirty="0" smtClean="0"/>
              <a:t>each result/effect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admit you don’t know</a:t>
            </a:r>
          </a:p>
          <a:p>
            <a:r>
              <a:rPr lang="en-US" dirty="0" smtClean="0"/>
              <a:t>What was hard or unexpected?</a:t>
            </a:r>
          </a:p>
          <a:p>
            <a:r>
              <a:rPr lang="en-US" dirty="0" smtClean="0"/>
              <a:t>Why didn’t others do this before?</a:t>
            </a:r>
          </a:p>
          <a:p>
            <a:endParaRPr lang="en-US" dirty="0"/>
          </a:p>
          <a:p>
            <a:r>
              <a:rPr lang="en-US" dirty="0"/>
              <a:t>Make </a:t>
            </a:r>
            <a:r>
              <a:rPr lang="en-US" dirty="0" smtClean="0"/>
              <a:t>your conclusions </a:t>
            </a:r>
            <a:r>
              <a:rPr lang="en-US" dirty="0" smtClean="0">
                <a:solidFill>
                  <a:srgbClr val="FF0000"/>
                </a:solidFill>
              </a:rPr>
              <a:t>actionable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82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-152400"/>
            <a:ext cx="2714625" cy="168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Reproducibility:</a:t>
            </a:r>
            <a:br>
              <a:rPr lang="en-US" dirty="0" smtClean="0"/>
            </a:br>
            <a:r>
              <a:rPr lang="en-US" dirty="0" smtClean="0"/>
              <a:t>The linchpin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Research:</a:t>
            </a:r>
          </a:p>
          <a:p>
            <a:pPr lvl="1"/>
            <a:r>
              <a:rPr lang="en-US" dirty="0" smtClean="0"/>
              <a:t>A search for scientific truth</a:t>
            </a:r>
          </a:p>
          <a:p>
            <a:pPr lvl="1"/>
            <a:r>
              <a:rPr lang="en-US" dirty="0" smtClean="0"/>
              <a:t>Should be testable (falsifiable)  -Karl Popper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Example:  evaluation of a tool </a:t>
            </a:r>
            <a:r>
              <a:rPr lang="en-US" dirty="0"/>
              <a:t>or methodology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Bad news</a:t>
            </a:r>
            <a:r>
              <a:rPr lang="en-US" dirty="0" smtClean="0"/>
              <a:t>:  Much research</a:t>
            </a:r>
            <a:br>
              <a:rPr lang="en-US" dirty="0" smtClean="0"/>
            </a:br>
            <a:r>
              <a:rPr lang="en-US" dirty="0" smtClean="0"/>
              <a:t>in testing and verification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fails</a:t>
            </a:r>
            <a:r>
              <a:rPr lang="en-US" dirty="0" smtClean="0"/>
              <a:t> this scientific standard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ASERQREBAVFBQQFBQVExcQEhYQFxIQFRQVFBUVFBQXHCcfFxojGRQSHy8gIygpLCwsFh4xNTAqNSYrLCkBCQoKDgwOGA8PGikfHxwsLCkpKS0qKSkqKSkpKSkpKSwpKSkpKSkpKSwsLCwpKSkpKSksKSwsLCksLCksKSwpKf/AABEIALEBHQMBIgACEQEDEQH/xAAbAAEAAgMBAQAAAAAAAAAAAAAABQYDBAcBAv/EAEUQAAIBAgMECAMDBwoHAAAAAAABAgMRBAUhBhIxQSIyUWFxgZGhB1KxE0LRFCNicpLB4RUXJERTgoOisvEWM2Nzk8Lw/8QAGQEBAAMBAQAAAAAAAAAAAAAAAAECAwQF/8QAJREBAQABBAICAQUBAAAAAAAAAAECAxESMRMhQVFhBBQyUnFC/9oADAMBAAIRAxEAPwDuIAAAAAAAAAAAAAAAAAAAAAAAAAAAAAAAAAAAAAAAAAAAAAAAAAAAAAAAAAAAAAAAAAAAAAAAAAAAAAAAAAAAAAAAAAAAAAAAAAAAAAAAAAAAAAAeXA9Br18wpw600vO5o1Noaf3U5ecYr1bM8tTHHupkqWBXqm1MFxq0Ifr1lJ+kTFLa2guOJT/7VGc/ezM/3GF6TxqzAptbb7Bx4163lQt9Ua7+JOC/tsR/4V+BPmn0cavIKTD4i4J/1mrH9aj/AAMkPiBhHrHHQ0/tKMo/SxHnhxq5gq9DbahJXVehJd03F+kkrGaltvhW7OcV4SjJeqZM18KjjViBq4fM6U1eM0795s3NZlL1UPQLi5YAAAAAAAAAAAAAAAAAAAAAAAAD5lJLVnzXrxhFyk7JFUzbO5Sv8q4R7e9mGrrTTn5WxxtS2Y7S0qabTVlxlLSK/EoWefEiUujRbk78k0vT/c1MbgKuLklKTUG+EVrLuRZMm2CjFK8IwX6S3pPxX4s4vJnq1pJIojxOY13dSlFcrdH/AGNjDbL156TqSk3yTcm/KNzrGH2eoR4x37fPqv2eHsSEYxirJJLsSsjbHSy+donnJ8OY4LYSstY05Lvdof6nclobE12rNpfrVW/oi8Oqj5eJj2mk08Z2eSqX/N4+bp/55H1/N0vmp/sS/Et7xse08/LY9pPHFHPJT38OuyVP0mjWrfDmXy05eE2v9SL2sXHtPpV12jhjUzUyjmGJ+HUlxw1++DjJ+zuRGO2NceDqQf6cXp5T/E7Qpo9aTVmrrv1K3Sl6qOX3HDKWW5hh3v0am9FfI931XAsmz23WLbdKpDdnFN3aaTS7Y8L6rgX+vkNCV2oKLfOn0PVLR+aK9nOzv2MXWjJNR43W60m12aP2MMtPOJllrJh83qVF0pyUuze5Lmjew2buDV53T5Sevlcp8c5hFXc9xxTaknwaXFdj5GjiMNDEtVK9eTlPXdg1G3LTTTgU55TtbLT9+nXsNiYzjeL/AIGY5bk1CeGkpUcRVS5wm1Ui12NNe6sdFyzMVVjfhJdZdj/A7tPWmXq9ss9O4t0AG7MAAAAAAAAAAAAAAAAPD0+ZvRiiuZ5jt6e6npDTz5lao4OeJrbkOC6zfBW7e5aebJOo23J8dX9SR2eUadJy+9KUt7yb09bnm3CZ571t/HpJZfldOiuiru2snxfh2LuRnq4uKIzEZi3pEYfLZ1NZPQ6JdvWKn+stXN1wWpi+3rT6sSTw+WQjyubailwReaeV7RvEJDLq0uMrGVZG3xmS4LTTiN0Ushjzkz3+QYdrJUE+PE3qIeRLlJmOWTVF1ZknXx1OHWkvBav0RGVdpYX3aa3pPgtW/wBmN36mWd0se6tN6xToV4d5jebuDtP05+h84uviJK9SUaMObqS3NPBa+rRAY7PcvoXU6sq0l92l0I+v8WcuWtP+Fp+VjltDyjBtvt09lqaeZYTF4mnKMmqcJWu59FcU+rxfmyoVviZKPRw1CFNdtt6VvEgMx2kxmIdpVJyXZHReiHPO9p66Se22U4eFFfZVlKtTkozs7qcJaX8U9PBlexGPcXHuSa89TJh8uqN9LRS0d3q/LxGNwF5PuVuzt/gVl2uyZakcJtRa29r+rxLjsrnrlUhOEvzbe5UTWt31b9lm7+pyiNRqcktN2W77F92GpR+ybXW3mvZNe7Jztm1naZlv6rrqPT5pvReCPo9OdOcABIAAAAAAAAAAAAAB40enzKVkBSc1vSqPTS79Ge4erpa/Rk7m5naVRu6KXmGbVsFPpQ36MuDu7xfY+w8zOzG7RtOnS8uyxJXZJpFQ2Z2zo1YpKd12N9OPdb7yLXTxMWt5SVu252aWeNnpnd2U8ZoYnPKMOMr2+XX34Gh/xDOppQpN96W976RXqWy1sMfkmNqeuauIzSlDjNXXJa/QgMZOolfFYiFKPG0pJv0Vo/Ur+P2uy+j1IyxD43k+jfuX8Dny/U/1i3GfK2T2k3nu0YOT9beNtF5swYurXtvVq0KUf0pW9lx9Tn+N+I2LqdGilTjyUI628SEeFxdd3qSk785M589TPL+V2Tsu2P2qy+k30p4iXc9yHorX9yCxnxHxDW7hqcKKfyR19TUw+zEVrN39jejDD0tOivr+JjJPibp9oOpHF4h71ScpX16TZno7OuXWf/3MmfyuTX5uk/GXQXvq/QwypzfXq27qen+Z6m0l2+luMYI5VQprpNLxYdeCX5unKS7bbsfV2MkIQXVhd9rW8/VmVZfXq8IN+JbinaRAYvN6qlZKMbd17+ZklXk4wk111dvwuixx+HlequkrG/D4aNU19vW6FNO1rQsuPSlfvJ4Fyjn9dU5NyStNrW3B+JdtlMI6eHTejnLe8uXsYqOzNHfUklGjDnK6dVrsT13fqTVGSqSW71I6LkUys32Uq+YOd4RfbFfQzGHCNbkbckjMenj1GVAAWQAAAAAAAAAAAAABixPVZlPmpG6aIvQqmKnZ3btbt0KztRn+FhTe7+clwlBRcoOPO8uT9Sfz3DPece5fUpOc7Q0LTorB7sm9Zyabv95JWtu9h5ud3tx2bxAxy2NS08FVtLj9lKSv/clz8Hqb2A24xFGX2eJg5LRNTTjJW5p8/chIYK006fG91b+BZsPWqVYqGIoxqx70t5eDHOSe0LPk+f4WpG9OEKlTl9rJu3du628kR2e57mruorcgtP6PrZd/3l7EHX2Qoyd6FWVF8oz1XvqbeFxeb4Zbt44imuCnap6b1pLyZhJhvvKtsh45diqrvJyffNskMNs0kr1J+NtCYjt5Q4YzL503zlTv67svxMzzfJays8ROnflOE1/p0LXDO/KvpGQlh6eiSv2LpN+hkljqj6sN1ds3u+y1JihlGXS/5OYUo3/SjF+d9fUzU9kKTemLpz/xIr6FsdHbv2mbK1N369SUu6HQX4mbDYWTf5qj5219XqXTB7OUaf3aUvGqvwJelWjBdGFGP+KvwNpgXNS8NsriqnFWJnB7ARWtSVycq53GPWq4ePjWTIbH7eUKf9Zg32Uacqnu9Pc02wnanK1M4XZjDw4Rv4m61Rp/KvS/oc1x/wATU7qnGrJ8t60E/wC6myBxGZ5niNIKoovs/NrzfP1HkxnU2/02rqmZ7WUaS4xXfN7q9F0n6Io2dfESE3aKlVfJW3YJ90efmQuH2OrTf9IrKN/uw6Un6/uuXLINh1CzhT3f06vWa7lx+hjdW5+sfZxivYKGKxEt/EXpw5Q+8/LkSixLU4wirJce8sGa4SlQjZaztrJ8fK3Ag8owbnUu7vXmTw971aL1lEnuam+YMHR3YpGc78JtGV7AAWQAAAAAAAAAAAAAB4z0AVraeUYyjLtTXpwKBn+CotfayjdrldpPxR1HOsoVeDi/wafan2nN8z+HOMnUd570OXKy712nBqaV57xtjZIqv8pRi+ilpygretjNDN6r0hFL3LFD4dyh1n6I3svyqnRetO9u0r44mbKvh8nxld9WcvVL2Ldk+xeNVt+rursepa8rzWkklZR8Cap14vg0a46WOXatyqsy2Om1rWTf6ULr2aIvFfD1vV0qE/8AK/dfvL6DT9vh8I8lcuxnw67MJbt3Zp/SRpv4fx50K8f1bv8AE68eFf28+LTn+HI4bCR5xxH7Df8A6G7htkYw4U6sv1qKl9YHTwP29/tUc/w53PZ+q+rQqN8NIQp6eSQpbEzl1sLF351aiftdnRARP00ndpzVDC7FyitPsaa/6cHJ/uJPD7KU115zn3XUF6R19yblNLi7Gjic6pQ53fcW8Olj7pyyrPhsvpU+pCMe9LXzfE1cyziFNNXuyLxOdVamlOLVzHhsgnN3qMnn8YQ2+0ZUVTET52uWfJ8oVNJtG1g8shT4I3ScNP5pcvoABuoAAAAAAAAAAAAAAAAAAAeWPQB8SpJ8UalfKacuRvArcZTdBVtm191ms8rrQ6rZZgUulFuVV6GMxEeKv5GWOdVFxgTbiuw+HRj2L0I8eU6pujFny5wZ9LPY/KyQeFh8qPn8ih8qHHP7N40Xn0PlZ8SzzsgyS/JIfKvQ+lh4/KvQcc/s3iIlnNV9WmYvt8VPgrE8qa7Ee2Hjt7pugP5IrT6836mxR2egtZakwCZpYnKsFHBQjwRmSPQaSSdKgAJ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SERQREBAVFBQQFBQVExcQEhYQFxIQFRQVFBUVFBQXHCcfFxojGRQSHy8gIygpLCwsFh4xNTAqNSYrLCkBCQoKDgwOGA8PGikfHxwsLCkpKS0qKSkqKSkpKSkpKSwpKSkpKSkpKSwsLCwpKSkpKSksKSwsLCksLCksKSwpKf/AABEIALEBHQMBIgACEQEDEQH/xAAbAAEAAgMBAQAAAAAAAAAAAAAABQYDBAcBAv/EAEUQAAIBAgMECAMDBwoHAAAAAAABAgMRBAUhBhIxQSIyUWFxgZGhB1KxE0LRFCNicpLB4RUXJERTgoOisvEWM2Nzk8Lw/8QAGQEBAAMBAQAAAAAAAAAAAAAAAAECAwQF/8QAJREBAQABBAICAQUBAAAAAAAAAAECAxESMRMhQVFhBBQyUnFC/9oADAMBAAIRAxEAPwDuIAAAAAAAAAAAAAAAAAAAAAAAAAAAAAAAAAAAAAAAAAAAAAAAAAAAAAAAAAAAAAAAAAAAAAAAAAAAAAAAAAAAAAAAAAAAAAAAAAAAAAAAAAAAAAAeXA9Br18wpw600vO5o1Noaf3U5ecYr1bM8tTHHupkqWBXqm1MFxq0Ifr1lJ+kTFLa2guOJT/7VGc/ezM/3GF6TxqzAptbb7Bx4163lQt9Ua7+JOC/tsR/4V+BPmn0cavIKTD4i4J/1mrH9aj/AAMkPiBhHrHHQ0/tKMo/SxHnhxq5gq9DbahJXVehJd03F+kkrGaltvhW7OcV4SjJeqZM18KjjViBq4fM6U1eM0795s3NZlL1UPQLi5YAAAAAAAAAAAAAAAAAAAAAAAAD5lJLVnzXrxhFyk7JFUzbO5Sv8q4R7e9mGrrTTn5WxxtS2Y7S0qabTVlxlLSK/EoWefEiUujRbk78k0vT/c1MbgKuLklKTUG+EVrLuRZMm2CjFK8IwX6S3pPxX4s4vJnq1pJIojxOY13dSlFcrdH/AGNjDbL156TqSk3yTcm/KNzrGH2eoR4x37fPqv2eHsSEYxirJJLsSsjbHSy+donnJ8OY4LYSstY05Lvdof6nclobE12rNpfrVW/oi8Oqj5eJj2mk08Z2eSqX/N4+bp/55H1/N0vmp/sS/Et7xse08/LY9pPHFHPJT38OuyVP0mjWrfDmXy05eE2v9SL2sXHtPpV12jhjUzUyjmGJ+HUlxw1++DjJ+zuRGO2NceDqQf6cXp5T/E7Qpo9aTVmrrv1K3Sl6qOX3HDKWW5hh3v0am9FfI931XAsmz23WLbdKpDdnFN3aaTS7Y8L6rgX+vkNCV2oKLfOn0PVLR+aK9nOzv2MXWjJNR43W60m12aP2MMtPOJllrJh83qVF0pyUuze5Lmjew2buDV53T5Sevlcp8c5hFXc9xxTaknwaXFdj5GjiMNDEtVK9eTlPXdg1G3LTTTgU55TtbLT9+nXsNiYzjeL/AIGY5bk1CeGkpUcRVS5wm1Ui12NNe6sdFyzMVVjfhJdZdj/A7tPWmXq9ss9O4t0AG7MAAAAAAAAAAAAAAAAPD0+ZvRiiuZ5jt6e6npDTz5lao4OeJrbkOC6zfBW7e5aebJOo23J8dX9SR2eUadJy+9KUt7yb09bnm3CZ571t/HpJZfldOiuiru2snxfh2LuRnq4uKIzEZi3pEYfLZ1NZPQ6JdvWKn+stXN1wWpi+3rT6sSTw+WQjyubailwReaeV7RvEJDLq0uMrGVZG3xmS4LTTiN0Ushjzkz3+QYdrJUE+PE3qIeRLlJmOWTVF1ZknXx1OHWkvBav0RGVdpYX3aa3pPgtW/wBmN36mWd0se6tN6xToV4d5jebuDtP05+h84uviJK9SUaMObqS3NPBa+rRAY7PcvoXU6sq0l92l0I+v8WcuWtP+Fp+VjltDyjBtvt09lqaeZYTF4mnKMmqcJWu59FcU+rxfmyoVviZKPRw1CFNdtt6VvEgMx2kxmIdpVJyXZHReiHPO9p66Se22U4eFFfZVlKtTkozs7qcJaX8U9PBlexGPcXHuSa89TJh8uqN9LRS0d3q/LxGNwF5PuVuzt/gVl2uyZakcJtRa29r+rxLjsrnrlUhOEvzbe5UTWt31b9lm7+pyiNRqcktN2W77F92GpR+ybXW3mvZNe7Jztm1naZlv6rrqPT5pvReCPo9OdOcABIAAAAAAAAAAAAAB40enzKVkBSc1vSqPTS79Ge4erpa/Rk7m5naVRu6KXmGbVsFPpQ36MuDu7xfY+w8zOzG7RtOnS8uyxJXZJpFQ2Z2zo1YpKd12N9OPdb7yLXTxMWt5SVu252aWeNnpnd2U8ZoYnPKMOMr2+XX34Gh/xDOppQpN96W976RXqWy1sMfkmNqeuauIzSlDjNXXJa/QgMZOolfFYiFKPG0pJv0Vo/Ur+P2uy+j1IyxD43k+jfuX8Dny/U/1i3GfK2T2k3nu0YOT9beNtF5swYurXtvVq0KUf0pW9lx9Tn+N+I2LqdGilTjyUI628SEeFxdd3qSk785M589TPL+V2Tsu2P2qy+k30p4iXc9yHorX9yCxnxHxDW7hqcKKfyR19TUw+zEVrN39jejDD0tOivr+JjJPibp9oOpHF4h71ScpX16TZno7OuXWf/3MmfyuTX5uk/GXQXvq/QwypzfXq27qen+Z6m0l2+luMYI5VQprpNLxYdeCX5unKS7bbsfV2MkIQXVhd9rW8/VmVZfXq8IN+JbinaRAYvN6qlZKMbd17+ZklXk4wk111dvwuixx+HlequkrG/D4aNU19vW6FNO1rQsuPSlfvJ4Fyjn9dU5NyStNrW3B+JdtlMI6eHTejnLe8uXsYqOzNHfUklGjDnK6dVrsT13fqTVGSqSW71I6LkUys32Uq+YOd4RfbFfQzGHCNbkbckjMenj1GVAAWQAAAAAAAAAAAAABixPVZlPmpG6aIvQqmKnZ3btbt0KztRn+FhTe7+clwlBRcoOPO8uT9Sfz3DPece5fUpOc7Q0LTorB7sm9Zyabv95JWtu9h5ud3tx2bxAxy2NS08FVtLj9lKSv/clz8Hqb2A24xFGX2eJg5LRNTTjJW5p8/chIYK006fG91b+BZsPWqVYqGIoxqx70t5eDHOSe0LPk+f4WpG9OEKlTl9rJu3du628kR2e57mruorcgtP6PrZd/3l7EHX2Qoyd6FWVF8oz1XvqbeFxeb4Zbt44imuCnap6b1pLyZhJhvvKtsh45diqrvJyffNskMNs0kr1J+NtCYjt5Q4YzL503zlTv67svxMzzfJays8ROnflOE1/p0LXDO/KvpGQlh6eiSv2LpN+hkljqj6sN1ds3u+y1JihlGXS/5OYUo3/SjF+d9fUzU9kKTemLpz/xIr6FsdHbv2mbK1N369SUu6HQX4mbDYWTf5qj5219XqXTB7OUaf3aUvGqvwJelWjBdGFGP+KvwNpgXNS8NsriqnFWJnB7ARWtSVycq53GPWq4ePjWTIbH7eUKf9Zg32Uacqnu9Pc02wnanK1M4XZjDw4Rv4m61Rp/KvS/oc1x/wATU7qnGrJ8t60E/wC6myBxGZ5niNIKoovs/NrzfP1HkxnU2/02rqmZ7WUaS4xXfN7q9F0n6Io2dfESE3aKlVfJW3YJ90efmQuH2OrTf9IrKN/uw6Un6/uuXLINh1CzhT3f06vWa7lx+hjdW5+sfZxivYKGKxEt/EXpw5Q+8/LkSixLU4wirJce8sGa4SlQjZaztrJ8fK3Ag8owbnUu7vXmTw971aL1lEnuam+YMHR3YpGc78JtGV7AAWQAAAAAAAAAAAAAB4z0AVraeUYyjLtTXpwKBn+CotfayjdrldpPxR1HOsoVeDi/wafan2nN8z+HOMnUd570OXKy712nBqaV57xtjZIqv8pRi+ilpygretjNDN6r0hFL3LFD4dyh1n6I3svyqnRetO9u0r44mbKvh8nxld9WcvVL2Ldk+xeNVt+rursepa8rzWkklZR8Cap14vg0a46WOXatyqsy2Om1rWTf6ULr2aIvFfD1vV0qE/8AK/dfvL6DT9vh8I8lcuxnw67MJbt3Zp/SRpv4fx50K8f1bv8AE68eFf28+LTn+HI4bCR5xxH7Df8A6G7htkYw4U6sv1qKl9YHTwP29/tUc/w53PZ+q+rQqN8NIQp6eSQpbEzl1sLF351aiftdnRARP00ndpzVDC7FyitPsaa/6cHJ/uJPD7KU115zn3XUF6R19yblNLi7Gjic6pQ53fcW8Olj7pyyrPhsvpU+pCMe9LXzfE1cyziFNNXuyLxOdVamlOLVzHhsgnN3qMnn8YQ2+0ZUVTET52uWfJ8oVNJtG1g8shT4I3ScNP5pcvoABuoAAAAAAAAAAAAAAAAAAAeWPQB8SpJ8UalfKacuRvArcZTdBVtm191ms8rrQ6rZZgUulFuVV6GMxEeKv5GWOdVFxgTbiuw+HRj2L0I8eU6pujFny5wZ9LPY/KyQeFh8qPn8ih8qHHP7N40Xn0PlZ8SzzsgyS/JIfKvQ+lh4/KvQcc/s3iIlnNV9WmYvt8VPgrE8qa7Ee2Hjt7pugP5IrT6836mxR2egtZakwCZpYnKsFHBQjwRmSPQaSSdKgAJ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ASERQREBAVFBQQFBQVExcQEhYQFxIQFRQVFBUVFBQXHCcfFxojGRQSHy8gIygpLCwsFh4xNTAqNSYrLCkBCQoKDgwOGA8PGikfHxwsLCkpKS0qKSkqKSkpKSkpKSwpKSkpKSkpKSwsLCwpKSkpKSksKSwsLCksLCksKSwpKf/AABEIALEBHQMBIgACEQEDEQH/xAAbAAEAAgMBAQAAAAAAAAAAAAAABQYDBAcBAv/EAEUQAAIBAgMECAMDBwoHAAAAAAABAgMRBAUhBhIxQSIyUWFxgZGhB1KxE0LRFCNicpLB4RUXJERTgoOisvEWM2Nzk8Lw/8QAGQEBAAMBAQAAAAAAAAAAAAAAAAECAwQF/8QAJREBAQABBAICAQUBAAAAAAAAAAECAxESMRMhQVFhBBQyUnFC/9oADAMBAAIRAxEAPwDuIAAAAAAAAAAAAAAAAAAAAAAAAAAAAAAAAAAAAAAAAAAAAAAAAAAAAAAAAAAAAAAAAAAAAAAAAAAAAAAAAAAAAAAAAAAAAAAAAAAAAAAAAAAAAAAeXA9Br18wpw600vO5o1Noaf3U5ecYr1bM8tTHHupkqWBXqm1MFxq0Ifr1lJ+kTFLa2guOJT/7VGc/ezM/3GF6TxqzAptbb7Bx4163lQt9Ua7+JOC/tsR/4V+BPmn0cavIKTD4i4J/1mrH9aj/AAMkPiBhHrHHQ0/tKMo/SxHnhxq5gq9DbahJXVehJd03F+kkrGaltvhW7OcV4SjJeqZM18KjjViBq4fM6U1eM0795s3NZlL1UPQLi5YAAAAAAAAAAAAAAAAAAAAAAAAD5lJLVnzXrxhFyk7JFUzbO5Sv8q4R7e9mGrrTTn5WxxtS2Y7S0qabTVlxlLSK/EoWefEiUujRbk78k0vT/c1MbgKuLklKTUG+EVrLuRZMm2CjFK8IwX6S3pPxX4s4vJnq1pJIojxOY13dSlFcrdH/AGNjDbL156TqSk3yTcm/KNzrGH2eoR4x37fPqv2eHsSEYxirJJLsSsjbHSy+donnJ8OY4LYSstY05Lvdof6nclobE12rNpfrVW/oi8Oqj5eJj2mk08Z2eSqX/N4+bp/55H1/N0vmp/sS/Et7xse08/LY9pPHFHPJT38OuyVP0mjWrfDmXy05eE2v9SL2sXHtPpV12jhjUzUyjmGJ+HUlxw1++DjJ+zuRGO2NceDqQf6cXp5T/E7Qpo9aTVmrrv1K3Sl6qOX3HDKWW5hh3v0am9FfI931XAsmz23WLbdKpDdnFN3aaTS7Y8L6rgX+vkNCV2oKLfOn0PVLR+aK9nOzv2MXWjJNR43W60m12aP2MMtPOJllrJh83qVF0pyUuze5Lmjew2buDV53T5Sevlcp8c5hFXc9xxTaknwaXFdj5GjiMNDEtVK9eTlPXdg1G3LTTTgU55TtbLT9+nXsNiYzjeL/AIGY5bk1CeGkpUcRVS5wm1Ui12NNe6sdFyzMVVjfhJdZdj/A7tPWmXq9ss9O4t0AG7MAAAAAAAAAAAAAAAAPD0+ZvRiiuZ5jt6e6npDTz5lao4OeJrbkOC6zfBW7e5aebJOo23J8dX9SR2eUadJy+9KUt7yb09bnm3CZ571t/HpJZfldOiuiru2snxfh2LuRnq4uKIzEZi3pEYfLZ1NZPQ6JdvWKn+stXN1wWpi+3rT6sSTw+WQjyubailwReaeV7RvEJDLq0uMrGVZG3xmS4LTTiN0Ushjzkz3+QYdrJUE+PE3qIeRLlJmOWTVF1ZknXx1OHWkvBav0RGVdpYX3aa3pPgtW/wBmN36mWd0se6tN6xToV4d5jebuDtP05+h84uviJK9SUaMObqS3NPBa+rRAY7PcvoXU6sq0l92l0I+v8WcuWtP+Fp+VjltDyjBtvt09lqaeZYTF4mnKMmqcJWu59FcU+rxfmyoVviZKPRw1CFNdtt6VvEgMx2kxmIdpVJyXZHReiHPO9p66Se22U4eFFfZVlKtTkozs7qcJaX8U9PBlexGPcXHuSa89TJh8uqN9LRS0d3q/LxGNwF5PuVuzt/gVl2uyZakcJtRa29r+rxLjsrnrlUhOEvzbe5UTWt31b9lm7+pyiNRqcktN2W77F92GpR+ybXW3mvZNe7Jztm1naZlv6rrqPT5pvReCPo9OdOcABIAAAAAAAAAAAAAB40enzKVkBSc1vSqPTS79Ge4erpa/Rk7m5naVRu6KXmGbVsFPpQ36MuDu7xfY+w8zOzG7RtOnS8uyxJXZJpFQ2Z2zo1YpKd12N9OPdb7yLXTxMWt5SVu252aWeNnpnd2U8ZoYnPKMOMr2+XX34Gh/xDOppQpN96W976RXqWy1sMfkmNqeuauIzSlDjNXXJa/QgMZOolfFYiFKPG0pJv0Vo/Ur+P2uy+j1IyxD43k+jfuX8Dny/U/1i3GfK2T2k3nu0YOT9beNtF5swYurXtvVq0KUf0pW9lx9Tn+N+I2LqdGilTjyUI628SEeFxdd3qSk785M589TPL+V2Tsu2P2qy+k30p4iXc9yHorX9yCxnxHxDW7hqcKKfyR19TUw+zEVrN39jejDD0tOivr+JjJPibp9oOpHF4h71ScpX16TZno7OuXWf/3MmfyuTX5uk/GXQXvq/QwypzfXq27qen+Z6m0l2+luMYI5VQprpNLxYdeCX5unKS7bbsfV2MkIQXVhd9rW8/VmVZfXq8IN+JbinaRAYvN6qlZKMbd17+ZklXk4wk111dvwuixx+HlequkrG/D4aNU19vW6FNO1rQsuPSlfvJ4Fyjn9dU5NyStNrW3B+JdtlMI6eHTejnLe8uXsYqOzNHfUklGjDnK6dVrsT13fqTVGSqSW71I6LkUys32Uq+YOd4RfbFfQzGHCNbkbckjMenj1GVAAWQAAAAAAAAAAAAABixPVZlPmpG6aIvQqmKnZ3btbt0KztRn+FhTe7+clwlBRcoOPO8uT9Sfz3DPece5fUpOc7Q0LTorB7sm9Zyabv95JWtu9h5ud3tx2bxAxy2NS08FVtLj9lKSv/clz8Hqb2A24xFGX2eJg5LRNTTjJW5p8/chIYK006fG91b+BZsPWqVYqGIoxqx70t5eDHOSe0LPk+f4WpG9OEKlTl9rJu3du628kR2e57mruorcgtP6PrZd/3l7EHX2Qoyd6FWVF8oz1XvqbeFxeb4Zbt44imuCnap6b1pLyZhJhvvKtsh45diqrvJyffNskMNs0kr1J+NtCYjt5Q4YzL503zlTv67svxMzzfJays8ROnflOE1/p0LXDO/KvpGQlh6eiSv2LpN+hkljqj6sN1ds3u+y1JihlGXS/5OYUo3/SjF+d9fUzU9kKTemLpz/xIr6FsdHbv2mbK1N369SUu6HQX4mbDYWTf5qj5219XqXTB7OUaf3aUvGqvwJelWjBdGFGP+KvwNpgXNS8NsriqnFWJnB7ARWtSVycq53GPWq4ePjWTIbH7eUKf9Zg32Uacqnu9Pc02wnanK1M4XZjDw4Rv4m61Rp/KvS/oc1x/wATU7qnGrJ8t60E/wC6myBxGZ5niNIKoovs/NrzfP1HkxnU2/02rqmZ7WUaS4xXfN7q9F0n6Io2dfESE3aKlVfJW3YJ90efmQuH2OrTf9IrKN/uw6Un6/uuXLINh1CzhT3f06vWa7lx+hjdW5+sfZxivYKGKxEt/EXpw5Q+8/LkSixLU4wirJce8sGa4SlQjZaztrJ8fK3Ag8owbnUu7vXmTw971aL1lEnuam+YMHR3YpGc78JtGV7AAWQAAAAAAAAAAAAAB4z0AVraeUYyjLtTXpwKBn+CotfayjdrldpPxR1HOsoVeDi/wafan2nN8z+HOMnUd570OXKy712nBqaV57xtjZIqv8pRi+ilpygretjNDN6r0hFL3LFD4dyh1n6I3svyqnRetO9u0r44mbKvh8nxld9WcvVL2Ldk+xeNVt+rursepa8rzWkklZR8Cap14vg0a46WOXatyqsy2Om1rWTf6ULr2aIvFfD1vV0qE/8AK/dfvL6DT9vh8I8lcuxnw67MJbt3Zp/SRpv4fx50K8f1bv8AE68eFf28+LTn+HI4bCR5xxH7Df8A6G7htkYw4U6sv1qKl9YHTwP29/tUc/w53PZ+q+rQqN8NIQp6eSQpbEzl1sLF351aiftdnRARP00ndpzVDC7FyitPsaa/6cHJ/uJPD7KU115zn3XUF6R19yblNLi7Gjic6pQ53fcW8Olj7pyyrPhsvpU+pCMe9LXzfE1cyziFNNXuyLxOdVamlOLVzHhsgnN3qMnn8YQ2+0ZUVTET52uWfJ8oVNJtG1g8shT4I3ScNP5pcvoABuoAAAAAAAAAAAAAAAAAAAeWPQB8SpJ8UalfKacuRvArcZTdBVtm191ms8rrQ6rZZgUulFuVV6GMxEeKv5GWOdVFxgTbiuw+HRj2L0I8eU6pujFny5wZ9LPY/KyQeFh8qPn8ih8qHHP7N40Xn0PlZ8SzzsgyS/JIfKvQ+lh4/KvQcc/s3iIlnNV9WmYvt8VPgrE8qa7Ee2Hjt7pugP5IrT6836mxR2egtZakwCZpYnKsFHBQjwRmSPQaSSdKgAJ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ASERQREBAVFBQQFBQVExcQEhYQFxIQFRQVFBUVFBQXHCcfFxojGRQSHy8gIygpLCwsFh4xNTAqNSYrLCkBCQoKDgwOGA8PGikfHxwsLCkpKS0qKSkqKSkpKSkpKSwpKSkpKSkpKSwsLCwpKSkpKSksKSwsLCksLCksKSwpKf/AABEIALEBHQMBIgACEQEDEQH/xAAbAAEAAgMBAQAAAAAAAAAAAAAABQYDBAcBAv/EAEUQAAIBAgMECAMDBwoHAAAAAAABAgMRBAUhBhIxQSIyUWFxgZGhB1KxE0LRFCNicpLB4RUXJERTgoOisvEWM2Nzk8Lw/8QAGQEBAAMBAQAAAAAAAAAAAAAAAAECAwQF/8QAJREBAQABBAICAQUBAAAAAAAAAAECAxESMRMhQVFhBBQyUnFC/9oADAMBAAIRAxEAPwDuIAAAAAAAAAAAAAAAAAAAAAAAAAAAAAAAAAAAAAAAAAAAAAAAAAAAAAAAAAAAAAAAAAAAAAAAAAAAAAAAAAAAAAAAAAAAAAAAAAAAAAAAAAAAAAAeXA9Br18wpw600vO5o1Noaf3U5ecYr1bM8tTHHupkqWBXqm1MFxq0Ifr1lJ+kTFLa2guOJT/7VGc/ezM/3GF6TxqzAptbb7Bx4163lQt9Ua7+JOC/tsR/4V+BPmn0cavIKTD4i4J/1mrH9aj/AAMkPiBhHrHHQ0/tKMo/SxHnhxq5gq9DbahJXVehJd03F+kkrGaltvhW7OcV4SjJeqZM18KjjViBq4fM6U1eM0795s3NZlL1UPQLi5YAAAAAAAAAAAAAAAAAAAAAAAAD5lJLVnzXrxhFyk7JFUzbO5Sv8q4R7e9mGrrTTn5WxxtS2Y7S0qabTVlxlLSK/EoWefEiUujRbk78k0vT/c1MbgKuLklKTUG+EVrLuRZMm2CjFK8IwX6S3pPxX4s4vJnq1pJIojxOY13dSlFcrdH/AGNjDbL156TqSk3yTcm/KNzrGH2eoR4x37fPqv2eHsSEYxirJJLsSsjbHSy+donnJ8OY4LYSstY05Lvdof6nclobE12rNpfrVW/oi8Oqj5eJj2mk08Z2eSqX/N4+bp/55H1/N0vmp/sS/Et7xse08/LY9pPHFHPJT38OuyVP0mjWrfDmXy05eE2v9SL2sXHtPpV12jhjUzUyjmGJ+HUlxw1++DjJ+zuRGO2NceDqQf6cXp5T/E7Qpo9aTVmrrv1K3Sl6qOX3HDKWW5hh3v0am9FfI931XAsmz23WLbdKpDdnFN3aaTS7Y8L6rgX+vkNCV2oKLfOn0PVLR+aK9nOzv2MXWjJNR43W60m12aP2MMtPOJllrJh83qVF0pyUuze5Lmjew2buDV53T5Sevlcp8c5hFXc9xxTaknwaXFdj5GjiMNDEtVK9eTlPXdg1G3LTTTgU55TtbLT9+nXsNiYzjeL/AIGY5bk1CeGkpUcRVS5wm1Ui12NNe6sdFyzMVVjfhJdZdj/A7tPWmXq9ss9O4t0AG7MAAAAAAAAAAAAAAAAPD0+ZvRiiuZ5jt6e6npDTz5lao4OeJrbkOC6zfBW7e5aebJOo23J8dX9SR2eUadJy+9KUt7yb09bnm3CZ571t/HpJZfldOiuiru2snxfh2LuRnq4uKIzEZi3pEYfLZ1NZPQ6JdvWKn+stXN1wWpi+3rT6sSTw+WQjyubailwReaeV7RvEJDLq0uMrGVZG3xmS4LTTiN0Ushjzkz3+QYdrJUE+PE3qIeRLlJmOWTVF1ZknXx1OHWkvBav0RGVdpYX3aa3pPgtW/wBmN36mWd0se6tN6xToV4d5jebuDtP05+h84uviJK9SUaMObqS3NPBa+rRAY7PcvoXU6sq0l92l0I+v8WcuWtP+Fp+VjltDyjBtvt09lqaeZYTF4mnKMmqcJWu59FcU+rxfmyoVviZKPRw1CFNdtt6VvEgMx2kxmIdpVJyXZHReiHPO9p66Se22U4eFFfZVlKtTkozs7qcJaX8U9PBlexGPcXHuSa89TJh8uqN9LRS0d3q/LxGNwF5PuVuzt/gVl2uyZakcJtRa29r+rxLjsrnrlUhOEvzbe5UTWt31b9lm7+pyiNRqcktN2W77F92GpR+ybXW3mvZNe7Jztm1naZlv6rrqPT5pvReCPo9OdOcABIAAAAAAAAAAAAAB40enzKVkBSc1vSqPTS79Ge4erpa/Rk7m5naVRu6KXmGbVsFPpQ36MuDu7xfY+w8zOzG7RtOnS8uyxJXZJpFQ2Z2zo1YpKd12N9OPdb7yLXTxMWt5SVu252aWeNnpnd2U8ZoYnPKMOMr2+XX34Gh/xDOppQpN96W976RXqWy1sMfkmNqeuauIzSlDjNXXJa/QgMZOolfFYiFKPG0pJv0Vo/Ur+P2uy+j1IyxD43k+jfuX8Dny/U/1i3GfK2T2k3nu0YOT9beNtF5swYurXtvVq0KUf0pW9lx9Tn+N+I2LqdGilTjyUI628SEeFxdd3qSk785M589TPL+V2Tsu2P2qy+k30p4iXc9yHorX9yCxnxHxDW7hqcKKfyR19TUw+zEVrN39jejDD0tOivr+JjJPibp9oOpHF4h71ScpX16TZno7OuXWf/3MmfyuTX5uk/GXQXvq/QwypzfXq27qen+Z6m0l2+luMYI5VQprpNLxYdeCX5unKS7bbsfV2MkIQXVhd9rW8/VmVZfXq8IN+JbinaRAYvN6qlZKMbd17+ZklXk4wk111dvwuixx+HlequkrG/D4aNU19vW6FNO1rQsuPSlfvJ4Fyjn9dU5NyStNrW3B+JdtlMI6eHTejnLe8uXsYqOzNHfUklGjDnK6dVrsT13fqTVGSqSW71I6LkUys32Uq+YOd4RfbFfQzGHCNbkbckjMenj1GVAAWQAAAAAAAAAAAAABixPVZlPmpG6aIvQqmKnZ3btbt0KztRn+FhTe7+clwlBRcoOPO8uT9Sfz3DPece5fUpOc7Q0LTorB7sm9Zyabv95JWtu9h5ud3tx2bxAxy2NS08FVtLj9lKSv/clz8Hqb2A24xFGX2eJg5LRNTTjJW5p8/chIYK006fG91b+BZsPWqVYqGIoxqx70t5eDHOSe0LPk+f4WpG9OEKlTl9rJu3du628kR2e57mruorcgtP6PrZd/3l7EHX2Qoyd6FWVF8oz1XvqbeFxeb4Zbt44imuCnap6b1pLyZhJhvvKtsh45diqrvJyffNskMNs0kr1J+NtCYjt5Q4YzL503zlTv67svxMzzfJays8ROnflOE1/p0LXDO/KvpGQlh6eiSv2LpN+hkljqj6sN1ds3u+y1JihlGXS/5OYUo3/SjF+d9fUzU9kKTemLpz/xIr6FsdHbv2mbK1N369SUu6HQX4mbDYWTf5qj5219XqXTB7OUaf3aUvGqvwJelWjBdGFGP+KvwNpgXNS8NsriqnFWJnB7ARWtSVycq53GPWq4ePjWTIbH7eUKf9Zg32Uacqnu9Pc02wnanK1M4XZjDw4Rv4m61Rp/KvS/oc1x/wATU7qnGrJ8t60E/wC6myBxGZ5niNIKoovs/NrzfP1HkxnU2/02rqmZ7WUaS4xXfN7q9F0n6Io2dfESE3aKlVfJW3YJ90efmQuH2OrTf9IrKN/uw6Un6/uuXLINh1CzhT3f06vWa7lx+hjdW5+sfZxivYKGKxEt/EXpw5Q+8/LkSixLU4wirJce8sGa4SlQjZaztrJ8fK3Ag8owbnUu7vXmTw971aL1lEnuam+YMHR3YpGc78JtGV7AAWQAAAAAAAAAAAAAB4z0AVraeUYyjLtTXpwKBn+CotfayjdrldpPxR1HOsoVeDi/wafan2nN8z+HOMnUd570OXKy712nBqaV57xtjZIqv8pRi+ilpygretjNDN6r0hFL3LFD4dyh1n6I3svyqnRetO9u0r44mbKvh8nxld9WcvVL2Ldk+xeNVt+rursepa8rzWkklZR8Cap14vg0a46WOXatyqsy2Om1rWTf6ULr2aIvFfD1vV0qE/8AK/dfvL6DT9vh8I8lcuxnw67MJbt3Zp/SRpv4fx50K8f1bv8AE68eFf28+LTn+HI4bCR5xxH7Df8A6G7htkYw4U6sv1qKl9YHTwP29/tUc/w53PZ+q+rQqN8NIQp6eSQpbEzl1sLF351aiftdnRARP00ndpzVDC7FyitPsaa/6cHJ/uJPD7KU115zn3XUF6R19yblNLi7Gjic6pQ53fcW8Olj7pyyrPhsvpU+pCMe9LXzfE1cyziFNNXuyLxOdVamlOLVzHhsgnN3qMnn8YQ2+0ZUVTET52uWfJ8oVNJtG1g8shT4I3ScNP5pcvoABuoAAAAAAAAAAAAAAAAAAAeWPQB8SpJ8UalfKacuRvArcZTdBVtm191ms8rrQ6rZZgUulFuVV6GMxEeKv5GWOdVFxgTbiuw+HRj2L0I8eU6pujFny5wZ9LPY/KyQeFh8qPn8ih8qHHP7N40Xn0PlZ8SzzsgyS/JIfKvQ+lh4/KvQcc/s3iIlnNV9WmYvt8VPgrE8qa7Ee2Hjt7pugP5IrT6836mxR2egtZakwCZpYnKsFHBQjwRmSPQaSSdKgAJ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upload.wikimedia.org/wikipedia/commons/thumb/4/43/Karl_Popper.jpg/220px-Karl_Pop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171949"/>
            <a:ext cx="2095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papers are software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“If it isn’t tested, it’s probably broken.”</a:t>
            </a:r>
          </a:p>
          <a:p>
            <a:endParaRPr lang="en-US" dirty="0" smtClean="0"/>
          </a:p>
          <a:p>
            <a:r>
              <a:rPr lang="en-US" dirty="0" smtClean="0"/>
              <a:t>Have you tested your code?</a:t>
            </a:r>
          </a:p>
          <a:p>
            <a:r>
              <a:rPr lang="en-US" dirty="0" smtClean="0"/>
              <a:t>Have you tested generalizability?</a:t>
            </a:r>
          </a:p>
          <a:p>
            <a:endParaRPr lang="en-US" dirty="0"/>
          </a:p>
          <a:p>
            <a:r>
              <a:rPr lang="en-US" dirty="0" smtClean="0"/>
              <a:t>Act like your results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Automate/script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should be no manual steps (Excel, etc</a:t>
            </a:r>
            <a:r>
              <a:rPr lang="en-US" dirty="0" smtClean="0"/>
              <a:t>.)</a:t>
            </a:r>
          </a:p>
          <a:p>
            <a:pPr marL="457200" lvl="1" indent="0">
              <a:buNone/>
            </a:pPr>
            <a:r>
              <a:rPr lang="en-US" dirty="0" smtClean="0"/>
              <a:t>Except during exploratory analysis</a:t>
            </a:r>
            <a:endParaRPr lang="en-US" dirty="0"/>
          </a:p>
          <a:p>
            <a:r>
              <a:rPr lang="en-US" dirty="0"/>
              <a:t>Prevents mistakes</a:t>
            </a:r>
          </a:p>
          <a:p>
            <a:r>
              <a:rPr lang="en-US" dirty="0"/>
              <a:t>Enables replication</a:t>
            </a:r>
          </a:p>
          <a:p>
            <a:r>
              <a:rPr lang="en-US" dirty="0"/>
              <a:t>Good if data changes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costs no extra time in the long </a:t>
            </a:r>
            <a:r>
              <a:rPr lang="en-US" dirty="0" smtClean="0"/>
              <a:t>run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(Do you believe </a:t>
            </a:r>
            <a:r>
              <a:rPr lang="en-US" dirty="0" smtClean="0"/>
              <a:t>that?  </a:t>
            </a:r>
            <a:r>
              <a:rPr lang="en-US" i="1" dirty="0" smtClean="0"/>
              <a:t>Why?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vikinginnovations.com/images/VMWare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25" y="5105400"/>
            <a:ext cx="4061749" cy="22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Packaging 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Reproducibility, but not generalizability</a:t>
            </a:r>
          </a:p>
          <a:p>
            <a:r>
              <a:rPr lang="en-US" dirty="0" smtClean="0"/>
              <a:t>Hard to combine two such tools</a:t>
            </a:r>
          </a:p>
          <a:p>
            <a:r>
              <a:rPr lang="en-US" dirty="0"/>
              <a:t>Partial credit</a:t>
            </a:r>
          </a:p>
          <a:p>
            <a:endParaRPr lang="en-US" dirty="0" smtClean="0"/>
          </a:p>
        </p:txBody>
      </p:sp>
      <p:pic>
        <p:nvPicPr>
          <p:cNvPr id="4100" name="Picture 4" descr="http://mike4soa.wright-web.net/wp-content/uploads/2008/09/virtualbox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97" y="1081088"/>
            <a:ext cx="1449803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134084144.onlinehome.us/gilsmethod/siteimages/install-virtual-pc-addition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55" y="4367212"/>
            <a:ext cx="30194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ari.net/assets/img/pages/dedicated-hosting/KVM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6" y="3478859"/>
            <a:ext cx="2543034" cy="7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jonathan.dickinsons.co.za/blog/wp-content/uploads/2009/07/worksonmyvm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46" y="3198470"/>
            <a:ext cx="4191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 and 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Actually </a:t>
            </a:r>
            <a:r>
              <a:rPr lang="en-US" dirty="0"/>
              <a:t>measure</a:t>
            </a:r>
          </a:p>
          <a:p>
            <a:pPr lvl="1"/>
            <a:r>
              <a:rPr lang="en-US" dirty="0" smtClean="0"/>
              <a:t>Compare to other work</a:t>
            </a:r>
          </a:p>
          <a:p>
            <a:pPr lvl="1"/>
            <a:r>
              <a:rPr lang="en-US" dirty="0" smtClean="0"/>
              <a:t>Reuse data where possible</a:t>
            </a:r>
          </a:p>
          <a:p>
            <a:r>
              <a:rPr lang="en-US" dirty="0" smtClean="0"/>
              <a:t>Report </a:t>
            </a:r>
            <a:r>
              <a:rPr lang="en-US" dirty="0"/>
              <a:t>statistical results, not just </a:t>
            </a:r>
            <a:r>
              <a:rPr lang="en-US" dirty="0" smtClean="0"/>
              <a:t>averages</a:t>
            </a:r>
            <a:endParaRPr lang="en-US" dirty="0"/>
          </a:p>
          <a:p>
            <a:r>
              <a:rPr lang="en-US" dirty="0"/>
              <a:t>Explain differences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Look </a:t>
            </a:r>
            <a:r>
              <a:rPr lang="en-US" dirty="0"/>
              <a:t>for measureable and repeatable effects</a:t>
            </a:r>
          </a:p>
          <a:p>
            <a:pPr lvl="1"/>
            <a:r>
              <a:rPr lang="en-US" dirty="0"/>
              <a:t>1% programmer productivity </a:t>
            </a:r>
            <a:r>
              <a:rPr lang="en-US" dirty="0" smtClean="0"/>
              <a:t>would matter!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won't be visible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on't </a:t>
            </a:r>
            <a:r>
              <a:rPr lang="en-US" dirty="0"/>
              <a:t>bury the reader in </a:t>
            </a:r>
            <a:r>
              <a:rPr lang="en-US" dirty="0" smtClean="0"/>
              <a:t>details</a:t>
            </a:r>
            <a:endParaRPr lang="en-US" dirty="0"/>
          </a:p>
          <a:p>
            <a:r>
              <a:rPr lang="en-US" dirty="0" smtClean="0"/>
              <a:t>Don't report irrelevant measures</a:t>
            </a:r>
          </a:p>
          <a:p>
            <a:r>
              <a:rPr lang="en-US" dirty="0" smtClean="0"/>
              <a:t>Not </a:t>
            </a:r>
            <a:r>
              <a:rPr lang="en-US" dirty="0"/>
              <a:t>every question needs to be answered</a:t>
            </a:r>
          </a:p>
          <a:p>
            <a:r>
              <a:rPr lang="en-US" dirty="0" smtClean="0"/>
              <a:t>Not every question needs to be answered numerically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your setup only usable by the authors?</a:t>
            </a:r>
          </a:p>
          <a:p>
            <a:r>
              <a:rPr lang="en-US" dirty="0" smtClean="0"/>
              <a:t>Do you want others to extend the work?</a:t>
            </a:r>
          </a:p>
          <a:p>
            <a:r>
              <a:rPr lang="en-US" dirty="0" smtClean="0"/>
              <a:t>Pros and cons of realistic engineering</a:t>
            </a:r>
          </a:p>
          <a:p>
            <a:pPr lvl="1"/>
            <a:r>
              <a:rPr lang="en-US" dirty="0" smtClean="0"/>
              <a:t>Engineering effort</a:t>
            </a:r>
          </a:p>
          <a:p>
            <a:pPr lvl="1"/>
            <a:r>
              <a:rPr lang="en-US" dirty="0" smtClean="0"/>
              <a:t>Learning from users</a:t>
            </a:r>
          </a:p>
          <a:p>
            <a:pPr lvl="1"/>
            <a:r>
              <a:rPr lang="en-US" dirty="0" smtClean="0"/>
              <a:t>Re-use (citations)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Reproducibility, not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every research result must be reproduced</a:t>
            </a:r>
          </a:p>
          <a:p>
            <a:r>
              <a:rPr lang="en-US" dirty="0" smtClean="0"/>
              <a:t>All results should be reproducible</a:t>
            </a:r>
          </a:p>
          <a:p>
            <a:endParaRPr lang="en-US" dirty="0"/>
          </a:p>
          <a:p>
            <a:r>
              <a:rPr lang="en-US" dirty="0" smtClean="0"/>
              <a:t>Your research answers some specific (small) question</a:t>
            </a:r>
          </a:p>
          <a:p>
            <a:r>
              <a:rPr lang="en-US" dirty="0" smtClean="0"/>
              <a:t>Seek reproducibility in that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Blur the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Researchers should be practitioners</a:t>
            </a:r>
          </a:p>
          <a:p>
            <a:pPr lvl="1"/>
            <a:r>
              <a:rPr lang="en-US" dirty="0" smtClean="0"/>
              <a:t>design</a:t>
            </a:r>
            <a:r>
              <a:rPr lang="en-US" dirty="0"/>
              <a:t>, write, </a:t>
            </a:r>
            <a:r>
              <a:rPr lang="en-US" dirty="0" smtClean="0"/>
              <a:t>read, and test </a:t>
            </a:r>
            <a:r>
              <a:rPr lang="en-US" dirty="0"/>
              <a:t>code!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more besides, of course</a:t>
            </a:r>
          </a:p>
          <a:p>
            <a:endParaRPr lang="en-US" dirty="0"/>
          </a:p>
          <a:p>
            <a:r>
              <a:rPr lang="en-US" dirty="0"/>
              <a:t>Practitioners should be open to new ways of working</a:t>
            </a:r>
          </a:p>
          <a:p>
            <a:pPr lvl="1"/>
            <a:r>
              <a:rPr lang="en-US" dirty="0" smtClean="0"/>
              <a:t>Settling for “best practices” is settling for mediocrity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doing a great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Research in testing and verification:</a:t>
            </a:r>
          </a:p>
          <a:p>
            <a:r>
              <a:rPr lang="en-US" dirty="0" smtClean="0"/>
              <a:t>Thriving </a:t>
            </a:r>
            <a:r>
              <a:rPr lang="en-US" dirty="0"/>
              <a:t>research community</a:t>
            </a:r>
          </a:p>
          <a:p>
            <a:r>
              <a:rPr lang="en-US" dirty="0"/>
              <a:t>Influence beyond this community</a:t>
            </a:r>
          </a:p>
          <a:p>
            <a:r>
              <a:rPr lang="en-US" dirty="0" smtClean="0"/>
              <a:t>Great ideas</a:t>
            </a:r>
          </a:p>
          <a:p>
            <a:r>
              <a:rPr lang="en-US" dirty="0" smtClean="0"/>
              <a:t>Practical tools</a:t>
            </a:r>
          </a:p>
          <a:p>
            <a:r>
              <a:rPr lang="en-US" dirty="0" smtClean="0"/>
              <a:t>Much good evaluation</a:t>
            </a:r>
          </a:p>
          <a:p>
            <a:r>
              <a:rPr lang="en-US" dirty="0" smtClean="0"/>
              <a:t>Transformed industry</a:t>
            </a:r>
          </a:p>
          <a:p>
            <a:r>
              <a:rPr lang="en-US" dirty="0" smtClean="0"/>
              <a:t>Helped society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562600"/>
            <a:ext cx="7258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 can do </a:t>
            </a:r>
            <a:r>
              <a:rPr lang="en-US" u="sng" dirty="0" smtClean="0"/>
              <a:t>better</a:t>
            </a:r>
            <a:endParaRPr lang="en-US" u="sng" dirty="0"/>
          </a:p>
        </p:txBody>
      </p:sp>
      <p:pic>
        <p:nvPicPr>
          <p:cNvPr id="8194" name="Picture 2" descr="http://upload.wikimedia.org/wikipedia/commons/thumb/1/12/We_Can_Do_It!.jpg/300px-We_Can_Do_It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82" y="3733800"/>
            <a:ext cx="24156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“If </a:t>
            </a:r>
            <a:r>
              <a:rPr lang="en-US" dirty="0"/>
              <a:t>I have seen further it is </a:t>
            </a:r>
            <a:r>
              <a:rPr lang="en-US" dirty="0" smtClean="0"/>
              <a:t>by standing on the shoulders of giants.”</a:t>
            </a:r>
          </a:p>
          <a:p>
            <a:pPr marL="0" indent="0">
              <a:buNone/>
            </a:pPr>
            <a:r>
              <a:rPr lang="en-US" dirty="0" smtClean="0"/>
              <a:t> 			-Isaac Newton</a:t>
            </a:r>
            <a:endParaRPr lang="en-US" dirty="0"/>
          </a:p>
        </p:txBody>
      </p:sp>
      <p:pic>
        <p:nvPicPr>
          <p:cNvPr id="9218" name="Picture 2" descr="Head and shoulders portrait of man in black with shoulder-length grey hair, a large sharp nose, and an abstracted ga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972768"/>
            <a:ext cx="2095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practice is little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“Variability and reproducibility in software engineering:  </a:t>
            </a:r>
            <a:r>
              <a:rPr lang="en-US" dirty="0"/>
              <a:t>A</a:t>
            </a:r>
            <a:r>
              <a:rPr lang="en-US" dirty="0" smtClean="0"/>
              <a:t> study of four companies that developed the same system”, </a:t>
            </a:r>
            <a:r>
              <a:rPr lang="en-US" dirty="0" err="1" smtClean="0"/>
              <a:t>Anda</a:t>
            </a:r>
            <a:r>
              <a:rPr lang="en-US" dirty="0" smtClean="0"/>
              <a:t> et al., 2008</a:t>
            </a:r>
          </a:p>
        </p:txBody>
      </p:sp>
    </p:spTree>
    <p:extLst>
      <p:ext uri="{BB962C8B-B14F-4D97-AF65-F5344CB8AC3E}">
        <p14:creationId xmlns:p14="http://schemas.microsoft.com/office/powerpoint/2010/main" val="36094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:\cygwin\home\mernst\sync\icst-keynote\machlearn-errors-icse2004_Pag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7999"/>
            <a:ext cx="5180133" cy="67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personal embarrassment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Finding Latent Code Errors </a:t>
            </a:r>
            <a:r>
              <a:rPr lang="en-US" dirty="0" smtClean="0"/>
              <a:t>via </a:t>
            </a:r>
            <a:r>
              <a:rPr lang="en-US" dirty="0"/>
              <a:t>Machine Learning </a:t>
            </a:r>
            <a:r>
              <a:rPr lang="en-US" dirty="0" smtClean="0"/>
              <a:t>over </a:t>
            </a:r>
            <a:r>
              <a:rPr lang="en-US" dirty="0"/>
              <a:t>Program </a:t>
            </a:r>
            <a:r>
              <a:rPr lang="en-US" dirty="0" smtClean="0"/>
              <a:t>Executions”, ICSE 2004</a:t>
            </a:r>
          </a:p>
          <a:p>
            <a:pPr marL="457200" lvl="1" indent="0">
              <a:buNone/>
            </a:pPr>
            <a:r>
              <a:rPr lang="en-US" dirty="0" smtClean="0"/>
              <a:t>Indicates bug-prone code</a:t>
            </a:r>
          </a:p>
          <a:p>
            <a:pPr marL="457200" lvl="1" indent="0">
              <a:buNone/>
            </a:pPr>
            <a:r>
              <a:rPr lang="en-US" dirty="0" smtClean="0"/>
              <a:t>Outperforms competitors; 50x better than random</a:t>
            </a:r>
          </a:p>
          <a:p>
            <a:pPr marL="457200" lvl="1" indent="0">
              <a:buNone/>
            </a:pPr>
            <a:r>
              <a:rPr lang="en-US" dirty="0" smtClean="0"/>
              <a:t>Solves open problem</a:t>
            </a:r>
          </a:p>
          <a:p>
            <a:pPr marL="457200" lvl="1" indent="0">
              <a:buNone/>
            </a:pPr>
            <a:r>
              <a:rPr lang="en-US" dirty="0" smtClean="0"/>
              <a:t>Innovative methods</a:t>
            </a:r>
          </a:p>
          <a:p>
            <a:pPr marL="457200" lvl="1" indent="0">
              <a:buNone/>
            </a:pPr>
            <a:r>
              <a:rPr lang="en-US" dirty="0" smtClean="0"/>
              <a:t>&gt;</a:t>
            </a:r>
            <a:r>
              <a:rPr lang="en-US" dirty="0"/>
              <a:t>100 </a:t>
            </a:r>
            <a:r>
              <a:rPr lang="en-US" dirty="0" smtClean="0"/>
              <a:t>citations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68710"/>
              </p:ext>
            </p:extLst>
          </p:nvPr>
        </p:nvGraphicFramePr>
        <p:xfrm>
          <a:off x="3886200" y="3805497"/>
          <a:ext cx="5257800" cy="297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Visio" r:id="rId4" imgW="7964881" imgH="4508449" progId="Visio.Drawing.11">
                  <p:embed/>
                </p:oleObj>
              </mc:Choice>
              <mc:Fallback>
                <p:oleObj name="Visio" r:id="rId4" imgW="7964881" imgH="4508449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05497"/>
                        <a:ext cx="5257800" cy="2976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7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Tried lots of machine learning techniques</a:t>
            </a:r>
          </a:p>
          <a:p>
            <a:pPr lvl="1"/>
            <a:r>
              <a:rPr lang="en-US" dirty="0" smtClean="0"/>
              <a:t>Went with the one that worked</a:t>
            </a:r>
          </a:p>
          <a:p>
            <a:pPr lvl="1"/>
            <a:r>
              <a:rPr lang="en-US" dirty="0" smtClean="0"/>
              <a:t>Output is actionable, but no explanatory power</a:t>
            </a:r>
          </a:p>
          <a:p>
            <a:pPr lvl="1"/>
            <a:r>
              <a:rPr lang="en-US" dirty="0" smtClean="0"/>
              <a:t>Explanatory models were baffling</a:t>
            </a:r>
          </a:p>
          <a:p>
            <a:r>
              <a:rPr lang="en-US" dirty="0"/>
              <a:t>Unable to reproduce</a:t>
            </a:r>
          </a:p>
          <a:p>
            <a:pPr lvl="1"/>
            <a:r>
              <a:rPr lang="en-US" dirty="0" smtClean="0"/>
              <a:t>Despite availability of source code &amp; experiments</a:t>
            </a:r>
          </a:p>
          <a:p>
            <a:r>
              <a:rPr lang="en-US" dirty="0" smtClean="0"/>
              <a:t>No malfeasance, but not enough care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 can we prevent such problems?</a:t>
            </a:r>
          </a:p>
        </p:txBody>
      </p:sp>
    </p:spTree>
    <p:extLst>
      <p:ext uri="{BB962C8B-B14F-4D97-AF65-F5344CB8AC3E}">
        <p14:creationId xmlns:p14="http://schemas.microsoft.com/office/powerpoint/2010/main" val="18167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non-reproducibility</a:t>
            </a:r>
          </a:p>
          <a:p>
            <a:r>
              <a:rPr lang="en-US" dirty="0" smtClean="0"/>
              <a:t>Causes of non-reproducibility</a:t>
            </a:r>
          </a:p>
          <a:p>
            <a:r>
              <a:rPr lang="en-US" dirty="0"/>
              <a:t>Is </a:t>
            </a:r>
            <a:r>
              <a:rPr lang="en-US" dirty="0" smtClean="0"/>
              <a:t>non-reproducibility a </a:t>
            </a:r>
            <a:r>
              <a:rPr lang="en-US" dirty="0"/>
              <a:t>problem?</a:t>
            </a:r>
          </a:p>
          <a:p>
            <a:r>
              <a:rPr lang="en-US" dirty="0" smtClean="0"/>
              <a:t>Achieving reproducibility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 vs</a:t>
            </a:r>
            <a:r>
              <a:rPr lang="en-US" dirty="0"/>
              <a:t>. systematic </a:t>
            </a:r>
            <a:r>
              <a:rPr lang="en-US" dirty="0" smtClean="0"/>
              <a:t>test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is worse</a:t>
            </a:r>
          </a:p>
          <a:p>
            <a:pPr marL="457200" lvl="1" indent="0">
              <a:buNone/>
            </a:pPr>
            <a:r>
              <a:rPr lang="en-US" dirty="0" smtClean="0"/>
              <a:t>[Ferguson 1996, </a:t>
            </a:r>
            <a:r>
              <a:rPr lang="en-US" dirty="0" err="1" smtClean="0"/>
              <a:t>Csallner</a:t>
            </a:r>
            <a:r>
              <a:rPr lang="en-US" dirty="0" smtClean="0"/>
              <a:t> 2005, …]</a:t>
            </a:r>
            <a:endParaRPr lang="en-US" dirty="0"/>
          </a:p>
          <a:p>
            <a:r>
              <a:rPr lang="en-US" dirty="0" smtClean="0"/>
              <a:t>Random is better</a:t>
            </a:r>
          </a:p>
          <a:p>
            <a:pPr marL="457200" lvl="1" indent="0">
              <a:buNone/>
            </a:pPr>
            <a:r>
              <a:rPr lang="en-US" dirty="0" smtClean="0"/>
              <a:t>[Dickinson 2001, Pacheco 2009]</a:t>
            </a:r>
          </a:p>
          <a:p>
            <a:r>
              <a:rPr lang="en-US" dirty="0" smtClean="0"/>
              <a:t>Mixed</a:t>
            </a:r>
          </a:p>
          <a:p>
            <a:pPr marL="457200" lvl="1" indent="0">
              <a:buNone/>
            </a:pPr>
            <a:r>
              <a:rPr lang="en-US" dirty="0" smtClean="0"/>
              <a:t>[Hamlet 1990, </a:t>
            </a:r>
            <a:r>
              <a:rPr lang="en-US" dirty="0" err="1" smtClean="0"/>
              <a:t>D’Amorim</a:t>
            </a:r>
            <a:r>
              <a:rPr lang="en-US" dirty="0" smtClean="0"/>
              <a:t> 2006, Pacheco 2007, </a:t>
            </a:r>
            <a:r>
              <a:rPr lang="en-US" dirty="0" err="1" smtClean="0"/>
              <a:t>Qu</a:t>
            </a:r>
            <a:r>
              <a:rPr lang="en-US" dirty="0" smtClean="0"/>
              <a:t> 2008]</a:t>
            </a:r>
          </a:p>
        </p:txBody>
      </p:sp>
    </p:spTree>
    <p:extLst>
      <p:ext uri="{BB962C8B-B14F-4D97-AF65-F5344CB8AC3E}">
        <p14:creationId xmlns:p14="http://schemas.microsoft.com/office/powerpoint/2010/main" val="11514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Test-driven development improves outcomes </a:t>
            </a:r>
            <a:r>
              <a:rPr lang="en-US" dirty="0"/>
              <a:t>[Franz </a:t>
            </a:r>
            <a:r>
              <a:rPr lang="en-US" dirty="0" smtClean="0"/>
              <a:t>94, George 2004]</a:t>
            </a:r>
          </a:p>
          <a:p>
            <a:r>
              <a:rPr lang="en-US" dirty="0" smtClean="0"/>
              <a:t>Unit testing ROI is 245%-1066% [IPL 2004]</a:t>
            </a:r>
          </a:p>
          <a:p>
            <a:r>
              <a:rPr lang="en-US" dirty="0" smtClean="0"/>
              <a:t>Abandoned in practice [Robinson 2011]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1869</Words>
  <Application>Microsoft Office PowerPoint</Application>
  <PresentationFormat>On-screen Show (4:3)</PresentationFormat>
  <Paragraphs>352</Paragraphs>
  <Slides>39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Visio</vt:lpstr>
      <vt:lpstr>Unreproducible tests  Successes, failures, and lessons in testing and verification</vt:lpstr>
      <vt:lpstr>Reproducibility: The linchpin of verification</vt:lpstr>
      <vt:lpstr>Reproducibility: The linchpin of research</vt:lpstr>
      <vt:lpstr>Industrial practice is little better</vt:lpstr>
      <vt:lpstr>A personal embarrassment</vt:lpstr>
      <vt:lpstr>What went wrong</vt:lpstr>
      <vt:lpstr>Outline</vt:lpstr>
      <vt:lpstr>Random vs. systematic test generation</vt:lpstr>
      <vt:lpstr>Test coverage</vt:lpstr>
      <vt:lpstr>Type systems</vt:lpstr>
      <vt:lpstr>Programming styles</vt:lpstr>
      <vt:lpstr>More examples</vt:lpstr>
      <vt:lpstr>Causes of non-reproducibility</vt:lpstr>
      <vt:lpstr>People</vt:lpstr>
      <vt:lpstr>Other experimental subjects (besides people)</vt:lpstr>
      <vt:lpstr>Implementation</vt:lpstr>
      <vt:lpstr>Interpretation of results</vt:lpstr>
      <vt:lpstr>Biases</vt:lpstr>
      <vt:lpstr>Reasons not to totemize reproducibility</vt:lpstr>
      <vt:lpstr>Reproducibility inhibits innovation</vt:lpstr>
      <vt:lpstr>Our field is young</vt:lpstr>
      <vt:lpstr>A novel idea is worthy of dissemination…</vt:lpstr>
      <vt:lpstr>Positive deviance</vt:lpstr>
      <vt:lpstr>How to achieve reproducibility</vt:lpstr>
      <vt:lpstr>Definitions</vt:lpstr>
      <vt:lpstr>Give all the details</vt:lpstr>
      <vt:lpstr>Admit non-generalizability</vt:lpstr>
      <vt:lpstr>“Threats to validity” section considered dangerous</vt:lpstr>
      <vt:lpstr>Explain yourself</vt:lpstr>
      <vt:lpstr>Research papers are software too</vt:lpstr>
      <vt:lpstr>Automate/script everything</vt:lpstr>
      <vt:lpstr>Packaging a virtual machine</vt:lpstr>
      <vt:lpstr>Measure and compare</vt:lpstr>
      <vt:lpstr>Focus</vt:lpstr>
      <vt:lpstr>Usability</vt:lpstr>
      <vt:lpstr>Reproducibility, not reproduction</vt:lpstr>
      <vt:lpstr>Blur the lines</vt:lpstr>
      <vt:lpstr>We are doing a great job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(Un)reproducible tests</dc:title>
  <dc:creator>cse</dc:creator>
  <cp:lastModifiedBy>cse</cp:lastModifiedBy>
  <cp:revision>79</cp:revision>
  <dcterms:created xsi:type="dcterms:W3CDTF">2012-04-17T21:45:13Z</dcterms:created>
  <dcterms:modified xsi:type="dcterms:W3CDTF">2012-04-28T21:59:39Z</dcterms:modified>
</cp:coreProperties>
</file>