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0" r:id="rId5"/>
    <p:sldId id="259" r:id="rId6"/>
    <p:sldId id="261" r:id="rId7"/>
    <p:sldId id="270" r:id="rId8"/>
    <p:sldId id="271" r:id="rId9"/>
    <p:sldId id="263" r:id="rId10"/>
    <p:sldId id="262" r:id="rId11"/>
    <p:sldId id="274" r:id="rId12"/>
    <p:sldId id="275" r:id="rId13"/>
    <p:sldId id="277" r:id="rId14"/>
    <p:sldId id="278" r:id="rId15"/>
    <p:sldId id="279" r:id="rId16"/>
    <p:sldId id="280" r:id="rId17"/>
    <p:sldId id="276" r:id="rId18"/>
    <p:sldId id="268" r:id="rId19"/>
    <p:sldId id="269" r:id="rId20"/>
    <p:sldId id="267" r:id="rId21"/>
    <p:sldId id="265" r:id="rId22"/>
    <p:sldId id="26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01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4B9AC4-2577-4B3D-8EC5-A597010FC464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2B888-E160-4126-9EC2-C47BBAFED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44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Sabbatical is supposed</a:t>
            </a:r>
            <a:r>
              <a:rPr lang="en-US" baseline="0" dirty="0" smtClean="0"/>
              <a:t> to be a break from teaching, but this is something I feel strongly about.</a:t>
            </a:r>
            <a:endParaRPr lang="en-US" dirty="0" smtClean="0"/>
          </a:p>
          <a:p>
            <a:r>
              <a:rPr lang="en-US" dirty="0" smtClean="0"/>
              <a:t>Get everyone to say something about themselves: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2B888-E160-4126-9EC2-C47BBAFEDB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96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Exercise on</a:t>
            </a:r>
            <a:r>
              <a:rPr lang="en-US" baseline="0" dirty="0" smtClean="0"/>
              <a:t> the whiteboard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2B888-E160-4126-9EC2-C47BBAFEDB0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978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 you graduate, you will know more about your topic than your advisor does.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2B888-E160-4126-9EC2-C47BBAFEDB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59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r>
              <a:rPr lang="en-US" baseline="0" dirty="0" smtClean="0"/>
              <a:t> Steve Jobs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2B888-E160-4126-9EC2-C47BBAFEDB0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124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4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34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8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7030A0"/>
                </a:solidFill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36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1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1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911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48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67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84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86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508FF-7BFB-44CD-B5D6-FF0385F4510B}" type="datetimeFigureOut">
              <a:rPr lang="en-US" smtClean="0"/>
              <a:t>10/27/2014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2104E-3937-4F0D-AEFD-1D82C88D22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0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030A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omes.cs.washington.edu/~mernst/advice/" TargetMode="Externa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/>
          <a:lstStyle/>
          <a:p>
            <a:r>
              <a:rPr lang="en-US" dirty="0" smtClean="0"/>
              <a:t>Identifying Research Problems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Michael D. Ernst</a:t>
            </a:r>
          </a:p>
          <a:p>
            <a:r>
              <a:rPr lang="en-US" dirty="0" smtClean="0"/>
              <a:t>IMDEA Software Institute and University of Washington</a:t>
            </a:r>
          </a:p>
          <a:p>
            <a:endParaRPr lang="en-US" dirty="0"/>
          </a:p>
          <a:p>
            <a:r>
              <a:rPr lang="en-US" dirty="0" smtClean="0"/>
              <a:t>Workshop at UPM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6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Heilmeier’s</a:t>
            </a:r>
            <a:r>
              <a:rPr lang="en-US" dirty="0" smtClean="0"/>
              <a:t> Catechism</a:t>
            </a:r>
            <a:br>
              <a:rPr lang="en-US" dirty="0" smtClean="0"/>
            </a:br>
            <a:r>
              <a:rPr lang="en-US" sz="3200" dirty="0" smtClean="0"/>
              <a:t>(questions </a:t>
            </a:r>
            <a:r>
              <a:rPr lang="en-US" sz="3200" dirty="0"/>
              <a:t>to be asked about any research </a:t>
            </a:r>
            <a:r>
              <a:rPr lang="en-US" sz="3200" dirty="0" smtClean="0"/>
              <a:t>proposal</a:t>
            </a:r>
            <a:r>
              <a:rPr lang="en-US" sz="32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are you trying to do? Articulate your objectives using absolutely no </a:t>
            </a:r>
            <a:r>
              <a:rPr lang="en-US" dirty="0" smtClean="0"/>
              <a:t>jargon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is it done today, and what are the limits of current practice?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What's </a:t>
            </a:r>
            <a:r>
              <a:rPr lang="en-US" dirty="0"/>
              <a:t>new in your approach and why do you think it will be successful?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Who </a:t>
            </a:r>
            <a:r>
              <a:rPr lang="en-US" dirty="0"/>
              <a:t>cares?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you're successful, what difference will it make?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are the risks and the payoffs?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much will it cost?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</a:t>
            </a:r>
            <a:r>
              <a:rPr lang="en-US" dirty="0"/>
              <a:t>long will it take?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</a:t>
            </a:r>
            <a:r>
              <a:rPr lang="en-US" dirty="0"/>
              <a:t>are the midterm and final "exams" to check for success</a:t>
            </a:r>
            <a:r>
              <a:rPr lang="en-US" dirty="0" smtClean="0"/>
              <a:t>?</a:t>
            </a:r>
            <a:endParaRPr lang="en-US" dirty="0"/>
          </a:p>
        </p:txBody>
      </p:sp>
      <p:pic>
        <p:nvPicPr>
          <p:cNvPr id="2050" name="Picture 2" descr="George H. Heilmei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0" y="0"/>
            <a:ext cx="20955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61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18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a task that is currently done manually, or that is time-consuming or difficult</a:t>
            </a:r>
          </a:p>
          <a:p>
            <a:r>
              <a:rPr lang="en-US" dirty="0" smtClean="0"/>
              <a:t>Thoughtfully examine the manual process</a:t>
            </a:r>
          </a:p>
          <a:p>
            <a:r>
              <a:rPr lang="en-US" dirty="0" smtClean="0"/>
              <a:t>What reasoning does the person do?</a:t>
            </a:r>
          </a:p>
          <a:p>
            <a:r>
              <a:rPr lang="en-US" dirty="0" smtClean="0"/>
              <a:t>Can you automate that process?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17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Contrarianism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Turn the conventional wisdom </a:t>
            </a:r>
            <a:r>
              <a:rPr lang="en-US" dirty="0"/>
              <a:t>on its </a:t>
            </a:r>
            <a:r>
              <a:rPr lang="en-US" dirty="0" smtClean="0"/>
              <a:t>head</a:t>
            </a:r>
          </a:p>
          <a:p>
            <a:pPr lvl="1"/>
            <a:r>
              <a:rPr lang="en-US" dirty="0" smtClean="0"/>
              <a:t>Do the opposite of what everyone else expects</a:t>
            </a:r>
          </a:p>
          <a:p>
            <a:pPr lvl="1"/>
            <a:r>
              <a:rPr lang="en-US" dirty="0" smtClean="0"/>
              <a:t>You must do this thoughtfully:  you have to justify why, and why it matters</a:t>
            </a:r>
          </a:p>
          <a:p>
            <a:pPr lvl="1"/>
            <a:endParaRPr lang="en-US" dirty="0"/>
          </a:p>
          <a:p>
            <a:r>
              <a:rPr lang="en-US" dirty="0" smtClean="0"/>
              <a:t>Example</a:t>
            </a:r>
            <a:r>
              <a:rPr lang="en-US" dirty="0"/>
              <a:t>:  </a:t>
            </a:r>
            <a:r>
              <a:rPr lang="en-US" dirty="0" err="1"/>
              <a:t>sequentializing</a:t>
            </a:r>
            <a:r>
              <a:rPr lang="en-US" dirty="0"/>
              <a:t> parallel </a:t>
            </a:r>
            <a:r>
              <a:rPr lang="en-US" dirty="0" smtClean="0"/>
              <a:t>programs</a:t>
            </a:r>
          </a:p>
          <a:p>
            <a:pPr lvl="1"/>
            <a:r>
              <a:rPr lang="en-US" dirty="0" smtClean="0"/>
              <a:t>Solves the </a:t>
            </a:r>
            <a:r>
              <a:rPr lang="en-US" dirty="0"/>
              <a:t>same problem, </a:t>
            </a:r>
            <a:r>
              <a:rPr lang="en-US" dirty="0" smtClean="0"/>
              <a:t>and is better </a:t>
            </a:r>
            <a:r>
              <a:rPr lang="en-US" dirty="0"/>
              <a:t>in some </a:t>
            </a:r>
            <a:r>
              <a:rPr lang="en-US" dirty="0" smtClean="0"/>
              <a:t>ways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30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Notice complementary 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 smtClean="0"/>
              <a:t>Given two approaches to a problem:</a:t>
            </a:r>
            <a:br>
              <a:rPr lang="en-US" dirty="0" smtClean="0"/>
            </a:br>
            <a:r>
              <a:rPr lang="en-US" dirty="0" smtClean="0"/>
              <a:t>wherever one is used,</a:t>
            </a:r>
            <a:br>
              <a:rPr lang="en-US" dirty="0" smtClean="0"/>
            </a:br>
            <a:r>
              <a:rPr lang="en-US" dirty="0" smtClean="0"/>
              <a:t>try the other one</a:t>
            </a:r>
          </a:p>
          <a:p>
            <a:endParaRPr lang="en-US" dirty="0" smtClean="0"/>
          </a:p>
          <a:p>
            <a:r>
              <a:rPr lang="en-US" dirty="0" smtClean="0"/>
              <a:t>Example:  static and dynamic analysis</a:t>
            </a:r>
          </a:p>
          <a:p>
            <a:pPr lvl="1"/>
            <a:r>
              <a:rPr lang="en-US" dirty="0" smtClean="0"/>
              <a:t>Static:  sound, conservative</a:t>
            </a:r>
          </a:p>
          <a:p>
            <a:pPr lvl="1"/>
            <a:r>
              <a:rPr lang="en-US" dirty="0" smtClean="0"/>
              <a:t>Dynamic:  precise, does not generalized</a:t>
            </a:r>
          </a:p>
          <a:p>
            <a:pPr marL="0" indent="0">
              <a:buNone/>
            </a:pPr>
            <a:r>
              <a:rPr lang="en-US" dirty="0" smtClean="0"/>
              <a:t>⇒</a:t>
            </a:r>
            <a:r>
              <a:rPr lang="en-US" dirty="0"/>
              <a:t> </a:t>
            </a:r>
            <a:r>
              <a:rPr lang="en-US" dirty="0" smtClean="0"/>
              <a:t>dynamic invariant detection</a:t>
            </a:r>
          </a:p>
          <a:p>
            <a:endParaRPr lang="en-US" dirty="0" smtClean="0"/>
          </a:p>
          <a:p>
            <a:r>
              <a:rPr lang="en-US" dirty="0" smtClean="0"/>
              <a:t>Example:  semantic vs. syntactic analysis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04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 existing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Apply one after the other</a:t>
            </a:r>
          </a:p>
          <a:p>
            <a:r>
              <a:rPr lang="en-US" dirty="0" smtClean="0"/>
              <a:t>Create a </a:t>
            </a:r>
            <a:r>
              <a:rPr lang="en-US" smtClean="0"/>
              <a:t>hybrid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80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Cross-fertilization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Take an approach from one domain, and apply it to another</a:t>
            </a:r>
          </a:p>
          <a:p>
            <a:r>
              <a:rPr lang="en-US" dirty="0" smtClean="0"/>
              <a:t>Examples:  Machine learning, statistics, biology,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Fill in 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your previous research</a:t>
            </a:r>
          </a:p>
          <a:p>
            <a:r>
              <a:rPr lang="en-US" dirty="0" smtClean="0"/>
              <a:t>Are there themes or commonalities?</a:t>
            </a:r>
          </a:p>
          <a:p>
            <a:r>
              <a:rPr lang="en-US" dirty="0" smtClean="0"/>
              <a:t>Find ways to fill in the gaps</a:t>
            </a:r>
          </a:p>
          <a:p>
            <a:endParaRPr lang="en-US" dirty="0"/>
          </a:p>
          <a:p>
            <a:r>
              <a:rPr lang="en-US" dirty="0" smtClean="0"/>
              <a:t>This is particularly useful for creating a PhD thesis out of a sequence of successful projects.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4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vs. technique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research project requires:</a:t>
            </a:r>
          </a:p>
          <a:p>
            <a:pPr lvl="1"/>
            <a:r>
              <a:rPr lang="en-US" dirty="0" smtClean="0"/>
              <a:t>A goal or problem</a:t>
            </a:r>
          </a:p>
          <a:p>
            <a:pPr lvl="1"/>
            <a:r>
              <a:rPr lang="en-US" dirty="0" smtClean="0"/>
              <a:t>A technical approach</a:t>
            </a:r>
          </a:p>
          <a:p>
            <a:r>
              <a:rPr lang="en-US" dirty="0" smtClean="0"/>
              <a:t>Advantages of starting with a goal</a:t>
            </a:r>
          </a:p>
          <a:p>
            <a:pPr lvl="1"/>
            <a:r>
              <a:rPr lang="en-US" dirty="0" smtClean="0"/>
              <a:t>More likely to find a technical approach</a:t>
            </a:r>
          </a:p>
          <a:p>
            <a:pPr lvl="1"/>
            <a:r>
              <a:rPr lang="en-US" dirty="0" smtClean="0"/>
              <a:t>More likely to be novel and relevant</a:t>
            </a:r>
          </a:p>
          <a:p>
            <a:r>
              <a:rPr lang="en-US" dirty="0" smtClean="0"/>
              <a:t>Advantages of starting with a technique</a:t>
            </a:r>
          </a:p>
          <a:p>
            <a:pPr lvl="1"/>
            <a:r>
              <a:rPr lang="en-US" dirty="0" smtClean="0"/>
              <a:t>Quick to complete:  you probably already have it implemented</a:t>
            </a:r>
          </a:p>
          <a:p>
            <a:pPr lvl="1"/>
            <a:r>
              <a:rPr lang="en-US" dirty="0" smtClean="0"/>
              <a:t>Fits well with your other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your secret weapon?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Use your unique set of skills and experiences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Why are </a:t>
            </a:r>
            <a:r>
              <a:rPr lang="en-US" dirty="0"/>
              <a:t>you the right person to work on this</a:t>
            </a:r>
            <a:r>
              <a:rPr lang="en-US" dirty="0" smtClean="0"/>
              <a:t>?</a:t>
            </a:r>
          </a:p>
          <a:p>
            <a:r>
              <a:rPr lang="en-US" dirty="0" smtClean="0"/>
              <a:t>You have taken a particular combination of classes</a:t>
            </a:r>
          </a:p>
          <a:p>
            <a:pPr lvl="1"/>
            <a:r>
              <a:rPr lang="en-US" dirty="0" smtClean="0"/>
              <a:t>Example:  Steve Jobs and calligraphy class</a:t>
            </a:r>
          </a:p>
          <a:p>
            <a:r>
              <a:rPr lang="en-US" dirty="0" smtClean="0"/>
              <a:t>You have a friend with a tool/technique/knowledge</a:t>
            </a:r>
          </a:p>
          <a:p>
            <a:r>
              <a:rPr lang="en-US" dirty="0"/>
              <a:t>You thought of it </a:t>
            </a:r>
            <a:r>
              <a:rPr lang="en-US" dirty="0" smtClean="0"/>
              <a:t>first (new approach)</a:t>
            </a:r>
            <a:endParaRPr lang="en-US" dirty="0"/>
          </a:p>
          <a:p>
            <a:r>
              <a:rPr lang="en-US" dirty="0" smtClean="0"/>
              <a:t>You are willing to work harder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82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pic>
        <p:nvPicPr>
          <p:cNvPr id="1026" name="Picture 2" descr="2003 headsho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2893" y="-1391"/>
            <a:ext cx="2056524" cy="2940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745" y="-1391"/>
            <a:ext cx="2191007" cy="273599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239285" y="2728570"/>
            <a:ext cx="1949468" cy="3458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97080" y="-61370"/>
            <a:ext cx="242205" cy="3000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 do research in programming </a:t>
            </a:r>
            <a:r>
              <a:rPr lang="en-US" dirty="0" err="1" smtClean="0"/>
              <a:t>langages</a:t>
            </a:r>
            <a:r>
              <a:rPr lang="en-US" dirty="0" smtClean="0"/>
              <a:t>, software engineering,</a:t>
            </a:r>
            <a:br>
              <a:rPr lang="en-US" dirty="0" smtClean="0"/>
            </a:br>
            <a:r>
              <a:rPr lang="en-US" dirty="0" smtClean="0"/>
              <a:t>security, and related fields</a:t>
            </a:r>
          </a:p>
          <a:p>
            <a:r>
              <a:rPr lang="en-US" dirty="0" smtClean="0"/>
              <a:t>Professor at the U. of Washington</a:t>
            </a:r>
          </a:p>
          <a:p>
            <a:r>
              <a:rPr lang="en-US" dirty="0" smtClean="0"/>
              <a:t>on sabbatical at IMDEA Software Institute</a:t>
            </a:r>
          </a:p>
          <a:p>
            <a:r>
              <a:rPr lang="en-US" dirty="0" smtClean="0"/>
              <a:t>previously Associate Professor at MIT &amp; researcher at Microsoft Research</a:t>
            </a:r>
          </a:p>
          <a:p>
            <a:r>
              <a:rPr lang="en-US" dirty="0" smtClean="0"/>
              <a:t>maintain a webpage </a:t>
            </a:r>
            <a:r>
              <a:rPr lang="en-US" dirty="0"/>
              <a:t>with advice:  	</a:t>
            </a:r>
            <a:r>
              <a:rPr lang="en-US" dirty="0">
                <a:hlinkClick r:id="rId5"/>
              </a:rPr>
              <a:t>https://homes.cs.washington.edu/~mernst/advice</a:t>
            </a:r>
            <a:r>
              <a:rPr lang="en-US" dirty="0" smtClean="0">
                <a:hlinkClick r:id="rId5"/>
              </a:rPr>
              <a:t>/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sz="3500" dirty="0" smtClean="0"/>
              <a:t>Who are you?</a:t>
            </a:r>
          </a:p>
          <a:p>
            <a:pPr marL="0" indent="0">
              <a:buNone/>
            </a:pPr>
            <a:r>
              <a:rPr lang="en-US" dirty="0" smtClean="0"/>
              <a:t>(name, year, topic, research experience, why you are here, what you hope to learn)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459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Passion for your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dirty="0"/>
              <a:t>Your intellectual </a:t>
            </a:r>
            <a:r>
              <a:rPr lang="en-US" dirty="0" err="1" smtClean="0"/>
              <a:t>curiousity</a:t>
            </a:r>
            <a:r>
              <a:rPr lang="en-US" dirty="0" smtClean="0"/>
              <a:t> about a topic</a:t>
            </a:r>
            <a:br>
              <a:rPr lang="en-US" dirty="0" smtClean="0"/>
            </a:br>
            <a:r>
              <a:rPr lang="en-US" dirty="0" smtClean="0"/>
              <a:t>is necessary but </a:t>
            </a:r>
            <a:r>
              <a:rPr lang="en-US" dirty="0"/>
              <a:t>not sufficient.</a:t>
            </a:r>
          </a:p>
          <a:p>
            <a:r>
              <a:rPr lang="en-US" dirty="0" smtClean="0"/>
              <a:t>Necessary:</a:t>
            </a:r>
          </a:p>
          <a:p>
            <a:pPr lvl="1"/>
            <a:r>
              <a:rPr lang="en-US" dirty="0" smtClean="0"/>
              <a:t>Your love for the topic will affect your motivation (and possibly ability)</a:t>
            </a:r>
          </a:p>
          <a:p>
            <a:pPr lvl="1"/>
            <a:r>
              <a:rPr lang="en-US" dirty="0"/>
              <a:t>It helps if the </a:t>
            </a:r>
            <a:r>
              <a:rPr lang="en-US" dirty="0" smtClean="0"/>
              <a:t>topic was </a:t>
            </a:r>
            <a:r>
              <a:rPr lang="en-US" dirty="0"/>
              <a:t>your </a:t>
            </a:r>
            <a:r>
              <a:rPr lang="en-US" dirty="0" smtClean="0"/>
              <a:t>idea</a:t>
            </a:r>
          </a:p>
          <a:p>
            <a:r>
              <a:rPr lang="en-US" dirty="0" smtClean="0"/>
              <a:t>Not sufficient:</a:t>
            </a:r>
          </a:p>
          <a:p>
            <a:pPr lvl="1"/>
            <a:r>
              <a:rPr lang="en-US" dirty="0" smtClean="0"/>
              <a:t>It has to matter to other people as well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8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does this generalize?  What are the broader implications?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700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Brainstorming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hink </a:t>
            </a:r>
            <a:r>
              <a:rPr lang="en-US" dirty="0"/>
              <a:t>about problems that you encounter in day-to-day </a:t>
            </a:r>
            <a:r>
              <a:rPr lang="en-US" dirty="0" smtClean="0"/>
              <a:t>programming.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00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030527" cy="1325563"/>
          </a:xfrm>
        </p:spPr>
        <p:txBody>
          <a:bodyPr/>
          <a:lstStyle/>
          <a:p>
            <a:r>
              <a:rPr lang="en-US" dirty="0" smtClean="0"/>
              <a:t>The hardest part of research:  asking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are smart enough to get into graduate school,</a:t>
            </a:r>
            <a:br>
              <a:rPr lang="en-US" dirty="0" smtClean="0"/>
            </a:br>
            <a:r>
              <a:rPr lang="en-US" dirty="0" smtClean="0"/>
              <a:t>you are probably good at </a:t>
            </a:r>
            <a:r>
              <a:rPr lang="en-US" dirty="0" smtClean="0">
                <a:solidFill>
                  <a:srgbClr val="FF0000"/>
                </a:solidFill>
              </a:rPr>
              <a:t>answering</a:t>
            </a:r>
            <a:r>
              <a:rPr lang="en-US" dirty="0" smtClean="0"/>
              <a:t> questions</a:t>
            </a:r>
          </a:p>
          <a:p>
            <a:r>
              <a:rPr lang="en-US" dirty="0" smtClean="0"/>
              <a:t>That’s what college trained you to learn</a:t>
            </a:r>
          </a:p>
          <a:p>
            <a:r>
              <a:rPr lang="en-US" dirty="0" smtClean="0"/>
              <a:t>Graduate school teaches you how to </a:t>
            </a:r>
            <a:r>
              <a:rPr lang="en-US" dirty="0" smtClean="0">
                <a:solidFill>
                  <a:srgbClr val="FF0000"/>
                </a:solidFill>
              </a:rPr>
              <a:t>ask </a:t>
            </a:r>
            <a:r>
              <a:rPr lang="en-US" dirty="0" smtClean="0"/>
              <a:t>questions</a:t>
            </a:r>
          </a:p>
          <a:p>
            <a:endParaRPr lang="en-US" dirty="0" smtClean="0"/>
          </a:p>
          <a:p>
            <a:r>
              <a:rPr lang="en-US" dirty="0"/>
              <a:t>Once you ask the right question,</a:t>
            </a:r>
            <a:br>
              <a:rPr lang="en-US" dirty="0"/>
            </a:br>
            <a:r>
              <a:rPr lang="en-US" dirty="0"/>
              <a:t>the answer is often obvious</a:t>
            </a:r>
          </a:p>
          <a:p>
            <a:r>
              <a:rPr lang="en-US" dirty="0" smtClean="0"/>
              <a:t>The question you ask implies a framing of the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384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characteristics of great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a good research </a:t>
            </a:r>
            <a:r>
              <a:rPr lang="en-US" dirty="0" smtClean="0"/>
              <a:t>paper/talk/result</a:t>
            </a:r>
          </a:p>
          <a:p>
            <a:r>
              <a:rPr lang="en-US" dirty="0" smtClean="0"/>
              <a:t>What was remarkable about it?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56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characteristics of great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Great research needs:</a:t>
            </a:r>
          </a:p>
          <a:p>
            <a:r>
              <a:rPr lang="en-US" dirty="0" smtClean="0"/>
              <a:t>idea</a:t>
            </a:r>
            <a:endParaRPr lang="en-US" dirty="0"/>
          </a:p>
          <a:p>
            <a:r>
              <a:rPr lang="en-US" dirty="0" smtClean="0"/>
              <a:t>execution</a:t>
            </a:r>
            <a:endParaRPr lang="en-US" dirty="0"/>
          </a:p>
          <a:p>
            <a:r>
              <a:rPr lang="en-US" dirty="0" smtClean="0"/>
              <a:t>presentation</a:t>
            </a:r>
            <a:endParaRPr lang="en-US" dirty="0"/>
          </a:p>
          <a:p>
            <a:r>
              <a:rPr lang="en-US" dirty="0"/>
              <a:t>We </a:t>
            </a:r>
            <a:r>
              <a:rPr lang="en-US" dirty="0" smtClean="0"/>
              <a:t>will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44436" y="2327997"/>
            <a:ext cx="24722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⇦ today’s focus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913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Well-presented research convinces you: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3059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problem is </a:t>
            </a:r>
            <a:r>
              <a:rPr lang="en-US" dirty="0">
                <a:solidFill>
                  <a:srgbClr val="FF0000"/>
                </a:solidFill>
              </a:rPr>
              <a:t>interesting</a:t>
            </a:r>
          </a:p>
          <a:p>
            <a:pPr lvl="1"/>
            <a:r>
              <a:rPr lang="en-US" dirty="0" smtClean="0"/>
              <a:t>effect </a:t>
            </a:r>
            <a:r>
              <a:rPr lang="en-US" dirty="0"/>
              <a:t>on human welfare, corporate profits, defense</a:t>
            </a:r>
          </a:p>
          <a:p>
            <a:pPr lvl="1"/>
            <a:r>
              <a:rPr lang="en-US" dirty="0" smtClean="0"/>
              <a:t>evidence</a:t>
            </a:r>
            <a:r>
              <a:rPr lang="en-US" dirty="0"/>
              <a:t>:  other people have worked on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problem is </a:t>
            </a:r>
            <a:r>
              <a:rPr lang="en-US" dirty="0">
                <a:solidFill>
                  <a:srgbClr val="FF0000"/>
                </a:solidFill>
              </a:rPr>
              <a:t>hard</a:t>
            </a:r>
          </a:p>
          <a:p>
            <a:pPr lvl="1"/>
            <a:r>
              <a:rPr lang="en-US" dirty="0" smtClean="0"/>
              <a:t>other </a:t>
            </a:r>
            <a:r>
              <a:rPr lang="en-US" dirty="0"/>
              <a:t>smart people have tried </a:t>
            </a:r>
            <a:r>
              <a:rPr lang="en-US" dirty="0" smtClean="0"/>
              <a:t>it</a:t>
            </a:r>
          </a:p>
          <a:p>
            <a:pPr lvl="1"/>
            <a:r>
              <a:rPr lang="en-US" dirty="0" smtClean="0"/>
              <a:t>obvious </a:t>
            </a:r>
            <a:r>
              <a:rPr lang="en-US" dirty="0"/>
              <a:t>approaches do not </a:t>
            </a:r>
            <a:r>
              <a:rPr lang="en-US" dirty="0" smtClean="0"/>
              <a:t>work</a:t>
            </a:r>
          </a:p>
          <a:p>
            <a:pPr lvl="1"/>
            <a:r>
              <a:rPr lang="en-US" dirty="0" smtClean="0"/>
              <a:t>problem </a:t>
            </a:r>
            <a:r>
              <a:rPr lang="en-US" dirty="0"/>
              <a:t>persists over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authors have </a:t>
            </a:r>
            <a:r>
              <a:rPr lang="en-US" dirty="0">
                <a:solidFill>
                  <a:srgbClr val="FF0000"/>
                </a:solidFill>
              </a:rPr>
              <a:t>solved</a:t>
            </a:r>
            <a:r>
              <a:rPr lang="en-US" dirty="0"/>
              <a:t> the problem</a:t>
            </a:r>
          </a:p>
          <a:p>
            <a:pPr lvl="1"/>
            <a:r>
              <a:rPr lang="en-US" dirty="0" smtClean="0"/>
              <a:t>technical details</a:t>
            </a:r>
          </a:p>
          <a:p>
            <a:pPr lvl="1"/>
            <a:r>
              <a:rPr lang="en-US" dirty="0" smtClean="0"/>
              <a:t>evaluation</a:t>
            </a:r>
            <a:r>
              <a:rPr lang="en-US" dirty="0"/>
              <a:t>, such as proofs or experiments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>
            <a:off x="711194" y="1902691"/>
            <a:ext cx="415637" cy="2992582"/>
          </a:xfrm>
          <a:prstGeom prst="leftBrac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-35886" y="2747971"/>
            <a:ext cx="9792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6"/>
                </a:solidFill>
              </a:rPr>
              <a:t>about</a:t>
            </a: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the</a:t>
            </a:r>
          </a:p>
          <a:p>
            <a:pPr algn="ctr"/>
            <a:r>
              <a:rPr lang="en-US" dirty="0" smtClean="0">
                <a:solidFill>
                  <a:schemeClr val="accent6"/>
                </a:solidFill>
              </a:rPr>
              <a:t>problem</a:t>
            </a:r>
            <a:endParaRPr lang="en-US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867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research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Always be working on </a:t>
            </a:r>
            <a:r>
              <a:rPr lang="en-US" i="1" dirty="0" smtClean="0"/>
              <a:t>something</a:t>
            </a:r>
            <a:r>
              <a:rPr lang="en-US" dirty="0" smtClean="0"/>
              <a:t> (even if it won’t be your thesis topic)</a:t>
            </a:r>
            <a:endParaRPr lang="en-US" i="1" dirty="0"/>
          </a:p>
          <a:p>
            <a:pPr lvl="1"/>
            <a:r>
              <a:rPr lang="en-US" dirty="0" smtClean="0"/>
              <a:t>Think about problems, difficulties, or irritations</a:t>
            </a:r>
          </a:p>
          <a:p>
            <a:pPr lvl="1"/>
            <a:r>
              <a:rPr lang="en-US" dirty="0" smtClean="0"/>
              <a:t>You might get sidetracked onto something more important</a:t>
            </a:r>
          </a:p>
          <a:p>
            <a:r>
              <a:rPr lang="en-US" dirty="0" smtClean="0"/>
              <a:t>Learn about </a:t>
            </a:r>
            <a:r>
              <a:rPr lang="en-US" dirty="0"/>
              <a:t>other </a:t>
            </a:r>
            <a:r>
              <a:rPr lang="en-US" dirty="0" smtClean="0"/>
              <a:t>research:  attend </a:t>
            </a:r>
            <a:r>
              <a:rPr lang="en-US" dirty="0"/>
              <a:t>talks, </a:t>
            </a:r>
            <a:r>
              <a:rPr lang="en-US" dirty="0" smtClean="0"/>
              <a:t>read </a:t>
            </a:r>
            <a:r>
              <a:rPr lang="en-US" dirty="0"/>
              <a:t>papers, </a:t>
            </a:r>
            <a:r>
              <a:rPr lang="en-US" dirty="0" smtClean="0"/>
              <a:t>take classes</a:t>
            </a:r>
            <a:endParaRPr lang="en-US" dirty="0"/>
          </a:p>
          <a:p>
            <a:pPr lvl="1"/>
            <a:r>
              <a:rPr lang="en-US" dirty="0" smtClean="0"/>
              <a:t>future </a:t>
            </a:r>
            <a:r>
              <a:rPr lang="en-US" dirty="0"/>
              <a:t>work they identified</a:t>
            </a:r>
          </a:p>
          <a:p>
            <a:pPr lvl="1"/>
            <a:r>
              <a:rPr lang="en-US" dirty="0" smtClean="0"/>
              <a:t>connections </a:t>
            </a:r>
            <a:r>
              <a:rPr lang="en-US" dirty="0"/>
              <a:t>they did not make</a:t>
            </a:r>
          </a:p>
          <a:p>
            <a:pPr lvl="1"/>
            <a:r>
              <a:rPr lang="en-US" dirty="0" smtClean="0"/>
              <a:t>assumptions</a:t>
            </a:r>
            <a:endParaRPr lang="en-US" dirty="0"/>
          </a:p>
          <a:p>
            <a:pPr lvl="1"/>
            <a:r>
              <a:rPr lang="en-US" dirty="0" smtClean="0"/>
              <a:t>other </a:t>
            </a:r>
            <a:r>
              <a:rPr lang="en-US" dirty="0"/>
              <a:t>criticisms</a:t>
            </a:r>
          </a:p>
          <a:p>
            <a:r>
              <a:rPr lang="en-US" dirty="0" smtClean="0"/>
              <a:t>Your advisor</a:t>
            </a:r>
          </a:p>
          <a:p>
            <a:pPr lvl="1"/>
            <a:r>
              <a:rPr lang="en-US" dirty="0" smtClean="0"/>
              <a:t>OK </a:t>
            </a:r>
            <a:r>
              <a:rPr lang="en-US" dirty="0"/>
              <a:t>for starter </a:t>
            </a:r>
            <a:r>
              <a:rPr lang="en-US" dirty="0" smtClean="0"/>
              <a:t>projects, master's </a:t>
            </a:r>
            <a:r>
              <a:rPr lang="en-US" dirty="0"/>
              <a:t>projects</a:t>
            </a:r>
          </a:p>
          <a:p>
            <a:pPr lvl="1"/>
            <a:r>
              <a:rPr lang="en-US" dirty="0" smtClean="0"/>
              <a:t>not OK </a:t>
            </a:r>
            <a:r>
              <a:rPr lang="en-US" dirty="0"/>
              <a:t>for PhD thesis topic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53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Think outside the box:</a:t>
            </a:r>
            <a:br>
              <a:rPr lang="en-US" dirty="0" smtClean="0"/>
            </a:br>
            <a:r>
              <a:rPr lang="en-US" dirty="0" smtClean="0"/>
              <a:t>A good research idea often “cheats”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take the same approach as other people,</a:t>
            </a:r>
            <a:br>
              <a:rPr lang="en-US" dirty="0" smtClean="0"/>
            </a:br>
            <a:r>
              <a:rPr lang="en-US" dirty="0" smtClean="0"/>
              <a:t>you are likely to be no more successful than they are</a:t>
            </a:r>
          </a:p>
          <a:p>
            <a:r>
              <a:rPr lang="en-US" dirty="0" smtClean="0"/>
              <a:t>Cut </a:t>
            </a:r>
            <a:r>
              <a:rPr lang="en-US" dirty="0"/>
              <a:t>the Gordian </a:t>
            </a:r>
            <a:r>
              <a:rPr lang="en-US" dirty="0" smtClean="0"/>
              <a:t>knot:  take a different approach</a:t>
            </a:r>
            <a:endParaRPr lang="en-US" dirty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Artificial intelligence vs. brute force (chess, speech, etc.)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08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Bad ideas are essential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Most ideas are bad ideas</a:t>
            </a:r>
          </a:p>
          <a:p>
            <a:r>
              <a:rPr lang="en-US" dirty="0" smtClean="0"/>
              <a:t>If you have lots of ideas, some will be good</a:t>
            </a:r>
          </a:p>
          <a:p>
            <a:r>
              <a:rPr lang="en-US" dirty="0" smtClean="0"/>
              <a:t>It’s better to have bad ideas than no ideas</a:t>
            </a:r>
          </a:p>
          <a:p>
            <a:pPr lvl="1"/>
            <a:r>
              <a:rPr lang="en-US" dirty="0" smtClean="0"/>
              <a:t>I can teach people how to filter</a:t>
            </a:r>
          </a:p>
          <a:p>
            <a:pPr lvl="1"/>
            <a:r>
              <a:rPr lang="en-US" dirty="0" smtClean="0"/>
              <a:t>It’s harder to teach courage and imagination</a:t>
            </a:r>
          </a:p>
          <a:p>
            <a:r>
              <a:rPr lang="en-US" dirty="0" smtClean="0"/>
              <a:t>Filtering is initially your advisor’s role</a:t>
            </a:r>
          </a:p>
          <a:p>
            <a:pPr lvl="1"/>
            <a:r>
              <a:rPr lang="en-US" dirty="0" smtClean="0"/>
              <a:t>You will get better with time,</a:t>
            </a:r>
            <a:br>
              <a:rPr lang="en-US" dirty="0" smtClean="0"/>
            </a:br>
            <a:r>
              <a:rPr lang="en-US" dirty="0" smtClean="0"/>
              <a:t>and spend less time evaluating and discarding bad ideas</a:t>
            </a:r>
          </a:p>
          <a:p>
            <a:pPr lvl="1"/>
            <a:r>
              <a:rPr lang="en-US" dirty="0" smtClean="0"/>
              <a:t>Have faith in your own judgment, too</a:t>
            </a:r>
          </a:p>
          <a:p>
            <a:pPr lvl="1"/>
            <a:r>
              <a:rPr lang="en-US" dirty="0" smtClean="0"/>
              <a:t>Your advisor is not infallible.  Examples:  Daikon, IGJ</a:t>
            </a:r>
          </a:p>
          <a:p>
            <a:r>
              <a:rPr lang="en-US" dirty="0" smtClean="0"/>
              <a:t>Generate lots of ideas before filtering</a:t>
            </a:r>
          </a:p>
          <a:p>
            <a:pPr lvl="1"/>
            <a:r>
              <a:rPr lang="en-US" dirty="0" smtClean="0"/>
              <a:t>Breadth-first, not depth-first, approach to the problem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29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758</Words>
  <Application>Microsoft Office PowerPoint</Application>
  <PresentationFormat>Widescreen</PresentationFormat>
  <Paragraphs>159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Identifying Research Problems</vt:lpstr>
      <vt:lpstr>Introductions</vt:lpstr>
      <vt:lpstr>The hardest part of research:  asking questions</vt:lpstr>
      <vt:lpstr>The characteristics of great research</vt:lpstr>
      <vt:lpstr>The characteristics of great research</vt:lpstr>
      <vt:lpstr>Well-presented research convinces you:</vt:lpstr>
      <vt:lpstr>Sources of research ideas</vt:lpstr>
      <vt:lpstr>Think outside the box: A good research idea often “cheats”</vt:lpstr>
      <vt:lpstr>Bad ideas are essential</vt:lpstr>
      <vt:lpstr>Heilmeier’s Catechism (questions to be asked about any research proposal)</vt:lpstr>
      <vt:lpstr>Brainstorming strategies</vt:lpstr>
      <vt:lpstr>Automation</vt:lpstr>
      <vt:lpstr>Contrarianism</vt:lpstr>
      <vt:lpstr>Notice complementary approaches</vt:lpstr>
      <vt:lpstr>Combine existing techniques</vt:lpstr>
      <vt:lpstr>Cross-fertilization</vt:lpstr>
      <vt:lpstr>Fill in gaps</vt:lpstr>
      <vt:lpstr>Goal vs. technique</vt:lpstr>
      <vt:lpstr>What is your secret weapon?</vt:lpstr>
      <vt:lpstr>Passion for your work</vt:lpstr>
      <vt:lpstr>Generalizing</vt:lpstr>
      <vt:lpstr>Brainstorming exercise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Ernst</dc:creator>
  <cp:lastModifiedBy>Michael Ernst</cp:lastModifiedBy>
  <cp:revision>13</cp:revision>
  <dcterms:created xsi:type="dcterms:W3CDTF">2014-10-27T14:53:39Z</dcterms:created>
  <dcterms:modified xsi:type="dcterms:W3CDTF">2014-10-27T17:29:26Z</dcterms:modified>
</cp:coreProperties>
</file>