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rels" ContentType="application/vnd.openxmlformats-package.relationships+xml"/>
  <Default Extension="xml" ContentType="application/xml"/>
  <Default Extension="fntdata" ContentType="application/x-fontdata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embedTrueTypeFonts="1" saveSubsetFonts="1">
  <p:sldMasterIdLst>
    <p:sldMasterId id="2147483649" r:id="rId1"/>
  </p:sldMasterIdLst>
  <p:notesMasterIdLst>
    <p:notesMasterId r:id="rId92"/>
  </p:notesMasterIdLst>
  <p:handoutMasterIdLst>
    <p:handoutMasterId r:id="rId93"/>
  </p:handoutMasterIdLst>
  <p:sldIdLst>
    <p:sldId id="258" r:id="rId2"/>
    <p:sldId id="433" r:id="rId3"/>
    <p:sldId id="308" r:id="rId4"/>
    <p:sldId id="314" r:id="rId5"/>
    <p:sldId id="259" r:id="rId6"/>
    <p:sldId id="272" r:id="rId7"/>
    <p:sldId id="319" r:id="rId8"/>
    <p:sldId id="321" r:id="rId9"/>
    <p:sldId id="322" r:id="rId10"/>
    <p:sldId id="260" r:id="rId11"/>
    <p:sldId id="268" r:id="rId12"/>
    <p:sldId id="261" r:id="rId13"/>
    <p:sldId id="320" r:id="rId14"/>
    <p:sldId id="324" r:id="rId15"/>
    <p:sldId id="262" r:id="rId16"/>
    <p:sldId id="325" r:id="rId17"/>
    <p:sldId id="326" r:id="rId18"/>
    <p:sldId id="323" r:id="rId19"/>
    <p:sldId id="424" r:id="rId20"/>
    <p:sldId id="442" r:id="rId21"/>
    <p:sldId id="283" r:id="rId22"/>
    <p:sldId id="301" r:id="rId23"/>
    <p:sldId id="347" r:id="rId24"/>
    <p:sldId id="346" r:id="rId25"/>
    <p:sldId id="349" r:id="rId26"/>
    <p:sldId id="354" r:id="rId27"/>
    <p:sldId id="348" r:id="rId28"/>
    <p:sldId id="351" r:id="rId29"/>
    <p:sldId id="350" r:id="rId30"/>
    <p:sldId id="352" r:id="rId31"/>
    <p:sldId id="353" r:id="rId32"/>
    <p:sldId id="425" r:id="rId33"/>
    <p:sldId id="429" r:id="rId34"/>
    <p:sldId id="280" r:id="rId35"/>
    <p:sldId id="281" r:id="rId36"/>
    <p:sldId id="282" r:id="rId37"/>
    <p:sldId id="436" r:id="rId38"/>
    <p:sldId id="437" r:id="rId39"/>
    <p:sldId id="317" r:id="rId40"/>
    <p:sldId id="446" r:id="rId41"/>
    <p:sldId id="447" r:id="rId42"/>
    <p:sldId id="357" r:id="rId43"/>
    <p:sldId id="463" r:id="rId44"/>
    <p:sldId id="279" r:id="rId45"/>
    <p:sldId id="358" r:id="rId46"/>
    <p:sldId id="432" r:id="rId47"/>
    <p:sldId id="427" r:id="rId48"/>
    <p:sldId id="428" r:id="rId49"/>
    <p:sldId id="430" r:id="rId50"/>
    <p:sldId id="373" r:id="rId51"/>
    <p:sldId id="375" r:id="rId52"/>
    <p:sldId id="376" r:id="rId53"/>
    <p:sldId id="377" r:id="rId54"/>
    <p:sldId id="378" r:id="rId55"/>
    <p:sldId id="379" r:id="rId56"/>
    <p:sldId id="380" r:id="rId57"/>
    <p:sldId id="381" r:id="rId58"/>
    <p:sldId id="382" r:id="rId59"/>
    <p:sldId id="385" r:id="rId60"/>
    <p:sldId id="386" r:id="rId61"/>
    <p:sldId id="387" r:id="rId62"/>
    <p:sldId id="443" r:id="rId63"/>
    <p:sldId id="388" r:id="rId64"/>
    <p:sldId id="438" r:id="rId65"/>
    <p:sldId id="439" r:id="rId66"/>
    <p:sldId id="435" r:id="rId67"/>
    <p:sldId id="440" r:id="rId68"/>
    <p:sldId id="458" r:id="rId69"/>
    <p:sldId id="434" r:id="rId70"/>
    <p:sldId id="361" r:id="rId71"/>
    <p:sldId id="363" r:id="rId72"/>
    <p:sldId id="366" r:id="rId73"/>
    <p:sldId id="409" r:id="rId74"/>
    <p:sldId id="441" r:id="rId75"/>
    <p:sldId id="411" r:id="rId76"/>
    <p:sldId id="414" r:id="rId77"/>
    <p:sldId id="449" r:id="rId78"/>
    <p:sldId id="450" r:id="rId79"/>
    <p:sldId id="451" r:id="rId80"/>
    <p:sldId id="453" r:id="rId81"/>
    <p:sldId id="454" r:id="rId82"/>
    <p:sldId id="455" r:id="rId83"/>
    <p:sldId id="464" r:id="rId84"/>
    <p:sldId id="420" r:id="rId85"/>
    <p:sldId id="413" r:id="rId86"/>
    <p:sldId id="415" r:id="rId87"/>
    <p:sldId id="456" r:id="rId88"/>
    <p:sldId id="457" r:id="rId89"/>
    <p:sldId id="460" r:id="rId90"/>
    <p:sldId id="462" r:id="rId91"/>
  </p:sldIdLst>
  <p:sldSz cx="9144000" cy="6858000" type="screen4x3"/>
  <p:notesSz cx="6940550" cy="9080500"/>
  <p:embeddedFontLst>
    <p:embeddedFont>
      <p:font typeface="Cambria Math" panose="02040503050406030204" pitchFamily="18" charset="0"/>
      <p:regular r:id="rId94"/>
    </p:embeddedFont>
    <p:embeddedFont>
      <p:font typeface="Sakkal Majalla" panose="020B0604020202020204" charset="-78"/>
      <p:regular r:id="rId95"/>
      <p:bold r:id="rId96"/>
    </p:embeddedFont>
    <p:embeddedFont>
      <p:font typeface="Trebuchet MS" panose="020B0603020202020204" pitchFamily="34" charset="0"/>
      <p:regular r:id="rId97"/>
      <p:bold r:id="rId98"/>
      <p:italic r:id="rId99"/>
      <p:boldItalic r:id="rId100"/>
    </p:embeddedFont>
    <p:embeddedFont>
      <p:font typeface="Calibri" panose="020F0502020204030204" pitchFamily="34" charset="0"/>
      <p:regular r:id="rId101"/>
      <p:bold r:id="rId102"/>
      <p:italic r:id="rId103"/>
      <p:boldItalic r:id="rId104"/>
    </p:embeddedFont>
    <p:embeddedFont>
      <p:font typeface="Comic Sans MS" panose="030F0702030302020204" pitchFamily="66" charset="0"/>
      <p:regular r:id="rId105"/>
      <p:bold r:id="rId106"/>
      <p:italic r:id="rId107"/>
      <p:boldItalic r:id="rId108"/>
    </p:embeddedFont>
  </p:embeddedFontLst>
  <p:defaultTextStyle>
    <a:defPPr>
      <a:defRPr lang="en-US"/>
    </a:defPPr>
    <a:lvl1pPr algn="ctr" rtl="0" eaLnBrk="0" fontAlgn="base" hangingPunct="0">
      <a:spcBef>
        <a:spcPct val="0"/>
      </a:spcBef>
      <a:spcAft>
        <a:spcPct val="0"/>
      </a:spcAft>
      <a:defRPr sz="3200" kern="1200">
        <a:solidFill>
          <a:schemeClr val="tx1"/>
        </a:solidFill>
        <a:latin typeface="Symbol" panose="05050102010706020507" pitchFamily="18" charset="2"/>
        <a:ea typeface="+mn-ea"/>
        <a:cs typeface="+mn-cs"/>
      </a:defRPr>
    </a:lvl1pPr>
    <a:lvl2pPr marL="457200" algn="ctr" rtl="0" eaLnBrk="0" fontAlgn="base" hangingPunct="0">
      <a:spcBef>
        <a:spcPct val="0"/>
      </a:spcBef>
      <a:spcAft>
        <a:spcPct val="0"/>
      </a:spcAft>
      <a:defRPr sz="3200" kern="1200">
        <a:solidFill>
          <a:schemeClr val="tx1"/>
        </a:solidFill>
        <a:latin typeface="Symbol" panose="05050102010706020507" pitchFamily="18" charset="2"/>
        <a:ea typeface="+mn-ea"/>
        <a:cs typeface="+mn-cs"/>
      </a:defRPr>
    </a:lvl2pPr>
    <a:lvl3pPr marL="914400" algn="ctr" rtl="0" eaLnBrk="0" fontAlgn="base" hangingPunct="0">
      <a:spcBef>
        <a:spcPct val="0"/>
      </a:spcBef>
      <a:spcAft>
        <a:spcPct val="0"/>
      </a:spcAft>
      <a:defRPr sz="3200" kern="1200">
        <a:solidFill>
          <a:schemeClr val="tx1"/>
        </a:solidFill>
        <a:latin typeface="Symbol" panose="05050102010706020507" pitchFamily="18" charset="2"/>
        <a:ea typeface="+mn-ea"/>
        <a:cs typeface="+mn-cs"/>
      </a:defRPr>
    </a:lvl3pPr>
    <a:lvl4pPr marL="1371600" algn="ctr" rtl="0" eaLnBrk="0" fontAlgn="base" hangingPunct="0">
      <a:spcBef>
        <a:spcPct val="0"/>
      </a:spcBef>
      <a:spcAft>
        <a:spcPct val="0"/>
      </a:spcAft>
      <a:defRPr sz="3200" kern="1200">
        <a:solidFill>
          <a:schemeClr val="tx1"/>
        </a:solidFill>
        <a:latin typeface="Symbol" panose="05050102010706020507" pitchFamily="18" charset="2"/>
        <a:ea typeface="+mn-ea"/>
        <a:cs typeface="+mn-cs"/>
      </a:defRPr>
    </a:lvl4pPr>
    <a:lvl5pPr marL="1828800" algn="ctr" rtl="0" eaLnBrk="0" fontAlgn="base" hangingPunct="0">
      <a:spcBef>
        <a:spcPct val="0"/>
      </a:spcBef>
      <a:spcAft>
        <a:spcPct val="0"/>
      </a:spcAft>
      <a:defRPr sz="3200" kern="1200">
        <a:solidFill>
          <a:schemeClr val="tx1"/>
        </a:solidFill>
        <a:latin typeface="Symbol" panose="05050102010706020507" pitchFamily="18" charset="2"/>
        <a:ea typeface="+mn-ea"/>
        <a:cs typeface="+mn-cs"/>
      </a:defRPr>
    </a:lvl5pPr>
    <a:lvl6pPr marL="2286000" algn="l" defTabSz="914400" rtl="0" eaLnBrk="1" latinLnBrk="0" hangingPunct="1">
      <a:defRPr sz="3200" kern="1200">
        <a:solidFill>
          <a:schemeClr val="tx1"/>
        </a:solidFill>
        <a:latin typeface="Symbol" panose="05050102010706020507" pitchFamily="18" charset="2"/>
        <a:ea typeface="+mn-ea"/>
        <a:cs typeface="+mn-cs"/>
      </a:defRPr>
    </a:lvl6pPr>
    <a:lvl7pPr marL="2743200" algn="l" defTabSz="914400" rtl="0" eaLnBrk="1" latinLnBrk="0" hangingPunct="1">
      <a:defRPr sz="3200" kern="1200">
        <a:solidFill>
          <a:schemeClr val="tx1"/>
        </a:solidFill>
        <a:latin typeface="Symbol" panose="05050102010706020507" pitchFamily="18" charset="2"/>
        <a:ea typeface="+mn-ea"/>
        <a:cs typeface="+mn-cs"/>
      </a:defRPr>
    </a:lvl7pPr>
    <a:lvl8pPr marL="3200400" algn="l" defTabSz="914400" rtl="0" eaLnBrk="1" latinLnBrk="0" hangingPunct="1">
      <a:defRPr sz="3200" kern="1200">
        <a:solidFill>
          <a:schemeClr val="tx1"/>
        </a:solidFill>
        <a:latin typeface="Symbol" panose="05050102010706020507" pitchFamily="18" charset="2"/>
        <a:ea typeface="+mn-ea"/>
        <a:cs typeface="+mn-cs"/>
      </a:defRPr>
    </a:lvl8pPr>
    <a:lvl9pPr marL="3657600" algn="l" defTabSz="914400" rtl="0" eaLnBrk="1" latinLnBrk="0" hangingPunct="1">
      <a:defRPr sz="3200" kern="1200">
        <a:solidFill>
          <a:schemeClr val="tx1"/>
        </a:solidFill>
        <a:latin typeface="Symbol" panose="05050102010706020507" pitchFamily="18" charset="2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60">
          <p15:clr>
            <a:srgbClr val="A4A3A4"/>
          </p15:clr>
        </p15:guide>
        <p15:guide id="2" pos="2186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000"/>
    <a:srgbClr val="0033CC"/>
    <a:srgbClr val="669900"/>
    <a:srgbClr val="FFF5CC"/>
    <a:srgbClr val="0000FF"/>
    <a:srgbClr val="FF0000"/>
    <a:srgbClr val="009900"/>
    <a:srgbClr val="00CC99"/>
    <a:srgbClr val="9933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01" autoAdjust="0"/>
    <p:restoredTop sz="94660"/>
  </p:normalViewPr>
  <p:slideViewPr>
    <p:cSldViewPr snapToObjects="1">
      <p:cViewPr varScale="1">
        <p:scale>
          <a:sx n="93" d="100"/>
          <a:sy n="93" d="100"/>
        </p:scale>
        <p:origin x="864" y="43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-8406"/>
    </p:cViewPr>
  </p:sorterViewPr>
  <p:notesViewPr>
    <p:cSldViewPr snapToObjects="1">
      <p:cViewPr varScale="1">
        <p:scale>
          <a:sx n="71" d="100"/>
          <a:sy n="71" d="100"/>
        </p:scale>
        <p:origin x="-1878" y="-78"/>
      </p:cViewPr>
      <p:guideLst>
        <p:guide orient="horz" pos="2860"/>
        <p:guide pos="2186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112" Type="http://schemas.openxmlformats.org/officeDocument/2006/relationships/tableStyles" Target="tableStyles.xml"/><Relationship Id="rId16" Type="http://schemas.openxmlformats.org/officeDocument/2006/relationships/slide" Target="slides/slide15.xml"/><Relationship Id="rId107" Type="http://schemas.openxmlformats.org/officeDocument/2006/relationships/font" Target="fonts/font14.fntdata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102" Type="http://schemas.openxmlformats.org/officeDocument/2006/relationships/font" Target="fonts/font9.fntdata"/><Relationship Id="rId5" Type="http://schemas.openxmlformats.org/officeDocument/2006/relationships/slide" Target="slides/slide4.xml"/><Relationship Id="rId90" Type="http://schemas.openxmlformats.org/officeDocument/2006/relationships/slide" Target="slides/slide89.xml"/><Relationship Id="rId95" Type="http://schemas.openxmlformats.org/officeDocument/2006/relationships/font" Target="fonts/font2.fntdata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59" Type="http://schemas.openxmlformats.org/officeDocument/2006/relationships/slide" Target="slides/slide58.xml"/><Relationship Id="rId103" Type="http://schemas.openxmlformats.org/officeDocument/2006/relationships/font" Target="fonts/font10.fntdata"/><Relationship Id="rId108" Type="http://schemas.openxmlformats.org/officeDocument/2006/relationships/font" Target="fonts/font15.fntdata"/><Relationship Id="rId54" Type="http://schemas.openxmlformats.org/officeDocument/2006/relationships/slide" Target="slides/slide53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91" Type="http://schemas.openxmlformats.org/officeDocument/2006/relationships/slide" Target="slides/slide90.xml"/><Relationship Id="rId96" Type="http://schemas.openxmlformats.org/officeDocument/2006/relationships/font" Target="fonts/font3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6" Type="http://schemas.openxmlformats.org/officeDocument/2006/relationships/font" Target="fonts/font13.fntdata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font" Target="fonts/font1.fntdata"/><Relationship Id="rId99" Type="http://schemas.openxmlformats.org/officeDocument/2006/relationships/font" Target="fonts/font6.fntdata"/><Relationship Id="rId101" Type="http://schemas.openxmlformats.org/officeDocument/2006/relationships/font" Target="fonts/font8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109" Type="http://schemas.openxmlformats.org/officeDocument/2006/relationships/presProps" Target="presProps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font" Target="fonts/font4.fntdata"/><Relationship Id="rId104" Type="http://schemas.openxmlformats.org/officeDocument/2006/relationships/font" Target="fonts/font11.fntdata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slide" Target="slides/slide86.xml"/><Relationship Id="rId110" Type="http://schemas.openxmlformats.org/officeDocument/2006/relationships/viewProps" Target="viewProps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56" Type="http://schemas.openxmlformats.org/officeDocument/2006/relationships/slide" Target="slides/slide55.xml"/><Relationship Id="rId77" Type="http://schemas.openxmlformats.org/officeDocument/2006/relationships/slide" Target="slides/slide76.xml"/><Relationship Id="rId100" Type="http://schemas.openxmlformats.org/officeDocument/2006/relationships/font" Target="fonts/font7.fntdata"/><Relationship Id="rId105" Type="http://schemas.openxmlformats.org/officeDocument/2006/relationships/font" Target="fonts/font12.fntdata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93" Type="http://schemas.openxmlformats.org/officeDocument/2006/relationships/handoutMaster" Target="handoutMasters/handoutMaster1.xml"/><Relationship Id="rId98" Type="http://schemas.openxmlformats.org/officeDocument/2006/relationships/font" Target="fonts/font5.fntdata"/><Relationship Id="rId3" Type="http://schemas.openxmlformats.org/officeDocument/2006/relationships/slide" Target="slides/slide2.xml"/><Relationship Id="rId25" Type="http://schemas.openxmlformats.org/officeDocument/2006/relationships/slide" Target="slides/slide24.xml"/><Relationship Id="rId46" Type="http://schemas.openxmlformats.org/officeDocument/2006/relationships/slide" Target="slides/slide45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62" Type="http://schemas.openxmlformats.org/officeDocument/2006/relationships/slide" Target="slides/slide61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111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6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08313" cy="454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en-US" altLang="en-US"/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32238" y="0"/>
            <a:ext cx="3008312" cy="454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en-US"/>
          </a:p>
        </p:txBody>
      </p:sp>
      <p:sp>
        <p:nvSpPr>
          <p:cNvPr id="2662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26475"/>
            <a:ext cx="3008313" cy="454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en-US" altLang="en-US"/>
          </a:p>
        </p:txBody>
      </p:sp>
      <p:sp>
        <p:nvSpPr>
          <p:cNvPr id="2662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32238" y="8626475"/>
            <a:ext cx="3008312" cy="454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E9910686-93A0-4A2F-9D17-30195129C86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218871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08313" cy="454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en-US" altLang="en-US"/>
          </a:p>
        </p:txBody>
      </p:sp>
      <p:sp>
        <p:nvSpPr>
          <p:cNvPr id="6758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32238" y="0"/>
            <a:ext cx="3008312" cy="454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en-US"/>
          </a:p>
        </p:txBody>
      </p:sp>
      <p:sp>
        <p:nvSpPr>
          <p:cNvPr id="6758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00150" y="681038"/>
            <a:ext cx="4540250" cy="34051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6758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25513" y="4313238"/>
            <a:ext cx="5089525" cy="4086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 smtClean="0"/>
              <a:t>Click to edit Master text styles</a:t>
            </a:r>
          </a:p>
          <a:p>
            <a:pPr lvl="1"/>
            <a:r>
              <a:rPr lang="en-US" altLang="en-US" dirty="0" smtClean="0"/>
              <a:t>Second level</a:t>
            </a:r>
          </a:p>
          <a:p>
            <a:pPr lvl="2"/>
            <a:r>
              <a:rPr lang="en-US" altLang="en-US" dirty="0" smtClean="0"/>
              <a:t>Third level</a:t>
            </a:r>
          </a:p>
          <a:p>
            <a:pPr lvl="3"/>
            <a:r>
              <a:rPr lang="en-US" altLang="en-US" dirty="0" smtClean="0"/>
              <a:t>Fourth level</a:t>
            </a:r>
          </a:p>
          <a:p>
            <a:pPr lvl="4"/>
            <a:r>
              <a:rPr lang="en-US" altLang="en-US" dirty="0" smtClean="0"/>
              <a:t>Fifth level</a:t>
            </a:r>
          </a:p>
        </p:txBody>
      </p:sp>
      <p:sp>
        <p:nvSpPr>
          <p:cNvPr id="6759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26475"/>
            <a:ext cx="3008313" cy="454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en-US" altLang="en-US"/>
          </a:p>
        </p:txBody>
      </p:sp>
      <p:sp>
        <p:nvSpPr>
          <p:cNvPr id="6759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32238" y="8626475"/>
            <a:ext cx="3008312" cy="454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0A6E1ECB-5968-4572-A4B8-053ECE7B91B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9741290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algn="ctr">
              <a:defRPr sz="2800">
                <a:solidFill>
                  <a:srgbClr val="FFFF00"/>
                </a:solidFill>
                <a:latin typeface="Trebuchet MS" panose="020B0603020202020204" pitchFamily="34" charset="0"/>
              </a:defRPr>
            </a:lvl1pPr>
            <a:lvl2pPr marL="742950" indent="-285750" algn="ctr">
              <a:defRPr sz="2800">
                <a:solidFill>
                  <a:srgbClr val="FFFF00"/>
                </a:solidFill>
                <a:latin typeface="Trebuchet MS" panose="020B0603020202020204" pitchFamily="34" charset="0"/>
              </a:defRPr>
            </a:lvl2pPr>
            <a:lvl3pPr marL="1143000" indent="-228600" algn="ctr">
              <a:defRPr sz="2800">
                <a:solidFill>
                  <a:srgbClr val="FFFF00"/>
                </a:solidFill>
                <a:latin typeface="Trebuchet MS" panose="020B0603020202020204" pitchFamily="34" charset="0"/>
              </a:defRPr>
            </a:lvl3pPr>
            <a:lvl4pPr marL="1600200" indent="-228600" algn="ctr">
              <a:defRPr sz="2800">
                <a:solidFill>
                  <a:srgbClr val="FFFF00"/>
                </a:solidFill>
                <a:latin typeface="Trebuchet MS" panose="020B0603020202020204" pitchFamily="34" charset="0"/>
              </a:defRPr>
            </a:lvl4pPr>
            <a:lvl5pPr marL="2057400" indent="-228600" algn="ctr">
              <a:defRPr sz="2800">
                <a:solidFill>
                  <a:srgbClr val="FFFF00"/>
                </a:solidFill>
                <a:latin typeface="Trebuchet MS" panose="020B0603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FFFF00"/>
                </a:solidFill>
                <a:latin typeface="Trebuchet MS" panose="020B0603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FFFF00"/>
                </a:solidFill>
                <a:latin typeface="Trebuchet MS" panose="020B0603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FFFF00"/>
                </a:solidFill>
                <a:latin typeface="Trebuchet MS" panose="020B0603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FFFF00"/>
                </a:solidFill>
                <a:latin typeface="Trebuchet MS" panose="020B0603020202020204" pitchFamily="34" charset="0"/>
              </a:defRPr>
            </a:lvl9pPr>
          </a:lstStyle>
          <a:p>
            <a:pPr algn="r"/>
            <a:fld id="{DE858B7D-7DDE-4275-9EFA-1CBF5BFD6024}" type="slidenum">
              <a:rPr lang="en-US" altLang="en-US" sz="1200">
                <a:solidFill>
                  <a:schemeClr val="tx1"/>
                </a:solidFill>
                <a:latin typeface="Times New Roman" panose="02020603050405020304" pitchFamily="18" charset="0"/>
              </a:rPr>
              <a:pPr algn="r"/>
              <a:t>88</a:t>
            </a:fld>
            <a:endParaRPr lang="en-US" altLang="en-US" sz="1200">
              <a:solidFill>
                <a:schemeClr val="tx1"/>
              </a:solidFill>
              <a:latin typeface="Times New Roman" panose="02020603050405020304" pitchFamily="18" charset="0"/>
            </a:endParaRPr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14430705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14400" y="685800"/>
            <a:ext cx="7721600" cy="1143000"/>
          </a:xfrm>
        </p:spPr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pPr lvl="0"/>
            <a:r>
              <a:rPr lang="en-US" altLang="en-US" noProof="0" dirty="0" smtClean="0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133600" y="3886200"/>
            <a:ext cx="6400800" cy="1771650"/>
          </a:xfrm>
        </p:spPr>
        <p:txBody>
          <a:bodyPr/>
          <a:lstStyle>
            <a:lvl1pPr marL="0" indent="0">
              <a:buFont typeface="Wingdings" panose="05000000000000000000" pitchFamily="2" charset="2"/>
              <a:buNone/>
              <a:defRPr>
                <a:latin typeface="Calibri" panose="020F0502020204030204" pitchFamily="34" charset="0"/>
              </a:defRPr>
            </a:lvl1pPr>
          </a:lstStyle>
          <a:p>
            <a:pPr lvl="0"/>
            <a:r>
              <a:rPr lang="en-US" altLang="en-US" noProof="0" dirty="0" smtClean="0"/>
              <a:t>Click to edit Master subtitle style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711200" y="6229350"/>
            <a:ext cx="1930400" cy="514350"/>
          </a:xfrm>
        </p:spPr>
        <p:txBody>
          <a:bodyPr/>
          <a:lstStyle>
            <a:lvl1pPr>
              <a:defRPr>
                <a:solidFill>
                  <a:srgbClr val="5E574E"/>
                </a:solidFill>
              </a:defRPr>
            </a:lvl1pPr>
          </a:lstStyle>
          <a:p>
            <a:endParaRPr lang="en-US" altLang="en-US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149600" y="6229350"/>
            <a:ext cx="2844800" cy="514350"/>
          </a:xfrm>
        </p:spPr>
        <p:txBody>
          <a:bodyPr/>
          <a:lstStyle>
            <a:lvl1pPr>
              <a:defRPr>
                <a:solidFill>
                  <a:srgbClr val="5E574E"/>
                </a:solidFill>
              </a:defRPr>
            </a:lvl1pPr>
          </a:lstStyle>
          <a:p>
            <a:endParaRPr lang="en-US" altLang="en-US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604000" y="6229350"/>
            <a:ext cx="1828800" cy="514350"/>
          </a:xfrm>
        </p:spPr>
        <p:txBody>
          <a:bodyPr/>
          <a:lstStyle>
            <a:lvl1pPr>
              <a:defRPr>
                <a:solidFill>
                  <a:srgbClr val="5E574E"/>
                </a:solidFill>
              </a:defRPr>
            </a:lvl1pPr>
          </a:lstStyle>
          <a:p>
            <a:fld id="{BC447AF8-621B-462E-AECC-ABC1373A7F01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DC0DC9B-3DB9-4D35-B131-7B94AB51769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49127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84950" y="228600"/>
            <a:ext cx="2051050" cy="5867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31800" y="228600"/>
            <a:ext cx="6000750" cy="5867400"/>
          </a:xfrm>
        </p:spPr>
        <p:txBody>
          <a:bodyPr vert="eaVert"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56807BE-7F05-401F-A5BB-38220443400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918345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1800" y="1371600"/>
            <a:ext cx="8407400" cy="4953000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5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31800" y="6324600"/>
            <a:ext cx="1905000" cy="361950"/>
          </a:xfrm>
        </p:spPr>
        <p:txBody>
          <a:bodyPr/>
          <a:lstStyle>
            <a:lvl1pPr>
              <a:defRPr/>
            </a:lvl1pPr>
          </a:lstStyle>
          <a:p>
            <a:endParaRPr lang="en-US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24600"/>
            <a:ext cx="2895600" cy="361950"/>
          </a:xfrm>
        </p:spPr>
        <p:txBody>
          <a:bodyPr/>
          <a:lstStyle>
            <a:lvl1pPr>
              <a:defRPr/>
            </a:lvl1pPr>
          </a:lstStyle>
          <a:p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31000" y="6324600"/>
            <a:ext cx="1905000" cy="361950"/>
          </a:xfrm>
        </p:spPr>
        <p:txBody>
          <a:bodyPr/>
          <a:lstStyle>
            <a:lvl1pPr>
              <a:defRPr/>
            </a:lvl1pPr>
          </a:lstStyle>
          <a:p>
            <a:fld id="{52384900-51C4-4F1F-AC0B-CB9FE738FE3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0631948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21D8D28-FF97-46A9-B99C-9210E71D8A7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8744096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31800" y="1524000"/>
            <a:ext cx="402590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524000"/>
            <a:ext cx="402590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7B9B92D-3798-4B3D-94F8-EBF3DDA29F7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790516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0FBFA53-E132-4737-A166-930A6CBE734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731183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A19C20F-3221-4623-A182-DD44DF3B4C7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638335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34D6755-B8FF-4FD0-9470-AB9E9157CF3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4269701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2247FCC-E24E-4140-A5E8-6812678F346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870671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B4A8753-AC8D-45BB-B3E5-64C59AD300A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118953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>
          <a:outerShdw dist="107763" dir="2700000" algn="ctr" rotWithShape="0">
            <a:srgbClr val="000000"/>
          </a:outerShdw>
        </a:effectLst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28600"/>
            <a:ext cx="77724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 smtClean="0"/>
              <a:t>Click to edit Master title style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31800" y="1524000"/>
            <a:ext cx="8407400" cy="457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 smtClean="0"/>
              <a:t>Click to edit Master text styles</a:t>
            </a:r>
          </a:p>
          <a:p>
            <a:pPr lvl="1"/>
            <a:r>
              <a:rPr lang="en-US" altLang="en-US" dirty="0" smtClean="0"/>
              <a:t>Second level</a:t>
            </a:r>
          </a:p>
          <a:p>
            <a:pPr lvl="2"/>
            <a:r>
              <a:rPr lang="en-US" altLang="en-US" dirty="0" smtClean="0"/>
              <a:t>Third level</a:t>
            </a:r>
          </a:p>
          <a:p>
            <a:pPr lvl="3"/>
            <a:r>
              <a:rPr lang="en-US" altLang="en-US" dirty="0" smtClean="0"/>
              <a:t>Fourth level</a:t>
            </a:r>
          </a:p>
          <a:p>
            <a:pPr lvl="4"/>
            <a:r>
              <a:rPr lang="en-US" altLang="en-US" dirty="0" smtClean="0"/>
              <a:t>Fifth level</a:t>
            </a:r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31800" y="622935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spcBef>
                <a:spcPct val="50000"/>
              </a:spcBef>
              <a:defRPr sz="1400">
                <a:solidFill>
                  <a:schemeClr val="bg2"/>
                </a:solidFill>
                <a:latin typeface="Calibri" panose="020F0502020204030204" pitchFamily="34" charset="0"/>
              </a:defRPr>
            </a:lvl1pPr>
          </a:lstStyle>
          <a:p>
            <a:endParaRPr lang="en-US" altLang="en-US" dirty="0"/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29350"/>
            <a:ext cx="2895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spcBef>
                <a:spcPct val="50000"/>
              </a:spcBef>
              <a:defRPr sz="1400">
                <a:solidFill>
                  <a:schemeClr val="bg2"/>
                </a:solidFill>
                <a:latin typeface="Calibri" panose="020F0502020204030204" pitchFamily="34" charset="0"/>
              </a:defRPr>
            </a:lvl1pPr>
          </a:lstStyle>
          <a:p>
            <a:endParaRPr lang="en-US" altLang="en-US" dirty="0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31000" y="622935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50000"/>
              </a:spcBef>
              <a:defRPr sz="1400">
                <a:solidFill>
                  <a:schemeClr val="bg2"/>
                </a:solidFill>
                <a:latin typeface="Calibri" panose="020F0502020204030204" pitchFamily="34" charset="0"/>
              </a:defRPr>
            </a:lvl1pPr>
          </a:lstStyle>
          <a:p>
            <a:fld id="{483EEC4A-B9B4-4C96-9D79-10694588F09F}" type="slidenum">
              <a:rPr lang="en-US" altLang="en-US" smtClean="0"/>
              <a:pPr/>
              <a:t>‹#›</a:t>
            </a:fld>
            <a:endParaRPr lang="en-US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4000" kern="1200">
          <a:solidFill>
            <a:srgbClr val="669900"/>
          </a:solidFill>
          <a:latin typeface="Calibri" panose="020F0502020204030204" pitchFamily="34" charset="0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kumimoji="1" sz="4000">
          <a:solidFill>
            <a:srgbClr val="669900"/>
          </a:solidFill>
          <a:latin typeface="Comic Sans MS" panose="030F0702030302020204" pitchFamily="66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kumimoji="1" sz="4000">
          <a:solidFill>
            <a:srgbClr val="669900"/>
          </a:solidFill>
          <a:latin typeface="Comic Sans MS" panose="030F0702030302020204" pitchFamily="66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kumimoji="1" sz="4000">
          <a:solidFill>
            <a:srgbClr val="669900"/>
          </a:solidFill>
          <a:latin typeface="Comic Sans MS" panose="030F0702030302020204" pitchFamily="66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kumimoji="1" sz="4000">
          <a:solidFill>
            <a:srgbClr val="669900"/>
          </a:solidFill>
          <a:latin typeface="Comic Sans MS" panose="030F0702030302020204" pitchFamily="66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kumimoji="1" sz="4000">
          <a:solidFill>
            <a:srgbClr val="669900"/>
          </a:solidFill>
          <a:latin typeface="Comic Sans MS" panose="030F0702030302020204" pitchFamily="66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kumimoji="1" sz="4000">
          <a:solidFill>
            <a:srgbClr val="669900"/>
          </a:solidFill>
          <a:latin typeface="Comic Sans MS" panose="030F0702030302020204" pitchFamily="66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kumimoji="1" sz="4000">
          <a:solidFill>
            <a:srgbClr val="669900"/>
          </a:solidFill>
          <a:latin typeface="Comic Sans MS" panose="030F0702030302020204" pitchFamily="66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kumimoji="1" sz="4000">
          <a:solidFill>
            <a:srgbClr val="669900"/>
          </a:solidFill>
          <a:latin typeface="Comic Sans MS" panose="030F0702030302020204" pitchFamily="6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§"/>
        <a:defRPr kumimoji="1" sz="28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§"/>
        <a:defRPr kumimoji="1" sz="24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§"/>
        <a:defRPr kumimoji="1" sz="20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§"/>
        <a:defRPr kumimoji="1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§"/>
        <a:defRPr kumimoji="1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1.pn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png"/><Relationship Id="rId4" Type="http://schemas.openxmlformats.org/officeDocument/2006/relationships/image" Target="../media/image19.png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7" Type="http://schemas.openxmlformats.org/officeDocument/2006/relationships/image" Target="../media/image1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9.png"/><Relationship Id="rId4" Type="http://schemas.openxmlformats.org/officeDocument/2006/relationships/image" Target="../media/image16.png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5" Type="http://schemas.openxmlformats.org/officeDocument/2006/relationships/image" Target="../media/image22.png"/><Relationship Id="rId4" Type="http://schemas.openxmlformats.org/officeDocument/2006/relationships/image" Target="../media/image16.png"/></Relationships>
</file>

<file path=ppt/slides/_rels/slide5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png"/><Relationship Id="rId3" Type="http://schemas.openxmlformats.org/officeDocument/2006/relationships/image" Target="../media/image111.png"/><Relationship Id="rId7" Type="http://schemas.openxmlformats.org/officeDocument/2006/relationships/image" Target="../media/image34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png"/><Relationship Id="rId11" Type="http://schemas.openxmlformats.org/officeDocument/2006/relationships/image" Target="../media/image91.png"/><Relationship Id="rId5" Type="http://schemas.openxmlformats.org/officeDocument/2006/relationships/image" Target="../media/image32.png"/><Relationship Id="rId10" Type="http://schemas.openxmlformats.org/officeDocument/2006/relationships/image" Target="../media/image37.png"/><Relationship Id="rId9" Type="http://schemas.openxmlformats.org/officeDocument/2006/relationships/image" Target="../media/image36.png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26.wmf"/><Relationship Id="rId4" Type="http://schemas.openxmlformats.org/officeDocument/2006/relationships/oleObject" Target="../embeddings/oleObject1.bin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0.png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0.png"/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0.png"/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0.png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0.png"/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0.png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png"/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0.png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7" Type="http://schemas.openxmlformats.org/officeDocument/2006/relationships/image" Target="../media/image39.png"/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0.png"/><Relationship Id="rId4" Type="http://schemas.openxmlformats.org/officeDocument/2006/relationships/image" Target="../media/image28.png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0.png"/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0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0.png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0.png"/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3.png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6.xml"/></Relationships>
</file>

<file path=ppt/slides/_rels/slide7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6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6.xml"/></Relationships>
</file>

<file path=ppt/slides/_rels/slide8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1.png"/><Relationship Id="rId1" Type="http://schemas.openxmlformats.org/officeDocument/2006/relationships/slideLayout" Target="../slideLayouts/slideLayout2.xml"/></Relationships>
</file>

<file path=ppt/slides/_rels/slide8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8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0.png"/><Relationship Id="rId1" Type="http://schemas.openxmlformats.org/officeDocument/2006/relationships/slideLayout" Target="../slideLayouts/slideLayout2.xml"/></Relationships>
</file>

<file path=ppt/slides/_rels/slide8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8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8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9.png"/></Relationships>
</file>

<file path=ppt/slides/_rels/slide8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14400" y="609600"/>
            <a:ext cx="7721600" cy="2362200"/>
          </a:xfrm>
        </p:spPr>
        <p:txBody>
          <a:bodyPr/>
          <a:lstStyle/>
          <a:p>
            <a:pPr algn="ctr"/>
            <a:r>
              <a:rPr lang="en-US" altLang="en-US" sz="4400" dirty="0" smtClean="0"/>
              <a:t>A Tutorial Introduction </a:t>
            </a:r>
            <a:r>
              <a:rPr lang="en-US" altLang="en-US" sz="4400" dirty="0"/>
              <a:t>to Proof Complexity</a:t>
            </a:r>
            <a:endParaRPr lang="en-US" altLang="en-US" dirty="0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752600" y="4038600"/>
            <a:ext cx="6400800" cy="1771650"/>
          </a:xfrm>
        </p:spPr>
        <p:txBody>
          <a:bodyPr/>
          <a:lstStyle/>
          <a:p>
            <a:pPr algn="ctr"/>
            <a:r>
              <a:rPr lang="en-US" altLang="en-US">
                <a:solidFill>
                  <a:schemeClr val="accent1"/>
                </a:solidFill>
              </a:rPr>
              <a:t>Paul Beame</a:t>
            </a:r>
            <a:endParaRPr lang="en-US" altLang="en-US"/>
          </a:p>
          <a:p>
            <a:pPr algn="ctr"/>
            <a:endParaRPr lang="en-US" altLang="en-US">
              <a:latin typeface="Symbol" panose="05050102010706020507" pitchFamily="18" charset="2"/>
            </a:endParaRPr>
          </a:p>
          <a:p>
            <a:pPr algn="ctr"/>
            <a:r>
              <a:rPr lang="en-US" altLang="en-US">
                <a:solidFill>
                  <a:schemeClr val="accent1"/>
                </a:solidFill>
              </a:rPr>
              <a:t>University of Washington</a:t>
            </a:r>
            <a:endParaRPr lang="en-US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6F0AC9-FED0-46C7-8A84-1BCEE6BC5DDE}" type="slidenum">
              <a:rPr lang="en-US" altLang="en-US"/>
              <a:pPr/>
              <a:t>10</a:t>
            </a:fld>
            <a:endParaRPr lang="en-US" altLang="en-US"/>
          </a:p>
        </p:txBody>
      </p:sp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3600"/>
              <a:t>Sample propositional proof systems</a:t>
            </a:r>
            <a:endParaRPr lang="en-US" altLang="en-US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371600"/>
            <a:ext cx="8204200" cy="4572000"/>
          </a:xfrm>
        </p:spPr>
        <p:txBody>
          <a:bodyPr/>
          <a:lstStyle/>
          <a:p>
            <a:r>
              <a:rPr lang="en-US" altLang="en-US" dirty="0"/>
              <a:t>Truth tables</a:t>
            </a:r>
          </a:p>
          <a:p>
            <a:pPr lvl="1"/>
            <a:r>
              <a:rPr lang="en-US" altLang="en-US" dirty="0"/>
              <a:t>proof is a fully filled out truth table </a:t>
            </a:r>
          </a:p>
          <a:p>
            <a:pPr lvl="2"/>
            <a:r>
              <a:rPr lang="en-US" altLang="en-US" dirty="0"/>
              <a:t>easy to verify that it is filled out correctly and all truth assignments yield </a:t>
            </a:r>
            <a:r>
              <a:rPr lang="en-US" altLang="en-US" b="1" dirty="0">
                <a:solidFill>
                  <a:schemeClr val="accent1"/>
                </a:solidFill>
              </a:rPr>
              <a:t>T</a:t>
            </a:r>
            <a:endParaRPr lang="en-US" altLang="en-US" b="1" dirty="0"/>
          </a:p>
          <a:p>
            <a:r>
              <a:rPr lang="en-US" altLang="en-US" dirty="0"/>
              <a:t>Axiom/Inference systems</a:t>
            </a:r>
          </a:p>
          <a:p>
            <a:pPr lvl="1"/>
            <a:r>
              <a:rPr lang="en-US" altLang="en-US" dirty="0"/>
              <a:t>inference rules:</a:t>
            </a:r>
            <a:r>
              <a:rPr lang="en-US" altLang="en-US" sz="2000" dirty="0">
                <a:solidFill>
                  <a:srgbClr val="669900"/>
                </a:solidFill>
              </a:rPr>
              <a:t> </a:t>
            </a:r>
            <a:r>
              <a:rPr lang="en-US" altLang="en-US" sz="2000" b="1" dirty="0">
                <a:solidFill>
                  <a:srgbClr val="669900"/>
                </a:solidFill>
              </a:rPr>
              <a:t>e.g. modus ponens</a:t>
            </a:r>
            <a:r>
              <a:rPr lang="en-US" altLang="en-US" sz="2000" dirty="0">
                <a:solidFill>
                  <a:srgbClr val="669900"/>
                </a:solidFill>
              </a:rPr>
              <a:t> </a:t>
            </a:r>
            <a:r>
              <a:rPr lang="en-US" altLang="en-US" dirty="0"/>
              <a:t>  </a:t>
            </a:r>
            <a:r>
              <a:rPr lang="en-US" altLang="en-US" b="1" dirty="0">
                <a:solidFill>
                  <a:schemeClr val="accent1"/>
                </a:solidFill>
              </a:rPr>
              <a:t>A</a:t>
            </a:r>
            <a:r>
              <a:rPr lang="en-US" altLang="en-US" dirty="0"/>
              <a:t>,</a:t>
            </a:r>
            <a:r>
              <a:rPr lang="en-US" altLang="en-US" b="1" dirty="0">
                <a:solidFill>
                  <a:srgbClr val="FF0000"/>
                </a:solidFill>
              </a:rPr>
              <a:t> </a:t>
            </a:r>
            <a:r>
              <a:rPr lang="en-US" altLang="en-US" dirty="0">
                <a:solidFill>
                  <a:schemeClr val="accent1"/>
                </a:solidFill>
              </a:rPr>
              <a:t>(</a:t>
            </a:r>
            <a:r>
              <a:rPr lang="en-US" altLang="en-US" b="1" dirty="0">
                <a:solidFill>
                  <a:schemeClr val="accent1"/>
                </a:solidFill>
              </a:rPr>
              <a:t>A </a:t>
            </a:r>
            <a:r>
              <a:rPr lang="en-US" altLang="en-US" dirty="0">
                <a:solidFill>
                  <a:schemeClr val="accent1"/>
                </a:solidFill>
                <a:sym typeface="Symbol" panose="05050102010706020507" pitchFamily="18" charset="2"/>
              </a:rPr>
              <a:t></a:t>
            </a:r>
            <a:r>
              <a:rPr lang="en-US" altLang="en-US" dirty="0">
                <a:solidFill>
                  <a:schemeClr val="accent1"/>
                </a:solidFill>
              </a:rPr>
              <a:t> </a:t>
            </a:r>
            <a:r>
              <a:rPr lang="en-US" altLang="en-US" b="1" dirty="0">
                <a:solidFill>
                  <a:schemeClr val="accent1"/>
                </a:solidFill>
              </a:rPr>
              <a:t>B</a:t>
            </a:r>
            <a:r>
              <a:rPr lang="en-US" altLang="en-US" dirty="0">
                <a:solidFill>
                  <a:schemeClr val="accent1"/>
                </a:solidFill>
              </a:rPr>
              <a:t>)</a:t>
            </a:r>
            <a:r>
              <a:rPr lang="en-US" altLang="en-US" b="1" dirty="0">
                <a:solidFill>
                  <a:schemeClr val="accent1"/>
                </a:solidFill>
              </a:rPr>
              <a:t>  </a:t>
            </a:r>
            <a:r>
              <a:rPr lang="en-US" altLang="en-US" b="1" dirty="0"/>
              <a:t>|</a:t>
            </a:r>
            <a:r>
              <a:rPr lang="en-US" altLang="en-US" b="1" dirty="0">
                <a:solidFill>
                  <a:srgbClr val="FF0000"/>
                </a:solidFill>
              </a:rPr>
              <a:t> </a:t>
            </a:r>
            <a:r>
              <a:rPr lang="en-US" altLang="en-US" b="1" dirty="0">
                <a:solidFill>
                  <a:schemeClr val="accent1"/>
                </a:solidFill>
              </a:rPr>
              <a:t>B</a:t>
            </a:r>
            <a:endParaRPr lang="en-US" altLang="en-US" b="1" dirty="0"/>
          </a:p>
          <a:p>
            <a:pPr lvl="1"/>
            <a:r>
              <a:rPr lang="en-US" altLang="en-US" dirty="0"/>
              <a:t>axioms: </a:t>
            </a:r>
            <a:r>
              <a:rPr lang="en-US" altLang="en-US" sz="2000" b="1" dirty="0">
                <a:solidFill>
                  <a:srgbClr val="669900"/>
                </a:solidFill>
              </a:rPr>
              <a:t>e.g.</a:t>
            </a:r>
            <a:r>
              <a:rPr lang="en-US" altLang="en-US" sz="2000" b="1" dirty="0"/>
              <a:t> </a:t>
            </a:r>
            <a:r>
              <a:rPr lang="en-US" altLang="en-US" sz="2000" b="1" dirty="0">
                <a:solidFill>
                  <a:srgbClr val="669900"/>
                </a:solidFill>
              </a:rPr>
              <a:t>excluded middle</a:t>
            </a:r>
            <a:r>
              <a:rPr lang="en-US" altLang="en-US" dirty="0"/>
              <a:t>   |</a:t>
            </a:r>
            <a:r>
              <a:rPr lang="en-US" altLang="en-US" dirty="0">
                <a:solidFill>
                  <a:schemeClr val="accent1"/>
                </a:solidFill>
              </a:rPr>
              <a:t> (</a:t>
            </a:r>
            <a:r>
              <a:rPr lang="en-US" altLang="en-US" b="1" dirty="0">
                <a:solidFill>
                  <a:schemeClr val="accent1"/>
                </a:solidFill>
              </a:rPr>
              <a:t>A </a:t>
            </a:r>
            <a:r>
              <a:rPr lang="en-US" altLang="en-US" b="1" dirty="0">
                <a:solidFill>
                  <a:schemeClr val="accent1"/>
                </a:solidFill>
                <a:sym typeface="Symbol" panose="05050102010706020507" pitchFamily="18" charset="2"/>
              </a:rPr>
              <a:t> </a:t>
            </a:r>
            <a:r>
              <a:rPr lang="en-US" altLang="en-US" sz="2800" b="1" dirty="0">
                <a:solidFill>
                  <a:schemeClr val="accent1"/>
                </a:solidFill>
                <a:sym typeface="Symbol" panose="05050102010706020507" pitchFamily="18" charset="2"/>
              </a:rPr>
              <a:t></a:t>
            </a:r>
            <a:r>
              <a:rPr lang="en-US" altLang="en-US" b="1" dirty="0">
                <a:solidFill>
                  <a:schemeClr val="accent1"/>
                </a:solidFill>
              </a:rPr>
              <a:t>A</a:t>
            </a:r>
            <a:r>
              <a:rPr lang="en-US" altLang="en-US" dirty="0">
                <a:solidFill>
                  <a:schemeClr val="accent1"/>
                </a:solidFill>
              </a:rPr>
              <a:t>)</a:t>
            </a:r>
          </a:p>
          <a:p>
            <a:pPr lvl="1"/>
            <a:r>
              <a:rPr lang="en-US" altLang="en-US" dirty="0"/>
              <a:t>axioms &amp; inference rules are </a:t>
            </a:r>
            <a:r>
              <a:rPr lang="en-US" altLang="en-US" i="1" dirty="0"/>
              <a:t>schemas</a:t>
            </a:r>
          </a:p>
          <a:p>
            <a:pPr lvl="2"/>
            <a:r>
              <a:rPr lang="en-US" altLang="en-US" dirty="0"/>
              <a:t>can make consistent substitution of arbitrary formulas for variables in schema</a:t>
            </a:r>
          </a:p>
          <a:p>
            <a:pPr lvl="2"/>
            <a:r>
              <a:rPr lang="en-US" altLang="en-US" dirty="0"/>
              <a:t>e.g.  excluded middle yields  </a:t>
            </a:r>
            <a:r>
              <a:rPr lang="en-US" altLang="en-US" sz="2400" dirty="0">
                <a:solidFill>
                  <a:schemeClr val="accent1"/>
                </a:solidFill>
              </a:rPr>
              <a:t>((</a:t>
            </a:r>
            <a:r>
              <a:rPr lang="en-US" altLang="en-US" sz="2400" b="1" dirty="0">
                <a:solidFill>
                  <a:schemeClr val="accent1"/>
                </a:solidFill>
              </a:rPr>
              <a:t>x</a:t>
            </a:r>
            <a:r>
              <a:rPr lang="en-US" altLang="en-US" sz="2400" b="1" dirty="0">
                <a:solidFill>
                  <a:schemeClr val="accent1"/>
                </a:solidFill>
                <a:sym typeface="Symbol" panose="05050102010706020507" pitchFamily="18" charset="2"/>
              </a:rPr>
              <a:t></a:t>
            </a:r>
            <a:r>
              <a:rPr lang="en-US" altLang="en-US" sz="2400" b="1" dirty="0">
                <a:solidFill>
                  <a:schemeClr val="accent1"/>
                </a:solidFill>
              </a:rPr>
              <a:t>y</a:t>
            </a:r>
            <a:r>
              <a:rPr lang="en-US" altLang="en-US" sz="2400" dirty="0">
                <a:solidFill>
                  <a:schemeClr val="accent1"/>
                </a:solidFill>
              </a:rPr>
              <a:t>)</a:t>
            </a:r>
            <a:r>
              <a:rPr lang="en-US" altLang="en-US" sz="2400" b="1" dirty="0">
                <a:solidFill>
                  <a:schemeClr val="accent1"/>
                </a:solidFill>
              </a:rPr>
              <a:t> </a:t>
            </a:r>
            <a:r>
              <a:rPr lang="en-US" altLang="en-US" b="1" dirty="0">
                <a:solidFill>
                  <a:schemeClr val="accent1"/>
                </a:solidFill>
                <a:sym typeface="Symbol" panose="05050102010706020507" pitchFamily="18" charset="2"/>
              </a:rPr>
              <a:t> </a:t>
            </a:r>
            <a:r>
              <a:rPr lang="en-US" altLang="en-US" sz="2400" b="1" dirty="0">
                <a:solidFill>
                  <a:schemeClr val="accent1"/>
                </a:solidFill>
                <a:sym typeface="Symbol" panose="05050102010706020507" pitchFamily="18" charset="2"/>
              </a:rPr>
              <a:t></a:t>
            </a:r>
            <a:r>
              <a:rPr lang="en-US" altLang="en-US" sz="2400" dirty="0">
                <a:solidFill>
                  <a:schemeClr val="accent1"/>
                </a:solidFill>
              </a:rPr>
              <a:t>(</a:t>
            </a:r>
            <a:r>
              <a:rPr lang="en-US" altLang="en-US" sz="2400" b="1" dirty="0">
                <a:solidFill>
                  <a:schemeClr val="accent1"/>
                </a:solidFill>
              </a:rPr>
              <a:t>x</a:t>
            </a:r>
            <a:r>
              <a:rPr lang="en-US" altLang="en-US" sz="2400" b="1" dirty="0">
                <a:solidFill>
                  <a:schemeClr val="accent1"/>
                </a:solidFill>
                <a:sym typeface="Symbol" panose="05050102010706020507" pitchFamily="18" charset="2"/>
              </a:rPr>
              <a:t></a:t>
            </a:r>
            <a:r>
              <a:rPr lang="en-US" altLang="en-US" sz="2400" b="1" dirty="0">
                <a:solidFill>
                  <a:schemeClr val="accent1"/>
                </a:solidFill>
              </a:rPr>
              <a:t>y</a:t>
            </a:r>
            <a:r>
              <a:rPr lang="en-US" altLang="en-US" sz="2400" dirty="0" smtClean="0">
                <a:solidFill>
                  <a:schemeClr val="accent1"/>
                </a:solidFill>
              </a:rPr>
              <a:t>))</a:t>
            </a:r>
            <a:endParaRPr lang="en-US" altLang="en-US" sz="2400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0216CA-BFB7-451E-A580-5DE78769291A}" type="slidenum">
              <a:rPr lang="en-US" altLang="en-US"/>
              <a:pPr/>
              <a:t>11</a:t>
            </a:fld>
            <a:endParaRPr lang="en-US" altLang="en-US"/>
          </a:p>
        </p:txBody>
      </p:sp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Resolution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 dirty="0" smtClean="0"/>
              <a:t>Refutation </a:t>
            </a:r>
            <a:r>
              <a:rPr lang="en-US" altLang="en-US" dirty="0"/>
              <a:t>system using CNF clauses </a:t>
            </a:r>
            <a:r>
              <a:rPr lang="en-US" altLang="en-US" dirty="0" smtClean="0"/>
              <a:t>only</a:t>
            </a:r>
            <a:endParaRPr lang="en-US" altLang="en-US" dirty="0"/>
          </a:p>
          <a:p>
            <a:r>
              <a:rPr lang="en-US" altLang="en-US" dirty="0"/>
              <a:t>Start with original input clauses of CNF  </a:t>
            </a:r>
            <a:r>
              <a:rPr lang="en-US" altLang="en-US" b="1" dirty="0">
                <a:solidFill>
                  <a:schemeClr val="accent1"/>
                </a:solidFill>
              </a:rPr>
              <a:t>F</a:t>
            </a:r>
            <a:endParaRPr lang="en-US" altLang="en-US" sz="3200" dirty="0"/>
          </a:p>
          <a:p>
            <a:r>
              <a:rPr lang="en-US" altLang="en-US" dirty="0"/>
              <a:t>Resolution rule</a:t>
            </a:r>
            <a:endParaRPr lang="en-US" altLang="en-US" sz="3200" dirty="0"/>
          </a:p>
          <a:p>
            <a:pPr lvl="1"/>
            <a:r>
              <a:rPr lang="en-US" altLang="en-US" sz="2800" dirty="0">
                <a:solidFill>
                  <a:schemeClr val="accent1"/>
                </a:solidFill>
              </a:rPr>
              <a:t>(</a:t>
            </a:r>
            <a:r>
              <a:rPr lang="en-US" altLang="en-US" sz="2800" b="1" dirty="0">
                <a:solidFill>
                  <a:schemeClr val="accent1"/>
                </a:solidFill>
              </a:rPr>
              <a:t>A </a:t>
            </a:r>
            <a:r>
              <a:rPr lang="en-US" altLang="en-US" b="1" dirty="0">
                <a:solidFill>
                  <a:schemeClr val="accent1"/>
                </a:solidFill>
                <a:sym typeface="Symbol" panose="05050102010706020507" pitchFamily="18" charset="2"/>
              </a:rPr>
              <a:t></a:t>
            </a:r>
            <a:r>
              <a:rPr lang="en-US" altLang="en-US" sz="2800" b="1" dirty="0">
                <a:solidFill>
                  <a:schemeClr val="accent1"/>
                </a:solidFill>
              </a:rPr>
              <a:t> x</a:t>
            </a:r>
            <a:r>
              <a:rPr lang="en-US" altLang="en-US" sz="2800" dirty="0">
                <a:solidFill>
                  <a:schemeClr val="accent1"/>
                </a:solidFill>
              </a:rPr>
              <a:t>), (</a:t>
            </a:r>
            <a:r>
              <a:rPr lang="en-US" altLang="en-US" sz="2800" b="1" dirty="0">
                <a:solidFill>
                  <a:schemeClr val="accent1"/>
                </a:solidFill>
              </a:rPr>
              <a:t>B </a:t>
            </a:r>
            <a:r>
              <a:rPr lang="en-US" altLang="en-US" b="1" dirty="0">
                <a:solidFill>
                  <a:schemeClr val="accent1"/>
                </a:solidFill>
                <a:sym typeface="Symbol" panose="05050102010706020507" pitchFamily="18" charset="2"/>
              </a:rPr>
              <a:t></a:t>
            </a:r>
            <a:r>
              <a:rPr lang="en-US" altLang="en-US" sz="2800" b="1" dirty="0">
                <a:solidFill>
                  <a:schemeClr val="accent1"/>
                </a:solidFill>
              </a:rPr>
              <a:t> </a:t>
            </a:r>
            <a:r>
              <a:rPr lang="en-US" altLang="en-US" b="1" dirty="0">
                <a:solidFill>
                  <a:schemeClr val="accent1"/>
                </a:solidFill>
                <a:sym typeface="Symbol" panose="05050102010706020507" pitchFamily="18" charset="2"/>
              </a:rPr>
              <a:t></a:t>
            </a:r>
            <a:r>
              <a:rPr lang="en-US" altLang="en-US" sz="2800" b="1" dirty="0">
                <a:solidFill>
                  <a:schemeClr val="accent1"/>
                </a:solidFill>
              </a:rPr>
              <a:t>x</a:t>
            </a:r>
            <a:r>
              <a:rPr lang="en-US" altLang="en-US" sz="2800" dirty="0">
                <a:solidFill>
                  <a:schemeClr val="accent1"/>
                </a:solidFill>
              </a:rPr>
              <a:t>)</a:t>
            </a:r>
            <a:r>
              <a:rPr lang="en-US" altLang="en-US" sz="2800" b="1" dirty="0">
                <a:solidFill>
                  <a:schemeClr val="accent1"/>
                </a:solidFill>
              </a:rPr>
              <a:t> </a:t>
            </a:r>
            <a:r>
              <a:rPr lang="en-US" altLang="en-US" sz="2800" b="1" dirty="0"/>
              <a:t>| </a:t>
            </a:r>
            <a:r>
              <a:rPr lang="en-US" altLang="en-US" sz="2800" b="1" dirty="0">
                <a:solidFill>
                  <a:schemeClr val="accent1"/>
                </a:solidFill>
              </a:rPr>
              <a:t> </a:t>
            </a:r>
            <a:r>
              <a:rPr lang="en-US" altLang="en-US" sz="2800" dirty="0">
                <a:solidFill>
                  <a:schemeClr val="accent1"/>
                </a:solidFill>
              </a:rPr>
              <a:t>(</a:t>
            </a:r>
            <a:r>
              <a:rPr lang="en-US" altLang="en-US" sz="2800" b="1" dirty="0">
                <a:solidFill>
                  <a:schemeClr val="accent1"/>
                </a:solidFill>
              </a:rPr>
              <a:t>A </a:t>
            </a:r>
            <a:r>
              <a:rPr lang="en-US" altLang="en-US" b="1" dirty="0">
                <a:solidFill>
                  <a:schemeClr val="accent1"/>
                </a:solidFill>
                <a:sym typeface="Symbol" panose="05050102010706020507" pitchFamily="18" charset="2"/>
              </a:rPr>
              <a:t></a:t>
            </a:r>
            <a:r>
              <a:rPr lang="en-US" altLang="en-US" sz="2800" b="1" dirty="0">
                <a:solidFill>
                  <a:schemeClr val="accent1"/>
                </a:solidFill>
              </a:rPr>
              <a:t> B</a:t>
            </a:r>
            <a:r>
              <a:rPr lang="en-US" altLang="en-US" sz="2800" dirty="0">
                <a:solidFill>
                  <a:schemeClr val="accent1"/>
                </a:solidFill>
              </a:rPr>
              <a:t>)</a:t>
            </a:r>
            <a:endParaRPr lang="en-US" altLang="en-US" sz="2800" dirty="0"/>
          </a:p>
          <a:p>
            <a:r>
              <a:rPr lang="en-US" altLang="en-US" b="1" dirty="0"/>
              <a:t>Goal: </a:t>
            </a:r>
            <a:r>
              <a:rPr lang="en-US" altLang="en-US" dirty="0"/>
              <a:t>derive empty clause  </a:t>
            </a:r>
            <a:r>
              <a:rPr lang="en-US" altLang="en-US" dirty="0" smtClean="0">
                <a:solidFill>
                  <a:schemeClr val="accent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⊥</a:t>
            </a:r>
            <a:endParaRPr lang="en-US" altLang="en-US" dirty="0">
              <a:latin typeface="Symbol" panose="05050102010706020507" pitchFamily="18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9EF770-B23D-4876-90F5-51B2A6B6995E}" type="slidenum">
              <a:rPr lang="en-US" altLang="en-US"/>
              <a:pPr/>
              <a:t>12</a:t>
            </a:fld>
            <a:endParaRPr lang="en-US" altLang="en-US"/>
          </a:p>
        </p:txBody>
      </p:sp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err="1" smtClean="0"/>
              <a:t>Frege</a:t>
            </a:r>
            <a:r>
              <a:rPr lang="en-US" altLang="en-US" dirty="0" smtClean="0"/>
              <a:t> </a:t>
            </a:r>
            <a:r>
              <a:rPr lang="en-US" altLang="en-US" dirty="0"/>
              <a:t>Systems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 sz="2400" dirty="0"/>
              <a:t>Finite, implicationally complete set </a:t>
            </a:r>
            <a:r>
              <a:rPr lang="en-US" altLang="en-US" sz="2400" b="1" dirty="0">
                <a:solidFill>
                  <a:schemeClr val="accent1"/>
                </a:solidFill>
              </a:rPr>
              <a:t>R</a:t>
            </a:r>
            <a:r>
              <a:rPr lang="en-US" altLang="en-US" sz="2400" dirty="0"/>
              <a:t> of axioms/inference rules</a:t>
            </a:r>
          </a:p>
          <a:p>
            <a:pPr lvl="4"/>
            <a:endParaRPr lang="en-US" altLang="en-US" sz="1600" dirty="0"/>
          </a:p>
          <a:p>
            <a:r>
              <a:rPr lang="en-US" altLang="en-US" sz="2400" dirty="0" smtClean="0"/>
              <a:t>Refutation </a:t>
            </a:r>
            <a:r>
              <a:rPr lang="en-US" altLang="en-US" sz="2400" dirty="0"/>
              <a:t>version:</a:t>
            </a:r>
          </a:p>
          <a:p>
            <a:pPr lvl="1"/>
            <a:r>
              <a:rPr lang="en-US" altLang="en-US" dirty="0"/>
              <a:t>Proof of </a:t>
            </a:r>
            <a:r>
              <a:rPr lang="en-US" altLang="en-US" dirty="0" err="1"/>
              <a:t>unsatisfiability</a:t>
            </a:r>
            <a:r>
              <a:rPr lang="en-US" altLang="en-US" dirty="0"/>
              <a:t> of </a:t>
            </a:r>
            <a:r>
              <a:rPr lang="en-US" altLang="en-US" b="1" dirty="0" smtClean="0">
                <a:solidFill>
                  <a:schemeClr val="accent1"/>
                </a:solidFill>
              </a:rPr>
              <a:t>F</a:t>
            </a:r>
            <a:r>
              <a:rPr lang="en-US" altLang="en-US" dirty="0" smtClean="0"/>
              <a:t>:</a:t>
            </a:r>
            <a:r>
              <a:rPr lang="en-US" altLang="en-US" dirty="0" smtClean="0">
                <a:solidFill>
                  <a:schemeClr val="accent1"/>
                </a:solidFill>
              </a:rPr>
              <a:t> </a:t>
            </a:r>
            <a:r>
              <a:rPr lang="en-US" altLang="en-US" dirty="0" smtClean="0"/>
              <a:t>sequence </a:t>
            </a:r>
            <a:r>
              <a:rPr lang="en-US" altLang="en-US" b="1" dirty="0">
                <a:solidFill>
                  <a:schemeClr val="accent1"/>
                </a:solidFill>
              </a:rPr>
              <a:t>F</a:t>
            </a:r>
            <a:r>
              <a:rPr lang="en-US" altLang="en-US" b="1" baseline="-25000" dirty="0">
                <a:solidFill>
                  <a:schemeClr val="accent1"/>
                </a:solidFill>
              </a:rPr>
              <a:t>1</a:t>
            </a:r>
            <a:r>
              <a:rPr lang="en-US" altLang="en-US" dirty="0">
                <a:solidFill>
                  <a:schemeClr val="accent1"/>
                </a:solidFill>
              </a:rPr>
              <a:t>,…,</a:t>
            </a:r>
            <a:r>
              <a:rPr lang="en-US" altLang="en-US" b="1" dirty="0">
                <a:solidFill>
                  <a:schemeClr val="accent1"/>
                </a:solidFill>
              </a:rPr>
              <a:t>F</a:t>
            </a:r>
            <a:r>
              <a:rPr lang="en-US" altLang="en-US" b="1" baseline="-25000" dirty="0">
                <a:solidFill>
                  <a:schemeClr val="accent1"/>
                </a:solidFill>
              </a:rPr>
              <a:t>r</a:t>
            </a:r>
            <a:r>
              <a:rPr lang="en-US" altLang="en-US" baseline="-25000" dirty="0"/>
              <a:t> </a:t>
            </a:r>
            <a:r>
              <a:rPr lang="en-US" altLang="en-US" dirty="0"/>
              <a:t> of formulas (called </a:t>
            </a:r>
            <a:r>
              <a:rPr lang="en-US" altLang="en-US" i="1" dirty="0"/>
              <a:t>lines</a:t>
            </a:r>
            <a:r>
              <a:rPr lang="en-US" altLang="en-US" dirty="0"/>
              <a:t>) </a:t>
            </a:r>
            <a:r>
              <a:rPr lang="en-US" altLang="en-US" dirty="0" err="1"/>
              <a:t>s.t.</a:t>
            </a:r>
            <a:endParaRPr lang="en-US" altLang="en-US" dirty="0"/>
          </a:p>
          <a:p>
            <a:pPr lvl="2"/>
            <a:r>
              <a:rPr lang="en-US" altLang="en-US" sz="2400" b="1" dirty="0" smtClean="0">
                <a:solidFill>
                  <a:schemeClr val="accent1"/>
                </a:solidFill>
              </a:rPr>
              <a:t>F</a:t>
            </a:r>
            <a:r>
              <a:rPr lang="en-US" altLang="en-US" sz="2400" b="1" baseline="-25000" dirty="0" smtClean="0">
                <a:solidFill>
                  <a:schemeClr val="accent1"/>
                </a:solidFill>
              </a:rPr>
              <a:t>1 </a:t>
            </a:r>
            <a:r>
              <a:rPr lang="en-US" altLang="en-US" sz="2400" dirty="0" smtClean="0">
                <a:solidFill>
                  <a:schemeClr val="accent1"/>
                </a:solidFill>
              </a:rPr>
              <a:t>=</a:t>
            </a:r>
            <a:r>
              <a:rPr lang="en-US" altLang="en-US" sz="2400" b="1" dirty="0" smtClean="0">
                <a:solidFill>
                  <a:schemeClr val="accent1"/>
                </a:solidFill>
              </a:rPr>
              <a:t> F</a:t>
            </a:r>
            <a:endParaRPr lang="en-US" altLang="en-US" sz="2400" b="1" baseline="-25000" dirty="0" smtClean="0"/>
          </a:p>
          <a:p>
            <a:pPr lvl="2"/>
            <a:r>
              <a:rPr lang="en-US" altLang="en-US" sz="2400" dirty="0" smtClean="0"/>
              <a:t>each </a:t>
            </a:r>
            <a:r>
              <a:rPr lang="en-US" altLang="en-US" sz="2400" b="1" dirty="0" err="1" smtClean="0">
                <a:solidFill>
                  <a:schemeClr val="accent1"/>
                </a:solidFill>
              </a:rPr>
              <a:t>F</a:t>
            </a:r>
            <a:r>
              <a:rPr lang="en-US" altLang="en-US" sz="2400" b="1" baseline="-25000" dirty="0" err="1" smtClean="0">
                <a:solidFill>
                  <a:schemeClr val="accent1"/>
                </a:solidFill>
              </a:rPr>
              <a:t>j</a:t>
            </a:r>
            <a:r>
              <a:rPr lang="en-US" altLang="en-US" sz="2400" baseline="-25000" dirty="0" smtClean="0"/>
              <a:t> </a:t>
            </a:r>
            <a:r>
              <a:rPr lang="en-US" altLang="en-US" sz="2400" dirty="0" smtClean="0"/>
              <a:t>follows from an axiom in </a:t>
            </a:r>
            <a:r>
              <a:rPr lang="en-US" altLang="en-US" sz="2400" b="1" dirty="0" smtClean="0">
                <a:solidFill>
                  <a:schemeClr val="accent1"/>
                </a:solidFill>
              </a:rPr>
              <a:t>R</a:t>
            </a:r>
            <a:r>
              <a:rPr lang="en-US" altLang="en-US" sz="2400" dirty="0" smtClean="0"/>
              <a:t> or follows from previous ones via an inference rule in </a:t>
            </a:r>
            <a:r>
              <a:rPr lang="en-US" altLang="en-US" sz="2400" b="1" dirty="0" smtClean="0">
                <a:solidFill>
                  <a:schemeClr val="accent1"/>
                </a:solidFill>
              </a:rPr>
              <a:t>R</a:t>
            </a:r>
            <a:endParaRPr lang="en-US" altLang="en-US" sz="2400" dirty="0" smtClean="0"/>
          </a:p>
          <a:p>
            <a:pPr lvl="2"/>
            <a:r>
              <a:rPr lang="en-US" altLang="en-US" sz="2400" b="1" dirty="0" smtClean="0">
                <a:solidFill>
                  <a:schemeClr val="accent1"/>
                </a:solidFill>
              </a:rPr>
              <a:t>F</a:t>
            </a:r>
            <a:r>
              <a:rPr lang="en-US" altLang="en-US" sz="2400" b="1" baseline="-25000" dirty="0" smtClean="0">
                <a:solidFill>
                  <a:schemeClr val="accent1"/>
                </a:solidFill>
              </a:rPr>
              <a:t>r</a:t>
            </a:r>
            <a:r>
              <a:rPr lang="en-US" altLang="en-US" sz="2400" dirty="0" smtClean="0">
                <a:solidFill>
                  <a:schemeClr val="accent1"/>
                </a:solidFill>
              </a:rPr>
              <a:t> </a:t>
            </a:r>
            <a:r>
              <a:rPr lang="en-US" altLang="en-US" sz="2400" dirty="0">
                <a:solidFill>
                  <a:schemeClr val="accent1"/>
                </a:solidFill>
              </a:rPr>
              <a:t>= </a:t>
            </a:r>
            <a:r>
              <a:rPr lang="en-US" altLang="en-US" sz="2400" dirty="0" smtClean="0">
                <a:solidFill>
                  <a:schemeClr val="accent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⊥</a:t>
            </a:r>
            <a:r>
              <a:rPr lang="en-US" altLang="en-US" sz="2400" b="1" dirty="0" smtClean="0">
                <a:latin typeface="Symbol" panose="05050102010706020507" pitchFamily="18" charset="2"/>
              </a:rPr>
              <a:t>  </a:t>
            </a:r>
            <a:r>
              <a:rPr lang="en-US" altLang="en-US" sz="2400" dirty="0" smtClean="0"/>
              <a:t>  </a:t>
            </a:r>
            <a:r>
              <a:rPr lang="en-US" altLang="en-US" sz="2400" dirty="0"/>
              <a:t>trivial falsehood, e.g. </a:t>
            </a:r>
            <a:r>
              <a:rPr lang="en-US" altLang="en-US" dirty="0">
                <a:solidFill>
                  <a:schemeClr val="accent1"/>
                </a:solidFill>
              </a:rPr>
              <a:t>(</a:t>
            </a:r>
            <a:r>
              <a:rPr lang="en-US" altLang="en-US" b="1" dirty="0">
                <a:solidFill>
                  <a:schemeClr val="accent1"/>
                </a:solidFill>
              </a:rPr>
              <a:t>x </a:t>
            </a:r>
            <a:r>
              <a:rPr lang="en-US" altLang="en-US" sz="2400" b="1" dirty="0">
                <a:solidFill>
                  <a:schemeClr val="accent1"/>
                </a:solidFill>
                <a:sym typeface="Symbol" panose="05050102010706020507" pitchFamily="18" charset="2"/>
              </a:rPr>
              <a:t></a:t>
            </a:r>
            <a:r>
              <a:rPr lang="en-US" altLang="en-US" b="1" dirty="0">
                <a:solidFill>
                  <a:schemeClr val="accent1"/>
                </a:solidFill>
              </a:rPr>
              <a:t>x</a:t>
            </a:r>
            <a:r>
              <a:rPr lang="en-US" altLang="en-US" dirty="0">
                <a:solidFill>
                  <a:schemeClr val="accent1"/>
                </a:solidFill>
              </a:rPr>
              <a:t>)</a:t>
            </a:r>
            <a:r>
              <a:rPr lang="en-US" altLang="en-US" sz="2400" b="1" dirty="0"/>
              <a:t> </a:t>
            </a:r>
            <a:r>
              <a:rPr lang="en-US" altLang="en-US" sz="2400" dirty="0"/>
              <a:t> </a:t>
            </a:r>
          </a:p>
          <a:p>
            <a:r>
              <a:rPr lang="en-US" altLang="en-US" sz="2400" dirty="0" smtClean="0"/>
              <a:t>Positive </a:t>
            </a:r>
            <a:r>
              <a:rPr lang="en-US" altLang="en-US" sz="2400" dirty="0"/>
              <a:t>version:</a:t>
            </a:r>
            <a:endParaRPr lang="en-US" altLang="en-US" dirty="0"/>
          </a:p>
          <a:p>
            <a:pPr lvl="1"/>
            <a:r>
              <a:rPr lang="en-US" altLang="en-US" dirty="0" smtClean="0"/>
              <a:t>Start </a:t>
            </a:r>
            <a:r>
              <a:rPr lang="en-US" altLang="en-US" dirty="0"/>
              <a:t>with nothing, </a:t>
            </a:r>
            <a:r>
              <a:rPr lang="en-US" altLang="en-US" dirty="0" smtClean="0"/>
              <a:t>end </a:t>
            </a:r>
            <a:r>
              <a:rPr lang="en-US" altLang="en-US" dirty="0"/>
              <a:t>with tautology </a:t>
            </a:r>
            <a:r>
              <a:rPr lang="en-US" altLang="en-US" b="1" dirty="0">
                <a:solidFill>
                  <a:schemeClr val="accent1"/>
                </a:solidFill>
              </a:rPr>
              <a:t>F</a:t>
            </a:r>
            <a:endParaRPr lang="en-US" altLang="en-US" dirty="0"/>
          </a:p>
          <a:p>
            <a:endParaRPr lang="en-US" alt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8D01EB-469A-4CDD-8781-81AF7059EC72}" type="slidenum">
              <a:rPr lang="en-US" altLang="en-US"/>
              <a:pPr/>
              <a:t>13</a:t>
            </a:fld>
            <a:endParaRPr lang="en-US" altLang="en-US"/>
          </a:p>
        </p:txBody>
      </p:sp>
      <p:sp>
        <p:nvSpPr>
          <p:cNvPr id="880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3600" dirty="0"/>
              <a:t>All </a:t>
            </a:r>
            <a:r>
              <a:rPr lang="en-US" altLang="en-US" sz="3600" dirty="0" err="1"/>
              <a:t>Frege</a:t>
            </a:r>
            <a:r>
              <a:rPr lang="en-US" altLang="en-US" sz="3600" dirty="0"/>
              <a:t> systems are p-equivalent</a:t>
            </a:r>
            <a:endParaRPr lang="en-US" altLang="en-US" dirty="0"/>
          </a:p>
        </p:txBody>
      </p:sp>
      <p:sp>
        <p:nvSpPr>
          <p:cNvPr id="880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31800" y="1295400"/>
            <a:ext cx="8204200" cy="4572000"/>
          </a:xfrm>
        </p:spPr>
        <p:txBody>
          <a:bodyPr/>
          <a:lstStyle/>
          <a:p>
            <a:endParaRPr lang="en-US" altLang="en-US" dirty="0" smtClean="0"/>
          </a:p>
          <a:p>
            <a:r>
              <a:rPr lang="en-US" altLang="en-US" dirty="0" smtClean="0"/>
              <a:t>Key idea:  Every use of a rule of one system can be derived in the other system in a constant # of steps</a:t>
            </a:r>
            <a:endParaRPr lang="en-US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6090F-F972-478A-85D9-5E2C91832837}" type="slidenum">
              <a:rPr lang="en-US" altLang="en-US"/>
              <a:pPr/>
              <a:t>14</a:t>
            </a:fld>
            <a:endParaRPr lang="en-US" altLang="en-US"/>
          </a:p>
        </p:txBody>
      </p:sp>
      <p:sp>
        <p:nvSpPr>
          <p:cNvPr id="921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𝓒-</a:t>
            </a:r>
            <a:r>
              <a:rPr lang="en-US" altLang="en-US" dirty="0" err="1"/>
              <a:t>Frege</a:t>
            </a:r>
            <a:r>
              <a:rPr lang="en-US" altLang="en-US" dirty="0"/>
              <a:t> proof systems</a:t>
            </a:r>
          </a:p>
        </p:txBody>
      </p:sp>
      <p:sp>
        <p:nvSpPr>
          <p:cNvPr id="921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 sz="2400" dirty="0"/>
              <a:t>Many circuit complexity classes </a:t>
            </a:r>
            <a:r>
              <a:rPr lang="en-US" altLang="en-US" sz="2400" b="1" dirty="0" smtClean="0">
                <a:solidFill>
                  <a:schemeClr val="accent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𝓒</a:t>
            </a:r>
            <a:r>
              <a:rPr lang="en-US" altLang="en-US" sz="2400" dirty="0" smtClean="0"/>
              <a:t> </a:t>
            </a:r>
            <a:r>
              <a:rPr lang="en-US" altLang="en-US" sz="2400" dirty="0"/>
              <a:t>are defined as follows:</a:t>
            </a:r>
          </a:p>
          <a:p>
            <a:pPr lvl="1"/>
            <a:r>
              <a:rPr lang="en-US" altLang="en-US" b="1" dirty="0">
                <a:solidFill>
                  <a:schemeClr val="accent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𝓒</a:t>
            </a:r>
            <a:r>
              <a:rPr lang="en-US" altLang="en-US" b="1" dirty="0" smtClean="0">
                <a:solidFill>
                  <a:schemeClr val="accent1"/>
                </a:solidFill>
              </a:rPr>
              <a:t> </a:t>
            </a:r>
            <a:r>
              <a:rPr lang="en-US" altLang="en-US" dirty="0" smtClean="0"/>
              <a:t>= {</a:t>
            </a:r>
            <a:r>
              <a:rPr lang="en-US" altLang="en-US" b="1" dirty="0">
                <a:solidFill>
                  <a:schemeClr val="accent1"/>
                </a:solidFill>
              </a:rPr>
              <a:t>f</a:t>
            </a:r>
            <a:r>
              <a:rPr lang="en-US" altLang="en-US" dirty="0"/>
              <a:t>: </a:t>
            </a:r>
            <a:r>
              <a:rPr lang="en-US" altLang="en-US" b="1" dirty="0">
                <a:solidFill>
                  <a:schemeClr val="accent1"/>
                </a:solidFill>
              </a:rPr>
              <a:t>f</a:t>
            </a:r>
            <a:r>
              <a:rPr lang="en-US" altLang="en-US" dirty="0"/>
              <a:t> is computed by polynomial-size circuits    		</a:t>
            </a:r>
            <a:r>
              <a:rPr lang="en-US" altLang="en-US" dirty="0" smtClean="0"/>
              <a:t>           with </a:t>
            </a:r>
            <a:r>
              <a:rPr lang="en-US" altLang="en-US" dirty="0"/>
              <a:t>structural property </a:t>
            </a:r>
            <a:r>
              <a:rPr lang="en-US" altLang="en-US" b="1" dirty="0" smtClean="0">
                <a:solidFill>
                  <a:schemeClr val="accent1"/>
                </a:solidFill>
              </a:rPr>
              <a:t>P</a:t>
            </a:r>
            <a:r>
              <a:rPr lang="en-US" altLang="en-US" b="1" baseline="-25000" dirty="0" smtClean="0">
                <a:solidFill>
                  <a:schemeClr val="accent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𝓒</a:t>
            </a:r>
            <a:r>
              <a:rPr lang="en-US" altLang="en-US" dirty="0" smtClean="0"/>
              <a:t>}</a:t>
            </a:r>
            <a:endParaRPr lang="en-US" altLang="en-US" dirty="0"/>
          </a:p>
          <a:p>
            <a:pPr lvl="4"/>
            <a:endParaRPr lang="en-US" altLang="en-US" b="1" dirty="0">
              <a:solidFill>
                <a:schemeClr val="accent1"/>
              </a:solidFill>
            </a:endParaRPr>
          </a:p>
          <a:p>
            <a:r>
              <a:rPr lang="en-US" altLang="en-US" sz="2400" dirty="0"/>
              <a:t>Define </a:t>
            </a:r>
            <a:r>
              <a:rPr lang="en-US" altLang="en-US" sz="2400" b="1" dirty="0" smtClean="0">
                <a:solidFill>
                  <a:schemeClr val="accent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𝓒</a:t>
            </a:r>
            <a:r>
              <a:rPr lang="en-US" altLang="en-US" sz="2400" b="1" dirty="0" smtClean="0">
                <a:solidFill>
                  <a:schemeClr val="accent1"/>
                </a:solidFill>
              </a:rPr>
              <a:t>-</a:t>
            </a:r>
            <a:r>
              <a:rPr lang="en-US" altLang="en-US" sz="2400" b="1" dirty="0" err="1">
                <a:solidFill>
                  <a:schemeClr val="accent1"/>
                </a:solidFill>
              </a:rPr>
              <a:t>Frege</a:t>
            </a:r>
            <a:r>
              <a:rPr lang="en-US" altLang="en-US" sz="2400" b="1" dirty="0">
                <a:solidFill>
                  <a:schemeClr val="accent1"/>
                </a:solidFill>
              </a:rPr>
              <a:t> </a:t>
            </a:r>
            <a:r>
              <a:rPr lang="en-US" altLang="en-US" sz="2400" dirty="0"/>
              <a:t>to be the p-equivalence class of </a:t>
            </a:r>
            <a:r>
              <a:rPr lang="en-US" altLang="en-US" sz="2400" dirty="0" err="1"/>
              <a:t>Frege</a:t>
            </a:r>
            <a:r>
              <a:rPr lang="en-US" altLang="en-US" sz="2400" dirty="0"/>
              <a:t>-style proof </a:t>
            </a:r>
            <a:r>
              <a:rPr lang="en-US" altLang="en-US" sz="2400" dirty="0" smtClean="0"/>
              <a:t>systems </a:t>
            </a:r>
            <a:r>
              <a:rPr lang="en-US" altLang="en-US" sz="2400" dirty="0" err="1" smtClean="0"/>
              <a:t>s.t.</a:t>
            </a:r>
            <a:r>
              <a:rPr lang="en-US" altLang="en-US" sz="2400" dirty="0" smtClean="0"/>
              <a:t> </a:t>
            </a:r>
          </a:p>
          <a:p>
            <a:pPr lvl="1"/>
            <a:r>
              <a:rPr lang="en-US" altLang="en-US" dirty="0" smtClean="0"/>
              <a:t>each </a:t>
            </a:r>
            <a:r>
              <a:rPr lang="en-US" altLang="en-US" dirty="0"/>
              <a:t>line </a:t>
            </a:r>
            <a:r>
              <a:rPr lang="en-US" altLang="en-US" dirty="0" smtClean="0"/>
              <a:t>has </a:t>
            </a:r>
            <a:r>
              <a:rPr lang="en-US" altLang="en-US" dirty="0"/>
              <a:t>structural property </a:t>
            </a:r>
            <a:r>
              <a:rPr lang="en-US" altLang="en-US" b="1" dirty="0" smtClean="0">
                <a:solidFill>
                  <a:schemeClr val="accent1"/>
                </a:solidFill>
              </a:rPr>
              <a:t>P</a:t>
            </a:r>
            <a:r>
              <a:rPr lang="en-US" altLang="en-US" b="1" baseline="-25000" dirty="0" smtClean="0">
                <a:solidFill>
                  <a:schemeClr val="accent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𝓒</a:t>
            </a:r>
            <a:r>
              <a:rPr lang="en-US" altLang="en-US" dirty="0" smtClean="0"/>
              <a:t> </a:t>
            </a:r>
          </a:p>
          <a:p>
            <a:pPr lvl="1"/>
            <a:r>
              <a:rPr lang="en-US" altLang="en-US" dirty="0" smtClean="0"/>
              <a:t>it has a finite set </a:t>
            </a:r>
            <a:r>
              <a:rPr lang="en-US" altLang="en-US" dirty="0"/>
              <a:t>of axioms/inference </a:t>
            </a:r>
            <a:r>
              <a:rPr lang="en-US" altLang="en-US" dirty="0" smtClean="0"/>
              <a:t>rules that is complete </a:t>
            </a:r>
            <a:r>
              <a:rPr lang="en-US" altLang="en-US" dirty="0"/>
              <a:t>for circuits with property </a:t>
            </a:r>
            <a:r>
              <a:rPr lang="en-US" altLang="en-US" b="1" dirty="0" smtClean="0">
                <a:solidFill>
                  <a:schemeClr val="accent1"/>
                </a:solidFill>
              </a:rPr>
              <a:t>P</a:t>
            </a:r>
            <a:r>
              <a:rPr lang="en-US" altLang="en-US" b="1" baseline="-25000" dirty="0" smtClean="0">
                <a:solidFill>
                  <a:schemeClr val="accent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𝓒</a:t>
            </a:r>
            <a:endParaRPr lang="en-US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31E83-8C3D-4794-9293-A1F84A8172A3}" type="slidenum">
              <a:rPr lang="en-US" altLang="en-US"/>
              <a:pPr/>
              <a:t>15</a:t>
            </a:fld>
            <a:endParaRPr lang="en-US" altLang="en-US"/>
          </a:p>
        </p:txBody>
      </p:sp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Some circuit classes </a:t>
            </a:r>
            <a:r>
              <a:rPr lang="en-US" altLang="en-US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𝓒</a:t>
            </a:r>
            <a:endParaRPr lang="en-US" altLang="en-US" dirty="0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76400"/>
            <a:ext cx="8178800" cy="4381500"/>
          </a:xfrm>
          <a:ln/>
        </p:spPr>
        <p:txBody>
          <a:bodyPr/>
          <a:lstStyle/>
          <a:p>
            <a:r>
              <a:rPr lang="en-US" altLang="en-US" sz="2400" b="1" dirty="0">
                <a:solidFill>
                  <a:srgbClr val="FF0000"/>
                </a:solidFill>
              </a:rPr>
              <a:t>P/poly</a:t>
            </a:r>
            <a:r>
              <a:rPr lang="en-US" altLang="en-US" sz="2400" dirty="0"/>
              <a:t> - </a:t>
            </a:r>
            <a:r>
              <a:rPr lang="en-US" altLang="en-US" sz="2400" dirty="0" err="1"/>
              <a:t>polysize</a:t>
            </a:r>
            <a:r>
              <a:rPr lang="en-US" altLang="en-US" sz="2400" dirty="0"/>
              <a:t> </a:t>
            </a:r>
            <a:r>
              <a:rPr lang="en-US" altLang="en-US" sz="2400" dirty="0" smtClean="0"/>
              <a:t>circuits</a:t>
            </a:r>
            <a:endParaRPr lang="en-US" altLang="en-US" sz="2400" dirty="0"/>
          </a:p>
          <a:p>
            <a:r>
              <a:rPr lang="en-US" altLang="en-US" sz="2400" b="1" dirty="0">
                <a:solidFill>
                  <a:srgbClr val="FF0000"/>
                </a:solidFill>
              </a:rPr>
              <a:t>NC</a:t>
            </a:r>
            <a:r>
              <a:rPr lang="en-US" altLang="en-US" sz="2400" b="1" baseline="30000" dirty="0">
                <a:solidFill>
                  <a:srgbClr val="FF0000"/>
                </a:solidFill>
              </a:rPr>
              <a:t>1</a:t>
            </a:r>
            <a:r>
              <a:rPr lang="en-US" altLang="en-US" sz="2400" b="1" dirty="0"/>
              <a:t> </a:t>
            </a:r>
            <a:r>
              <a:rPr lang="en-US" altLang="en-US" sz="2400" dirty="0"/>
              <a:t>- </a:t>
            </a:r>
            <a:r>
              <a:rPr lang="en-US" altLang="en-US" sz="2400" dirty="0" err="1"/>
              <a:t>polysize</a:t>
            </a:r>
            <a:r>
              <a:rPr lang="en-US" altLang="en-US" sz="2400" dirty="0"/>
              <a:t> formulas = O(log </a:t>
            </a:r>
            <a:r>
              <a:rPr lang="en-US" altLang="en-US" sz="2400" b="1" dirty="0"/>
              <a:t>n</a:t>
            </a:r>
            <a:r>
              <a:rPr lang="en-US" altLang="en-US" sz="2400" dirty="0" smtClean="0"/>
              <a:t>)-depth </a:t>
            </a:r>
            <a:r>
              <a:rPr lang="en-US" altLang="en-US" sz="2400" dirty="0"/>
              <a:t>fan-in </a:t>
            </a:r>
            <a:r>
              <a:rPr lang="en-US" altLang="en-US" sz="2400" dirty="0" smtClean="0"/>
              <a:t>2 circuits</a:t>
            </a:r>
            <a:endParaRPr lang="en-US" altLang="en-US" sz="2400" dirty="0"/>
          </a:p>
          <a:p>
            <a:r>
              <a:rPr lang="en-US" altLang="en-US" sz="2400" b="1" dirty="0" smtClean="0">
                <a:solidFill>
                  <a:srgbClr val="FF0000"/>
                </a:solidFill>
              </a:rPr>
              <a:t>Clauses</a:t>
            </a:r>
            <a:r>
              <a:rPr lang="en-US" altLang="en-US" sz="2400" dirty="0" smtClean="0"/>
              <a:t> </a:t>
            </a:r>
          </a:p>
          <a:p>
            <a:r>
              <a:rPr lang="en-US" altLang="en-US" sz="2400" b="1" dirty="0" smtClean="0">
                <a:solidFill>
                  <a:srgbClr val="FF0000"/>
                </a:solidFill>
              </a:rPr>
              <a:t>k-DNF</a:t>
            </a:r>
            <a:r>
              <a:rPr lang="en-US" altLang="en-US" sz="2400" dirty="0" smtClean="0"/>
              <a:t> -  </a:t>
            </a:r>
            <a:r>
              <a:rPr lang="en-US" altLang="en-US" sz="2400" b="1" dirty="0" smtClean="0"/>
              <a:t>k</a:t>
            </a:r>
            <a:r>
              <a:rPr lang="en-US" altLang="en-US" sz="2400" dirty="0" smtClean="0"/>
              <a:t>-DNF formulas </a:t>
            </a:r>
            <a:endParaRPr lang="en-US" altLang="en-US" sz="2400" dirty="0"/>
          </a:p>
          <a:p>
            <a:r>
              <a:rPr lang="en-US" altLang="en-US" sz="2400" b="1" dirty="0">
                <a:solidFill>
                  <a:srgbClr val="FF0000"/>
                </a:solidFill>
              </a:rPr>
              <a:t>AC</a:t>
            </a:r>
            <a:r>
              <a:rPr lang="en-US" altLang="en-US" sz="2400" b="1" baseline="30000" dirty="0">
                <a:solidFill>
                  <a:srgbClr val="FF0000"/>
                </a:solidFill>
              </a:rPr>
              <a:t>0</a:t>
            </a:r>
            <a:r>
              <a:rPr lang="en-US" altLang="en-US" sz="2400" dirty="0">
                <a:solidFill>
                  <a:srgbClr val="FF0000"/>
                </a:solidFill>
              </a:rPr>
              <a:t> </a:t>
            </a:r>
            <a:r>
              <a:rPr lang="en-US" altLang="en-US" sz="2400" dirty="0"/>
              <a:t>- constant-depth unbounded fan-in </a:t>
            </a:r>
            <a:r>
              <a:rPr lang="en-US" altLang="en-US" sz="2400" dirty="0" err="1"/>
              <a:t>polysize</a:t>
            </a:r>
            <a:r>
              <a:rPr lang="en-US" altLang="en-US" sz="2400" dirty="0"/>
              <a:t> 		   </a:t>
            </a:r>
            <a:r>
              <a:rPr lang="en-US" altLang="en-US" sz="2400" dirty="0" smtClean="0"/>
              <a:t>	  circuits </a:t>
            </a:r>
            <a:r>
              <a:rPr lang="en-US" altLang="en-US" sz="2400" dirty="0"/>
              <a:t>using </a:t>
            </a:r>
            <a:r>
              <a:rPr lang="en-US" altLang="en-US" sz="2400" dirty="0" smtClean="0"/>
              <a:t>AND/OR/NOT gates</a:t>
            </a:r>
            <a:r>
              <a:rPr lang="en-US" altLang="en-US" sz="2400" dirty="0"/>
              <a:t/>
            </a:r>
            <a:br>
              <a:rPr lang="en-US" altLang="en-US" sz="2400" dirty="0"/>
            </a:br>
            <a:r>
              <a:rPr lang="en-US" altLang="en-US" sz="2400" dirty="0"/>
              <a:t>                      </a:t>
            </a:r>
          </a:p>
          <a:p>
            <a:r>
              <a:rPr lang="en-US" altLang="en-US" sz="2400" b="1" dirty="0">
                <a:solidFill>
                  <a:srgbClr val="FF0000"/>
                </a:solidFill>
              </a:rPr>
              <a:t>TC</a:t>
            </a:r>
            <a:r>
              <a:rPr lang="en-US" altLang="en-US" sz="2400" b="1" baseline="30000" dirty="0">
                <a:solidFill>
                  <a:srgbClr val="FF0000"/>
                </a:solidFill>
              </a:rPr>
              <a:t>0</a:t>
            </a:r>
            <a:r>
              <a:rPr lang="en-US" altLang="en-US" sz="2400" dirty="0"/>
              <a:t> -</a:t>
            </a:r>
            <a:r>
              <a:rPr lang="en-US" altLang="en-US" sz="2400" dirty="0" smtClean="0"/>
              <a:t> threshold gates </a:t>
            </a:r>
            <a:r>
              <a:rPr lang="en-US" altLang="en-US" sz="2400" dirty="0"/>
              <a:t>instead</a:t>
            </a:r>
            <a:r>
              <a:rPr lang="en-US" altLang="en-US" dirty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92BDDB-F35E-48A7-B7F6-5AF1AD6602CC}" type="slidenum">
              <a:rPr lang="en-US" altLang="en-US"/>
              <a:pPr/>
              <a:t>16</a:t>
            </a:fld>
            <a:endParaRPr lang="en-US" altLang="en-US"/>
          </a:p>
        </p:txBody>
      </p:sp>
      <p:sp>
        <p:nvSpPr>
          <p:cNvPr id="931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Examples</a:t>
            </a:r>
          </a:p>
        </p:txBody>
      </p:sp>
      <p:sp>
        <p:nvSpPr>
          <p:cNvPr id="931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 b="1" dirty="0" err="1">
                <a:solidFill>
                  <a:schemeClr val="accent1"/>
                </a:solidFill>
              </a:rPr>
              <a:t>Frege</a:t>
            </a:r>
            <a:r>
              <a:rPr lang="en-US" altLang="en-US" dirty="0"/>
              <a:t> = </a:t>
            </a:r>
            <a:r>
              <a:rPr lang="en-US" altLang="en-US" b="1" dirty="0">
                <a:solidFill>
                  <a:schemeClr val="accent1"/>
                </a:solidFill>
              </a:rPr>
              <a:t>NC</a:t>
            </a:r>
            <a:r>
              <a:rPr lang="en-US" altLang="en-US" b="1" baseline="30000" dirty="0">
                <a:solidFill>
                  <a:schemeClr val="accent1"/>
                </a:solidFill>
              </a:rPr>
              <a:t>1</a:t>
            </a:r>
            <a:r>
              <a:rPr lang="en-US" altLang="en-US" b="1" dirty="0">
                <a:solidFill>
                  <a:schemeClr val="accent1"/>
                </a:solidFill>
              </a:rPr>
              <a:t>-Frege</a:t>
            </a:r>
          </a:p>
          <a:p>
            <a:pPr lvl="1"/>
            <a:r>
              <a:rPr lang="en-US" altLang="en-US" b="1" dirty="0">
                <a:solidFill>
                  <a:schemeClr val="accent1"/>
                </a:solidFill>
              </a:rPr>
              <a:t>NC</a:t>
            </a:r>
            <a:r>
              <a:rPr lang="en-US" altLang="en-US" b="1" baseline="30000" dirty="0">
                <a:solidFill>
                  <a:schemeClr val="accent1"/>
                </a:solidFill>
              </a:rPr>
              <a:t>1</a:t>
            </a:r>
            <a:r>
              <a:rPr lang="en-US" altLang="en-US" dirty="0"/>
              <a:t> (logarithmic depth fan-in 2) circuits can be expanded into trees (formulas) of polynomial size</a:t>
            </a:r>
          </a:p>
          <a:p>
            <a:pPr lvl="1"/>
            <a:r>
              <a:rPr lang="en-US" altLang="en-US" dirty="0"/>
              <a:t>Formulas can always be re-balanced so they have logarithmic depth </a:t>
            </a:r>
            <a:r>
              <a:rPr lang="en-US" altLang="en-US" dirty="0" smtClean="0"/>
              <a:t>(which are automatically polynomial size)</a:t>
            </a:r>
          </a:p>
          <a:p>
            <a:pPr lvl="1"/>
            <a:endParaRPr lang="en-US" altLang="en-US" dirty="0"/>
          </a:p>
          <a:p>
            <a:r>
              <a:rPr lang="en-US" altLang="en-US" b="1" dirty="0" smtClean="0">
                <a:solidFill>
                  <a:schemeClr val="accent1"/>
                </a:solidFill>
              </a:rPr>
              <a:t>Resolution</a:t>
            </a:r>
            <a:r>
              <a:rPr lang="en-US" altLang="en-US" dirty="0" smtClean="0"/>
              <a:t> = </a:t>
            </a:r>
            <a:r>
              <a:rPr lang="en-US" altLang="en-US" b="1" dirty="0" smtClean="0">
                <a:solidFill>
                  <a:schemeClr val="accent1"/>
                </a:solidFill>
              </a:rPr>
              <a:t>Clauses</a:t>
            </a:r>
            <a:r>
              <a:rPr lang="en-US" altLang="en-US" dirty="0" smtClean="0">
                <a:solidFill>
                  <a:schemeClr val="accent1"/>
                </a:solidFill>
              </a:rPr>
              <a:t>-</a:t>
            </a:r>
            <a:r>
              <a:rPr lang="en-US" altLang="en-US" b="1" dirty="0" err="1" smtClean="0">
                <a:solidFill>
                  <a:schemeClr val="accent1"/>
                </a:solidFill>
              </a:rPr>
              <a:t>Frege</a:t>
            </a:r>
            <a:endParaRPr lang="en-US" altLang="en-US" b="1" dirty="0" smtClean="0">
              <a:solidFill>
                <a:schemeClr val="accent1"/>
              </a:solidFill>
            </a:endParaRPr>
          </a:p>
          <a:p>
            <a:pPr lvl="1"/>
            <a:r>
              <a:rPr lang="en-US" altLang="en-US" dirty="0" smtClean="0"/>
              <a:t>Every line is a clause</a:t>
            </a:r>
          </a:p>
          <a:p>
            <a:pPr lvl="1"/>
            <a:endParaRPr lang="en-US" altLang="en-US" dirty="0"/>
          </a:p>
          <a:p>
            <a:r>
              <a:rPr lang="en-US" altLang="en-US" b="1" dirty="0" smtClean="0">
                <a:solidFill>
                  <a:schemeClr val="accent1"/>
                </a:solidFill>
              </a:rPr>
              <a:t>Res</a:t>
            </a:r>
            <a:r>
              <a:rPr lang="en-US" altLang="en-US" dirty="0" smtClean="0">
                <a:solidFill>
                  <a:schemeClr val="accent1"/>
                </a:solidFill>
              </a:rPr>
              <a:t>(</a:t>
            </a:r>
            <a:r>
              <a:rPr lang="en-US" altLang="en-US" b="1" dirty="0" smtClean="0">
                <a:solidFill>
                  <a:schemeClr val="accent1"/>
                </a:solidFill>
              </a:rPr>
              <a:t>k</a:t>
            </a:r>
            <a:r>
              <a:rPr lang="en-US" altLang="en-US" dirty="0" smtClean="0">
                <a:solidFill>
                  <a:schemeClr val="accent1"/>
                </a:solidFill>
              </a:rPr>
              <a:t>)</a:t>
            </a:r>
            <a:r>
              <a:rPr lang="en-US" altLang="en-US" dirty="0" smtClean="0"/>
              <a:t> = </a:t>
            </a:r>
            <a:r>
              <a:rPr lang="en-US" altLang="en-US" b="1" dirty="0" smtClean="0">
                <a:solidFill>
                  <a:schemeClr val="accent1"/>
                </a:solidFill>
              </a:rPr>
              <a:t>k</a:t>
            </a:r>
            <a:r>
              <a:rPr lang="en-US" altLang="en-US" dirty="0" smtClean="0">
                <a:solidFill>
                  <a:schemeClr val="accent1"/>
                </a:solidFill>
              </a:rPr>
              <a:t>-</a:t>
            </a:r>
            <a:r>
              <a:rPr lang="en-US" altLang="en-US" b="1" dirty="0" smtClean="0">
                <a:solidFill>
                  <a:schemeClr val="accent1"/>
                </a:solidFill>
              </a:rPr>
              <a:t>DNF</a:t>
            </a:r>
            <a:r>
              <a:rPr lang="en-US" altLang="en-US" dirty="0" smtClean="0">
                <a:solidFill>
                  <a:schemeClr val="accent1"/>
                </a:solidFill>
              </a:rPr>
              <a:t>-</a:t>
            </a:r>
            <a:r>
              <a:rPr lang="en-US" altLang="en-US" b="1" dirty="0" err="1" smtClean="0">
                <a:solidFill>
                  <a:schemeClr val="accent1"/>
                </a:solidFill>
              </a:rPr>
              <a:t>Frege</a:t>
            </a:r>
            <a:endParaRPr lang="en-US" altLang="en-US" b="1" dirty="0" smtClean="0">
              <a:solidFill>
                <a:schemeClr val="accent1"/>
              </a:solidFill>
            </a:endParaRPr>
          </a:p>
          <a:p>
            <a:pPr lvl="1"/>
            <a:r>
              <a:rPr lang="en-US" altLang="en-US" dirty="0" smtClean="0"/>
              <a:t>Every line is a </a:t>
            </a:r>
            <a:r>
              <a:rPr lang="en-US" altLang="en-US" b="1" dirty="0" smtClean="0"/>
              <a:t>k</a:t>
            </a:r>
            <a:r>
              <a:rPr lang="en-US" altLang="en-US" dirty="0" smtClean="0"/>
              <a:t>-DNF formula</a:t>
            </a:r>
            <a:endParaRPr lang="en-US" altLang="en-US" dirty="0"/>
          </a:p>
          <a:p>
            <a:pPr lvl="4"/>
            <a:endParaRPr lang="en-US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39DBB9-82AC-412C-9934-6B083C0FBFC6}" type="slidenum">
              <a:rPr lang="en-US" altLang="en-US"/>
              <a:pPr/>
              <a:t>17</a:t>
            </a:fld>
            <a:endParaRPr lang="en-US" altLang="en-US"/>
          </a:p>
        </p:txBody>
      </p:sp>
      <p:sp>
        <p:nvSpPr>
          <p:cNvPr id="942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Extended </a:t>
            </a:r>
            <a:r>
              <a:rPr lang="en-US" altLang="en-US" dirty="0" err="1"/>
              <a:t>Frege</a:t>
            </a:r>
            <a:r>
              <a:rPr lang="en-US" altLang="en-US" dirty="0"/>
              <a:t> Proofs</a:t>
            </a:r>
          </a:p>
        </p:txBody>
      </p:sp>
      <p:sp>
        <p:nvSpPr>
          <p:cNvPr id="942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 dirty="0"/>
              <a:t>Like </a:t>
            </a:r>
            <a:r>
              <a:rPr lang="en-US" altLang="en-US" dirty="0" err="1"/>
              <a:t>Frege</a:t>
            </a:r>
            <a:r>
              <a:rPr lang="en-US" altLang="en-US" dirty="0"/>
              <a:t> proofs plus extra </a:t>
            </a:r>
            <a:r>
              <a:rPr lang="en-US" altLang="en-US" i="1" dirty="0"/>
              <a:t>extension </a:t>
            </a:r>
            <a:r>
              <a:rPr lang="en-US" altLang="en-US" dirty="0"/>
              <a:t>steps </a:t>
            </a:r>
          </a:p>
          <a:p>
            <a:pPr lvl="1"/>
            <a:r>
              <a:rPr lang="en-US" altLang="en-US" dirty="0" smtClean="0"/>
              <a:t>Each extension step defines a new </a:t>
            </a:r>
            <a:r>
              <a:rPr lang="en-US" altLang="en-US" dirty="0"/>
              <a:t>propositional </a:t>
            </a:r>
            <a:r>
              <a:rPr lang="en-US" altLang="en-US" dirty="0" smtClean="0"/>
              <a:t>variable </a:t>
            </a:r>
            <a:r>
              <a:rPr lang="en-US" altLang="en-US" dirty="0"/>
              <a:t>to stand for </a:t>
            </a:r>
            <a:r>
              <a:rPr lang="en-US" altLang="en-US" dirty="0" smtClean="0"/>
              <a:t>an arbitrary formula </a:t>
            </a:r>
            <a:r>
              <a:rPr lang="en-US" altLang="en-US" dirty="0"/>
              <a:t>on </a:t>
            </a:r>
            <a:r>
              <a:rPr lang="en-US" altLang="en-US" dirty="0" smtClean="0"/>
              <a:t>the current </a:t>
            </a:r>
            <a:r>
              <a:rPr lang="en-US" altLang="en-US" dirty="0"/>
              <a:t>set of variables </a:t>
            </a:r>
            <a:endParaRPr lang="en-US" altLang="en-US" dirty="0" smtClean="0"/>
          </a:p>
          <a:p>
            <a:pPr lvl="1"/>
            <a:r>
              <a:rPr lang="en-US" altLang="en-US" dirty="0" smtClean="0"/>
              <a:t>Using extension variables, each line represents a </a:t>
            </a:r>
            <a:r>
              <a:rPr lang="en-US" altLang="en-US" i="1" dirty="0" smtClean="0"/>
              <a:t>circuit </a:t>
            </a:r>
            <a:r>
              <a:rPr lang="en-US" altLang="en-US" dirty="0" smtClean="0"/>
              <a:t>in the original variables</a:t>
            </a:r>
          </a:p>
          <a:p>
            <a:r>
              <a:rPr lang="en-US" altLang="en-US" b="1" dirty="0" smtClean="0">
                <a:solidFill>
                  <a:schemeClr val="accent1"/>
                </a:solidFill>
              </a:rPr>
              <a:t>Extended-</a:t>
            </a:r>
            <a:r>
              <a:rPr lang="en-US" altLang="en-US" b="1" dirty="0" err="1" smtClean="0">
                <a:solidFill>
                  <a:schemeClr val="accent1"/>
                </a:solidFill>
              </a:rPr>
              <a:t>Frege</a:t>
            </a:r>
            <a:r>
              <a:rPr lang="en-US" altLang="en-US" dirty="0" smtClean="0"/>
              <a:t> </a:t>
            </a:r>
            <a:r>
              <a:rPr lang="en-US" altLang="en-US" dirty="0"/>
              <a:t>= </a:t>
            </a:r>
            <a:r>
              <a:rPr lang="en-US" altLang="en-US" b="1" dirty="0" smtClean="0">
                <a:solidFill>
                  <a:schemeClr val="accent1"/>
                </a:solidFill>
              </a:rPr>
              <a:t>P/poly-</a:t>
            </a:r>
            <a:r>
              <a:rPr lang="en-US" altLang="en-US" b="1" dirty="0" err="1" smtClean="0">
                <a:solidFill>
                  <a:schemeClr val="accent1"/>
                </a:solidFill>
              </a:rPr>
              <a:t>Frege</a:t>
            </a:r>
            <a:endParaRPr lang="en-US" altLang="en-US" b="1" dirty="0" smtClean="0">
              <a:solidFill>
                <a:schemeClr val="accent1"/>
              </a:solidFill>
            </a:endParaRPr>
          </a:p>
          <a:p>
            <a:pPr lvl="1"/>
            <a:r>
              <a:rPr lang="en-US" altLang="en-US" dirty="0" smtClean="0"/>
              <a:t>Equivalent to </a:t>
            </a:r>
            <a:r>
              <a:rPr lang="en-US" altLang="en-US" b="1" dirty="0" smtClean="0">
                <a:solidFill>
                  <a:schemeClr val="accent1"/>
                </a:solidFill>
              </a:rPr>
              <a:t>Substitution-</a:t>
            </a:r>
            <a:r>
              <a:rPr lang="en-US" altLang="en-US" b="1" dirty="0" err="1" smtClean="0">
                <a:solidFill>
                  <a:schemeClr val="accent1"/>
                </a:solidFill>
              </a:rPr>
              <a:t>Frege</a:t>
            </a:r>
            <a:r>
              <a:rPr lang="en-US" altLang="en-US" dirty="0" smtClean="0"/>
              <a:t> in which each inferred formula immediately is available as an axiom schema</a:t>
            </a:r>
            <a:endParaRPr lang="en-US" altLang="en-US" dirty="0"/>
          </a:p>
          <a:p>
            <a:pPr lvl="1"/>
            <a:r>
              <a:rPr lang="en-US" altLang="en-US" dirty="0" smtClean="0"/>
              <a:t>Equivalent to </a:t>
            </a:r>
            <a:r>
              <a:rPr lang="en-US" altLang="en-US" b="1" dirty="0" smtClean="0">
                <a:solidFill>
                  <a:schemeClr val="accent1"/>
                </a:solidFill>
              </a:rPr>
              <a:t>Extended-Resolution </a:t>
            </a:r>
            <a:r>
              <a:rPr lang="en-US" altLang="en-US" dirty="0" smtClean="0"/>
              <a:t>which adds extension clauses that define new variable </a:t>
            </a:r>
            <a:r>
              <a:rPr lang="en-US" altLang="en-US" b="1" dirty="0" err="1" smtClean="0">
                <a:solidFill>
                  <a:schemeClr val="accent1"/>
                </a:solidFill>
              </a:rPr>
              <a:t>y</a:t>
            </a:r>
            <a:r>
              <a:rPr lang="en-US" altLang="en-US" dirty="0" err="1" smtClean="0">
                <a:solidFill>
                  <a:schemeClr val="accent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≡</a:t>
            </a:r>
            <a:r>
              <a:rPr lang="en-US" altLang="en-US" b="1" dirty="0" err="1" smtClean="0">
                <a:solidFill>
                  <a:schemeClr val="accent1"/>
                </a:solidFill>
              </a:rPr>
              <a:t>C</a:t>
            </a:r>
            <a:r>
              <a:rPr lang="en-US" altLang="en-US" dirty="0"/>
              <a:t> </a:t>
            </a:r>
            <a:r>
              <a:rPr lang="en-US" altLang="en-US" dirty="0" smtClean="0"/>
              <a:t>using clauses </a:t>
            </a:r>
            <a:r>
              <a:rPr lang="en-US" altLang="en-US" b="1" dirty="0" smtClean="0">
                <a:solidFill>
                  <a:schemeClr val="accent1"/>
                </a:solidFill>
                <a:sym typeface="Symbol" panose="05050102010706020507" pitchFamily="18" charset="2"/>
              </a:rPr>
              <a:t>y </a:t>
            </a:r>
            <a:r>
              <a:rPr lang="en-US" altLang="en-US" b="1" dirty="0">
                <a:solidFill>
                  <a:schemeClr val="accent1"/>
                </a:solidFill>
                <a:sym typeface="Symbol" panose="05050102010706020507" pitchFamily="18" charset="2"/>
              </a:rPr>
              <a:t></a:t>
            </a:r>
            <a:r>
              <a:rPr lang="en-US" altLang="en-US" b="1" dirty="0">
                <a:solidFill>
                  <a:schemeClr val="accent1"/>
                </a:solidFill>
              </a:rPr>
              <a:t> </a:t>
            </a:r>
            <a:r>
              <a:rPr lang="en-US" altLang="en-US" b="1" dirty="0" smtClean="0">
                <a:solidFill>
                  <a:schemeClr val="accent1"/>
                </a:solidFill>
              </a:rPr>
              <a:t>C </a:t>
            </a:r>
            <a:r>
              <a:rPr lang="en-US" altLang="en-US" dirty="0" smtClean="0"/>
              <a:t> and </a:t>
            </a:r>
            <a:r>
              <a:rPr lang="en-US" altLang="en-US" b="1" dirty="0" smtClean="0">
                <a:solidFill>
                  <a:schemeClr val="accent1"/>
                </a:solidFill>
                <a:sym typeface="Symbol" panose="05050102010706020507" pitchFamily="18" charset="2"/>
              </a:rPr>
              <a:t>z</a:t>
            </a:r>
            <a:r>
              <a:rPr lang="en-US" altLang="en-US" b="1" dirty="0">
                <a:solidFill>
                  <a:schemeClr val="accent1"/>
                </a:solidFill>
                <a:sym typeface="Symbol" panose="05050102010706020507" pitchFamily="18" charset="2"/>
              </a:rPr>
              <a:t> </a:t>
            </a:r>
            <a:r>
              <a:rPr lang="en-US" altLang="en-US" b="1" dirty="0" smtClean="0">
                <a:solidFill>
                  <a:schemeClr val="accent1"/>
                </a:solidFill>
                <a:sym typeface="Symbol" panose="05050102010706020507" pitchFamily="18" charset="2"/>
              </a:rPr>
              <a:t> y </a:t>
            </a:r>
            <a:r>
              <a:rPr lang="en-US" altLang="en-US" dirty="0" smtClean="0">
                <a:sym typeface="Symbol" panose="05050102010706020507" pitchFamily="18" charset="2"/>
              </a:rPr>
              <a:t>for each </a:t>
            </a:r>
            <a:r>
              <a:rPr lang="en-US" altLang="en-US" b="1" dirty="0" smtClean="0">
                <a:solidFill>
                  <a:schemeClr val="accent1"/>
                </a:solidFill>
                <a:sym typeface="Symbol" panose="05050102010706020507" pitchFamily="18" charset="2"/>
              </a:rPr>
              <a:t>z</a:t>
            </a:r>
            <a:r>
              <a:rPr lang="en-US" altLang="en-US" dirty="0" smtClean="0">
                <a:sym typeface="Symbol" panose="05050102010706020507" pitchFamily="18" charset="2"/>
              </a:rPr>
              <a:t> in </a:t>
            </a:r>
            <a:r>
              <a:rPr lang="en-US" altLang="en-US" b="1" dirty="0" smtClean="0">
                <a:solidFill>
                  <a:schemeClr val="accent1"/>
                </a:solidFill>
                <a:sym typeface="Symbol" panose="05050102010706020507" pitchFamily="18" charset="2"/>
              </a:rPr>
              <a:t>C</a:t>
            </a:r>
            <a:r>
              <a:rPr lang="en-US" altLang="en-US" dirty="0" smtClean="0">
                <a:sym typeface="Symbol" panose="05050102010706020507" pitchFamily="18" charset="2"/>
              </a:rPr>
              <a:t>.</a:t>
            </a:r>
          </a:p>
          <a:p>
            <a:pPr lvl="2"/>
            <a:r>
              <a:rPr lang="en-US" altLang="en-US" b="1" dirty="0" smtClean="0">
                <a:solidFill>
                  <a:srgbClr val="669900"/>
                </a:solidFill>
                <a:sym typeface="Symbol" panose="05050102010706020507" pitchFamily="18" charset="2"/>
              </a:rPr>
              <a:t>Idea:</a:t>
            </a:r>
            <a:r>
              <a:rPr lang="en-US" altLang="en-US" dirty="0" smtClean="0">
                <a:sym typeface="Symbol" panose="05050102010706020507" pitchFamily="18" charset="2"/>
              </a:rPr>
              <a:t>  </a:t>
            </a:r>
            <a:r>
              <a:rPr lang="en-US" altLang="en-US" b="1" dirty="0" smtClean="0">
                <a:sym typeface="Symbol" panose="05050102010706020507" pitchFamily="18" charset="2"/>
              </a:rPr>
              <a:t>SAT</a:t>
            </a:r>
            <a:r>
              <a:rPr lang="en-US" altLang="en-US" dirty="0" smtClean="0">
                <a:sym typeface="Symbol" panose="05050102010706020507" pitchFamily="18" charset="2"/>
              </a:rPr>
              <a:t> to </a:t>
            </a:r>
            <a:r>
              <a:rPr lang="en-US" altLang="en-US" b="1" dirty="0" smtClean="0">
                <a:sym typeface="Symbol" panose="05050102010706020507" pitchFamily="18" charset="2"/>
              </a:rPr>
              <a:t>CNF-SAT</a:t>
            </a:r>
            <a:r>
              <a:rPr lang="en-US" altLang="en-US" dirty="0" smtClean="0">
                <a:sym typeface="Symbol" panose="05050102010706020507" pitchFamily="18" charset="2"/>
              </a:rPr>
              <a:t> conversion also works for circuits </a:t>
            </a:r>
            <a:endParaRPr lang="en-US" altLang="en-US" dirty="0"/>
          </a:p>
          <a:p>
            <a:endParaRPr lang="en-US" altLang="en-US" b="1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746CC4-36B3-4F7C-9BF0-7D4CF7AAAD59}" type="slidenum">
              <a:rPr lang="en-US" altLang="en-US"/>
              <a:pPr/>
              <a:t>18</a:t>
            </a:fld>
            <a:endParaRPr lang="en-US" altLang="en-US"/>
          </a:p>
        </p:txBody>
      </p:sp>
      <p:sp>
        <p:nvSpPr>
          <p:cNvPr id="91138" name="Rectangle 2"/>
          <p:cNvSpPr>
            <a:spLocks noGrp="1" noChangeArrowheads="1"/>
          </p:cNvSpPr>
          <p:nvPr>
            <p:ph type="title"/>
          </p:nvPr>
        </p:nvSpPr>
        <p:spPr>
          <a:ln/>
          <a:extLst>
            <a:ext uri="{91240B29-F687-4F45-9708-019B960494DF}">
              <a14:hiddenLine xmlns:a14="http://schemas.microsoft.com/office/drawing/2010/main" w="28575" cmpd="sng">
                <a:solidFill>
                  <a:srgbClr val="0033CC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altLang="en-US" dirty="0"/>
              <a:t>The </a:t>
            </a:r>
            <a:r>
              <a:rPr lang="en-US" altLang="en-US" dirty="0" smtClean="0"/>
              <a:t>DAG of a proof </a:t>
            </a:r>
            <a:endParaRPr lang="en-US" altLang="en-US" dirty="0">
              <a:solidFill>
                <a:schemeClr val="accent1"/>
              </a:solidFill>
            </a:endParaRPr>
          </a:p>
        </p:txBody>
      </p:sp>
      <p:sp>
        <p:nvSpPr>
          <p:cNvPr id="91139" name="Text Box 3"/>
          <p:cNvSpPr txBox="1">
            <a:spLocks noChangeArrowheads="1"/>
          </p:cNvSpPr>
          <p:nvPr/>
        </p:nvSpPr>
        <p:spPr bwMode="auto">
          <a:xfrm>
            <a:off x="6731000" y="631805"/>
            <a:ext cx="2379177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33CC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l"/>
            <a:r>
              <a:rPr lang="en-US" altLang="en-US" sz="2800" dirty="0">
                <a:solidFill>
                  <a:schemeClr val="accent1"/>
                </a:solidFill>
                <a:latin typeface="Calibri" panose="020F0502020204030204" pitchFamily="34" charset="0"/>
              </a:rPr>
              <a:t>Axioms/inputs </a:t>
            </a:r>
          </a:p>
          <a:p>
            <a:pPr algn="l"/>
            <a:r>
              <a:rPr lang="en-US" altLang="en-US" sz="2800" dirty="0">
                <a:solidFill>
                  <a:schemeClr val="accent1"/>
                </a:solidFill>
                <a:latin typeface="Calibri" panose="020F0502020204030204" pitchFamily="34" charset="0"/>
              </a:rPr>
              <a:t>are sources</a:t>
            </a:r>
          </a:p>
        </p:txBody>
      </p:sp>
      <p:sp>
        <p:nvSpPr>
          <p:cNvPr id="91140" name="Oval 4"/>
          <p:cNvSpPr>
            <a:spLocks noChangeArrowheads="1"/>
          </p:cNvSpPr>
          <p:nvPr/>
        </p:nvSpPr>
        <p:spPr bwMode="auto">
          <a:xfrm>
            <a:off x="1524000" y="1600200"/>
            <a:ext cx="609600" cy="552450"/>
          </a:xfrm>
          <a:prstGeom prst="ellipse">
            <a:avLst/>
          </a:prstGeom>
          <a:solidFill>
            <a:srgbClr val="FFFFFF"/>
          </a:solidFill>
          <a:ln w="28575">
            <a:solidFill>
              <a:srgbClr val="0033CC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n-US" altLang="en-US" sz="2800" dirty="0">
                <a:solidFill>
                  <a:schemeClr val="accent1"/>
                </a:solidFill>
                <a:latin typeface="Calibri" panose="020F0502020204030204" pitchFamily="34" charset="0"/>
              </a:rPr>
              <a:t>F</a:t>
            </a:r>
            <a:r>
              <a:rPr lang="en-US" altLang="en-US" sz="2800" baseline="-25000" dirty="0">
                <a:solidFill>
                  <a:schemeClr val="accent1"/>
                </a:solidFill>
                <a:latin typeface="Calibri" panose="020F0502020204030204" pitchFamily="34" charset="0"/>
              </a:rPr>
              <a:t>1</a:t>
            </a:r>
            <a:endParaRPr lang="en-US" altLang="en-US" sz="2800" dirty="0">
              <a:solidFill>
                <a:schemeClr val="accent1"/>
              </a:solidFill>
              <a:latin typeface="Calibri" panose="020F0502020204030204" pitchFamily="34" charset="0"/>
            </a:endParaRPr>
          </a:p>
        </p:txBody>
      </p:sp>
      <p:sp>
        <p:nvSpPr>
          <p:cNvPr id="91151" name="Oval 15"/>
          <p:cNvSpPr>
            <a:spLocks noChangeArrowheads="1"/>
          </p:cNvSpPr>
          <p:nvPr/>
        </p:nvSpPr>
        <p:spPr bwMode="auto">
          <a:xfrm>
            <a:off x="7010400" y="2971800"/>
            <a:ext cx="592138" cy="546100"/>
          </a:xfrm>
          <a:prstGeom prst="ellipse">
            <a:avLst/>
          </a:prstGeom>
          <a:solidFill>
            <a:srgbClr val="FFFFFF"/>
          </a:solidFill>
          <a:ln w="28575">
            <a:solidFill>
              <a:srgbClr val="0033CC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n-US" altLang="en-US" sz="2800" dirty="0">
                <a:solidFill>
                  <a:schemeClr val="accent1"/>
                </a:solidFill>
                <a:latin typeface="Calibri" panose="020F0502020204030204" pitchFamily="34" charset="0"/>
              </a:rPr>
              <a:t>F</a:t>
            </a:r>
            <a:r>
              <a:rPr lang="en-US" altLang="en-US" sz="2800" baseline="-25000" dirty="0">
                <a:solidFill>
                  <a:schemeClr val="accent1"/>
                </a:solidFill>
                <a:latin typeface="Calibri" panose="020F0502020204030204" pitchFamily="34" charset="0"/>
              </a:rPr>
              <a:t>11</a:t>
            </a:r>
            <a:endParaRPr lang="en-US" altLang="en-US" sz="2800" dirty="0">
              <a:solidFill>
                <a:schemeClr val="accent1"/>
              </a:solidFill>
              <a:latin typeface="Calibri" panose="020F0502020204030204" pitchFamily="34" charset="0"/>
            </a:endParaRPr>
          </a:p>
        </p:txBody>
      </p:sp>
      <p:sp>
        <p:nvSpPr>
          <p:cNvPr id="91152" name="Oval 16"/>
          <p:cNvSpPr>
            <a:spLocks noChangeArrowheads="1"/>
          </p:cNvSpPr>
          <p:nvPr/>
        </p:nvSpPr>
        <p:spPr bwMode="auto">
          <a:xfrm>
            <a:off x="2438400" y="2514600"/>
            <a:ext cx="574675" cy="650875"/>
          </a:xfrm>
          <a:prstGeom prst="ellipse">
            <a:avLst/>
          </a:prstGeom>
          <a:solidFill>
            <a:srgbClr val="FFFFFF"/>
          </a:solidFill>
          <a:ln w="28575">
            <a:solidFill>
              <a:srgbClr val="0033CC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n-US" altLang="en-US" sz="2800" dirty="0">
                <a:solidFill>
                  <a:schemeClr val="accent1"/>
                </a:solidFill>
                <a:latin typeface="Calibri" panose="020F0502020204030204" pitchFamily="34" charset="0"/>
              </a:rPr>
              <a:t>F</a:t>
            </a:r>
            <a:r>
              <a:rPr lang="en-US" altLang="en-US" sz="2800" baseline="-25000" dirty="0">
                <a:solidFill>
                  <a:schemeClr val="accent1"/>
                </a:solidFill>
                <a:latin typeface="Calibri" panose="020F0502020204030204" pitchFamily="34" charset="0"/>
              </a:rPr>
              <a:t>3</a:t>
            </a:r>
            <a:endParaRPr lang="en-US" altLang="en-US" sz="2800" dirty="0">
              <a:solidFill>
                <a:schemeClr val="accent1"/>
              </a:solidFill>
              <a:latin typeface="Calibri" panose="020F0502020204030204" pitchFamily="34" charset="0"/>
            </a:endParaRPr>
          </a:p>
        </p:txBody>
      </p:sp>
      <p:sp>
        <p:nvSpPr>
          <p:cNvPr id="91153" name="Oval 17"/>
          <p:cNvSpPr>
            <a:spLocks noChangeArrowheads="1"/>
          </p:cNvSpPr>
          <p:nvPr/>
        </p:nvSpPr>
        <p:spPr bwMode="auto">
          <a:xfrm>
            <a:off x="1981200" y="3429000"/>
            <a:ext cx="609600" cy="544513"/>
          </a:xfrm>
          <a:prstGeom prst="ellipse">
            <a:avLst/>
          </a:prstGeom>
          <a:solidFill>
            <a:srgbClr val="FFFFFF"/>
          </a:solidFill>
          <a:ln w="28575">
            <a:solidFill>
              <a:srgbClr val="0033CC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n-US" altLang="en-US" sz="2800" dirty="0">
                <a:solidFill>
                  <a:schemeClr val="accent1"/>
                </a:solidFill>
                <a:latin typeface="Calibri" panose="020F0502020204030204" pitchFamily="34" charset="0"/>
              </a:rPr>
              <a:t>F</a:t>
            </a:r>
            <a:r>
              <a:rPr lang="en-US" altLang="en-US" sz="2800" baseline="-25000" dirty="0">
                <a:solidFill>
                  <a:schemeClr val="accent1"/>
                </a:solidFill>
                <a:latin typeface="Calibri" panose="020F0502020204030204" pitchFamily="34" charset="0"/>
              </a:rPr>
              <a:t>4</a:t>
            </a:r>
            <a:endParaRPr lang="en-US" altLang="en-US" sz="2800" dirty="0">
              <a:solidFill>
                <a:schemeClr val="accent1"/>
              </a:solidFill>
              <a:latin typeface="Calibri" panose="020F0502020204030204" pitchFamily="34" charset="0"/>
            </a:endParaRPr>
          </a:p>
        </p:txBody>
      </p:sp>
      <p:sp>
        <p:nvSpPr>
          <p:cNvPr id="91154" name="Oval 18"/>
          <p:cNvSpPr>
            <a:spLocks noChangeArrowheads="1"/>
          </p:cNvSpPr>
          <p:nvPr/>
        </p:nvSpPr>
        <p:spPr bwMode="auto">
          <a:xfrm>
            <a:off x="3886200" y="2971800"/>
            <a:ext cx="681038" cy="588963"/>
          </a:xfrm>
          <a:prstGeom prst="ellipse">
            <a:avLst/>
          </a:prstGeom>
          <a:solidFill>
            <a:srgbClr val="FFFFFF"/>
          </a:solidFill>
          <a:ln w="28575">
            <a:solidFill>
              <a:srgbClr val="0033CC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n-US" altLang="en-US" sz="2800" dirty="0">
                <a:solidFill>
                  <a:schemeClr val="accent1"/>
                </a:solidFill>
                <a:latin typeface="Calibri" panose="020F0502020204030204" pitchFamily="34" charset="0"/>
              </a:rPr>
              <a:t>F</a:t>
            </a:r>
            <a:r>
              <a:rPr lang="en-US" altLang="en-US" sz="2800" baseline="-25000" dirty="0">
                <a:solidFill>
                  <a:schemeClr val="accent1"/>
                </a:solidFill>
                <a:latin typeface="Calibri" panose="020F0502020204030204" pitchFamily="34" charset="0"/>
              </a:rPr>
              <a:t>8</a:t>
            </a:r>
            <a:endParaRPr lang="en-US" altLang="en-US" sz="2800" dirty="0">
              <a:solidFill>
                <a:schemeClr val="accent1"/>
              </a:solidFill>
              <a:latin typeface="Calibri" panose="020F0502020204030204" pitchFamily="34" charset="0"/>
            </a:endParaRPr>
          </a:p>
        </p:txBody>
      </p:sp>
      <p:sp>
        <p:nvSpPr>
          <p:cNvPr id="91155" name="Oval 19"/>
          <p:cNvSpPr>
            <a:spLocks noChangeArrowheads="1"/>
          </p:cNvSpPr>
          <p:nvPr/>
        </p:nvSpPr>
        <p:spPr bwMode="auto">
          <a:xfrm>
            <a:off x="3276600" y="4267200"/>
            <a:ext cx="609600" cy="636588"/>
          </a:xfrm>
          <a:prstGeom prst="ellipse">
            <a:avLst/>
          </a:prstGeom>
          <a:solidFill>
            <a:srgbClr val="FFFFFF"/>
          </a:solidFill>
          <a:ln w="28575">
            <a:solidFill>
              <a:srgbClr val="0033CC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n-US" altLang="en-US" sz="2800" dirty="0">
                <a:solidFill>
                  <a:schemeClr val="accent1"/>
                </a:solidFill>
                <a:latin typeface="Calibri" panose="020F0502020204030204" pitchFamily="34" charset="0"/>
              </a:rPr>
              <a:t>F</a:t>
            </a:r>
            <a:r>
              <a:rPr lang="en-US" altLang="en-US" sz="2800" baseline="-25000" dirty="0">
                <a:solidFill>
                  <a:schemeClr val="accent1"/>
                </a:solidFill>
                <a:latin typeface="Calibri" panose="020F0502020204030204" pitchFamily="34" charset="0"/>
              </a:rPr>
              <a:t>9</a:t>
            </a:r>
            <a:endParaRPr lang="en-US" altLang="en-US" sz="2800" dirty="0">
              <a:solidFill>
                <a:schemeClr val="accent1"/>
              </a:solidFill>
              <a:latin typeface="Calibri" panose="020F0502020204030204" pitchFamily="34" charset="0"/>
            </a:endParaRPr>
          </a:p>
        </p:txBody>
      </p:sp>
      <p:sp>
        <p:nvSpPr>
          <p:cNvPr id="91156" name="Oval 20"/>
          <p:cNvSpPr>
            <a:spLocks noChangeArrowheads="1"/>
          </p:cNvSpPr>
          <p:nvPr/>
        </p:nvSpPr>
        <p:spPr bwMode="auto">
          <a:xfrm>
            <a:off x="4770438" y="4267200"/>
            <a:ext cx="609600" cy="565150"/>
          </a:xfrm>
          <a:prstGeom prst="ellipse">
            <a:avLst/>
          </a:prstGeom>
          <a:solidFill>
            <a:srgbClr val="FFFFFF"/>
          </a:solidFill>
          <a:ln w="28575">
            <a:solidFill>
              <a:srgbClr val="0033CC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n-US" altLang="en-US" sz="2800" dirty="0">
                <a:solidFill>
                  <a:schemeClr val="accent1"/>
                </a:solidFill>
                <a:latin typeface="Calibri" panose="020F0502020204030204" pitchFamily="34" charset="0"/>
              </a:rPr>
              <a:t>F</a:t>
            </a:r>
            <a:r>
              <a:rPr lang="en-US" altLang="en-US" sz="2800" baseline="-25000" dirty="0">
                <a:solidFill>
                  <a:schemeClr val="accent1"/>
                </a:solidFill>
                <a:latin typeface="Calibri" panose="020F0502020204030204" pitchFamily="34" charset="0"/>
              </a:rPr>
              <a:t>12</a:t>
            </a:r>
            <a:endParaRPr lang="en-US" altLang="en-US" sz="2800" dirty="0">
              <a:solidFill>
                <a:schemeClr val="accent1"/>
              </a:solidFill>
              <a:latin typeface="Calibri" panose="020F0502020204030204" pitchFamily="34" charset="0"/>
            </a:endParaRPr>
          </a:p>
        </p:txBody>
      </p:sp>
      <p:sp>
        <p:nvSpPr>
          <p:cNvPr id="91157" name="Oval 21"/>
          <p:cNvSpPr>
            <a:spLocks noChangeArrowheads="1"/>
          </p:cNvSpPr>
          <p:nvPr/>
        </p:nvSpPr>
        <p:spPr bwMode="auto">
          <a:xfrm>
            <a:off x="3276600" y="1600200"/>
            <a:ext cx="609600" cy="587375"/>
          </a:xfrm>
          <a:prstGeom prst="ellipse">
            <a:avLst/>
          </a:prstGeom>
          <a:solidFill>
            <a:srgbClr val="FFFFFF"/>
          </a:solidFill>
          <a:ln w="28575">
            <a:solidFill>
              <a:srgbClr val="0033CC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n-US" altLang="en-US" sz="2800" dirty="0">
                <a:solidFill>
                  <a:schemeClr val="accent1"/>
                </a:solidFill>
                <a:latin typeface="Calibri" panose="020F0502020204030204" pitchFamily="34" charset="0"/>
              </a:rPr>
              <a:t>F</a:t>
            </a:r>
            <a:r>
              <a:rPr lang="en-US" altLang="en-US" sz="2800" baseline="-25000" dirty="0">
                <a:solidFill>
                  <a:schemeClr val="accent1"/>
                </a:solidFill>
                <a:latin typeface="Calibri" panose="020F0502020204030204" pitchFamily="34" charset="0"/>
              </a:rPr>
              <a:t>2</a:t>
            </a:r>
            <a:endParaRPr lang="en-US" altLang="en-US" sz="2800" dirty="0">
              <a:solidFill>
                <a:schemeClr val="accent1"/>
              </a:solidFill>
              <a:latin typeface="Calibri" panose="020F0502020204030204" pitchFamily="34" charset="0"/>
            </a:endParaRPr>
          </a:p>
        </p:txBody>
      </p:sp>
      <p:sp>
        <p:nvSpPr>
          <p:cNvPr id="91158" name="Oval 22"/>
          <p:cNvSpPr>
            <a:spLocks noChangeArrowheads="1"/>
          </p:cNvSpPr>
          <p:nvPr/>
        </p:nvSpPr>
        <p:spPr bwMode="auto">
          <a:xfrm>
            <a:off x="7620000" y="1600200"/>
            <a:ext cx="609600" cy="561975"/>
          </a:xfrm>
          <a:prstGeom prst="ellipse">
            <a:avLst/>
          </a:prstGeom>
          <a:solidFill>
            <a:srgbClr val="FFFFFF"/>
          </a:solidFill>
          <a:ln w="28575">
            <a:solidFill>
              <a:srgbClr val="0033CC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n-US" altLang="en-US" sz="2800" dirty="0">
                <a:solidFill>
                  <a:schemeClr val="accent1"/>
                </a:solidFill>
                <a:latin typeface="Calibri" panose="020F0502020204030204" pitchFamily="34" charset="0"/>
              </a:rPr>
              <a:t>F</a:t>
            </a:r>
            <a:r>
              <a:rPr lang="en-US" altLang="en-US" sz="2800" baseline="-25000" dirty="0">
                <a:solidFill>
                  <a:schemeClr val="accent1"/>
                </a:solidFill>
                <a:latin typeface="Calibri" panose="020F0502020204030204" pitchFamily="34" charset="0"/>
              </a:rPr>
              <a:t>7</a:t>
            </a:r>
            <a:endParaRPr lang="en-US" altLang="en-US" sz="2800" dirty="0">
              <a:solidFill>
                <a:schemeClr val="accent1"/>
              </a:solidFill>
              <a:latin typeface="Calibri" panose="020F0502020204030204" pitchFamily="34" charset="0"/>
            </a:endParaRPr>
          </a:p>
        </p:txBody>
      </p:sp>
      <p:sp>
        <p:nvSpPr>
          <p:cNvPr id="91159" name="Oval 23"/>
          <p:cNvSpPr>
            <a:spLocks noChangeArrowheads="1"/>
          </p:cNvSpPr>
          <p:nvPr/>
        </p:nvSpPr>
        <p:spPr bwMode="auto">
          <a:xfrm>
            <a:off x="5638800" y="2971800"/>
            <a:ext cx="750888" cy="579438"/>
          </a:xfrm>
          <a:prstGeom prst="ellipse">
            <a:avLst/>
          </a:prstGeom>
          <a:solidFill>
            <a:srgbClr val="FFFFFF"/>
          </a:solidFill>
          <a:ln w="28575">
            <a:solidFill>
              <a:srgbClr val="0033CC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n-US" altLang="en-US" sz="2800" dirty="0">
                <a:solidFill>
                  <a:schemeClr val="accent1"/>
                </a:solidFill>
                <a:latin typeface="Calibri" panose="020F0502020204030204" pitchFamily="34" charset="0"/>
              </a:rPr>
              <a:t>F</a:t>
            </a:r>
            <a:r>
              <a:rPr lang="en-US" altLang="en-US" sz="2800" baseline="-25000" dirty="0">
                <a:solidFill>
                  <a:schemeClr val="accent1"/>
                </a:solidFill>
                <a:latin typeface="Calibri" panose="020F0502020204030204" pitchFamily="34" charset="0"/>
              </a:rPr>
              <a:t>10</a:t>
            </a:r>
            <a:endParaRPr lang="en-US" altLang="en-US" sz="2800" dirty="0">
              <a:solidFill>
                <a:schemeClr val="accent1"/>
              </a:solidFill>
              <a:latin typeface="Calibri" panose="020F0502020204030204" pitchFamily="34" charset="0"/>
            </a:endParaRPr>
          </a:p>
        </p:txBody>
      </p:sp>
      <p:sp>
        <p:nvSpPr>
          <p:cNvPr id="91160" name="Oval 24"/>
          <p:cNvSpPr>
            <a:spLocks noChangeArrowheads="1"/>
          </p:cNvSpPr>
          <p:nvPr/>
        </p:nvSpPr>
        <p:spPr bwMode="auto">
          <a:xfrm>
            <a:off x="4495800" y="1447800"/>
            <a:ext cx="609600" cy="550863"/>
          </a:xfrm>
          <a:prstGeom prst="ellipse">
            <a:avLst/>
          </a:prstGeom>
          <a:solidFill>
            <a:srgbClr val="FFFFFF"/>
          </a:solidFill>
          <a:ln w="28575">
            <a:solidFill>
              <a:srgbClr val="0033CC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n-US" altLang="en-US" sz="2800" dirty="0">
                <a:solidFill>
                  <a:schemeClr val="accent1"/>
                </a:solidFill>
                <a:latin typeface="Calibri" panose="020F0502020204030204" pitchFamily="34" charset="0"/>
              </a:rPr>
              <a:t>F</a:t>
            </a:r>
            <a:r>
              <a:rPr lang="en-US" altLang="en-US" sz="2800" baseline="-25000" dirty="0">
                <a:solidFill>
                  <a:schemeClr val="accent1"/>
                </a:solidFill>
                <a:latin typeface="Calibri" panose="020F0502020204030204" pitchFamily="34" charset="0"/>
              </a:rPr>
              <a:t>5</a:t>
            </a:r>
            <a:endParaRPr lang="en-US" altLang="en-US" sz="2800" dirty="0">
              <a:solidFill>
                <a:schemeClr val="accent1"/>
              </a:solidFill>
              <a:latin typeface="Calibri" panose="020F0502020204030204" pitchFamily="34" charset="0"/>
            </a:endParaRPr>
          </a:p>
        </p:txBody>
      </p:sp>
      <p:sp>
        <p:nvSpPr>
          <p:cNvPr id="91161" name="Oval 25"/>
          <p:cNvSpPr>
            <a:spLocks noChangeArrowheads="1"/>
          </p:cNvSpPr>
          <p:nvPr/>
        </p:nvSpPr>
        <p:spPr bwMode="auto">
          <a:xfrm>
            <a:off x="6019800" y="1752600"/>
            <a:ext cx="609600" cy="596900"/>
          </a:xfrm>
          <a:prstGeom prst="ellipse">
            <a:avLst/>
          </a:prstGeom>
          <a:solidFill>
            <a:srgbClr val="FFFFFF"/>
          </a:solidFill>
          <a:ln w="28575">
            <a:solidFill>
              <a:srgbClr val="0033CC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n-US" altLang="en-US" sz="2800" dirty="0">
                <a:solidFill>
                  <a:schemeClr val="accent1"/>
                </a:solidFill>
                <a:latin typeface="Calibri" panose="020F0502020204030204" pitchFamily="34" charset="0"/>
              </a:rPr>
              <a:t>F</a:t>
            </a:r>
            <a:r>
              <a:rPr lang="en-US" altLang="en-US" sz="2800" baseline="-25000" dirty="0">
                <a:solidFill>
                  <a:schemeClr val="accent1"/>
                </a:solidFill>
                <a:latin typeface="Calibri" panose="020F0502020204030204" pitchFamily="34" charset="0"/>
              </a:rPr>
              <a:t>6</a:t>
            </a:r>
            <a:endParaRPr lang="en-US" altLang="en-US" sz="2800" dirty="0">
              <a:solidFill>
                <a:schemeClr val="accent1"/>
              </a:solidFill>
              <a:latin typeface="Calibri" panose="020F0502020204030204" pitchFamily="34" charset="0"/>
            </a:endParaRPr>
          </a:p>
        </p:txBody>
      </p:sp>
      <p:sp>
        <p:nvSpPr>
          <p:cNvPr id="91162" name="Oval 26"/>
          <p:cNvSpPr>
            <a:spLocks noChangeArrowheads="1"/>
          </p:cNvSpPr>
          <p:nvPr/>
        </p:nvSpPr>
        <p:spPr bwMode="auto">
          <a:xfrm>
            <a:off x="4160838" y="5060950"/>
            <a:ext cx="609600" cy="582613"/>
          </a:xfrm>
          <a:prstGeom prst="ellipse">
            <a:avLst/>
          </a:prstGeom>
          <a:solidFill>
            <a:srgbClr val="FFFFFF"/>
          </a:solidFill>
          <a:ln w="28575">
            <a:solidFill>
              <a:srgbClr val="0033CC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n-US" altLang="en-US" sz="2800" dirty="0">
                <a:solidFill>
                  <a:schemeClr val="accent1"/>
                </a:solidFill>
                <a:latin typeface="Calibri" panose="020F0502020204030204" pitchFamily="34" charset="0"/>
              </a:rPr>
              <a:t>F</a:t>
            </a:r>
            <a:r>
              <a:rPr lang="en-US" altLang="en-US" sz="2800" baseline="-25000" dirty="0">
                <a:solidFill>
                  <a:schemeClr val="accent1"/>
                </a:solidFill>
                <a:latin typeface="Calibri" panose="020F0502020204030204" pitchFamily="34" charset="0"/>
              </a:rPr>
              <a:t>13</a:t>
            </a:r>
            <a:endParaRPr lang="en-US" altLang="en-US" sz="2800" dirty="0">
              <a:solidFill>
                <a:schemeClr val="accent1"/>
              </a:solidFill>
              <a:latin typeface="Calibri" panose="020F0502020204030204" pitchFamily="34" charset="0"/>
            </a:endParaRPr>
          </a:p>
        </p:txBody>
      </p:sp>
      <p:cxnSp>
        <p:nvCxnSpPr>
          <p:cNvPr id="91163" name="AutoShape 27"/>
          <p:cNvCxnSpPr>
            <a:cxnSpLocks noChangeShapeType="1"/>
            <a:stCxn id="91140" idx="5"/>
            <a:endCxn id="91152" idx="1"/>
          </p:cNvCxnSpPr>
          <p:nvPr/>
        </p:nvCxnSpPr>
        <p:spPr bwMode="auto">
          <a:xfrm>
            <a:off x="2044700" y="2085975"/>
            <a:ext cx="477838" cy="509588"/>
          </a:xfrm>
          <a:prstGeom prst="straightConnector1">
            <a:avLst/>
          </a:prstGeom>
          <a:noFill/>
          <a:ln w="28575">
            <a:solidFill>
              <a:srgbClr val="0033CC"/>
            </a:solidFill>
            <a:round/>
            <a:headEnd/>
            <a:tailEnd type="triangle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91164" name="AutoShape 28"/>
          <p:cNvCxnSpPr>
            <a:cxnSpLocks noChangeShapeType="1"/>
            <a:stCxn id="91157" idx="3"/>
            <a:endCxn id="91152" idx="7"/>
          </p:cNvCxnSpPr>
          <p:nvPr/>
        </p:nvCxnSpPr>
        <p:spPr bwMode="auto">
          <a:xfrm flipH="1">
            <a:off x="2928938" y="2116138"/>
            <a:ext cx="436562" cy="479425"/>
          </a:xfrm>
          <a:prstGeom prst="straightConnector1">
            <a:avLst/>
          </a:prstGeom>
          <a:noFill/>
          <a:ln w="28575">
            <a:solidFill>
              <a:srgbClr val="0033CC"/>
            </a:solidFill>
            <a:round/>
            <a:headEnd/>
            <a:tailEnd type="triangle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91165" name="AutoShape 29"/>
          <p:cNvCxnSpPr>
            <a:cxnSpLocks noChangeShapeType="1"/>
            <a:stCxn id="91157" idx="4"/>
            <a:endCxn id="91154" idx="1"/>
          </p:cNvCxnSpPr>
          <p:nvPr/>
        </p:nvCxnSpPr>
        <p:spPr bwMode="auto">
          <a:xfrm>
            <a:off x="3581400" y="2201863"/>
            <a:ext cx="404813" cy="841375"/>
          </a:xfrm>
          <a:prstGeom prst="straightConnector1">
            <a:avLst/>
          </a:prstGeom>
          <a:noFill/>
          <a:ln w="28575">
            <a:solidFill>
              <a:srgbClr val="0033CC"/>
            </a:solidFill>
            <a:round/>
            <a:headEnd/>
            <a:tailEnd type="triangle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91166" name="AutoShape 30"/>
          <p:cNvCxnSpPr>
            <a:cxnSpLocks noChangeShapeType="1"/>
            <a:stCxn id="91152" idx="3"/>
            <a:endCxn id="91153" idx="0"/>
          </p:cNvCxnSpPr>
          <p:nvPr/>
        </p:nvCxnSpPr>
        <p:spPr bwMode="auto">
          <a:xfrm flipH="1">
            <a:off x="2286000" y="3084513"/>
            <a:ext cx="236538" cy="330200"/>
          </a:xfrm>
          <a:prstGeom prst="straightConnector1">
            <a:avLst/>
          </a:prstGeom>
          <a:noFill/>
          <a:ln w="28575">
            <a:solidFill>
              <a:srgbClr val="0033CC"/>
            </a:solidFill>
            <a:round/>
            <a:headEnd/>
            <a:tailEnd type="triangle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91167" name="AutoShape 31"/>
          <p:cNvCxnSpPr>
            <a:cxnSpLocks noChangeShapeType="1"/>
            <a:stCxn id="91140" idx="4"/>
            <a:endCxn id="91153" idx="1"/>
          </p:cNvCxnSpPr>
          <p:nvPr/>
        </p:nvCxnSpPr>
        <p:spPr bwMode="auto">
          <a:xfrm>
            <a:off x="1828800" y="2166938"/>
            <a:ext cx="241300" cy="1327150"/>
          </a:xfrm>
          <a:prstGeom prst="straightConnector1">
            <a:avLst/>
          </a:prstGeom>
          <a:noFill/>
          <a:ln w="28575">
            <a:solidFill>
              <a:srgbClr val="0033CC"/>
            </a:solidFill>
            <a:round/>
            <a:headEnd/>
            <a:tailEnd type="triangle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91168" name="AutoShape 32"/>
          <p:cNvCxnSpPr>
            <a:cxnSpLocks noChangeShapeType="1"/>
            <a:stCxn id="91160" idx="4"/>
            <a:endCxn id="91154" idx="7"/>
          </p:cNvCxnSpPr>
          <p:nvPr/>
        </p:nvCxnSpPr>
        <p:spPr bwMode="auto">
          <a:xfrm flipH="1">
            <a:off x="4467225" y="2012950"/>
            <a:ext cx="333375" cy="1030288"/>
          </a:xfrm>
          <a:prstGeom prst="straightConnector1">
            <a:avLst/>
          </a:prstGeom>
          <a:noFill/>
          <a:ln w="28575">
            <a:solidFill>
              <a:srgbClr val="0033CC"/>
            </a:solidFill>
            <a:round/>
            <a:headEnd/>
            <a:tailEnd type="triangle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91169" name="AutoShape 33"/>
          <p:cNvCxnSpPr>
            <a:cxnSpLocks noChangeShapeType="1"/>
            <a:stCxn id="91160" idx="5"/>
            <a:endCxn id="91159" idx="1"/>
          </p:cNvCxnSpPr>
          <p:nvPr/>
        </p:nvCxnSpPr>
        <p:spPr bwMode="auto">
          <a:xfrm>
            <a:off x="5016500" y="1931988"/>
            <a:ext cx="731838" cy="1109662"/>
          </a:xfrm>
          <a:prstGeom prst="straightConnector1">
            <a:avLst/>
          </a:prstGeom>
          <a:noFill/>
          <a:ln w="28575">
            <a:solidFill>
              <a:srgbClr val="0033CC"/>
            </a:solidFill>
            <a:round/>
            <a:headEnd/>
            <a:tailEnd type="triangle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91170" name="AutoShape 34"/>
          <p:cNvCxnSpPr>
            <a:cxnSpLocks noChangeShapeType="1"/>
            <a:stCxn id="91161" idx="4"/>
            <a:endCxn id="91159" idx="0"/>
          </p:cNvCxnSpPr>
          <p:nvPr/>
        </p:nvCxnSpPr>
        <p:spPr bwMode="auto">
          <a:xfrm flipH="1">
            <a:off x="6015038" y="2363788"/>
            <a:ext cx="309562" cy="593725"/>
          </a:xfrm>
          <a:prstGeom prst="straightConnector1">
            <a:avLst/>
          </a:prstGeom>
          <a:noFill/>
          <a:ln w="28575">
            <a:solidFill>
              <a:srgbClr val="0033CC"/>
            </a:solidFill>
            <a:round/>
            <a:headEnd/>
            <a:tailEnd type="triangle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91171" name="AutoShape 35"/>
          <p:cNvCxnSpPr>
            <a:cxnSpLocks noChangeShapeType="1"/>
            <a:stCxn id="91158" idx="3"/>
            <a:endCxn id="91159" idx="7"/>
          </p:cNvCxnSpPr>
          <p:nvPr/>
        </p:nvCxnSpPr>
        <p:spPr bwMode="auto">
          <a:xfrm flipH="1">
            <a:off x="6280150" y="2093913"/>
            <a:ext cx="1428750" cy="947737"/>
          </a:xfrm>
          <a:prstGeom prst="straightConnector1">
            <a:avLst/>
          </a:prstGeom>
          <a:noFill/>
          <a:ln w="28575">
            <a:solidFill>
              <a:srgbClr val="0033CC"/>
            </a:solidFill>
            <a:round/>
            <a:headEnd/>
            <a:tailEnd type="triangle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91172" name="AutoShape 36"/>
          <p:cNvCxnSpPr>
            <a:cxnSpLocks noChangeShapeType="1"/>
            <a:stCxn id="91161" idx="5"/>
            <a:endCxn id="91151" idx="1"/>
          </p:cNvCxnSpPr>
          <p:nvPr/>
        </p:nvCxnSpPr>
        <p:spPr bwMode="auto">
          <a:xfrm>
            <a:off x="6540500" y="2276475"/>
            <a:ext cx="557213" cy="760413"/>
          </a:xfrm>
          <a:prstGeom prst="straightConnector1">
            <a:avLst/>
          </a:prstGeom>
          <a:noFill/>
          <a:ln w="28575">
            <a:solidFill>
              <a:srgbClr val="0033CC"/>
            </a:solidFill>
            <a:round/>
            <a:headEnd/>
            <a:tailEnd type="triangle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91173" name="AutoShape 37"/>
          <p:cNvCxnSpPr>
            <a:cxnSpLocks noChangeShapeType="1"/>
            <a:stCxn id="91158" idx="4"/>
            <a:endCxn id="91151" idx="7"/>
          </p:cNvCxnSpPr>
          <p:nvPr/>
        </p:nvCxnSpPr>
        <p:spPr bwMode="auto">
          <a:xfrm flipH="1">
            <a:off x="7515225" y="2176463"/>
            <a:ext cx="409575" cy="860425"/>
          </a:xfrm>
          <a:prstGeom prst="straightConnector1">
            <a:avLst/>
          </a:prstGeom>
          <a:noFill/>
          <a:ln w="28575">
            <a:solidFill>
              <a:srgbClr val="0033CC"/>
            </a:solidFill>
            <a:round/>
            <a:headEnd/>
            <a:tailEnd type="triangle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91174" name="AutoShape 38"/>
          <p:cNvCxnSpPr>
            <a:cxnSpLocks noChangeShapeType="1"/>
            <a:stCxn id="91159" idx="4"/>
            <a:endCxn id="91156" idx="0"/>
          </p:cNvCxnSpPr>
          <p:nvPr/>
        </p:nvCxnSpPr>
        <p:spPr bwMode="auto">
          <a:xfrm flipH="1">
            <a:off x="5075238" y="3565525"/>
            <a:ext cx="939800" cy="687388"/>
          </a:xfrm>
          <a:prstGeom prst="straightConnector1">
            <a:avLst/>
          </a:prstGeom>
          <a:noFill/>
          <a:ln w="28575">
            <a:solidFill>
              <a:srgbClr val="0033CC"/>
            </a:solidFill>
            <a:round/>
            <a:headEnd/>
            <a:tailEnd type="triangle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91175" name="AutoShape 39"/>
          <p:cNvCxnSpPr>
            <a:cxnSpLocks noChangeShapeType="1"/>
            <a:stCxn id="91151" idx="3"/>
            <a:endCxn id="91156" idx="7"/>
          </p:cNvCxnSpPr>
          <p:nvPr/>
        </p:nvCxnSpPr>
        <p:spPr bwMode="auto">
          <a:xfrm flipH="1">
            <a:off x="5291138" y="3452813"/>
            <a:ext cx="1806575" cy="882650"/>
          </a:xfrm>
          <a:prstGeom prst="straightConnector1">
            <a:avLst/>
          </a:prstGeom>
          <a:noFill/>
          <a:ln w="28575">
            <a:solidFill>
              <a:srgbClr val="0033CC"/>
            </a:solidFill>
            <a:round/>
            <a:headEnd/>
            <a:tailEnd type="triangle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91176" name="AutoShape 40"/>
          <p:cNvCxnSpPr>
            <a:cxnSpLocks noChangeShapeType="1"/>
            <a:stCxn id="91154" idx="5"/>
            <a:endCxn id="91156" idx="1"/>
          </p:cNvCxnSpPr>
          <p:nvPr/>
        </p:nvCxnSpPr>
        <p:spPr bwMode="auto">
          <a:xfrm>
            <a:off x="4467225" y="3489325"/>
            <a:ext cx="392113" cy="846138"/>
          </a:xfrm>
          <a:prstGeom prst="straightConnector1">
            <a:avLst/>
          </a:prstGeom>
          <a:noFill/>
          <a:ln w="28575">
            <a:solidFill>
              <a:srgbClr val="0033CC"/>
            </a:solidFill>
            <a:round/>
            <a:headEnd/>
            <a:tailEnd type="triangle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91177" name="AutoShape 41"/>
          <p:cNvCxnSpPr>
            <a:cxnSpLocks noChangeShapeType="1"/>
            <a:stCxn id="91153" idx="5"/>
            <a:endCxn id="91155" idx="1"/>
          </p:cNvCxnSpPr>
          <p:nvPr/>
        </p:nvCxnSpPr>
        <p:spPr bwMode="auto">
          <a:xfrm>
            <a:off x="2501900" y="3908425"/>
            <a:ext cx="863600" cy="438150"/>
          </a:xfrm>
          <a:prstGeom prst="straightConnector1">
            <a:avLst/>
          </a:prstGeom>
          <a:noFill/>
          <a:ln w="28575">
            <a:solidFill>
              <a:srgbClr val="0033CC"/>
            </a:solidFill>
            <a:round/>
            <a:headEnd/>
            <a:tailEnd type="triangle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91178" name="AutoShape 42"/>
          <p:cNvCxnSpPr>
            <a:cxnSpLocks noChangeShapeType="1"/>
            <a:stCxn id="91154" idx="4"/>
            <a:endCxn id="91155" idx="7"/>
          </p:cNvCxnSpPr>
          <p:nvPr/>
        </p:nvCxnSpPr>
        <p:spPr bwMode="auto">
          <a:xfrm flipH="1">
            <a:off x="3797300" y="3575050"/>
            <a:ext cx="430213" cy="771525"/>
          </a:xfrm>
          <a:prstGeom prst="straightConnector1">
            <a:avLst/>
          </a:prstGeom>
          <a:noFill/>
          <a:ln w="28575">
            <a:solidFill>
              <a:srgbClr val="0033CC"/>
            </a:solidFill>
            <a:round/>
            <a:headEnd/>
            <a:tailEnd type="triangle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91179" name="AutoShape 43"/>
          <p:cNvCxnSpPr>
            <a:cxnSpLocks noChangeShapeType="1"/>
            <a:stCxn id="91155" idx="5"/>
            <a:endCxn id="91162" idx="1"/>
          </p:cNvCxnSpPr>
          <p:nvPr/>
        </p:nvCxnSpPr>
        <p:spPr bwMode="auto">
          <a:xfrm>
            <a:off x="3797300" y="4824413"/>
            <a:ext cx="452438" cy="307975"/>
          </a:xfrm>
          <a:prstGeom prst="straightConnector1">
            <a:avLst/>
          </a:prstGeom>
          <a:noFill/>
          <a:ln w="28575">
            <a:solidFill>
              <a:srgbClr val="0033CC"/>
            </a:solidFill>
            <a:round/>
            <a:headEnd/>
            <a:tailEnd type="triangle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91180" name="AutoShape 44"/>
          <p:cNvCxnSpPr>
            <a:cxnSpLocks noChangeShapeType="1"/>
            <a:stCxn id="91156" idx="3"/>
            <a:endCxn id="91162" idx="7"/>
          </p:cNvCxnSpPr>
          <p:nvPr/>
        </p:nvCxnSpPr>
        <p:spPr bwMode="auto">
          <a:xfrm flipH="1">
            <a:off x="4681538" y="4764088"/>
            <a:ext cx="177800" cy="368300"/>
          </a:xfrm>
          <a:prstGeom prst="straightConnector1">
            <a:avLst/>
          </a:prstGeom>
          <a:noFill/>
          <a:ln w="28575">
            <a:solidFill>
              <a:srgbClr val="0033CC"/>
            </a:solidFill>
            <a:round/>
            <a:headEnd/>
            <a:tailEnd type="triangle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91181" name="Text Box 45"/>
          <p:cNvSpPr txBox="1">
            <a:spLocks noChangeArrowheads="1"/>
          </p:cNvSpPr>
          <p:nvPr/>
        </p:nvSpPr>
        <p:spPr bwMode="auto">
          <a:xfrm>
            <a:off x="5748338" y="4247009"/>
            <a:ext cx="2524281" cy="13849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l"/>
            <a:r>
              <a:rPr lang="en-US" altLang="en-US" sz="2800" dirty="0">
                <a:solidFill>
                  <a:srgbClr val="0033CC"/>
                </a:solidFill>
                <a:latin typeface="Calibri" panose="020F0502020204030204" pitchFamily="34" charset="0"/>
              </a:rPr>
              <a:t>Inference rule</a:t>
            </a:r>
          </a:p>
          <a:p>
            <a:pPr algn="l"/>
            <a:r>
              <a:rPr lang="en-US" altLang="en-US" sz="2800" dirty="0">
                <a:solidFill>
                  <a:srgbClr val="0033CC"/>
                </a:solidFill>
                <a:latin typeface="Calibri" panose="020F0502020204030204" pitchFamily="34" charset="0"/>
              </a:rPr>
              <a:t>associated with </a:t>
            </a:r>
          </a:p>
          <a:p>
            <a:pPr algn="l"/>
            <a:r>
              <a:rPr lang="en-US" altLang="en-US" sz="2800" dirty="0">
                <a:solidFill>
                  <a:srgbClr val="0033CC"/>
                </a:solidFill>
                <a:latin typeface="Calibri" panose="020F0502020204030204" pitchFamily="34" charset="0"/>
              </a:rPr>
              <a:t>each node</a:t>
            </a:r>
            <a:endParaRPr lang="en-US" altLang="en-US" sz="2800" dirty="0">
              <a:latin typeface="Calibri" panose="020F0502020204030204" pitchFamily="34" charset="0"/>
            </a:endParaRPr>
          </a:p>
        </p:txBody>
      </p:sp>
      <p:sp>
        <p:nvSpPr>
          <p:cNvPr id="91182" name="Text Box 46"/>
          <p:cNvSpPr txBox="1">
            <a:spLocks noChangeArrowheads="1"/>
          </p:cNvSpPr>
          <p:nvPr/>
        </p:nvSpPr>
        <p:spPr bwMode="auto">
          <a:xfrm>
            <a:off x="579805" y="5639585"/>
            <a:ext cx="3995003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n-US" altLang="en-US" sz="2800" dirty="0">
                <a:solidFill>
                  <a:schemeClr val="hlink"/>
                </a:solidFill>
                <a:latin typeface="Calibri" panose="020F0502020204030204" pitchFamily="34" charset="0"/>
              </a:rPr>
              <a:t>Sink labelled by tautology </a:t>
            </a:r>
          </a:p>
          <a:p>
            <a:r>
              <a:rPr lang="en-US" altLang="en-US" sz="2800" dirty="0">
                <a:solidFill>
                  <a:schemeClr val="hlink"/>
                </a:solidFill>
                <a:latin typeface="Calibri" panose="020F0502020204030204" pitchFamily="34" charset="0"/>
              </a:rPr>
              <a:t>(or </a:t>
            </a:r>
            <a:r>
              <a:rPr lang="en-US" altLang="en-US" sz="2800" dirty="0" smtClean="0">
                <a:solidFill>
                  <a:schemeClr val="accent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⊥</a:t>
            </a:r>
            <a:r>
              <a:rPr lang="en-US" altLang="en-US" sz="2800" dirty="0" smtClean="0">
                <a:solidFill>
                  <a:schemeClr val="hlink"/>
                </a:solidFill>
                <a:latin typeface="Calibri" panose="020F0502020204030204" pitchFamily="34" charset="0"/>
              </a:rPr>
              <a:t> </a:t>
            </a:r>
            <a:r>
              <a:rPr lang="en-US" altLang="en-US" sz="2800" dirty="0">
                <a:solidFill>
                  <a:schemeClr val="hlink"/>
                </a:solidFill>
                <a:latin typeface="Calibri" panose="020F0502020204030204" pitchFamily="34" charset="0"/>
              </a:rPr>
              <a:t>for </a:t>
            </a:r>
            <a:r>
              <a:rPr lang="en-US" altLang="en-US" sz="2800" dirty="0" smtClean="0">
                <a:solidFill>
                  <a:schemeClr val="hlink"/>
                </a:solidFill>
                <a:latin typeface="Calibri" panose="020F0502020204030204" pitchFamily="34" charset="0"/>
              </a:rPr>
              <a:t>a refutation</a:t>
            </a:r>
            <a:r>
              <a:rPr lang="en-US" altLang="en-US" sz="2800" dirty="0">
                <a:solidFill>
                  <a:schemeClr val="hlink"/>
                </a:solidFill>
                <a:latin typeface="Calibri" panose="020F0502020204030204" pitchFamily="34" charset="0"/>
              </a:rPr>
              <a:t>)</a:t>
            </a:r>
            <a:endParaRPr lang="en-US" altLang="en-US" sz="2800" dirty="0">
              <a:latin typeface="Calibri" panose="020F0502020204030204" pitchFamily="34" charset="0"/>
            </a:endParaRPr>
          </a:p>
        </p:txBody>
      </p:sp>
      <p:cxnSp>
        <p:nvCxnSpPr>
          <p:cNvPr id="40" name="AutoShape 40"/>
          <p:cNvCxnSpPr>
            <a:cxnSpLocks noChangeShapeType="1"/>
            <a:stCxn id="91159" idx="3"/>
          </p:cNvCxnSpPr>
          <p:nvPr/>
        </p:nvCxnSpPr>
        <p:spPr bwMode="auto">
          <a:xfrm flipH="1">
            <a:off x="3863762" y="3466381"/>
            <a:ext cx="1885003" cy="1005247"/>
          </a:xfrm>
          <a:prstGeom prst="straightConnector1">
            <a:avLst/>
          </a:prstGeom>
          <a:noFill/>
          <a:ln w="28575">
            <a:solidFill>
              <a:srgbClr val="0033CC"/>
            </a:solidFill>
            <a:round/>
            <a:headEnd/>
            <a:tailEnd type="triangle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Proof structure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smtClean="0"/>
              <a:t>For any axiom/inference system can consider</a:t>
            </a:r>
          </a:p>
          <a:p>
            <a:pPr lvl="1"/>
            <a:r>
              <a:rPr lang="en-US" altLang="en-US" i="1" dirty="0" smtClean="0"/>
              <a:t>Tree-like</a:t>
            </a:r>
            <a:r>
              <a:rPr lang="en-US" altLang="en-US" dirty="0" smtClean="0"/>
              <a:t> proofs</a:t>
            </a:r>
          </a:p>
          <a:p>
            <a:pPr lvl="2"/>
            <a:r>
              <a:rPr lang="en-US" altLang="en-US" sz="2400" dirty="0" smtClean="0"/>
              <a:t>Restricted version in which the proof DAG must be a tree.  (Source formulas may be repeated.)</a:t>
            </a:r>
          </a:p>
          <a:p>
            <a:pPr lvl="1"/>
            <a:r>
              <a:rPr lang="en-US" altLang="en-US" i="1" dirty="0" smtClean="0"/>
              <a:t>General</a:t>
            </a:r>
            <a:r>
              <a:rPr lang="en-US" altLang="en-US" dirty="0" smtClean="0"/>
              <a:t> </a:t>
            </a:r>
            <a:r>
              <a:rPr lang="en-US" altLang="en-US" i="1" dirty="0" smtClean="0"/>
              <a:t>(DAG-like) </a:t>
            </a:r>
            <a:r>
              <a:rPr lang="en-US" altLang="en-US" dirty="0" smtClean="0"/>
              <a:t>proofs</a:t>
            </a:r>
            <a:endParaRPr lang="en-US" altLang="en-US" dirty="0"/>
          </a:p>
          <a:p>
            <a:pPr lvl="2"/>
            <a:r>
              <a:rPr lang="en-US" altLang="en-US" sz="2400" dirty="0" smtClean="0"/>
              <a:t>No restriction on the proof DAG</a:t>
            </a:r>
          </a:p>
          <a:p>
            <a:pPr lvl="4"/>
            <a:endParaRPr lang="en-US" altLang="en-US" sz="400" dirty="0"/>
          </a:p>
          <a:p>
            <a:r>
              <a:rPr lang="en-US" altLang="en-US" dirty="0" smtClean="0"/>
              <a:t>Other systems can be </a:t>
            </a:r>
            <a:r>
              <a:rPr lang="en-US" altLang="en-US" i="1" dirty="0" smtClean="0"/>
              <a:t>static </a:t>
            </a:r>
            <a:r>
              <a:rPr lang="en-US" altLang="en-US" dirty="0" smtClean="0"/>
              <a:t>(in which the entire proof string can only be seen as one large inference)</a:t>
            </a:r>
          </a:p>
          <a:p>
            <a:pPr lvl="1"/>
            <a:r>
              <a:rPr lang="en-US" altLang="en-US" dirty="0" smtClean="0"/>
              <a:t>E.g. Truth tables</a:t>
            </a:r>
          </a:p>
          <a:p>
            <a:r>
              <a:rPr lang="en-US" altLang="en-US" dirty="0" smtClean="0"/>
              <a:t>Can sometimes use a similar idea for all three kinds of proofs.   </a:t>
            </a:r>
            <a:r>
              <a:rPr lang="en-US" altLang="en-US" b="1" dirty="0" smtClean="0">
                <a:solidFill>
                  <a:srgbClr val="669900"/>
                </a:solidFill>
              </a:rPr>
              <a:t>Proof size:  </a:t>
            </a:r>
            <a:r>
              <a:rPr lang="en-US" altLang="en-US" b="1" dirty="0" smtClean="0">
                <a:solidFill>
                  <a:schemeClr val="accent1"/>
                </a:solidFill>
              </a:rPr>
              <a:t>static</a:t>
            </a:r>
            <a:r>
              <a:rPr lang="en-US" altLang="en-US" dirty="0" smtClean="0"/>
              <a:t> </a:t>
            </a:r>
            <a:r>
              <a:rPr lang="en-US" altLang="en-US" dirty="0" smtClean="0">
                <a:solidFill>
                  <a:schemeClr val="accent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≥</a:t>
            </a:r>
            <a:r>
              <a:rPr lang="en-US" altLang="en-US" dirty="0">
                <a:solidFill>
                  <a:schemeClr val="accent1"/>
                </a:solidFill>
              </a:rPr>
              <a:t> </a:t>
            </a:r>
            <a:r>
              <a:rPr lang="en-US" altLang="en-US" b="1" dirty="0" smtClean="0">
                <a:solidFill>
                  <a:schemeClr val="accent1"/>
                </a:solidFill>
              </a:rPr>
              <a:t>tree-like</a:t>
            </a:r>
            <a:r>
              <a:rPr lang="en-US" altLang="en-US" dirty="0" smtClean="0">
                <a:solidFill>
                  <a:schemeClr val="accent1"/>
                </a:solidFill>
              </a:rPr>
              <a:t> </a:t>
            </a:r>
            <a:r>
              <a:rPr lang="en-US" altLang="en-US" dirty="0" smtClean="0">
                <a:solidFill>
                  <a:schemeClr val="accent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≥</a:t>
            </a:r>
            <a:r>
              <a:rPr lang="en-US" altLang="en-US" dirty="0">
                <a:solidFill>
                  <a:schemeClr val="accent1"/>
                </a:solidFill>
              </a:rPr>
              <a:t> </a:t>
            </a:r>
            <a:r>
              <a:rPr lang="en-US" altLang="en-US" b="1" dirty="0" smtClean="0">
                <a:solidFill>
                  <a:schemeClr val="accent1"/>
                </a:solidFill>
              </a:rPr>
              <a:t>general</a:t>
            </a:r>
            <a:endParaRPr lang="en-US" b="1" i="1" dirty="0">
              <a:solidFill>
                <a:schemeClr val="accent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384900-51C4-4F1F-AC0B-CB9FE738FE37}" type="slidenum">
              <a:rPr lang="en-US" altLang="en-US" smtClean="0"/>
              <a:pPr/>
              <a:t>19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913161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Proof Systems and Their Complexity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1D8D28-FF97-46A9-B99C-9210E71D8A7E}" type="slidenum">
              <a:rPr lang="en-US" altLang="en-US" smtClean="0"/>
              <a:pPr/>
              <a:t>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0827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382000" cy="914400"/>
          </a:xfrm>
        </p:spPr>
        <p:txBody>
          <a:bodyPr/>
          <a:lstStyle/>
          <a:p>
            <a:r>
              <a:rPr lang="en-US" sz="3600" dirty="0" smtClean="0"/>
              <a:t>Note: Special structure for resolution proofs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So far</a:t>
            </a:r>
          </a:p>
          <a:p>
            <a:pPr lvl="1"/>
            <a:r>
              <a:rPr lang="en-US" b="1" dirty="0" smtClean="0">
                <a:solidFill>
                  <a:schemeClr val="accent1"/>
                </a:solidFill>
              </a:rPr>
              <a:t>Resolution</a:t>
            </a:r>
            <a:r>
              <a:rPr lang="en-US" dirty="0" smtClean="0"/>
              <a:t>  </a:t>
            </a:r>
          </a:p>
          <a:p>
            <a:pPr lvl="2"/>
            <a:r>
              <a:rPr lang="en-US" sz="2400" dirty="0" smtClean="0"/>
              <a:t>Proof structure is an unrestricted DAG</a:t>
            </a:r>
          </a:p>
          <a:p>
            <a:pPr lvl="1"/>
            <a:r>
              <a:rPr lang="en-US" b="1" dirty="0" smtClean="0">
                <a:solidFill>
                  <a:schemeClr val="accent1"/>
                </a:solidFill>
              </a:rPr>
              <a:t>Tree-like resolution</a:t>
            </a:r>
          </a:p>
          <a:p>
            <a:pPr lvl="2"/>
            <a:r>
              <a:rPr lang="en-US" sz="2400" dirty="0" smtClean="0"/>
              <a:t>Proof structure is a tree</a:t>
            </a:r>
          </a:p>
          <a:p>
            <a:pPr lvl="8"/>
            <a:endParaRPr lang="en-US" sz="1200" dirty="0"/>
          </a:p>
          <a:p>
            <a:pPr marL="0" indent="0">
              <a:buNone/>
            </a:pPr>
            <a:r>
              <a:rPr lang="en-US" dirty="0" smtClean="0"/>
              <a:t>Also</a:t>
            </a:r>
          </a:p>
          <a:p>
            <a:pPr lvl="1"/>
            <a:r>
              <a:rPr lang="en-US" b="1" dirty="0" smtClean="0">
                <a:solidFill>
                  <a:schemeClr val="accent1"/>
                </a:solidFill>
              </a:rPr>
              <a:t>Regular resolution</a:t>
            </a:r>
          </a:p>
          <a:p>
            <a:pPr lvl="2"/>
            <a:r>
              <a:rPr lang="en-US" sz="2400" dirty="0" smtClean="0"/>
              <a:t>A clause that is derived by resolving on variable </a:t>
            </a:r>
            <a:r>
              <a:rPr lang="en-US" sz="2400" b="1" dirty="0" smtClean="0">
                <a:solidFill>
                  <a:schemeClr val="accent1"/>
                </a:solidFill>
              </a:rPr>
              <a:t>x</a:t>
            </a:r>
            <a:r>
              <a:rPr lang="en-US" sz="2400" dirty="0" smtClean="0"/>
              <a:t> can never lead to a clause in which variable </a:t>
            </a:r>
            <a:r>
              <a:rPr lang="en-US" sz="2400" b="1" dirty="0" smtClean="0">
                <a:solidFill>
                  <a:schemeClr val="accent1"/>
                </a:solidFill>
              </a:rPr>
              <a:t>x</a:t>
            </a:r>
            <a:r>
              <a:rPr lang="en-US" sz="2400" dirty="0" smtClean="0"/>
              <a:t> is re-introduced</a:t>
            </a:r>
          </a:p>
          <a:p>
            <a:pPr lvl="6"/>
            <a:endParaRPr lang="en-US" sz="400" dirty="0" smtClean="0"/>
          </a:p>
          <a:p>
            <a:pPr lvl="2"/>
            <a:r>
              <a:rPr lang="en-US" sz="2400" dirty="0" smtClean="0"/>
              <a:t>Generalizes tree resolution which has this property </a:t>
            </a:r>
            <a:r>
              <a:rPr lang="en-US" sz="2400" dirty="0" err="1" smtClean="0"/>
              <a:t>wlog</a:t>
            </a:r>
            <a:r>
              <a:rPr lang="en-US" sz="2400" dirty="0" smtClean="0"/>
              <a:t>.</a:t>
            </a: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384900-51C4-4F1F-AC0B-CB9FE738FE37}" type="slidenum">
              <a:rPr lang="en-US" altLang="en-US" smtClean="0"/>
              <a:pPr/>
              <a:t>20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783636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4FE10B-4026-445E-A18C-10D556A265B3}" type="slidenum">
              <a:rPr lang="en-US" altLang="en-US"/>
              <a:pPr/>
              <a:t>21</a:t>
            </a:fld>
            <a:endParaRPr lang="en-US" altLang="en-US"/>
          </a:p>
        </p:txBody>
      </p:sp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609600"/>
            <a:ext cx="7772400" cy="914400"/>
          </a:xfrm>
        </p:spPr>
        <p:txBody>
          <a:bodyPr/>
          <a:lstStyle/>
          <a:p>
            <a:r>
              <a:rPr lang="en-US" altLang="en-US" dirty="0" smtClean="0"/>
              <a:t>Davis-Putnam-</a:t>
            </a:r>
            <a:r>
              <a:rPr lang="en-US" altLang="en-US" dirty="0" err="1" smtClean="0"/>
              <a:t>Logemann</a:t>
            </a:r>
            <a:r>
              <a:rPr lang="en-US" altLang="en-US" dirty="0" smtClean="0"/>
              <a:t>-Loveland </a:t>
            </a:r>
            <a:r>
              <a:rPr lang="en-US" altLang="en-US" dirty="0"/>
              <a:t>(</a:t>
            </a:r>
            <a:r>
              <a:rPr lang="en-US" altLang="en-US" dirty="0" smtClean="0"/>
              <a:t>DPLL</a:t>
            </a:r>
            <a:r>
              <a:rPr lang="en-US" altLang="en-US" dirty="0"/>
              <a:t>) </a:t>
            </a:r>
            <a:r>
              <a:rPr lang="en-US" altLang="en-US" dirty="0" smtClean="0"/>
              <a:t>Procedure</a:t>
            </a:r>
            <a:endParaRPr lang="en-US" altLang="en-US" dirty="0"/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76400"/>
            <a:ext cx="8178800" cy="4876800"/>
          </a:xfrm>
        </p:spPr>
        <p:txBody>
          <a:bodyPr/>
          <a:lstStyle/>
          <a:p>
            <a:r>
              <a:rPr lang="en-US" altLang="en-US" sz="3200" dirty="0" smtClean="0"/>
              <a:t>A family of complete SAT solvers</a:t>
            </a:r>
            <a:endParaRPr lang="en-US" altLang="en-US" sz="2800" dirty="0"/>
          </a:p>
          <a:p>
            <a:pPr lvl="1"/>
            <a:r>
              <a:rPr lang="en-US" altLang="en-US" sz="2800" dirty="0"/>
              <a:t>a collection of </a:t>
            </a:r>
            <a:r>
              <a:rPr lang="en-US" altLang="en-US" sz="2800" dirty="0" smtClean="0"/>
              <a:t>algorithms for </a:t>
            </a:r>
            <a:r>
              <a:rPr lang="en-US" altLang="en-US" sz="2800" dirty="0"/>
              <a:t>finding </a:t>
            </a:r>
            <a:r>
              <a:rPr lang="en-US" altLang="en-US" sz="2800" dirty="0" smtClean="0"/>
              <a:t>SAT assignments/proofs</a:t>
            </a:r>
          </a:p>
          <a:p>
            <a:pPr lvl="1"/>
            <a:endParaRPr lang="en-US" altLang="en-US" sz="2800" dirty="0"/>
          </a:p>
          <a:p>
            <a:r>
              <a:rPr lang="en-US" altLang="en-US" sz="3200" dirty="0" smtClean="0"/>
              <a:t>Its traces form proofs of </a:t>
            </a:r>
            <a:r>
              <a:rPr lang="en-US" altLang="en-US" sz="3200" dirty="0" err="1" smtClean="0"/>
              <a:t>unsatifiability</a:t>
            </a:r>
            <a:endParaRPr lang="en-US" altLang="en-US" sz="3200" dirty="0"/>
          </a:p>
          <a:p>
            <a:pPr lvl="1"/>
            <a:r>
              <a:rPr lang="en-US" altLang="en-US" sz="2800" dirty="0" smtClean="0">
                <a:solidFill>
                  <a:schemeClr val="accent1"/>
                </a:solidFill>
              </a:rPr>
              <a:t> </a:t>
            </a:r>
            <a:r>
              <a:rPr lang="en-US" altLang="en-US" sz="2800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≡</a:t>
            </a:r>
            <a:r>
              <a:rPr lang="en-US" altLang="en-US" sz="2800" dirty="0" smtClean="0">
                <a:solidFill>
                  <a:schemeClr val="accent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r>
              <a:rPr lang="en-US" altLang="en-US" sz="2800" b="1" dirty="0" smtClean="0">
                <a:solidFill>
                  <a:schemeClr val="accent1"/>
                </a:solidFill>
              </a:rPr>
              <a:t>tree-like resolution </a:t>
            </a:r>
            <a:r>
              <a:rPr lang="en-US" altLang="en-US" sz="2800" dirty="0" smtClean="0"/>
              <a:t>refutations</a:t>
            </a:r>
          </a:p>
          <a:p>
            <a:pPr marL="457200" lvl="1" indent="0">
              <a:buNone/>
            </a:pPr>
            <a:endParaRPr lang="en-US" alt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988BB4-EF3F-44F1-A5F8-5E41CE1B8DF5}" type="slidenum">
              <a:rPr lang="en-US" altLang="en-US"/>
              <a:pPr/>
              <a:t>22</a:t>
            </a:fld>
            <a:endParaRPr lang="en-US" altLang="en-US"/>
          </a:p>
        </p:txBody>
      </p:sp>
      <p:sp>
        <p:nvSpPr>
          <p:cNvPr id="63490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Simple </a:t>
            </a:r>
            <a:r>
              <a:rPr lang="en-US" altLang="en-US" dirty="0" smtClean="0"/>
              <a:t>DPLL </a:t>
            </a:r>
            <a:r>
              <a:rPr lang="en-US" altLang="en-US" dirty="0"/>
              <a:t>Algorithm</a:t>
            </a:r>
          </a:p>
        </p:txBody>
      </p:sp>
      <p:sp>
        <p:nvSpPr>
          <p:cNvPr id="63491" name="Rectangle 102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 dirty="0" smtClean="0"/>
              <a:t>DPLL(</a:t>
            </a:r>
            <a:r>
              <a:rPr lang="en-US" altLang="en-US" b="1" dirty="0" smtClean="0">
                <a:solidFill>
                  <a:schemeClr val="accent1"/>
                </a:solidFill>
              </a:rPr>
              <a:t>F</a:t>
            </a:r>
            <a:r>
              <a:rPr lang="en-US" altLang="en-US" dirty="0"/>
              <a:t>)</a:t>
            </a:r>
          </a:p>
          <a:p>
            <a:pPr lvl="1"/>
            <a:r>
              <a:rPr lang="en-US" altLang="en-US" dirty="0"/>
              <a:t>While (</a:t>
            </a:r>
            <a:r>
              <a:rPr lang="en-US" altLang="en-US" b="1" dirty="0">
                <a:solidFill>
                  <a:schemeClr val="accent1"/>
                </a:solidFill>
              </a:rPr>
              <a:t>F</a:t>
            </a:r>
            <a:r>
              <a:rPr lang="en-US" altLang="en-US" b="1" dirty="0"/>
              <a:t> </a:t>
            </a:r>
            <a:r>
              <a:rPr lang="en-US" altLang="en-US" dirty="0"/>
              <a:t>contains a clause of size </a:t>
            </a:r>
            <a:r>
              <a:rPr lang="en-US" altLang="en-US" b="1" dirty="0">
                <a:solidFill>
                  <a:schemeClr val="accent1"/>
                </a:solidFill>
              </a:rPr>
              <a:t>1</a:t>
            </a:r>
            <a:r>
              <a:rPr lang="en-US" altLang="en-US" dirty="0"/>
              <a:t>)</a:t>
            </a:r>
          </a:p>
          <a:p>
            <a:pPr lvl="2"/>
            <a:r>
              <a:rPr lang="en-US" altLang="en-US" sz="2400" dirty="0"/>
              <a:t>set variable to make that clause true</a:t>
            </a:r>
          </a:p>
          <a:p>
            <a:pPr lvl="2"/>
            <a:r>
              <a:rPr lang="en-US" altLang="en-US" sz="2400" dirty="0"/>
              <a:t>simplify all clauses using this assignment</a:t>
            </a:r>
          </a:p>
          <a:p>
            <a:pPr lvl="1"/>
            <a:r>
              <a:rPr lang="en-US" altLang="en-US" dirty="0"/>
              <a:t>If</a:t>
            </a:r>
            <a:r>
              <a:rPr lang="en-US" altLang="en-US" dirty="0">
                <a:solidFill>
                  <a:srgbClr val="0000FF"/>
                </a:solidFill>
              </a:rPr>
              <a:t> </a:t>
            </a:r>
            <a:r>
              <a:rPr lang="en-US" altLang="en-US" b="1" dirty="0">
                <a:solidFill>
                  <a:schemeClr val="accent1"/>
                </a:solidFill>
              </a:rPr>
              <a:t>F</a:t>
            </a:r>
            <a:r>
              <a:rPr lang="en-US" altLang="en-US" dirty="0">
                <a:solidFill>
                  <a:srgbClr val="0000FF"/>
                </a:solidFill>
              </a:rPr>
              <a:t> </a:t>
            </a:r>
            <a:r>
              <a:rPr lang="en-US" altLang="en-US" dirty="0" smtClean="0">
                <a:solidFill>
                  <a:schemeClr val="accent1"/>
                </a:solidFill>
              </a:rPr>
              <a:t>= </a:t>
            </a:r>
            <a:r>
              <a:rPr lang="en-US" altLang="en-US" dirty="0" smtClean="0">
                <a:solidFill>
                  <a:schemeClr val="accent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∅ </a:t>
            </a:r>
            <a:r>
              <a:rPr lang="en-US" altLang="en-US" dirty="0" smtClean="0"/>
              <a:t>then</a:t>
            </a:r>
            <a:endParaRPr lang="en-US" altLang="en-US" dirty="0"/>
          </a:p>
          <a:p>
            <a:pPr lvl="2"/>
            <a:r>
              <a:rPr lang="en-US" altLang="en-US" sz="2400" dirty="0" smtClean="0"/>
              <a:t>output</a:t>
            </a:r>
            <a:r>
              <a:rPr lang="en-US" altLang="en-US" sz="2400" dirty="0" smtClean="0">
                <a:solidFill>
                  <a:srgbClr val="0000FF"/>
                </a:solidFill>
              </a:rPr>
              <a:t> </a:t>
            </a:r>
            <a:r>
              <a:rPr lang="en-US" altLang="en-US" sz="2400" dirty="0" smtClean="0"/>
              <a:t>current truth assignment and </a:t>
            </a:r>
            <a:r>
              <a:rPr lang="en-US" altLang="en-US" sz="2400" dirty="0"/>
              <a:t>HALT</a:t>
            </a:r>
          </a:p>
          <a:p>
            <a:pPr lvl="1"/>
            <a:r>
              <a:rPr lang="en-US" altLang="en-US" dirty="0"/>
              <a:t>If </a:t>
            </a:r>
            <a:r>
              <a:rPr lang="en-US" altLang="en-US" b="1" dirty="0">
                <a:solidFill>
                  <a:schemeClr val="accent1"/>
                </a:solidFill>
              </a:rPr>
              <a:t>F</a:t>
            </a:r>
            <a:r>
              <a:rPr lang="en-US" altLang="en-US" dirty="0">
                <a:solidFill>
                  <a:srgbClr val="0000FF"/>
                </a:solidFill>
              </a:rPr>
              <a:t> </a:t>
            </a:r>
            <a:r>
              <a:rPr lang="en-US" altLang="en-US" dirty="0"/>
              <a:t>does not contain</a:t>
            </a:r>
            <a:r>
              <a:rPr lang="en-US" altLang="en-US" dirty="0">
                <a:solidFill>
                  <a:srgbClr val="0000FF"/>
                </a:solidFill>
              </a:rPr>
              <a:t> </a:t>
            </a:r>
            <a:r>
              <a:rPr lang="en-US" altLang="en-US" b="1" dirty="0" smtClean="0">
                <a:solidFill>
                  <a:schemeClr val="accent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⊥</a:t>
            </a:r>
            <a:r>
              <a:rPr lang="en-US" altLang="en-US" dirty="0" smtClean="0">
                <a:solidFill>
                  <a:srgbClr val="0000FF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r>
              <a:rPr lang="en-US" altLang="en-US" dirty="0" smtClean="0">
                <a:latin typeface="+mn-lt"/>
                <a:ea typeface="Cambria Math" panose="02040503050406030204" pitchFamily="18" charset="0"/>
              </a:rPr>
              <a:t>(empty clause) </a:t>
            </a:r>
            <a:r>
              <a:rPr lang="en-US" altLang="en-US" dirty="0" smtClean="0"/>
              <a:t>then</a:t>
            </a:r>
            <a:endParaRPr lang="en-US" altLang="en-US" dirty="0"/>
          </a:p>
          <a:p>
            <a:pPr lvl="2"/>
            <a:r>
              <a:rPr lang="en-US" altLang="en-US" sz="2400" dirty="0">
                <a:solidFill>
                  <a:srgbClr val="669900"/>
                </a:solidFill>
              </a:rPr>
              <a:t>Choose </a:t>
            </a:r>
            <a:r>
              <a:rPr lang="en-US" altLang="en-US" sz="2400" dirty="0" smtClean="0">
                <a:solidFill>
                  <a:srgbClr val="669900"/>
                </a:solidFill>
              </a:rPr>
              <a:t>unset literal </a:t>
            </a:r>
            <a:r>
              <a:rPr lang="en-US" altLang="en-US" sz="2400" b="1" dirty="0">
                <a:solidFill>
                  <a:schemeClr val="accent1"/>
                </a:solidFill>
              </a:rPr>
              <a:t>x</a:t>
            </a:r>
            <a:r>
              <a:rPr lang="en-US" altLang="en-US" sz="2400" b="1" dirty="0"/>
              <a:t>   </a:t>
            </a:r>
          </a:p>
          <a:p>
            <a:pPr lvl="2"/>
            <a:r>
              <a:rPr lang="en-US" altLang="en-US" sz="2400" dirty="0"/>
              <a:t>Run </a:t>
            </a:r>
            <a:r>
              <a:rPr lang="en-US" altLang="en-US" sz="2400" dirty="0" smtClean="0"/>
              <a:t>DPLL(</a:t>
            </a:r>
            <a:r>
              <a:rPr lang="en-US" altLang="en-US" sz="2400" b="1" dirty="0" smtClean="0">
                <a:solidFill>
                  <a:schemeClr val="accent1"/>
                </a:solidFill>
              </a:rPr>
              <a:t>F</a:t>
            </a:r>
            <a:r>
              <a:rPr lang="en-US" altLang="en-US" sz="2400" b="1" baseline="-25000" dirty="0" smtClean="0">
                <a:solidFill>
                  <a:schemeClr val="accent1"/>
                </a:solidFill>
              </a:rPr>
              <a:t>x</a:t>
            </a:r>
            <a:r>
              <a:rPr lang="en-US" altLang="en-US" sz="2400" b="1" baseline="-25000" dirty="0">
                <a:solidFill>
                  <a:schemeClr val="accent1"/>
                </a:solidFill>
                <a:sym typeface="Symbol" panose="05050102010706020507" pitchFamily="18" charset="2"/>
              </a:rPr>
              <a:t></a:t>
            </a:r>
            <a:r>
              <a:rPr lang="en-US" altLang="en-US" sz="2400" b="1" baseline="-25000" dirty="0">
                <a:solidFill>
                  <a:schemeClr val="accent1"/>
                </a:solidFill>
              </a:rPr>
              <a:t>0</a:t>
            </a:r>
            <a:r>
              <a:rPr lang="en-US" altLang="en-US" sz="2400" dirty="0"/>
              <a:t>)</a:t>
            </a:r>
          </a:p>
          <a:p>
            <a:pPr lvl="2"/>
            <a:r>
              <a:rPr lang="en-US" altLang="en-US" sz="2400" dirty="0"/>
              <a:t>Run </a:t>
            </a:r>
            <a:r>
              <a:rPr lang="en-US" altLang="en-US" sz="2400" dirty="0" smtClean="0"/>
              <a:t>DPLL(</a:t>
            </a:r>
            <a:r>
              <a:rPr lang="en-US" altLang="en-US" sz="2400" b="1" dirty="0" smtClean="0">
                <a:solidFill>
                  <a:schemeClr val="accent1"/>
                </a:solidFill>
              </a:rPr>
              <a:t>F</a:t>
            </a:r>
            <a:r>
              <a:rPr lang="en-US" altLang="en-US" sz="2400" b="1" baseline="-25000" dirty="0" smtClean="0">
                <a:solidFill>
                  <a:schemeClr val="accent1"/>
                </a:solidFill>
              </a:rPr>
              <a:t>x</a:t>
            </a:r>
            <a:r>
              <a:rPr lang="en-US" altLang="en-US" sz="2400" b="1" baseline="-25000" dirty="0">
                <a:solidFill>
                  <a:schemeClr val="accent1"/>
                </a:solidFill>
                <a:sym typeface="Symbol" panose="05050102010706020507" pitchFamily="18" charset="2"/>
              </a:rPr>
              <a:t></a:t>
            </a:r>
            <a:r>
              <a:rPr lang="en-US" altLang="en-US" sz="2400" b="1" baseline="-25000" dirty="0">
                <a:solidFill>
                  <a:schemeClr val="accent1"/>
                </a:solidFill>
              </a:rPr>
              <a:t>1</a:t>
            </a:r>
            <a:r>
              <a:rPr lang="en-US" altLang="en-US" sz="2400" dirty="0">
                <a:solidFill>
                  <a:srgbClr val="0000FF"/>
                </a:solidFill>
              </a:rPr>
              <a:t> </a:t>
            </a:r>
            <a:r>
              <a:rPr lang="en-US" altLang="en-US" sz="2400" dirty="0"/>
              <a:t>)</a:t>
            </a:r>
          </a:p>
          <a:p>
            <a:pPr lvl="2"/>
            <a:endParaRPr lang="en-US" altLang="en-US" sz="2400" dirty="0">
              <a:solidFill>
                <a:srgbClr val="0000FF"/>
              </a:solidFill>
            </a:endParaRPr>
          </a:p>
          <a:p>
            <a:pPr lvl="1"/>
            <a:endParaRPr lang="en-US" altLang="en-US" dirty="0"/>
          </a:p>
          <a:p>
            <a:pPr lvl="1"/>
            <a:endParaRPr lang="en-US" altLang="en-US" dirty="0"/>
          </a:p>
        </p:txBody>
      </p:sp>
      <p:sp>
        <p:nvSpPr>
          <p:cNvPr id="2" name="Right Brace 1"/>
          <p:cNvSpPr/>
          <p:nvPr/>
        </p:nvSpPr>
        <p:spPr bwMode="auto">
          <a:xfrm>
            <a:off x="6731000" y="2057400"/>
            <a:ext cx="279400" cy="1219200"/>
          </a:xfrm>
          <a:prstGeom prst="rightBrace">
            <a:avLst>
              <a:gd name="adj1" fmla="val 71556"/>
              <a:gd name="adj2" fmla="val 50000"/>
            </a:avLst>
          </a:prstGeom>
          <a:noFill/>
          <a:ln w="28575" cap="flat" cmpd="sng" algn="ctr">
            <a:solidFill>
              <a:srgbClr val="6699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Symbol" panose="05050102010706020507" pitchFamily="18" charset="2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074599" y="2050197"/>
            <a:ext cx="170040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669900"/>
                </a:solidFill>
                <a:latin typeface="+mn-lt"/>
              </a:rPr>
              <a:t>unit </a:t>
            </a:r>
          </a:p>
          <a:p>
            <a:r>
              <a:rPr lang="en-US" sz="2400" dirty="0" smtClean="0">
                <a:solidFill>
                  <a:srgbClr val="669900"/>
                </a:solidFill>
                <a:latin typeface="+mn-lt"/>
              </a:rPr>
              <a:t>propagation</a:t>
            </a:r>
            <a:endParaRPr lang="en-US" sz="2400" dirty="0">
              <a:solidFill>
                <a:srgbClr val="669900"/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738324-9CDE-40D2-98C1-FA72ADF2B72C}" type="slidenum">
              <a:rPr lang="en-US" altLang="en-US"/>
              <a:pPr/>
              <a:t>23</a:t>
            </a:fld>
            <a:endParaRPr lang="en-US" altLang="en-US"/>
          </a:p>
        </p:txBody>
      </p:sp>
      <p:sp>
        <p:nvSpPr>
          <p:cNvPr id="1157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DPLL Refutation Trace</a:t>
            </a:r>
            <a:endParaRPr lang="en-US" altLang="en-US" dirty="0"/>
          </a:p>
        </p:txBody>
      </p:sp>
      <p:sp>
        <p:nvSpPr>
          <p:cNvPr id="115715" name="Text Box 3"/>
          <p:cNvSpPr txBox="1">
            <a:spLocks noChangeArrowheads="1"/>
          </p:cNvSpPr>
          <p:nvPr/>
        </p:nvSpPr>
        <p:spPr bwMode="auto">
          <a:xfrm>
            <a:off x="541338" y="1681986"/>
            <a:ext cx="1244251" cy="20621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l"/>
            <a:r>
              <a:rPr lang="en-US" altLang="en-US" sz="2400" dirty="0">
                <a:solidFill>
                  <a:srgbClr val="0033CC"/>
                </a:solidFill>
                <a:latin typeface="Calibri" panose="020F0502020204030204" pitchFamily="34" charset="0"/>
              </a:rPr>
              <a:t>Clauses</a:t>
            </a:r>
            <a:endParaRPr lang="en-US" altLang="en-US" sz="2400" dirty="0">
              <a:latin typeface="Calibri" panose="020F0502020204030204" pitchFamily="34" charset="0"/>
            </a:endParaRPr>
          </a:p>
          <a:p>
            <a:pPr algn="l"/>
            <a:r>
              <a:rPr lang="en-US" altLang="en-US" sz="1800" b="1" dirty="0">
                <a:solidFill>
                  <a:srgbClr val="669900"/>
                </a:solidFill>
                <a:latin typeface="Calibri" panose="020F0502020204030204" pitchFamily="34" charset="0"/>
              </a:rPr>
              <a:t>1.</a:t>
            </a:r>
            <a:r>
              <a:rPr lang="en-US" altLang="en-US" sz="2000" b="1" dirty="0">
                <a:solidFill>
                  <a:schemeClr val="accent1"/>
                </a:solidFill>
                <a:latin typeface="Calibri" panose="020F0502020204030204" pitchFamily="34" charset="0"/>
              </a:rPr>
              <a:t> </a:t>
            </a:r>
            <a:r>
              <a:rPr lang="en-US" altLang="en-US" sz="2000" b="1" dirty="0">
                <a:latin typeface="Calibri" panose="020F0502020204030204" pitchFamily="34" charset="0"/>
              </a:rPr>
              <a:t>a</a:t>
            </a:r>
            <a:r>
              <a:rPr lang="en-US" altLang="en-US" sz="2000" b="1" dirty="0">
                <a:latin typeface="Calibri" panose="020F0502020204030204" pitchFamily="34" charset="0"/>
                <a:sym typeface="Symbol" panose="05050102010706020507" pitchFamily="18" charset="2"/>
              </a:rPr>
              <a:t></a:t>
            </a:r>
            <a:r>
              <a:rPr lang="en-US" altLang="en-US" sz="2400" b="1" dirty="0">
                <a:latin typeface="Calibri" panose="020F0502020204030204" pitchFamily="34" charset="0"/>
              </a:rPr>
              <a:t> </a:t>
            </a:r>
            <a:r>
              <a:rPr lang="en-US" altLang="en-US" sz="2000" b="1" dirty="0">
                <a:latin typeface="Calibri" panose="020F0502020204030204" pitchFamily="34" charset="0"/>
              </a:rPr>
              <a:t>b</a:t>
            </a:r>
            <a:r>
              <a:rPr lang="en-US" altLang="en-US" sz="2000" b="1" dirty="0">
                <a:latin typeface="Calibri" panose="020F0502020204030204" pitchFamily="34" charset="0"/>
                <a:sym typeface="Symbol" panose="05050102010706020507" pitchFamily="18" charset="2"/>
              </a:rPr>
              <a:t> </a:t>
            </a:r>
            <a:r>
              <a:rPr lang="en-US" altLang="en-US" sz="2000" b="1" dirty="0">
                <a:latin typeface="Calibri" panose="020F0502020204030204" pitchFamily="34" charset="0"/>
              </a:rPr>
              <a:t>c</a:t>
            </a:r>
            <a:endParaRPr lang="en-US" altLang="en-US" sz="2400" b="1" dirty="0">
              <a:solidFill>
                <a:schemeClr val="accent1"/>
              </a:solidFill>
              <a:latin typeface="Calibri" panose="020F0502020204030204" pitchFamily="34" charset="0"/>
            </a:endParaRPr>
          </a:p>
          <a:p>
            <a:pPr algn="l"/>
            <a:r>
              <a:rPr lang="en-US" altLang="en-US" sz="1800" b="1" dirty="0">
                <a:solidFill>
                  <a:srgbClr val="669900"/>
                </a:solidFill>
                <a:latin typeface="Calibri" panose="020F0502020204030204" pitchFamily="34" charset="0"/>
              </a:rPr>
              <a:t>2.</a:t>
            </a:r>
            <a:r>
              <a:rPr lang="en-US" altLang="en-US" sz="1800" b="1" dirty="0">
                <a:solidFill>
                  <a:schemeClr val="accent1"/>
                </a:solidFill>
                <a:latin typeface="Calibri" panose="020F0502020204030204" pitchFamily="34" charset="0"/>
              </a:rPr>
              <a:t> </a:t>
            </a:r>
            <a:r>
              <a:rPr lang="en-US" altLang="en-US" sz="2000" b="1" dirty="0">
                <a:latin typeface="Calibri" panose="020F0502020204030204" pitchFamily="34" charset="0"/>
              </a:rPr>
              <a:t>a</a:t>
            </a:r>
            <a:r>
              <a:rPr lang="en-US" altLang="en-US" sz="2000" b="1" dirty="0">
                <a:latin typeface="Calibri" panose="020F0502020204030204" pitchFamily="34" charset="0"/>
                <a:sym typeface="Symbol" panose="05050102010706020507" pitchFamily="18" charset="2"/>
              </a:rPr>
              <a:t></a:t>
            </a:r>
            <a:r>
              <a:rPr lang="en-US" altLang="en-US" sz="2000" b="1" dirty="0">
                <a:latin typeface="Calibri" panose="020F0502020204030204" pitchFamily="34" charset="0"/>
              </a:rPr>
              <a:t>c</a:t>
            </a:r>
            <a:endParaRPr lang="en-US" altLang="en-US" sz="2000" b="1" dirty="0">
              <a:solidFill>
                <a:schemeClr val="accent1"/>
              </a:solidFill>
              <a:latin typeface="Calibri" panose="020F0502020204030204" pitchFamily="34" charset="0"/>
            </a:endParaRPr>
          </a:p>
          <a:p>
            <a:pPr algn="l"/>
            <a:r>
              <a:rPr lang="en-US" altLang="en-US" sz="1800" b="1" dirty="0">
                <a:solidFill>
                  <a:srgbClr val="669900"/>
                </a:solidFill>
                <a:latin typeface="Calibri" panose="020F0502020204030204" pitchFamily="34" charset="0"/>
              </a:rPr>
              <a:t>3.</a:t>
            </a:r>
            <a:r>
              <a:rPr lang="en-US" altLang="en-US" sz="1800" b="1" dirty="0">
                <a:solidFill>
                  <a:schemeClr val="accent1"/>
                </a:solidFill>
                <a:latin typeface="Calibri" panose="020F0502020204030204" pitchFamily="34" charset="0"/>
              </a:rPr>
              <a:t> </a:t>
            </a:r>
            <a:r>
              <a:rPr lang="en-US" altLang="en-US" sz="2000" b="1" dirty="0">
                <a:latin typeface="Calibri" panose="020F0502020204030204" pitchFamily="34" charset="0"/>
                <a:sym typeface="Symbol" panose="05050102010706020507" pitchFamily="18" charset="2"/>
              </a:rPr>
              <a:t></a:t>
            </a:r>
            <a:r>
              <a:rPr lang="en-US" altLang="en-US" sz="2000" b="1" dirty="0">
                <a:latin typeface="Calibri" panose="020F0502020204030204" pitchFamily="34" charset="0"/>
              </a:rPr>
              <a:t>b</a:t>
            </a:r>
            <a:endParaRPr lang="en-US" altLang="en-US" sz="2000" b="1" dirty="0">
              <a:solidFill>
                <a:schemeClr val="accent1"/>
              </a:solidFill>
              <a:latin typeface="Calibri" panose="020F0502020204030204" pitchFamily="34" charset="0"/>
            </a:endParaRPr>
          </a:p>
          <a:p>
            <a:pPr algn="l"/>
            <a:r>
              <a:rPr lang="en-US" altLang="en-US" sz="1800" b="1" dirty="0">
                <a:solidFill>
                  <a:srgbClr val="669900"/>
                </a:solidFill>
                <a:latin typeface="Calibri" panose="020F0502020204030204" pitchFamily="34" charset="0"/>
              </a:rPr>
              <a:t>4.</a:t>
            </a:r>
            <a:r>
              <a:rPr lang="en-US" altLang="en-US" sz="1800" b="1" dirty="0">
                <a:solidFill>
                  <a:schemeClr val="accent1"/>
                </a:solidFill>
                <a:latin typeface="Calibri" panose="020F0502020204030204" pitchFamily="34" charset="0"/>
              </a:rPr>
              <a:t> </a:t>
            </a:r>
            <a:r>
              <a:rPr lang="en-US" altLang="en-US" sz="2000" b="1" dirty="0">
                <a:latin typeface="Calibri" panose="020F0502020204030204" pitchFamily="34" charset="0"/>
                <a:sym typeface="Symbol" panose="05050102010706020507" pitchFamily="18" charset="2"/>
              </a:rPr>
              <a:t></a:t>
            </a:r>
            <a:r>
              <a:rPr lang="en-US" altLang="en-US" sz="2000" b="1" dirty="0">
                <a:latin typeface="Calibri" panose="020F0502020204030204" pitchFamily="34" charset="0"/>
              </a:rPr>
              <a:t>a</a:t>
            </a:r>
            <a:r>
              <a:rPr lang="en-US" altLang="en-US" sz="2000" b="1" dirty="0">
                <a:latin typeface="Calibri" panose="020F0502020204030204" pitchFamily="34" charset="0"/>
                <a:sym typeface="Symbol" panose="05050102010706020507" pitchFamily="18" charset="2"/>
              </a:rPr>
              <a:t> </a:t>
            </a:r>
            <a:r>
              <a:rPr lang="en-US" altLang="en-US" sz="2000" b="1" dirty="0">
                <a:latin typeface="Calibri" panose="020F0502020204030204" pitchFamily="34" charset="0"/>
              </a:rPr>
              <a:t>d</a:t>
            </a:r>
            <a:endParaRPr lang="en-US" altLang="en-US" sz="2000" b="1" dirty="0">
              <a:solidFill>
                <a:schemeClr val="accent1"/>
              </a:solidFill>
              <a:latin typeface="Calibri" panose="020F0502020204030204" pitchFamily="34" charset="0"/>
            </a:endParaRPr>
          </a:p>
          <a:p>
            <a:pPr algn="l"/>
            <a:r>
              <a:rPr lang="en-US" altLang="en-US" sz="1800" b="1" dirty="0">
                <a:solidFill>
                  <a:srgbClr val="669900"/>
                </a:solidFill>
                <a:latin typeface="Calibri" panose="020F0502020204030204" pitchFamily="34" charset="0"/>
              </a:rPr>
              <a:t>5.</a:t>
            </a:r>
            <a:r>
              <a:rPr lang="en-US" altLang="en-US" sz="1800" b="1" dirty="0">
                <a:solidFill>
                  <a:schemeClr val="accent1"/>
                </a:solidFill>
                <a:latin typeface="Calibri" panose="020F0502020204030204" pitchFamily="34" charset="0"/>
              </a:rPr>
              <a:t> </a:t>
            </a:r>
            <a:r>
              <a:rPr lang="en-US" altLang="en-US" sz="2000" b="1" dirty="0">
                <a:latin typeface="Calibri" panose="020F0502020204030204" pitchFamily="34" charset="0"/>
                <a:sym typeface="Symbol" panose="05050102010706020507" pitchFamily="18" charset="2"/>
              </a:rPr>
              <a:t></a:t>
            </a:r>
            <a:r>
              <a:rPr lang="en-US" altLang="en-US" sz="2000" b="1" dirty="0">
                <a:latin typeface="Calibri" panose="020F0502020204030204" pitchFamily="34" charset="0"/>
              </a:rPr>
              <a:t>d</a:t>
            </a:r>
            <a:r>
              <a:rPr lang="en-US" altLang="en-US" sz="2000" b="1" dirty="0">
                <a:latin typeface="Calibri" panose="020F0502020204030204" pitchFamily="34" charset="0"/>
                <a:sym typeface="Symbol" panose="05050102010706020507" pitchFamily="18" charset="2"/>
              </a:rPr>
              <a:t> </a:t>
            </a:r>
            <a:r>
              <a:rPr lang="en-US" altLang="en-US" sz="2000" b="1" dirty="0">
                <a:latin typeface="Calibri" panose="020F0502020204030204" pitchFamily="34" charset="0"/>
              </a:rPr>
              <a:t>b</a:t>
            </a:r>
            <a:endParaRPr lang="en-US" altLang="en-US" sz="2000" b="1" dirty="0">
              <a:solidFill>
                <a:schemeClr val="accent1"/>
              </a:solidFill>
              <a:latin typeface="Calibri" panose="020F0502020204030204" pitchFamily="34" charset="0"/>
            </a:endParaRPr>
          </a:p>
        </p:txBody>
      </p:sp>
      <p:sp>
        <p:nvSpPr>
          <p:cNvPr id="115716" name="Rectangle 4"/>
          <p:cNvSpPr>
            <a:spLocks noChangeArrowheads="1"/>
          </p:cNvSpPr>
          <p:nvPr/>
        </p:nvSpPr>
        <p:spPr bwMode="auto">
          <a:xfrm>
            <a:off x="4648200" y="1524000"/>
            <a:ext cx="381000" cy="304800"/>
          </a:xfrm>
          <a:prstGeom prst="rect">
            <a:avLst/>
          </a:prstGeom>
          <a:solidFill>
            <a:srgbClr val="FFFFFF"/>
          </a:solidFill>
          <a:ln w="28575">
            <a:solidFill>
              <a:schemeClr val="accent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n-US" altLang="en-US" sz="2400" dirty="0">
                <a:solidFill>
                  <a:schemeClr val="accent1"/>
                </a:solidFill>
                <a:latin typeface="Calibri" panose="020F0502020204030204" pitchFamily="34" charset="0"/>
              </a:rPr>
              <a:t>a</a:t>
            </a:r>
            <a:endParaRPr lang="en-US" altLang="en-US" dirty="0">
              <a:latin typeface="Calibri" panose="020F0502020204030204" pitchFamily="34" charset="0"/>
            </a:endParaRPr>
          </a:p>
        </p:txBody>
      </p:sp>
      <p:sp>
        <p:nvSpPr>
          <p:cNvPr id="115717" name="Rectangle 5"/>
          <p:cNvSpPr>
            <a:spLocks noChangeArrowheads="1"/>
          </p:cNvSpPr>
          <p:nvPr/>
        </p:nvSpPr>
        <p:spPr bwMode="auto">
          <a:xfrm>
            <a:off x="3429000" y="2590800"/>
            <a:ext cx="381000" cy="304800"/>
          </a:xfrm>
          <a:prstGeom prst="rect">
            <a:avLst/>
          </a:prstGeom>
          <a:solidFill>
            <a:srgbClr val="FFFFFF"/>
          </a:solidFill>
          <a:ln w="28575">
            <a:solidFill>
              <a:schemeClr val="accent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n-US" altLang="en-US" sz="2400" dirty="0">
                <a:solidFill>
                  <a:schemeClr val="accent1"/>
                </a:solidFill>
                <a:latin typeface="Calibri" panose="020F0502020204030204" pitchFamily="34" charset="0"/>
              </a:rPr>
              <a:t>b</a:t>
            </a:r>
            <a:endParaRPr lang="en-US" altLang="en-US" dirty="0">
              <a:latin typeface="Calibri" panose="020F0502020204030204" pitchFamily="34" charset="0"/>
            </a:endParaRPr>
          </a:p>
        </p:txBody>
      </p:sp>
      <p:sp>
        <p:nvSpPr>
          <p:cNvPr id="115718" name="Rectangle 6"/>
          <p:cNvSpPr>
            <a:spLocks noChangeArrowheads="1"/>
          </p:cNvSpPr>
          <p:nvPr/>
        </p:nvSpPr>
        <p:spPr bwMode="auto">
          <a:xfrm>
            <a:off x="5791200" y="2590800"/>
            <a:ext cx="381000" cy="304800"/>
          </a:xfrm>
          <a:prstGeom prst="rect">
            <a:avLst/>
          </a:prstGeom>
          <a:solidFill>
            <a:srgbClr val="FFFFFF"/>
          </a:solidFill>
          <a:ln w="28575">
            <a:solidFill>
              <a:schemeClr val="accent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n-US" altLang="en-US" sz="2400" dirty="0">
                <a:solidFill>
                  <a:schemeClr val="accent1"/>
                </a:solidFill>
                <a:latin typeface="Calibri" panose="020F0502020204030204" pitchFamily="34" charset="0"/>
              </a:rPr>
              <a:t>b</a:t>
            </a:r>
            <a:endParaRPr lang="en-US" altLang="en-US" dirty="0">
              <a:latin typeface="Calibri" panose="020F0502020204030204" pitchFamily="34" charset="0"/>
            </a:endParaRPr>
          </a:p>
        </p:txBody>
      </p:sp>
      <p:sp>
        <p:nvSpPr>
          <p:cNvPr id="115719" name="Rectangle 7"/>
          <p:cNvSpPr>
            <a:spLocks noChangeArrowheads="1"/>
          </p:cNvSpPr>
          <p:nvPr/>
        </p:nvSpPr>
        <p:spPr bwMode="auto">
          <a:xfrm>
            <a:off x="2590800" y="3733800"/>
            <a:ext cx="381000" cy="304800"/>
          </a:xfrm>
          <a:prstGeom prst="rect">
            <a:avLst/>
          </a:prstGeom>
          <a:solidFill>
            <a:srgbClr val="FFFFFF"/>
          </a:solidFill>
          <a:ln w="28575">
            <a:solidFill>
              <a:schemeClr val="accent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n-US" altLang="en-US" sz="2400" dirty="0">
                <a:solidFill>
                  <a:schemeClr val="accent1"/>
                </a:solidFill>
                <a:latin typeface="Calibri" panose="020F0502020204030204" pitchFamily="34" charset="0"/>
              </a:rPr>
              <a:t>c</a:t>
            </a:r>
            <a:endParaRPr lang="en-US" altLang="en-US" dirty="0">
              <a:latin typeface="Calibri" panose="020F0502020204030204" pitchFamily="34" charset="0"/>
            </a:endParaRPr>
          </a:p>
        </p:txBody>
      </p:sp>
      <p:sp>
        <p:nvSpPr>
          <p:cNvPr id="115720" name="Rectangle 8"/>
          <p:cNvSpPr>
            <a:spLocks noChangeArrowheads="1"/>
          </p:cNvSpPr>
          <p:nvPr/>
        </p:nvSpPr>
        <p:spPr bwMode="auto">
          <a:xfrm>
            <a:off x="5105400" y="3733800"/>
            <a:ext cx="381000" cy="304800"/>
          </a:xfrm>
          <a:prstGeom prst="rect">
            <a:avLst/>
          </a:prstGeom>
          <a:solidFill>
            <a:srgbClr val="FFFFFF"/>
          </a:solidFill>
          <a:ln w="28575">
            <a:solidFill>
              <a:schemeClr val="accent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n-US" altLang="en-US" sz="2400" dirty="0">
                <a:solidFill>
                  <a:schemeClr val="accent1"/>
                </a:solidFill>
                <a:latin typeface="Calibri" panose="020F0502020204030204" pitchFamily="34" charset="0"/>
              </a:rPr>
              <a:t>d</a:t>
            </a:r>
            <a:endParaRPr lang="en-US" altLang="en-US" dirty="0">
              <a:latin typeface="Calibri" panose="020F0502020204030204" pitchFamily="34" charset="0"/>
            </a:endParaRPr>
          </a:p>
        </p:txBody>
      </p:sp>
      <p:cxnSp>
        <p:nvCxnSpPr>
          <p:cNvPr id="115721" name="AutoShape 9"/>
          <p:cNvCxnSpPr>
            <a:cxnSpLocks noChangeShapeType="1"/>
            <a:stCxn id="115717" idx="0"/>
            <a:endCxn id="115716" idx="2"/>
          </p:cNvCxnSpPr>
          <p:nvPr/>
        </p:nvCxnSpPr>
        <p:spPr bwMode="auto">
          <a:xfrm flipV="1">
            <a:off x="3619500" y="1843088"/>
            <a:ext cx="1219200" cy="733425"/>
          </a:xfrm>
          <a:prstGeom prst="straightConnector1">
            <a:avLst/>
          </a:prstGeom>
          <a:noFill/>
          <a:ln w="28575">
            <a:solidFill>
              <a:srgbClr val="0033CC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15722" name="AutoShape 10"/>
          <p:cNvCxnSpPr>
            <a:cxnSpLocks noChangeShapeType="1"/>
            <a:stCxn id="115716" idx="2"/>
            <a:endCxn id="115718" idx="0"/>
          </p:cNvCxnSpPr>
          <p:nvPr/>
        </p:nvCxnSpPr>
        <p:spPr bwMode="auto">
          <a:xfrm>
            <a:off x="4838700" y="1843088"/>
            <a:ext cx="1143000" cy="733425"/>
          </a:xfrm>
          <a:prstGeom prst="straightConnector1">
            <a:avLst/>
          </a:prstGeom>
          <a:noFill/>
          <a:ln w="28575">
            <a:solidFill>
              <a:srgbClr val="0033CC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15723" name="AutoShape 11"/>
          <p:cNvCxnSpPr>
            <a:cxnSpLocks noChangeShapeType="1"/>
            <a:stCxn id="115717" idx="2"/>
            <a:endCxn id="115719" idx="0"/>
          </p:cNvCxnSpPr>
          <p:nvPr/>
        </p:nvCxnSpPr>
        <p:spPr bwMode="auto">
          <a:xfrm flipH="1">
            <a:off x="2781300" y="2909888"/>
            <a:ext cx="838200" cy="809625"/>
          </a:xfrm>
          <a:prstGeom prst="straightConnector1">
            <a:avLst/>
          </a:prstGeom>
          <a:noFill/>
          <a:ln w="28575">
            <a:solidFill>
              <a:srgbClr val="0033CC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15724" name="AutoShape 12"/>
          <p:cNvCxnSpPr>
            <a:cxnSpLocks noChangeShapeType="1"/>
            <a:stCxn id="115718" idx="2"/>
            <a:endCxn id="115720" idx="0"/>
          </p:cNvCxnSpPr>
          <p:nvPr/>
        </p:nvCxnSpPr>
        <p:spPr bwMode="auto">
          <a:xfrm flipH="1">
            <a:off x="5295900" y="2909888"/>
            <a:ext cx="685800" cy="809625"/>
          </a:xfrm>
          <a:prstGeom prst="straightConnector1">
            <a:avLst/>
          </a:prstGeom>
          <a:noFill/>
          <a:ln w="28575">
            <a:solidFill>
              <a:srgbClr val="0033CC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15725" name="Oval 13"/>
          <p:cNvSpPr>
            <a:spLocks noChangeArrowheads="1"/>
          </p:cNvSpPr>
          <p:nvPr/>
        </p:nvSpPr>
        <p:spPr bwMode="auto">
          <a:xfrm>
            <a:off x="4038600" y="3733800"/>
            <a:ext cx="319088" cy="314325"/>
          </a:xfrm>
          <a:prstGeom prst="ellipse">
            <a:avLst/>
          </a:prstGeom>
          <a:solidFill>
            <a:srgbClr val="FFFFFF"/>
          </a:solidFill>
          <a:ln w="28575">
            <a:solidFill>
              <a:srgbClr val="6699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n-US" altLang="en-US" sz="2000" dirty="0">
                <a:solidFill>
                  <a:srgbClr val="669900"/>
                </a:solidFill>
                <a:latin typeface="Calibri" panose="020F0502020204030204" pitchFamily="34" charset="0"/>
              </a:rPr>
              <a:t>3</a:t>
            </a:r>
            <a:endParaRPr lang="en-US" altLang="en-US" dirty="0"/>
          </a:p>
        </p:txBody>
      </p:sp>
      <p:sp>
        <p:nvSpPr>
          <p:cNvPr id="115726" name="Oval 14"/>
          <p:cNvSpPr>
            <a:spLocks noChangeArrowheads="1"/>
          </p:cNvSpPr>
          <p:nvPr/>
        </p:nvSpPr>
        <p:spPr bwMode="auto">
          <a:xfrm>
            <a:off x="6553200" y="3733800"/>
            <a:ext cx="319088" cy="314325"/>
          </a:xfrm>
          <a:prstGeom prst="ellipse">
            <a:avLst/>
          </a:prstGeom>
          <a:solidFill>
            <a:srgbClr val="FFFFFF"/>
          </a:solidFill>
          <a:ln w="28575">
            <a:solidFill>
              <a:srgbClr val="6699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n-US" altLang="en-US" sz="2000" dirty="0">
                <a:solidFill>
                  <a:srgbClr val="669900"/>
                </a:solidFill>
                <a:latin typeface="Calibri" panose="020F0502020204030204" pitchFamily="34" charset="0"/>
              </a:rPr>
              <a:t>3</a:t>
            </a:r>
            <a:endParaRPr lang="en-US" altLang="en-US" dirty="0"/>
          </a:p>
        </p:txBody>
      </p:sp>
      <p:sp>
        <p:nvSpPr>
          <p:cNvPr id="115727" name="Oval 15"/>
          <p:cNvSpPr>
            <a:spLocks noChangeArrowheads="1"/>
          </p:cNvSpPr>
          <p:nvPr/>
        </p:nvSpPr>
        <p:spPr bwMode="auto">
          <a:xfrm>
            <a:off x="3200400" y="5019675"/>
            <a:ext cx="319088" cy="314325"/>
          </a:xfrm>
          <a:prstGeom prst="ellipse">
            <a:avLst/>
          </a:prstGeom>
          <a:solidFill>
            <a:srgbClr val="FFFFFF"/>
          </a:solidFill>
          <a:ln w="28575">
            <a:solidFill>
              <a:srgbClr val="6699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n-US" altLang="en-US" sz="2000" dirty="0">
                <a:solidFill>
                  <a:srgbClr val="669900"/>
                </a:solidFill>
                <a:latin typeface="Calibri" panose="020F0502020204030204" pitchFamily="34" charset="0"/>
              </a:rPr>
              <a:t>2</a:t>
            </a:r>
            <a:endParaRPr lang="en-US" altLang="en-US" dirty="0"/>
          </a:p>
        </p:txBody>
      </p:sp>
      <p:sp>
        <p:nvSpPr>
          <p:cNvPr id="115728" name="Oval 16"/>
          <p:cNvSpPr>
            <a:spLocks noChangeArrowheads="1"/>
          </p:cNvSpPr>
          <p:nvPr/>
        </p:nvSpPr>
        <p:spPr bwMode="auto">
          <a:xfrm>
            <a:off x="1782763" y="5019675"/>
            <a:ext cx="319087" cy="314325"/>
          </a:xfrm>
          <a:prstGeom prst="ellipse">
            <a:avLst/>
          </a:prstGeom>
          <a:solidFill>
            <a:srgbClr val="FFFFFF"/>
          </a:solidFill>
          <a:ln w="28575">
            <a:solidFill>
              <a:srgbClr val="6699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n-US" altLang="en-US" sz="2000" dirty="0">
                <a:solidFill>
                  <a:srgbClr val="669900"/>
                </a:solidFill>
                <a:latin typeface="Calibri" panose="020F0502020204030204" pitchFamily="34" charset="0"/>
              </a:rPr>
              <a:t>1</a:t>
            </a:r>
            <a:endParaRPr lang="en-US" altLang="en-US" dirty="0"/>
          </a:p>
        </p:txBody>
      </p:sp>
      <p:sp>
        <p:nvSpPr>
          <p:cNvPr id="115729" name="Oval 17"/>
          <p:cNvSpPr>
            <a:spLocks noChangeArrowheads="1"/>
          </p:cNvSpPr>
          <p:nvPr/>
        </p:nvSpPr>
        <p:spPr bwMode="auto">
          <a:xfrm>
            <a:off x="4648200" y="5019675"/>
            <a:ext cx="319088" cy="314325"/>
          </a:xfrm>
          <a:prstGeom prst="ellipse">
            <a:avLst/>
          </a:prstGeom>
          <a:solidFill>
            <a:srgbClr val="FFFFFF"/>
          </a:solidFill>
          <a:ln w="28575">
            <a:solidFill>
              <a:srgbClr val="6699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n-US" altLang="en-US" sz="2000" dirty="0">
                <a:solidFill>
                  <a:srgbClr val="669900"/>
                </a:solidFill>
                <a:latin typeface="Calibri" panose="020F0502020204030204" pitchFamily="34" charset="0"/>
              </a:rPr>
              <a:t>4</a:t>
            </a:r>
            <a:endParaRPr lang="en-US" altLang="en-US" dirty="0"/>
          </a:p>
        </p:txBody>
      </p:sp>
      <p:sp>
        <p:nvSpPr>
          <p:cNvPr id="115730" name="Oval 18"/>
          <p:cNvSpPr>
            <a:spLocks noChangeArrowheads="1"/>
          </p:cNvSpPr>
          <p:nvPr/>
        </p:nvSpPr>
        <p:spPr bwMode="auto">
          <a:xfrm>
            <a:off x="5791200" y="5019675"/>
            <a:ext cx="319088" cy="314325"/>
          </a:xfrm>
          <a:prstGeom prst="ellipse">
            <a:avLst/>
          </a:prstGeom>
          <a:solidFill>
            <a:srgbClr val="FFFFFF"/>
          </a:solidFill>
          <a:ln w="28575">
            <a:solidFill>
              <a:srgbClr val="6699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n-US" altLang="en-US" sz="2000" dirty="0">
                <a:solidFill>
                  <a:srgbClr val="669900"/>
                </a:solidFill>
                <a:latin typeface="Calibri" panose="020F0502020204030204" pitchFamily="34" charset="0"/>
              </a:rPr>
              <a:t>5</a:t>
            </a:r>
            <a:endParaRPr lang="en-US" altLang="en-US" dirty="0"/>
          </a:p>
        </p:txBody>
      </p:sp>
      <p:cxnSp>
        <p:nvCxnSpPr>
          <p:cNvPr id="115731" name="AutoShape 19"/>
          <p:cNvCxnSpPr>
            <a:cxnSpLocks noChangeShapeType="1"/>
            <a:stCxn id="115717" idx="2"/>
            <a:endCxn id="115725" idx="0"/>
          </p:cNvCxnSpPr>
          <p:nvPr/>
        </p:nvCxnSpPr>
        <p:spPr bwMode="auto">
          <a:xfrm>
            <a:off x="3619500" y="2909888"/>
            <a:ext cx="579438" cy="809625"/>
          </a:xfrm>
          <a:prstGeom prst="straightConnector1">
            <a:avLst/>
          </a:prstGeom>
          <a:noFill/>
          <a:ln w="28575">
            <a:solidFill>
              <a:srgbClr val="0033CC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15732" name="AutoShape 20"/>
          <p:cNvCxnSpPr>
            <a:cxnSpLocks noChangeShapeType="1"/>
            <a:stCxn id="115718" idx="2"/>
            <a:endCxn id="115726" idx="0"/>
          </p:cNvCxnSpPr>
          <p:nvPr/>
        </p:nvCxnSpPr>
        <p:spPr bwMode="auto">
          <a:xfrm>
            <a:off x="5981700" y="2909888"/>
            <a:ext cx="731838" cy="809625"/>
          </a:xfrm>
          <a:prstGeom prst="straightConnector1">
            <a:avLst/>
          </a:prstGeom>
          <a:noFill/>
          <a:ln w="28575">
            <a:solidFill>
              <a:srgbClr val="0033CC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15733" name="AutoShape 21"/>
          <p:cNvCxnSpPr>
            <a:cxnSpLocks noChangeShapeType="1"/>
            <a:stCxn id="115719" idx="2"/>
            <a:endCxn id="115728" idx="0"/>
          </p:cNvCxnSpPr>
          <p:nvPr/>
        </p:nvCxnSpPr>
        <p:spPr bwMode="auto">
          <a:xfrm flipH="1">
            <a:off x="1943100" y="4052888"/>
            <a:ext cx="838200" cy="952500"/>
          </a:xfrm>
          <a:prstGeom prst="straightConnector1">
            <a:avLst/>
          </a:prstGeom>
          <a:noFill/>
          <a:ln w="28575">
            <a:solidFill>
              <a:srgbClr val="0033CC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15734" name="AutoShape 22"/>
          <p:cNvCxnSpPr>
            <a:cxnSpLocks noChangeShapeType="1"/>
            <a:stCxn id="115719" idx="2"/>
            <a:endCxn id="115727" idx="0"/>
          </p:cNvCxnSpPr>
          <p:nvPr/>
        </p:nvCxnSpPr>
        <p:spPr bwMode="auto">
          <a:xfrm>
            <a:off x="2781300" y="4052888"/>
            <a:ext cx="579438" cy="952500"/>
          </a:xfrm>
          <a:prstGeom prst="straightConnector1">
            <a:avLst/>
          </a:prstGeom>
          <a:noFill/>
          <a:ln w="28575">
            <a:solidFill>
              <a:srgbClr val="0033CC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15735" name="AutoShape 23"/>
          <p:cNvCxnSpPr>
            <a:cxnSpLocks noChangeShapeType="1"/>
            <a:stCxn id="115720" idx="2"/>
            <a:endCxn id="115729" idx="0"/>
          </p:cNvCxnSpPr>
          <p:nvPr/>
        </p:nvCxnSpPr>
        <p:spPr bwMode="auto">
          <a:xfrm flipH="1">
            <a:off x="4808538" y="4052888"/>
            <a:ext cx="487362" cy="952500"/>
          </a:xfrm>
          <a:prstGeom prst="straightConnector1">
            <a:avLst/>
          </a:prstGeom>
          <a:noFill/>
          <a:ln w="28575">
            <a:solidFill>
              <a:srgbClr val="0033CC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15736" name="AutoShape 24"/>
          <p:cNvCxnSpPr>
            <a:cxnSpLocks noChangeShapeType="1"/>
            <a:stCxn id="115720" idx="2"/>
            <a:endCxn id="115730" idx="0"/>
          </p:cNvCxnSpPr>
          <p:nvPr/>
        </p:nvCxnSpPr>
        <p:spPr bwMode="auto">
          <a:xfrm>
            <a:off x="5295900" y="4052888"/>
            <a:ext cx="655638" cy="952500"/>
          </a:xfrm>
          <a:prstGeom prst="straightConnector1">
            <a:avLst/>
          </a:prstGeom>
          <a:noFill/>
          <a:ln w="28575">
            <a:solidFill>
              <a:srgbClr val="0033CC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15737" name="Text Box 25"/>
          <p:cNvSpPr txBox="1">
            <a:spLocks noChangeArrowheads="1"/>
          </p:cNvSpPr>
          <p:nvPr/>
        </p:nvSpPr>
        <p:spPr bwMode="auto">
          <a:xfrm>
            <a:off x="3808990" y="1840856"/>
            <a:ext cx="340158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n-US" altLang="en-US" sz="2400" b="1" dirty="0">
                <a:solidFill>
                  <a:srgbClr val="0033CC"/>
                </a:solidFill>
                <a:latin typeface="Calibri" panose="020F0502020204030204" pitchFamily="34" charset="0"/>
              </a:rPr>
              <a:t>0</a:t>
            </a:r>
            <a:endParaRPr lang="en-US" altLang="en-US" sz="2400" b="1" dirty="0">
              <a:solidFill>
                <a:srgbClr val="0033CC"/>
              </a:solidFill>
            </a:endParaRPr>
          </a:p>
        </p:txBody>
      </p:sp>
      <p:sp>
        <p:nvSpPr>
          <p:cNvPr id="115738" name="Rectangle 26"/>
          <p:cNvSpPr>
            <a:spLocks noChangeArrowheads="1"/>
          </p:cNvSpPr>
          <p:nvPr/>
        </p:nvSpPr>
        <p:spPr bwMode="auto">
          <a:xfrm>
            <a:off x="5501265" y="1840856"/>
            <a:ext cx="340158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33CC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n-US" altLang="en-US" sz="2400" b="1" dirty="0">
                <a:solidFill>
                  <a:srgbClr val="0033CC"/>
                </a:solidFill>
                <a:latin typeface="Calibri" panose="020F0502020204030204" pitchFamily="34" charset="0"/>
              </a:rPr>
              <a:t>1</a:t>
            </a:r>
            <a:endParaRPr lang="en-US" altLang="en-US" sz="2400" b="1" dirty="0">
              <a:solidFill>
                <a:srgbClr val="0033CC"/>
              </a:solidFill>
            </a:endParaRPr>
          </a:p>
        </p:txBody>
      </p:sp>
      <p:sp>
        <p:nvSpPr>
          <p:cNvPr id="115739" name="Rectangle 27"/>
          <p:cNvSpPr>
            <a:spLocks noChangeArrowheads="1"/>
          </p:cNvSpPr>
          <p:nvPr/>
        </p:nvSpPr>
        <p:spPr bwMode="auto">
          <a:xfrm>
            <a:off x="1957965" y="4110981"/>
            <a:ext cx="340158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n-US" altLang="en-US" sz="2400" b="1" dirty="0">
                <a:solidFill>
                  <a:srgbClr val="0033CC"/>
                </a:solidFill>
                <a:latin typeface="Calibri" panose="020F0502020204030204" pitchFamily="34" charset="0"/>
              </a:rPr>
              <a:t>0</a:t>
            </a:r>
          </a:p>
        </p:txBody>
      </p:sp>
      <p:sp>
        <p:nvSpPr>
          <p:cNvPr id="115740" name="Rectangle 28"/>
          <p:cNvSpPr>
            <a:spLocks noChangeArrowheads="1"/>
          </p:cNvSpPr>
          <p:nvPr/>
        </p:nvSpPr>
        <p:spPr bwMode="auto">
          <a:xfrm>
            <a:off x="2796165" y="2907656"/>
            <a:ext cx="340158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n-US" altLang="en-US" sz="2400" b="1" dirty="0">
                <a:solidFill>
                  <a:srgbClr val="0033CC"/>
                </a:solidFill>
                <a:latin typeface="Calibri" panose="020F0502020204030204" pitchFamily="34" charset="0"/>
              </a:rPr>
              <a:t>0</a:t>
            </a:r>
          </a:p>
        </p:txBody>
      </p:sp>
      <p:sp>
        <p:nvSpPr>
          <p:cNvPr id="115741" name="Rectangle 29"/>
          <p:cNvSpPr>
            <a:spLocks noChangeArrowheads="1"/>
          </p:cNvSpPr>
          <p:nvPr/>
        </p:nvSpPr>
        <p:spPr bwMode="auto">
          <a:xfrm>
            <a:off x="4663065" y="4264968"/>
            <a:ext cx="340158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n-US" altLang="en-US" sz="2400" b="1" dirty="0">
                <a:solidFill>
                  <a:srgbClr val="0033CC"/>
                </a:solidFill>
                <a:latin typeface="Calibri" panose="020F0502020204030204" pitchFamily="34" charset="0"/>
              </a:rPr>
              <a:t>0</a:t>
            </a:r>
          </a:p>
        </p:txBody>
      </p:sp>
      <p:sp>
        <p:nvSpPr>
          <p:cNvPr id="115742" name="Rectangle 30"/>
          <p:cNvSpPr>
            <a:spLocks noChangeArrowheads="1"/>
          </p:cNvSpPr>
          <p:nvPr/>
        </p:nvSpPr>
        <p:spPr bwMode="auto">
          <a:xfrm>
            <a:off x="5295900" y="2978150"/>
            <a:ext cx="36988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r>
              <a:rPr lang="en-US" altLang="en-US" sz="2400" b="1" dirty="0">
                <a:solidFill>
                  <a:srgbClr val="0033CC"/>
                </a:solidFill>
                <a:latin typeface="Calibri" panose="020F0502020204030204" pitchFamily="34" charset="0"/>
              </a:rPr>
              <a:t>0</a:t>
            </a:r>
          </a:p>
        </p:txBody>
      </p:sp>
      <p:sp>
        <p:nvSpPr>
          <p:cNvPr id="115743" name="Rectangle 31"/>
          <p:cNvSpPr>
            <a:spLocks noChangeArrowheads="1"/>
          </p:cNvSpPr>
          <p:nvPr/>
        </p:nvSpPr>
        <p:spPr bwMode="auto">
          <a:xfrm>
            <a:off x="3073977" y="4110981"/>
            <a:ext cx="340158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n-US" altLang="en-US" sz="2400" b="1" dirty="0">
                <a:solidFill>
                  <a:srgbClr val="0033CC"/>
                </a:solidFill>
                <a:latin typeface="Calibri" panose="020F0502020204030204" pitchFamily="34" charset="0"/>
              </a:rPr>
              <a:t>1</a:t>
            </a:r>
          </a:p>
        </p:txBody>
      </p:sp>
      <p:sp>
        <p:nvSpPr>
          <p:cNvPr id="115744" name="Rectangle 32"/>
          <p:cNvSpPr>
            <a:spLocks noChangeArrowheads="1"/>
          </p:cNvSpPr>
          <p:nvPr/>
        </p:nvSpPr>
        <p:spPr bwMode="auto">
          <a:xfrm>
            <a:off x="3843915" y="2907656"/>
            <a:ext cx="340158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n-US" altLang="en-US" sz="2400" b="1" dirty="0">
                <a:solidFill>
                  <a:srgbClr val="0033CC"/>
                </a:solidFill>
                <a:latin typeface="Calibri" panose="020F0502020204030204" pitchFamily="34" charset="0"/>
              </a:rPr>
              <a:t>1</a:t>
            </a:r>
          </a:p>
        </p:txBody>
      </p:sp>
      <p:sp>
        <p:nvSpPr>
          <p:cNvPr id="115745" name="Rectangle 33"/>
          <p:cNvSpPr>
            <a:spLocks noChangeArrowheads="1"/>
          </p:cNvSpPr>
          <p:nvPr/>
        </p:nvSpPr>
        <p:spPr bwMode="auto">
          <a:xfrm>
            <a:off x="5680652" y="4264968"/>
            <a:ext cx="340158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n-US" altLang="en-US" sz="2400" b="1" dirty="0">
                <a:solidFill>
                  <a:srgbClr val="0033CC"/>
                </a:solidFill>
                <a:latin typeface="Calibri" panose="020F0502020204030204" pitchFamily="34" charset="0"/>
              </a:rPr>
              <a:t>1</a:t>
            </a:r>
          </a:p>
        </p:txBody>
      </p:sp>
      <p:sp>
        <p:nvSpPr>
          <p:cNvPr id="115746" name="Rectangle 34"/>
          <p:cNvSpPr>
            <a:spLocks noChangeArrowheads="1"/>
          </p:cNvSpPr>
          <p:nvPr/>
        </p:nvSpPr>
        <p:spPr bwMode="auto">
          <a:xfrm>
            <a:off x="6358515" y="2975918"/>
            <a:ext cx="340158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n-US" altLang="en-US" sz="2400" b="1" dirty="0">
                <a:solidFill>
                  <a:srgbClr val="0033CC"/>
                </a:solidFill>
                <a:latin typeface="Calibri" panose="020F0502020204030204" pitchFamily="34" charset="0"/>
              </a:rPr>
              <a:t>1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6008AB-B8A9-4AD7-BA86-BE0221A0EF42}" type="slidenum">
              <a:rPr lang="en-US" altLang="en-US"/>
              <a:pPr/>
              <a:t>24</a:t>
            </a:fld>
            <a:endParaRPr lang="en-US" altLang="en-US"/>
          </a:p>
        </p:txBody>
      </p:sp>
      <p:sp>
        <p:nvSpPr>
          <p:cNvPr id="1146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DPLL Refutation Trace</a:t>
            </a:r>
            <a:endParaRPr lang="en-US" altLang="en-US" dirty="0"/>
          </a:p>
        </p:txBody>
      </p:sp>
      <p:sp>
        <p:nvSpPr>
          <p:cNvPr id="114691" name="Text Box 3"/>
          <p:cNvSpPr txBox="1">
            <a:spLocks noChangeArrowheads="1"/>
          </p:cNvSpPr>
          <p:nvPr/>
        </p:nvSpPr>
        <p:spPr bwMode="auto">
          <a:xfrm>
            <a:off x="541338" y="1681986"/>
            <a:ext cx="1244251" cy="20621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l"/>
            <a:r>
              <a:rPr lang="en-US" altLang="en-US" sz="2400" dirty="0">
                <a:solidFill>
                  <a:srgbClr val="0033CC"/>
                </a:solidFill>
                <a:latin typeface="Calibri" panose="020F0502020204030204" pitchFamily="34" charset="0"/>
              </a:rPr>
              <a:t>Clauses</a:t>
            </a:r>
            <a:endParaRPr lang="en-US" altLang="en-US" sz="2400" dirty="0">
              <a:latin typeface="Calibri" panose="020F0502020204030204" pitchFamily="34" charset="0"/>
            </a:endParaRPr>
          </a:p>
          <a:p>
            <a:pPr algn="l"/>
            <a:r>
              <a:rPr lang="en-US" altLang="en-US" sz="1800" b="1" dirty="0">
                <a:solidFill>
                  <a:srgbClr val="669900"/>
                </a:solidFill>
                <a:latin typeface="Calibri" panose="020F0502020204030204" pitchFamily="34" charset="0"/>
              </a:rPr>
              <a:t>1.</a:t>
            </a:r>
            <a:r>
              <a:rPr lang="en-US" altLang="en-US" sz="2000" b="1" dirty="0">
                <a:solidFill>
                  <a:schemeClr val="accent1"/>
                </a:solidFill>
                <a:latin typeface="Calibri" panose="020F0502020204030204" pitchFamily="34" charset="0"/>
              </a:rPr>
              <a:t> </a:t>
            </a:r>
            <a:r>
              <a:rPr lang="en-US" altLang="en-US" sz="2000" b="1" dirty="0">
                <a:latin typeface="Calibri" panose="020F0502020204030204" pitchFamily="34" charset="0"/>
              </a:rPr>
              <a:t>a</a:t>
            </a:r>
            <a:r>
              <a:rPr lang="en-US" altLang="en-US" sz="2000" b="1" dirty="0">
                <a:latin typeface="Calibri" panose="020F0502020204030204" pitchFamily="34" charset="0"/>
                <a:sym typeface="Symbol" panose="05050102010706020507" pitchFamily="18" charset="2"/>
              </a:rPr>
              <a:t></a:t>
            </a:r>
            <a:r>
              <a:rPr lang="en-US" altLang="en-US" sz="2400" b="1" dirty="0">
                <a:latin typeface="Calibri" panose="020F0502020204030204" pitchFamily="34" charset="0"/>
              </a:rPr>
              <a:t> </a:t>
            </a:r>
            <a:r>
              <a:rPr lang="en-US" altLang="en-US" sz="2000" b="1" dirty="0">
                <a:latin typeface="Calibri" panose="020F0502020204030204" pitchFamily="34" charset="0"/>
              </a:rPr>
              <a:t>b</a:t>
            </a:r>
            <a:r>
              <a:rPr lang="en-US" altLang="en-US" sz="2000" b="1" dirty="0">
                <a:latin typeface="Calibri" panose="020F0502020204030204" pitchFamily="34" charset="0"/>
                <a:sym typeface="Symbol" panose="05050102010706020507" pitchFamily="18" charset="2"/>
              </a:rPr>
              <a:t> </a:t>
            </a:r>
            <a:r>
              <a:rPr lang="en-US" altLang="en-US" sz="2000" b="1" dirty="0">
                <a:latin typeface="Calibri" panose="020F0502020204030204" pitchFamily="34" charset="0"/>
              </a:rPr>
              <a:t>c</a:t>
            </a:r>
            <a:endParaRPr lang="en-US" altLang="en-US" sz="2400" b="1" dirty="0">
              <a:solidFill>
                <a:schemeClr val="accent1"/>
              </a:solidFill>
              <a:latin typeface="Calibri" panose="020F0502020204030204" pitchFamily="34" charset="0"/>
            </a:endParaRPr>
          </a:p>
          <a:p>
            <a:pPr algn="l"/>
            <a:r>
              <a:rPr lang="en-US" altLang="en-US" sz="1800" b="1" dirty="0">
                <a:solidFill>
                  <a:srgbClr val="669900"/>
                </a:solidFill>
                <a:latin typeface="Calibri" panose="020F0502020204030204" pitchFamily="34" charset="0"/>
              </a:rPr>
              <a:t>2.</a:t>
            </a:r>
            <a:r>
              <a:rPr lang="en-US" altLang="en-US" sz="1800" b="1" dirty="0">
                <a:solidFill>
                  <a:schemeClr val="accent1"/>
                </a:solidFill>
                <a:latin typeface="Calibri" panose="020F0502020204030204" pitchFamily="34" charset="0"/>
              </a:rPr>
              <a:t> </a:t>
            </a:r>
            <a:r>
              <a:rPr lang="en-US" altLang="en-US" sz="2000" b="1" dirty="0">
                <a:latin typeface="Calibri" panose="020F0502020204030204" pitchFamily="34" charset="0"/>
              </a:rPr>
              <a:t>a</a:t>
            </a:r>
            <a:r>
              <a:rPr lang="en-US" altLang="en-US" sz="2000" b="1" dirty="0">
                <a:latin typeface="Calibri" panose="020F0502020204030204" pitchFamily="34" charset="0"/>
                <a:sym typeface="Symbol" panose="05050102010706020507" pitchFamily="18" charset="2"/>
              </a:rPr>
              <a:t></a:t>
            </a:r>
            <a:r>
              <a:rPr lang="en-US" altLang="en-US" sz="2000" b="1" dirty="0">
                <a:latin typeface="Calibri" panose="020F0502020204030204" pitchFamily="34" charset="0"/>
              </a:rPr>
              <a:t>c</a:t>
            </a:r>
            <a:endParaRPr lang="en-US" altLang="en-US" sz="2000" b="1" dirty="0">
              <a:solidFill>
                <a:schemeClr val="accent1"/>
              </a:solidFill>
              <a:latin typeface="Calibri" panose="020F0502020204030204" pitchFamily="34" charset="0"/>
            </a:endParaRPr>
          </a:p>
          <a:p>
            <a:pPr algn="l"/>
            <a:r>
              <a:rPr lang="en-US" altLang="en-US" sz="1800" b="1" dirty="0">
                <a:solidFill>
                  <a:srgbClr val="669900"/>
                </a:solidFill>
                <a:latin typeface="Calibri" panose="020F0502020204030204" pitchFamily="34" charset="0"/>
              </a:rPr>
              <a:t>3.</a:t>
            </a:r>
            <a:r>
              <a:rPr lang="en-US" altLang="en-US" sz="1800" b="1" dirty="0">
                <a:solidFill>
                  <a:schemeClr val="accent1"/>
                </a:solidFill>
                <a:latin typeface="Calibri" panose="020F0502020204030204" pitchFamily="34" charset="0"/>
              </a:rPr>
              <a:t> </a:t>
            </a:r>
            <a:r>
              <a:rPr lang="en-US" altLang="en-US" sz="2000" b="1" dirty="0">
                <a:latin typeface="Calibri" panose="020F0502020204030204" pitchFamily="34" charset="0"/>
                <a:sym typeface="Symbol" panose="05050102010706020507" pitchFamily="18" charset="2"/>
              </a:rPr>
              <a:t></a:t>
            </a:r>
            <a:r>
              <a:rPr lang="en-US" altLang="en-US" sz="2000" b="1" dirty="0">
                <a:latin typeface="Calibri" panose="020F0502020204030204" pitchFamily="34" charset="0"/>
              </a:rPr>
              <a:t>b</a:t>
            </a:r>
            <a:endParaRPr lang="en-US" altLang="en-US" sz="2000" b="1" dirty="0">
              <a:solidFill>
                <a:schemeClr val="accent1"/>
              </a:solidFill>
              <a:latin typeface="Calibri" panose="020F0502020204030204" pitchFamily="34" charset="0"/>
            </a:endParaRPr>
          </a:p>
          <a:p>
            <a:pPr algn="l"/>
            <a:r>
              <a:rPr lang="en-US" altLang="en-US" sz="1800" b="1" dirty="0">
                <a:solidFill>
                  <a:srgbClr val="669900"/>
                </a:solidFill>
                <a:latin typeface="Calibri" panose="020F0502020204030204" pitchFamily="34" charset="0"/>
              </a:rPr>
              <a:t>4.</a:t>
            </a:r>
            <a:r>
              <a:rPr lang="en-US" altLang="en-US" sz="1800" b="1" dirty="0">
                <a:solidFill>
                  <a:schemeClr val="accent1"/>
                </a:solidFill>
                <a:latin typeface="Calibri" panose="020F0502020204030204" pitchFamily="34" charset="0"/>
              </a:rPr>
              <a:t> </a:t>
            </a:r>
            <a:r>
              <a:rPr lang="en-US" altLang="en-US" sz="2000" b="1" dirty="0">
                <a:latin typeface="Calibri" panose="020F0502020204030204" pitchFamily="34" charset="0"/>
                <a:sym typeface="Symbol" panose="05050102010706020507" pitchFamily="18" charset="2"/>
              </a:rPr>
              <a:t></a:t>
            </a:r>
            <a:r>
              <a:rPr lang="en-US" altLang="en-US" sz="2000" b="1" dirty="0">
                <a:latin typeface="Calibri" panose="020F0502020204030204" pitchFamily="34" charset="0"/>
              </a:rPr>
              <a:t>a</a:t>
            </a:r>
            <a:r>
              <a:rPr lang="en-US" altLang="en-US" sz="2000" b="1" dirty="0">
                <a:latin typeface="Calibri" panose="020F0502020204030204" pitchFamily="34" charset="0"/>
                <a:sym typeface="Symbol" panose="05050102010706020507" pitchFamily="18" charset="2"/>
              </a:rPr>
              <a:t> </a:t>
            </a:r>
            <a:r>
              <a:rPr lang="en-US" altLang="en-US" sz="2000" b="1" dirty="0">
                <a:latin typeface="Calibri" panose="020F0502020204030204" pitchFamily="34" charset="0"/>
              </a:rPr>
              <a:t>d</a:t>
            </a:r>
            <a:endParaRPr lang="en-US" altLang="en-US" sz="2000" b="1" dirty="0">
              <a:solidFill>
                <a:schemeClr val="accent1"/>
              </a:solidFill>
              <a:latin typeface="Calibri" panose="020F0502020204030204" pitchFamily="34" charset="0"/>
            </a:endParaRPr>
          </a:p>
          <a:p>
            <a:pPr algn="l"/>
            <a:r>
              <a:rPr lang="en-US" altLang="en-US" sz="1800" b="1" dirty="0">
                <a:solidFill>
                  <a:srgbClr val="669900"/>
                </a:solidFill>
                <a:latin typeface="Calibri" panose="020F0502020204030204" pitchFamily="34" charset="0"/>
              </a:rPr>
              <a:t>5.</a:t>
            </a:r>
            <a:r>
              <a:rPr lang="en-US" altLang="en-US" sz="1800" b="1" dirty="0">
                <a:solidFill>
                  <a:schemeClr val="accent1"/>
                </a:solidFill>
                <a:latin typeface="Calibri" panose="020F0502020204030204" pitchFamily="34" charset="0"/>
              </a:rPr>
              <a:t> </a:t>
            </a:r>
            <a:r>
              <a:rPr lang="en-US" altLang="en-US" sz="2000" b="1" dirty="0">
                <a:latin typeface="Calibri" panose="020F0502020204030204" pitchFamily="34" charset="0"/>
                <a:sym typeface="Symbol" panose="05050102010706020507" pitchFamily="18" charset="2"/>
              </a:rPr>
              <a:t></a:t>
            </a:r>
            <a:r>
              <a:rPr lang="en-US" altLang="en-US" sz="2000" b="1" dirty="0">
                <a:latin typeface="Calibri" panose="020F0502020204030204" pitchFamily="34" charset="0"/>
              </a:rPr>
              <a:t>d</a:t>
            </a:r>
            <a:r>
              <a:rPr lang="en-US" altLang="en-US" sz="2000" b="1" dirty="0">
                <a:latin typeface="Calibri" panose="020F0502020204030204" pitchFamily="34" charset="0"/>
                <a:sym typeface="Symbol" panose="05050102010706020507" pitchFamily="18" charset="2"/>
              </a:rPr>
              <a:t> </a:t>
            </a:r>
            <a:r>
              <a:rPr lang="en-US" altLang="en-US" sz="2000" b="1" dirty="0">
                <a:latin typeface="Calibri" panose="020F0502020204030204" pitchFamily="34" charset="0"/>
              </a:rPr>
              <a:t>b</a:t>
            </a:r>
          </a:p>
        </p:txBody>
      </p:sp>
      <p:sp>
        <p:nvSpPr>
          <p:cNvPr id="114692" name="Rectangle 4"/>
          <p:cNvSpPr>
            <a:spLocks noChangeArrowheads="1"/>
          </p:cNvSpPr>
          <p:nvPr/>
        </p:nvSpPr>
        <p:spPr bwMode="auto">
          <a:xfrm>
            <a:off x="4648200" y="1524000"/>
            <a:ext cx="381000" cy="304800"/>
          </a:xfrm>
          <a:prstGeom prst="rect">
            <a:avLst/>
          </a:prstGeom>
          <a:solidFill>
            <a:srgbClr val="FFFFFF"/>
          </a:solidFill>
          <a:ln w="28575">
            <a:solidFill>
              <a:schemeClr val="accent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n-US" altLang="en-US" sz="2400" dirty="0">
                <a:solidFill>
                  <a:schemeClr val="accent1"/>
                </a:solidFill>
                <a:latin typeface="Calibri" panose="020F0502020204030204" pitchFamily="34" charset="0"/>
              </a:rPr>
              <a:t>a</a:t>
            </a:r>
            <a:endParaRPr lang="en-US" altLang="en-US" dirty="0">
              <a:latin typeface="Calibri" panose="020F0502020204030204" pitchFamily="34" charset="0"/>
            </a:endParaRPr>
          </a:p>
        </p:txBody>
      </p:sp>
      <p:sp>
        <p:nvSpPr>
          <p:cNvPr id="114693" name="Rectangle 5"/>
          <p:cNvSpPr>
            <a:spLocks noChangeArrowheads="1"/>
          </p:cNvSpPr>
          <p:nvPr/>
        </p:nvSpPr>
        <p:spPr bwMode="auto">
          <a:xfrm>
            <a:off x="3429000" y="2590800"/>
            <a:ext cx="381000" cy="304800"/>
          </a:xfrm>
          <a:prstGeom prst="rect">
            <a:avLst/>
          </a:prstGeom>
          <a:solidFill>
            <a:srgbClr val="FFFFFF"/>
          </a:solidFill>
          <a:ln w="28575">
            <a:solidFill>
              <a:schemeClr val="accent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n-US" altLang="en-US" sz="2400" dirty="0">
                <a:solidFill>
                  <a:schemeClr val="accent1"/>
                </a:solidFill>
                <a:latin typeface="Calibri" panose="020F0502020204030204" pitchFamily="34" charset="0"/>
              </a:rPr>
              <a:t>b</a:t>
            </a:r>
            <a:endParaRPr lang="en-US" altLang="en-US" dirty="0">
              <a:latin typeface="Calibri" panose="020F0502020204030204" pitchFamily="34" charset="0"/>
            </a:endParaRPr>
          </a:p>
        </p:txBody>
      </p:sp>
      <p:sp>
        <p:nvSpPr>
          <p:cNvPr id="114694" name="Rectangle 6"/>
          <p:cNvSpPr>
            <a:spLocks noChangeArrowheads="1"/>
          </p:cNvSpPr>
          <p:nvPr/>
        </p:nvSpPr>
        <p:spPr bwMode="auto">
          <a:xfrm>
            <a:off x="5791200" y="2590800"/>
            <a:ext cx="381000" cy="304800"/>
          </a:xfrm>
          <a:prstGeom prst="rect">
            <a:avLst/>
          </a:prstGeom>
          <a:solidFill>
            <a:srgbClr val="FFFFFF"/>
          </a:solidFill>
          <a:ln w="28575">
            <a:solidFill>
              <a:schemeClr val="accent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n-US" altLang="en-US" sz="2400" dirty="0">
                <a:solidFill>
                  <a:schemeClr val="accent1"/>
                </a:solidFill>
                <a:latin typeface="Calibri" panose="020F0502020204030204" pitchFamily="34" charset="0"/>
              </a:rPr>
              <a:t>b</a:t>
            </a:r>
            <a:endParaRPr lang="en-US" altLang="en-US" dirty="0">
              <a:latin typeface="Calibri" panose="020F0502020204030204" pitchFamily="34" charset="0"/>
            </a:endParaRPr>
          </a:p>
        </p:txBody>
      </p:sp>
      <p:sp>
        <p:nvSpPr>
          <p:cNvPr id="114695" name="Rectangle 7"/>
          <p:cNvSpPr>
            <a:spLocks noChangeArrowheads="1"/>
          </p:cNvSpPr>
          <p:nvPr/>
        </p:nvSpPr>
        <p:spPr bwMode="auto">
          <a:xfrm>
            <a:off x="2590800" y="3733800"/>
            <a:ext cx="381000" cy="304800"/>
          </a:xfrm>
          <a:prstGeom prst="rect">
            <a:avLst/>
          </a:prstGeom>
          <a:solidFill>
            <a:srgbClr val="FFFFFF"/>
          </a:solidFill>
          <a:ln w="28575">
            <a:solidFill>
              <a:schemeClr val="accent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n-US" altLang="en-US" sz="2400" dirty="0">
                <a:solidFill>
                  <a:schemeClr val="accent1"/>
                </a:solidFill>
                <a:latin typeface="Calibri" panose="020F0502020204030204" pitchFamily="34" charset="0"/>
              </a:rPr>
              <a:t>c</a:t>
            </a:r>
            <a:endParaRPr lang="en-US" altLang="en-US" dirty="0">
              <a:latin typeface="Calibri" panose="020F0502020204030204" pitchFamily="34" charset="0"/>
            </a:endParaRPr>
          </a:p>
        </p:txBody>
      </p:sp>
      <p:sp>
        <p:nvSpPr>
          <p:cNvPr id="114696" name="Rectangle 8"/>
          <p:cNvSpPr>
            <a:spLocks noChangeArrowheads="1"/>
          </p:cNvSpPr>
          <p:nvPr/>
        </p:nvSpPr>
        <p:spPr bwMode="auto">
          <a:xfrm>
            <a:off x="5105400" y="3733800"/>
            <a:ext cx="381000" cy="304800"/>
          </a:xfrm>
          <a:prstGeom prst="rect">
            <a:avLst/>
          </a:prstGeom>
          <a:solidFill>
            <a:srgbClr val="FFFFFF"/>
          </a:solidFill>
          <a:ln w="28575">
            <a:solidFill>
              <a:schemeClr val="accent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n-US" altLang="en-US" sz="2400" dirty="0">
                <a:solidFill>
                  <a:schemeClr val="accent1"/>
                </a:solidFill>
                <a:latin typeface="Calibri" panose="020F0502020204030204" pitchFamily="34" charset="0"/>
              </a:rPr>
              <a:t>d</a:t>
            </a:r>
            <a:endParaRPr lang="en-US" altLang="en-US" dirty="0">
              <a:latin typeface="Calibri" panose="020F0502020204030204" pitchFamily="34" charset="0"/>
            </a:endParaRPr>
          </a:p>
        </p:txBody>
      </p:sp>
      <p:cxnSp>
        <p:nvCxnSpPr>
          <p:cNvPr id="114697" name="AutoShape 9"/>
          <p:cNvCxnSpPr>
            <a:cxnSpLocks noChangeShapeType="1"/>
            <a:stCxn id="114693" idx="0"/>
            <a:endCxn id="114692" idx="2"/>
          </p:cNvCxnSpPr>
          <p:nvPr/>
        </p:nvCxnSpPr>
        <p:spPr bwMode="auto">
          <a:xfrm flipV="1">
            <a:off x="3619500" y="1843088"/>
            <a:ext cx="1219200" cy="733425"/>
          </a:xfrm>
          <a:prstGeom prst="straightConnector1">
            <a:avLst/>
          </a:prstGeom>
          <a:noFill/>
          <a:ln w="28575">
            <a:solidFill>
              <a:srgbClr val="0033CC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14698" name="AutoShape 10"/>
          <p:cNvCxnSpPr>
            <a:cxnSpLocks noChangeShapeType="1"/>
            <a:stCxn id="114692" idx="2"/>
            <a:endCxn id="114694" idx="0"/>
          </p:cNvCxnSpPr>
          <p:nvPr/>
        </p:nvCxnSpPr>
        <p:spPr bwMode="auto">
          <a:xfrm>
            <a:off x="4838700" y="1843088"/>
            <a:ext cx="1143000" cy="733425"/>
          </a:xfrm>
          <a:prstGeom prst="straightConnector1">
            <a:avLst/>
          </a:prstGeom>
          <a:noFill/>
          <a:ln w="28575">
            <a:solidFill>
              <a:srgbClr val="0033CC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14699" name="AutoShape 11"/>
          <p:cNvCxnSpPr>
            <a:cxnSpLocks noChangeShapeType="1"/>
            <a:stCxn id="114693" idx="2"/>
            <a:endCxn id="114695" idx="0"/>
          </p:cNvCxnSpPr>
          <p:nvPr/>
        </p:nvCxnSpPr>
        <p:spPr bwMode="auto">
          <a:xfrm flipH="1">
            <a:off x="2781300" y="2909888"/>
            <a:ext cx="838200" cy="809625"/>
          </a:xfrm>
          <a:prstGeom prst="straightConnector1">
            <a:avLst/>
          </a:prstGeom>
          <a:noFill/>
          <a:ln w="28575">
            <a:solidFill>
              <a:srgbClr val="0033CC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14700" name="AutoShape 12"/>
          <p:cNvCxnSpPr>
            <a:cxnSpLocks noChangeShapeType="1"/>
            <a:stCxn id="114694" idx="2"/>
            <a:endCxn id="114696" idx="0"/>
          </p:cNvCxnSpPr>
          <p:nvPr/>
        </p:nvCxnSpPr>
        <p:spPr bwMode="auto">
          <a:xfrm flipH="1">
            <a:off x="5295900" y="2909888"/>
            <a:ext cx="685800" cy="809625"/>
          </a:xfrm>
          <a:prstGeom prst="straightConnector1">
            <a:avLst/>
          </a:prstGeom>
          <a:noFill/>
          <a:ln w="28575">
            <a:solidFill>
              <a:srgbClr val="0033CC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14701" name="Oval 13"/>
          <p:cNvSpPr>
            <a:spLocks noChangeArrowheads="1"/>
          </p:cNvSpPr>
          <p:nvPr/>
        </p:nvSpPr>
        <p:spPr bwMode="auto">
          <a:xfrm>
            <a:off x="4038600" y="3733800"/>
            <a:ext cx="319088" cy="314325"/>
          </a:xfrm>
          <a:prstGeom prst="ellipse">
            <a:avLst/>
          </a:prstGeom>
          <a:solidFill>
            <a:srgbClr val="FFFFFF"/>
          </a:solidFill>
          <a:ln w="28575">
            <a:solidFill>
              <a:srgbClr val="6699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n-US" altLang="en-US" sz="2000" dirty="0">
                <a:solidFill>
                  <a:srgbClr val="669900"/>
                </a:solidFill>
                <a:latin typeface="Calibri" panose="020F0502020204030204" pitchFamily="34" charset="0"/>
              </a:rPr>
              <a:t>3</a:t>
            </a:r>
            <a:endParaRPr lang="en-US" altLang="en-US" dirty="0"/>
          </a:p>
        </p:txBody>
      </p:sp>
      <p:sp>
        <p:nvSpPr>
          <p:cNvPr id="114702" name="Oval 14"/>
          <p:cNvSpPr>
            <a:spLocks noChangeArrowheads="1"/>
          </p:cNvSpPr>
          <p:nvPr/>
        </p:nvSpPr>
        <p:spPr bwMode="auto">
          <a:xfrm>
            <a:off x="6553200" y="3733800"/>
            <a:ext cx="319088" cy="314325"/>
          </a:xfrm>
          <a:prstGeom prst="ellipse">
            <a:avLst/>
          </a:prstGeom>
          <a:solidFill>
            <a:srgbClr val="FFFFFF"/>
          </a:solidFill>
          <a:ln w="28575">
            <a:solidFill>
              <a:srgbClr val="6699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n-US" altLang="en-US" sz="2000" dirty="0">
                <a:solidFill>
                  <a:srgbClr val="669900"/>
                </a:solidFill>
                <a:latin typeface="Calibri" panose="020F0502020204030204" pitchFamily="34" charset="0"/>
              </a:rPr>
              <a:t>3</a:t>
            </a:r>
            <a:endParaRPr lang="en-US" altLang="en-US" dirty="0"/>
          </a:p>
        </p:txBody>
      </p:sp>
      <p:sp>
        <p:nvSpPr>
          <p:cNvPr id="114703" name="Oval 15"/>
          <p:cNvSpPr>
            <a:spLocks noChangeArrowheads="1"/>
          </p:cNvSpPr>
          <p:nvPr/>
        </p:nvSpPr>
        <p:spPr bwMode="auto">
          <a:xfrm>
            <a:off x="3200400" y="5019675"/>
            <a:ext cx="319088" cy="314325"/>
          </a:xfrm>
          <a:prstGeom prst="ellipse">
            <a:avLst/>
          </a:prstGeom>
          <a:solidFill>
            <a:srgbClr val="FFFFFF"/>
          </a:solidFill>
          <a:ln w="28575">
            <a:solidFill>
              <a:srgbClr val="6699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n-US" altLang="en-US" sz="2000" dirty="0">
                <a:solidFill>
                  <a:srgbClr val="669900"/>
                </a:solidFill>
                <a:latin typeface="Calibri" panose="020F0502020204030204" pitchFamily="34" charset="0"/>
              </a:rPr>
              <a:t>2</a:t>
            </a:r>
            <a:endParaRPr lang="en-US" altLang="en-US" dirty="0"/>
          </a:p>
        </p:txBody>
      </p:sp>
      <p:sp>
        <p:nvSpPr>
          <p:cNvPr id="114704" name="Oval 16"/>
          <p:cNvSpPr>
            <a:spLocks noChangeArrowheads="1"/>
          </p:cNvSpPr>
          <p:nvPr/>
        </p:nvSpPr>
        <p:spPr bwMode="auto">
          <a:xfrm>
            <a:off x="1782763" y="5019675"/>
            <a:ext cx="319087" cy="314325"/>
          </a:xfrm>
          <a:prstGeom prst="ellipse">
            <a:avLst/>
          </a:prstGeom>
          <a:solidFill>
            <a:srgbClr val="FFFFFF"/>
          </a:solidFill>
          <a:ln w="28575">
            <a:solidFill>
              <a:srgbClr val="6699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n-US" altLang="en-US" sz="2000" dirty="0">
                <a:solidFill>
                  <a:srgbClr val="669900"/>
                </a:solidFill>
                <a:latin typeface="Calibri" panose="020F0502020204030204" pitchFamily="34" charset="0"/>
              </a:rPr>
              <a:t>1</a:t>
            </a:r>
            <a:endParaRPr lang="en-US" altLang="en-US" dirty="0"/>
          </a:p>
        </p:txBody>
      </p:sp>
      <p:sp>
        <p:nvSpPr>
          <p:cNvPr id="114705" name="Oval 17"/>
          <p:cNvSpPr>
            <a:spLocks noChangeArrowheads="1"/>
          </p:cNvSpPr>
          <p:nvPr/>
        </p:nvSpPr>
        <p:spPr bwMode="auto">
          <a:xfrm>
            <a:off x="4648200" y="5019675"/>
            <a:ext cx="319088" cy="314325"/>
          </a:xfrm>
          <a:prstGeom prst="ellipse">
            <a:avLst/>
          </a:prstGeom>
          <a:solidFill>
            <a:srgbClr val="FFFFFF"/>
          </a:solidFill>
          <a:ln w="28575">
            <a:solidFill>
              <a:srgbClr val="6699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n-US" altLang="en-US" sz="2000" dirty="0">
                <a:solidFill>
                  <a:srgbClr val="669900"/>
                </a:solidFill>
                <a:latin typeface="Calibri" panose="020F0502020204030204" pitchFamily="34" charset="0"/>
              </a:rPr>
              <a:t>4</a:t>
            </a:r>
            <a:endParaRPr lang="en-US" altLang="en-US" dirty="0"/>
          </a:p>
        </p:txBody>
      </p:sp>
      <p:sp>
        <p:nvSpPr>
          <p:cNvPr id="114706" name="Oval 18"/>
          <p:cNvSpPr>
            <a:spLocks noChangeArrowheads="1"/>
          </p:cNvSpPr>
          <p:nvPr/>
        </p:nvSpPr>
        <p:spPr bwMode="auto">
          <a:xfrm>
            <a:off x="5791200" y="5019675"/>
            <a:ext cx="319088" cy="314325"/>
          </a:xfrm>
          <a:prstGeom prst="ellipse">
            <a:avLst/>
          </a:prstGeom>
          <a:solidFill>
            <a:srgbClr val="FFFFFF"/>
          </a:solidFill>
          <a:ln w="28575">
            <a:solidFill>
              <a:srgbClr val="6699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n-US" altLang="en-US" sz="2000" dirty="0">
                <a:solidFill>
                  <a:srgbClr val="669900"/>
                </a:solidFill>
                <a:latin typeface="Calibri" panose="020F0502020204030204" pitchFamily="34" charset="0"/>
              </a:rPr>
              <a:t>5</a:t>
            </a:r>
            <a:endParaRPr lang="en-US" altLang="en-US" dirty="0"/>
          </a:p>
        </p:txBody>
      </p:sp>
      <p:cxnSp>
        <p:nvCxnSpPr>
          <p:cNvPr id="114707" name="AutoShape 19"/>
          <p:cNvCxnSpPr>
            <a:cxnSpLocks noChangeShapeType="1"/>
            <a:stCxn id="114693" idx="2"/>
            <a:endCxn id="114701" idx="0"/>
          </p:cNvCxnSpPr>
          <p:nvPr/>
        </p:nvCxnSpPr>
        <p:spPr bwMode="auto">
          <a:xfrm>
            <a:off x="3619500" y="2909888"/>
            <a:ext cx="579438" cy="809625"/>
          </a:xfrm>
          <a:prstGeom prst="straightConnector1">
            <a:avLst/>
          </a:prstGeom>
          <a:noFill/>
          <a:ln w="28575">
            <a:solidFill>
              <a:srgbClr val="0033CC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14708" name="AutoShape 20"/>
          <p:cNvCxnSpPr>
            <a:cxnSpLocks noChangeShapeType="1"/>
            <a:stCxn id="114694" idx="2"/>
            <a:endCxn id="114702" idx="0"/>
          </p:cNvCxnSpPr>
          <p:nvPr/>
        </p:nvCxnSpPr>
        <p:spPr bwMode="auto">
          <a:xfrm>
            <a:off x="5981700" y="2909888"/>
            <a:ext cx="731838" cy="809625"/>
          </a:xfrm>
          <a:prstGeom prst="straightConnector1">
            <a:avLst/>
          </a:prstGeom>
          <a:noFill/>
          <a:ln w="28575">
            <a:solidFill>
              <a:srgbClr val="0033CC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14709" name="AutoShape 21"/>
          <p:cNvCxnSpPr>
            <a:cxnSpLocks noChangeShapeType="1"/>
            <a:stCxn id="114695" idx="2"/>
            <a:endCxn id="114704" idx="0"/>
          </p:cNvCxnSpPr>
          <p:nvPr/>
        </p:nvCxnSpPr>
        <p:spPr bwMode="auto">
          <a:xfrm flipH="1">
            <a:off x="1943100" y="4052888"/>
            <a:ext cx="838200" cy="952500"/>
          </a:xfrm>
          <a:prstGeom prst="straightConnector1">
            <a:avLst/>
          </a:prstGeom>
          <a:noFill/>
          <a:ln w="28575">
            <a:solidFill>
              <a:srgbClr val="0033CC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14710" name="AutoShape 22"/>
          <p:cNvCxnSpPr>
            <a:cxnSpLocks noChangeShapeType="1"/>
            <a:stCxn id="114695" idx="2"/>
            <a:endCxn id="114703" idx="0"/>
          </p:cNvCxnSpPr>
          <p:nvPr/>
        </p:nvCxnSpPr>
        <p:spPr bwMode="auto">
          <a:xfrm>
            <a:off x="2781300" y="4052888"/>
            <a:ext cx="579438" cy="952500"/>
          </a:xfrm>
          <a:prstGeom prst="straightConnector1">
            <a:avLst/>
          </a:prstGeom>
          <a:noFill/>
          <a:ln w="28575">
            <a:solidFill>
              <a:srgbClr val="0033CC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14711" name="AutoShape 23"/>
          <p:cNvCxnSpPr>
            <a:cxnSpLocks noChangeShapeType="1"/>
            <a:stCxn id="114696" idx="2"/>
            <a:endCxn id="114705" idx="0"/>
          </p:cNvCxnSpPr>
          <p:nvPr/>
        </p:nvCxnSpPr>
        <p:spPr bwMode="auto">
          <a:xfrm flipH="1">
            <a:off x="4808538" y="4052888"/>
            <a:ext cx="487362" cy="952500"/>
          </a:xfrm>
          <a:prstGeom prst="straightConnector1">
            <a:avLst/>
          </a:prstGeom>
          <a:noFill/>
          <a:ln w="28575">
            <a:solidFill>
              <a:srgbClr val="0033CC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14712" name="AutoShape 24"/>
          <p:cNvCxnSpPr>
            <a:cxnSpLocks noChangeShapeType="1"/>
            <a:stCxn id="114696" idx="2"/>
            <a:endCxn id="114706" idx="0"/>
          </p:cNvCxnSpPr>
          <p:nvPr/>
        </p:nvCxnSpPr>
        <p:spPr bwMode="auto">
          <a:xfrm>
            <a:off x="5295900" y="4052888"/>
            <a:ext cx="655638" cy="952500"/>
          </a:xfrm>
          <a:prstGeom prst="straightConnector1">
            <a:avLst/>
          </a:prstGeom>
          <a:noFill/>
          <a:ln w="28575">
            <a:solidFill>
              <a:srgbClr val="0033CC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14714" name="Text Box 26"/>
          <p:cNvSpPr txBox="1">
            <a:spLocks noChangeArrowheads="1"/>
          </p:cNvSpPr>
          <p:nvPr/>
        </p:nvSpPr>
        <p:spPr bwMode="auto">
          <a:xfrm>
            <a:off x="3808990" y="1840856"/>
            <a:ext cx="340158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n-US" altLang="en-US" sz="2400" b="1" dirty="0">
                <a:solidFill>
                  <a:srgbClr val="0033CC"/>
                </a:solidFill>
                <a:latin typeface="Calibri" panose="020F0502020204030204" pitchFamily="34" charset="0"/>
              </a:rPr>
              <a:t>0</a:t>
            </a:r>
            <a:endParaRPr lang="en-US" altLang="en-US" sz="2400" b="1" dirty="0">
              <a:solidFill>
                <a:srgbClr val="0033CC"/>
              </a:solidFill>
            </a:endParaRPr>
          </a:p>
        </p:txBody>
      </p:sp>
      <p:sp>
        <p:nvSpPr>
          <p:cNvPr id="114715" name="Rectangle 27"/>
          <p:cNvSpPr>
            <a:spLocks noChangeArrowheads="1"/>
          </p:cNvSpPr>
          <p:nvPr/>
        </p:nvSpPr>
        <p:spPr bwMode="auto">
          <a:xfrm>
            <a:off x="5501265" y="1840856"/>
            <a:ext cx="340158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33CC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n-US" altLang="en-US" sz="2400" b="1" dirty="0">
                <a:solidFill>
                  <a:srgbClr val="0033CC"/>
                </a:solidFill>
                <a:latin typeface="Calibri" panose="020F0502020204030204" pitchFamily="34" charset="0"/>
              </a:rPr>
              <a:t>1</a:t>
            </a:r>
            <a:endParaRPr lang="en-US" altLang="en-US" sz="2400" b="1" dirty="0">
              <a:solidFill>
                <a:srgbClr val="0033CC"/>
              </a:solidFill>
            </a:endParaRPr>
          </a:p>
        </p:txBody>
      </p:sp>
      <p:sp>
        <p:nvSpPr>
          <p:cNvPr id="114717" name="Rectangle 29"/>
          <p:cNvSpPr>
            <a:spLocks noChangeArrowheads="1"/>
          </p:cNvSpPr>
          <p:nvPr/>
        </p:nvSpPr>
        <p:spPr bwMode="auto">
          <a:xfrm>
            <a:off x="2796165" y="2907656"/>
            <a:ext cx="340158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n-US" altLang="en-US" sz="2400" b="1" dirty="0">
                <a:solidFill>
                  <a:srgbClr val="0033CC"/>
                </a:solidFill>
                <a:latin typeface="Calibri" panose="020F0502020204030204" pitchFamily="34" charset="0"/>
              </a:rPr>
              <a:t>0</a:t>
            </a:r>
          </a:p>
        </p:txBody>
      </p:sp>
      <p:sp>
        <p:nvSpPr>
          <p:cNvPr id="114718" name="Rectangle 30"/>
          <p:cNvSpPr>
            <a:spLocks noChangeArrowheads="1"/>
          </p:cNvSpPr>
          <p:nvPr/>
        </p:nvSpPr>
        <p:spPr bwMode="auto">
          <a:xfrm>
            <a:off x="4663065" y="4264968"/>
            <a:ext cx="340158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n-US" altLang="en-US" sz="2400" b="1" dirty="0">
                <a:solidFill>
                  <a:srgbClr val="0033CC"/>
                </a:solidFill>
                <a:latin typeface="Calibri" panose="020F0502020204030204" pitchFamily="34" charset="0"/>
              </a:rPr>
              <a:t>0</a:t>
            </a:r>
          </a:p>
        </p:txBody>
      </p:sp>
      <p:sp>
        <p:nvSpPr>
          <p:cNvPr id="114719" name="Rectangle 31"/>
          <p:cNvSpPr>
            <a:spLocks noChangeArrowheads="1"/>
          </p:cNvSpPr>
          <p:nvPr/>
        </p:nvSpPr>
        <p:spPr bwMode="auto">
          <a:xfrm>
            <a:off x="5295900" y="2978150"/>
            <a:ext cx="36988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r>
              <a:rPr lang="en-US" altLang="en-US" sz="2400" b="1" dirty="0">
                <a:solidFill>
                  <a:srgbClr val="0033CC"/>
                </a:solidFill>
                <a:latin typeface="Calibri" panose="020F0502020204030204" pitchFamily="34" charset="0"/>
              </a:rPr>
              <a:t>0</a:t>
            </a:r>
          </a:p>
        </p:txBody>
      </p:sp>
      <p:sp>
        <p:nvSpPr>
          <p:cNvPr id="114721" name="Rectangle 33"/>
          <p:cNvSpPr>
            <a:spLocks noChangeArrowheads="1"/>
          </p:cNvSpPr>
          <p:nvPr/>
        </p:nvSpPr>
        <p:spPr bwMode="auto">
          <a:xfrm>
            <a:off x="3843915" y="2907656"/>
            <a:ext cx="340158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n-US" altLang="en-US" sz="2400" b="1" dirty="0">
                <a:solidFill>
                  <a:srgbClr val="0033CC"/>
                </a:solidFill>
                <a:latin typeface="Calibri" panose="020F0502020204030204" pitchFamily="34" charset="0"/>
              </a:rPr>
              <a:t>1</a:t>
            </a:r>
          </a:p>
        </p:txBody>
      </p:sp>
      <p:sp>
        <p:nvSpPr>
          <p:cNvPr id="114722" name="Rectangle 34"/>
          <p:cNvSpPr>
            <a:spLocks noChangeArrowheads="1"/>
          </p:cNvSpPr>
          <p:nvPr/>
        </p:nvSpPr>
        <p:spPr bwMode="auto">
          <a:xfrm>
            <a:off x="5680652" y="4264968"/>
            <a:ext cx="340158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n-US" altLang="en-US" sz="2400" b="1" dirty="0">
                <a:solidFill>
                  <a:srgbClr val="0033CC"/>
                </a:solidFill>
                <a:latin typeface="Calibri" panose="020F0502020204030204" pitchFamily="34" charset="0"/>
              </a:rPr>
              <a:t>1</a:t>
            </a:r>
          </a:p>
        </p:txBody>
      </p:sp>
      <p:sp>
        <p:nvSpPr>
          <p:cNvPr id="114723" name="Rectangle 35"/>
          <p:cNvSpPr>
            <a:spLocks noChangeArrowheads="1"/>
          </p:cNvSpPr>
          <p:nvPr/>
        </p:nvSpPr>
        <p:spPr bwMode="auto">
          <a:xfrm>
            <a:off x="6358515" y="2975918"/>
            <a:ext cx="340158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n-US" altLang="en-US" sz="2400" b="1" dirty="0">
                <a:solidFill>
                  <a:srgbClr val="0033CC"/>
                </a:solidFill>
                <a:latin typeface="Calibri" panose="020F0502020204030204" pitchFamily="34" charset="0"/>
              </a:rPr>
              <a:t>1</a:t>
            </a:r>
          </a:p>
        </p:txBody>
      </p:sp>
      <p:sp>
        <p:nvSpPr>
          <p:cNvPr id="114724" name="Rectangle 36"/>
          <p:cNvSpPr>
            <a:spLocks noChangeArrowheads="1"/>
          </p:cNvSpPr>
          <p:nvPr/>
        </p:nvSpPr>
        <p:spPr bwMode="auto">
          <a:xfrm>
            <a:off x="1394345" y="5331768"/>
            <a:ext cx="1008609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n-US" altLang="en-US" sz="2000" b="1" dirty="0">
                <a:latin typeface="Calibri" panose="020F0502020204030204" pitchFamily="34" charset="0"/>
              </a:rPr>
              <a:t>a</a:t>
            </a:r>
            <a:r>
              <a:rPr lang="en-US" altLang="en-US" sz="2000" b="1" dirty="0">
                <a:latin typeface="Calibri" panose="020F0502020204030204" pitchFamily="34" charset="0"/>
                <a:sym typeface="Symbol" panose="05050102010706020507" pitchFamily="18" charset="2"/>
              </a:rPr>
              <a:t></a:t>
            </a:r>
            <a:r>
              <a:rPr lang="en-US" altLang="en-US" sz="2400" b="1" dirty="0">
                <a:latin typeface="Calibri" panose="020F0502020204030204" pitchFamily="34" charset="0"/>
              </a:rPr>
              <a:t> </a:t>
            </a:r>
            <a:r>
              <a:rPr lang="en-US" altLang="en-US" sz="2000" b="1" dirty="0">
                <a:latin typeface="Calibri" panose="020F0502020204030204" pitchFamily="34" charset="0"/>
              </a:rPr>
              <a:t>b</a:t>
            </a:r>
            <a:r>
              <a:rPr lang="en-US" altLang="en-US" sz="2000" b="1" dirty="0">
                <a:latin typeface="Calibri" panose="020F0502020204030204" pitchFamily="34" charset="0"/>
                <a:sym typeface="Symbol" panose="05050102010706020507" pitchFamily="18" charset="2"/>
              </a:rPr>
              <a:t> </a:t>
            </a:r>
            <a:r>
              <a:rPr lang="en-US" altLang="en-US" sz="2000" b="1" dirty="0">
                <a:latin typeface="Calibri" panose="020F0502020204030204" pitchFamily="34" charset="0"/>
              </a:rPr>
              <a:t>c</a:t>
            </a:r>
          </a:p>
        </p:txBody>
      </p:sp>
      <p:sp>
        <p:nvSpPr>
          <p:cNvPr id="114725" name="Rectangle 37"/>
          <p:cNvSpPr>
            <a:spLocks noChangeArrowheads="1"/>
          </p:cNvSpPr>
          <p:nvPr/>
        </p:nvSpPr>
        <p:spPr bwMode="auto">
          <a:xfrm>
            <a:off x="3055293" y="5392708"/>
            <a:ext cx="756938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n-US" altLang="en-US" sz="2000" b="1" dirty="0">
                <a:latin typeface="Calibri" panose="020F0502020204030204" pitchFamily="34" charset="0"/>
              </a:rPr>
              <a:t>a</a:t>
            </a:r>
            <a:r>
              <a:rPr lang="en-US" altLang="en-US" sz="2000" b="1" dirty="0">
                <a:latin typeface="Calibri" panose="020F0502020204030204" pitchFamily="34" charset="0"/>
                <a:sym typeface="Symbol" panose="05050102010706020507" pitchFamily="18" charset="2"/>
              </a:rPr>
              <a:t></a:t>
            </a:r>
            <a:r>
              <a:rPr lang="en-US" altLang="en-US" sz="2000" b="1" dirty="0">
                <a:latin typeface="Calibri" panose="020F0502020204030204" pitchFamily="34" charset="0"/>
              </a:rPr>
              <a:t>c</a:t>
            </a:r>
          </a:p>
        </p:txBody>
      </p:sp>
      <p:sp>
        <p:nvSpPr>
          <p:cNvPr id="114726" name="Rectangle 38"/>
          <p:cNvSpPr>
            <a:spLocks noChangeArrowheads="1"/>
          </p:cNvSpPr>
          <p:nvPr/>
        </p:nvSpPr>
        <p:spPr bwMode="auto">
          <a:xfrm>
            <a:off x="3841750" y="4113213"/>
            <a:ext cx="515938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n-US" altLang="en-US" sz="2000" b="1" dirty="0">
                <a:latin typeface="Calibri" panose="020F0502020204030204" pitchFamily="34" charset="0"/>
                <a:sym typeface="Symbol" panose="05050102010706020507" pitchFamily="18" charset="2"/>
              </a:rPr>
              <a:t></a:t>
            </a:r>
            <a:r>
              <a:rPr lang="en-US" altLang="en-US" sz="2000" b="1" dirty="0">
                <a:latin typeface="Calibri" panose="020F0502020204030204" pitchFamily="34" charset="0"/>
              </a:rPr>
              <a:t>b</a:t>
            </a:r>
          </a:p>
        </p:txBody>
      </p:sp>
      <p:sp>
        <p:nvSpPr>
          <p:cNvPr id="114727" name="Rectangle 39"/>
          <p:cNvSpPr>
            <a:spLocks noChangeArrowheads="1"/>
          </p:cNvSpPr>
          <p:nvPr/>
        </p:nvSpPr>
        <p:spPr bwMode="auto">
          <a:xfrm>
            <a:off x="6553200" y="4113213"/>
            <a:ext cx="515938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n-US" altLang="en-US" sz="2000" b="1" dirty="0">
                <a:latin typeface="Calibri" panose="020F0502020204030204" pitchFamily="34" charset="0"/>
                <a:sym typeface="Symbol" panose="05050102010706020507" pitchFamily="18" charset="2"/>
              </a:rPr>
              <a:t></a:t>
            </a:r>
            <a:r>
              <a:rPr lang="en-US" altLang="en-US" sz="2000" b="1" dirty="0">
                <a:latin typeface="Calibri" panose="020F0502020204030204" pitchFamily="34" charset="0"/>
              </a:rPr>
              <a:t>b</a:t>
            </a:r>
          </a:p>
        </p:txBody>
      </p:sp>
      <p:sp>
        <p:nvSpPr>
          <p:cNvPr id="114728" name="Rectangle 40"/>
          <p:cNvSpPr>
            <a:spLocks noChangeArrowheads="1"/>
          </p:cNvSpPr>
          <p:nvPr/>
        </p:nvSpPr>
        <p:spPr bwMode="auto">
          <a:xfrm>
            <a:off x="4422775" y="5394325"/>
            <a:ext cx="87312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n-US" altLang="en-US" sz="2000" b="1" dirty="0">
                <a:latin typeface="Calibri" panose="020F0502020204030204" pitchFamily="34" charset="0"/>
                <a:sym typeface="Symbol" panose="05050102010706020507" pitchFamily="18" charset="2"/>
              </a:rPr>
              <a:t></a:t>
            </a:r>
            <a:r>
              <a:rPr lang="en-US" altLang="en-US" sz="2000" b="1" dirty="0">
                <a:latin typeface="Calibri" panose="020F0502020204030204" pitchFamily="34" charset="0"/>
              </a:rPr>
              <a:t>a</a:t>
            </a:r>
            <a:r>
              <a:rPr lang="en-US" altLang="en-US" sz="2000" b="1" dirty="0">
                <a:latin typeface="Calibri" panose="020F0502020204030204" pitchFamily="34" charset="0"/>
                <a:sym typeface="Symbol" panose="05050102010706020507" pitchFamily="18" charset="2"/>
              </a:rPr>
              <a:t> </a:t>
            </a:r>
            <a:r>
              <a:rPr lang="en-US" altLang="en-US" sz="2000" b="1" dirty="0">
                <a:latin typeface="Calibri" panose="020F0502020204030204" pitchFamily="34" charset="0"/>
              </a:rPr>
              <a:t>d</a:t>
            </a:r>
          </a:p>
        </p:txBody>
      </p:sp>
      <p:sp>
        <p:nvSpPr>
          <p:cNvPr id="114729" name="Rectangle 41"/>
          <p:cNvSpPr>
            <a:spLocks noChangeArrowheads="1"/>
          </p:cNvSpPr>
          <p:nvPr/>
        </p:nvSpPr>
        <p:spPr bwMode="auto">
          <a:xfrm>
            <a:off x="5662613" y="5394325"/>
            <a:ext cx="8826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n-US" altLang="en-US" sz="2000" b="1" dirty="0">
                <a:latin typeface="Calibri" panose="020F0502020204030204" pitchFamily="34" charset="0"/>
                <a:sym typeface="Symbol" panose="05050102010706020507" pitchFamily="18" charset="2"/>
              </a:rPr>
              <a:t></a:t>
            </a:r>
            <a:r>
              <a:rPr lang="en-US" altLang="en-US" sz="2000" b="1" dirty="0">
                <a:latin typeface="Calibri" panose="020F0502020204030204" pitchFamily="34" charset="0"/>
              </a:rPr>
              <a:t>d</a:t>
            </a:r>
            <a:r>
              <a:rPr lang="en-US" altLang="en-US" sz="2000" b="1" dirty="0">
                <a:latin typeface="Calibri" panose="020F0502020204030204" pitchFamily="34" charset="0"/>
                <a:sym typeface="Symbol" panose="05050102010706020507" pitchFamily="18" charset="2"/>
              </a:rPr>
              <a:t> </a:t>
            </a:r>
            <a:r>
              <a:rPr lang="en-US" altLang="en-US" sz="2000" b="1" dirty="0">
                <a:latin typeface="Calibri" panose="020F0502020204030204" pitchFamily="34" charset="0"/>
              </a:rPr>
              <a:t>b</a:t>
            </a:r>
          </a:p>
        </p:txBody>
      </p:sp>
      <p:sp>
        <p:nvSpPr>
          <p:cNvPr id="42" name="Rectangle 27"/>
          <p:cNvSpPr>
            <a:spLocks noChangeArrowheads="1"/>
          </p:cNvSpPr>
          <p:nvPr/>
        </p:nvSpPr>
        <p:spPr bwMode="auto">
          <a:xfrm>
            <a:off x="1957965" y="4110981"/>
            <a:ext cx="340158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n-US" altLang="en-US" sz="2400" b="1" dirty="0">
                <a:solidFill>
                  <a:srgbClr val="0033CC"/>
                </a:solidFill>
                <a:latin typeface="Calibri" panose="020F0502020204030204" pitchFamily="34" charset="0"/>
              </a:rPr>
              <a:t>0</a:t>
            </a:r>
          </a:p>
        </p:txBody>
      </p:sp>
      <p:sp>
        <p:nvSpPr>
          <p:cNvPr id="44" name="Rectangle 31"/>
          <p:cNvSpPr>
            <a:spLocks noChangeArrowheads="1"/>
          </p:cNvSpPr>
          <p:nvPr/>
        </p:nvSpPr>
        <p:spPr bwMode="auto">
          <a:xfrm>
            <a:off x="3073977" y="4110981"/>
            <a:ext cx="340158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n-US" altLang="en-US" sz="2400" b="1" dirty="0">
                <a:solidFill>
                  <a:srgbClr val="0033CC"/>
                </a:solidFill>
                <a:latin typeface="Calibri" panose="020F0502020204030204" pitchFamily="34" charset="0"/>
              </a:rPr>
              <a:t>1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4E0FA4-2A2A-4166-A3B1-00E1994B596C}" type="slidenum">
              <a:rPr lang="en-US" altLang="en-US"/>
              <a:pPr/>
              <a:t>25</a:t>
            </a:fld>
            <a:endParaRPr lang="en-US" altLang="en-US"/>
          </a:p>
        </p:txBody>
      </p:sp>
      <p:sp>
        <p:nvSpPr>
          <p:cNvPr id="1177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Tree Resolution</a:t>
            </a:r>
          </a:p>
        </p:txBody>
      </p:sp>
      <p:sp>
        <p:nvSpPr>
          <p:cNvPr id="117763" name="Text Box 3"/>
          <p:cNvSpPr txBox="1">
            <a:spLocks noChangeArrowheads="1"/>
          </p:cNvSpPr>
          <p:nvPr/>
        </p:nvSpPr>
        <p:spPr bwMode="auto">
          <a:xfrm>
            <a:off x="541338" y="1681986"/>
            <a:ext cx="1244251" cy="20621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l"/>
            <a:r>
              <a:rPr lang="en-US" altLang="en-US" sz="2400" dirty="0">
                <a:solidFill>
                  <a:srgbClr val="0033CC"/>
                </a:solidFill>
                <a:latin typeface="Calibri" panose="020F0502020204030204" pitchFamily="34" charset="0"/>
              </a:rPr>
              <a:t>Clauses</a:t>
            </a:r>
            <a:endParaRPr lang="en-US" altLang="en-US" sz="2400" dirty="0">
              <a:latin typeface="Calibri" panose="020F0502020204030204" pitchFamily="34" charset="0"/>
            </a:endParaRPr>
          </a:p>
          <a:p>
            <a:pPr algn="l"/>
            <a:r>
              <a:rPr lang="en-US" altLang="en-US" sz="1800" b="1" dirty="0">
                <a:solidFill>
                  <a:srgbClr val="669900"/>
                </a:solidFill>
                <a:latin typeface="Calibri" panose="020F0502020204030204" pitchFamily="34" charset="0"/>
              </a:rPr>
              <a:t>1.</a:t>
            </a:r>
            <a:r>
              <a:rPr lang="en-US" altLang="en-US" sz="2000" b="1" dirty="0">
                <a:solidFill>
                  <a:schemeClr val="accent1"/>
                </a:solidFill>
                <a:latin typeface="Calibri" panose="020F0502020204030204" pitchFamily="34" charset="0"/>
              </a:rPr>
              <a:t> </a:t>
            </a:r>
            <a:r>
              <a:rPr lang="en-US" altLang="en-US" sz="2000" b="1" dirty="0">
                <a:latin typeface="Calibri" panose="020F0502020204030204" pitchFamily="34" charset="0"/>
              </a:rPr>
              <a:t>a</a:t>
            </a:r>
            <a:r>
              <a:rPr lang="en-US" altLang="en-US" sz="2000" b="1" dirty="0">
                <a:latin typeface="Calibri" panose="020F0502020204030204" pitchFamily="34" charset="0"/>
                <a:sym typeface="Symbol" panose="05050102010706020507" pitchFamily="18" charset="2"/>
              </a:rPr>
              <a:t></a:t>
            </a:r>
            <a:r>
              <a:rPr lang="en-US" altLang="en-US" sz="2400" b="1" dirty="0">
                <a:latin typeface="Calibri" panose="020F0502020204030204" pitchFamily="34" charset="0"/>
              </a:rPr>
              <a:t> </a:t>
            </a:r>
            <a:r>
              <a:rPr lang="en-US" altLang="en-US" sz="2000" b="1" dirty="0">
                <a:latin typeface="Calibri" panose="020F0502020204030204" pitchFamily="34" charset="0"/>
              </a:rPr>
              <a:t>b</a:t>
            </a:r>
            <a:r>
              <a:rPr lang="en-US" altLang="en-US" sz="2000" b="1" dirty="0">
                <a:latin typeface="Calibri" panose="020F0502020204030204" pitchFamily="34" charset="0"/>
                <a:sym typeface="Symbol" panose="05050102010706020507" pitchFamily="18" charset="2"/>
              </a:rPr>
              <a:t> </a:t>
            </a:r>
            <a:r>
              <a:rPr lang="en-US" altLang="en-US" sz="2000" b="1" dirty="0">
                <a:latin typeface="Calibri" panose="020F0502020204030204" pitchFamily="34" charset="0"/>
              </a:rPr>
              <a:t>c</a:t>
            </a:r>
            <a:endParaRPr lang="en-US" altLang="en-US" sz="2400" b="1" dirty="0">
              <a:solidFill>
                <a:schemeClr val="accent1"/>
              </a:solidFill>
              <a:latin typeface="Calibri" panose="020F0502020204030204" pitchFamily="34" charset="0"/>
            </a:endParaRPr>
          </a:p>
          <a:p>
            <a:pPr algn="l"/>
            <a:r>
              <a:rPr lang="en-US" altLang="en-US" sz="1800" b="1" dirty="0">
                <a:solidFill>
                  <a:srgbClr val="669900"/>
                </a:solidFill>
                <a:latin typeface="Calibri" panose="020F0502020204030204" pitchFamily="34" charset="0"/>
              </a:rPr>
              <a:t>2.</a:t>
            </a:r>
            <a:r>
              <a:rPr lang="en-US" altLang="en-US" sz="1800" b="1" dirty="0">
                <a:solidFill>
                  <a:schemeClr val="accent1"/>
                </a:solidFill>
                <a:latin typeface="Calibri" panose="020F0502020204030204" pitchFamily="34" charset="0"/>
              </a:rPr>
              <a:t> </a:t>
            </a:r>
            <a:r>
              <a:rPr lang="en-US" altLang="en-US" sz="2000" b="1" dirty="0">
                <a:latin typeface="Calibri" panose="020F0502020204030204" pitchFamily="34" charset="0"/>
              </a:rPr>
              <a:t>a</a:t>
            </a:r>
            <a:r>
              <a:rPr lang="en-US" altLang="en-US" sz="2000" b="1" dirty="0">
                <a:latin typeface="Calibri" panose="020F0502020204030204" pitchFamily="34" charset="0"/>
                <a:sym typeface="Symbol" panose="05050102010706020507" pitchFamily="18" charset="2"/>
              </a:rPr>
              <a:t></a:t>
            </a:r>
            <a:r>
              <a:rPr lang="en-US" altLang="en-US" sz="2000" b="1" dirty="0">
                <a:latin typeface="Calibri" panose="020F0502020204030204" pitchFamily="34" charset="0"/>
              </a:rPr>
              <a:t>c</a:t>
            </a:r>
            <a:endParaRPr lang="en-US" altLang="en-US" sz="2000" b="1" dirty="0">
              <a:solidFill>
                <a:schemeClr val="accent1"/>
              </a:solidFill>
              <a:latin typeface="Calibri" panose="020F0502020204030204" pitchFamily="34" charset="0"/>
            </a:endParaRPr>
          </a:p>
          <a:p>
            <a:pPr algn="l"/>
            <a:r>
              <a:rPr lang="en-US" altLang="en-US" sz="1800" b="1" dirty="0">
                <a:solidFill>
                  <a:srgbClr val="669900"/>
                </a:solidFill>
                <a:latin typeface="Calibri" panose="020F0502020204030204" pitchFamily="34" charset="0"/>
              </a:rPr>
              <a:t>3.</a:t>
            </a:r>
            <a:r>
              <a:rPr lang="en-US" altLang="en-US" sz="1800" b="1" dirty="0">
                <a:solidFill>
                  <a:schemeClr val="accent1"/>
                </a:solidFill>
                <a:latin typeface="Calibri" panose="020F0502020204030204" pitchFamily="34" charset="0"/>
              </a:rPr>
              <a:t> </a:t>
            </a:r>
            <a:r>
              <a:rPr lang="en-US" altLang="en-US" sz="2000" b="1" dirty="0">
                <a:latin typeface="Calibri" panose="020F0502020204030204" pitchFamily="34" charset="0"/>
                <a:sym typeface="Symbol" panose="05050102010706020507" pitchFamily="18" charset="2"/>
              </a:rPr>
              <a:t></a:t>
            </a:r>
            <a:r>
              <a:rPr lang="en-US" altLang="en-US" sz="2000" b="1" dirty="0">
                <a:latin typeface="Calibri" panose="020F0502020204030204" pitchFamily="34" charset="0"/>
              </a:rPr>
              <a:t>b</a:t>
            </a:r>
            <a:endParaRPr lang="en-US" altLang="en-US" sz="2000" b="1" dirty="0">
              <a:solidFill>
                <a:schemeClr val="accent1"/>
              </a:solidFill>
              <a:latin typeface="Calibri" panose="020F0502020204030204" pitchFamily="34" charset="0"/>
            </a:endParaRPr>
          </a:p>
          <a:p>
            <a:pPr algn="l"/>
            <a:r>
              <a:rPr lang="en-US" altLang="en-US" sz="1800" b="1" dirty="0">
                <a:solidFill>
                  <a:srgbClr val="669900"/>
                </a:solidFill>
                <a:latin typeface="Calibri" panose="020F0502020204030204" pitchFamily="34" charset="0"/>
              </a:rPr>
              <a:t>4.</a:t>
            </a:r>
            <a:r>
              <a:rPr lang="en-US" altLang="en-US" sz="1800" b="1" dirty="0">
                <a:solidFill>
                  <a:schemeClr val="accent1"/>
                </a:solidFill>
                <a:latin typeface="Calibri" panose="020F0502020204030204" pitchFamily="34" charset="0"/>
              </a:rPr>
              <a:t> </a:t>
            </a:r>
            <a:r>
              <a:rPr lang="en-US" altLang="en-US" sz="2000" b="1" dirty="0">
                <a:latin typeface="Calibri" panose="020F0502020204030204" pitchFamily="34" charset="0"/>
                <a:sym typeface="Symbol" panose="05050102010706020507" pitchFamily="18" charset="2"/>
              </a:rPr>
              <a:t></a:t>
            </a:r>
            <a:r>
              <a:rPr lang="en-US" altLang="en-US" sz="2000" b="1" dirty="0">
                <a:latin typeface="Calibri" panose="020F0502020204030204" pitchFamily="34" charset="0"/>
              </a:rPr>
              <a:t>a</a:t>
            </a:r>
            <a:r>
              <a:rPr lang="en-US" altLang="en-US" sz="2000" b="1" dirty="0">
                <a:latin typeface="Calibri" panose="020F0502020204030204" pitchFamily="34" charset="0"/>
                <a:sym typeface="Symbol" panose="05050102010706020507" pitchFamily="18" charset="2"/>
              </a:rPr>
              <a:t> </a:t>
            </a:r>
            <a:r>
              <a:rPr lang="en-US" altLang="en-US" sz="2000" b="1" dirty="0">
                <a:latin typeface="Calibri" panose="020F0502020204030204" pitchFamily="34" charset="0"/>
              </a:rPr>
              <a:t>d</a:t>
            </a:r>
            <a:endParaRPr lang="en-US" altLang="en-US" sz="2000" b="1" dirty="0">
              <a:solidFill>
                <a:schemeClr val="accent1"/>
              </a:solidFill>
              <a:latin typeface="Calibri" panose="020F0502020204030204" pitchFamily="34" charset="0"/>
            </a:endParaRPr>
          </a:p>
          <a:p>
            <a:pPr algn="l"/>
            <a:r>
              <a:rPr lang="en-US" altLang="en-US" sz="1800" b="1" dirty="0">
                <a:solidFill>
                  <a:srgbClr val="669900"/>
                </a:solidFill>
                <a:latin typeface="Calibri" panose="020F0502020204030204" pitchFamily="34" charset="0"/>
              </a:rPr>
              <a:t>5.</a:t>
            </a:r>
            <a:r>
              <a:rPr lang="en-US" altLang="en-US" sz="1800" b="1" dirty="0">
                <a:solidFill>
                  <a:schemeClr val="accent1"/>
                </a:solidFill>
                <a:latin typeface="Calibri" panose="020F0502020204030204" pitchFamily="34" charset="0"/>
              </a:rPr>
              <a:t> </a:t>
            </a:r>
            <a:r>
              <a:rPr lang="en-US" altLang="en-US" sz="2000" b="1" dirty="0">
                <a:latin typeface="Calibri" panose="020F0502020204030204" pitchFamily="34" charset="0"/>
                <a:sym typeface="Symbol" panose="05050102010706020507" pitchFamily="18" charset="2"/>
              </a:rPr>
              <a:t></a:t>
            </a:r>
            <a:r>
              <a:rPr lang="en-US" altLang="en-US" sz="2000" b="1" dirty="0">
                <a:latin typeface="Calibri" panose="020F0502020204030204" pitchFamily="34" charset="0"/>
              </a:rPr>
              <a:t>d</a:t>
            </a:r>
            <a:r>
              <a:rPr lang="en-US" altLang="en-US" sz="2000" b="1" dirty="0">
                <a:latin typeface="Calibri" panose="020F0502020204030204" pitchFamily="34" charset="0"/>
                <a:sym typeface="Symbol" panose="05050102010706020507" pitchFamily="18" charset="2"/>
              </a:rPr>
              <a:t> </a:t>
            </a:r>
            <a:r>
              <a:rPr lang="en-US" altLang="en-US" sz="2000" b="1" dirty="0">
                <a:latin typeface="Calibri" panose="020F0502020204030204" pitchFamily="34" charset="0"/>
              </a:rPr>
              <a:t>b</a:t>
            </a:r>
          </a:p>
        </p:txBody>
      </p:sp>
      <p:sp>
        <p:nvSpPr>
          <p:cNvPr id="117764" name="Rectangle 4"/>
          <p:cNvSpPr>
            <a:spLocks noChangeArrowheads="1"/>
          </p:cNvSpPr>
          <p:nvPr/>
        </p:nvSpPr>
        <p:spPr bwMode="auto">
          <a:xfrm>
            <a:off x="4648200" y="1524000"/>
            <a:ext cx="381000" cy="304800"/>
          </a:xfrm>
          <a:prstGeom prst="rect">
            <a:avLst/>
          </a:prstGeom>
          <a:solidFill>
            <a:srgbClr val="FFFFFF"/>
          </a:solidFill>
          <a:ln w="28575">
            <a:solidFill>
              <a:schemeClr val="accent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n-US" altLang="en-US" sz="2400" dirty="0">
                <a:solidFill>
                  <a:schemeClr val="accent1"/>
                </a:solidFill>
                <a:latin typeface="Calibri" panose="020F0502020204030204" pitchFamily="34" charset="0"/>
              </a:rPr>
              <a:t>a</a:t>
            </a:r>
            <a:endParaRPr lang="en-US" altLang="en-US" dirty="0">
              <a:latin typeface="Calibri" panose="020F0502020204030204" pitchFamily="34" charset="0"/>
            </a:endParaRPr>
          </a:p>
        </p:txBody>
      </p:sp>
      <p:sp>
        <p:nvSpPr>
          <p:cNvPr id="117765" name="Rectangle 5"/>
          <p:cNvSpPr>
            <a:spLocks noChangeArrowheads="1"/>
          </p:cNvSpPr>
          <p:nvPr/>
        </p:nvSpPr>
        <p:spPr bwMode="auto">
          <a:xfrm>
            <a:off x="3429000" y="2590800"/>
            <a:ext cx="381000" cy="304800"/>
          </a:xfrm>
          <a:prstGeom prst="rect">
            <a:avLst/>
          </a:prstGeom>
          <a:solidFill>
            <a:srgbClr val="FFFFFF"/>
          </a:solidFill>
          <a:ln w="28575">
            <a:solidFill>
              <a:schemeClr val="accent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n-US" altLang="en-US" sz="2400" dirty="0">
                <a:solidFill>
                  <a:schemeClr val="accent1"/>
                </a:solidFill>
                <a:latin typeface="Calibri" panose="020F0502020204030204" pitchFamily="34" charset="0"/>
              </a:rPr>
              <a:t>b</a:t>
            </a:r>
            <a:endParaRPr lang="en-US" altLang="en-US" dirty="0">
              <a:latin typeface="Calibri" panose="020F0502020204030204" pitchFamily="34" charset="0"/>
            </a:endParaRPr>
          </a:p>
        </p:txBody>
      </p:sp>
      <p:sp>
        <p:nvSpPr>
          <p:cNvPr id="117766" name="Rectangle 6"/>
          <p:cNvSpPr>
            <a:spLocks noChangeArrowheads="1"/>
          </p:cNvSpPr>
          <p:nvPr/>
        </p:nvSpPr>
        <p:spPr bwMode="auto">
          <a:xfrm>
            <a:off x="5791200" y="2590800"/>
            <a:ext cx="381000" cy="304800"/>
          </a:xfrm>
          <a:prstGeom prst="rect">
            <a:avLst/>
          </a:prstGeom>
          <a:solidFill>
            <a:srgbClr val="FFFFFF"/>
          </a:solidFill>
          <a:ln w="28575">
            <a:solidFill>
              <a:schemeClr val="accent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n-US" altLang="en-US" sz="2400" dirty="0">
                <a:solidFill>
                  <a:schemeClr val="accent1"/>
                </a:solidFill>
                <a:latin typeface="Calibri" panose="020F0502020204030204" pitchFamily="34" charset="0"/>
              </a:rPr>
              <a:t>b</a:t>
            </a:r>
            <a:endParaRPr lang="en-US" altLang="en-US" dirty="0">
              <a:latin typeface="Calibri" panose="020F0502020204030204" pitchFamily="34" charset="0"/>
            </a:endParaRPr>
          </a:p>
        </p:txBody>
      </p:sp>
      <p:sp>
        <p:nvSpPr>
          <p:cNvPr id="117767" name="Rectangle 7"/>
          <p:cNvSpPr>
            <a:spLocks noChangeArrowheads="1"/>
          </p:cNvSpPr>
          <p:nvPr/>
        </p:nvSpPr>
        <p:spPr bwMode="auto">
          <a:xfrm>
            <a:off x="2590800" y="3733800"/>
            <a:ext cx="381000" cy="304800"/>
          </a:xfrm>
          <a:prstGeom prst="rect">
            <a:avLst/>
          </a:prstGeom>
          <a:solidFill>
            <a:srgbClr val="FFFFFF"/>
          </a:solidFill>
          <a:ln w="28575">
            <a:solidFill>
              <a:schemeClr val="accent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n-US" altLang="en-US" sz="2400" dirty="0">
                <a:solidFill>
                  <a:schemeClr val="accent1"/>
                </a:solidFill>
                <a:latin typeface="Calibri" panose="020F0502020204030204" pitchFamily="34" charset="0"/>
              </a:rPr>
              <a:t>c</a:t>
            </a:r>
            <a:endParaRPr lang="en-US" altLang="en-US" dirty="0">
              <a:latin typeface="Calibri" panose="020F0502020204030204" pitchFamily="34" charset="0"/>
            </a:endParaRPr>
          </a:p>
        </p:txBody>
      </p:sp>
      <p:sp>
        <p:nvSpPr>
          <p:cNvPr id="117768" name="Rectangle 8"/>
          <p:cNvSpPr>
            <a:spLocks noChangeArrowheads="1"/>
          </p:cNvSpPr>
          <p:nvPr/>
        </p:nvSpPr>
        <p:spPr bwMode="auto">
          <a:xfrm>
            <a:off x="5105400" y="3733800"/>
            <a:ext cx="381000" cy="304800"/>
          </a:xfrm>
          <a:prstGeom prst="rect">
            <a:avLst/>
          </a:prstGeom>
          <a:solidFill>
            <a:srgbClr val="FFFFFF"/>
          </a:solidFill>
          <a:ln w="28575">
            <a:solidFill>
              <a:schemeClr val="accent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n-US" altLang="en-US" sz="2400" dirty="0">
                <a:solidFill>
                  <a:schemeClr val="accent1"/>
                </a:solidFill>
                <a:latin typeface="Calibri" panose="020F0502020204030204" pitchFamily="34" charset="0"/>
              </a:rPr>
              <a:t>d</a:t>
            </a:r>
            <a:endParaRPr lang="en-US" altLang="en-US" dirty="0">
              <a:latin typeface="Calibri" panose="020F0502020204030204" pitchFamily="34" charset="0"/>
            </a:endParaRPr>
          </a:p>
        </p:txBody>
      </p:sp>
      <p:cxnSp>
        <p:nvCxnSpPr>
          <p:cNvPr id="117769" name="AutoShape 9"/>
          <p:cNvCxnSpPr>
            <a:cxnSpLocks noChangeShapeType="1"/>
            <a:stCxn id="117765" idx="0"/>
            <a:endCxn id="117764" idx="2"/>
          </p:cNvCxnSpPr>
          <p:nvPr/>
        </p:nvCxnSpPr>
        <p:spPr bwMode="auto">
          <a:xfrm flipV="1">
            <a:off x="3619500" y="1843088"/>
            <a:ext cx="1219200" cy="733425"/>
          </a:xfrm>
          <a:prstGeom prst="straightConnector1">
            <a:avLst/>
          </a:prstGeom>
          <a:noFill/>
          <a:ln w="28575">
            <a:solidFill>
              <a:srgbClr val="0033CC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17770" name="AutoShape 10"/>
          <p:cNvCxnSpPr>
            <a:cxnSpLocks noChangeShapeType="1"/>
            <a:stCxn id="117764" idx="2"/>
            <a:endCxn id="117766" idx="0"/>
          </p:cNvCxnSpPr>
          <p:nvPr/>
        </p:nvCxnSpPr>
        <p:spPr bwMode="auto">
          <a:xfrm>
            <a:off x="4838700" y="1843088"/>
            <a:ext cx="1143000" cy="733425"/>
          </a:xfrm>
          <a:prstGeom prst="straightConnector1">
            <a:avLst/>
          </a:prstGeom>
          <a:noFill/>
          <a:ln w="28575">
            <a:solidFill>
              <a:srgbClr val="0033CC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17771" name="AutoShape 11"/>
          <p:cNvCxnSpPr>
            <a:cxnSpLocks noChangeShapeType="1"/>
            <a:stCxn id="117765" idx="2"/>
            <a:endCxn id="117767" idx="0"/>
          </p:cNvCxnSpPr>
          <p:nvPr/>
        </p:nvCxnSpPr>
        <p:spPr bwMode="auto">
          <a:xfrm flipH="1">
            <a:off x="2781300" y="2909888"/>
            <a:ext cx="838200" cy="809625"/>
          </a:xfrm>
          <a:prstGeom prst="straightConnector1">
            <a:avLst/>
          </a:prstGeom>
          <a:noFill/>
          <a:ln w="28575">
            <a:solidFill>
              <a:srgbClr val="0033CC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17772" name="AutoShape 12"/>
          <p:cNvCxnSpPr>
            <a:cxnSpLocks noChangeShapeType="1"/>
            <a:stCxn id="117766" idx="2"/>
            <a:endCxn id="117768" idx="0"/>
          </p:cNvCxnSpPr>
          <p:nvPr/>
        </p:nvCxnSpPr>
        <p:spPr bwMode="auto">
          <a:xfrm flipH="1">
            <a:off x="5295900" y="2909888"/>
            <a:ext cx="685800" cy="809625"/>
          </a:xfrm>
          <a:prstGeom prst="straightConnector1">
            <a:avLst/>
          </a:prstGeom>
          <a:noFill/>
          <a:ln w="28575">
            <a:solidFill>
              <a:srgbClr val="0033CC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17773" name="Oval 13"/>
          <p:cNvSpPr>
            <a:spLocks noChangeArrowheads="1"/>
          </p:cNvSpPr>
          <p:nvPr/>
        </p:nvSpPr>
        <p:spPr bwMode="auto">
          <a:xfrm>
            <a:off x="4038600" y="3733800"/>
            <a:ext cx="319088" cy="314325"/>
          </a:xfrm>
          <a:prstGeom prst="ellipse">
            <a:avLst/>
          </a:prstGeom>
          <a:solidFill>
            <a:srgbClr val="FFFFFF"/>
          </a:solidFill>
          <a:ln w="28575">
            <a:solidFill>
              <a:srgbClr val="6699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n-US" altLang="en-US" sz="2000" dirty="0">
                <a:solidFill>
                  <a:srgbClr val="669900"/>
                </a:solidFill>
                <a:latin typeface="Calibri" panose="020F0502020204030204" pitchFamily="34" charset="0"/>
              </a:rPr>
              <a:t>3</a:t>
            </a:r>
            <a:endParaRPr lang="en-US" altLang="en-US" dirty="0"/>
          </a:p>
        </p:txBody>
      </p:sp>
      <p:sp>
        <p:nvSpPr>
          <p:cNvPr id="117774" name="Oval 14"/>
          <p:cNvSpPr>
            <a:spLocks noChangeArrowheads="1"/>
          </p:cNvSpPr>
          <p:nvPr/>
        </p:nvSpPr>
        <p:spPr bwMode="auto">
          <a:xfrm>
            <a:off x="6553200" y="3733800"/>
            <a:ext cx="319088" cy="314325"/>
          </a:xfrm>
          <a:prstGeom prst="ellipse">
            <a:avLst/>
          </a:prstGeom>
          <a:solidFill>
            <a:srgbClr val="FFFFFF"/>
          </a:solidFill>
          <a:ln w="28575">
            <a:solidFill>
              <a:srgbClr val="6699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n-US" altLang="en-US" sz="2000" dirty="0">
                <a:solidFill>
                  <a:srgbClr val="669900"/>
                </a:solidFill>
                <a:latin typeface="Calibri" panose="020F0502020204030204" pitchFamily="34" charset="0"/>
              </a:rPr>
              <a:t>3</a:t>
            </a:r>
            <a:endParaRPr lang="en-US" altLang="en-US" dirty="0"/>
          </a:p>
        </p:txBody>
      </p:sp>
      <p:sp>
        <p:nvSpPr>
          <p:cNvPr id="117775" name="Oval 15"/>
          <p:cNvSpPr>
            <a:spLocks noChangeArrowheads="1"/>
          </p:cNvSpPr>
          <p:nvPr/>
        </p:nvSpPr>
        <p:spPr bwMode="auto">
          <a:xfrm>
            <a:off x="3200400" y="5019675"/>
            <a:ext cx="319088" cy="314325"/>
          </a:xfrm>
          <a:prstGeom prst="ellipse">
            <a:avLst/>
          </a:prstGeom>
          <a:solidFill>
            <a:srgbClr val="FFFFFF"/>
          </a:solidFill>
          <a:ln w="28575">
            <a:solidFill>
              <a:srgbClr val="6699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n-US" altLang="en-US" sz="2000" dirty="0">
                <a:solidFill>
                  <a:srgbClr val="669900"/>
                </a:solidFill>
                <a:latin typeface="Calibri" panose="020F0502020204030204" pitchFamily="34" charset="0"/>
              </a:rPr>
              <a:t>2</a:t>
            </a:r>
            <a:endParaRPr lang="en-US" altLang="en-US" dirty="0"/>
          </a:p>
        </p:txBody>
      </p:sp>
      <p:sp>
        <p:nvSpPr>
          <p:cNvPr id="117776" name="Oval 16"/>
          <p:cNvSpPr>
            <a:spLocks noChangeArrowheads="1"/>
          </p:cNvSpPr>
          <p:nvPr/>
        </p:nvSpPr>
        <p:spPr bwMode="auto">
          <a:xfrm>
            <a:off x="1782763" y="5019675"/>
            <a:ext cx="319087" cy="314325"/>
          </a:xfrm>
          <a:prstGeom prst="ellipse">
            <a:avLst/>
          </a:prstGeom>
          <a:solidFill>
            <a:srgbClr val="FFFFFF"/>
          </a:solidFill>
          <a:ln w="28575">
            <a:solidFill>
              <a:srgbClr val="6699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n-US" altLang="en-US" sz="2000" dirty="0">
                <a:solidFill>
                  <a:srgbClr val="669900"/>
                </a:solidFill>
                <a:latin typeface="Calibri" panose="020F0502020204030204" pitchFamily="34" charset="0"/>
              </a:rPr>
              <a:t>1</a:t>
            </a:r>
            <a:endParaRPr lang="en-US" altLang="en-US" dirty="0"/>
          </a:p>
        </p:txBody>
      </p:sp>
      <p:sp>
        <p:nvSpPr>
          <p:cNvPr id="117777" name="Oval 17"/>
          <p:cNvSpPr>
            <a:spLocks noChangeArrowheads="1"/>
          </p:cNvSpPr>
          <p:nvPr/>
        </p:nvSpPr>
        <p:spPr bwMode="auto">
          <a:xfrm>
            <a:off x="4648200" y="5019675"/>
            <a:ext cx="319088" cy="314325"/>
          </a:xfrm>
          <a:prstGeom prst="ellipse">
            <a:avLst/>
          </a:prstGeom>
          <a:solidFill>
            <a:srgbClr val="FFFFFF"/>
          </a:solidFill>
          <a:ln w="28575">
            <a:solidFill>
              <a:srgbClr val="6699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n-US" altLang="en-US" sz="2000" dirty="0">
                <a:solidFill>
                  <a:srgbClr val="669900"/>
                </a:solidFill>
                <a:latin typeface="Calibri" panose="020F0502020204030204" pitchFamily="34" charset="0"/>
              </a:rPr>
              <a:t>4</a:t>
            </a:r>
            <a:endParaRPr lang="en-US" altLang="en-US" dirty="0"/>
          </a:p>
        </p:txBody>
      </p:sp>
      <p:sp>
        <p:nvSpPr>
          <p:cNvPr id="117778" name="Oval 18"/>
          <p:cNvSpPr>
            <a:spLocks noChangeArrowheads="1"/>
          </p:cNvSpPr>
          <p:nvPr/>
        </p:nvSpPr>
        <p:spPr bwMode="auto">
          <a:xfrm>
            <a:off x="5791200" y="5019675"/>
            <a:ext cx="319088" cy="314325"/>
          </a:xfrm>
          <a:prstGeom prst="ellipse">
            <a:avLst/>
          </a:prstGeom>
          <a:solidFill>
            <a:srgbClr val="FFFFFF"/>
          </a:solidFill>
          <a:ln w="28575">
            <a:solidFill>
              <a:srgbClr val="6699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n-US" altLang="en-US" sz="2000" dirty="0">
                <a:solidFill>
                  <a:srgbClr val="669900"/>
                </a:solidFill>
                <a:latin typeface="Calibri" panose="020F0502020204030204" pitchFamily="34" charset="0"/>
              </a:rPr>
              <a:t>5</a:t>
            </a:r>
            <a:endParaRPr lang="en-US" altLang="en-US" dirty="0"/>
          </a:p>
        </p:txBody>
      </p:sp>
      <p:cxnSp>
        <p:nvCxnSpPr>
          <p:cNvPr id="117779" name="AutoShape 19"/>
          <p:cNvCxnSpPr>
            <a:cxnSpLocks noChangeShapeType="1"/>
            <a:stCxn id="117765" idx="2"/>
            <a:endCxn id="117773" idx="0"/>
          </p:cNvCxnSpPr>
          <p:nvPr/>
        </p:nvCxnSpPr>
        <p:spPr bwMode="auto">
          <a:xfrm>
            <a:off x="3619500" y="2909888"/>
            <a:ext cx="579438" cy="809625"/>
          </a:xfrm>
          <a:prstGeom prst="straightConnector1">
            <a:avLst/>
          </a:prstGeom>
          <a:noFill/>
          <a:ln w="28575">
            <a:solidFill>
              <a:srgbClr val="0033CC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17780" name="AutoShape 20"/>
          <p:cNvCxnSpPr>
            <a:cxnSpLocks noChangeShapeType="1"/>
            <a:stCxn id="117766" idx="2"/>
            <a:endCxn id="117774" idx="0"/>
          </p:cNvCxnSpPr>
          <p:nvPr/>
        </p:nvCxnSpPr>
        <p:spPr bwMode="auto">
          <a:xfrm>
            <a:off x="5981700" y="2909888"/>
            <a:ext cx="731838" cy="809625"/>
          </a:xfrm>
          <a:prstGeom prst="straightConnector1">
            <a:avLst/>
          </a:prstGeom>
          <a:noFill/>
          <a:ln w="28575">
            <a:solidFill>
              <a:srgbClr val="0033CC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17781" name="AutoShape 21"/>
          <p:cNvCxnSpPr>
            <a:cxnSpLocks noChangeShapeType="1"/>
            <a:stCxn id="117767" idx="2"/>
            <a:endCxn id="117776" idx="0"/>
          </p:cNvCxnSpPr>
          <p:nvPr/>
        </p:nvCxnSpPr>
        <p:spPr bwMode="auto">
          <a:xfrm flipH="1">
            <a:off x="1943100" y="4052888"/>
            <a:ext cx="838200" cy="952500"/>
          </a:xfrm>
          <a:prstGeom prst="straightConnector1">
            <a:avLst/>
          </a:prstGeom>
          <a:noFill/>
          <a:ln w="28575">
            <a:solidFill>
              <a:srgbClr val="0033CC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17782" name="AutoShape 22"/>
          <p:cNvCxnSpPr>
            <a:cxnSpLocks noChangeShapeType="1"/>
            <a:stCxn id="117767" idx="2"/>
            <a:endCxn id="117775" idx="0"/>
          </p:cNvCxnSpPr>
          <p:nvPr/>
        </p:nvCxnSpPr>
        <p:spPr bwMode="auto">
          <a:xfrm>
            <a:off x="2781300" y="4052888"/>
            <a:ext cx="579438" cy="952500"/>
          </a:xfrm>
          <a:prstGeom prst="straightConnector1">
            <a:avLst/>
          </a:prstGeom>
          <a:noFill/>
          <a:ln w="28575">
            <a:solidFill>
              <a:srgbClr val="0033CC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17783" name="AutoShape 23"/>
          <p:cNvCxnSpPr>
            <a:cxnSpLocks noChangeShapeType="1"/>
            <a:stCxn id="117768" idx="2"/>
            <a:endCxn id="117777" idx="0"/>
          </p:cNvCxnSpPr>
          <p:nvPr/>
        </p:nvCxnSpPr>
        <p:spPr bwMode="auto">
          <a:xfrm flipH="1">
            <a:off x="4808538" y="4052888"/>
            <a:ext cx="487362" cy="952500"/>
          </a:xfrm>
          <a:prstGeom prst="straightConnector1">
            <a:avLst/>
          </a:prstGeom>
          <a:noFill/>
          <a:ln w="28575">
            <a:solidFill>
              <a:srgbClr val="0033CC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17784" name="AutoShape 24"/>
          <p:cNvCxnSpPr>
            <a:cxnSpLocks noChangeShapeType="1"/>
            <a:stCxn id="117768" idx="2"/>
            <a:endCxn id="117778" idx="0"/>
          </p:cNvCxnSpPr>
          <p:nvPr/>
        </p:nvCxnSpPr>
        <p:spPr bwMode="auto">
          <a:xfrm>
            <a:off x="5295900" y="4052888"/>
            <a:ext cx="655638" cy="952500"/>
          </a:xfrm>
          <a:prstGeom prst="straightConnector1">
            <a:avLst/>
          </a:prstGeom>
          <a:noFill/>
          <a:ln w="28575">
            <a:solidFill>
              <a:srgbClr val="0033CC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17793" name="Rectangle 33"/>
          <p:cNvSpPr>
            <a:spLocks noChangeArrowheads="1"/>
          </p:cNvSpPr>
          <p:nvPr/>
        </p:nvSpPr>
        <p:spPr bwMode="auto">
          <a:xfrm>
            <a:off x="1394345" y="5331768"/>
            <a:ext cx="1008609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n-US" altLang="en-US" sz="2000" b="1" dirty="0">
                <a:latin typeface="Calibri" panose="020F0502020204030204" pitchFamily="34" charset="0"/>
              </a:rPr>
              <a:t>a</a:t>
            </a:r>
            <a:r>
              <a:rPr lang="en-US" altLang="en-US" sz="2000" b="1" dirty="0">
                <a:latin typeface="Calibri" panose="020F0502020204030204" pitchFamily="34" charset="0"/>
                <a:sym typeface="Symbol" panose="05050102010706020507" pitchFamily="18" charset="2"/>
              </a:rPr>
              <a:t></a:t>
            </a:r>
            <a:r>
              <a:rPr lang="en-US" altLang="en-US" sz="2400" b="1" dirty="0">
                <a:latin typeface="Calibri" panose="020F0502020204030204" pitchFamily="34" charset="0"/>
              </a:rPr>
              <a:t> </a:t>
            </a:r>
            <a:r>
              <a:rPr lang="en-US" altLang="en-US" sz="2000" b="1" dirty="0">
                <a:latin typeface="Calibri" panose="020F0502020204030204" pitchFamily="34" charset="0"/>
              </a:rPr>
              <a:t>b</a:t>
            </a:r>
            <a:r>
              <a:rPr lang="en-US" altLang="en-US" sz="2000" b="1" dirty="0">
                <a:latin typeface="Calibri" panose="020F0502020204030204" pitchFamily="34" charset="0"/>
                <a:sym typeface="Symbol" panose="05050102010706020507" pitchFamily="18" charset="2"/>
              </a:rPr>
              <a:t> </a:t>
            </a:r>
            <a:r>
              <a:rPr lang="en-US" altLang="en-US" sz="2000" b="1" dirty="0">
                <a:latin typeface="Calibri" panose="020F0502020204030204" pitchFamily="34" charset="0"/>
              </a:rPr>
              <a:t>c</a:t>
            </a:r>
          </a:p>
        </p:txBody>
      </p:sp>
      <p:sp>
        <p:nvSpPr>
          <p:cNvPr id="117794" name="Rectangle 34"/>
          <p:cNvSpPr>
            <a:spLocks noChangeArrowheads="1"/>
          </p:cNvSpPr>
          <p:nvPr/>
        </p:nvSpPr>
        <p:spPr bwMode="auto">
          <a:xfrm>
            <a:off x="3055293" y="5392708"/>
            <a:ext cx="756938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n-US" altLang="en-US" sz="2000" b="1" dirty="0">
                <a:latin typeface="Calibri" panose="020F0502020204030204" pitchFamily="34" charset="0"/>
              </a:rPr>
              <a:t>a</a:t>
            </a:r>
            <a:r>
              <a:rPr lang="en-US" altLang="en-US" sz="2000" b="1" dirty="0">
                <a:latin typeface="Calibri" panose="020F0502020204030204" pitchFamily="34" charset="0"/>
                <a:sym typeface="Symbol" panose="05050102010706020507" pitchFamily="18" charset="2"/>
              </a:rPr>
              <a:t></a:t>
            </a:r>
            <a:r>
              <a:rPr lang="en-US" altLang="en-US" sz="2000" b="1" dirty="0">
                <a:latin typeface="Calibri" panose="020F0502020204030204" pitchFamily="34" charset="0"/>
              </a:rPr>
              <a:t>c</a:t>
            </a:r>
          </a:p>
        </p:txBody>
      </p:sp>
      <p:sp>
        <p:nvSpPr>
          <p:cNvPr id="117795" name="Rectangle 35"/>
          <p:cNvSpPr>
            <a:spLocks noChangeArrowheads="1"/>
          </p:cNvSpPr>
          <p:nvPr/>
        </p:nvSpPr>
        <p:spPr bwMode="auto">
          <a:xfrm>
            <a:off x="3841750" y="4113213"/>
            <a:ext cx="515938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n-US" altLang="en-US" sz="2000" b="1" dirty="0">
                <a:latin typeface="Calibri" panose="020F0502020204030204" pitchFamily="34" charset="0"/>
                <a:sym typeface="Symbol" panose="05050102010706020507" pitchFamily="18" charset="2"/>
              </a:rPr>
              <a:t></a:t>
            </a:r>
            <a:r>
              <a:rPr lang="en-US" altLang="en-US" sz="2000" b="1" dirty="0">
                <a:latin typeface="Calibri" panose="020F0502020204030204" pitchFamily="34" charset="0"/>
              </a:rPr>
              <a:t>b</a:t>
            </a:r>
          </a:p>
        </p:txBody>
      </p:sp>
      <p:sp>
        <p:nvSpPr>
          <p:cNvPr id="117796" name="Rectangle 36"/>
          <p:cNvSpPr>
            <a:spLocks noChangeArrowheads="1"/>
          </p:cNvSpPr>
          <p:nvPr/>
        </p:nvSpPr>
        <p:spPr bwMode="auto">
          <a:xfrm>
            <a:off x="6553200" y="4113213"/>
            <a:ext cx="515938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n-US" altLang="en-US" sz="2000" b="1" dirty="0">
                <a:latin typeface="Calibri" panose="020F0502020204030204" pitchFamily="34" charset="0"/>
                <a:sym typeface="Symbol" panose="05050102010706020507" pitchFamily="18" charset="2"/>
              </a:rPr>
              <a:t></a:t>
            </a:r>
            <a:r>
              <a:rPr lang="en-US" altLang="en-US" sz="2000" b="1" dirty="0">
                <a:latin typeface="Calibri" panose="020F0502020204030204" pitchFamily="34" charset="0"/>
              </a:rPr>
              <a:t>b</a:t>
            </a:r>
          </a:p>
        </p:txBody>
      </p:sp>
      <p:sp>
        <p:nvSpPr>
          <p:cNvPr id="117797" name="Rectangle 37"/>
          <p:cNvSpPr>
            <a:spLocks noChangeArrowheads="1"/>
          </p:cNvSpPr>
          <p:nvPr/>
        </p:nvSpPr>
        <p:spPr bwMode="auto">
          <a:xfrm>
            <a:off x="4422775" y="5394325"/>
            <a:ext cx="87312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n-US" altLang="en-US" sz="2000" b="1" dirty="0">
                <a:latin typeface="Calibri" panose="020F0502020204030204" pitchFamily="34" charset="0"/>
                <a:sym typeface="Symbol" panose="05050102010706020507" pitchFamily="18" charset="2"/>
              </a:rPr>
              <a:t></a:t>
            </a:r>
            <a:r>
              <a:rPr lang="en-US" altLang="en-US" sz="2000" b="1" dirty="0">
                <a:latin typeface="Calibri" panose="020F0502020204030204" pitchFamily="34" charset="0"/>
              </a:rPr>
              <a:t>a</a:t>
            </a:r>
            <a:r>
              <a:rPr lang="en-US" altLang="en-US" sz="2000" b="1" dirty="0">
                <a:latin typeface="Calibri" panose="020F0502020204030204" pitchFamily="34" charset="0"/>
                <a:sym typeface="Symbol" panose="05050102010706020507" pitchFamily="18" charset="2"/>
              </a:rPr>
              <a:t> </a:t>
            </a:r>
            <a:r>
              <a:rPr lang="en-US" altLang="en-US" sz="2000" b="1" dirty="0">
                <a:latin typeface="Calibri" panose="020F0502020204030204" pitchFamily="34" charset="0"/>
              </a:rPr>
              <a:t>d</a:t>
            </a:r>
          </a:p>
        </p:txBody>
      </p:sp>
      <p:sp>
        <p:nvSpPr>
          <p:cNvPr id="117798" name="Rectangle 38"/>
          <p:cNvSpPr>
            <a:spLocks noChangeArrowheads="1"/>
          </p:cNvSpPr>
          <p:nvPr/>
        </p:nvSpPr>
        <p:spPr bwMode="auto">
          <a:xfrm>
            <a:off x="5662613" y="5394325"/>
            <a:ext cx="8826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n-US" altLang="en-US" sz="2000" b="1" dirty="0">
                <a:latin typeface="Calibri" panose="020F0502020204030204" pitchFamily="34" charset="0"/>
                <a:sym typeface="Symbol" panose="05050102010706020507" pitchFamily="18" charset="2"/>
              </a:rPr>
              <a:t></a:t>
            </a:r>
            <a:r>
              <a:rPr lang="en-US" altLang="en-US" sz="2000" b="1" dirty="0">
                <a:latin typeface="Calibri" panose="020F0502020204030204" pitchFamily="34" charset="0"/>
              </a:rPr>
              <a:t>d</a:t>
            </a:r>
            <a:r>
              <a:rPr lang="en-US" altLang="en-US" sz="2000" b="1" dirty="0">
                <a:latin typeface="Calibri" panose="020F0502020204030204" pitchFamily="34" charset="0"/>
                <a:sym typeface="Symbol" panose="05050102010706020507" pitchFamily="18" charset="2"/>
              </a:rPr>
              <a:t> </a:t>
            </a:r>
            <a:r>
              <a:rPr lang="en-US" altLang="en-US" sz="2000" b="1" dirty="0">
                <a:latin typeface="Calibri" panose="020F0502020204030204" pitchFamily="34" charset="0"/>
              </a:rPr>
              <a:t>b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B71DB9-32CC-442F-A013-98FDDFC67DE9}" type="slidenum">
              <a:rPr lang="en-US" altLang="en-US"/>
              <a:pPr/>
              <a:t>26</a:t>
            </a:fld>
            <a:endParaRPr lang="en-US" altLang="en-US"/>
          </a:p>
        </p:txBody>
      </p:sp>
      <p:sp>
        <p:nvSpPr>
          <p:cNvPr id="1228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Tree Resolution</a:t>
            </a:r>
          </a:p>
        </p:txBody>
      </p:sp>
      <p:sp>
        <p:nvSpPr>
          <p:cNvPr id="122883" name="Text Box 3"/>
          <p:cNvSpPr txBox="1">
            <a:spLocks noChangeArrowheads="1"/>
          </p:cNvSpPr>
          <p:nvPr/>
        </p:nvSpPr>
        <p:spPr bwMode="auto">
          <a:xfrm>
            <a:off x="541338" y="1681986"/>
            <a:ext cx="1244251" cy="20621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l"/>
            <a:r>
              <a:rPr lang="en-US" altLang="en-US" sz="2400" dirty="0">
                <a:solidFill>
                  <a:srgbClr val="0033CC"/>
                </a:solidFill>
                <a:latin typeface="Calibri" panose="020F0502020204030204" pitchFamily="34" charset="0"/>
              </a:rPr>
              <a:t>Clauses</a:t>
            </a:r>
            <a:endParaRPr lang="en-US" altLang="en-US" sz="2400" dirty="0">
              <a:latin typeface="Calibri" panose="020F0502020204030204" pitchFamily="34" charset="0"/>
            </a:endParaRPr>
          </a:p>
          <a:p>
            <a:pPr algn="l"/>
            <a:r>
              <a:rPr lang="en-US" altLang="en-US" sz="1800" b="1" dirty="0">
                <a:solidFill>
                  <a:srgbClr val="669900"/>
                </a:solidFill>
                <a:latin typeface="Calibri" panose="020F0502020204030204" pitchFamily="34" charset="0"/>
              </a:rPr>
              <a:t>1.</a:t>
            </a:r>
            <a:r>
              <a:rPr lang="en-US" altLang="en-US" sz="2000" b="1" dirty="0">
                <a:solidFill>
                  <a:schemeClr val="accent1"/>
                </a:solidFill>
                <a:latin typeface="Calibri" panose="020F0502020204030204" pitchFamily="34" charset="0"/>
              </a:rPr>
              <a:t> </a:t>
            </a:r>
            <a:r>
              <a:rPr lang="en-US" altLang="en-US" sz="2000" b="1" dirty="0">
                <a:latin typeface="Calibri" panose="020F0502020204030204" pitchFamily="34" charset="0"/>
              </a:rPr>
              <a:t>a</a:t>
            </a:r>
            <a:r>
              <a:rPr lang="en-US" altLang="en-US" sz="2000" b="1" dirty="0">
                <a:latin typeface="Calibri" panose="020F0502020204030204" pitchFamily="34" charset="0"/>
                <a:sym typeface="Symbol" panose="05050102010706020507" pitchFamily="18" charset="2"/>
              </a:rPr>
              <a:t></a:t>
            </a:r>
            <a:r>
              <a:rPr lang="en-US" altLang="en-US" sz="2400" b="1" dirty="0">
                <a:latin typeface="Calibri" panose="020F0502020204030204" pitchFamily="34" charset="0"/>
              </a:rPr>
              <a:t> </a:t>
            </a:r>
            <a:r>
              <a:rPr lang="en-US" altLang="en-US" sz="2000" b="1" dirty="0">
                <a:latin typeface="Calibri" panose="020F0502020204030204" pitchFamily="34" charset="0"/>
              </a:rPr>
              <a:t>b</a:t>
            </a:r>
            <a:r>
              <a:rPr lang="en-US" altLang="en-US" sz="2000" b="1" dirty="0">
                <a:latin typeface="Calibri" panose="020F0502020204030204" pitchFamily="34" charset="0"/>
                <a:sym typeface="Symbol" panose="05050102010706020507" pitchFamily="18" charset="2"/>
              </a:rPr>
              <a:t> </a:t>
            </a:r>
            <a:r>
              <a:rPr lang="en-US" altLang="en-US" sz="2000" b="1" dirty="0">
                <a:latin typeface="Calibri" panose="020F0502020204030204" pitchFamily="34" charset="0"/>
              </a:rPr>
              <a:t>c</a:t>
            </a:r>
            <a:endParaRPr lang="en-US" altLang="en-US" sz="2400" b="1" dirty="0">
              <a:solidFill>
                <a:schemeClr val="accent1"/>
              </a:solidFill>
              <a:latin typeface="Calibri" panose="020F0502020204030204" pitchFamily="34" charset="0"/>
            </a:endParaRPr>
          </a:p>
          <a:p>
            <a:pPr algn="l"/>
            <a:r>
              <a:rPr lang="en-US" altLang="en-US" sz="1800" b="1" dirty="0">
                <a:solidFill>
                  <a:srgbClr val="669900"/>
                </a:solidFill>
                <a:latin typeface="Calibri" panose="020F0502020204030204" pitchFamily="34" charset="0"/>
              </a:rPr>
              <a:t>2.</a:t>
            </a:r>
            <a:r>
              <a:rPr lang="en-US" altLang="en-US" sz="1800" b="1" dirty="0">
                <a:solidFill>
                  <a:schemeClr val="accent1"/>
                </a:solidFill>
                <a:latin typeface="Calibri" panose="020F0502020204030204" pitchFamily="34" charset="0"/>
              </a:rPr>
              <a:t> </a:t>
            </a:r>
            <a:r>
              <a:rPr lang="en-US" altLang="en-US" sz="2000" b="1" dirty="0">
                <a:latin typeface="Calibri" panose="020F0502020204030204" pitchFamily="34" charset="0"/>
              </a:rPr>
              <a:t>a</a:t>
            </a:r>
            <a:r>
              <a:rPr lang="en-US" altLang="en-US" sz="2000" b="1" dirty="0">
                <a:latin typeface="Calibri" panose="020F0502020204030204" pitchFamily="34" charset="0"/>
                <a:sym typeface="Symbol" panose="05050102010706020507" pitchFamily="18" charset="2"/>
              </a:rPr>
              <a:t></a:t>
            </a:r>
            <a:r>
              <a:rPr lang="en-US" altLang="en-US" sz="2000" b="1" dirty="0">
                <a:latin typeface="Calibri" panose="020F0502020204030204" pitchFamily="34" charset="0"/>
              </a:rPr>
              <a:t>c</a:t>
            </a:r>
            <a:endParaRPr lang="en-US" altLang="en-US" sz="2000" b="1" dirty="0">
              <a:solidFill>
                <a:schemeClr val="accent1"/>
              </a:solidFill>
              <a:latin typeface="Calibri" panose="020F0502020204030204" pitchFamily="34" charset="0"/>
            </a:endParaRPr>
          </a:p>
          <a:p>
            <a:pPr algn="l"/>
            <a:r>
              <a:rPr lang="en-US" altLang="en-US" sz="1800" b="1" dirty="0">
                <a:solidFill>
                  <a:srgbClr val="669900"/>
                </a:solidFill>
                <a:latin typeface="Calibri" panose="020F0502020204030204" pitchFamily="34" charset="0"/>
              </a:rPr>
              <a:t>3.</a:t>
            </a:r>
            <a:r>
              <a:rPr lang="en-US" altLang="en-US" sz="1800" b="1" dirty="0">
                <a:solidFill>
                  <a:schemeClr val="accent1"/>
                </a:solidFill>
                <a:latin typeface="Calibri" panose="020F0502020204030204" pitchFamily="34" charset="0"/>
              </a:rPr>
              <a:t> </a:t>
            </a:r>
            <a:r>
              <a:rPr lang="en-US" altLang="en-US" sz="2000" b="1" dirty="0">
                <a:latin typeface="Calibri" panose="020F0502020204030204" pitchFamily="34" charset="0"/>
                <a:sym typeface="Symbol" panose="05050102010706020507" pitchFamily="18" charset="2"/>
              </a:rPr>
              <a:t></a:t>
            </a:r>
            <a:r>
              <a:rPr lang="en-US" altLang="en-US" sz="2000" b="1" dirty="0">
                <a:latin typeface="Calibri" panose="020F0502020204030204" pitchFamily="34" charset="0"/>
              </a:rPr>
              <a:t>b</a:t>
            </a:r>
            <a:endParaRPr lang="en-US" altLang="en-US" sz="2000" b="1" dirty="0">
              <a:solidFill>
                <a:schemeClr val="accent1"/>
              </a:solidFill>
              <a:latin typeface="Calibri" panose="020F0502020204030204" pitchFamily="34" charset="0"/>
            </a:endParaRPr>
          </a:p>
          <a:p>
            <a:pPr algn="l"/>
            <a:r>
              <a:rPr lang="en-US" altLang="en-US" sz="1800" b="1" dirty="0">
                <a:solidFill>
                  <a:srgbClr val="669900"/>
                </a:solidFill>
                <a:latin typeface="Calibri" panose="020F0502020204030204" pitchFamily="34" charset="0"/>
              </a:rPr>
              <a:t>4.</a:t>
            </a:r>
            <a:r>
              <a:rPr lang="en-US" altLang="en-US" sz="1800" b="1" dirty="0">
                <a:solidFill>
                  <a:schemeClr val="accent1"/>
                </a:solidFill>
                <a:latin typeface="Calibri" panose="020F0502020204030204" pitchFamily="34" charset="0"/>
              </a:rPr>
              <a:t> </a:t>
            </a:r>
            <a:r>
              <a:rPr lang="en-US" altLang="en-US" sz="2000" b="1" dirty="0">
                <a:latin typeface="Calibri" panose="020F0502020204030204" pitchFamily="34" charset="0"/>
                <a:sym typeface="Symbol" panose="05050102010706020507" pitchFamily="18" charset="2"/>
              </a:rPr>
              <a:t></a:t>
            </a:r>
            <a:r>
              <a:rPr lang="en-US" altLang="en-US" sz="2000" b="1" dirty="0">
                <a:latin typeface="Calibri" panose="020F0502020204030204" pitchFamily="34" charset="0"/>
              </a:rPr>
              <a:t>a</a:t>
            </a:r>
            <a:r>
              <a:rPr lang="en-US" altLang="en-US" sz="2000" b="1" dirty="0">
                <a:latin typeface="Calibri" panose="020F0502020204030204" pitchFamily="34" charset="0"/>
                <a:sym typeface="Symbol" panose="05050102010706020507" pitchFamily="18" charset="2"/>
              </a:rPr>
              <a:t> </a:t>
            </a:r>
            <a:r>
              <a:rPr lang="en-US" altLang="en-US" sz="2000" b="1" dirty="0">
                <a:latin typeface="Calibri" panose="020F0502020204030204" pitchFamily="34" charset="0"/>
              </a:rPr>
              <a:t>d</a:t>
            </a:r>
            <a:endParaRPr lang="en-US" altLang="en-US" sz="2000" b="1" dirty="0">
              <a:solidFill>
                <a:schemeClr val="accent1"/>
              </a:solidFill>
              <a:latin typeface="Calibri" panose="020F0502020204030204" pitchFamily="34" charset="0"/>
            </a:endParaRPr>
          </a:p>
          <a:p>
            <a:pPr algn="l"/>
            <a:r>
              <a:rPr lang="en-US" altLang="en-US" sz="1800" b="1" dirty="0">
                <a:solidFill>
                  <a:srgbClr val="669900"/>
                </a:solidFill>
                <a:latin typeface="Calibri" panose="020F0502020204030204" pitchFamily="34" charset="0"/>
              </a:rPr>
              <a:t>5.</a:t>
            </a:r>
            <a:r>
              <a:rPr lang="en-US" altLang="en-US" sz="1800" b="1" dirty="0">
                <a:solidFill>
                  <a:schemeClr val="accent1"/>
                </a:solidFill>
                <a:latin typeface="Calibri" panose="020F0502020204030204" pitchFamily="34" charset="0"/>
              </a:rPr>
              <a:t> </a:t>
            </a:r>
            <a:r>
              <a:rPr lang="en-US" altLang="en-US" sz="2000" b="1" dirty="0">
                <a:latin typeface="Calibri" panose="020F0502020204030204" pitchFamily="34" charset="0"/>
                <a:sym typeface="Symbol" panose="05050102010706020507" pitchFamily="18" charset="2"/>
              </a:rPr>
              <a:t></a:t>
            </a:r>
            <a:r>
              <a:rPr lang="en-US" altLang="en-US" sz="2000" b="1" dirty="0">
                <a:latin typeface="Calibri" panose="020F0502020204030204" pitchFamily="34" charset="0"/>
              </a:rPr>
              <a:t>d</a:t>
            </a:r>
            <a:r>
              <a:rPr lang="en-US" altLang="en-US" sz="2000" b="1" dirty="0">
                <a:latin typeface="Calibri" panose="020F0502020204030204" pitchFamily="34" charset="0"/>
                <a:sym typeface="Symbol" panose="05050102010706020507" pitchFamily="18" charset="2"/>
              </a:rPr>
              <a:t> </a:t>
            </a:r>
            <a:r>
              <a:rPr lang="en-US" altLang="en-US" sz="2000" b="1" dirty="0">
                <a:latin typeface="Calibri" panose="020F0502020204030204" pitchFamily="34" charset="0"/>
              </a:rPr>
              <a:t>b</a:t>
            </a:r>
          </a:p>
        </p:txBody>
      </p:sp>
      <p:sp>
        <p:nvSpPr>
          <p:cNvPr id="122884" name="Rectangle 4"/>
          <p:cNvSpPr>
            <a:spLocks noChangeArrowheads="1"/>
          </p:cNvSpPr>
          <p:nvPr/>
        </p:nvSpPr>
        <p:spPr bwMode="auto">
          <a:xfrm>
            <a:off x="4648200" y="1524000"/>
            <a:ext cx="381000" cy="304800"/>
          </a:xfrm>
          <a:prstGeom prst="rect">
            <a:avLst/>
          </a:prstGeom>
          <a:solidFill>
            <a:srgbClr val="FFFFFF"/>
          </a:solidFill>
          <a:ln w="28575">
            <a:solidFill>
              <a:schemeClr val="accent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n-US" altLang="en-US" sz="2400" dirty="0">
                <a:solidFill>
                  <a:schemeClr val="accent1"/>
                </a:solidFill>
                <a:latin typeface="Calibri" panose="020F0502020204030204" pitchFamily="34" charset="0"/>
              </a:rPr>
              <a:t>a</a:t>
            </a:r>
            <a:endParaRPr lang="en-US" altLang="en-US" dirty="0">
              <a:latin typeface="Calibri" panose="020F0502020204030204" pitchFamily="34" charset="0"/>
            </a:endParaRPr>
          </a:p>
        </p:txBody>
      </p:sp>
      <p:sp>
        <p:nvSpPr>
          <p:cNvPr id="122885" name="Rectangle 5"/>
          <p:cNvSpPr>
            <a:spLocks noChangeArrowheads="1"/>
          </p:cNvSpPr>
          <p:nvPr/>
        </p:nvSpPr>
        <p:spPr bwMode="auto">
          <a:xfrm>
            <a:off x="3429000" y="2590800"/>
            <a:ext cx="381000" cy="304800"/>
          </a:xfrm>
          <a:prstGeom prst="rect">
            <a:avLst/>
          </a:prstGeom>
          <a:solidFill>
            <a:srgbClr val="FFFFFF"/>
          </a:solidFill>
          <a:ln w="28575">
            <a:solidFill>
              <a:schemeClr val="accent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n-US" altLang="en-US" sz="2400" dirty="0">
                <a:solidFill>
                  <a:schemeClr val="accent1"/>
                </a:solidFill>
                <a:latin typeface="Calibri" panose="020F0502020204030204" pitchFamily="34" charset="0"/>
              </a:rPr>
              <a:t>b</a:t>
            </a:r>
            <a:endParaRPr lang="en-US" altLang="en-US" dirty="0">
              <a:latin typeface="Calibri" panose="020F0502020204030204" pitchFamily="34" charset="0"/>
            </a:endParaRPr>
          </a:p>
        </p:txBody>
      </p:sp>
      <p:sp>
        <p:nvSpPr>
          <p:cNvPr id="122886" name="Rectangle 6"/>
          <p:cNvSpPr>
            <a:spLocks noChangeArrowheads="1"/>
          </p:cNvSpPr>
          <p:nvPr/>
        </p:nvSpPr>
        <p:spPr bwMode="auto">
          <a:xfrm>
            <a:off x="5791200" y="2590800"/>
            <a:ext cx="381000" cy="304800"/>
          </a:xfrm>
          <a:prstGeom prst="rect">
            <a:avLst/>
          </a:prstGeom>
          <a:solidFill>
            <a:srgbClr val="FFFFFF"/>
          </a:solidFill>
          <a:ln w="28575">
            <a:solidFill>
              <a:schemeClr val="accent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n-US" altLang="en-US" sz="2400" dirty="0">
                <a:solidFill>
                  <a:schemeClr val="accent1"/>
                </a:solidFill>
                <a:latin typeface="Calibri" panose="020F0502020204030204" pitchFamily="34" charset="0"/>
              </a:rPr>
              <a:t>b</a:t>
            </a:r>
            <a:endParaRPr lang="en-US" altLang="en-US" dirty="0">
              <a:latin typeface="Calibri" panose="020F0502020204030204" pitchFamily="34" charset="0"/>
            </a:endParaRPr>
          </a:p>
        </p:txBody>
      </p:sp>
      <p:sp>
        <p:nvSpPr>
          <p:cNvPr id="122887" name="Rectangle 7"/>
          <p:cNvSpPr>
            <a:spLocks noChangeArrowheads="1"/>
          </p:cNvSpPr>
          <p:nvPr/>
        </p:nvSpPr>
        <p:spPr bwMode="auto">
          <a:xfrm>
            <a:off x="2590800" y="3733800"/>
            <a:ext cx="381000" cy="304800"/>
          </a:xfrm>
          <a:prstGeom prst="rect">
            <a:avLst/>
          </a:prstGeom>
          <a:solidFill>
            <a:srgbClr val="FFFFFF"/>
          </a:solidFill>
          <a:ln w="28575">
            <a:solidFill>
              <a:schemeClr val="accent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n-US" altLang="en-US" sz="2400" dirty="0">
                <a:solidFill>
                  <a:schemeClr val="accent1"/>
                </a:solidFill>
                <a:latin typeface="Calibri" panose="020F0502020204030204" pitchFamily="34" charset="0"/>
              </a:rPr>
              <a:t>c</a:t>
            </a:r>
            <a:endParaRPr lang="en-US" altLang="en-US" dirty="0">
              <a:latin typeface="Calibri" panose="020F0502020204030204" pitchFamily="34" charset="0"/>
            </a:endParaRPr>
          </a:p>
        </p:txBody>
      </p:sp>
      <p:sp>
        <p:nvSpPr>
          <p:cNvPr id="122888" name="Rectangle 8"/>
          <p:cNvSpPr>
            <a:spLocks noChangeArrowheads="1"/>
          </p:cNvSpPr>
          <p:nvPr/>
        </p:nvSpPr>
        <p:spPr bwMode="auto">
          <a:xfrm>
            <a:off x="5105400" y="3733800"/>
            <a:ext cx="381000" cy="304800"/>
          </a:xfrm>
          <a:prstGeom prst="rect">
            <a:avLst/>
          </a:prstGeom>
          <a:solidFill>
            <a:srgbClr val="FFFFFF"/>
          </a:solidFill>
          <a:ln w="28575">
            <a:solidFill>
              <a:schemeClr val="accent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n-US" altLang="en-US" sz="2400" dirty="0">
                <a:solidFill>
                  <a:schemeClr val="accent1"/>
                </a:solidFill>
                <a:latin typeface="Calibri" panose="020F0502020204030204" pitchFamily="34" charset="0"/>
              </a:rPr>
              <a:t>d</a:t>
            </a:r>
            <a:endParaRPr lang="en-US" altLang="en-US" dirty="0">
              <a:latin typeface="Calibri" panose="020F0502020204030204" pitchFamily="34" charset="0"/>
            </a:endParaRPr>
          </a:p>
        </p:txBody>
      </p:sp>
      <p:cxnSp>
        <p:nvCxnSpPr>
          <p:cNvPr id="122889" name="AutoShape 9"/>
          <p:cNvCxnSpPr>
            <a:cxnSpLocks noChangeShapeType="1"/>
            <a:stCxn id="122885" idx="0"/>
            <a:endCxn id="122884" idx="2"/>
          </p:cNvCxnSpPr>
          <p:nvPr/>
        </p:nvCxnSpPr>
        <p:spPr bwMode="auto">
          <a:xfrm flipV="1">
            <a:off x="3619500" y="1843088"/>
            <a:ext cx="1219200" cy="733425"/>
          </a:xfrm>
          <a:prstGeom prst="straightConnector1">
            <a:avLst/>
          </a:prstGeom>
          <a:noFill/>
          <a:ln w="28575">
            <a:solidFill>
              <a:srgbClr val="0033CC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22890" name="AutoShape 10"/>
          <p:cNvCxnSpPr>
            <a:cxnSpLocks noChangeShapeType="1"/>
            <a:stCxn id="122884" idx="2"/>
            <a:endCxn id="122886" idx="0"/>
          </p:cNvCxnSpPr>
          <p:nvPr/>
        </p:nvCxnSpPr>
        <p:spPr bwMode="auto">
          <a:xfrm>
            <a:off x="4838700" y="1843088"/>
            <a:ext cx="1143000" cy="733425"/>
          </a:xfrm>
          <a:prstGeom prst="straightConnector1">
            <a:avLst/>
          </a:prstGeom>
          <a:noFill/>
          <a:ln w="28575">
            <a:solidFill>
              <a:srgbClr val="0033CC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22891" name="AutoShape 11"/>
          <p:cNvCxnSpPr>
            <a:cxnSpLocks noChangeShapeType="1"/>
            <a:stCxn id="122885" idx="2"/>
            <a:endCxn id="122887" idx="0"/>
          </p:cNvCxnSpPr>
          <p:nvPr/>
        </p:nvCxnSpPr>
        <p:spPr bwMode="auto">
          <a:xfrm flipH="1">
            <a:off x="2781300" y="2909888"/>
            <a:ext cx="838200" cy="809625"/>
          </a:xfrm>
          <a:prstGeom prst="straightConnector1">
            <a:avLst/>
          </a:prstGeom>
          <a:noFill/>
          <a:ln w="28575">
            <a:solidFill>
              <a:srgbClr val="0033CC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22892" name="AutoShape 12"/>
          <p:cNvCxnSpPr>
            <a:cxnSpLocks noChangeShapeType="1"/>
            <a:stCxn id="122886" idx="2"/>
            <a:endCxn id="122888" idx="0"/>
          </p:cNvCxnSpPr>
          <p:nvPr/>
        </p:nvCxnSpPr>
        <p:spPr bwMode="auto">
          <a:xfrm flipH="1">
            <a:off x="5295900" y="2909888"/>
            <a:ext cx="685800" cy="809625"/>
          </a:xfrm>
          <a:prstGeom prst="straightConnector1">
            <a:avLst/>
          </a:prstGeom>
          <a:noFill/>
          <a:ln w="28575">
            <a:solidFill>
              <a:srgbClr val="0033CC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22893" name="Oval 13"/>
          <p:cNvSpPr>
            <a:spLocks noChangeArrowheads="1"/>
          </p:cNvSpPr>
          <p:nvPr/>
        </p:nvSpPr>
        <p:spPr bwMode="auto">
          <a:xfrm>
            <a:off x="4038600" y="3733800"/>
            <a:ext cx="319088" cy="314325"/>
          </a:xfrm>
          <a:prstGeom prst="ellipse">
            <a:avLst/>
          </a:prstGeom>
          <a:solidFill>
            <a:srgbClr val="FFFFFF"/>
          </a:solidFill>
          <a:ln w="28575">
            <a:solidFill>
              <a:srgbClr val="6699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n-US" altLang="en-US" sz="2000" dirty="0">
                <a:solidFill>
                  <a:srgbClr val="669900"/>
                </a:solidFill>
                <a:latin typeface="Calibri" panose="020F0502020204030204" pitchFamily="34" charset="0"/>
              </a:rPr>
              <a:t>3</a:t>
            </a:r>
            <a:endParaRPr lang="en-US" altLang="en-US" dirty="0"/>
          </a:p>
        </p:txBody>
      </p:sp>
      <p:sp>
        <p:nvSpPr>
          <p:cNvPr id="122894" name="Oval 14"/>
          <p:cNvSpPr>
            <a:spLocks noChangeArrowheads="1"/>
          </p:cNvSpPr>
          <p:nvPr/>
        </p:nvSpPr>
        <p:spPr bwMode="auto">
          <a:xfrm>
            <a:off x="6553200" y="3733800"/>
            <a:ext cx="319088" cy="314325"/>
          </a:xfrm>
          <a:prstGeom prst="ellipse">
            <a:avLst/>
          </a:prstGeom>
          <a:solidFill>
            <a:srgbClr val="FFFFFF"/>
          </a:solidFill>
          <a:ln w="28575">
            <a:solidFill>
              <a:srgbClr val="6699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n-US" altLang="en-US" sz="2000" dirty="0">
                <a:solidFill>
                  <a:srgbClr val="669900"/>
                </a:solidFill>
                <a:latin typeface="Calibri" panose="020F0502020204030204" pitchFamily="34" charset="0"/>
              </a:rPr>
              <a:t>3</a:t>
            </a:r>
            <a:endParaRPr lang="en-US" altLang="en-US" dirty="0"/>
          </a:p>
        </p:txBody>
      </p:sp>
      <p:sp>
        <p:nvSpPr>
          <p:cNvPr id="122895" name="Oval 15"/>
          <p:cNvSpPr>
            <a:spLocks noChangeArrowheads="1"/>
          </p:cNvSpPr>
          <p:nvPr/>
        </p:nvSpPr>
        <p:spPr bwMode="auto">
          <a:xfrm>
            <a:off x="3200400" y="5019675"/>
            <a:ext cx="319088" cy="314325"/>
          </a:xfrm>
          <a:prstGeom prst="ellipse">
            <a:avLst/>
          </a:prstGeom>
          <a:solidFill>
            <a:srgbClr val="FFFFFF"/>
          </a:solidFill>
          <a:ln w="28575">
            <a:solidFill>
              <a:srgbClr val="6699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n-US" altLang="en-US" sz="2000" dirty="0">
                <a:solidFill>
                  <a:srgbClr val="669900"/>
                </a:solidFill>
                <a:latin typeface="Calibri" panose="020F0502020204030204" pitchFamily="34" charset="0"/>
              </a:rPr>
              <a:t>2</a:t>
            </a:r>
            <a:endParaRPr lang="en-US" altLang="en-US" dirty="0"/>
          </a:p>
        </p:txBody>
      </p:sp>
      <p:sp>
        <p:nvSpPr>
          <p:cNvPr id="122896" name="Oval 16"/>
          <p:cNvSpPr>
            <a:spLocks noChangeArrowheads="1"/>
          </p:cNvSpPr>
          <p:nvPr/>
        </p:nvSpPr>
        <p:spPr bwMode="auto">
          <a:xfrm>
            <a:off x="1782763" y="5019675"/>
            <a:ext cx="319087" cy="314325"/>
          </a:xfrm>
          <a:prstGeom prst="ellipse">
            <a:avLst/>
          </a:prstGeom>
          <a:solidFill>
            <a:srgbClr val="FFFFFF"/>
          </a:solidFill>
          <a:ln w="28575">
            <a:solidFill>
              <a:srgbClr val="6699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n-US" altLang="en-US" sz="2000" dirty="0">
                <a:solidFill>
                  <a:srgbClr val="669900"/>
                </a:solidFill>
                <a:latin typeface="Calibri" panose="020F0502020204030204" pitchFamily="34" charset="0"/>
              </a:rPr>
              <a:t>1</a:t>
            </a:r>
            <a:endParaRPr lang="en-US" altLang="en-US" dirty="0"/>
          </a:p>
        </p:txBody>
      </p:sp>
      <p:sp>
        <p:nvSpPr>
          <p:cNvPr id="122897" name="Oval 17"/>
          <p:cNvSpPr>
            <a:spLocks noChangeArrowheads="1"/>
          </p:cNvSpPr>
          <p:nvPr/>
        </p:nvSpPr>
        <p:spPr bwMode="auto">
          <a:xfrm>
            <a:off x="4648200" y="5019675"/>
            <a:ext cx="319088" cy="314325"/>
          </a:xfrm>
          <a:prstGeom prst="ellipse">
            <a:avLst/>
          </a:prstGeom>
          <a:solidFill>
            <a:srgbClr val="FFFFFF"/>
          </a:solidFill>
          <a:ln w="28575">
            <a:solidFill>
              <a:srgbClr val="6699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n-US" altLang="en-US" sz="2000" dirty="0">
                <a:solidFill>
                  <a:srgbClr val="669900"/>
                </a:solidFill>
                <a:latin typeface="Calibri" panose="020F0502020204030204" pitchFamily="34" charset="0"/>
              </a:rPr>
              <a:t>4</a:t>
            </a:r>
            <a:endParaRPr lang="en-US" altLang="en-US" dirty="0"/>
          </a:p>
        </p:txBody>
      </p:sp>
      <p:sp>
        <p:nvSpPr>
          <p:cNvPr id="122898" name="Oval 18"/>
          <p:cNvSpPr>
            <a:spLocks noChangeArrowheads="1"/>
          </p:cNvSpPr>
          <p:nvPr/>
        </p:nvSpPr>
        <p:spPr bwMode="auto">
          <a:xfrm>
            <a:off x="5791200" y="5019675"/>
            <a:ext cx="319088" cy="314325"/>
          </a:xfrm>
          <a:prstGeom prst="ellipse">
            <a:avLst/>
          </a:prstGeom>
          <a:solidFill>
            <a:srgbClr val="FFFFFF"/>
          </a:solidFill>
          <a:ln w="28575">
            <a:solidFill>
              <a:srgbClr val="6699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n-US" altLang="en-US" sz="2000" dirty="0">
                <a:solidFill>
                  <a:srgbClr val="669900"/>
                </a:solidFill>
                <a:latin typeface="Calibri" panose="020F0502020204030204" pitchFamily="34" charset="0"/>
              </a:rPr>
              <a:t>5</a:t>
            </a:r>
            <a:endParaRPr lang="en-US" altLang="en-US" dirty="0"/>
          </a:p>
        </p:txBody>
      </p:sp>
      <p:cxnSp>
        <p:nvCxnSpPr>
          <p:cNvPr id="122899" name="AutoShape 19"/>
          <p:cNvCxnSpPr>
            <a:cxnSpLocks noChangeShapeType="1"/>
            <a:stCxn id="122885" idx="2"/>
            <a:endCxn id="122893" idx="0"/>
          </p:cNvCxnSpPr>
          <p:nvPr/>
        </p:nvCxnSpPr>
        <p:spPr bwMode="auto">
          <a:xfrm>
            <a:off x="3619500" y="2909888"/>
            <a:ext cx="579438" cy="809625"/>
          </a:xfrm>
          <a:prstGeom prst="straightConnector1">
            <a:avLst/>
          </a:prstGeom>
          <a:noFill/>
          <a:ln w="28575">
            <a:solidFill>
              <a:srgbClr val="0033CC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22900" name="AutoShape 20"/>
          <p:cNvCxnSpPr>
            <a:cxnSpLocks noChangeShapeType="1"/>
            <a:stCxn id="122886" idx="2"/>
            <a:endCxn id="122894" idx="0"/>
          </p:cNvCxnSpPr>
          <p:nvPr/>
        </p:nvCxnSpPr>
        <p:spPr bwMode="auto">
          <a:xfrm>
            <a:off x="5981700" y="2909888"/>
            <a:ext cx="731838" cy="809625"/>
          </a:xfrm>
          <a:prstGeom prst="straightConnector1">
            <a:avLst/>
          </a:prstGeom>
          <a:noFill/>
          <a:ln w="28575">
            <a:solidFill>
              <a:srgbClr val="0033CC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22901" name="AutoShape 21"/>
          <p:cNvCxnSpPr>
            <a:cxnSpLocks noChangeShapeType="1"/>
            <a:stCxn id="122887" idx="2"/>
            <a:endCxn id="122896" idx="0"/>
          </p:cNvCxnSpPr>
          <p:nvPr/>
        </p:nvCxnSpPr>
        <p:spPr bwMode="auto">
          <a:xfrm flipH="1">
            <a:off x="1943100" y="4052888"/>
            <a:ext cx="838200" cy="952500"/>
          </a:xfrm>
          <a:prstGeom prst="straightConnector1">
            <a:avLst/>
          </a:prstGeom>
          <a:noFill/>
          <a:ln w="28575">
            <a:solidFill>
              <a:srgbClr val="0033CC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22902" name="AutoShape 22"/>
          <p:cNvCxnSpPr>
            <a:cxnSpLocks noChangeShapeType="1"/>
            <a:stCxn id="122887" idx="2"/>
            <a:endCxn id="122895" idx="0"/>
          </p:cNvCxnSpPr>
          <p:nvPr/>
        </p:nvCxnSpPr>
        <p:spPr bwMode="auto">
          <a:xfrm>
            <a:off x="2781300" y="4052888"/>
            <a:ext cx="579438" cy="952500"/>
          </a:xfrm>
          <a:prstGeom prst="straightConnector1">
            <a:avLst/>
          </a:prstGeom>
          <a:noFill/>
          <a:ln w="28575">
            <a:solidFill>
              <a:srgbClr val="0033CC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22903" name="AutoShape 23"/>
          <p:cNvCxnSpPr>
            <a:cxnSpLocks noChangeShapeType="1"/>
            <a:stCxn id="122888" idx="2"/>
            <a:endCxn id="122897" idx="0"/>
          </p:cNvCxnSpPr>
          <p:nvPr/>
        </p:nvCxnSpPr>
        <p:spPr bwMode="auto">
          <a:xfrm flipH="1">
            <a:off x="4808538" y="4052888"/>
            <a:ext cx="487362" cy="952500"/>
          </a:xfrm>
          <a:prstGeom prst="straightConnector1">
            <a:avLst/>
          </a:prstGeom>
          <a:noFill/>
          <a:ln w="28575">
            <a:solidFill>
              <a:srgbClr val="0033CC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22904" name="AutoShape 24"/>
          <p:cNvCxnSpPr>
            <a:cxnSpLocks noChangeShapeType="1"/>
            <a:stCxn id="122888" idx="2"/>
            <a:endCxn id="122898" idx="0"/>
          </p:cNvCxnSpPr>
          <p:nvPr/>
        </p:nvCxnSpPr>
        <p:spPr bwMode="auto">
          <a:xfrm>
            <a:off x="5295900" y="4052888"/>
            <a:ext cx="655638" cy="952500"/>
          </a:xfrm>
          <a:prstGeom prst="straightConnector1">
            <a:avLst/>
          </a:prstGeom>
          <a:noFill/>
          <a:ln w="28575">
            <a:solidFill>
              <a:srgbClr val="0033CC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22905" name="Rectangle 25"/>
          <p:cNvSpPr>
            <a:spLocks noChangeArrowheads="1"/>
          </p:cNvSpPr>
          <p:nvPr/>
        </p:nvSpPr>
        <p:spPr bwMode="auto">
          <a:xfrm>
            <a:off x="1394345" y="5331768"/>
            <a:ext cx="1008609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n-US" altLang="en-US" sz="2000" b="1" dirty="0">
                <a:latin typeface="Calibri" panose="020F0502020204030204" pitchFamily="34" charset="0"/>
              </a:rPr>
              <a:t>a</a:t>
            </a:r>
            <a:r>
              <a:rPr lang="en-US" altLang="en-US" sz="2000" b="1" dirty="0">
                <a:latin typeface="Calibri" panose="020F0502020204030204" pitchFamily="34" charset="0"/>
                <a:sym typeface="Symbol" panose="05050102010706020507" pitchFamily="18" charset="2"/>
              </a:rPr>
              <a:t></a:t>
            </a:r>
            <a:r>
              <a:rPr lang="en-US" altLang="en-US" sz="2400" b="1" dirty="0">
                <a:latin typeface="Calibri" panose="020F0502020204030204" pitchFamily="34" charset="0"/>
              </a:rPr>
              <a:t> </a:t>
            </a:r>
            <a:r>
              <a:rPr lang="en-US" altLang="en-US" sz="2000" b="1" dirty="0">
                <a:latin typeface="Calibri" panose="020F0502020204030204" pitchFamily="34" charset="0"/>
              </a:rPr>
              <a:t>b</a:t>
            </a:r>
            <a:r>
              <a:rPr lang="en-US" altLang="en-US" sz="2000" b="1" dirty="0">
                <a:latin typeface="Calibri" panose="020F0502020204030204" pitchFamily="34" charset="0"/>
                <a:sym typeface="Symbol" panose="05050102010706020507" pitchFamily="18" charset="2"/>
              </a:rPr>
              <a:t> </a:t>
            </a:r>
            <a:r>
              <a:rPr lang="en-US" altLang="en-US" sz="2000" b="1" dirty="0">
                <a:solidFill>
                  <a:srgbClr val="9933FF"/>
                </a:solidFill>
                <a:latin typeface="Calibri" panose="020F0502020204030204" pitchFamily="34" charset="0"/>
              </a:rPr>
              <a:t>c</a:t>
            </a:r>
            <a:endParaRPr lang="en-US" altLang="en-US" sz="2000" b="1" dirty="0">
              <a:latin typeface="Calibri" panose="020F0502020204030204" pitchFamily="34" charset="0"/>
            </a:endParaRPr>
          </a:p>
        </p:txBody>
      </p:sp>
      <p:sp>
        <p:nvSpPr>
          <p:cNvPr id="122906" name="Rectangle 26"/>
          <p:cNvSpPr>
            <a:spLocks noChangeArrowheads="1"/>
          </p:cNvSpPr>
          <p:nvPr/>
        </p:nvSpPr>
        <p:spPr bwMode="auto">
          <a:xfrm>
            <a:off x="3055293" y="5392708"/>
            <a:ext cx="756938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n-US" altLang="en-US" sz="2000" b="1" dirty="0">
                <a:latin typeface="Calibri" panose="020F0502020204030204" pitchFamily="34" charset="0"/>
              </a:rPr>
              <a:t>a</a:t>
            </a:r>
            <a:r>
              <a:rPr lang="en-US" altLang="en-US" sz="2000" b="1" dirty="0">
                <a:latin typeface="Calibri" panose="020F0502020204030204" pitchFamily="34" charset="0"/>
                <a:sym typeface="Symbol" panose="05050102010706020507" pitchFamily="18" charset="2"/>
              </a:rPr>
              <a:t></a:t>
            </a:r>
            <a:r>
              <a:rPr lang="en-US" altLang="en-US" sz="2000" b="1" dirty="0">
                <a:solidFill>
                  <a:srgbClr val="9933FF"/>
                </a:solidFill>
                <a:latin typeface="Calibri" panose="020F0502020204030204" pitchFamily="34" charset="0"/>
                <a:sym typeface="Symbol" panose="05050102010706020507" pitchFamily="18" charset="2"/>
              </a:rPr>
              <a:t></a:t>
            </a:r>
            <a:r>
              <a:rPr lang="en-US" altLang="en-US" sz="2000" b="1" dirty="0">
                <a:solidFill>
                  <a:srgbClr val="9933FF"/>
                </a:solidFill>
                <a:latin typeface="Calibri" panose="020F0502020204030204" pitchFamily="34" charset="0"/>
              </a:rPr>
              <a:t>c</a:t>
            </a:r>
            <a:endParaRPr lang="en-US" altLang="en-US" sz="2000" b="1" dirty="0">
              <a:latin typeface="Calibri" panose="020F0502020204030204" pitchFamily="34" charset="0"/>
            </a:endParaRPr>
          </a:p>
        </p:txBody>
      </p:sp>
      <p:sp>
        <p:nvSpPr>
          <p:cNvPr id="122907" name="Rectangle 27"/>
          <p:cNvSpPr>
            <a:spLocks noChangeArrowheads="1"/>
          </p:cNvSpPr>
          <p:nvPr/>
        </p:nvSpPr>
        <p:spPr bwMode="auto">
          <a:xfrm>
            <a:off x="3841750" y="4113213"/>
            <a:ext cx="515938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n-US" altLang="en-US" sz="2000" b="1" dirty="0">
                <a:latin typeface="Calibri" panose="020F0502020204030204" pitchFamily="34" charset="0"/>
                <a:sym typeface="Symbol" panose="05050102010706020507" pitchFamily="18" charset="2"/>
              </a:rPr>
              <a:t></a:t>
            </a:r>
            <a:r>
              <a:rPr lang="en-US" altLang="en-US" sz="2000" b="1" dirty="0">
                <a:latin typeface="Calibri" panose="020F0502020204030204" pitchFamily="34" charset="0"/>
              </a:rPr>
              <a:t>b</a:t>
            </a:r>
          </a:p>
        </p:txBody>
      </p:sp>
      <p:sp>
        <p:nvSpPr>
          <p:cNvPr id="122908" name="Rectangle 28"/>
          <p:cNvSpPr>
            <a:spLocks noChangeArrowheads="1"/>
          </p:cNvSpPr>
          <p:nvPr/>
        </p:nvSpPr>
        <p:spPr bwMode="auto">
          <a:xfrm>
            <a:off x="6553200" y="4113213"/>
            <a:ext cx="515938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n-US" altLang="en-US" sz="2000" b="1" dirty="0">
                <a:latin typeface="Calibri" panose="020F0502020204030204" pitchFamily="34" charset="0"/>
                <a:sym typeface="Symbol" panose="05050102010706020507" pitchFamily="18" charset="2"/>
              </a:rPr>
              <a:t></a:t>
            </a:r>
            <a:r>
              <a:rPr lang="en-US" altLang="en-US" sz="2000" b="1" dirty="0">
                <a:latin typeface="Calibri" panose="020F0502020204030204" pitchFamily="34" charset="0"/>
              </a:rPr>
              <a:t>b</a:t>
            </a:r>
          </a:p>
        </p:txBody>
      </p:sp>
      <p:sp>
        <p:nvSpPr>
          <p:cNvPr id="122909" name="Rectangle 29"/>
          <p:cNvSpPr>
            <a:spLocks noChangeArrowheads="1"/>
          </p:cNvSpPr>
          <p:nvPr/>
        </p:nvSpPr>
        <p:spPr bwMode="auto">
          <a:xfrm>
            <a:off x="4422775" y="5394325"/>
            <a:ext cx="87312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n-US" altLang="en-US" sz="2000" b="1" dirty="0">
                <a:latin typeface="Calibri" panose="020F0502020204030204" pitchFamily="34" charset="0"/>
                <a:sym typeface="Symbol" panose="05050102010706020507" pitchFamily="18" charset="2"/>
              </a:rPr>
              <a:t></a:t>
            </a:r>
            <a:r>
              <a:rPr lang="en-US" altLang="en-US" sz="2000" b="1" dirty="0">
                <a:latin typeface="Calibri" panose="020F0502020204030204" pitchFamily="34" charset="0"/>
              </a:rPr>
              <a:t>a</a:t>
            </a:r>
            <a:r>
              <a:rPr lang="en-US" altLang="en-US" sz="2000" b="1" dirty="0">
                <a:latin typeface="Calibri" panose="020F0502020204030204" pitchFamily="34" charset="0"/>
                <a:sym typeface="Symbol" panose="05050102010706020507" pitchFamily="18" charset="2"/>
              </a:rPr>
              <a:t> </a:t>
            </a:r>
            <a:r>
              <a:rPr lang="en-US" altLang="en-US" sz="2000" b="1" dirty="0">
                <a:solidFill>
                  <a:srgbClr val="9933FF"/>
                </a:solidFill>
                <a:latin typeface="Calibri" panose="020F0502020204030204" pitchFamily="34" charset="0"/>
              </a:rPr>
              <a:t>d</a:t>
            </a:r>
            <a:endParaRPr lang="en-US" altLang="en-US" sz="2000" b="1" dirty="0">
              <a:latin typeface="Calibri" panose="020F0502020204030204" pitchFamily="34" charset="0"/>
            </a:endParaRPr>
          </a:p>
        </p:txBody>
      </p:sp>
      <p:sp>
        <p:nvSpPr>
          <p:cNvPr id="122910" name="Rectangle 30"/>
          <p:cNvSpPr>
            <a:spLocks noChangeArrowheads="1"/>
          </p:cNvSpPr>
          <p:nvPr/>
        </p:nvSpPr>
        <p:spPr bwMode="auto">
          <a:xfrm>
            <a:off x="5662613" y="5394325"/>
            <a:ext cx="8826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n-US" altLang="en-US" sz="2000" b="1" dirty="0">
                <a:solidFill>
                  <a:srgbClr val="9933FF"/>
                </a:solidFill>
                <a:latin typeface="Calibri" panose="020F0502020204030204" pitchFamily="34" charset="0"/>
                <a:sym typeface="Symbol" panose="05050102010706020507" pitchFamily="18" charset="2"/>
              </a:rPr>
              <a:t></a:t>
            </a:r>
            <a:r>
              <a:rPr lang="en-US" altLang="en-US" sz="2000" b="1" dirty="0">
                <a:solidFill>
                  <a:srgbClr val="9933FF"/>
                </a:solidFill>
                <a:latin typeface="Calibri" panose="020F0502020204030204" pitchFamily="34" charset="0"/>
              </a:rPr>
              <a:t>d</a:t>
            </a:r>
            <a:r>
              <a:rPr lang="en-US" altLang="en-US" sz="2000" b="1" dirty="0">
                <a:latin typeface="Calibri" panose="020F0502020204030204" pitchFamily="34" charset="0"/>
                <a:sym typeface="Symbol" panose="05050102010706020507" pitchFamily="18" charset="2"/>
              </a:rPr>
              <a:t> </a:t>
            </a:r>
            <a:r>
              <a:rPr lang="en-US" altLang="en-US" sz="2000" b="1" dirty="0">
                <a:latin typeface="Calibri" panose="020F0502020204030204" pitchFamily="34" charset="0"/>
              </a:rPr>
              <a:t>b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ECF6A9-DA9F-4113-A708-4C713A4FDDE4}" type="slidenum">
              <a:rPr lang="en-US" altLang="en-US"/>
              <a:pPr/>
              <a:t>27</a:t>
            </a:fld>
            <a:endParaRPr lang="en-US" altLang="en-US"/>
          </a:p>
        </p:txBody>
      </p:sp>
      <p:sp>
        <p:nvSpPr>
          <p:cNvPr id="1167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Tree Resolution</a:t>
            </a:r>
          </a:p>
        </p:txBody>
      </p:sp>
      <p:sp>
        <p:nvSpPr>
          <p:cNvPr id="116739" name="Text Box 3"/>
          <p:cNvSpPr txBox="1">
            <a:spLocks noChangeArrowheads="1"/>
          </p:cNvSpPr>
          <p:nvPr/>
        </p:nvSpPr>
        <p:spPr bwMode="auto">
          <a:xfrm>
            <a:off x="541338" y="1681986"/>
            <a:ext cx="1244251" cy="20621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l"/>
            <a:r>
              <a:rPr lang="en-US" altLang="en-US" sz="2400" dirty="0">
                <a:solidFill>
                  <a:srgbClr val="0033CC"/>
                </a:solidFill>
                <a:latin typeface="Calibri" panose="020F0502020204030204" pitchFamily="34" charset="0"/>
              </a:rPr>
              <a:t>Clauses</a:t>
            </a:r>
            <a:endParaRPr lang="en-US" altLang="en-US" sz="2400" dirty="0">
              <a:latin typeface="Calibri" panose="020F0502020204030204" pitchFamily="34" charset="0"/>
            </a:endParaRPr>
          </a:p>
          <a:p>
            <a:pPr algn="l"/>
            <a:r>
              <a:rPr lang="en-US" altLang="en-US" sz="1800" b="1" dirty="0">
                <a:solidFill>
                  <a:srgbClr val="669900"/>
                </a:solidFill>
                <a:latin typeface="Calibri" panose="020F0502020204030204" pitchFamily="34" charset="0"/>
              </a:rPr>
              <a:t>1.</a:t>
            </a:r>
            <a:r>
              <a:rPr lang="en-US" altLang="en-US" sz="2000" b="1" dirty="0">
                <a:solidFill>
                  <a:schemeClr val="accent1"/>
                </a:solidFill>
                <a:latin typeface="Calibri" panose="020F0502020204030204" pitchFamily="34" charset="0"/>
              </a:rPr>
              <a:t> </a:t>
            </a:r>
            <a:r>
              <a:rPr lang="en-US" altLang="en-US" sz="2000" b="1" dirty="0">
                <a:latin typeface="Calibri" panose="020F0502020204030204" pitchFamily="34" charset="0"/>
              </a:rPr>
              <a:t>a</a:t>
            </a:r>
            <a:r>
              <a:rPr lang="en-US" altLang="en-US" sz="2000" b="1" dirty="0">
                <a:latin typeface="Calibri" panose="020F0502020204030204" pitchFamily="34" charset="0"/>
                <a:sym typeface="Symbol" panose="05050102010706020507" pitchFamily="18" charset="2"/>
              </a:rPr>
              <a:t></a:t>
            </a:r>
            <a:r>
              <a:rPr lang="en-US" altLang="en-US" sz="2400" b="1" dirty="0">
                <a:latin typeface="Calibri" panose="020F0502020204030204" pitchFamily="34" charset="0"/>
              </a:rPr>
              <a:t> </a:t>
            </a:r>
            <a:r>
              <a:rPr lang="en-US" altLang="en-US" sz="2000" b="1" dirty="0">
                <a:latin typeface="Calibri" panose="020F0502020204030204" pitchFamily="34" charset="0"/>
              </a:rPr>
              <a:t>b</a:t>
            </a:r>
            <a:r>
              <a:rPr lang="en-US" altLang="en-US" sz="2000" b="1" dirty="0">
                <a:latin typeface="Calibri" panose="020F0502020204030204" pitchFamily="34" charset="0"/>
                <a:sym typeface="Symbol" panose="05050102010706020507" pitchFamily="18" charset="2"/>
              </a:rPr>
              <a:t> </a:t>
            </a:r>
            <a:r>
              <a:rPr lang="en-US" altLang="en-US" sz="2000" b="1" dirty="0">
                <a:latin typeface="Calibri" panose="020F0502020204030204" pitchFamily="34" charset="0"/>
              </a:rPr>
              <a:t>c</a:t>
            </a:r>
            <a:endParaRPr lang="en-US" altLang="en-US" sz="2400" b="1" dirty="0">
              <a:solidFill>
                <a:schemeClr val="accent1"/>
              </a:solidFill>
              <a:latin typeface="Calibri" panose="020F0502020204030204" pitchFamily="34" charset="0"/>
            </a:endParaRPr>
          </a:p>
          <a:p>
            <a:pPr algn="l"/>
            <a:r>
              <a:rPr lang="en-US" altLang="en-US" sz="1800" b="1" dirty="0">
                <a:solidFill>
                  <a:srgbClr val="669900"/>
                </a:solidFill>
                <a:latin typeface="Calibri" panose="020F0502020204030204" pitchFamily="34" charset="0"/>
              </a:rPr>
              <a:t>2.</a:t>
            </a:r>
            <a:r>
              <a:rPr lang="en-US" altLang="en-US" sz="1800" b="1" dirty="0">
                <a:solidFill>
                  <a:schemeClr val="accent1"/>
                </a:solidFill>
                <a:latin typeface="Calibri" panose="020F0502020204030204" pitchFamily="34" charset="0"/>
              </a:rPr>
              <a:t> </a:t>
            </a:r>
            <a:r>
              <a:rPr lang="en-US" altLang="en-US" sz="2000" b="1" dirty="0">
                <a:latin typeface="Calibri" panose="020F0502020204030204" pitchFamily="34" charset="0"/>
              </a:rPr>
              <a:t>a</a:t>
            </a:r>
            <a:r>
              <a:rPr lang="en-US" altLang="en-US" sz="2000" b="1" dirty="0">
                <a:latin typeface="Calibri" panose="020F0502020204030204" pitchFamily="34" charset="0"/>
                <a:sym typeface="Symbol" panose="05050102010706020507" pitchFamily="18" charset="2"/>
              </a:rPr>
              <a:t></a:t>
            </a:r>
            <a:r>
              <a:rPr lang="en-US" altLang="en-US" sz="2000" b="1" dirty="0">
                <a:latin typeface="Calibri" panose="020F0502020204030204" pitchFamily="34" charset="0"/>
              </a:rPr>
              <a:t>c</a:t>
            </a:r>
            <a:endParaRPr lang="en-US" altLang="en-US" sz="2000" b="1" dirty="0">
              <a:solidFill>
                <a:schemeClr val="accent1"/>
              </a:solidFill>
              <a:latin typeface="Calibri" panose="020F0502020204030204" pitchFamily="34" charset="0"/>
            </a:endParaRPr>
          </a:p>
          <a:p>
            <a:pPr algn="l"/>
            <a:r>
              <a:rPr lang="en-US" altLang="en-US" sz="1800" b="1" dirty="0">
                <a:solidFill>
                  <a:srgbClr val="669900"/>
                </a:solidFill>
                <a:latin typeface="Calibri" panose="020F0502020204030204" pitchFamily="34" charset="0"/>
              </a:rPr>
              <a:t>3.</a:t>
            </a:r>
            <a:r>
              <a:rPr lang="en-US" altLang="en-US" sz="1800" b="1" dirty="0">
                <a:solidFill>
                  <a:schemeClr val="accent1"/>
                </a:solidFill>
                <a:latin typeface="Calibri" panose="020F0502020204030204" pitchFamily="34" charset="0"/>
              </a:rPr>
              <a:t> </a:t>
            </a:r>
            <a:r>
              <a:rPr lang="en-US" altLang="en-US" sz="2000" b="1" dirty="0">
                <a:latin typeface="Calibri" panose="020F0502020204030204" pitchFamily="34" charset="0"/>
                <a:sym typeface="Symbol" panose="05050102010706020507" pitchFamily="18" charset="2"/>
              </a:rPr>
              <a:t></a:t>
            </a:r>
            <a:r>
              <a:rPr lang="en-US" altLang="en-US" sz="2000" b="1" dirty="0">
                <a:latin typeface="Calibri" panose="020F0502020204030204" pitchFamily="34" charset="0"/>
              </a:rPr>
              <a:t>b</a:t>
            </a:r>
            <a:endParaRPr lang="en-US" altLang="en-US" sz="2000" b="1" dirty="0">
              <a:solidFill>
                <a:schemeClr val="accent1"/>
              </a:solidFill>
              <a:latin typeface="Calibri" panose="020F0502020204030204" pitchFamily="34" charset="0"/>
            </a:endParaRPr>
          </a:p>
          <a:p>
            <a:pPr algn="l"/>
            <a:r>
              <a:rPr lang="en-US" altLang="en-US" sz="1800" b="1" dirty="0">
                <a:solidFill>
                  <a:srgbClr val="669900"/>
                </a:solidFill>
                <a:latin typeface="Calibri" panose="020F0502020204030204" pitchFamily="34" charset="0"/>
              </a:rPr>
              <a:t>4.</a:t>
            </a:r>
            <a:r>
              <a:rPr lang="en-US" altLang="en-US" sz="1800" b="1" dirty="0">
                <a:solidFill>
                  <a:schemeClr val="accent1"/>
                </a:solidFill>
                <a:latin typeface="Calibri" panose="020F0502020204030204" pitchFamily="34" charset="0"/>
              </a:rPr>
              <a:t> </a:t>
            </a:r>
            <a:r>
              <a:rPr lang="en-US" altLang="en-US" sz="2000" b="1" dirty="0">
                <a:latin typeface="Calibri" panose="020F0502020204030204" pitchFamily="34" charset="0"/>
                <a:sym typeface="Symbol" panose="05050102010706020507" pitchFamily="18" charset="2"/>
              </a:rPr>
              <a:t></a:t>
            </a:r>
            <a:r>
              <a:rPr lang="en-US" altLang="en-US" sz="2000" b="1" dirty="0">
                <a:latin typeface="Calibri" panose="020F0502020204030204" pitchFamily="34" charset="0"/>
              </a:rPr>
              <a:t>a</a:t>
            </a:r>
            <a:r>
              <a:rPr lang="en-US" altLang="en-US" sz="2000" b="1" dirty="0">
                <a:latin typeface="Calibri" panose="020F0502020204030204" pitchFamily="34" charset="0"/>
                <a:sym typeface="Symbol" panose="05050102010706020507" pitchFamily="18" charset="2"/>
              </a:rPr>
              <a:t> </a:t>
            </a:r>
            <a:r>
              <a:rPr lang="en-US" altLang="en-US" sz="2000" b="1" dirty="0">
                <a:latin typeface="Calibri" panose="020F0502020204030204" pitchFamily="34" charset="0"/>
              </a:rPr>
              <a:t>d</a:t>
            </a:r>
            <a:endParaRPr lang="en-US" altLang="en-US" sz="2000" b="1" dirty="0">
              <a:solidFill>
                <a:schemeClr val="accent1"/>
              </a:solidFill>
              <a:latin typeface="Calibri" panose="020F0502020204030204" pitchFamily="34" charset="0"/>
            </a:endParaRPr>
          </a:p>
          <a:p>
            <a:pPr algn="l"/>
            <a:r>
              <a:rPr lang="en-US" altLang="en-US" sz="1800" b="1" dirty="0">
                <a:solidFill>
                  <a:srgbClr val="669900"/>
                </a:solidFill>
                <a:latin typeface="Calibri" panose="020F0502020204030204" pitchFamily="34" charset="0"/>
              </a:rPr>
              <a:t>5.</a:t>
            </a:r>
            <a:r>
              <a:rPr lang="en-US" altLang="en-US" sz="1800" b="1" dirty="0">
                <a:solidFill>
                  <a:schemeClr val="accent1"/>
                </a:solidFill>
                <a:latin typeface="Calibri" panose="020F0502020204030204" pitchFamily="34" charset="0"/>
              </a:rPr>
              <a:t> </a:t>
            </a:r>
            <a:r>
              <a:rPr lang="en-US" altLang="en-US" sz="2000" b="1" dirty="0">
                <a:latin typeface="Calibri" panose="020F0502020204030204" pitchFamily="34" charset="0"/>
                <a:sym typeface="Symbol" panose="05050102010706020507" pitchFamily="18" charset="2"/>
              </a:rPr>
              <a:t></a:t>
            </a:r>
            <a:r>
              <a:rPr lang="en-US" altLang="en-US" sz="2000" b="1" dirty="0">
                <a:latin typeface="Calibri" panose="020F0502020204030204" pitchFamily="34" charset="0"/>
              </a:rPr>
              <a:t>a</a:t>
            </a:r>
            <a:r>
              <a:rPr lang="en-US" altLang="en-US" sz="2000" b="1" dirty="0">
                <a:latin typeface="Calibri" panose="020F0502020204030204" pitchFamily="34" charset="0"/>
                <a:sym typeface="Symbol" panose="05050102010706020507" pitchFamily="18" charset="2"/>
              </a:rPr>
              <a:t> </a:t>
            </a:r>
            <a:r>
              <a:rPr lang="en-US" altLang="en-US" sz="2000" b="1" dirty="0">
                <a:latin typeface="Calibri" panose="020F0502020204030204" pitchFamily="34" charset="0"/>
              </a:rPr>
              <a:t>b</a:t>
            </a:r>
          </a:p>
        </p:txBody>
      </p:sp>
      <p:sp>
        <p:nvSpPr>
          <p:cNvPr id="116740" name="Rectangle 4"/>
          <p:cNvSpPr>
            <a:spLocks noChangeArrowheads="1"/>
          </p:cNvSpPr>
          <p:nvPr/>
        </p:nvSpPr>
        <p:spPr bwMode="auto">
          <a:xfrm>
            <a:off x="4648200" y="1524000"/>
            <a:ext cx="381000" cy="304800"/>
          </a:xfrm>
          <a:prstGeom prst="rect">
            <a:avLst/>
          </a:prstGeom>
          <a:solidFill>
            <a:srgbClr val="FFFFFF"/>
          </a:solidFill>
          <a:ln w="28575">
            <a:solidFill>
              <a:schemeClr val="accent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n-US" altLang="en-US" sz="2400" dirty="0">
                <a:solidFill>
                  <a:schemeClr val="accent1"/>
                </a:solidFill>
                <a:latin typeface="Calibri" panose="020F0502020204030204" pitchFamily="34" charset="0"/>
              </a:rPr>
              <a:t>a</a:t>
            </a:r>
            <a:endParaRPr lang="en-US" altLang="en-US" dirty="0">
              <a:latin typeface="Calibri" panose="020F0502020204030204" pitchFamily="34" charset="0"/>
            </a:endParaRPr>
          </a:p>
        </p:txBody>
      </p:sp>
      <p:sp>
        <p:nvSpPr>
          <p:cNvPr id="116741" name="Rectangle 5"/>
          <p:cNvSpPr>
            <a:spLocks noChangeArrowheads="1"/>
          </p:cNvSpPr>
          <p:nvPr/>
        </p:nvSpPr>
        <p:spPr bwMode="auto">
          <a:xfrm>
            <a:off x="3429000" y="2590800"/>
            <a:ext cx="381000" cy="304800"/>
          </a:xfrm>
          <a:prstGeom prst="rect">
            <a:avLst/>
          </a:prstGeom>
          <a:solidFill>
            <a:srgbClr val="FFFFFF"/>
          </a:solidFill>
          <a:ln w="28575">
            <a:solidFill>
              <a:schemeClr val="accent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n-US" altLang="en-US" sz="2400" dirty="0">
                <a:solidFill>
                  <a:schemeClr val="accent1"/>
                </a:solidFill>
                <a:latin typeface="Calibri" panose="020F0502020204030204" pitchFamily="34" charset="0"/>
              </a:rPr>
              <a:t>b</a:t>
            </a:r>
            <a:endParaRPr lang="en-US" altLang="en-US" dirty="0">
              <a:latin typeface="Calibri" panose="020F0502020204030204" pitchFamily="34" charset="0"/>
            </a:endParaRPr>
          </a:p>
        </p:txBody>
      </p:sp>
      <p:sp>
        <p:nvSpPr>
          <p:cNvPr id="116742" name="Rectangle 6"/>
          <p:cNvSpPr>
            <a:spLocks noChangeArrowheads="1"/>
          </p:cNvSpPr>
          <p:nvPr/>
        </p:nvSpPr>
        <p:spPr bwMode="auto">
          <a:xfrm>
            <a:off x="5791200" y="2590800"/>
            <a:ext cx="381000" cy="304800"/>
          </a:xfrm>
          <a:prstGeom prst="rect">
            <a:avLst/>
          </a:prstGeom>
          <a:solidFill>
            <a:srgbClr val="FFFFFF"/>
          </a:solidFill>
          <a:ln w="28575">
            <a:solidFill>
              <a:schemeClr val="accent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n-US" altLang="en-US" sz="2400" dirty="0">
                <a:solidFill>
                  <a:schemeClr val="accent1"/>
                </a:solidFill>
                <a:latin typeface="Calibri" panose="020F0502020204030204" pitchFamily="34" charset="0"/>
              </a:rPr>
              <a:t>b</a:t>
            </a:r>
            <a:endParaRPr lang="en-US" altLang="en-US" dirty="0">
              <a:latin typeface="Calibri" panose="020F0502020204030204" pitchFamily="34" charset="0"/>
            </a:endParaRPr>
          </a:p>
        </p:txBody>
      </p:sp>
      <p:sp>
        <p:nvSpPr>
          <p:cNvPr id="116744" name="Rectangle 8"/>
          <p:cNvSpPr>
            <a:spLocks noChangeArrowheads="1"/>
          </p:cNvSpPr>
          <p:nvPr/>
        </p:nvSpPr>
        <p:spPr bwMode="auto">
          <a:xfrm>
            <a:off x="4838700" y="3733800"/>
            <a:ext cx="1112838" cy="304800"/>
          </a:xfrm>
          <a:prstGeom prst="rect">
            <a:avLst/>
          </a:prstGeom>
          <a:solidFill>
            <a:srgbClr val="FFFFFF"/>
          </a:solidFill>
          <a:ln w="28575">
            <a:solidFill>
              <a:schemeClr val="accent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n-US" altLang="en-US" sz="2000" b="1" dirty="0">
                <a:solidFill>
                  <a:schemeClr val="accent1"/>
                </a:solidFill>
                <a:latin typeface="Calibri" panose="020F0502020204030204" pitchFamily="34" charset="0"/>
                <a:sym typeface="Symbol" panose="05050102010706020507" pitchFamily="18" charset="2"/>
              </a:rPr>
              <a:t>d</a:t>
            </a:r>
            <a:r>
              <a:rPr lang="en-US" altLang="en-US" sz="2000" b="1" dirty="0">
                <a:latin typeface="Calibri" panose="020F0502020204030204" pitchFamily="34" charset="0"/>
                <a:sym typeface="Symbol" panose="05050102010706020507" pitchFamily="18" charset="2"/>
              </a:rPr>
              <a:t>:</a:t>
            </a:r>
            <a:r>
              <a:rPr lang="en-US" altLang="en-US" sz="2000" b="1" dirty="0">
                <a:latin typeface="Calibri" panose="020F0502020204030204" pitchFamily="34" charset="0"/>
              </a:rPr>
              <a:t>a</a:t>
            </a:r>
            <a:r>
              <a:rPr lang="en-US" altLang="en-US" sz="2000" b="1" dirty="0">
                <a:latin typeface="Calibri" panose="020F0502020204030204" pitchFamily="34" charset="0"/>
                <a:sym typeface="Symbol" panose="05050102010706020507" pitchFamily="18" charset="2"/>
              </a:rPr>
              <a:t> b</a:t>
            </a:r>
            <a:endParaRPr lang="en-US" altLang="en-US" sz="2400" dirty="0">
              <a:solidFill>
                <a:schemeClr val="accent1"/>
              </a:solidFill>
              <a:latin typeface="Calibri" panose="020F0502020204030204" pitchFamily="34" charset="0"/>
            </a:endParaRPr>
          </a:p>
        </p:txBody>
      </p:sp>
      <p:cxnSp>
        <p:nvCxnSpPr>
          <p:cNvPr id="116745" name="AutoShape 9"/>
          <p:cNvCxnSpPr>
            <a:cxnSpLocks noChangeShapeType="1"/>
            <a:stCxn id="116741" idx="0"/>
            <a:endCxn id="116740" idx="2"/>
          </p:cNvCxnSpPr>
          <p:nvPr/>
        </p:nvCxnSpPr>
        <p:spPr bwMode="auto">
          <a:xfrm flipV="1">
            <a:off x="3619500" y="1843088"/>
            <a:ext cx="1219200" cy="733425"/>
          </a:xfrm>
          <a:prstGeom prst="straightConnector1">
            <a:avLst/>
          </a:prstGeom>
          <a:noFill/>
          <a:ln w="28575">
            <a:solidFill>
              <a:srgbClr val="0033CC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16746" name="AutoShape 10"/>
          <p:cNvCxnSpPr>
            <a:cxnSpLocks noChangeShapeType="1"/>
            <a:stCxn id="116740" idx="2"/>
            <a:endCxn id="116742" idx="0"/>
          </p:cNvCxnSpPr>
          <p:nvPr/>
        </p:nvCxnSpPr>
        <p:spPr bwMode="auto">
          <a:xfrm>
            <a:off x="4838700" y="1843088"/>
            <a:ext cx="1143000" cy="733425"/>
          </a:xfrm>
          <a:prstGeom prst="straightConnector1">
            <a:avLst/>
          </a:prstGeom>
          <a:noFill/>
          <a:ln w="28575">
            <a:solidFill>
              <a:srgbClr val="0033CC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16747" name="AutoShape 11"/>
          <p:cNvCxnSpPr>
            <a:cxnSpLocks noChangeShapeType="1"/>
            <a:stCxn id="116741" idx="2"/>
            <a:endCxn id="116779" idx="0"/>
          </p:cNvCxnSpPr>
          <p:nvPr/>
        </p:nvCxnSpPr>
        <p:spPr bwMode="auto">
          <a:xfrm flipH="1">
            <a:off x="2733675" y="2909888"/>
            <a:ext cx="885825" cy="809625"/>
          </a:xfrm>
          <a:prstGeom prst="straightConnector1">
            <a:avLst/>
          </a:prstGeom>
          <a:noFill/>
          <a:ln w="28575">
            <a:solidFill>
              <a:srgbClr val="0033CC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16748" name="AutoShape 12"/>
          <p:cNvCxnSpPr>
            <a:cxnSpLocks noChangeShapeType="1"/>
            <a:stCxn id="116742" idx="2"/>
            <a:endCxn id="116744" idx="0"/>
          </p:cNvCxnSpPr>
          <p:nvPr/>
        </p:nvCxnSpPr>
        <p:spPr bwMode="auto">
          <a:xfrm flipH="1">
            <a:off x="5395913" y="2909888"/>
            <a:ext cx="585787" cy="809625"/>
          </a:xfrm>
          <a:prstGeom prst="straightConnector1">
            <a:avLst/>
          </a:prstGeom>
          <a:noFill/>
          <a:ln w="28575">
            <a:solidFill>
              <a:srgbClr val="0033CC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16749" name="Oval 13"/>
          <p:cNvSpPr>
            <a:spLocks noChangeArrowheads="1"/>
          </p:cNvSpPr>
          <p:nvPr/>
        </p:nvSpPr>
        <p:spPr bwMode="auto">
          <a:xfrm>
            <a:off x="4038600" y="3733800"/>
            <a:ext cx="319088" cy="314325"/>
          </a:xfrm>
          <a:prstGeom prst="ellipse">
            <a:avLst/>
          </a:prstGeom>
          <a:solidFill>
            <a:srgbClr val="FFFFFF"/>
          </a:solidFill>
          <a:ln w="28575">
            <a:solidFill>
              <a:srgbClr val="6699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n-US" altLang="en-US" sz="2000" dirty="0">
                <a:solidFill>
                  <a:srgbClr val="669900"/>
                </a:solidFill>
                <a:latin typeface="Calibri" panose="020F0502020204030204" pitchFamily="34" charset="0"/>
              </a:rPr>
              <a:t>3</a:t>
            </a:r>
            <a:endParaRPr lang="en-US" altLang="en-US" dirty="0"/>
          </a:p>
        </p:txBody>
      </p:sp>
      <p:sp>
        <p:nvSpPr>
          <p:cNvPr id="116750" name="Oval 14"/>
          <p:cNvSpPr>
            <a:spLocks noChangeArrowheads="1"/>
          </p:cNvSpPr>
          <p:nvPr/>
        </p:nvSpPr>
        <p:spPr bwMode="auto">
          <a:xfrm>
            <a:off x="6553200" y="3733800"/>
            <a:ext cx="319088" cy="314325"/>
          </a:xfrm>
          <a:prstGeom prst="ellipse">
            <a:avLst/>
          </a:prstGeom>
          <a:solidFill>
            <a:srgbClr val="FFFFFF"/>
          </a:solidFill>
          <a:ln w="28575">
            <a:solidFill>
              <a:srgbClr val="6699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n-US" altLang="en-US" sz="2000" dirty="0">
                <a:solidFill>
                  <a:srgbClr val="669900"/>
                </a:solidFill>
                <a:latin typeface="Calibri" panose="020F0502020204030204" pitchFamily="34" charset="0"/>
              </a:rPr>
              <a:t>3</a:t>
            </a:r>
            <a:endParaRPr lang="en-US" altLang="en-US" dirty="0"/>
          </a:p>
        </p:txBody>
      </p:sp>
      <p:sp>
        <p:nvSpPr>
          <p:cNvPr id="116751" name="Oval 15"/>
          <p:cNvSpPr>
            <a:spLocks noChangeArrowheads="1"/>
          </p:cNvSpPr>
          <p:nvPr/>
        </p:nvSpPr>
        <p:spPr bwMode="auto">
          <a:xfrm>
            <a:off x="3200400" y="5019675"/>
            <a:ext cx="319088" cy="314325"/>
          </a:xfrm>
          <a:prstGeom prst="ellipse">
            <a:avLst/>
          </a:prstGeom>
          <a:solidFill>
            <a:srgbClr val="FFFFFF"/>
          </a:solidFill>
          <a:ln w="28575">
            <a:solidFill>
              <a:srgbClr val="6699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n-US" altLang="en-US" sz="2000" dirty="0">
                <a:solidFill>
                  <a:srgbClr val="669900"/>
                </a:solidFill>
                <a:latin typeface="Calibri" panose="020F0502020204030204" pitchFamily="34" charset="0"/>
              </a:rPr>
              <a:t>2</a:t>
            </a:r>
            <a:endParaRPr lang="en-US" altLang="en-US" dirty="0"/>
          </a:p>
        </p:txBody>
      </p:sp>
      <p:sp>
        <p:nvSpPr>
          <p:cNvPr id="116752" name="Oval 16"/>
          <p:cNvSpPr>
            <a:spLocks noChangeArrowheads="1"/>
          </p:cNvSpPr>
          <p:nvPr/>
        </p:nvSpPr>
        <p:spPr bwMode="auto">
          <a:xfrm>
            <a:off x="1782763" y="5019675"/>
            <a:ext cx="319087" cy="314325"/>
          </a:xfrm>
          <a:prstGeom prst="ellipse">
            <a:avLst/>
          </a:prstGeom>
          <a:solidFill>
            <a:srgbClr val="FFFFFF"/>
          </a:solidFill>
          <a:ln w="28575">
            <a:solidFill>
              <a:srgbClr val="6699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n-US" altLang="en-US" sz="2000" dirty="0">
                <a:solidFill>
                  <a:srgbClr val="669900"/>
                </a:solidFill>
                <a:latin typeface="Calibri" panose="020F0502020204030204" pitchFamily="34" charset="0"/>
              </a:rPr>
              <a:t>1</a:t>
            </a:r>
            <a:endParaRPr lang="en-US" altLang="en-US" dirty="0"/>
          </a:p>
        </p:txBody>
      </p:sp>
      <p:sp>
        <p:nvSpPr>
          <p:cNvPr id="116753" name="Oval 17"/>
          <p:cNvSpPr>
            <a:spLocks noChangeArrowheads="1"/>
          </p:cNvSpPr>
          <p:nvPr/>
        </p:nvSpPr>
        <p:spPr bwMode="auto">
          <a:xfrm>
            <a:off x="4648200" y="5019675"/>
            <a:ext cx="319088" cy="314325"/>
          </a:xfrm>
          <a:prstGeom prst="ellipse">
            <a:avLst/>
          </a:prstGeom>
          <a:solidFill>
            <a:srgbClr val="FFFFFF"/>
          </a:solidFill>
          <a:ln w="28575">
            <a:solidFill>
              <a:srgbClr val="6699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n-US" altLang="en-US" sz="2000" dirty="0">
                <a:solidFill>
                  <a:srgbClr val="669900"/>
                </a:solidFill>
                <a:latin typeface="Calibri" panose="020F0502020204030204" pitchFamily="34" charset="0"/>
              </a:rPr>
              <a:t>4</a:t>
            </a:r>
            <a:endParaRPr lang="en-US" altLang="en-US" dirty="0"/>
          </a:p>
        </p:txBody>
      </p:sp>
      <p:sp>
        <p:nvSpPr>
          <p:cNvPr id="116754" name="Oval 18"/>
          <p:cNvSpPr>
            <a:spLocks noChangeArrowheads="1"/>
          </p:cNvSpPr>
          <p:nvPr/>
        </p:nvSpPr>
        <p:spPr bwMode="auto">
          <a:xfrm>
            <a:off x="5791200" y="5019675"/>
            <a:ext cx="319088" cy="314325"/>
          </a:xfrm>
          <a:prstGeom prst="ellipse">
            <a:avLst/>
          </a:prstGeom>
          <a:solidFill>
            <a:srgbClr val="FFFFFF"/>
          </a:solidFill>
          <a:ln w="28575">
            <a:solidFill>
              <a:srgbClr val="6699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n-US" altLang="en-US" sz="2000" dirty="0">
                <a:solidFill>
                  <a:srgbClr val="669900"/>
                </a:solidFill>
                <a:latin typeface="Calibri" panose="020F0502020204030204" pitchFamily="34" charset="0"/>
              </a:rPr>
              <a:t>5</a:t>
            </a:r>
            <a:endParaRPr lang="en-US" altLang="en-US" dirty="0"/>
          </a:p>
        </p:txBody>
      </p:sp>
      <p:cxnSp>
        <p:nvCxnSpPr>
          <p:cNvPr id="116755" name="AutoShape 19"/>
          <p:cNvCxnSpPr>
            <a:cxnSpLocks noChangeShapeType="1"/>
            <a:stCxn id="116741" idx="2"/>
            <a:endCxn id="116749" idx="0"/>
          </p:cNvCxnSpPr>
          <p:nvPr/>
        </p:nvCxnSpPr>
        <p:spPr bwMode="auto">
          <a:xfrm>
            <a:off x="3619500" y="2909888"/>
            <a:ext cx="579438" cy="809625"/>
          </a:xfrm>
          <a:prstGeom prst="straightConnector1">
            <a:avLst/>
          </a:prstGeom>
          <a:noFill/>
          <a:ln w="28575">
            <a:solidFill>
              <a:srgbClr val="0033CC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16756" name="AutoShape 20"/>
          <p:cNvCxnSpPr>
            <a:cxnSpLocks noChangeShapeType="1"/>
            <a:stCxn id="116742" idx="2"/>
            <a:endCxn id="116750" idx="0"/>
          </p:cNvCxnSpPr>
          <p:nvPr/>
        </p:nvCxnSpPr>
        <p:spPr bwMode="auto">
          <a:xfrm>
            <a:off x="5981700" y="2909888"/>
            <a:ext cx="731838" cy="809625"/>
          </a:xfrm>
          <a:prstGeom prst="straightConnector1">
            <a:avLst/>
          </a:prstGeom>
          <a:noFill/>
          <a:ln w="28575">
            <a:solidFill>
              <a:srgbClr val="0033CC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16757" name="AutoShape 21"/>
          <p:cNvCxnSpPr>
            <a:cxnSpLocks noChangeShapeType="1"/>
            <a:stCxn id="116779" idx="2"/>
            <a:endCxn id="116752" idx="0"/>
          </p:cNvCxnSpPr>
          <p:nvPr/>
        </p:nvCxnSpPr>
        <p:spPr bwMode="auto">
          <a:xfrm flipH="1">
            <a:off x="1943100" y="4052888"/>
            <a:ext cx="790575" cy="952500"/>
          </a:xfrm>
          <a:prstGeom prst="straightConnector1">
            <a:avLst/>
          </a:prstGeom>
          <a:noFill/>
          <a:ln w="28575">
            <a:solidFill>
              <a:srgbClr val="0033CC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16758" name="AutoShape 22"/>
          <p:cNvCxnSpPr>
            <a:cxnSpLocks noChangeShapeType="1"/>
            <a:stCxn id="116779" idx="2"/>
            <a:endCxn id="116751" idx="0"/>
          </p:cNvCxnSpPr>
          <p:nvPr/>
        </p:nvCxnSpPr>
        <p:spPr bwMode="auto">
          <a:xfrm>
            <a:off x="2733675" y="4052888"/>
            <a:ext cx="627063" cy="952500"/>
          </a:xfrm>
          <a:prstGeom prst="straightConnector1">
            <a:avLst/>
          </a:prstGeom>
          <a:noFill/>
          <a:ln w="28575">
            <a:solidFill>
              <a:srgbClr val="0033CC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16759" name="AutoShape 23"/>
          <p:cNvCxnSpPr>
            <a:cxnSpLocks noChangeShapeType="1"/>
            <a:stCxn id="116744" idx="2"/>
            <a:endCxn id="116753" idx="0"/>
          </p:cNvCxnSpPr>
          <p:nvPr/>
        </p:nvCxnSpPr>
        <p:spPr bwMode="auto">
          <a:xfrm flipH="1">
            <a:off x="4808538" y="4052888"/>
            <a:ext cx="587375" cy="952500"/>
          </a:xfrm>
          <a:prstGeom prst="straightConnector1">
            <a:avLst/>
          </a:prstGeom>
          <a:noFill/>
          <a:ln w="28575">
            <a:solidFill>
              <a:srgbClr val="0033CC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16760" name="AutoShape 24"/>
          <p:cNvCxnSpPr>
            <a:cxnSpLocks noChangeShapeType="1"/>
            <a:stCxn id="116744" idx="2"/>
            <a:endCxn id="116754" idx="0"/>
          </p:cNvCxnSpPr>
          <p:nvPr/>
        </p:nvCxnSpPr>
        <p:spPr bwMode="auto">
          <a:xfrm>
            <a:off x="5395913" y="4052888"/>
            <a:ext cx="555625" cy="952500"/>
          </a:xfrm>
          <a:prstGeom prst="straightConnector1">
            <a:avLst/>
          </a:prstGeom>
          <a:noFill/>
          <a:ln w="28575">
            <a:solidFill>
              <a:srgbClr val="0033CC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16769" name="Rectangle 33"/>
          <p:cNvSpPr>
            <a:spLocks noChangeArrowheads="1"/>
          </p:cNvSpPr>
          <p:nvPr/>
        </p:nvSpPr>
        <p:spPr bwMode="auto">
          <a:xfrm>
            <a:off x="1394345" y="5331768"/>
            <a:ext cx="1008609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n-US" altLang="en-US" sz="2000" b="1" dirty="0">
                <a:latin typeface="Calibri" panose="020F0502020204030204" pitchFamily="34" charset="0"/>
              </a:rPr>
              <a:t>a</a:t>
            </a:r>
            <a:r>
              <a:rPr lang="en-US" altLang="en-US" sz="2000" b="1" dirty="0">
                <a:latin typeface="Calibri" panose="020F0502020204030204" pitchFamily="34" charset="0"/>
                <a:sym typeface="Symbol" panose="05050102010706020507" pitchFamily="18" charset="2"/>
              </a:rPr>
              <a:t></a:t>
            </a:r>
            <a:r>
              <a:rPr lang="en-US" altLang="en-US" sz="2400" b="1" dirty="0">
                <a:latin typeface="Calibri" panose="020F0502020204030204" pitchFamily="34" charset="0"/>
              </a:rPr>
              <a:t> </a:t>
            </a:r>
            <a:r>
              <a:rPr lang="en-US" altLang="en-US" sz="2000" b="1" dirty="0">
                <a:latin typeface="Calibri" panose="020F0502020204030204" pitchFamily="34" charset="0"/>
              </a:rPr>
              <a:t>b</a:t>
            </a:r>
            <a:r>
              <a:rPr lang="en-US" altLang="en-US" sz="2000" b="1" dirty="0">
                <a:latin typeface="Calibri" panose="020F0502020204030204" pitchFamily="34" charset="0"/>
                <a:sym typeface="Symbol" panose="05050102010706020507" pitchFamily="18" charset="2"/>
              </a:rPr>
              <a:t> </a:t>
            </a:r>
            <a:r>
              <a:rPr lang="en-US" altLang="en-US" sz="2000" b="1" dirty="0">
                <a:solidFill>
                  <a:srgbClr val="9933FF"/>
                </a:solidFill>
                <a:latin typeface="Calibri" panose="020F0502020204030204" pitchFamily="34" charset="0"/>
              </a:rPr>
              <a:t>c</a:t>
            </a:r>
            <a:endParaRPr lang="en-US" altLang="en-US" sz="2000" b="1" dirty="0">
              <a:latin typeface="Calibri" panose="020F0502020204030204" pitchFamily="34" charset="0"/>
            </a:endParaRPr>
          </a:p>
        </p:txBody>
      </p:sp>
      <p:sp>
        <p:nvSpPr>
          <p:cNvPr id="116770" name="Rectangle 34"/>
          <p:cNvSpPr>
            <a:spLocks noChangeArrowheads="1"/>
          </p:cNvSpPr>
          <p:nvPr/>
        </p:nvSpPr>
        <p:spPr bwMode="auto">
          <a:xfrm>
            <a:off x="3055293" y="5392708"/>
            <a:ext cx="756938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n-US" altLang="en-US" sz="2000" b="1" dirty="0">
                <a:latin typeface="Calibri" panose="020F0502020204030204" pitchFamily="34" charset="0"/>
              </a:rPr>
              <a:t>a</a:t>
            </a:r>
            <a:r>
              <a:rPr lang="en-US" altLang="en-US" sz="2000" b="1" dirty="0">
                <a:latin typeface="Calibri" panose="020F0502020204030204" pitchFamily="34" charset="0"/>
                <a:sym typeface="Symbol" panose="05050102010706020507" pitchFamily="18" charset="2"/>
              </a:rPr>
              <a:t></a:t>
            </a:r>
            <a:r>
              <a:rPr lang="en-US" altLang="en-US" sz="2000" b="1" dirty="0">
                <a:solidFill>
                  <a:srgbClr val="9933FF"/>
                </a:solidFill>
                <a:latin typeface="Calibri" panose="020F0502020204030204" pitchFamily="34" charset="0"/>
                <a:sym typeface="Symbol" panose="05050102010706020507" pitchFamily="18" charset="2"/>
              </a:rPr>
              <a:t></a:t>
            </a:r>
            <a:r>
              <a:rPr lang="en-US" altLang="en-US" sz="2000" b="1" dirty="0">
                <a:solidFill>
                  <a:srgbClr val="9933FF"/>
                </a:solidFill>
                <a:latin typeface="Calibri" panose="020F0502020204030204" pitchFamily="34" charset="0"/>
              </a:rPr>
              <a:t>c</a:t>
            </a:r>
            <a:endParaRPr lang="en-US" altLang="en-US" sz="2000" b="1" dirty="0">
              <a:latin typeface="Calibri" panose="020F0502020204030204" pitchFamily="34" charset="0"/>
            </a:endParaRPr>
          </a:p>
        </p:txBody>
      </p:sp>
      <p:sp>
        <p:nvSpPr>
          <p:cNvPr id="116771" name="Rectangle 35"/>
          <p:cNvSpPr>
            <a:spLocks noChangeArrowheads="1"/>
          </p:cNvSpPr>
          <p:nvPr/>
        </p:nvSpPr>
        <p:spPr bwMode="auto">
          <a:xfrm>
            <a:off x="3841750" y="4113213"/>
            <a:ext cx="515938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n-US" altLang="en-US" sz="2000" b="1" dirty="0">
                <a:latin typeface="Calibri" panose="020F0502020204030204" pitchFamily="34" charset="0"/>
                <a:sym typeface="Symbol" panose="05050102010706020507" pitchFamily="18" charset="2"/>
              </a:rPr>
              <a:t></a:t>
            </a:r>
            <a:r>
              <a:rPr lang="en-US" altLang="en-US" sz="2000" b="1" dirty="0">
                <a:latin typeface="Calibri" panose="020F0502020204030204" pitchFamily="34" charset="0"/>
              </a:rPr>
              <a:t>b</a:t>
            </a:r>
          </a:p>
        </p:txBody>
      </p:sp>
      <p:sp>
        <p:nvSpPr>
          <p:cNvPr id="116772" name="Rectangle 36"/>
          <p:cNvSpPr>
            <a:spLocks noChangeArrowheads="1"/>
          </p:cNvSpPr>
          <p:nvPr/>
        </p:nvSpPr>
        <p:spPr bwMode="auto">
          <a:xfrm>
            <a:off x="6553200" y="4113213"/>
            <a:ext cx="515938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n-US" altLang="en-US" sz="2000" b="1" dirty="0">
                <a:latin typeface="Calibri" panose="020F0502020204030204" pitchFamily="34" charset="0"/>
                <a:sym typeface="Symbol" panose="05050102010706020507" pitchFamily="18" charset="2"/>
              </a:rPr>
              <a:t></a:t>
            </a:r>
            <a:r>
              <a:rPr lang="en-US" altLang="en-US" sz="2000" b="1" dirty="0">
                <a:latin typeface="Calibri" panose="020F0502020204030204" pitchFamily="34" charset="0"/>
              </a:rPr>
              <a:t>b</a:t>
            </a:r>
          </a:p>
        </p:txBody>
      </p:sp>
      <p:sp>
        <p:nvSpPr>
          <p:cNvPr id="116773" name="Rectangle 37"/>
          <p:cNvSpPr>
            <a:spLocks noChangeArrowheads="1"/>
          </p:cNvSpPr>
          <p:nvPr/>
        </p:nvSpPr>
        <p:spPr bwMode="auto">
          <a:xfrm>
            <a:off x="4422775" y="5394325"/>
            <a:ext cx="87312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n-US" altLang="en-US" sz="2000" b="1" dirty="0">
                <a:latin typeface="Calibri" panose="020F0502020204030204" pitchFamily="34" charset="0"/>
                <a:sym typeface="Symbol" panose="05050102010706020507" pitchFamily="18" charset="2"/>
              </a:rPr>
              <a:t></a:t>
            </a:r>
            <a:r>
              <a:rPr lang="en-US" altLang="en-US" sz="2000" b="1" dirty="0">
                <a:latin typeface="Calibri" panose="020F0502020204030204" pitchFamily="34" charset="0"/>
              </a:rPr>
              <a:t>a</a:t>
            </a:r>
            <a:r>
              <a:rPr lang="en-US" altLang="en-US" sz="2000" b="1" dirty="0">
                <a:latin typeface="Calibri" panose="020F0502020204030204" pitchFamily="34" charset="0"/>
                <a:sym typeface="Symbol" panose="05050102010706020507" pitchFamily="18" charset="2"/>
              </a:rPr>
              <a:t> </a:t>
            </a:r>
            <a:r>
              <a:rPr lang="en-US" altLang="en-US" sz="2000" b="1" dirty="0">
                <a:solidFill>
                  <a:srgbClr val="9933FF"/>
                </a:solidFill>
                <a:latin typeface="Calibri" panose="020F0502020204030204" pitchFamily="34" charset="0"/>
              </a:rPr>
              <a:t>d</a:t>
            </a:r>
            <a:endParaRPr lang="en-US" altLang="en-US" sz="2000" b="1" dirty="0">
              <a:latin typeface="Calibri" panose="020F0502020204030204" pitchFamily="34" charset="0"/>
            </a:endParaRPr>
          </a:p>
        </p:txBody>
      </p:sp>
      <p:sp>
        <p:nvSpPr>
          <p:cNvPr id="116774" name="Rectangle 38"/>
          <p:cNvSpPr>
            <a:spLocks noChangeArrowheads="1"/>
          </p:cNvSpPr>
          <p:nvPr/>
        </p:nvSpPr>
        <p:spPr bwMode="auto">
          <a:xfrm>
            <a:off x="5662613" y="5394325"/>
            <a:ext cx="8826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n-US" altLang="en-US" sz="2000" b="1" dirty="0">
                <a:solidFill>
                  <a:srgbClr val="9933FF"/>
                </a:solidFill>
                <a:latin typeface="Calibri" panose="020F0502020204030204" pitchFamily="34" charset="0"/>
                <a:sym typeface="Symbol" panose="05050102010706020507" pitchFamily="18" charset="2"/>
              </a:rPr>
              <a:t></a:t>
            </a:r>
            <a:r>
              <a:rPr lang="en-US" altLang="en-US" sz="2000" b="1" dirty="0">
                <a:solidFill>
                  <a:srgbClr val="9933FF"/>
                </a:solidFill>
                <a:latin typeface="Calibri" panose="020F0502020204030204" pitchFamily="34" charset="0"/>
              </a:rPr>
              <a:t>d</a:t>
            </a:r>
            <a:r>
              <a:rPr lang="en-US" altLang="en-US" sz="2000" b="1" dirty="0">
                <a:latin typeface="Calibri" panose="020F0502020204030204" pitchFamily="34" charset="0"/>
                <a:sym typeface="Symbol" panose="05050102010706020507" pitchFamily="18" charset="2"/>
              </a:rPr>
              <a:t> </a:t>
            </a:r>
            <a:r>
              <a:rPr lang="en-US" altLang="en-US" sz="2000" b="1" dirty="0">
                <a:latin typeface="Calibri" panose="020F0502020204030204" pitchFamily="34" charset="0"/>
              </a:rPr>
              <a:t>b</a:t>
            </a:r>
          </a:p>
        </p:txBody>
      </p:sp>
      <p:sp>
        <p:nvSpPr>
          <p:cNvPr id="116777" name="Rectangle 41"/>
          <p:cNvSpPr>
            <a:spLocks noChangeArrowheads="1"/>
          </p:cNvSpPr>
          <p:nvPr/>
        </p:nvSpPr>
        <p:spPr bwMode="auto">
          <a:xfrm>
            <a:off x="2165350" y="2438400"/>
            <a:ext cx="2603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n-US" altLang="en-US" sz="2400" b="1" dirty="0">
                <a:latin typeface="Calibri" panose="020F0502020204030204" pitchFamily="34" charset="0"/>
              </a:rPr>
              <a:t> </a:t>
            </a:r>
            <a:endParaRPr lang="en-US" altLang="en-US" sz="2000" b="1" dirty="0">
              <a:latin typeface="Calibri" panose="020F0502020204030204" pitchFamily="34" charset="0"/>
            </a:endParaRPr>
          </a:p>
        </p:txBody>
      </p:sp>
      <p:sp>
        <p:nvSpPr>
          <p:cNvPr id="116779" name="Rectangle 43"/>
          <p:cNvSpPr>
            <a:spLocks noChangeArrowheads="1"/>
          </p:cNvSpPr>
          <p:nvPr/>
        </p:nvSpPr>
        <p:spPr bwMode="auto">
          <a:xfrm>
            <a:off x="2265363" y="3733800"/>
            <a:ext cx="935037" cy="304800"/>
          </a:xfrm>
          <a:prstGeom prst="rect">
            <a:avLst/>
          </a:prstGeom>
          <a:solidFill>
            <a:srgbClr val="FFFFFF"/>
          </a:solidFill>
          <a:ln w="28575">
            <a:solidFill>
              <a:schemeClr val="accent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n-US" altLang="en-US" sz="2000" b="1" dirty="0">
                <a:solidFill>
                  <a:schemeClr val="accent1"/>
                </a:solidFill>
                <a:latin typeface="Calibri" panose="020F0502020204030204" pitchFamily="34" charset="0"/>
              </a:rPr>
              <a:t>c</a:t>
            </a:r>
            <a:r>
              <a:rPr lang="en-US" altLang="en-US" sz="2000" b="1" dirty="0">
                <a:latin typeface="Calibri" panose="020F0502020204030204" pitchFamily="34" charset="0"/>
              </a:rPr>
              <a:t>: a</a:t>
            </a:r>
            <a:r>
              <a:rPr lang="en-US" altLang="en-US" sz="2000" b="1" dirty="0">
                <a:latin typeface="Calibri" panose="020F0502020204030204" pitchFamily="34" charset="0"/>
                <a:sym typeface="Symbol" panose="05050102010706020507" pitchFamily="18" charset="2"/>
              </a:rPr>
              <a:t></a:t>
            </a:r>
            <a:r>
              <a:rPr lang="en-US" altLang="en-US" sz="2400" b="1" dirty="0">
                <a:latin typeface="Calibri" panose="020F0502020204030204" pitchFamily="34" charset="0"/>
              </a:rPr>
              <a:t> </a:t>
            </a:r>
            <a:r>
              <a:rPr lang="en-US" altLang="en-US" sz="2000" b="1" dirty="0">
                <a:latin typeface="Calibri" panose="020F0502020204030204" pitchFamily="34" charset="0"/>
              </a:rPr>
              <a:t>b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5E1D9-951D-45D4-AF0E-A1F76254DD4E}" type="slidenum">
              <a:rPr lang="en-US" altLang="en-US"/>
              <a:pPr/>
              <a:t>28</a:t>
            </a:fld>
            <a:endParaRPr lang="en-US" altLang="en-US"/>
          </a:p>
        </p:txBody>
      </p:sp>
      <p:sp>
        <p:nvSpPr>
          <p:cNvPr id="1198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Tree Resolution</a:t>
            </a:r>
          </a:p>
        </p:txBody>
      </p:sp>
      <p:sp>
        <p:nvSpPr>
          <p:cNvPr id="119811" name="Text Box 3"/>
          <p:cNvSpPr txBox="1">
            <a:spLocks noChangeArrowheads="1"/>
          </p:cNvSpPr>
          <p:nvPr/>
        </p:nvSpPr>
        <p:spPr bwMode="auto">
          <a:xfrm>
            <a:off x="541338" y="1681986"/>
            <a:ext cx="1244251" cy="20621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l"/>
            <a:r>
              <a:rPr lang="en-US" altLang="en-US" sz="2400" dirty="0">
                <a:solidFill>
                  <a:srgbClr val="0033CC"/>
                </a:solidFill>
                <a:latin typeface="Calibri" panose="020F0502020204030204" pitchFamily="34" charset="0"/>
              </a:rPr>
              <a:t>Clauses</a:t>
            </a:r>
            <a:endParaRPr lang="en-US" altLang="en-US" sz="2400" dirty="0">
              <a:latin typeface="Calibri" panose="020F0502020204030204" pitchFamily="34" charset="0"/>
            </a:endParaRPr>
          </a:p>
          <a:p>
            <a:pPr algn="l"/>
            <a:r>
              <a:rPr lang="en-US" altLang="en-US" sz="1800" b="1" dirty="0">
                <a:solidFill>
                  <a:srgbClr val="669900"/>
                </a:solidFill>
                <a:latin typeface="Calibri" panose="020F0502020204030204" pitchFamily="34" charset="0"/>
              </a:rPr>
              <a:t>1.</a:t>
            </a:r>
            <a:r>
              <a:rPr lang="en-US" altLang="en-US" sz="2000" b="1" dirty="0">
                <a:solidFill>
                  <a:schemeClr val="accent1"/>
                </a:solidFill>
                <a:latin typeface="Calibri" panose="020F0502020204030204" pitchFamily="34" charset="0"/>
              </a:rPr>
              <a:t> </a:t>
            </a:r>
            <a:r>
              <a:rPr lang="en-US" altLang="en-US" sz="2000" b="1" dirty="0">
                <a:latin typeface="Calibri" panose="020F0502020204030204" pitchFamily="34" charset="0"/>
              </a:rPr>
              <a:t>a</a:t>
            </a:r>
            <a:r>
              <a:rPr lang="en-US" altLang="en-US" sz="2000" b="1" dirty="0">
                <a:latin typeface="Calibri" panose="020F0502020204030204" pitchFamily="34" charset="0"/>
                <a:sym typeface="Symbol" panose="05050102010706020507" pitchFamily="18" charset="2"/>
              </a:rPr>
              <a:t></a:t>
            </a:r>
            <a:r>
              <a:rPr lang="en-US" altLang="en-US" sz="2400" b="1" dirty="0">
                <a:latin typeface="Calibri" panose="020F0502020204030204" pitchFamily="34" charset="0"/>
              </a:rPr>
              <a:t> </a:t>
            </a:r>
            <a:r>
              <a:rPr lang="en-US" altLang="en-US" sz="2000" b="1" dirty="0">
                <a:latin typeface="Calibri" panose="020F0502020204030204" pitchFamily="34" charset="0"/>
              </a:rPr>
              <a:t>b</a:t>
            </a:r>
            <a:r>
              <a:rPr lang="en-US" altLang="en-US" sz="2000" b="1" dirty="0">
                <a:latin typeface="Calibri" panose="020F0502020204030204" pitchFamily="34" charset="0"/>
                <a:sym typeface="Symbol" panose="05050102010706020507" pitchFamily="18" charset="2"/>
              </a:rPr>
              <a:t> </a:t>
            </a:r>
            <a:r>
              <a:rPr lang="en-US" altLang="en-US" sz="2000" b="1" dirty="0">
                <a:latin typeface="Calibri" panose="020F0502020204030204" pitchFamily="34" charset="0"/>
              </a:rPr>
              <a:t>c</a:t>
            </a:r>
            <a:endParaRPr lang="en-US" altLang="en-US" sz="2400" b="1" dirty="0">
              <a:solidFill>
                <a:schemeClr val="accent1"/>
              </a:solidFill>
              <a:latin typeface="Calibri" panose="020F0502020204030204" pitchFamily="34" charset="0"/>
            </a:endParaRPr>
          </a:p>
          <a:p>
            <a:pPr algn="l"/>
            <a:r>
              <a:rPr lang="en-US" altLang="en-US" sz="1800" b="1" dirty="0">
                <a:solidFill>
                  <a:srgbClr val="669900"/>
                </a:solidFill>
                <a:latin typeface="Calibri" panose="020F0502020204030204" pitchFamily="34" charset="0"/>
              </a:rPr>
              <a:t>2.</a:t>
            </a:r>
            <a:r>
              <a:rPr lang="en-US" altLang="en-US" sz="1800" b="1" dirty="0">
                <a:solidFill>
                  <a:schemeClr val="accent1"/>
                </a:solidFill>
                <a:latin typeface="Calibri" panose="020F0502020204030204" pitchFamily="34" charset="0"/>
              </a:rPr>
              <a:t> </a:t>
            </a:r>
            <a:r>
              <a:rPr lang="en-US" altLang="en-US" sz="2000" b="1" dirty="0">
                <a:latin typeface="Calibri" panose="020F0502020204030204" pitchFamily="34" charset="0"/>
              </a:rPr>
              <a:t>a</a:t>
            </a:r>
            <a:r>
              <a:rPr lang="en-US" altLang="en-US" sz="2000" b="1" dirty="0">
                <a:latin typeface="Calibri" panose="020F0502020204030204" pitchFamily="34" charset="0"/>
                <a:sym typeface="Symbol" panose="05050102010706020507" pitchFamily="18" charset="2"/>
              </a:rPr>
              <a:t></a:t>
            </a:r>
            <a:r>
              <a:rPr lang="en-US" altLang="en-US" sz="2000" b="1" dirty="0">
                <a:latin typeface="Calibri" panose="020F0502020204030204" pitchFamily="34" charset="0"/>
              </a:rPr>
              <a:t>c</a:t>
            </a:r>
            <a:endParaRPr lang="en-US" altLang="en-US" sz="2000" b="1" dirty="0">
              <a:solidFill>
                <a:schemeClr val="accent1"/>
              </a:solidFill>
              <a:latin typeface="Calibri" panose="020F0502020204030204" pitchFamily="34" charset="0"/>
            </a:endParaRPr>
          </a:p>
          <a:p>
            <a:pPr algn="l"/>
            <a:r>
              <a:rPr lang="en-US" altLang="en-US" sz="1800" b="1" dirty="0">
                <a:solidFill>
                  <a:srgbClr val="669900"/>
                </a:solidFill>
                <a:latin typeface="Calibri" panose="020F0502020204030204" pitchFamily="34" charset="0"/>
              </a:rPr>
              <a:t>3.</a:t>
            </a:r>
            <a:r>
              <a:rPr lang="en-US" altLang="en-US" sz="1800" b="1" dirty="0">
                <a:solidFill>
                  <a:schemeClr val="accent1"/>
                </a:solidFill>
                <a:latin typeface="Calibri" panose="020F0502020204030204" pitchFamily="34" charset="0"/>
              </a:rPr>
              <a:t> </a:t>
            </a:r>
            <a:r>
              <a:rPr lang="en-US" altLang="en-US" sz="2000" b="1" dirty="0">
                <a:latin typeface="Calibri" panose="020F0502020204030204" pitchFamily="34" charset="0"/>
                <a:sym typeface="Symbol" panose="05050102010706020507" pitchFamily="18" charset="2"/>
              </a:rPr>
              <a:t></a:t>
            </a:r>
            <a:r>
              <a:rPr lang="en-US" altLang="en-US" sz="2000" b="1" dirty="0">
                <a:latin typeface="Calibri" panose="020F0502020204030204" pitchFamily="34" charset="0"/>
              </a:rPr>
              <a:t>b</a:t>
            </a:r>
            <a:endParaRPr lang="en-US" altLang="en-US" sz="2000" b="1" dirty="0">
              <a:solidFill>
                <a:schemeClr val="accent1"/>
              </a:solidFill>
              <a:latin typeface="Calibri" panose="020F0502020204030204" pitchFamily="34" charset="0"/>
            </a:endParaRPr>
          </a:p>
          <a:p>
            <a:pPr algn="l"/>
            <a:r>
              <a:rPr lang="en-US" altLang="en-US" sz="1800" b="1" dirty="0">
                <a:solidFill>
                  <a:srgbClr val="669900"/>
                </a:solidFill>
                <a:latin typeface="Calibri" panose="020F0502020204030204" pitchFamily="34" charset="0"/>
              </a:rPr>
              <a:t>4.</a:t>
            </a:r>
            <a:r>
              <a:rPr lang="en-US" altLang="en-US" sz="1800" b="1" dirty="0">
                <a:solidFill>
                  <a:schemeClr val="accent1"/>
                </a:solidFill>
                <a:latin typeface="Calibri" panose="020F0502020204030204" pitchFamily="34" charset="0"/>
              </a:rPr>
              <a:t> </a:t>
            </a:r>
            <a:r>
              <a:rPr lang="en-US" altLang="en-US" sz="2000" b="1" dirty="0">
                <a:latin typeface="Calibri" panose="020F0502020204030204" pitchFamily="34" charset="0"/>
                <a:sym typeface="Symbol" panose="05050102010706020507" pitchFamily="18" charset="2"/>
              </a:rPr>
              <a:t></a:t>
            </a:r>
            <a:r>
              <a:rPr lang="en-US" altLang="en-US" sz="2000" b="1" dirty="0">
                <a:latin typeface="Calibri" panose="020F0502020204030204" pitchFamily="34" charset="0"/>
              </a:rPr>
              <a:t>a</a:t>
            </a:r>
            <a:r>
              <a:rPr lang="en-US" altLang="en-US" sz="2000" b="1" dirty="0">
                <a:latin typeface="Calibri" panose="020F0502020204030204" pitchFamily="34" charset="0"/>
                <a:sym typeface="Symbol" panose="05050102010706020507" pitchFamily="18" charset="2"/>
              </a:rPr>
              <a:t> </a:t>
            </a:r>
            <a:r>
              <a:rPr lang="en-US" altLang="en-US" sz="2000" b="1" dirty="0">
                <a:latin typeface="Calibri" panose="020F0502020204030204" pitchFamily="34" charset="0"/>
              </a:rPr>
              <a:t>d</a:t>
            </a:r>
            <a:endParaRPr lang="en-US" altLang="en-US" sz="2000" b="1" dirty="0">
              <a:solidFill>
                <a:schemeClr val="accent1"/>
              </a:solidFill>
              <a:latin typeface="Calibri" panose="020F0502020204030204" pitchFamily="34" charset="0"/>
            </a:endParaRPr>
          </a:p>
          <a:p>
            <a:pPr algn="l"/>
            <a:r>
              <a:rPr lang="en-US" altLang="en-US" sz="1800" b="1" dirty="0">
                <a:solidFill>
                  <a:srgbClr val="669900"/>
                </a:solidFill>
                <a:latin typeface="Calibri" panose="020F0502020204030204" pitchFamily="34" charset="0"/>
              </a:rPr>
              <a:t>5.</a:t>
            </a:r>
            <a:r>
              <a:rPr lang="en-US" altLang="en-US" sz="1800" b="1" dirty="0">
                <a:solidFill>
                  <a:schemeClr val="accent1"/>
                </a:solidFill>
                <a:latin typeface="Calibri" panose="020F0502020204030204" pitchFamily="34" charset="0"/>
              </a:rPr>
              <a:t> </a:t>
            </a:r>
            <a:r>
              <a:rPr lang="en-US" altLang="en-US" sz="2000" b="1" dirty="0">
                <a:latin typeface="Calibri" panose="020F0502020204030204" pitchFamily="34" charset="0"/>
                <a:sym typeface="Symbol" panose="05050102010706020507" pitchFamily="18" charset="2"/>
              </a:rPr>
              <a:t></a:t>
            </a:r>
            <a:r>
              <a:rPr lang="en-US" altLang="en-US" sz="2000" b="1" dirty="0">
                <a:latin typeface="Calibri" panose="020F0502020204030204" pitchFamily="34" charset="0"/>
              </a:rPr>
              <a:t>a</a:t>
            </a:r>
            <a:r>
              <a:rPr lang="en-US" altLang="en-US" sz="2000" b="1" dirty="0">
                <a:latin typeface="Calibri" panose="020F0502020204030204" pitchFamily="34" charset="0"/>
                <a:sym typeface="Symbol" panose="05050102010706020507" pitchFamily="18" charset="2"/>
              </a:rPr>
              <a:t> </a:t>
            </a:r>
            <a:r>
              <a:rPr lang="en-US" altLang="en-US" sz="2000" b="1" dirty="0">
                <a:latin typeface="Calibri" panose="020F0502020204030204" pitchFamily="34" charset="0"/>
              </a:rPr>
              <a:t>b</a:t>
            </a:r>
          </a:p>
        </p:txBody>
      </p:sp>
      <p:sp>
        <p:nvSpPr>
          <p:cNvPr id="119812" name="Rectangle 4"/>
          <p:cNvSpPr>
            <a:spLocks noChangeArrowheads="1"/>
          </p:cNvSpPr>
          <p:nvPr/>
        </p:nvSpPr>
        <p:spPr bwMode="auto">
          <a:xfrm>
            <a:off x="4648200" y="1524000"/>
            <a:ext cx="381000" cy="304800"/>
          </a:xfrm>
          <a:prstGeom prst="rect">
            <a:avLst/>
          </a:prstGeom>
          <a:solidFill>
            <a:srgbClr val="FFFFFF"/>
          </a:solidFill>
          <a:ln w="28575">
            <a:solidFill>
              <a:schemeClr val="accent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n-US" altLang="en-US" sz="2400" dirty="0">
                <a:solidFill>
                  <a:schemeClr val="accent1"/>
                </a:solidFill>
                <a:latin typeface="Calibri" panose="020F0502020204030204" pitchFamily="34" charset="0"/>
              </a:rPr>
              <a:t>a</a:t>
            </a:r>
            <a:endParaRPr lang="en-US" altLang="en-US" dirty="0">
              <a:latin typeface="Calibri" panose="020F0502020204030204" pitchFamily="34" charset="0"/>
            </a:endParaRPr>
          </a:p>
        </p:txBody>
      </p:sp>
      <p:sp>
        <p:nvSpPr>
          <p:cNvPr id="119813" name="Rectangle 5"/>
          <p:cNvSpPr>
            <a:spLocks noChangeArrowheads="1"/>
          </p:cNvSpPr>
          <p:nvPr/>
        </p:nvSpPr>
        <p:spPr bwMode="auto">
          <a:xfrm>
            <a:off x="3429000" y="2590800"/>
            <a:ext cx="381000" cy="304800"/>
          </a:xfrm>
          <a:prstGeom prst="rect">
            <a:avLst/>
          </a:prstGeom>
          <a:solidFill>
            <a:srgbClr val="FFFFFF"/>
          </a:solidFill>
          <a:ln w="28575">
            <a:solidFill>
              <a:schemeClr val="accent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n-US" altLang="en-US" sz="2400" dirty="0">
                <a:solidFill>
                  <a:schemeClr val="accent1"/>
                </a:solidFill>
                <a:latin typeface="Calibri" panose="020F0502020204030204" pitchFamily="34" charset="0"/>
              </a:rPr>
              <a:t>b</a:t>
            </a:r>
            <a:endParaRPr lang="en-US" altLang="en-US" dirty="0">
              <a:latin typeface="Calibri" panose="020F0502020204030204" pitchFamily="34" charset="0"/>
            </a:endParaRPr>
          </a:p>
        </p:txBody>
      </p:sp>
      <p:sp>
        <p:nvSpPr>
          <p:cNvPr id="119814" name="Rectangle 6"/>
          <p:cNvSpPr>
            <a:spLocks noChangeArrowheads="1"/>
          </p:cNvSpPr>
          <p:nvPr/>
        </p:nvSpPr>
        <p:spPr bwMode="auto">
          <a:xfrm>
            <a:off x="5791200" y="2590800"/>
            <a:ext cx="381000" cy="304800"/>
          </a:xfrm>
          <a:prstGeom prst="rect">
            <a:avLst/>
          </a:prstGeom>
          <a:solidFill>
            <a:srgbClr val="FFFFFF"/>
          </a:solidFill>
          <a:ln w="28575">
            <a:solidFill>
              <a:schemeClr val="accent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n-US" altLang="en-US" sz="2400" dirty="0">
                <a:solidFill>
                  <a:schemeClr val="accent1"/>
                </a:solidFill>
                <a:latin typeface="Calibri" panose="020F0502020204030204" pitchFamily="34" charset="0"/>
              </a:rPr>
              <a:t>b</a:t>
            </a:r>
            <a:endParaRPr lang="en-US" altLang="en-US" dirty="0">
              <a:latin typeface="Calibri" panose="020F0502020204030204" pitchFamily="34" charset="0"/>
            </a:endParaRPr>
          </a:p>
        </p:txBody>
      </p:sp>
      <p:sp>
        <p:nvSpPr>
          <p:cNvPr id="119815" name="Rectangle 7"/>
          <p:cNvSpPr>
            <a:spLocks noChangeArrowheads="1"/>
          </p:cNvSpPr>
          <p:nvPr/>
        </p:nvSpPr>
        <p:spPr bwMode="auto">
          <a:xfrm>
            <a:off x="4838700" y="3733800"/>
            <a:ext cx="1112838" cy="304800"/>
          </a:xfrm>
          <a:prstGeom prst="rect">
            <a:avLst/>
          </a:prstGeom>
          <a:solidFill>
            <a:srgbClr val="FFFFFF"/>
          </a:solidFill>
          <a:ln w="28575">
            <a:solidFill>
              <a:schemeClr val="accent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n-US" altLang="en-US" sz="2000" b="1" dirty="0">
                <a:solidFill>
                  <a:schemeClr val="accent1"/>
                </a:solidFill>
                <a:latin typeface="Calibri" panose="020F0502020204030204" pitchFamily="34" charset="0"/>
                <a:sym typeface="Symbol" panose="05050102010706020507" pitchFamily="18" charset="2"/>
              </a:rPr>
              <a:t>d</a:t>
            </a:r>
            <a:r>
              <a:rPr lang="en-US" altLang="en-US" sz="2000" b="1" dirty="0">
                <a:latin typeface="Calibri" panose="020F0502020204030204" pitchFamily="34" charset="0"/>
                <a:sym typeface="Symbol" panose="05050102010706020507" pitchFamily="18" charset="2"/>
              </a:rPr>
              <a:t>:</a:t>
            </a:r>
            <a:r>
              <a:rPr lang="en-US" altLang="en-US" sz="2000" b="1" dirty="0">
                <a:latin typeface="Calibri" panose="020F0502020204030204" pitchFamily="34" charset="0"/>
              </a:rPr>
              <a:t>a</a:t>
            </a:r>
            <a:r>
              <a:rPr lang="en-US" altLang="en-US" sz="2000" b="1" dirty="0">
                <a:latin typeface="Calibri" panose="020F0502020204030204" pitchFamily="34" charset="0"/>
                <a:sym typeface="Symbol" panose="05050102010706020507" pitchFamily="18" charset="2"/>
              </a:rPr>
              <a:t> </a:t>
            </a:r>
            <a:r>
              <a:rPr lang="en-US" altLang="en-US" sz="2000" b="1" dirty="0">
                <a:solidFill>
                  <a:srgbClr val="9933FF"/>
                </a:solidFill>
                <a:latin typeface="Calibri" panose="020F0502020204030204" pitchFamily="34" charset="0"/>
                <a:sym typeface="Symbol" panose="05050102010706020507" pitchFamily="18" charset="2"/>
              </a:rPr>
              <a:t>b</a:t>
            </a:r>
            <a:endParaRPr lang="en-US" altLang="en-US" sz="2400" dirty="0">
              <a:solidFill>
                <a:schemeClr val="accent1"/>
              </a:solidFill>
              <a:latin typeface="Calibri" panose="020F0502020204030204" pitchFamily="34" charset="0"/>
            </a:endParaRPr>
          </a:p>
        </p:txBody>
      </p:sp>
      <p:cxnSp>
        <p:nvCxnSpPr>
          <p:cNvPr id="119816" name="AutoShape 8"/>
          <p:cNvCxnSpPr>
            <a:cxnSpLocks noChangeShapeType="1"/>
            <a:stCxn id="119813" idx="0"/>
            <a:endCxn id="119812" idx="2"/>
          </p:cNvCxnSpPr>
          <p:nvPr/>
        </p:nvCxnSpPr>
        <p:spPr bwMode="auto">
          <a:xfrm flipV="1">
            <a:off x="3619500" y="1843088"/>
            <a:ext cx="1219200" cy="733425"/>
          </a:xfrm>
          <a:prstGeom prst="straightConnector1">
            <a:avLst/>
          </a:prstGeom>
          <a:noFill/>
          <a:ln w="28575">
            <a:solidFill>
              <a:srgbClr val="0033CC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19817" name="AutoShape 9"/>
          <p:cNvCxnSpPr>
            <a:cxnSpLocks noChangeShapeType="1"/>
            <a:stCxn id="119812" idx="2"/>
            <a:endCxn id="119814" idx="0"/>
          </p:cNvCxnSpPr>
          <p:nvPr/>
        </p:nvCxnSpPr>
        <p:spPr bwMode="auto">
          <a:xfrm>
            <a:off x="4838700" y="1843088"/>
            <a:ext cx="1143000" cy="733425"/>
          </a:xfrm>
          <a:prstGeom prst="straightConnector1">
            <a:avLst/>
          </a:prstGeom>
          <a:noFill/>
          <a:ln w="28575">
            <a:solidFill>
              <a:srgbClr val="0033CC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19818" name="AutoShape 10"/>
          <p:cNvCxnSpPr>
            <a:cxnSpLocks noChangeShapeType="1"/>
            <a:stCxn id="119813" idx="2"/>
            <a:endCxn id="119839" idx="0"/>
          </p:cNvCxnSpPr>
          <p:nvPr/>
        </p:nvCxnSpPr>
        <p:spPr bwMode="auto">
          <a:xfrm flipH="1">
            <a:off x="2733675" y="2909888"/>
            <a:ext cx="885825" cy="809625"/>
          </a:xfrm>
          <a:prstGeom prst="straightConnector1">
            <a:avLst/>
          </a:prstGeom>
          <a:noFill/>
          <a:ln w="28575">
            <a:solidFill>
              <a:srgbClr val="0033CC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19819" name="AutoShape 11"/>
          <p:cNvCxnSpPr>
            <a:cxnSpLocks noChangeShapeType="1"/>
            <a:stCxn id="119814" idx="2"/>
            <a:endCxn id="119815" idx="0"/>
          </p:cNvCxnSpPr>
          <p:nvPr/>
        </p:nvCxnSpPr>
        <p:spPr bwMode="auto">
          <a:xfrm flipH="1">
            <a:off x="5395913" y="2909888"/>
            <a:ext cx="585787" cy="809625"/>
          </a:xfrm>
          <a:prstGeom prst="straightConnector1">
            <a:avLst/>
          </a:prstGeom>
          <a:noFill/>
          <a:ln w="28575">
            <a:solidFill>
              <a:srgbClr val="0033CC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19820" name="Oval 12"/>
          <p:cNvSpPr>
            <a:spLocks noChangeArrowheads="1"/>
          </p:cNvSpPr>
          <p:nvPr/>
        </p:nvSpPr>
        <p:spPr bwMode="auto">
          <a:xfrm>
            <a:off x="4038600" y="3733800"/>
            <a:ext cx="319088" cy="314325"/>
          </a:xfrm>
          <a:prstGeom prst="ellipse">
            <a:avLst/>
          </a:prstGeom>
          <a:solidFill>
            <a:srgbClr val="FFFFFF"/>
          </a:solidFill>
          <a:ln w="28575">
            <a:solidFill>
              <a:srgbClr val="6699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n-US" altLang="en-US" sz="2000" dirty="0">
                <a:solidFill>
                  <a:srgbClr val="669900"/>
                </a:solidFill>
                <a:latin typeface="Calibri" panose="020F0502020204030204" pitchFamily="34" charset="0"/>
              </a:rPr>
              <a:t>3</a:t>
            </a:r>
            <a:endParaRPr lang="en-US" altLang="en-US" dirty="0"/>
          </a:p>
        </p:txBody>
      </p:sp>
      <p:sp>
        <p:nvSpPr>
          <p:cNvPr id="119821" name="Oval 13"/>
          <p:cNvSpPr>
            <a:spLocks noChangeArrowheads="1"/>
          </p:cNvSpPr>
          <p:nvPr/>
        </p:nvSpPr>
        <p:spPr bwMode="auto">
          <a:xfrm>
            <a:off x="6553200" y="3733800"/>
            <a:ext cx="319088" cy="314325"/>
          </a:xfrm>
          <a:prstGeom prst="ellipse">
            <a:avLst/>
          </a:prstGeom>
          <a:solidFill>
            <a:srgbClr val="FFFFFF"/>
          </a:solidFill>
          <a:ln w="28575">
            <a:solidFill>
              <a:srgbClr val="6699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n-US" altLang="en-US" sz="2000" dirty="0">
                <a:solidFill>
                  <a:srgbClr val="669900"/>
                </a:solidFill>
                <a:latin typeface="Calibri" panose="020F0502020204030204" pitchFamily="34" charset="0"/>
              </a:rPr>
              <a:t>3</a:t>
            </a:r>
            <a:endParaRPr lang="en-US" altLang="en-US" dirty="0"/>
          </a:p>
        </p:txBody>
      </p:sp>
      <p:sp>
        <p:nvSpPr>
          <p:cNvPr id="119822" name="Oval 14"/>
          <p:cNvSpPr>
            <a:spLocks noChangeArrowheads="1"/>
          </p:cNvSpPr>
          <p:nvPr/>
        </p:nvSpPr>
        <p:spPr bwMode="auto">
          <a:xfrm>
            <a:off x="3200400" y="5019675"/>
            <a:ext cx="319088" cy="314325"/>
          </a:xfrm>
          <a:prstGeom prst="ellipse">
            <a:avLst/>
          </a:prstGeom>
          <a:solidFill>
            <a:srgbClr val="FFFFFF"/>
          </a:solidFill>
          <a:ln w="28575">
            <a:solidFill>
              <a:srgbClr val="6699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n-US" altLang="en-US" sz="2000" dirty="0">
                <a:solidFill>
                  <a:srgbClr val="669900"/>
                </a:solidFill>
                <a:latin typeface="Calibri" panose="020F0502020204030204" pitchFamily="34" charset="0"/>
              </a:rPr>
              <a:t>2</a:t>
            </a:r>
            <a:endParaRPr lang="en-US" altLang="en-US" dirty="0"/>
          </a:p>
        </p:txBody>
      </p:sp>
      <p:sp>
        <p:nvSpPr>
          <p:cNvPr id="119823" name="Oval 15"/>
          <p:cNvSpPr>
            <a:spLocks noChangeArrowheads="1"/>
          </p:cNvSpPr>
          <p:nvPr/>
        </p:nvSpPr>
        <p:spPr bwMode="auto">
          <a:xfrm>
            <a:off x="1782763" y="5019675"/>
            <a:ext cx="319087" cy="314325"/>
          </a:xfrm>
          <a:prstGeom prst="ellipse">
            <a:avLst/>
          </a:prstGeom>
          <a:solidFill>
            <a:srgbClr val="FFFFFF"/>
          </a:solidFill>
          <a:ln w="28575">
            <a:solidFill>
              <a:srgbClr val="6699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n-US" altLang="en-US" sz="2000" dirty="0">
                <a:solidFill>
                  <a:srgbClr val="669900"/>
                </a:solidFill>
                <a:latin typeface="Calibri" panose="020F0502020204030204" pitchFamily="34" charset="0"/>
              </a:rPr>
              <a:t>1</a:t>
            </a:r>
            <a:endParaRPr lang="en-US" altLang="en-US" dirty="0"/>
          </a:p>
        </p:txBody>
      </p:sp>
      <p:sp>
        <p:nvSpPr>
          <p:cNvPr id="119824" name="Oval 16"/>
          <p:cNvSpPr>
            <a:spLocks noChangeArrowheads="1"/>
          </p:cNvSpPr>
          <p:nvPr/>
        </p:nvSpPr>
        <p:spPr bwMode="auto">
          <a:xfrm>
            <a:off x="4648200" y="5019675"/>
            <a:ext cx="319088" cy="314325"/>
          </a:xfrm>
          <a:prstGeom prst="ellipse">
            <a:avLst/>
          </a:prstGeom>
          <a:solidFill>
            <a:srgbClr val="FFFFFF"/>
          </a:solidFill>
          <a:ln w="28575">
            <a:solidFill>
              <a:srgbClr val="6699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n-US" altLang="en-US" sz="2000" dirty="0">
                <a:solidFill>
                  <a:srgbClr val="669900"/>
                </a:solidFill>
                <a:latin typeface="Calibri" panose="020F0502020204030204" pitchFamily="34" charset="0"/>
              </a:rPr>
              <a:t>4</a:t>
            </a:r>
            <a:endParaRPr lang="en-US" altLang="en-US" dirty="0"/>
          </a:p>
        </p:txBody>
      </p:sp>
      <p:sp>
        <p:nvSpPr>
          <p:cNvPr id="119825" name="Oval 17"/>
          <p:cNvSpPr>
            <a:spLocks noChangeArrowheads="1"/>
          </p:cNvSpPr>
          <p:nvPr/>
        </p:nvSpPr>
        <p:spPr bwMode="auto">
          <a:xfrm>
            <a:off x="5791200" y="5019675"/>
            <a:ext cx="319088" cy="314325"/>
          </a:xfrm>
          <a:prstGeom prst="ellipse">
            <a:avLst/>
          </a:prstGeom>
          <a:solidFill>
            <a:srgbClr val="FFFFFF"/>
          </a:solidFill>
          <a:ln w="28575">
            <a:solidFill>
              <a:srgbClr val="6699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n-US" altLang="en-US" sz="2000" dirty="0">
                <a:solidFill>
                  <a:srgbClr val="669900"/>
                </a:solidFill>
                <a:latin typeface="Calibri" panose="020F0502020204030204" pitchFamily="34" charset="0"/>
              </a:rPr>
              <a:t>5</a:t>
            </a:r>
            <a:endParaRPr lang="en-US" altLang="en-US" dirty="0"/>
          </a:p>
        </p:txBody>
      </p:sp>
      <p:cxnSp>
        <p:nvCxnSpPr>
          <p:cNvPr id="119826" name="AutoShape 18"/>
          <p:cNvCxnSpPr>
            <a:cxnSpLocks noChangeShapeType="1"/>
            <a:stCxn id="119813" idx="2"/>
            <a:endCxn id="119820" idx="0"/>
          </p:cNvCxnSpPr>
          <p:nvPr/>
        </p:nvCxnSpPr>
        <p:spPr bwMode="auto">
          <a:xfrm>
            <a:off x="3619500" y="2909888"/>
            <a:ext cx="579438" cy="809625"/>
          </a:xfrm>
          <a:prstGeom prst="straightConnector1">
            <a:avLst/>
          </a:prstGeom>
          <a:noFill/>
          <a:ln w="28575">
            <a:solidFill>
              <a:srgbClr val="0033CC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19827" name="AutoShape 19"/>
          <p:cNvCxnSpPr>
            <a:cxnSpLocks noChangeShapeType="1"/>
            <a:stCxn id="119814" idx="2"/>
            <a:endCxn id="119821" idx="0"/>
          </p:cNvCxnSpPr>
          <p:nvPr/>
        </p:nvCxnSpPr>
        <p:spPr bwMode="auto">
          <a:xfrm>
            <a:off x="5981700" y="2909888"/>
            <a:ext cx="731838" cy="809625"/>
          </a:xfrm>
          <a:prstGeom prst="straightConnector1">
            <a:avLst/>
          </a:prstGeom>
          <a:noFill/>
          <a:ln w="28575">
            <a:solidFill>
              <a:srgbClr val="0033CC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19828" name="AutoShape 20"/>
          <p:cNvCxnSpPr>
            <a:cxnSpLocks noChangeShapeType="1"/>
            <a:stCxn id="119839" idx="2"/>
            <a:endCxn id="119823" idx="0"/>
          </p:cNvCxnSpPr>
          <p:nvPr/>
        </p:nvCxnSpPr>
        <p:spPr bwMode="auto">
          <a:xfrm flipH="1">
            <a:off x="1943100" y="4052888"/>
            <a:ext cx="790575" cy="952500"/>
          </a:xfrm>
          <a:prstGeom prst="straightConnector1">
            <a:avLst/>
          </a:prstGeom>
          <a:noFill/>
          <a:ln w="28575">
            <a:solidFill>
              <a:srgbClr val="0033CC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19829" name="AutoShape 21"/>
          <p:cNvCxnSpPr>
            <a:cxnSpLocks noChangeShapeType="1"/>
            <a:stCxn id="119839" idx="2"/>
            <a:endCxn id="119822" idx="0"/>
          </p:cNvCxnSpPr>
          <p:nvPr/>
        </p:nvCxnSpPr>
        <p:spPr bwMode="auto">
          <a:xfrm>
            <a:off x="2733675" y="4052888"/>
            <a:ext cx="627063" cy="952500"/>
          </a:xfrm>
          <a:prstGeom prst="straightConnector1">
            <a:avLst/>
          </a:prstGeom>
          <a:noFill/>
          <a:ln w="28575">
            <a:solidFill>
              <a:srgbClr val="0033CC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19830" name="AutoShape 22"/>
          <p:cNvCxnSpPr>
            <a:cxnSpLocks noChangeShapeType="1"/>
            <a:stCxn id="119815" idx="2"/>
            <a:endCxn id="119824" idx="0"/>
          </p:cNvCxnSpPr>
          <p:nvPr/>
        </p:nvCxnSpPr>
        <p:spPr bwMode="auto">
          <a:xfrm flipH="1">
            <a:off x="4808538" y="4052888"/>
            <a:ext cx="587375" cy="952500"/>
          </a:xfrm>
          <a:prstGeom prst="straightConnector1">
            <a:avLst/>
          </a:prstGeom>
          <a:noFill/>
          <a:ln w="28575">
            <a:solidFill>
              <a:srgbClr val="0033CC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19831" name="AutoShape 23"/>
          <p:cNvCxnSpPr>
            <a:cxnSpLocks noChangeShapeType="1"/>
            <a:stCxn id="119815" idx="2"/>
            <a:endCxn id="119825" idx="0"/>
          </p:cNvCxnSpPr>
          <p:nvPr/>
        </p:nvCxnSpPr>
        <p:spPr bwMode="auto">
          <a:xfrm>
            <a:off x="5395913" y="4052888"/>
            <a:ext cx="555625" cy="952500"/>
          </a:xfrm>
          <a:prstGeom prst="straightConnector1">
            <a:avLst/>
          </a:prstGeom>
          <a:noFill/>
          <a:ln w="28575">
            <a:solidFill>
              <a:srgbClr val="0033CC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19832" name="Rectangle 24"/>
          <p:cNvSpPr>
            <a:spLocks noChangeArrowheads="1"/>
          </p:cNvSpPr>
          <p:nvPr/>
        </p:nvSpPr>
        <p:spPr bwMode="auto">
          <a:xfrm>
            <a:off x="1394345" y="5331768"/>
            <a:ext cx="1008609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n-US" altLang="en-US" sz="2000" b="1" dirty="0">
                <a:latin typeface="Calibri" panose="020F0502020204030204" pitchFamily="34" charset="0"/>
              </a:rPr>
              <a:t>a</a:t>
            </a:r>
            <a:r>
              <a:rPr lang="en-US" altLang="en-US" sz="2000" b="1" dirty="0">
                <a:latin typeface="Calibri" panose="020F0502020204030204" pitchFamily="34" charset="0"/>
                <a:sym typeface="Symbol" panose="05050102010706020507" pitchFamily="18" charset="2"/>
              </a:rPr>
              <a:t></a:t>
            </a:r>
            <a:r>
              <a:rPr lang="en-US" altLang="en-US" sz="2400" b="1" dirty="0">
                <a:latin typeface="Calibri" panose="020F0502020204030204" pitchFamily="34" charset="0"/>
              </a:rPr>
              <a:t> </a:t>
            </a:r>
            <a:r>
              <a:rPr lang="en-US" altLang="en-US" sz="2000" b="1" dirty="0">
                <a:latin typeface="Calibri" panose="020F0502020204030204" pitchFamily="34" charset="0"/>
              </a:rPr>
              <a:t>b</a:t>
            </a:r>
            <a:r>
              <a:rPr lang="en-US" altLang="en-US" sz="2000" b="1" dirty="0">
                <a:latin typeface="Calibri" panose="020F0502020204030204" pitchFamily="34" charset="0"/>
                <a:sym typeface="Symbol" panose="05050102010706020507" pitchFamily="18" charset="2"/>
              </a:rPr>
              <a:t> </a:t>
            </a:r>
            <a:r>
              <a:rPr lang="en-US" altLang="en-US" sz="2000" b="1" dirty="0">
                <a:latin typeface="Calibri" panose="020F0502020204030204" pitchFamily="34" charset="0"/>
              </a:rPr>
              <a:t>c</a:t>
            </a:r>
          </a:p>
        </p:txBody>
      </p:sp>
      <p:sp>
        <p:nvSpPr>
          <p:cNvPr id="119833" name="Rectangle 25"/>
          <p:cNvSpPr>
            <a:spLocks noChangeArrowheads="1"/>
          </p:cNvSpPr>
          <p:nvPr/>
        </p:nvSpPr>
        <p:spPr bwMode="auto">
          <a:xfrm>
            <a:off x="3055293" y="5392708"/>
            <a:ext cx="756938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n-US" altLang="en-US" sz="2000" b="1" dirty="0">
                <a:latin typeface="Calibri" panose="020F0502020204030204" pitchFamily="34" charset="0"/>
              </a:rPr>
              <a:t>a</a:t>
            </a:r>
            <a:r>
              <a:rPr lang="en-US" altLang="en-US" sz="2000" b="1" dirty="0">
                <a:latin typeface="Calibri" panose="020F0502020204030204" pitchFamily="34" charset="0"/>
                <a:sym typeface="Symbol" panose="05050102010706020507" pitchFamily="18" charset="2"/>
              </a:rPr>
              <a:t></a:t>
            </a:r>
            <a:r>
              <a:rPr lang="en-US" altLang="en-US" sz="2000" b="1" dirty="0">
                <a:latin typeface="Calibri" panose="020F0502020204030204" pitchFamily="34" charset="0"/>
              </a:rPr>
              <a:t>c</a:t>
            </a:r>
          </a:p>
        </p:txBody>
      </p:sp>
      <p:sp>
        <p:nvSpPr>
          <p:cNvPr id="119834" name="Rectangle 26"/>
          <p:cNvSpPr>
            <a:spLocks noChangeArrowheads="1"/>
          </p:cNvSpPr>
          <p:nvPr/>
        </p:nvSpPr>
        <p:spPr bwMode="auto">
          <a:xfrm>
            <a:off x="3841750" y="4113213"/>
            <a:ext cx="515938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n-US" altLang="en-US" sz="2000" b="1" dirty="0">
                <a:solidFill>
                  <a:srgbClr val="9933FF"/>
                </a:solidFill>
                <a:latin typeface="Calibri" panose="020F0502020204030204" pitchFamily="34" charset="0"/>
                <a:sym typeface="Symbol" panose="05050102010706020507" pitchFamily="18" charset="2"/>
              </a:rPr>
              <a:t></a:t>
            </a:r>
            <a:r>
              <a:rPr lang="en-US" altLang="en-US" sz="2000" b="1" dirty="0">
                <a:solidFill>
                  <a:srgbClr val="9933FF"/>
                </a:solidFill>
                <a:latin typeface="Calibri" panose="020F0502020204030204" pitchFamily="34" charset="0"/>
              </a:rPr>
              <a:t>b</a:t>
            </a:r>
            <a:endParaRPr lang="en-US" altLang="en-US" sz="2000" b="1" dirty="0">
              <a:latin typeface="Calibri" panose="020F0502020204030204" pitchFamily="34" charset="0"/>
            </a:endParaRPr>
          </a:p>
        </p:txBody>
      </p:sp>
      <p:sp>
        <p:nvSpPr>
          <p:cNvPr id="119835" name="Rectangle 27"/>
          <p:cNvSpPr>
            <a:spLocks noChangeArrowheads="1"/>
          </p:cNvSpPr>
          <p:nvPr/>
        </p:nvSpPr>
        <p:spPr bwMode="auto">
          <a:xfrm>
            <a:off x="6553200" y="4113213"/>
            <a:ext cx="515938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n-US" altLang="en-US" sz="2000" b="1" dirty="0">
                <a:solidFill>
                  <a:srgbClr val="9933FF"/>
                </a:solidFill>
                <a:latin typeface="Calibri" panose="020F0502020204030204" pitchFamily="34" charset="0"/>
                <a:sym typeface="Symbol" panose="05050102010706020507" pitchFamily="18" charset="2"/>
              </a:rPr>
              <a:t></a:t>
            </a:r>
            <a:r>
              <a:rPr lang="en-US" altLang="en-US" sz="2000" b="1" dirty="0">
                <a:solidFill>
                  <a:srgbClr val="9933FF"/>
                </a:solidFill>
                <a:latin typeface="Calibri" panose="020F0502020204030204" pitchFamily="34" charset="0"/>
              </a:rPr>
              <a:t>b</a:t>
            </a:r>
          </a:p>
        </p:txBody>
      </p:sp>
      <p:sp>
        <p:nvSpPr>
          <p:cNvPr id="119836" name="Rectangle 28"/>
          <p:cNvSpPr>
            <a:spLocks noChangeArrowheads="1"/>
          </p:cNvSpPr>
          <p:nvPr/>
        </p:nvSpPr>
        <p:spPr bwMode="auto">
          <a:xfrm>
            <a:off x="4422775" y="5394325"/>
            <a:ext cx="87312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n-US" altLang="en-US" sz="2000" b="1" dirty="0">
                <a:latin typeface="Calibri" panose="020F0502020204030204" pitchFamily="34" charset="0"/>
                <a:sym typeface="Symbol" panose="05050102010706020507" pitchFamily="18" charset="2"/>
              </a:rPr>
              <a:t></a:t>
            </a:r>
            <a:r>
              <a:rPr lang="en-US" altLang="en-US" sz="2000" b="1" dirty="0">
                <a:latin typeface="Calibri" panose="020F0502020204030204" pitchFamily="34" charset="0"/>
              </a:rPr>
              <a:t>a</a:t>
            </a:r>
            <a:r>
              <a:rPr lang="en-US" altLang="en-US" sz="2000" b="1" dirty="0">
                <a:latin typeface="Calibri" panose="020F0502020204030204" pitchFamily="34" charset="0"/>
                <a:sym typeface="Symbol" panose="05050102010706020507" pitchFamily="18" charset="2"/>
              </a:rPr>
              <a:t> </a:t>
            </a:r>
            <a:r>
              <a:rPr lang="en-US" altLang="en-US" sz="2000" b="1" dirty="0">
                <a:latin typeface="Calibri" panose="020F0502020204030204" pitchFamily="34" charset="0"/>
              </a:rPr>
              <a:t>d</a:t>
            </a:r>
          </a:p>
        </p:txBody>
      </p:sp>
      <p:sp>
        <p:nvSpPr>
          <p:cNvPr id="119837" name="Rectangle 29"/>
          <p:cNvSpPr>
            <a:spLocks noChangeArrowheads="1"/>
          </p:cNvSpPr>
          <p:nvPr/>
        </p:nvSpPr>
        <p:spPr bwMode="auto">
          <a:xfrm>
            <a:off x="5662613" y="5394325"/>
            <a:ext cx="8826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n-US" altLang="en-US" sz="2000" b="1" dirty="0">
                <a:latin typeface="Calibri" panose="020F0502020204030204" pitchFamily="34" charset="0"/>
                <a:sym typeface="Symbol" panose="05050102010706020507" pitchFamily="18" charset="2"/>
              </a:rPr>
              <a:t></a:t>
            </a:r>
            <a:r>
              <a:rPr lang="en-US" altLang="en-US" sz="2000" b="1" dirty="0">
                <a:latin typeface="Calibri" panose="020F0502020204030204" pitchFamily="34" charset="0"/>
              </a:rPr>
              <a:t>d</a:t>
            </a:r>
            <a:r>
              <a:rPr lang="en-US" altLang="en-US" sz="2000" b="1" dirty="0">
                <a:latin typeface="Calibri" panose="020F0502020204030204" pitchFamily="34" charset="0"/>
                <a:sym typeface="Symbol" panose="05050102010706020507" pitchFamily="18" charset="2"/>
              </a:rPr>
              <a:t> </a:t>
            </a:r>
            <a:r>
              <a:rPr lang="en-US" altLang="en-US" sz="2000" b="1" dirty="0">
                <a:latin typeface="Calibri" panose="020F0502020204030204" pitchFamily="34" charset="0"/>
              </a:rPr>
              <a:t>b</a:t>
            </a:r>
          </a:p>
        </p:txBody>
      </p:sp>
      <p:sp>
        <p:nvSpPr>
          <p:cNvPr id="119838" name="Rectangle 30"/>
          <p:cNvSpPr>
            <a:spLocks noChangeArrowheads="1"/>
          </p:cNvSpPr>
          <p:nvPr/>
        </p:nvSpPr>
        <p:spPr bwMode="auto">
          <a:xfrm>
            <a:off x="2165350" y="2438400"/>
            <a:ext cx="2603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n-US" altLang="en-US" sz="2400" b="1" dirty="0">
                <a:latin typeface="Calibri" panose="020F0502020204030204" pitchFamily="34" charset="0"/>
              </a:rPr>
              <a:t> </a:t>
            </a:r>
            <a:endParaRPr lang="en-US" altLang="en-US" sz="2000" b="1" dirty="0">
              <a:latin typeface="Calibri" panose="020F0502020204030204" pitchFamily="34" charset="0"/>
            </a:endParaRPr>
          </a:p>
        </p:txBody>
      </p:sp>
      <p:sp>
        <p:nvSpPr>
          <p:cNvPr id="119839" name="Rectangle 31"/>
          <p:cNvSpPr>
            <a:spLocks noChangeArrowheads="1"/>
          </p:cNvSpPr>
          <p:nvPr/>
        </p:nvSpPr>
        <p:spPr bwMode="auto">
          <a:xfrm>
            <a:off x="2265363" y="3733800"/>
            <a:ext cx="935037" cy="304800"/>
          </a:xfrm>
          <a:prstGeom prst="rect">
            <a:avLst/>
          </a:prstGeom>
          <a:solidFill>
            <a:srgbClr val="FFFFFF"/>
          </a:solidFill>
          <a:ln w="28575">
            <a:solidFill>
              <a:schemeClr val="accent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n-US" altLang="en-US" sz="2000" b="1" dirty="0">
                <a:solidFill>
                  <a:schemeClr val="accent1"/>
                </a:solidFill>
                <a:latin typeface="Calibri" panose="020F0502020204030204" pitchFamily="34" charset="0"/>
              </a:rPr>
              <a:t>c</a:t>
            </a:r>
            <a:r>
              <a:rPr lang="en-US" altLang="en-US" sz="2000" b="1" dirty="0">
                <a:latin typeface="Calibri" panose="020F0502020204030204" pitchFamily="34" charset="0"/>
              </a:rPr>
              <a:t>: a</a:t>
            </a:r>
            <a:r>
              <a:rPr lang="en-US" altLang="en-US" sz="2000" b="1" dirty="0">
                <a:latin typeface="Calibri" panose="020F0502020204030204" pitchFamily="34" charset="0"/>
                <a:sym typeface="Symbol" panose="05050102010706020507" pitchFamily="18" charset="2"/>
              </a:rPr>
              <a:t></a:t>
            </a:r>
            <a:r>
              <a:rPr lang="en-US" altLang="en-US" sz="2400" b="1" dirty="0">
                <a:latin typeface="Calibri" panose="020F0502020204030204" pitchFamily="34" charset="0"/>
              </a:rPr>
              <a:t> </a:t>
            </a:r>
            <a:r>
              <a:rPr lang="en-US" altLang="en-US" sz="2000" b="1" dirty="0">
                <a:solidFill>
                  <a:srgbClr val="9933FF"/>
                </a:solidFill>
                <a:latin typeface="Calibri" panose="020F0502020204030204" pitchFamily="34" charset="0"/>
              </a:rPr>
              <a:t>b</a:t>
            </a:r>
            <a:endParaRPr lang="en-US" altLang="en-US" sz="2000" b="1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D53BC-9490-440C-BB1B-9F6C79C2C586}" type="slidenum">
              <a:rPr lang="en-US" altLang="en-US"/>
              <a:pPr/>
              <a:t>29</a:t>
            </a:fld>
            <a:endParaRPr lang="en-US" altLang="en-US"/>
          </a:p>
        </p:txBody>
      </p:sp>
      <p:sp>
        <p:nvSpPr>
          <p:cNvPr id="1187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Tree Resolution</a:t>
            </a:r>
          </a:p>
        </p:txBody>
      </p:sp>
      <p:sp>
        <p:nvSpPr>
          <p:cNvPr id="118787" name="Text Box 3"/>
          <p:cNvSpPr txBox="1">
            <a:spLocks noChangeArrowheads="1"/>
          </p:cNvSpPr>
          <p:nvPr/>
        </p:nvSpPr>
        <p:spPr bwMode="auto">
          <a:xfrm>
            <a:off x="541338" y="1681986"/>
            <a:ext cx="1244251" cy="20621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l"/>
            <a:r>
              <a:rPr lang="en-US" altLang="en-US" sz="2400" dirty="0">
                <a:solidFill>
                  <a:srgbClr val="0033CC"/>
                </a:solidFill>
                <a:latin typeface="Calibri" panose="020F0502020204030204" pitchFamily="34" charset="0"/>
              </a:rPr>
              <a:t>Clauses</a:t>
            </a:r>
            <a:endParaRPr lang="en-US" altLang="en-US" sz="2400" dirty="0">
              <a:latin typeface="Calibri" panose="020F0502020204030204" pitchFamily="34" charset="0"/>
            </a:endParaRPr>
          </a:p>
          <a:p>
            <a:pPr algn="l"/>
            <a:r>
              <a:rPr lang="en-US" altLang="en-US" sz="1800" b="1" dirty="0">
                <a:solidFill>
                  <a:srgbClr val="669900"/>
                </a:solidFill>
                <a:latin typeface="Calibri" panose="020F0502020204030204" pitchFamily="34" charset="0"/>
              </a:rPr>
              <a:t>1.</a:t>
            </a:r>
            <a:r>
              <a:rPr lang="en-US" altLang="en-US" sz="2000" b="1" dirty="0">
                <a:solidFill>
                  <a:schemeClr val="accent1"/>
                </a:solidFill>
                <a:latin typeface="Calibri" panose="020F0502020204030204" pitchFamily="34" charset="0"/>
              </a:rPr>
              <a:t> </a:t>
            </a:r>
            <a:r>
              <a:rPr lang="en-US" altLang="en-US" sz="2000" b="1" dirty="0">
                <a:latin typeface="Calibri" panose="020F0502020204030204" pitchFamily="34" charset="0"/>
              </a:rPr>
              <a:t>a</a:t>
            </a:r>
            <a:r>
              <a:rPr lang="en-US" altLang="en-US" sz="2000" b="1" dirty="0">
                <a:latin typeface="Calibri" panose="020F0502020204030204" pitchFamily="34" charset="0"/>
                <a:sym typeface="Symbol" panose="05050102010706020507" pitchFamily="18" charset="2"/>
              </a:rPr>
              <a:t></a:t>
            </a:r>
            <a:r>
              <a:rPr lang="en-US" altLang="en-US" sz="2400" b="1" dirty="0">
                <a:latin typeface="Calibri" panose="020F0502020204030204" pitchFamily="34" charset="0"/>
              </a:rPr>
              <a:t> </a:t>
            </a:r>
            <a:r>
              <a:rPr lang="en-US" altLang="en-US" sz="2000" b="1" dirty="0">
                <a:latin typeface="Calibri" panose="020F0502020204030204" pitchFamily="34" charset="0"/>
              </a:rPr>
              <a:t>b</a:t>
            </a:r>
            <a:r>
              <a:rPr lang="en-US" altLang="en-US" sz="2000" b="1" dirty="0">
                <a:latin typeface="Calibri" panose="020F0502020204030204" pitchFamily="34" charset="0"/>
                <a:sym typeface="Symbol" panose="05050102010706020507" pitchFamily="18" charset="2"/>
              </a:rPr>
              <a:t> </a:t>
            </a:r>
            <a:r>
              <a:rPr lang="en-US" altLang="en-US" sz="2000" b="1" dirty="0">
                <a:latin typeface="Calibri" panose="020F0502020204030204" pitchFamily="34" charset="0"/>
              </a:rPr>
              <a:t>c</a:t>
            </a:r>
            <a:endParaRPr lang="en-US" altLang="en-US" sz="2400" b="1" dirty="0">
              <a:solidFill>
                <a:schemeClr val="accent1"/>
              </a:solidFill>
              <a:latin typeface="Calibri" panose="020F0502020204030204" pitchFamily="34" charset="0"/>
            </a:endParaRPr>
          </a:p>
          <a:p>
            <a:pPr algn="l"/>
            <a:r>
              <a:rPr lang="en-US" altLang="en-US" sz="1800" b="1" dirty="0">
                <a:solidFill>
                  <a:srgbClr val="669900"/>
                </a:solidFill>
                <a:latin typeface="Calibri" panose="020F0502020204030204" pitchFamily="34" charset="0"/>
              </a:rPr>
              <a:t>2.</a:t>
            </a:r>
            <a:r>
              <a:rPr lang="en-US" altLang="en-US" sz="1800" b="1" dirty="0">
                <a:solidFill>
                  <a:schemeClr val="accent1"/>
                </a:solidFill>
                <a:latin typeface="Calibri" panose="020F0502020204030204" pitchFamily="34" charset="0"/>
              </a:rPr>
              <a:t> </a:t>
            </a:r>
            <a:r>
              <a:rPr lang="en-US" altLang="en-US" sz="2000" b="1" dirty="0">
                <a:latin typeface="Calibri" panose="020F0502020204030204" pitchFamily="34" charset="0"/>
              </a:rPr>
              <a:t>a</a:t>
            </a:r>
            <a:r>
              <a:rPr lang="en-US" altLang="en-US" sz="2000" b="1" dirty="0">
                <a:latin typeface="Calibri" panose="020F0502020204030204" pitchFamily="34" charset="0"/>
                <a:sym typeface="Symbol" panose="05050102010706020507" pitchFamily="18" charset="2"/>
              </a:rPr>
              <a:t></a:t>
            </a:r>
            <a:r>
              <a:rPr lang="en-US" altLang="en-US" sz="2000" b="1" dirty="0">
                <a:latin typeface="Calibri" panose="020F0502020204030204" pitchFamily="34" charset="0"/>
              </a:rPr>
              <a:t>c</a:t>
            </a:r>
            <a:endParaRPr lang="en-US" altLang="en-US" sz="2000" b="1" dirty="0">
              <a:solidFill>
                <a:schemeClr val="accent1"/>
              </a:solidFill>
              <a:latin typeface="Calibri" panose="020F0502020204030204" pitchFamily="34" charset="0"/>
            </a:endParaRPr>
          </a:p>
          <a:p>
            <a:pPr algn="l"/>
            <a:r>
              <a:rPr lang="en-US" altLang="en-US" sz="1800" b="1" dirty="0">
                <a:solidFill>
                  <a:srgbClr val="669900"/>
                </a:solidFill>
                <a:latin typeface="Calibri" panose="020F0502020204030204" pitchFamily="34" charset="0"/>
              </a:rPr>
              <a:t>3.</a:t>
            </a:r>
            <a:r>
              <a:rPr lang="en-US" altLang="en-US" sz="1800" b="1" dirty="0">
                <a:solidFill>
                  <a:schemeClr val="accent1"/>
                </a:solidFill>
                <a:latin typeface="Calibri" panose="020F0502020204030204" pitchFamily="34" charset="0"/>
              </a:rPr>
              <a:t> </a:t>
            </a:r>
            <a:r>
              <a:rPr lang="en-US" altLang="en-US" sz="2000" b="1" dirty="0">
                <a:latin typeface="Calibri" panose="020F0502020204030204" pitchFamily="34" charset="0"/>
                <a:sym typeface="Symbol" panose="05050102010706020507" pitchFamily="18" charset="2"/>
              </a:rPr>
              <a:t></a:t>
            </a:r>
            <a:r>
              <a:rPr lang="en-US" altLang="en-US" sz="2000" b="1" dirty="0">
                <a:latin typeface="Calibri" panose="020F0502020204030204" pitchFamily="34" charset="0"/>
              </a:rPr>
              <a:t>b</a:t>
            </a:r>
            <a:endParaRPr lang="en-US" altLang="en-US" sz="2000" b="1" dirty="0">
              <a:solidFill>
                <a:schemeClr val="accent1"/>
              </a:solidFill>
              <a:latin typeface="Calibri" panose="020F0502020204030204" pitchFamily="34" charset="0"/>
            </a:endParaRPr>
          </a:p>
          <a:p>
            <a:pPr algn="l"/>
            <a:r>
              <a:rPr lang="en-US" altLang="en-US" sz="1800" b="1" dirty="0">
                <a:solidFill>
                  <a:srgbClr val="669900"/>
                </a:solidFill>
                <a:latin typeface="Calibri" panose="020F0502020204030204" pitchFamily="34" charset="0"/>
              </a:rPr>
              <a:t>4.</a:t>
            </a:r>
            <a:r>
              <a:rPr lang="en-US" altLang="en-US" sz="1800" b="1" dirty="0">
                <a:solidFill>
                  <a:schemeClr val="accent1"/>
                </a:solidFill>
                <a:latin typeface="Calibri" panose="020F0502020204030204" pitchFamily="34" charset="0"/>
              </a:rPr>
              <a:t> </a:t>
            </a:r>
            <a:r>
              <a:rPr lang="en-US" altLang="en-US" sz="2000" b="1" dirty="0">
                <a:latin typeface="Calibri" panose="020F0502020204030204" pitchFamily="34" charset="0"/>
                <a:sym typeface="Symbol" panose="05050102010706020507" pitchFamily="18" charset="2"/>
              </a:rPr>
              <a:t></a:t>
            </a:r>
            <a:r>
              <a:rPr lang="en-US" altLang="en-US" sz="2000" b="1" dirty="0">
                <a:latin typeface="Calibri" panose="020F0502020204030204" pitchFamily="34" charset="0"/>
              </a:rPr>
              <a:t>a</a:t>
            </a:r>
            <a:r>
              <a:rPr lang="en-US" altLang="en-US" sz="2000" b="1" dirty="0">
                <a:latin typeface="Calibri" panose="020F0502020204030204" pitchFamily="34" charset="0"/>
                <a:sym typeface="Symbol" panose="05050102010706020507" pitchFamily="18" charset="2"/>
              </a:rPr>
              <a:t> </a:t>
            </a:r>
            <a:r>
              <a:rPr lang="en-US" altLang="en-US" sz="2000" b="1" dirty="0">
                <a:latin typeface="Calibri" panose="020F0502020204030204" pitchFamily="34" charset="0"/>
              </a:rPr>
              <a:t>d</a:t>
            </a:r>
            <a:endParaRPr lang="en-US" altLang="en-US" sz="2000" b="1" dirty="0">
              <a:solidFill>
                <a:schemeClr val="accent1"/>
              </a:solidFill>
              <a:latin typeface="Calibri" panose="020F0502020204030204" pitchFamily="34" charset="0"/>
            </a:endParaRPr>
          </a:p>
          <a:p>
            <a:pPr algn="l"/>
            <a:r>
              <a:rPr lang="en-US" altLang="en-US" sz="1800" b="1" dirty="0">
                <a:solidFill>
                  <a:srgbClr val="669900"/>
                </a:solidFill>
                <a:latin typeface="Calibri" panose="020F0502020204030204" pitchFamily="34" charset="0"/>
              </a:rPr>
              <a:t>5.</a:t>
            </a:r>
            <a:r>
              <a:rPr lang="en-US" altLang="en-US" sz="1800" b="1" dirty="0">
                <a:solidFill>
                  <a:schemeClr val="accent1"/>
                </a:solidFill>
                <a:latin typeface="Calibri" panose="020F0502020204030204" pitchFamily="34" charset="0"/>
              </a:rPr>
              <a:t> </a:t>
            </a:r>
            <a:r>
              <a:rPr lang="en-US" altLang="en-US" sz="2000" b="1" dirty="0">
                <a:latin typeface="Calibri" panose="020F0502020204030204" pitchFamily="34" charset="0"/>
                <a:sym typeface="Symbol" panose="05050102010706020507" pitchFamily="18" charset="2"/>
              </a:rPr>
              <a:t></a:t>
            </a:r>
            <a:r>
              <a:rPr lang="en-US" altLang="en-US" sz="2000" b="1" dirty="0">
                <a:latin typeface="Calibri" panose="020F0502020204030204" pitchFamily="34" charset="0"/>
              </a:rPr>
              <a:t>a</a:t>
            </a:r>
            <a:r>
              <a:rPr lang="en-US" altLang="en-US" sz="2000" b="1" dirty="0">
                <a:latin typeface="Calibri" panose="020F0502020204030204" pitchFamily="34" charset="0"/>
                <a:sym typeface="Symbol" panose="05050102010706020507" pitchFamily="18" charset="2"/>
              </a:rPr>
              <a:t> </a:t>
            </a:r>
            <a:r>
              <a:rPr lang="en-US" altLang="en-US" sz="2000" b="1" dirty="0">
                <a:latin typeface="Calibri" panose="020F0502020204030204" pitchFamily="34" charset="0"/>
              </a:rPr>
              <a:t>b</a:t>
            </a:r>
          </a:p>
        </p:txBody>
      </p:sp>
      <p:sp>
        <p:nvSpPr>
          <p:cNvPr id="118788" name="Rectangle 4"/>
          <p:cNvSpPr>
            <a:spLocks noChangeArrowheads="1"/>
          </p:cNvSpPr>
          <p:nvPr/>
        </p:nvSpPr>
        <p:spPr bwMode="auto">
          <a:xfrm>
            <a:off x="4648200" y="1524000"/>
            <a:ext cx="381000" cy="304800"/>
          </a:xfrm>
          <a:prstGeom prst="rect">
            <a:avLst/>
          </a:prstGeom>
          <a:solidFill>
            <a:srgbClr val="FFFFFF"/>
          </a:solidFill>
          <a:ln w="28575">
            <a:solidFill>
              <a:schemeClr val="accent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n-US" altLang="en-US" sz="2400" dirty="0">
                <a:solidFill>
                  <a:schemeClr val="accent1"/>
                </a:solidFill>
                <a:latin typeface="Calibri" panose="020F0502020204030204" pitchFamily="34" charset="0"/>
              </a:rPr>
              <a:t>a</a:t>
            </a:r>
            <a:endParaRPr lang="en-US" altLang="en-US" dirty="0">
              <a:latin typeface="Calibri" panose="020F0502020204030204" pitchFamily="34" charset="0"/>
            </a:endParaRPr>
          </a:p>
        </p:txBody>
      </p:sp>
      <p:sp>
        <p:nvSpPr>
          <p:cNvPr id="118789" name="Rectangle 5"/>
          <p:cNvSpPr>
            <a:spLocks noChangeArrowheads="1"/>
          </p:cNvSpPr>
          <p:nvPr/>
        </p:nvSpPr>
        <p:spPr bwMode="auto">
          <a:xfrm>
            <a:off x="3200400" y="2590800"/>
            <a:ext cx="838200" cy="319088"/>
          </a:xfrm>
          <a:prstGeom prst="rect">
            <a:avLst/>
          </a:prstGeom>
          <a:solidFill>
            <a:srgbClr val="FFFFFF"/>
          </a:solidFill>
          <a:ln w="28575">
            <a:solidFill>
              <a:schemeClr val="accent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n-US" altLang="en-US" sz="2400" dirty="0">
                <a:solidFill>
                  <a:schemeClr val="accent1"/>
                </a:solidFill>
                <a:latin typeface="Calibri" panose="020F0502020204030204" pitchFamily="34" charset="0"/>
              </a:rPr>
              <a:t>b</a:t>
            </a:r>
            <a:r>
              <a:rPr lang="en-US" altLang="en-US" sz="2400" dirty="0">
                <a:latin typeface="Calibri" panose="020F0502020204030204" pitchFamily="34" charset="0"/>
              </a:rPr>
              <a:t>:</a:t>
            </a:r>
            <a:r>
              <a:rPr lang="en-US" altLang="en-US" sz="2400" dirty="0">
                <a:solidFill>
                  <a:schemeClr val="accent1"/>
                </a:solidFill>
                <a:latin typeface="Calibri" panose="020F0502020204030204" pitchFamily="34" charset="0"/>
              </a:rPr>
              <a:t> </a:t>
            </a:r>
            <a:r>
              <a:rPr lang="en-US" altLang="en-US" sz="2000" b="1" dirty="0">
                <a:latin typeface="Calibri" panose="020F0502020204030204" pitchFamily="34" charset="0"/>
              </a:rPr>
              <a:t>a</a:t>
            </a:r>
          </a:p>
        </p:txBody>
      </p:sp>
      <p:sp>
        <p:nvSpPr>
          <p:cNvPr id="118790" name="Rectangle 6"/>
          <p:cNvSpPr>
            <a:spLocks noChangeArrowheads="1"/>
          </p:cNvSpPr>
          <p:nvPr/>
        </p:nvSpPr>
        <p:spPr bwMode="auto">
          <a:xfrm>
            <a:off x="5662613" y="2590800"/>
            <a:ext cx="754062" cy="319088"/>
          </a:xfrm>
          <a:prstGeom prst="rect">
            <a:avLst/>
          </a:prstGeom>
          <a:solidFill>
            <a:srgbClr val="FFFFFF"/>
          </a:solidFill>
          <a:ln w="28575">
            <a:solidFill>
              <a:schemeClr val="accent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n-US" altLang="en-US" sz="2400" dirty="0">
                <a:solidFill>
                  <a:schemeClr val="accent1"/>
                </a:solidFill>
                <a:latin typeface="Calibri" panose="020F0502020204030204" pitchFamily="34" charset="0"/>
              </a:rPr>
              <a:t>b</a:t>
            </a:r>
            <a:r>
              <a:rPr lang="en-US" altLang="en-US" sz="2400" dirty="0">
                <a:latin typeface="Calibri" panose="020F0502020204030204" pitchFamily="34" charset="0"/>
              </a:rPr>
              <a:t>:</a:t>
            </a:r>
            <a:r>
              <a:rPr lang="en-US" altLang="en-US" sz="2400" dirty="0">
                <a:solidFill>
                  <a:schemeClr val="accent1"/>
                </a:solidFill>
                <a:latin typeface="Calibri" panose="020F0502020204030204" pitchFamily="34" charset="0"/>
              </a:rPr>
              <a:t> </a:t>
            </a:r>
            <a:r>
              <a:rPr lang="en-US" altLang="en-US" sz="2000" b="1" dirty="0">
                <a:latin typeface="Calibri" panose="020F0502020204030204" pitchFamily="34" charset="0"/>
                <a:sym typeface="Symbol" panose="05050102010706020507" pitchFamily="18" charset="2"/>
              </a:rPr>
              <a:t></a:t>
            </a:r>
            <a:r>
              <a:rPr lang="en-US" altLang="en-US" sz="2000" b="1" dirty="0">
                <a:latin typeface="Calibri" panose="020F0502020204030204" pitchFamily="34" charset="0"/>
              </a:rPr>
              <a:t>a</a:t>
            </a:r>
          </a:p>
        </p:txBody>
      </p:sp>
      <p:sp>
        <p:nvSpPr>
          <p:cNvPr id="118791" name="Rectangle 7"/>
          <p:cNvSpPr>
            <a:spLocks noChangeArrowheads="1"/>
          </p:cNvSpPr>
          <p:nvPr/>
        </p:nvSpPr>
        <p:spPr bwMode="auto">
          <a:xfrm>
            <a:off x="4838700" y="3733800"/>
            <a:ext cx="1112838" cy="304800"/>
          </a:xfrm>
          <a:prstGeom prst="rect">
            <a:avLst/>
          </a:prstGeom>
          <a:solidFill>
            <a:srgbClr val="FFFFFF"/>
          </a:solidFill>
          <a:ln w="28575">
            <a:solidFill>
              <a:schemeClr val="accent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n-US" altLang="en-US" sz="2400" b="1" dirty="0">
                <a:solidFill>
                  <a:schemeClr val="accent1"/>
                </a:solidFill>
                <a:latin typeface="Calibri" panose="020F0502020204030204" pitchFamily="34" charset="0"/>
                <a:sym typeface="Symbol" panose="05050102010706020507" pitchFamily="18" charset="2"/>
              </a:rPr>
              <a:t>d</a:t>
            </a:r>
            <a:r>
              <a:rPr lang="en-US" altLang="en-US" sz="2000" b="1" dirty="0">
                <a:latin typeface="Calibri" panose="020F0502020204030204" pitchFamily="34" charset="0"/>
                <a:sym typeface="Symbol" panose="05050102010706020507" pitchFamily="18" charset="2"/>
              </a:rPr>
              <a:t>:</a:t>
            </a:r>
            <a:r>
              <a:rPr lang="en-US" altLang="en-US" sz="2000" b="1" dirty="0">
                <a:latin typeface="Calibri" panose="020F0502020204030204" pitchFamily="34" charset="0"/>
              </a:rPr>
              <a:t>a</a:t>
            </a:r>
            <a:r>
              <a:rPr lang="en-US" altLang="en-US" sz="2000" b="1" dirty="0">
                <a:latin typeface="Calibri" panose="020F0502020204030204" pitchFamily="34" charset="0"/>
                <a:sym typeface="Symbol" panose="05050102010706020507" pitchFamily="18" charset="2"/>
              </a:rPr>
              <a:t> </a:t>
            </a:r>
            <a:r>
              <a:rPr lang="en-US" altLang="en-US" sz="2000" b="1" dirty="0">
                <a:solidFill>
                  <a:srgbClr val="9933FF"/>
                </a:solidFill>
                <a:latin typeface="Calibri" panose="020F0502020204030204" pitchFamily="34" charset="0"/>
                <a:sym typeface="Symbol" panose="05050102010706020507" pitchFamily="18" charset="2"/>
              </a:rPr>
              <a:t>b</a:t>
            </a:r>
            <a:endParaRPr lang="en-US" altLang="en-US" sz="2400" dirty="0">
              <a:solidFill>
                <a:schemeClr val="accent1"/>
              </a:solidFill>
              <a:latin typeface="Calibri" panose="020F0502020204030204" pitchFamily="34" charset="0"/>
            </a:endParaRPr>
          </a:p>
        </p:txBody>
      </p:sp>
      <p:cxnSp>
        <p:nvCxnSpPr>
          <p:cNvPr id="118792" name="AutoShape 8"/>
          <p:cNvCxnSpPr>
            <a:cxnSpLocks noChangeShapeType="1"/>
            <a:stCxn id="118789" idx="0"/>
            <a:endCxn id="118788" idx="2"/>
          </p:cNvCxnSpPr>
          <p:nvPr/>
        </p:nvCxnSpPr>
        <p:spPr bwMode="auto">
          <a:xfrm flipV="1">
            <a:off x="3619500" y="1843088"/>
            <a:ext cx="1219200" cy="733425"/>
          </a:xfrm>
          <a:prstGeom prst="straightConnector1">
            <a:avLst/>
          </a:prstGeom>
          <a:noFill/>
          <a:ln w="28575">
            <a:solidFill>
              <a:srgbClr val="0033CC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18793" name="AutoShape 9"/>
          <p:cNvCxnSpPr>
            <a:cxnSpLocks noChangeShapeType="1"/>
            <a:stCxn id="118788" idx="2"/>
            <a:endCxn id="118790" idx="0"/>
          </p:cNvCxnSpPr>
          <p:nvPr/>
        </p:nvCxnSpPr>
        <p:spPr bwMode="auto">
          <a:xfrm>
            <a:off x="4838700" y="1843088"/>
            <a:ext cx="1201738" cy="733425"/>
          </a:xfrm>
          <a:prstGeom prst="straightConnector1">
            <a:avLst/>
          </a:prstGeom>
          <a:noFill/>
          <a:ln w="28575">
            <a:solidFill>
              <a:srgbClr val="0033CC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18794" name="AutoShape 10"/>
          <p:cNvCxnSpPr>
            <a:cxnSpLocks noChangeShapeType="1"/>
            <a:stCxn id="118789" idx="2"/>
            <a:endCxn id="118815" idx="0"/>
          </p:cNvCxnSpPr>
          <p:nvPr/>
        </p:nvCxnSpPr>
        <p:spPr bwMode="auto">
          <a:xfrm flipH="1">
            <a:off x="2733675" y="2924175"/>
            <a:ext cx="885825" cy="795338"/>
          </a:xfrm>
          <a:prstGeom prst="straightConnector1">
            <a:avLst/>
          </a:prstGeom>
          <a:noFill/>
          <a:ln w="28575">
            <a:solidFill>
              <a:srgbClr val="0033CC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18795" name="AutoShape 11"/>
          <p:cNvCxnSpPr>
            <a:cxnSpLocks noChangeShapeType="1"/>
            <a:stCxn id="118790" idx="2"/>
            <a:endCxn id="118791" idx="0"/>
          </p:cNvCxnSpPr>
          <p:nvPr/>
        </p:nvCxnSpPr>
        <p:spPr bwMode="auto">
          <a:xfrm flipH="1">
            <a:off x="5395913" y="2924175"/>
            <a:ext cx="644525" cy="795338"/>
          </a:xfrm>
          <a:prstGeom prst="straightConnector1">
            <a:avLst/>
          </a:prstGeom>
          <a:noFill/>
          <a:ln w="28575">
            <a:solidFill>
              <a:srgbClr val="0033CC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18796" name="Oval 12"/>
          <p:cNvSpPr>
            <a:spLocks noChangeArrowheads="1"/>
          </p:cNvSpPr>
          <p:nvPr/>
        </p:nvSpPr>
        <p:spPr bwMode="auto">
          <a:xfrm>
            <a:off x="4038600" y="3733800"/>
            <a:ext cx="319088" cy="314325"/>
          </a:xfrm>
          <a:prstGeom prst="ellipse">
            <a:avLst/>
          </a:prstGeom>
          <a:solidFill>
            <a:srgbClr val="FFFFFF"/>
          </a:solidFill>
          <a:ln w="28575">
            <a:solidFill>
              <a:srgbClr val="6699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n-US" altLang="en-US" sz="2000" dirty="0">
                <a:solidFill>
                  <a:srgbClr val="669900"/>
                </a:solidFill>
                <a:latin typeface="Calibri" panose="020F0502020204030204" pitchFamily="34" charset="0"/>
              </a:rPr>
              <a:t>3</a:t>
            </a:r>
            <a:endParaRPr lang="en-US" altLang="en-US" dirty="0"/>
          </a:p>
        </p:txBody>
      </p:sp>
      <p:sp>
        <p:nvSpPr>
          <p:cNvPr id="118797" name="Oval 13"/>
          <p:cNvSpPr>
            <a:spLocks noChangeArrowheads="1"/>
          </p:cNvSpPr>
          <p:nvPr/>
        </p:nvSpPr>
        <p:spPr bwMode="auto">
          <a:xfrm>
            <a:off x="6553200" y="3733800"/>
            <a:ext cx="319088" cy="314325"/>
          </a:xfrm>
          <a:prstGeom prst="ellipse">
            <a:avLst/>
          </a:prstGeom>
          <a:solidFill>
            <a:srgbClr val="FFFFFF"/>
          </a:solidFill>
          <a:ln w="28575">
            <a:solidFill>
              <a:srgbClr val="6699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n-US" altLang="en-US" sz="2000" dirty="0">
                <a:solidFill>
                  <a:srgbClr val="669900"/>
                </a:solidFill>
                <a:latin typeface="Calibri" panose="020F0502020204030204" pitchFamily="34" charset="0"/>
              </a:rPr>
              <a:t>3</a:t>
            </a:r>
            <a:endParaRPr lang="en-US" altLang="en-US" dirty="0"/>
          </a:p>
        </p:txBody>
      </p:sp>
      <p:sp>
        <p:nvSpPr>
          <p:cNvPr id="118798" name="Oval 14"/>
          <p:cNvSpPr>
            <a:spLocks noChangeArrowheads="1"/>
          </p:cNvSpPr>
          <p:nvPr/>
        </p:nvSpPr>
        <p:spPr bwMode="auto">
          <a:xfrm>
            <a:off x="3200400" y="5019675"/>
            <a:ext cx="319088" cy="314325"/>
          </a:xfrm>
          <a:prstGeom prst="ellipse">
            <a:avLst/>
          </a:prstGeom>
          <a:solidFill>
            <a:srgbClr val="FFFFFF"/>
          </a:solidFill>
          <a:ln w="28575">
            <a:solidFill>
              <a:srgbClr val="6699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n-US" altLang="en-US" sz="2000" dirty="0">
                <a:solidFill>
                  <a:srgbClr val="669900"/>
                </a:solidFill>
                <a:latin typeface="Calibri" panose="020F0502020204030204" pitchFamily="34" charset="0"/>
              </a:rPr>
              <a:t>2</a:t>
            </a:r>
            <a:endParaRPr lang="en-US" altLang="en-US" dirty="0"/>
          </a:p>
        </p:txBody>
      </p:sp>
      <p:sp>
        <p:nvSpPr>
          <p:cNvPr id="118799" name="Oval 15"/>
          <p:cNvSpPr>
            <a:spLocks noChangeArrowheads="1"/>
          </p:cNvSpPr>
          <p:nvPr/>
        </p:nvSpPr>
        <p:spPr bwMode="auto">
          <a:xfrm>
            <a:off x="1782763" y="5019675"/>
            <a:ext cx="319087" cy="314325"/>
          </a:xfrm>
          <a:prstGeom prst="ellipse">
            <a:avLst/>
          </a:prstGeom>
          <a:solidFill>
            <a:srgbClr val="FFFFFF"/>
          </a:solidFill>
          <a:ln w="28575">
            <a:solidFill>
              <a:srgbClr val="6699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n-US" altLang="en-US" sz="2000" dirty="0">
                <a:solidFill>
                  <a:srgbClr val="669900"/>
                </a:solidFill>
                <a:latin typeface="Calibri" panose="020F0502020204030204" pitchFamily="34" charset="0"/>
              </a:rPr>
              <a:t>1</a:t>
            </a:r>
            <a:endParaRPr lang="en-US" altLang="en-US" dirty="0"/>
          </a:p>
        </p:txBody>
      </p:sp>
      <p:sp>
        <p:nvSpPr>
          <p:cNvPr id="118800" name="Oval 16"/>
          <p:cNvSpPr>
            <a:spLocks noChangeArrowheads="1"/>
          </p:cNvSpPr>
          <p:nvPr/>
        </p:nvSpPr>
        <p:spPr bwMode="auto">
          <a:xfrm>
            <a:off x="4648200" y="5019675"/>
            <a:ext cx="319088" cy="314325"/>
          </a:xfrm>
          <a:prstGeom prst="ellipse">
            <a:avLst/>
          </a:prstGeom>
          <a:solidFill>
            <a:srgbClr val="FFFFFF"/>
          </a:solidFill>
          <a:ln w="28575">
            <a:solidFill>
              <a:srgbClr val="6699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n-US" altLang="en-US" sz="2000" dirty="0">
                <a:solidFill>
                  <a:srgbClr val="669900"/>
                </a:solidFill>
                <a:latin typeface="Calibri" panose="020F0502020204030204" pitchFamily="34" charset="0"/>
              </a:rPr>
              <a:t>4</a:t>
            </a:r>
            <a:endParaRPr lang="en-US" altLang="en-US" dirty="0"/>
          </a:p>
        </p:txBody>
      </p:sp>
      <p:sp>
        <p:nvSpPr>
          <p:cNvPr id="118801" name="Oval 17"/>
          <p:cNvSpPr>
            <a:spLocks noChangeArrowheads="1"/>
          </p:cNvSpPr>
          <p:nvPr/>
        </p:nvSpPr>
        <p:spPr bwMode="auto">
          <a:xfrm>
            <a:off x="5791200" y="5019675"/>
            <a:ext cx="319088" cy="314325"/>
          </a:xfrm>
          <a:prstGeom prst="ellipse">
            <a:avLst/>
          </a:prstGeom>
          <a:solidFill>
            <a:srgbClr val="FFFFFF"/>
          </a:solidFill>
          <a:ln w="28575">
            <a:solidFill>
              <a:srgbClr val="6699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n-US" altLang="en-US" sz="2000" dirty="0">
                <a:solidFill>
                  <a:srgbClr val="669900"/>
                </a:solidFill>
                <a:latin typeface="Calibri" panose="020F0502020204030204" pitchFamily="34" charset="0"/>
              </a:rPr>
              <a:t>5</a:t>
            </a:r>
            <a:endParaRPr lang="en-US" altLang="en-US" dirty="0"/>
          </a:p>
        </p:txBody>
      </p:sp>
      <p:cxnSp>
        <p:nvCxnSpPr>
          <p:cNvPr id="118802" name="AutoShape 18"/>
          <p:cNvCxnSpPr>
            <a:cxnSpLocks noChangeShapeType="1"/>
            <a:stCxn id="118789" idx="2"/>
            <a:endCxn id="118796" idx="0"/>
          </p:cNvCxnSpPr>
          <p:nvPr/>
        </p:nvCxnSpPr>
        <p:spPr bwMode="auto">
          <a:xfrm>
            <a:off x="3619500" y="2924175"/>
            <a:ext cx="579438" cy="795338"/>
          </a:xfrm>
          <a:prstGeom prst="straightConnector1">
            <a:avLst/>
          </a:prstGeom>
          <a:noFill/>
          <a:ln w="28575">
            <a:solidFill>
              <a:srgbClr val="0033CC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18803" name="AutoShape 19"/>
          <p:cNvCxnSpPr>
            <a:cxnSpLocks noChangeShapeType="1"/>
            <a:stCxn id="118790" idx="2"/>
            <a:endCxn id="118797" idx="0"/>
          </p:cNvCxnSpPr>
          <p:nvPr/>
        </p:nvCxnSpPr>
        <p:spPr bwMode="auto">
          <a:xfrm>
            <a:off x="6040438" y="2924175"/>
            <a:ext cx="673100" cy="795338"/>
          </a:xfrm>
          <a:prstGeom prst="straightConnector1">
            <a:avLst/>
          </a:prstGeom>
          <a:noFill/>
          <a:ln w="28575">
            <a:solidFill>
              <a:srgbClr val="0033CC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18804" name="AutoShape 20"/>
          <p:cNvCxnSpPr>
            <a:cxnSpLocks noChangeShapeType="1"/>
            <a:stCxn id="118815" idx="2"/>
            <a:endCxn id="118799" idx="0"/>
          </p:cNvCxnSpPr>
          <p:nvPr/>
        </p:nvCxnSpPr>
        <p:spPr bwMode="auto">
          <a:xfrm flipH="1">
            <a:off x="1943100" y="4052888"/>
            <a:ext cx="790575" cy="952500"/>
          </a:xfrm>
          <a:prstGeom prst="straightConnector1">
            <a:avLst/>
          </a:prstGeom>
          <a:noFill/>
          <a:ln w="28575">
            <a:solidFill>
              <a:srgbClr val="0033CC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18805" name="AutoShape 21"/>
          <p:cNvCxnSpPr>
            <a:cxnSpLocks noChangeShapeType="1"/>
            <a:stCxn id="118815" idx="2"/>
            <a:endCxn id="118798" idx="0"/>
          </p:cNvCxnSpPr>
          <p:nvPr/>
        </p:nvCxnSpPr>
        <p:spPr bwMode="auto">
          <a:xfrm>
            <a:off x="2733675" y="4052888"/>
            <a:ext cx="627063" cy="952500"/>
          </a:xfrm>
          <a:prstGeom prst="straightConnector1">
            <a:avLst/>
          </a:prstGeom>
          <a:noFill/>
          <a:ln w="28575">
            <a:solidFill>
              <a:srgbClr val="0033CC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18806" name="AutoShape 22"/>
          <p:cNvCxnSpPr>
            <a:cxnSpLocks noChangeShapeType="1"/>
            <a:stCxn id="118791" idx="2"/>
            <a:endCxn id="118800" idx="0"/>
          </p:cNvCxnSpPr>
          <p:nvPr/>
        </p:nvCxnSpPr>
        <p:spPr bwMode="auto">
          <a:xfrm flipH="1">
            <a:off x="4808538" y="4052888"/>
            <a:ext cx="587375" cy="952500"/>
          </a:xfrm>
          <a:prstGeom prst="straightConnector1">
            <a:avLst/>
          </a:prstGeom>
          <a:noFill/>
          <a:ln w="28575">
            <a:solidFill>
              <a:srgbClr val="0033CC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18807" name="AutoShape 23"/>
          <p:cNvCxnSpPr>
            <a:cxnSpLocks noChangeShapeType="1"/>
            <a:stCxn id="118791" idx="2"/>
            <a:endCxn id="118801" idx="0"/>
          </p:cNvCxnSpPr>
          <p:nvPr/>
        </p:nvCxnSpPr>
        <p:spPr bwMode="auto">
          <a:xfrm>
            <a:off x="5395913" y="4052888"/>
            <a:ext cx="555625" cy="952500"/>
          </a:xfrm>
          <a:prstGeom prst="straightConnector1">
            <a:avLst/>
          </a:prstGeom>
          <a:noFill/>
          <a:ln w="28575">
            <a:solidFill>
              <a:srgbClr val="0033CC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18808" name="Rectangle 24"/>
          <p:cNvSpPr>
            <a:spLocks noChangeArrowheads="1"/>
          </p:cNvSpPr>
          <p:nvPr/>
        </p:nvSpPr>
        <p:spPr bwMode="auto">
          <a:xfrm>
            <a:off x="1394345" y="5331768"/>
            <a:ext cx="1008609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n-US" altLang="en-US" sz="2000" b="1" dirty="0">
                <a:latin typeface="Calibri" panose="020F0502020204030204" pitchFamily="34" charset="0"/>
              </a:rPr>
              <a:t>a</a:t>
            </a:r>
            <a:r>
              <a:rPr lang="en-US" altLang="en-US" sz="2000" b="1" dirty="0">
                <a:latin typeface="Calibri" panose="020F0502020204030204" pitchFamily="34" charset="0"/>
                <a:sym typeface="Symbol" panose="05050102010706020507" pitchFamily="18" charset="2"/>
              </a:rPr>
              <a:t></a:t>
            </a:r>
            <a:r>
              <a:rPr lang="en-US" altLang="en-US" sz="2400" b="1" dirty="0">
                <a:latin typeface="Calibri" panose="020F0502020204030204" pitchFamily="34" charset="0"/>
              </a:rPr>
              <a:t> </a:t>
            </a:r>
            <a:r>
              <a:rPr lang="en-US" altLang="en-US" sz="2000" b="1" dirty="0">
                <a:latin typeface="Calibri" panose="020F0502020204030204" pitchFamily="34" charset="0"/>
              </a:rPr>
              <a:t>b</a:t>
            </a:r>
            <a:r>
              <a:rPr lang="en-US" altLang="en-US" sz="2000" b="1" dirty="0">
                <a:latin typeface="Calibri" panose="020F0502020204030204" pitchFamily="34" charset="0"/>
                <a:sym typeface="Symbol" panose="05050102010706020507" pitchFamily="18" charset="2"/>
              </a:rPr>
              <a:t> </a:t>
            </a:r>
            <a:r>
              <a:rPr lang="en-US" altLang="en-US" sz="2000" b="1" dirty="0">
                <a:latin typeface="Calibri" panose="020F0502020204030204" pitchFamily="34" charset="0"/>
              </a:rPr>
              <a:t>c</a:t>
            </a:r>
          </a:p>
        </p:txBody>
      </p:sp>
      <p:sp>
        <p:nvSpPr>
          <p:cNvPr id="118809" name="Rectangle 25"/>
          <p:cNvSpPr>
            <a:spLocks noChangeArrowheads="1"/>
          </p:cNvSpPr>
          <p:nvPr/>
        </p:nvSpPr>
        <p:spPr bwMode="auto">
          <a:xfrm>
            <a:off x="3055293" y="5392708"/>
            <a:ext cx="756938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n-US" altLang="en-US" sz="2000" b="1" dirty="0">
                <a:latin typeface="Calibri" panose="020F0502020204030204" pitchFamily="34" charset="0"/>
              </a:rPr>
              <a:t>a</a:t>
            </a:r>
            <a:r>
              <a:rPr lang="en-US" altLang="en-US" sz="2000" b="1" dirty="0">
                <a:latin typeface="Calibri" panose="020F0502020204030204" pitchFamily="34" charset="0"/>
                <a:sym typeface="Symbol" panose="05050102010706020507" pitchFamily="18" charset="2"/>
              </a:rPr>
              <a:t></a:t>
            </a:r>
            <a:r>
              <a:rPr lang="en-US" altLang="en-US" sz="2000" b="1" dirty="0">
                <a:latin typeface="Calibri" panose="020F0502020204030204" pitchFamily="34" charset="0"/>
              </a:rPr>
              <a:t>c</a:t>
            </a:r>
          </a:p>
        </p:txBody>
      </p:sp>
      <p:sp>
        <p:nvSpPr>
          <p:cNvPr id="118810" name="Rectangle 26"/>
          <p:cNvSpPr>
            <a:spLocks noChangeArrowheads="1"/>
          </p:cNvSpPr>
          <p:nvPr/>
        </p:nvSpPr>
        <p:spPr bwMode="auto">
          <a:xfrm>
            <a:off x="3841750" y="4113213"/>
            <a:ext cx="515938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n-US" altLang="en-US" sz="2000" b="1" dirty="0">
                <a:solidFill>
                  <a:srgbClr val="9933FF"/>
                </a:solidFill>
                <a:latin typeface="Calibri" panose="020F0502020204030204" pitchFamily="34" charset="0"/>
                <a:sym typeface="Symbol" panose="05050102010706020507" pitchFamily="18" charset="2"/>
              </a:rPr>
              <a:t></a:t>
            </a:r>
            <a:r>
              <a:rPr lang="en-US" altLang="en-US" sz="2000" b="1" dirty="0">
                <a:solidFill>
                  <a:srgbClr val="9933FF"/>
                </a:solidFill>
                <a:latin typeface="Calibri" panose="020F0502020204030204" pitchFamily="34" charset="0"/>
              </a:rPr>
              <a:t>b</a:t>
            </a:r>
            <a:endParaRPr lang="en-US" altLang="en-US" sz="2000" b="1" dirty="0">
              <a:latin typeface="Calibri" panose="020F0502020204030204" pitchFamily="34" charset="0"/>
            </a:endParaRPr>
          </a:p>
        </p:txBody>
      </p:sp>
      <p:sp>
        <p:nvSpPr>
          <p:cNvPr id="118811" name="Rectangle 27"/>
          <p:cNvSpPr>
            <a:spLocks noChangeArrowheads="1"/>
          </p:cNvSpPr>
          <p:nvPr/>
        </p:nvSpPr>
        <p:spPr bwMode="auto">
          <a:xfrm>
            <a:off x="6553200" y="4113213"/>
            <a:ext cx="515938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n-US" altLang="en-US" sz="2000" b="1" dirty="0">
                <a:solidFill>
                  <a:srgbClr val="9933FF"/>
                </a:solidFill>
                <a:latin typeface="Calibri" panose="020F0502020204030204" pitchFamily="34" charset="0"/>
                <a:sym typeface="Symbol" panose="05050102010706020507" pitchFamily="18" charset="2"/>
              </a:rPr>
              <a:t></a:t>
            </a:r>
            <a:r>
              <a:rPr lang="en-US" altLang="en-US" sz="2000" b="1" dirty="0">
                <a:solidFill>
                  <a:srgbClr val="9933FF"/>
                </a:solidFill>
                <a:latin typeface="Calibri" panose="020F0502020204030204" pitchFamily="34" charset="0"/>
              </a:rPr>
              <a:t>b</a:t>
            </a:r>
            <a:endParaRPr lang="en-US" altLang="en-US" sz="2000" b="1" dirty="0">
              <a:latin typeface="Calibri" panose="020F0502020204030204" pitchFamily="34" charset="0"/>
            </a:endParaRPr>
          </a:p>
        </p:txBody>
      </p:sp>
      <p:sp>
        <p:nvSpPr>
          <p:cNvPr id="118812" name="Rectangle 28"/>
          <p:cNvSpPr>
            <a:spLocks noChangeArrowheads="1"/>
          </p:cNvSpPr>
          <p:nvPr/>
        </p:nvSpPr>
        <p:spPr bwMode="auto">
          <a:xfrm>
            <a:off x="4422775" y="5394325"/>
            <a:ext cx="87312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n-US" altLang="en-US" sz="2000" b="1" dirty="0">
                <a:latin typeface="Calibri" panose="020F0502020204030204" pitchFamily="34" charset="0"/>
                <a:sym typeface="Symbol" panose="05050102010706020507" pitchFamily="18" charset="2"/>
              </a:rPr>
              <a:t></a:t>
            </a:r>
            <a:r>
              <a:rPr lang="en-US" altLang="en-US" sz="2000" b="1" dirty="0">
                <a:latin typeface="Calibri" panose="020F0502020204030204" pitchFamily="34" charset="0"/>
              </a:rPr>
              <a:t>a</a:t>
            </a:r>
            <a:r>
              <a:rPr lang="en-US" altLang="en-US" sz="2000" b="1" dirty="0">
                <a:latin typeface="Calibri" panose="020F0502020204030204" pitchFamily="34" charset="0"/>
                <a:sym typeface="Symbol" panose="05050102010706020507" pitchFamily="18" charset="2"/>
              </a:rPr>
              <a:t> </a:t>
            </a:r>
            <a:r>
              <a:rPr lang="en-US" altLang="en-US" sz="2000" b="1" dirty="0">
                <a:latin typeface="Calibri" panose="020F0502020204030204" pitchFamily="34" charset="0"/>
              </a:rPr>
              <a:t>d</a:t>
            </a:r>
          </a:p>
        </p:txBody>
      </p:sp>
      <p:sp>
        <p:nvSpPr>
          <p:cNvPr id="118813" name="Rectangle 29"/>
          <p:cNvSpPr>
            <a:spLocks noChangeArrowheads="1"/>
          </p:cNvSpPr>
          <p:nvPr/>
        </p:nvSpPr>
        <p:spPr bwMode="auto">
          <a:xfrm>
            <a:off x="5662613" y="5394325"/>
            <a:ext cx="8826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n-US" altLang="en-US" sz="2000" b="1" dirty="0">
                <a:latin typeface="Calibri" panose="020F0502020204030204" pitchFamily="34" charset="0"/>
                <a:sym typeface="Symbol" panose="05050102010706020507" pitchFamily="18" charset="2"/>
              </a:rPr>
              <a:t></a:t>
            </a:r>
            <a:r>
              <a:rPr lang="en-US" altLang="en-US" sz="2000" b="1" dirty="0">
                <a:latin typeface="Calibri" panose="020F0502020204030204" pitchFamily="34" charset="0"/>
              </a:rPr>
              <a:t>d</a:t>
            </a:r>
            <a:r>
              <a:rPr lang="en-US" altLang="en-US" sz="2000" b="1" dirty="0">
                <a:latin typeface="Calibri" panose="020F0502020204030204" pitchFamily="34" charset="0"/>
                <a:sym typeface="Symbol" panose="05050102010706020507" pitchFamily="18" charset="2"/>
              </a:rPr>
              <a:t> </a:t>
            </a:r>
            <a:r>
              <a:rPr lang="en-US" altLang="en-US" sz="2000" b="1" dirty="0">
                <a:latin typeface="Calibri" panose="020F0502020204030204" pitchFamily="34" charset="0"/>
              </a:rPr>
              <a:t>b</a:t>
            </a:r>
          </a:p>
        </p:txBody>
      </p:sp>
      <p:sp>
        <p:nvSpPr>
          <p:cNvPr id="118814" name="Rectangle 30"/>
          <p:cNvSpPr>
            <a:spLocks noChangeArrowheads="1"/>
          </p:cNvSpPr>
          <p:nvPr/>
        </p:nvSpPr>
        <p:spPr bwMode="auto">
          <a:xfrm>
            <a:off x="2165350" y="2438400"/>
            <a:ext cx="2603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n-US" altLang="en-US" sz="2400" b="1" dirty="0">
                <a:latin typeface="Calibri" panose="020F0502020204030204" pitchFamily="34" charset="0"/>
              </a:rPr>
              <a:t> </a:t>
            </a:r>
            <a:endParaRPr lang="en-US" altLang="en-US" sz="2000" b="1" dirty="0">
              <a:latin typeface="Calibri" panose="020F0502020204030204" pitchFamily="34" charset="0"/>
            </a:endParaRPr>
          </a:p>
        </p:txBody>
      </p:sp>
      <p:sp>
        <p:nvSpPr>
          <p:cNvPr id="118815" name="Rectangle 31"/>
          <p:cNvSpPr>
            <a:spLocks noChangeArrowheads="1"/>
          </p:cNvSpPr>
          <p:nvPr/>
        </p:nvSpPr>
        <p:spPr bwMode="auto">
          <a:xfrm>
            <a:off x="2265363" y="3733800"/>
            <a:ext cx="935037" cy="304800"/>
          </a:xfrm>
          <a:prstGeom prst="rect">
            <a:avLst/>
          </a:prstGeom>
          <a:solidFill>
            <a:srgbClr val="FFFFFF"/>
          </a:solidFill>
          <a:ln w="28575">
            <a:solidFill>
              <a:schemeClr val="accent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n-US" altLang="en-US" sz="2400" b="1" dirty="0">
                <a:solidFill>
                  <a:schemeClr val="accent1"/>
                </a:solidFill>
                <a:latin typeface="Calibri" panose="020F0502020204030204" pitchFamily="34" charset="0"/>
              </a:rPr>
              <a:t>c</a:t>
            </a:r>
            <a:r>
              <a:rPr lang="en-US" altLang="en-US" sz="2000" b="1" dirty="0">
                <a:latin typeface="Calibri" panose="020F0502020204030204" pitchFamily="34" charset="0"/>
              </a:rPr>
              <a:t>: a</a:t>
            </a:r>
            <a:r>
              <a:rPr lang="en-US" altLang="en-US" sz="2000" b="1" dirty="0">
                <a:latin typeface="Calibri" panose="020F0502020204030204" pitchFamily="34" charset="0"/>
                <a:sym typeface="Symbol" panose="05050102010706020507" pitchFamily="18" charset="2"/>
              </a:rPr>
              <a:t></a:t>
            </a:r>
            <a:r>
              <a:rPr lang="en-US" altLang="en-US" sz="2400" b="1" dirty="0">
                <a:latin typeface="Calibri" panose="020F0502020204030204" pitchFamily="34" charset="0"/>
              </a:rPr>
              <a:t> </a:t>
            </a:r>
            <a:r>
              <a:rPr lang="en-US" altLang="en-US" sz="2000" b="1" dirty="0">
                <a:solidFill>
                  <a:srgbClr val="9933FF"/>
                </a:solidFill>
                <a:latin typeface="Calibri" panose="020F0502020204030204" pitchFamily="34" charset="0"/>
              </a:rPr>
              <a:t>b</a:t>
            </a:r>
            <a:endParaRPr lang="en-US" altLang="en-US" sz="2000" b="1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C41162-6070-4D5D-9C4B-038236BFA159}" type="slidenum">
              <a:rPr lang="en-US" altLang="en-US"/>
              <a:pPr/>
              <a:t>3</a:t>
            </a:fld>
            <a:endParaRPr lang="en-US" altLang="en-US"/>
          </a:p>
        </p:txBody>
      </p:sp>
      <p:sp>
        <p:nvSpPr>
          <p:cNvPr id="73730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NP, proofs, and proof systems</a:t>
            </a:r>
            <a:endParaRPr lang="en-US" altLang="en-US" dirty="0"/>
          </a:p>
        </p:txBody>
      </p:sp>
      <p:sp>
        <p:nvSpPr>
          <p:cNvPr id="73731" name="Rectangle 102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altLang="en-US" b="1" dirty="0" smtClean="0">
                <a:solidFill>
                  <a:schemeClr val="accent1"/>
                </a:solidFill>
              </a:rPr>
              <a:t>L</a:t>
            </a:r>
            <a:r>
              <a:rPr lang="en-US" altLang="en-US" dirty="0" smtClean="0">
                <a:solidFill>
                  <a:schemeClr val="accent1"/>
                </a:solidFill>
                <a:ea typeface="Cambria Math" panose="02040503050406030204" pitchFamily="18" charset="0"/>
              </a:rPr>
              <a:t>∊</a:t>
            </a:r>
            <a:r>
              <a:rPr lang="en-US" altLang="en-US" b="1" dirty="0" smtClean="0">
                <a:solidFill>
                  <a:schemeClr val="accent1"/>
                </a:solidFill>
              </a:rPr>
              <a:t>NP</a:t>
            </a:r>
            <a:r>
              <a:rPr lang="en-US" altLang="en-US" dirty="0" smtClean="0"/>
              <a:t>: there is a polynomial time computable </a:t>
            </a:r>
            <a:r>
              <a:rPr lang="en-US" altLang="en-US" b="1" dirty="0" smtClean="0">
                <a:solidFill>
                  <a:srgbClr val="FF0000"/>
                </a:solidFill>
              </a:rPr>
              <a:t>V </a:t>
            </a:r>
            <a:r>
              <a:rPr lang="en-US" altLang="en-US" dirty="0" err="1" smtClean="0"/>
              <a:t>s.t.</a:t>
            </a:r>
            <a:endParaRPr lang="en-US" altLang="en-US" b="1" dirty="0" smtClean="0"/>
          </a:p>
          <a:p>
            <a:pPr lvl="2"/>
            <a:r>
              <a:rPr lang="en-US" altLang="en-US" sz="2800" b="1" dirty="0" smtClean="0">
                <a:solidFill>
                  <a:schemeClr val="accent1"/>
                </a:solidFill>
              </a:rPr>
              <a:t>x </a:t>
            </a:r>
            <a:r>
              <a:rPr lang="en-US" altLang="en-US" sz="2800" dirty="0" smtClean="0">
                <a:solidFill>
                  <a:schemeClr val="accent1"/>
                </a:solidFill>
                <a:ea typeface="Cambria Math" panose="02040503050406030204" pitchFamily="18" charset="0"/>
              </a:rPr>
              <a:t>∊</a:t>
            </a:r>
            <a:r>
              <a:rPr lang="en-US" altLang="en-US" sz="2800" b="1" dirty="0" smtClean="0">
                <a:solidFill>
                  <a:schemeClr val="accent1"/>
                </a:solidFill>
              </a:rPr>
              <a:t> </a:t>
            </a:r>
            <a:r>
              <a:rPr lang="en-US" altLang="en-US" sz="2800" b="1" dirty="0">
                <a:solidFill>
                  <a:schemeClr val="accent1"/>
                </a:solidFill>
              </a:rPr>
              <a:t>L </a:t>
            </a:r>
            <a:r>
              <a:rPr lang="en-US" altLang="en-US" sz="2800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⇔</a:t>
            </a:r>
            <a:r>
              <a:rPr lang="en-US" altLang="en-US" sz="2800" dirty="0" smtClean="0"/>
              <a:t>   </a:t>
            </a:r>
            <a:r>
              <a:rPr lang="en-US" altLang="en-US" sz="2800" b="1" dirty="0" smtClean="0">
                <a:solidFill>
                  <a:schemeClr val="accent1"/>
                </a:solidFill>
                <a:ea typeface="Cambria Math" panose="02040503050406030204" pitchFamily="18" charset="0"/>
                <a:sym typeface="Symbol" panose="05050102010706020507" pitchFamily="18" charset="2"/>
              </a:rPr>
              <a:t>y</a:t>
            </a:r>
            <a:r>
              <a:rPr lang="en-US" altLang="en-US" sz="2800" dirty="0" smtClean="0">
                <a:solidFill>
                  <a:schemeClr val="accent1"/>
                </a:solidFill>
                <a:ea typeface="Cambria Math" panose="02040503050406030204" pitchFamily="18" charset="0"/>
                <a:sym typeface="Symbol" panose="05050102010706020507" pitchFamily="18" charset="2"/>
              </a:rPr>
              <a:t> . |</a:t>
            </a:r>
            <a:r>
              <a:rPr lang="en-US" altLang="en-US" sz="2800" b="1" dirty="0" smtClean="0">
                <a:solidFill>
                  <a:schemeClr val="accent1"/>
                </a:solidFill>
                <a:ea typeface="Cambria Math" panose="02040503050406030204" pitchFamily="18" charset="0"/>
                <a:sym typeface="Symbol" panose="05050102010706020507" pitchFamily="18" charset="2"/>
              </a:rPr>
              <a:t>y</a:t>
            </a:r>
            <a:r>
              <a:rPr lang="en-US" altLang="en-US" sz="2800" dirty="0" smtClean="0">
                <a:solidFill>
                  <a:schemeClr val="accent1"/>
                </a:solidFill>
                <a:ea typeface="Cambria Math" panose="02040503050406030204" pitchFamily="18" charset="0"/>
                <a:sym typeface="Symbol" panose="05050102010706020507" pitchFamily="18" charset="2"/>
              </a:rPr>
              <a:t>|≤|</a:t>
            </a:r>
            <a:r>
              <a:rPr lang="en-US" altLang="en-US" sz="2800" b="1" dirty="0" err="1" smtClean="0">
                <a:solidFill>
                  <a:schemeClr val="accent1"/>
                </a:solidFill>
                <a:ea typeface="Cambria Math" panose="02040503050406030204" pitchFamily="18" charset="0"/>
                <a:sym typeface="Symbol" panose="05050102010706020507" pitchFamily="18" charset="2"/>
              </a:rPr>
              <a:t>x</a:t>
            </a:r>
            <a:r>
              <a:rPr lang="en-US" altLang="en-US" sz="2800" dirty="0" err="1" smtClean="0">
                <a:solidFill>
                  <a:schemeClr val="accent1"/>
                </a:solidFill>
                <a:ea typeface="Cambria Math" panose="02040503050406030204" pitchFamily="18" charset="0"/>
                <a:sym typeface="Symbol" panose="05050102010706020507" pitchFamily="18" charset="2"/>
              </a:rPr>
              <a:t>|</a:t>
            </a:r>
            <a:r>
              <a:rPr lang="en-US" altLang="en-US" sz="2800" baseline="30000" dirty="0" err="1" smtClean="0">
                <a:solidFill>
                  <a:schemeClr val="accent1"/>
                </a:solidFill>
                <a:ea typeface="Cambria Math" panose="02040503050406030204" pitchFamily="18" charset="0"/>
                <a:sym typeface="Symbol" panose="05050102010706020507" pitchFamily="18" charset="2"/>
              </a:rPr>
              <a:t>O</a:t>
            </a:r>
            <a:r>
              <a:rPr lang="en-US" altLang="en-US" sz="2800" baseline="30000" dirty="0" smtClean="0">
                <a:solidFill>
                  <a:schemeClr val="accent1"/>
                </a:solidFill>
                <a:ea typeface="Cambria Math" panose="02040503050406030204" pitchFamily="18" charset="0"/>
                <a:sym typeface="Symbol" panose="05050102010706020507" pitchFamily="18" charset="2"/>
              </a:rPr>
              <a:t>(</a:t>
            </a:r>
            <a:r>
              <a:rPr lang="en-US" altLang="en-US" sz="2800" b="1" baseline="30000" dirty="0" smtClean="0">
                <a:solidFill>
                  <a:schemeClr val="accent1"/>
                </a:solidFill>
                <a:ea typeface="Cambria Math" panose="02040503050406030204" pitchFamily="18" charset="0"/>
                <a:sym typeface="Symbol" panose="05050102010706020507" pitchFamily="18" charset="2"/>
              </a:rPr>
              <a:t>1</a:t>
            </a:r>
            <a:r>
              <a:rPr lang="en-US" altLang="en-US" sz="2800" baseline="30000" dirty="0" smtClean="0">
                <a:solidFill>
                  <a:schemeClr val="accent1"/>
                </a:solidFill>
                <a:ea typeface="Cambria Math" panose="02040503050406030204" pitchFamily="18" charset="0"/>
                <a:sym typeface="Symbol" panose="05050102010706020507" pitchFamily="18" charset="2"/>
              </a:rPr>
              <a:t>)</a:t>
            </a:r>
            <a:r>
              <a:rPr lang="en-US" altLang="en-US" sz="2800" dirty="0" smtClean="0">
                <a:solidFill>
                  <a:schemeClr val="accent1"/>
                </a:solidFill>
                <a:ea typeface="Cambria Math" panose="02040503050406030204" pitchFamily="18" charset="0"/>
                <a:sym typeface="Symbol" panose="05050102010706020507" pitchFamily="18" charset="2"/>
              </a:rPr>
              <a:t>.</a:t>
            </a:r>
            <a:r>
              <a:rPr lang="en-US" altLang="en-US" sz="2800" baseline="30000" dirty="0" smtClean="0">
                <a:solidFill>
                  <a:schemeClr val="accent1"/>
                </a:solidFill>
                <a:ea typeface="Cambria Math" panose="02040503050406030204" pitchFamily="18" charset="0"/>
                <a:sym typeface="Symbol" panose="05050102010706020507" pitchFamily="18" charset="2"/>
              </a:rPr>
              <a:t>  </a:t>
            </a:r>
            <a:r>
              <a:rPr lang="en-US" altLang="en-US" sz="2800" b="1" dirty="0" smtClean="0">
                <a:solidFill>
                  <a:schemeClr val="accent1"/>
                </a:solidFill>
                <a:ea typeface="Cambria Math" panose="02040503050406030204" pitchFamily="18" charset="0"/>
                <a:sym typeface="Symbol" panose="05050102010706020507" pitchFamily="18" charset="2"/>
              </a:rPr>
              <a:t>V</a:t>
            </a:r>
            <a:r>
              <a:rPr lang="en-US" altLang="en-US" sz="2800" dirty="0" smtClean="0">
                <a:solidFill>
                  <a:schemeClr val="accent1"/>
                </a:solidFill>
                <a:ea typeface="Cambria Math" panose="02040503050406030204" pitchFamily="18" charset="0"/>
                <a:sym typeface="Symbol" panose="05050102010706020507" pitchFamily="18" charset="2"/>
              </a:rPr>
              <a:t>(</a:t>
            </a:r>
            <a:r>
              <a:rPr lang="en-US" altLang="en-US" sz="2800" b="1" dirty="0" err="1" smtClean="0">
                <a:solidFill>
                  <a:schemeClr val="accent1"/>
                </a:solidFill>
                <a:ea typeface="Cambria Math" panose="02040503050406030204" pitchFamily="18" charset="0"/>
                <a:sym typeface="Symbol" panose="05050102010706020507" pitchFamily="18" charset="2"/>
              </a:rPr>
              <a:t>x</a:t>
            </a:r>
            <a:r>
              <a:rPr lang="en-US" altLang="en-US" sz="2800" dirty="0" err="1" smtClean="0">
                <a:solidFill>
                  <a:schemeClr val="accent1"/>
                </a:solidFill>
                <a:ea typeface="Cambria Math" panose="02040503050406030204" pitchFamily="18" charset="0"/>
                <a:sym typeface="Symbol" panose="05050102010706020507" pitchFamily="18" charset="2"/>
              </a:rPr>
              <a:t>,</a:t>
            </a:r>
            <a:r>
              <a:rPr lang="en-US" altLang="en-US" sz="2800" b="1" dirty="0" err="1" smtClean="0">
                <a:solidFill>
                  <a:schemeClr val="accent1"/>
                </a:solidFill>
                <a:ea typeface="Cambria Math" panose="02040503050406030204" pitchFamily="18" charset="0"/>
                <a:sym typeface="Symbol" panose="05050102010706020507" pitchFamily="18" charset="2"/>
              </a:rPr>
              <a:t>y</a:t>
            </a:r>
            <a:r>
              <a:rPr lang="en-US" altLang="en-US" sz="2800" dirty="0" smtClean="0">
                <a:solidFill>
                  <a:schemeClr val="accent1"/>
                </a:solidFill>
                <a:ea typeface="Cambria Math" panose="02040503050406030204" pitchFamily="18" charset="0"/>
                <a:sym typeface="Symbol" panose="05050102010706020507" pitchFamily="18" charset="2"/>
              </a:rPr>
              <a:t>)</a:t>
            </a:r>
            <a:endParaRPr lang="en-US" altLang="en-US" sz="2800" dirty="0" smtClean="0">
              <a:solidFill>
                <a:schemeClr val="accent1"/>
              </a:solidFill>
              <a:ea typeface="Cambria Math" panose="02040503050406030204" pitchFamily="18" charset="0"/>
            </a:endParaRPr>
          </a:p>
          <a:p>
            <a:pPr lvl="3"/>
            <a:r>
              <a:rPr lang="en-US" altLang="en-US" sz="2800" b="1" dirty="0">
                <a:solidFill>
                  <a:schemeClr val="accent1"/>
                </a:solidFill>
              </a:rPr>
              <a:t>V</a:t>
            </a:r>
            <a:r>
              <a:rPr lang="en-US" altLang="en-US" sz="2800" dirty="0"/>
              <a:t> is a </a:t>
            </a:r>
            <a:r>
              <a:rPr lang="en-US" altLang="en-US" sz="2800" i="1" dirty="0"/>
              <a:t>verifier</a:t>
            </a:r>
            <a:r>
              <a:rPr lang="en-US" altLang="en-US" sz="2800" dirty="0"/>
              <a:t> for </a:t>
            </a:r>
            <a:r>
              <a:rPr lang="en-US" altLang="en-US" sz="2800" b="1" dirty="0" smtClean="0">
                <a:solidFill>
                  <a:schemeClr val="accent1"/>
                </a:solidFill>
              </a:rPr>
              <a:t>L</a:t>
            </a:r>
          </a:p>
          <a:p>
            <a:pPr lvl="3"/>
            <a:r>
              <a:rPr lang="en-US" altLang="en-US" sz="2800" b="1" dirty="0" smtClean="0">
                <a:solidFill>
                  <a:schemeClr val="accent1"/>
                </a:solidFill>
                <a:ea typeface="Cambria Math" panose="02040503050406030204" pitchFamily="18" charset="0"/>
                <a:sym typeface="Symbol" panose="05050102010706020507" pitchFamily="18" charset="2"/>
              </a:rPr>
              <a:t>y </a:t>
            </a:r>
            <a:r>
              <a:rPr lang="en-US" altLang="en-US" sz="2800" dirty="0"/>
              <a:t>is a </a:t>
            </a:r>
            <a:r>
              <a:rPr lang="en-US" altLang="en-US" sz="2800" i="1" dirty="0" smtClean="0"/>
              <a:t>proof</a:t>
            </a:r>
            <a:r>
              <a:rPr lang="en-US" altLang="en-US" sz="2800" dirty="0" smtClean="0"/>
              <a:t> </a:t>
            </a:r>
            <a:r>
              <a:rPr lang="en-US" altLang="en-US" sz="2800" dirty="0"/>
              <a:t>that </a:t>
            </a:r>
            <a:r>
              <a:rPr lang="en-US" altLang="en-US" sz="2800" b="1" dirty="0">
                <a:solidFill>
                  <a:schemeClr val="accent1"/>
                </a:solidFill>
              </a:rPr>
              <a:t>x </a:t>
            </a:r>
            <a:r>
              <a:rPr lang="en-US" altLang="en-US" sz="2800" dirty="0">
                <a:solidFill>
                  <a:schemeClr val="accent1"/>
                </a:solidFill>
                <a:ea typeface="Cambria Math" panose="02040503050406030204" pitchFamily="18" charset="0"/>
              </a:rPr>
              <a:t>∊</a:t>
            </a:r>
            <a:r>
              <a:rPr lang="en-US" altLang="en-US" sz="2800" b="1" dirty="0">
                <a:solidFill>
                  <a:schemeClr val="accent1"/>
                </a:solidFill>
              </a:rPr>
              <a:t> L</a:t>
            </a:r>
            <a:r>
              <a:rPr lang="en-US" altLang="en-US" sz="2800" dirty="0"/>
              <a:t> </a:t>
            </a:r>
            <a:endParaRPr lang="en-US" altLang="en-US" sz="2800" b="1" dirty="0" smtClean="0">
              <a:solidFill>
                <a:schemeClr val="accent1"/>
              </a:solidFill>
            </a:endParaRPr>
          </a:p>
          <a:p>
            <a:pPr lvl="3"/>
            <a:endParaRPr lang="en-US" altLang="en-US" sz="2800" dirty="0" smtClean="0"/>
          </a:p>
          <a:p>
            <a:pPr marL="0" indent="0">
              <a:buNone/>
            </a:pPr>
            <a:r>
              <a:rPr lang="en-US" altLang="en-US" b="1" dirty="0" err="1" smtClean="0">
                <a:solidFill>
                  <a:srgbClr val="669900"/>
                </a:solidFill>
              </a:rPr>
              <a:t>Defn</a:t>
            </a:r>
            <a:r>
              <a:rPr lang="en-US" altLang="en-US" dirty="0" smtClean="0">
                <a:solidFill>
                  <a:srgbClr val="669900"/>
                </a:solidFill>
              </a:rPr>
              <a:t>:  </a:t>
            </a:r>
            <a:r>
              <a:rPr lang="en-US" altLang="en-US" dirty="0" smtClean="0"/>
              <a:t>A </a:t>
            </a:r>
            <a:r>
              <a:rPr lang="en-US" altLang="en-US" i="1" dirty="0" smtClean="0"/>
              <a:t>proof system</a:t>
            </a:r>
            <a:r>
              <a:rPr lang="en-US" altLang="en-US" sz="2400" baseline="30000" dirty="0" smtClean="0">
                <a:solidFill>
                  <a:srgbClr val="0070C0"/>
                </a:solidFill>
              </a:rPr>
              <a:t>*</a:t>
            </a:r>
            <a:r>
              <a:rPr lang="en-US" altLang="en-US" dirty="0" smtClean="0"/>
              <a:t> for </a:t>
            </a:r>
            <a:r>
              <a:rPr lang="en-US" altLang="en-US" b="1" dirty="0" smtClean="0">
                <a:solidFill>
                  <a:schemeClr val="accent1"/>
                </a:solidFill>
              </a:rPr>
              <a:t>L</a:t>
            </a:r>
            <a:r>
              <a:rPr lang="en-US" altLang="en-US" dirty="0" smtClean="0"/>
              <a:t> is</a:t>
            </a:r>
            <a:r>
              <a:rPr lang="en-US" altLang="en-US" sz="2400" dirty="0" smtClean="0"/>
              <a:t> </a:t>
            </a:r>
            <a:r>
              <a:rPr lang="en-US" altLang="en-US" dirty="0" smtClean="0"/>
              <a:t>a </a:t>
            </a:r>
            <a:r>
              <a:rPr lang="en-US" altLang="en-US" dirty="0" err="1" smtClean="0"/>
              <a:t>polytime</a:t>
            </a:r>
            <a:r>
              <a:rPr lang="en-US" altLang="en-US" dirty="0" smtClean="0"/>
              <a:t> (verifier) </a:t>
            </a:r>
            <a:r>
              <a:rPr lang="en-US" altLang="en-US" b="1" dirty="0" smtClean="0">
                <a:solidFill>
                  <a:schemeClr val="accent1"/>
                </a:solidFill>
              </a:rPr>
              <a:t>V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s.t.</a:t>
            </a:r>
            <a:endParaRPr lang="en-US" altLang="en-US" dirty="0" smtClean="0"/>
          </a:p>
          <a:p>
            <a:pPr lvl="4"/>
            <a:r>
              <a:rPr lang="en-US" altLang="en-US" sz="2800" b="1" dirty="0">
                <a:solidFill>
                  <a:schemeClr val="accent1"/>
                </a:solidFill>
              </a:rPr>
              <a:t>x </a:t>
            </a:r>
            <a:r>
              <a:rPr lang="en-US" altLang="en-US" sz="2800" dirty="0">
                <a:solidFill>
                  <a:schemeClr val="accent1"/>
                </a:solidFill>
                <a:ea typeface="Cambria Math" panose="02040503050406030204" pitchFamily="18" charset="0"/>
              </a:rPr>
              <a:t>∊</a:t>
            </a:r>
            <a:r>
              <a:rPr lang="en-US" altLang="en-US" sz="2800" b="1" dirty="0">
                <a:solidFill>
                  <a:schemeClr val="accent1"/>
                </a:solidFill>
              </a:rPr>
              <a:t> L </a:t>
            </a:r>
            <a:r>
              <a:rPr lang="en-US" altLang="en-US" sz="2800" dirty="0">
                <a:latin typeface="Cambria Math" panose="02040503050406030204" pitchFamily="18" charset="0"/>
                <a:ea typeface="Cambria Math" panose="02040503050406030204" pitchFamily="18" charset="0"/>
              </a:rPr>
              <a:t>⇔</a:t>
            </a:r>
            <a:r>
              <a:rPr lang="en-US" altLang="en-US" sz="2800" dirty="0"/>
              <a:t>   </a:t>
            </a:r>
            <a:r>
              <a:rPr lang="en-US" altLang="en-US" sz="2800" b="1" dirty="0">
                <a:solidFill>
                  <a:schemeClr val="accent1"/>
                </a:solidFill>
                <a:ea typeface="Cambria Math" panose="02040503050406030204" pitchFamily="18" charset="0"/>
                <a:sym typeface="Symbol" panose="05050102010706020507" pitchFamily="18" charset="2"/>
              </a:rPr>
              <a:t>y</a:t>
            </a:r>
            <a:r>
              <a:rPr lang="en-US" altLang="en-US" sz="2800" dirty="0">
                <a:solidFill>
                  <a:schemeClr val="accent1"/>
                </a:solidFill>
                <a:ea typeface="Cambria Math" panose="02040503050406030204" pitchFamily="18" charset="0"/>
                <a:sym typeface="Symbol" panose="05050102010706020507" pitchFamily="18" charset="2"/>
              </a:rPr>
              <a:t> . </a:t>
            </a:r>
            <a:r>
              <a:rPr lang="en-US" altLang="en-US" sz="2800" b="1" dirty="0" smtClean="0">
                <a:solidFill>
                  <a:schemeClr val="accent1"/>
                </a:solidFill>
                <a:ea typeface="Cambria Math" panose="02040503050406030204" pitchFamily="18" charset="0"/>
                <a:sym typeface="Symbol" panose="05050102010706020507" pitchFamily="18" charset="2"/>
              </a:rPr>
              <a:t>V</a:t>
            </a:r>
            <a:r>
              <a:rPr lang="en-US" altLang="en-US" sz="2800" dirty="0" smtClean="0">
                <a:solidFill>
                  <a:schemeClr val="accent1"/>
                </a:solidFill>
                <a:ea typeface="Cambria Math" panose="02040503050406030204" pitchFamily="18" charset="0"/>
                <a:sym typeface="Symbol" panose="05050102010706020507" pitchFamily="18" charset="2"/>
              </a:rPr>
              <a:t>(</a:t>
            </a:r>
            <a:r>
              <a:rPr lang="en-US" altLang="en-US" sz="2800" b="1" dirty="0" err="1" smtClean="0">
                <a:solidFill>
                  <a:schemeClr val="accent1"/>
                </a:solidFill>
                <a:ea typeface="Cambria Math" panose="02040503050406030204" pitchFamily="18" charset="0"/>
                <a:sym typeface="Symbol" panose="05050102010706020507" pitchFamily="18" charset="2"/>
              </a:rPr>
              <a:t>x</a:t>
            </a:r>
            <a:r>
              <a:rPr lang="en-US" altLang="en-US" sz="2800" dirty="0" err="1" smtClean="0">
                <a:solidFill>
                  <a:schemeClr val="accent1"/>
                </a:solidFill>
                <a:ea typeface="Cambria Math" panose="02040503050406030204" pitchFamily="18" charset="0"/>
                <a:sym typeface="Symbol" panose="05050102010706020507" pitchFamily="18" charset="2"/>
              </a:rPr>
              <a:t>,</a:t>
            </a:r>
            <a:r>
              <a:rPr lang="en-US" altLang="en-US" sz="2800" b="1" dirty="0" err="1" smtClean="0">
                <a:solidFill>
                  <a:schemeClr val="accent1"/>
                </a:solidFill>
                <a:ea typeface="Cambria Math" panose="02040503050406030204" pitchFamily="18" charset="0"/>
                <a:sym typeface="Symbol" panose="05050102010706020507" pitchFamily="18" charset="2"/>
              </a:rPr>
              <a:t>y</a:t>
            </a:r>
            <a:r>
              <a:rPr lang="en-US" altLang="en-US" sz="2800" dirty="0" smtClean="0">
                <a:solidFill>
                  <a:schemeClr val="accent1"/>
                </a:solidFill>
                <a:ea typeface="Cambria Math" panose="02040503050406030204" pitchFamily="18" charset="0"/>
                <a:sym typeface="Symbol" panose="05050102010706020507" pitchFamily="18" charset="2"/>
              </a:rPr>
              <a:t>)</a:t>
            </a:r>
          </a:p>
          <a:p>
            <a:pPr lvl="1"/>
            <a:endParaRPr lang="en-US" altLang="en-US" dirty="0">
              <a:solidFill>
                <a:schemeClr val="accent1"/>
              </a:solidFill>
              <a:ea typeface="Cambria Math" panose="02040503050406030204" pitchFamily="18" charset="0"/>
            </a:endParaRPr>
          </a:p>
          <a:p>
            <a:pPr lvl="1"/>
            <a:endParaRPr lang="en-US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Rectangle 1"/>
              <p:cNvSpPr/>
              <p:nvPr/>
            </p:nvSpPr>
            <p:spPr>
              <a:xfrm>
                <a:off x="304800" y="5578495"/>
                <a:ext cx="8686800" cy="83099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l"/>
                <a:r>
                  <a:rPr lang="en-US" altLang="en-US" sz="2400" baseline="30000" dirty="0" smtClean="0">
                    <a:solidFill>
                      <a:srgbClr val="0070C0"/>
                    </a:solidFill>
                    <a:latin typeface="Calibri" panose="020F0502020204030204" pitchFamily="34" charset="0"/>
                  </a:rPr>
                  <a:t>*</a:t>
                </a:r>
                <a:r>
                  <a:rPr lang="en-US" altLang="en-US" sz="2400" dirty="0" smtClean="0">
                    <a:solidFill>
                      <a:srgbClr val="0070C0"/>
                    </a:solidFill>
                    <a:latin typeface="Calibri" panose="020F0502020204030204" pitchFamily="34" charset="0"/>
                  </a:rPr>
                  <a:t>Cook-</a:t>
                </a:r>
                <a:r>
                  <a:rPr lang="en-US" altLang="en-US" sz="2400" dirty="0" err="1" smtClean="0">
                    <a:solidFill>
                      <a:srgbClr val="0070C0"/>
                    </a:solidFill>
                    <a:latin typeface="Calibri" panose="020F0502020204030204" pitchFamily="34" charset="0"/>
                  </a:rPr>
                  <a:t>Reckhow</a:t>
                </a:r>
                <a:r>
                  <a:rPr lang="en-US" altLang="en-US" sz="2400" dirty="0" smtClean="0">
                    <a:solidFill>
                      <a:srgbClr val="0070C0"/>
                    </a:solidFill>
                    <a:latin typeface="Calibri" panose="020F0502020204030204" pitchFamily="34" charset="0"/>
                  </a:rPr>
                  <a:t> </a:t>
                </a:r>
                <a:r>
                  <a:rPr lang="en-US" altLang="en-US" sz="2400" dirty="0" err="1" smtClean="0">
                    <a:solidFill>
                      <a:srgbClr val="0070C0"/>
                    </a:solidFill>
                    <a:latin typeface="Calibri" panose="020F0502020204030204" pitchFamily="34" charset="0"/>
                  </a:rPr>
                  <a:t>defn</a:t>
                </a:r>
                <a:r>
                  <a:rPr lang="en-US" altLang="en-US" sz="2400" dirty="0" smtClean="0">
                    <a:solidFill>
                      <a:srgbClr val="0070C0"/>
                    </a:solidFill>
                    <a:latin typeface="Calibri" panose="020F0502020204030204" pitchFamily="34" charset="0"/>
                  </a:rPr>
                  <a:t>:</a:t>
                </a:r>
                <a:r>
                  <a:rPr lang="en-US" altLang="en-US" sz="2400" dirty="0" smtClean="0">
                    <a:latin typeface="Calibri" panose="020F0502020204030204" pitchFamily="34" charset="0"/>
                  </a:rPr>
                  <a:t> </a:t>
                </a:r>
                <a:r>
                  <a:rPr lang="en-US" altLang="en-US" sz="2400" dirty="0" err="1" smtClean="0">
                    <a:latin typeface="Calibri" panose="020F0502020204030204" pitchFamily="34" charset="0"/>
                  </a:rPr>
                  <a:t>polytime</a:t>
                </a:r>
                <a:r>
                  <a:rPr lang="en-US" altLang="en-US" sz="2400" dirty="0" smtClean="0">
                    <a:latin typeface="Calibri" panose="020F0502020204030204" pitchFamily="34" charset="0"/>
                  </a:rPr>
                  <a:t> computable map </a:t>
                </a:r>
                <a:r>
                  <a:rPr lang="en-US" altLang="en-US" sz="2400" b="1" dirty="0" smtClean="0">
                    <a:solidFill>
                      <a:schemeClr val="accent1"/>
                    </a:solidFill>
                    <a:latin typeface="Calibri" panose="020F0502020204030204" pitchFamily="34" charset="0"/>
                  </a:rPr>
                  <a:t>f</a:t>
                </a:r>
                <a:r>
                  <a:rPr lang="en-US" altLang="en-US" sz="2400" dirty="0" smtClean="0">
                    <a:latin typeface="Calibri" panose="020F0502020204030204" pitchFamily="34" charset="0"/>
                  </a:rPr>
                  <a:t> from </a:t>
                </a:r>
                <a:r>
                  <a:rPr lang="el-GR" altLang="en-US" sz="2400" b="1" dirty="0" smtClean="0">
                    <a:solidFill>
                      <a:schemeClr val="accent1"/>
                    </a:solidFill>
                    <a:latin typeface="Calibri" panose="020F0502020204030204" pitchFamily="34" charset="0"/>
                    <a:ea typeface="Cambria Math" panose="02040503050406030204" pitchFamily="18" charset="0"/>
                  </a:rPr>
                  <a:t>Σ</a:t>
                </a:r>
                <a:r>
                  <a:rPr lang="en-US" altLang="en-US" sz="2400" b="1" baseline="30000" dirty="0" smtClean="0">
                    <a:solidFill>
                      <a:schemeClr val="accent1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*</a:t>
                </a:r>
                <a:r>
                  <a:rPr lang="en-US" altLang="en-US" sz="2400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</a:t>
                </a:r>
                <a:r>
                  <a:rPr lang="en-US" altLang="en-US" sz="2400" u="sng" dirty="0" smtClean="0">
                    <a:latin typeface="Calibri" panose="020F0502020204030204" pitchFamily="34" charset="0"/>
                  </a:rPr>
                  <a:t>onto</a:t>
                </a:r>
                <a:r>
                  <a:rPr lang="en-US" altLang="en-US" sz="2400" dirty="0" smtClean="0">
                    <a:latin typeface="Calibri" panose="020F0502020204030204" pitchFamily="34" charset="0"/>
                  </a:rPr>
                  <a:t> </a:t>
                </a:r>
                <a:r>
                  <a:rPr lang="en-US" altLang="en-US" sz="2400" b="1" dirty="0" smtClean="0">
                    <a:solidFill>
                      <a:schemeClr val="accent1"/>
                    </a:solidFill>
                    <a:latin typeface="Calibri" panose="020F0502020204030204" pitchFamily="34" charset="0"/>
                  </a:rPr>
                  <a:t>L</a:t>
                </a:r>
                <a:r>
                  <a:rPr lang="en-US" altLang="en-US" sz="2400" b="1" dirty="0" smtClean="0">
                    <a:solidFill>
                      <a:schemeClr val="accent1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≠</a:t>
                </a:r>
                <a14:m>
                  <m:oMath xmlns:m="http://schemas.openxmlformats.org/officeDocument/2006/math">
                    <m:r>
                      <a:rPr lang="en-US" altLang="en-US" sz="2400" b="1" i="1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∅</m:t>
                    </m:r>
                  </m:oMath>
                </a14:m>
                <a:endParaRPr lang="en-US" altLang="en-US" sz="2400" b="1" dirty="0" smtClean="0">
                  <a:solidFill>
                    <a:schemeClr val="accent1"/>
                  </a:solidFill>
                  <a:latin typeface="Calibri" panose="020F0502020204030204" pitchFamily="34" charset="0"/>
                </a:endParaRPr>
              </a:p>
              <a:p>
                <a:pPr algn="l"/>
                <a:r>
                  <a:rPr lang="en-US" altLang="en-US" sz="2400" dirty="0" smtClean="0">
                    <a:latin typeface="Calibri" panose="020F0502020204030204" pitchFamily="34" charset="0"/>
                  </a:rPr>
                  <a:t>	                         (</a:t>
                </a:r>
                <a:r>
                  <a:rPr lang="en-US" altLang="en-US" sz="2400" b="1" dirty="0" smtClean="0">
                    <a:solidFill>
                      <a:schemeClr val="accent1"/>
                    </a:solidFill>
                    <a:latin typeface="Calibri" panose="020F0502020204030204" pitchFamily="34" charset="0"/>
                  </a:rPr>
                  <a:t>f</a:t>
                </a:r>
                <a:r>
                  <a:rPr lang="en-US" altLang="en-US" sz="2400" dirty="0" smtClean="0">
                    <a:solidFill>
                      <a:schemeClr val="accent1"/>
                    </a:solidFill>
                    <a:latin typeface="Calibri" panose="020F0502020204030204" pitchFamily="34" charset="0"/>
                  </a:rPr>
                  <a:t>(</a:t>
                </a:r>
                <a:r>
                  <a:rPr lang="en-US" altLang="en-US" sz="2400" b="1" dirty="0" err="1" smtClean="0">
                    <a:solidFill>
                      <a:schemeClr val="accent1"/>
                    </a:solidFill>
                    <a:latin typeface="Calibri" panose="020F0502020204030204" pitchFamily="34" charset="0"/>
                  </a:rPr>
                  <a:t>x</a:t>
                </a:r>
                <a:r>
                  <a:rPr lang="en-US" altLang="en-US" sz="2400" dirty="0" err="1" smtClean="0">
                    <a:solidFill>
                      <a:schemeClr val="accent1"/>
                    </a:solidFill>
                    <a:latin typeface="Calibri" panose="020F0502020204030204" pitchFamily="34" charset="0"/>
                  </a:rPr>
                  <a:t>,</a:t>
                </a:r>
                <a:r>
                  <a:rPr lang="en-US" altLang="en-US" sz="2400" b="1" dirty="0" err="1" smtClean="0">
                    <a:solidFill>
                      <a:schemeClr val="accent1"/>
                    </a:solidFill>
                    <a:latin typeface="Calibri" panose="020F0502020204030204" pitchFamily="34" charset="0"/>
                  </a:rPr>
                  <a:t>y</a:t>
                </a:r>
                <a:r>
                  <a:rPr lang="en-US" altLang="en-US" sz="2400" dirty="0">
                    <a:solidFill>
                      <a:schemeClr val="accent1"/>
                    </a:solidFill>
                    <a:latin typeface="Calibri" panose="020F0502020204030204" pitchFamily="34" charset="0"/>
                  </a:rPr>
                  <a:t>)=</a:t>
                </a:r>
                <a:r>
                  <a:rPr lang="en-US" altLang="en-US" sz="2400" b="1" dirty="0" smtClean="0">
                    <a:solidFill>
                      <a:schemeClr val="accent1"/>
                    </a:solidFill>
                    <a:latin typeface="Calibri" panose="020F0502020204030204" pitchFamily="34" charset="0"/>
                  </a:rPr>
                  <a:t>x</a:t>
                </a:r>
                <a:r>
                  <a:rPr lang="en-US" altLang="en-US" sz="2400" dirty="0">
                    <a:latin typeface="Calibri" panose="020F0502020204030204" pitchFamily="34" charset="0"/>
                  </a:rPr>
                  <a:t> if </a:t>
                </a:r>
                <a:r>
                  <a:rPr lang="en-US" altLang="en-US" sz="2400" b="1" dirty="0">
                    <a:solidFill>
                      <a:schemeClr val="accent1"/>
                    </a:solidFill>
                    <a:latin typeface="Calibri" panose="020F0502020204030204" pitchFamily="34" charset="0"/>
                  </a:rPr>
                  <a:t>V</a:t>
                </a:r>
                <a:r>
                  <a:rPr lang="en-US" altLang="en-US" sz="2400" dirty="0">
                    <a:solidFill>
                      <a:schemeClr val="accent1"/>
                    </a:solidFill>
                    <a:latin typeface="Calibri" panose="020F0502020204030204" pitchFamily="34" charset="0"/>
                  </a:rPr>
                  <a:t>(</a:t>
                </a:r>
                <a:r>
                  <a:rPr lang="en-US" altLang="en-US" sz="2400" b="1" dirty="0" err="1">
                    <a:solidFill>
                      <a:schemeClr val="accent1"/>
                    </a:solidFill>
                    <a:latin typeface="Calibri" panose="020F0502020204030204" pitchFamily="34" charset="0"/>
                  </a:rPr>
                  <a:t>x</a:t>
                </a:r>
                <a:r>
                  <a:rPr lang="en-US" altLang="en-US" sz="2400" dirty="0" err="1">
                    <a:solidFill>
                      <a:schemeClr val="accent1"/>
                    </a:solidFill>
                    <a:latin typeface="Calibri" panose="020F0502020204030204" pitchFamily="34" charset="0"/>
                  </a:rPr>
                  <a:t>,</a:t>
                </a:r>
                <a:r>
                  <a:rPr lang="en-US" altLang="en-US" sz="2400" b="1" dirty="0" err="1">
                    <a:solidFill>
                      <a:schemeClr val="accent1"/>
                    </a:solidFill>
                    <a:latin typeface="Calibri" panose="020F0502020204030204" pitchFamily="34" charset="0"/>
                  </a:rPr>
                  <a:t>y</a:t>
                </a:r>
                <a:r>
                  <a:rPr lang="en-US" altLang="en-US" sz="2400" dirty="0">
                    <a:solidFill>
                      <a:schemeClr val="accent1"/>
                    </a:solidFill>
                    <a:latin typeface="Calibri" panose="020F0502020204030204" pitchFamily="34" charset="0"/>
                  </a:rPr>
                  <a:t>)</a:t>
                </a:r>
                <a:r>
                  <a:rPr lang="en-US" altLang="en-US" sz="2400" b="1" dirty="0">
                    <a:solidFill>
                      <a:schemeClr val="accent1"/>
                    </a:solidFill>
                    <a:latin typeface="Calibri" panose="020F0502020204030204" pitchFamily="34" charset="0"/>
                  </a:rPr>
                  <a:t> </a:t>
                </a:r>
                <a:r>
                  <a:rPr lang="en-US" altLang="en-US" sz="2400" dirty="0" smtClean="0">
                    <a:latin typeface="Calibri" panose="020F0502020204030204" pitchFamily="34" charset="0"/>
                  </a:rPr>
                  <a:t>and </a:t>
                </a:r>
                <a:r>
                  <a:rPr lang="en-US" altLang="en-US" sz="2400" dirty="0" smtClean="0">
                    <a:solidFill>
                      <a:schemeClr val="accent1"/>
                    </a:solidFill>
                    <a:latin typeface="Calibri" panose="020F0502020204030204" pitchFamily="34" charset="0"/>
                  </a:rPr>
                  <a:t>=</a:t>
                </a:r>
                <a:r>
                  <a:rPr lang="en-US" altLang="en-US" sz="2400" dirty="0" smtClean="0">
                    <a:latin typeface="Calibri" panose="020F0502020204030204" pitchFamily="34" charset="0"/>
                  </a:rPr>
                  <a:t> a fixed </a:t>
                </a:r>
                <a:r>
                  <a:rPr lang="en-US" altLang="en-US" sz="2400" b="1" dirty="0" smtClean="0">
                    <a:solidFill>
                      <a:schemeClr val="accent1"/>
                    </a:solidFill>
                    <a:latin typeface="+mn-lt"/>
                  </a:rPr>
                  <a:t>x</a:t>
                </a:r>
                <a:r>
                  <a:rPr lang="en-US" altLang="en-US" sz="2400" b="1" baseline="-25000" dirty="0" smtClean="0">
                    <a:solidFill>
                      <a:schemeClr val="accent1"/>
                    </a:solidFill>
                    <a:latin typeface="+mn-lt"/>
                  </a:rPr>
                  <a:t>0</a:t>
                </a:r>
                <a:r>
                  <a:rPr lang="en-US" altLang="en-US" sz="2400" dirty="0" smtClean="0">
                    <a:solidFill>
                      <a:schemeClr val="accent1"/>
                    </a:solidFill>
                    <a:latin typeface="+mn-lt"/>
                    <a:ea typeface="Cambria Math" panose="02040503050406030204" pitchFamily="18" charset="0"/>
                  </a:rPr>
                  <a:t> </a:t>
                </a:r>
                <a:r>
                  <a:rPr lang="en-US" altLang="en-US" sz="2400" dirty="0">
                    <a:solidFill>
                      <a:schemeClr val="accent1"/>
                    </a:solidFill>
                    <a:latin typeface="+mn-lt"/>
                    <a:ea typeface="Cambria Math" panose="02040503050406030204" pitchFamily="18" charset="0"/>
                  </a:rPr>
                  <a:t>∊</a:t>
                </a:r>
                <a:r>
                  <a:rPr lang="en-US" altLang="en-US" sz="2400" b="1" dirty="0">
                    <a:solidFill>
                      <a:schemeClr val="accent1"/>
                    </a:solidFill>
                    <a:latin typeface="+mn-lt"/>
                  </a:rPr>
                  <a:t> L </a:t>
                </a:r>
                <a:r>
                  <a:rPr lang="en-US" altLang="en-US" sz="2400" dirty="0" smtClean="0">
                    <a:latin typeface="+mn-lt"/>
                  </a:rPr>
                  <a:t>otherwise)</a:t>
                </a:r>
              </a:p>
            </p:txBody>
          </p:sp>
        </mc:Choice>
        <mc:Fallback xmlns="">
          <p:sp>
            <p:nvSpPr>
              <p:cNvPr id="2" name="Rectangle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4800" y="5578495"/>
                <a:ext cx="8686800" cy="830997"/>
              </a:xfrm>
              <a:prstGeom prst="rect">
                <a:avLst/>
              </a:prstGeom>
              <a:blipFill rotWithShape="0">
                <a:blip r:embed="rId2"/>
                <a:stretch>
                  <a:fillRect l="-351" t="-7353" r="-421" b="-1617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A97747-0A3C-4D6F-A710-B4DF0262FB9F}" type="slidenum">
              <a:rPr lang="en-US" altLang="en-US"/>
              <a:pPr/>
              <a:t>30</a:t>
            </a:fld>
            <a:endParaRPr lang="en-US" altLang="en-US"/>
          </a:p>
        </p:txBody>
      </p:sp>
      <p:sp>
        <p:nvSpPr>
          <p:cNvPr id="1208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Tree Resolution</a:t>
            </a:r>
          </a:p>
        </p:txBody>
      </p:sp>
      <p:sp>
        <p:nvSpPr>
          <p:cNvPr id="120835" name="Text Box 3"/>
          <p:cNvSpPr txBox="1">
            <a:spLocks noChangeArrowheads="1"/>
          </p:cNvSpPr>
          <p:nvPr/>
        </p:nvSpPr>
        <p:spPr bwMode="auto">
          <a:xfrm>
            <a:off x="541338" y="1681986"/>
            <a:ext cx="1244251" cy="20621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l"/>
            <a:r>
              <a:rPr lang="en-US" altLang="en-US" sz="2400" dirty="0">
                <a:solidFill>
                  <a:srgbClr val="0033CC"/>
                </a:solidFill>
                <a:latin typeface="Calibri" panose="020F0502020204030204" pitchFamily="34" charset="0"/>
              </a:rPr>
              <a:t>Clauses</a:t>
            </a:r>
            <a:endParaRPr lang="en-US" altLang="en-US" sz="2400" dirty="0">
              <a:latin typeface="Calibri" panose="020F0502020204030204" pitchFamily="34" charset="0"/>
            </a:endParaRPr>
          </a:p>
          <a:p>
            <a:pPr algn="l"/>
            <a:r>
              <a:rPr lang="en-US" altLang="en-US" sz="1800" b="1" dirty="0">
                <a:solidFill>
                  <a:srgbClr val="669900"/>
                </a:solidFill>
                <a:latin typeface="Calibri" panose="020F0502020204030204" pitchFamily="34" charset="0"/>
              </a:rPr>
              <a:t>1.</a:t>
            </a:r>
            <a:r>
              <a:rPr lang="en-US" altLang="en-US" sz="2000" b="1" dirty="0">
                <a:solidFill>
                  <a:schemeClr val="accent1"/>
                </a:solidFill>
                <a:latin typeface="Calibri" panose="020F0502020204030204" pitchFamily="34" charset="0"/>
              </a:rPr>
              <a:t> </a:t>
            </a:r>
            <a:r>
              <a:rPr lang="en-US" altLang="en-US" sz="2000" b="1" dirty="0">
                <a:latin typeface="Calibri" panose="020F0502020204030204" pitchFamily="34" charset="0"/>
              </a:rPr>
              <a:t>a</a:t>
            </a:r>
            <a:r>
              <a:rPr lang="en-US" altLang="en-US" sz="2000" b="1" dirty="0">
                <a:latin typeface="Calibri" panose="020F0502020204030204" pitchFamily="34" charset="0"/>
                <a:sym typeface="Symbol" panose="05050102010706020507" pitchFamily="18" charset="2"/>
              </a:rPr>
              <a:t></a:t>
            </a:r>
            <a:r>
              <a:rPr lang="en-US" altLang="en-US" sz="2400" b="1" dirty="0">
                <a:latin typeface="Calibri" panose="020F0502020204030204" pitchFamily="34" charset="0"/>
              </a:rPr>
              <a:t> </a:t>
            </a:r>
            <a:r>
              <a:rPr lang="en-US" altLang="en-US" sz="2000" b="1" dirty="0">
                <a:latin typeface="Calibri" panose="020F0502020204030204" pitchFamily="34" charset="0"/>
              </a:rPr>
              <a:t>b</a:t>
            </a:r>
            <a:r>
              <a:rPr lang="en-US" altLang="en-US" sz="2000" b="1" dirty="0">
                <a:latin typeface="Calibri" panose="020F0502020204030204" pitchFamily="34" charset="0"/>
                <a:sym typeface="Symbol" panose="05050102010706020507" pitchFamily="18" charset="2"/>
              </a:rPr>
              <a:t> </a:t>
            </a:r>
            <a:r>
              <a:rPr lang="en-US" altLang="en-US" sz="2000" b="1" dirty="0">
                <a:latin typeface="Calibri" panose="020F0502020204030204" pitchFamily="34" charset="0"/>
              </a:rPr>
              <a:t>c</a:t>
            </a:r>
            <a:endParaRPr lang="en-US" altLang="en-US" sz="2400" b="1" dirty="0">
              <a:solidFill>
                <a:schemeClr val="accent1"/>
              </a:solidFill>
              <a:latin typeface="Calibri" panose="020F0502020204030204" pitchFamily="34" charset="0"/>
            </a:endParaRPr>
          </a:p>
          <a:p>
            <a:pPr algn="l"/>
            <a:r>
              <a:rPr lang="en-US" altLang="en-US" sz="1800" b="1" dirty="0">
                <a:solidFill>
                  <a:srgbClr val="669900"/>
                </a:solidFill>
                <a:latin typeface="Calibri" panose="020F0502020204030204" pitchFamily="34" charset="0"/>
              </a:rPr>
              <a:t>2.</a:t>
            </a:r>
            <a:r>
              <a:rPr lang="en-US" altLang="en-US" sz="1800" b="1" dirty="0">
                <a:solidFill>
                  <a:schemeClr val="accent1"/>
                </a:solidFill>
                <a:latin typeface="Calibri" panose="020F0502020204030204" pitchFamily="34" charset="0"/>
              </a:rPr>
              <a:t> </a:t>
            </a:r>
            <a:r>
              <a:rPr lang="en-US" altLang="en-US" sz="2000" b="1" dirty="0">
                <a:latin typeface="Calibri" panose="020F0502020204030204" pitchFamily="34" charset="0"/>
              </a:rPr>
              <a:t>a</a:t>
            </a:r>
            <a:r>
              <a:rPr lang="en-US" altLang="en-US" sz="2000" b="1" dirty="0">
                <a:latin typeface="Calibri" panose="020F0502020204030204" pitchFamily="34" charset="0"/>
                <a:sym typeface="Symbol" panose="05050102010706020507" pitchFamily="18" charset="2"/>
              </a:rPr>
              <a:t></a:t>
            </a:r>
            <a:r>
              <a:rPr lang="en-US" altLang="en-US" sz="2000" b="1" dirty="0">
                <a:latin typeface="Calibri" panose="020F0502020204030204" pitchFamily="34" charset="0"/>
              </a:rPr>
              <a:t>c</a:t>
            </a:r>
            <a:endParaRPr lang="en-US" altLang="en-US" sz="2000" b="1" dirty="0">
              <a:solidFill>
                <a:schemeClr val="accent1"/>
              </a:solidFill>
              <a:latin typeface="Calibri" panose="020F0502020204030204" pitchFamily="34" charset="0"/>
            </a:endParaRPr>
          </a:p>
          <a:p>
            <a:pPr algn="l"/>
            <a:r>
              <a:rPr lang="en-US" altLang="en-US" sz="1800" b="1" dirty="0">
                <a:solidFill>
                  <a:srgbClr val="669900"/>
                </a:solidFill>
                <a:latin typeface="Calibri" panose="020F0502020204030204" pitchFamily="34" charset="0"/>
              </a:rPr>
              <a:t>3.</a:t>
            </a:r>
            <a:r>
              <a:rPr lang="en-US" altLang="en-US" sz="1800" b="1" dirty="0">
                <a:solidFill>
                  <a:schemeClr val="accent1"/>
                </a:solidFill>
                <a:latin typeface="Calibri" panose="020F0502020204030204" pitchFamily="34" charset="0"/>
              </a:rPr>
              <a:t> </a:t>
            </a:r>
            <a:r>
              <a:rPr lang="en-US" altLang="en-US" sz="2000" b="1" dirty="0">
                <a:latin typeface="Calibri" panose="020F0502020204030204" pitchFamily="34" charset="0"/>
                <a:sym typeface="Symbol" panose="05050102010706020507" pitchFamily="18" charset="2"/>
              </a:rPr>
              <a:t></a:t>
            </a:r>
            <a:r>
              <a:rPr lang="en-US" altLang="en-US" sz="2000" b="1" dirty="0">
                <a:latin typeface="Calibri" panose="020F0502020204030204" pitchFamily="34" charset="0"/>
              </a:rPr>
              <a:t>b</a:t>
            </a:r>
            <a:endParaRPr lang="en-US" altLang="en-US" sz="2000" b="1" dirty="0">
              <a:solidFill>
                <a:schemeClr val="accent1"/>
              </a:solidFill>
              <a:latin typeface="Calibri" panose="020F0502020204030204" pitchFamily="34" charset="0"/>
            </a:endParaRPr>
          </a:p>
          <a:p>
            <a:pPr algn="l"/>
            <a:r>
              <a:rPr lang="en-US" altLang="en-US" sz="1800" b="1" dirty="0">
                <a:solidFill>
                  <a:srgbClr val="669900"/>
                </a:solidFill>
                <a:latin typeface="Calibri" panose="020F0502020204030204" pitchFamily="34" charset="0"/>
              </a:rPr>
              <a:t>4.</a:t>
            </a:r>
            <a:r>
              <a:rPr lang="en-US" altLang="en-US" sz="1800" b="1" dirty="0">
                <a:solidFill>
                  <a:schemeClr val="accent1"/>
                </a:solidFill>
                <a:latin typeface="Calibri" panose="020F0502020204030204" pitchFamily="34" charset="0"/>
              </a:rPr>
              <a:t> </a:t>
            </a:r>
            <a:r>
              <a:rPr lang="en-US" altLang="en-US" sz="2000" b="1" dirty="0">
                <a:latin typeface="Calibri" panose="020F0502020204030204" pitchFamily="34" charset="0"/>
                <a:sym typeface="Symbol" panose="05050102010706020507" pitchFamily="18" charset="2"/>
              </a:rPr>
              <a:t></a:t>
            </a:r>
            <a:r>
              <a:rPr lang="en-US" altLang="en-US" sz="2000" b="1" dirty="0">
                <a:latin typeface="Calibri" panose="020F0502020204030204" pitchFamily="34" charset="0"/>
              </a:rPr>
              <a:t>a</a:t>
            </a:r>
            <a:r>
              <a:rPr lang="en-US" altLang="en-US" sz="2000" b="1" dirty="0">
                <a:latin typeface="Calibri" panose="020F0502020204030204" pitchFamily="34" charset="0"/>
                <a:sym typeface="Symbol" panose="05050102010706020507" pitchFamily="18" charset="2"/>
              </a:rPr>
              <a:t> </a:t>
            </a:r>
            <a:r>
              <a:rPr lang="en-US" altLang="en-US" sz="2000" b="1" dirty="0">
                <a:latin typeface="Calibri" panose="020F0502020204030204" pitchFamily="34" charset="0"/>
              </a:rPr>
              <a:t>d</a:t>
            </a:r>
            <a:endParaRPr lang="en-US" altLang="en-US" sz="2000" b="1" dirty="0">
              <a:solidFill>
                <a:schemeClr val="accent1"/>
              </a:solidFill>
              <a:latin typeface="Calibri" panose="020F0502020204030204" pitchFamily="34" charset="0"/>
            </a:endParaRPr>
          </a:p>
          <a:p>
            <a:pPr algn="l"/>
            <a:r>
              <a:rPr lang="en-US" altLang="en-US" sz="1800" b="1" dirty="0">
                <a:solidFill>
                  <a:srgbClr val="669900"/>
                </a:solidFill>
                <a:latin typeface="Calibri" panose="020F0502020204030204" pitchFamily="34" charset="0"/>
              </a:rPr>
              <a:t>5.</a:t>
            </a:r>
            <a:r>
              <a:rPr lang="en-US" altLang="en-US" sz="1800" b="1" dirty="0">
                <a:solidFill>
                  <a:schemeClr val="accent1"/>
                </a:solidFill>
                <a:latin typeface="Calibri" panose="020F0502020204030204" pitchFamily="34" charset="0"/>
              </a:rPr>
              <a:t> </a:t>
            </a:r>
            <a:r>
              <a:rPr lang="en-US" altLang="en-US" sz="2000" b="1" dirty="0">
                <a:latin typeface="Calibri" panose="020F0502020204030204" pitchFamily="34" charset="0"/>
                <a:sym typeface="Symbol" panose="05050102010706020507" pitchFamily="18" charset="2"/>
              </a:rPr>
              <a:t></a:t>
            </a:r>
            <a:r>
              <a:rPr lang="en-US" altLang="en-US" sz="2000" b="1" dirty="0">
                <a:latin typeface="Calibri" panose="020F0502020204030204" pitchFamily="34" charset="0"/>
              </a:rPr>
              <a:t>a</a:t>
            </a:r>
            <a:r>
              <a:rPr lang="en-US" altLang="en-US" sz="2000" b="1" dirty="0">
                <a:latin typeface="Calibri" panose="020F0502020204030204" pitchFamily="34" charset="0"/>
                <a:sym typeface="Symbol" panose="05050102010706020507" pitchFamily="18" charset="2"/>
              </a:rPr>
              <a:t> </a:t>
            </a:r>
            <a:r>
              <a:rPr lang="en-US" altLang="en-US" sz="2000" b="1" dirty="0">
                <a:latin typeface="Calibri" panose="020F0502020204030204" pitchFamily="34" charset="0"/>
              </a:rPr>
              <a:t>b</a:t>
            </a:r>
          </a:p>
        </p:txBody>
      </p:sp>
      <p:sp>
        <p:nvSpPr>
          <p:cNvPr id="120836" name="Rectangle 4"/>
          <p:cNvSpPr>
            <a:spLocks noChangeArrowheads="1"/>
          </p:cNvSpPr>
          <p:nvPr/>
        </p:nvSpPr>
        <p:spPr bwMode="auto">
          <a:xfrm>
            <a:off x="4648200" y="1524000"/>
            <a:ext cx="381000" cy="304800"/>
          </a:xfrm>
          <a:prstGeom prst="rect">
            <a:avLst/>
          </a:prstGeom>
          <a:solidFill>
            <a:srgbClr val="FFFFFF"/>
          </a:solidFill>
          <a:ln w="28575">
            <a:solidFill>
              <a:schemeClr val="accent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n-US" altLang="en-US" sz="2400" dirty="0">
                <a:solidFill>
                  <a:schemeClr val="accent1"/>
                </a:solidFill>
                <a:latin typeface="Calibri" panose="020F0502020204030204" pitchFamily="34" charset="0"/>
              </a:rPr>
              <a:t>a</a:t>
            </a:r>
            <a:endParaRPr lang="en-US" altLang="en-US" dirty="0">
              <a:latin typeface="Calibri" panose="020F0502020204030204" pitchFamily="34" charset="0"/>
            </a:endParaRPr>
          </a:p>
        </p:txBody>
      </p:sp>
      <p:sp>
        <p:nvSpPr>
          <p:cNvPr id="120837" name="Rectangle 5"/>
          <p:cNvSpPr>
            <a:spLocks noChangeArrowheads="1"/>
          </p:cNvSpPr>
          <p:nvPr/>
        </p:nvSpPr>
        <p:spPr bwMode="auto">
          <a:xfrm>
            <a:off x="3200400" y="2590800"/>
            <a:ext cx="838200" cy="319088"/>
          </a:xfrm>
          <a:prstGeom prst="rect">
            <a:avLst/>
          </a:prstGeom>
          <a:solidFill>
            <a:srgbClr val="FFFFFF"/>
          </a:solidFill>
          <a:ln w="28575">
            <a:solidFill>
              <a:schemeClr val="accent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n-US" altLang="en-US" sz="2400" dirty="0">
                <a:solidFill>
                  <a:schemeClr val="accent1"/>
                </a:solidFill>
                <a:latin typeface="Calibri" panose="020F0502020204030204" pitchFamily="34" charset="0"/>
              </a:rPr>
              <a:t>b</a:t>
            </a:r>
            <a:r>
              <a:rPr lang="en-US" altLang="en-US" sz="2400" dirty="0">
                <a:latin typeface="Calibri" panose="020F0502020204030204" pitchFamily="34" charset="0"/>
              </a:rPr>
              <a:t>:</a:t>
            </a:r>
            <a:r>
              <a:rPr lang="en-US" altLang="en-US" sz="2400" dirty="0">
                <a:solidFill>
                  <a:schemeClr val="accent1"/>
                </a:solidFill>
                <a:latin typeface="Calibri" panose="020F0502020204030204" pitchFamily="34" charset="0"/>
              </a:rPr>
              <a:t> </a:t>
            </a:r>
            <a:r>
              <a:rPr lang="en-US" altLang="en-US" sz="2000" b="1" dirty="0">
                <a:solidFill>
                  <a:srgbClr val="9933FF"/>
                </a:solidFill>
                <a:latin typeface="Calibri" panose="020F0502020204030204" pitchFamily="34" charset="0"/>
              </a:rPr>
              <a:t>a</a:t>
            </a:r>
            <a:endParaRPr lang="en-US" altLang="en-US" sz="2000" b="1" dirty="0">
              <a:latin typeface="Calibri" panose="020F0502020204030204" pitchFamily="34" charset="0"/>
            </a:endParaRPr>
          </a:p>
        </p:txBody>
      </p:sp>
      <p:sp>
        <p:nvSpPr>
          <p:cNvPr id="120838" name="Rectangle 6"/>
          <p:cNvSpPr>
            <a:spLocks noChangeArrowheads="1"/>
          </p:cNvSpPr>
          <p:nvPr/>
        </p:nvSpPr>
        <p:spPr bwMode="auto">
          <a:xfrm>
            <a:off x="5662613" y="2590800"/>
            <a:ext cx="754062" cy="319088"/>
          </a:xfrm>
          <a:prstGeom prst="rect">
            <a:avLst/>
          </a:prstGeom>
          <a:solidFill>
            <a:srgbClr val="FFFFFF"/>
          </a:solidFill>
          <a:ln w="28575">
            <a:solidFill>
              <a:schemeClr val="accent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n-US" altLang="en-US" sz="2400" dirty="0">
                <a:solidFill>
                  <a:schemeClr val="accent1"/>
                </a:solidFill>
                <a:latin typeface="Calibri" panose="020F0502020204030204" pitchFamily="34" charset="0"/>
              </a:rPr>
              <a:t>b</a:t>
            </a:r>
            <a:r>
              <a:rPr lang="en-US" altLang="en-US" sz="2400" dirty="0">
                <a:latin typeface="Calibri" panose="020F0502020204030204" pitchFamily="34" charset="0"/>
              </a:rPr>
              <a:t>:</a:t>
            </a:r>
            <a:r>
              <a:rPr lang="en-US" altLang="en-US" sz="2400" dirty="0">
                <a:solidFill>
                  <a:schemeClr val="accent1"/>
                </a:solidFill>
                <a:latin typeface="Calibri" panose="020F0502020204030204" pitchFamily="34" charset="0"/>
              </a:rPr>
              <a:t> </a:t>
            </a:r>
            <a:r>
              <a:rPr lang="en-US" altLang="en-US" sz="2000" b="1" dirty="0">
                <a:solidFill>
                  <a:srgbClr val="9933FF"/>
                </a:solidFill>
                <a:latin typeface="Calibri" panose="020F0502020204030204" pitchFamily="34" charset="0"/>
                <a:sym typeface="Symbol" panose="05050102010706020507" pitchFamily="18" charset="2"/>
              </a:rPr>
              <a:t></a:t>
            </a:r>
            <a:r>
              <a:rPr lang="en-US" altLang="en-US" sz="2000" b="1" dirty="0">
                <a:solidFill>
                  <a:srgbClr val="9933FF"/>
                </a:solidFill>
                <a:latin typeface="Calibri" panose="020F0502020204030204" pitchFamily="34" charset="0"/>
              </a:rPr>
              <a:t>a</a:t>
            </a:r>
            <a:endParaRPr lang="en-US" altLang="en-US" sz="2000" b="1" dirty="0">
              <a:latin typeface="Calibri" panose="020F0502020204030204" pitchFamily="34" charset="0"/>
            </a:endParaRPr>
          </a:p>
        </p:txBody>
      </p:sp>
      <p:sp>
        <p:nvSpPr>
          <p:cNvPr id="120839" name="Rectangle 7"/>
          <p:cNvSpPr>
            <a:spLocks noChangeArrowheads="1"/>
          </p:cNvSpPr>
          <p:nvPr/>
        </p:nvSpPr>
        <p:spPr bwMode="auto">
          <a:xfrm>
            <a:off x="4838700" y="3733800"/>
            <a:ext cx="1112838" cy="304800"/>
          </a:xfrm>
          <a:prstGeom prst="rect">
            <a:avLst/>
          </a:prstGeom>
          <a:solidFill>
            <a:srgbClr val="FFFFFF"/>
          </a:solidFill>
          <a:ln w="28575">
            <a:solidFill>
              <a:schemeClr val="accent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n-US" altLang="en-US" sz="2400" b="1" dirty="0">
                <a:solidFill>
                  <a:schemeClr val="accent1"/>
                </a:solidFill>
                <a:latin typeface="Calibri" panose="020F0502020204030204" pitchFamily="34" charset="0"/>
                <a:sym typeface="Symbol" panose="05050102010706020507" pitchFamily="18" charset="2"/>
              </a:rPr>
              <a:t>d</a:t>
            </a:r>
            <a:r>
              <a:rPr lang="en-US" altLang="en-US" sz="2000" b="1" dirty="0">
                <a:latin typeface="Calibri" panose="020F0502020204030204" pitchFamily="34" charset="0"/>
                <a:sym typeface="Symbol" panose="05050102010706020507" pitchFamily="18" charset="2"/>
              </a:rPr>
              <a:t>:</a:t>
            </a:r>
            <a:r>
              <a:rPr lang="en-US" altLang="en-US" sz="2000" b="1" dirty="0">
                <a:latin typeface="Calibri" panose="020F0502020204030204" pitchFamily="34" charset="0"/>
              </a:rPr>
              <a:t>a</a:t>
            </a:r>
            <a:r>
              <a:rPr lang="en-US" altLang="en-US" sz="2000" b="1" dirty="0">
                <a:latin typeface="Calibri" panose="020F0502020204030204" pitchFamily="34" charset="0"/>
                <a:sym typeface="Symbol" panose="05050102010706020507" pitchFamily="18" charset="2"/>
              </a:rPr>
              <a:t> b</a:t>
            </a:r>
            <a:endParaRPr lang="en-US" altLang="en-US" sz="2400" dirty="0">
              <a:solidFill>
                <a:schemeClr val="accent1"/>
              </a:solidFill>
              <a:latin typeface="Calibri" panose="020F0502020204030204" pitchFamily="34" charset="0"/>
            </a:endParaRPr>
          </a:p>
        </p:txBody>
      </p:sp>
      <p:cxnSp>
        <p:nvCxnSpPr>
          <p:cNvPr id="120840" name="AutoShape 8"/>
          <p:cNvCxnSpPr>
            <a:cxnSpLocks noChangeShapeType="1"/>
            <a:stCxn id="120837" idx="0"/>
            <a:endCxn id="120836" idx="2"/>
          </p:cNvCxnSpPr>
          <p:nvPr/>
        </p:nvCxnSpPr>
        <p:spPr bwMode="auto">
          <a:xfrm flipV="1">
            <a:off x="3619500" y="1843088"/>
            <a:ext cx="1219200" cy="733425"/>
          </a:xfrm>
          <a:prstGeom prst="straightConnector1">
            <a:avLst/>
          </a:prstGeom>
          <a:noFill/>
          <a:ln w="28575">
            <a:solidFill>
              <a:srgbClr val="0033CC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20841" name="AutoShape 9"/>
          <p:cNvCxnSpPr>
            <a:cxnSpLocks noChangeShapeType="1"/>
            <a:stCxn id="120836" idx="2"/>
            <a:endCxn id="120838" idx="0"/>
          </p:cNvCxnSpPr>
          <p:nvPr/>
        </p:nvCxnSpPr>
        <p:spPr bwMode="auto">
          <a:xfrm>
            <a:off x="4838700" y="1843088"/>
            <a:ext cx="1201738" cy="733425"/>
          </a:xfrm>
          <a:prstGeom prst="straightConnector1">
            <a:avLst/>
          </a:prstGeom>
          <a:noFill/>
          <a:ln w="28575">
            <a:solidFill>
              <a:srgbClr val="0033CC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20842" name="AutoShape 10"/>
          <p:cNvCxnSpPr>
            <a:cxnSpLocks noChangeShapeType="1"/>
            <a:stCxn id="120837" idx="2"/>
            <a:endCxn id="120863" idx="0"/>
          </p:cNvCxnSpPr>
          <p:nvPr/>
        </p:nvCxnSpPr>
        <p:spPr bwMode="auto">
          <a:xfrm flipH="1">
            <a:off x="2733675" y="2924175"/>
            <a:ext cx="885825" cy="795338"/>
          </a:xfrm>
          <a:prstGeom prst="straightConnector1">
            <a:avLst/>
          </a:prstGeom>
          <a:noFill/>
          <a:ln w="28575">
            <a:solidFill>
              <a:srgbClr val="0033CC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20843" name="AutoShape 11"/>
          <p:cNvCxnSpPr>
            <a:cxnSpLocks noChangeShapeType="1"/>
            <a:stCxn id="120838" idx="2"/>
            <a:endCxn id="120839" idx="0"/>
          </p:cNvCxnSpPr>
          <p:nvPr/>
        </p:nvCxnSpPr>
        <p:spPr bwMode="auto">
          <a:xfrm flipH="1">
            <a:off x="5395913" y="2924175"/>
            <a:ext cx="644525" cy="795338"/>
          </a:xfrm>
          <a:prstGeom prst="straightConnector1">
            <a:avLst/>
          </a:prstGeom>
          <a:noFill/>
          <a:ln w="28575">
            <a:solidFill>
              <a:srgbClr val="0033CC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20844" name="Oval 12"/>
          <p:cNvSpPr>
            <a:spLocks noChangeArrowheads="1"/>
          </p:cNvSpPr>
          <p:nvPr/>
        </p:nvSpPr>
        <p:spPr bwMode="auto">
          <a:xfrm>
            <a:off x="4038600" y="3733800"/>
            <a:ext cx="319088" cy="314325"/>
          </a:xfrm>
          <a:prstGeom prst="ellipse">
            <a:avLst/>
          </a:prstGeom>
          <a:solidFill>
            <a:srgbClr val="FFFFFF"/>
          </a:solidFill>
          <a:ln w="28575">
            <a:solidFill>
              <a:srgbClr val="6699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n-US" altLang="en-US" sz="2000" dirty="0">
                <a:solidFill>
                  <a:srgbClr val="669900"/>
                </a:solidFill>
                <a:latin typeface="Calibri" panose="020F0502020204030204" pitchFamily="34" charset="0"/>
              </a:rPr>
              <a:t>3</a:t>
            </a:r>
            <a:endParaRPr lang="en-US" altLang="en-US" dirty="0"/>
          </a:p>
        </p:txBody>
      </p:sp>
      <p:sp>
        <p:nvSpPr>
          <p:cNvPr id="120845" name="Oval 13"/>
          <p:cNvSpPr>
            <a:spLocks noChangeArrowheads="1"/>
          </p:cNvSpPr>
          <p:nvPr/>
        </p:nvSpPr>
        <p:spPr bwMode="auto">
          <a:xfrm>
            <a:off x="6553200" y="3733800"/>
            <a:ext cx="319088" cy="314325"/>
          </a:xfrm>
          <a:prstGeom prst="ellipse">
            <a:avLst/>
          </a:prstGeom>
          <a:solidFill>
            <a:srgbClr val="FFFFFF"/>
          </a:solidFill>
          <a:ln w="28575">
            <a:solidFill>
              <a:srgbClr val="6699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n-US" altLang="en-US" sz="2000" dirty="0">
                <a:solidFill>
                  <a:srgbClr val="669900"/>
                </a:solidFill>
                <a:latin typeface="Calibri" panose="020F0502020204030204" pitchFamily="34" charset="0"/>
              </a:rPr>
              <a:t>3</a:t>
            </a:r>
            <a:endParaRPr lang="en-US" altLang="en-US" dirty="0"/>
          </a:p>
        </p:txBody>
      </p:sp>
      <p:sp>
        <p:nvSpPr>
          <p:cNvPr id="120846" name="Oval 14"/>
          <p:cNvSpPr>
            <a:spLocks noChangeArrowheads="1"/>
          </p:cNvSpPr>
          <p:nvPr/>
        </p:nvSpPr>
        <p:spPr bwMode="auto">
          <a:xfrm>
            <a:off x="3200400" y="5019675"/>
            <a:ext cx="319088" cy="314325"/>
          </a:xfrm>
          <a:prstGeom prst="ellipse">
            <a:avLst/>
          </a:prstGeom>
          <a:solidFill>
            <a:srgbClr val="FFFFFF"/>
          </a:solidFill>
          <a:ln w="28575">
            <a:solidFill>
              <a:srgbClr val="6699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n-US" altLang="en-US" sz="2000" dirty="0">
                <a:solidFill>
                  <a:srgbClr val="669900"/>
                </a:solidFill>
                <a:latin typeface="Calibri" panose="020F0502020204030204" pitchFamily="34" charset="0"/>
              </a:rPr>
              <a:t>2</a:t>
            </a:r>
            <a:endParaRPr lang="en-US" altLang="en-US" dirty="0"/>
          </a:p>
        </p:txBody>
      </p:sp>
      <p:sp>
        <p:nvSpPr>
          <p:cNvPr id="120847" name="Oval 15"/>
          <p:cNvSpPr>
            <a:spLocks noChangeArrowheads="1"/>
          </p:cNvSpPr>
          <p:nvPr/>
        </p:nvSpPr>
        <p:spPr bwMode="auto">
          <a:xfrm>
            <a:off x="1782763" y="5019675"/>
            <a:ext cx="319087" cy="314325"/>
          </a:xfrm>
          <a:prstGeom prst="ellipse">
            <a:avLst/>
          </a:prstGeom>
          <a:solidFill>
            <a:srgbClr val="FFFFFF"/>
          </a:solidFill>
          <a:ln w="28575">
            <a:solidFill>
              <a:srgbClr val="6699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n-US" altLang="en-US" sz="2000" dirty="0">
                <a:solidFill>
                  <a:srgbClr val="669900"/>
                </a:solidFill>
                <a:latin typeface="Calibri" panose="020F0502020204030204" pitchFamily="34" charset="0"/>
              </a:rPr>
              <a:t>1</a:t>
            </a:r>
            <a:endParaRPr lang="en-US" altLang="en-US" dirty="0"/>
          </a:p>
        </p:txBody>
      </p:sp>
      <p:sp>
        <p:nvSpPr>
          <p:cNvPr id="120848" name="Oval 16"/>
          <p:cNvSpPr>
            <a:spLocks noChangeArrowheads="1"/>
          </p:cNvSpPr>
          <p:nvPr/>
        </p:nvSpPr>
        <p:spPr bwMode="auto">
          <a:xfrm>
            <a:off x="4648200" y="5019675"/>
            <a:ext cx="319088" cy="314325"/>
          </a:xfrm>
          <a:prstGeom prst="ellipse">
            <a:avLst/>
          </a:prstGeom>
          <a:solidFill>
            <a:srgbClr val="FFFFFF"/>
          </a:solidFill>
          <a:ln w="28575">
            <a:solidFill>
              <a:srgbClr val="6699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n-US" altLang="en-US" sz="2000" dirty="0">
                <a:solidFill>
                  <a:srgbClr val="669900"/>
                </a:solidFill>
                <a:latin typeface="Calibri" panose="020F0502020204030204" pitchFamily="34" charset="0"/>
              </a:rPr>
              <a:t>4</a:t>
            </a:r>
            <a:endParaRPr lang="en-US" altLang="en-US" dirty="0"/>
          </a:p>
        </p:txBody>
      </p:sp>
      <p:sp>
        <p:nvSpPr>
          <p:cNvPr id="120849" name="Oval 17"/>
          <p:cNvSpPr>
            <a:spLocks noChangeArrowheads="1"/>
          </p:cNvSpPr>
          <p:nvPr/>
        </p:nvSpPr>
        <p:spPr bwMode="auto">
          <a:xfrm>
            <a:off x="5791200" y="5019675"/>
            <a:ext cx="319088" cy="314325"/>
          </a:xfrm>
          <a:prstGeom prst="ellipse">
            <a:avLst/>
          </a:prstGeom>
          <a:solidFill>
            <a:srgbClr val="FFFFFF"/>
          </a:solidFill>
          <a:ln w="28575">
            <a:solidFill>
              <a:srgbClr val="6699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n-US" altLang="en-US" sz="2000" dirty="0">
                <a:solidFill>
                  <a:srgbClr val="669900"/>
                </a:solidFill>
                <a:latin typeface="Calibri" panose="020F0502020204030204" pitchFamily="34" charset="0"/>
              </a:rPr>
              <a:t>5</a:t>
            </a:r>
            <a:endParaRPr lang="en-US" altLang="en-US" dirty="0"/>
          </a:p>
        </p:txBody>
      </p:sp>
      <p:cxnSp>
        <p:nvCxnSpPr>
          <p:cNvPr id="120850" name="AutoShape 18"/>
          <p:cNvCxnSpPr>
            <a:cxnSpLocks noChangeShapeType="1"/>
            <a:stCxn id="120837" idx="2"/>
            <a:endCxn id="120844" idx="0"/>
          </p:cNvCxnSpPr>
          <p:nvPr/>
        </p:nvCxnSpPr>
        <p:spPr bwMode="auto">
          <a:xfrm>
            <a:off x="3619500" y="2924175"/>
            <a:ext cx="579438" cy="795338"/>
          </a:xfrm>
          <a:prstGeom prst="straightConnector1">
            <a:avLst/>
          </a:prstGeom>
          <a:noFill/>
          <a:ln w="28575">
            <a:solidFill>
              <a:srgbClr val="0033CC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20851" name="AutoShape 19"/>
          <p:cNvCxnSpPr>
            <a:cxnSpLocks noChangeShapeType="1"/>
            <a:stCxn id="120838" idx="2"/>
            <a:endCxn id="120845" idx="0"/>
          </p:cNvCxnSpPr>
          <p:nvPr/>
        </p:nvCxnSpPr>
        <p:spPr bwMode="auto">
          <a:xfrm>
            <a:off x="6040438" y="2924175"/>
            <a:ext cx="673100" cy="795338"/>
          </a:xfrm>
          <a:prstGeom prst="straightConnector1">
            <a:avLst/>
          </a:prstGeom>
          <a:noFill/>
          <a:ln w="28575">
            <a:solidFill>
              <a:srgbClr val="0033CC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20852" name="AutoShape 20"/>
          <p:cNvCxnSpPr>
            <a:cxnSpLocks noChangeShapeType="1"/>
            <a:stCxn id="120863" idx="2"/>
            <a:endCxn id="120847" idx="0"/>
          </p:cNvCxnSpPr>
          <p:nvPr/>
        </p:nvCxnSpPr>
        <p:spPr bwMode="auto">
          <a:xfrm flipH="1">
            <a:off x="1943100" y="4052888"/>
            <a:ext cx="790575" cy="952500"/>
          </a:xfrm>
          <a:prstGeom prst="straightConnector1">
            <a:avLst/>
          </a:prstGeom>
          <a:noFill/>
          <a:ln w="28575">
            <a:solidFill>
              <a:srgbClr val="0033CC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20853" name="AutoShape 21"/>
          <p:cNvCxnSpPr>
            <a:cxnSpLocks noChangeShapeType="1"/>
            <a:stCxn id="120863" idx="2"/>
            <a:endCxn id="120846" idx="0"/>
          </p:cNvCxnSpPr>
          <p:nvPr/>
        </p:nvCxnSpPr>
        <p:spPr bwMode="auto">
          <a:xfrm>
            <a:off x="2733675" y="4052888"/>
            <a:ext cx="627063" cy="952500"/>
          </a:xfrm>
          <a:prstGeom prst="straightConnector1">
            <a:avLst/>
          </a:prstGeom>
          <a:noFill/>
          <a:ln w="28575">
            <a:solidFill>
              <a:srgbClr val="0033CC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20854" name="AutoShape 22"/>
          <p:cNvCxnSpPr>
            <a:cxnSpLocks noChangeShapeType="1"/>
            <a:stCxn id="120839" idx="2"/>
            <a:endCxn id="120848" idx="0"/>
          </p:cNvCxnSpPr>
          <p:nvPr/>
        </p:nvCxnSpPr>
        <p:spPr bwMode="auto">
          <a:xfrm flipH="1">
            <a:off x="4808538" y="4052888"/>
            <a:ext cx="587375" cy="952500"/>
          </a:xfrm>
          <a:prstGeom prst="straightConnector1">
            <a:avLst/>
          </a:prstGeom>
          <a:noFill/>
          <a:ln w="28575">
            <a:solidFill>
              <a:srgbClr val="0033CC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20855" name="AutoShape 23"/>
          <p:cNvCxnSpPr>
            <a:cxnSpLocks noChangeShapeType="1"/>
            <a:stCxn id="120839" idx="2"/>
            <a:endCxn id="120849" idx="0"/>
          </p:cNvCxnSpPr>
          <p:nvPr/>
        </p:nvCxnSpPr>
        <p:spPr bwMode="auto">
          <a:xfrm>
            <a:off x="5395913" y="4052888"/>
            <a:ext cx="555625" cy="952500"/>
          </a:xfrm>
          <a:prstGeom prst="straightConnector1">
            <a:avLst/>
          </a:prstGeom>
          <a:noFill/>
          <a:ln w="28575">
            <a:solidFill>
              <a:srgbClr val="0033CC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20856" name="Rectangle 24"/>
          <p:cNvSpPr>
            <a:spLocks noChangeArrowheads="1"/>
          </p:cNvSpPr>
          <p:nvPr/>
        </p:nvSpPr>
        <p:spPr bwMode="auto">
          <a:xfrm>
            <a:off x="1394345" y="5331768"/>
            <a:ext cx="1008609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n-US" altLang="en-US" sz="2000" b="1" dirty="0">
                <a:latin typeface="Calibri" panose="020F0502020204030204" pitchFamily="34" charset="0"/>
              </a:rPr>
              <a:t>a</a:t>
            </a:r>
            <a:r>
              <a:rPr lang="en-US" altLang="en-US" sz="2000" b="1" dirty="0">
                <a:latin typeface="Calibri" panose="020F0502020204030204" pitchFamily="34" charset="0"/>
                <a:sym typeface="Symbol" panose="05050102010706020507" pitchFamily="18" charset="2"/>
              </a:rPr>
              <a:t></a:t>
            </a:r>
            <a:r>
              <a:rPr lang="en-US" altLang="en-US" sz="2400" b="1" dirty="0">
                <a:latin typeface="Calibri" panose="020F0502020204030204" pitchFamily="34" charset="0"/>
              </a:rPr>
              <a:t> </a:t>
            </a:r>
            <a:r>
              <a:rPr lang="en-US" altLang="en-US" sz="2000" b="1" dirty="0">
                <a:latin typeface="Calibri" panose="020F0502020204030204" pitchFamily="34" charset="0"/>
              </a:rPr>
              <a:t>b</a:t>
            </a:r>
            <a:r>
              <a:rPr lang="en-US" altLang="en-US" sz="2000" b="1" dirty="0">
                <a:latin typeface="Calibri" panose="020F0502020204030204" pitchFamily="34" charset="0"/>
                <a:sym typeface="Symbol" panose="05050102010706020507" pitchFamily="18" charset="2"/>
              </a:rPr>
              <a:t> </a:t>
            </a:r>
            <a:r>
              <a:rPr lang="en-US" altLang="en-US" sz="2000" b="1" dirty="0">
                <a:latin typeface="Calibri" panose="020F0502020204030204" pitchFamily="34" charset="0"/>
              </a:rPr>
              <a:t>c</a:t>
            </a:r>
          </a:p>
        </p:txBody>
      </p:sp>
      <p:sp>
        <p:nvSpPr>
          <p:cNvPr id="120857" name="Rectangle 25"/>
          <p:cNvSpPr>
            <a:spLocks noChangeArrowheads="1"/>
          </p:cNvSpPr>
          <p:nvPr/>
        </p:nvSpPr>
        <p:spPr bwMode="auto">
          <a:xfrm>
            <a:off x="3055293" y="5392708"/>
            <a:ext cx="756938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n-US" altLang="en-US" sz="2000" b="1" dirty="0">
                <a:latin typeface="Calibri" panose="020F0502020204030204" pitchFamily="34" charset="0"/>
              </a:rPr>
              <a:t>a</a:t>
            </a:r>
            <a:r>
              <a:rPr lang="en-US" altLang="en-US" sz="2000" b="1" dirty="0">
                <a:latin typeface="Calibri" panose="020F0502020204030204" pitchFamily="34" charset="0"/>
                <a:sym typeface="Symbol" panose="05050102010706020507" pitchFamily="18" charset="2"/>
              </a:rPr>
              <a:t></a:t>
            </a:r>
            <a:r>
              <a:rPr lang="en-US" altLang="en-US" sz="2000" b="1" dirty="0">
                <a:latin typeface="Calibri" panose="020F0502020204030204" pitchFamily="34" charset="0"/>
              </a:rPr>
              <a:t>c</a:t>
            </a:r>
          </a:p>
        </p:txBody>
      </p:sp>
      <p:sp>
        <p:nvSpPr>
          <p:cNvPr id="120858" name="Rectangle 26"/>
          <p:cNvSpPr>
            <a:spLocks noChangeArrowheads="1"/>
          </p:cNvSpPr>
          <p:nvPr/>
        </p:nvSpPr>
        <p:spPr bwMode="auto">
          <a:xfrm>
            <a:off x="3841750" y="4113213"/>
            <a:ext cx="515938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n-US" altLang="en-US" sz="2000" b="1" dirty="0">
                <a:latin typeface="Calibri" panose="020F0502020204030204" pitchFamily="34" charset="0"/>
                <a:sym typeface="Symbol" panose="05050102010706020507" pitchFamily="18" charset="2"/>
              </a:rPr>
              <a:t></a:t>
            </a:r>
            <a:r>
              <a:rPr lang="en-US" altLang="en-US" sz="2000" b="1" dirty="0">
                <a:latin typeface="Calibri" panose="020F0502020204030204" pitchFamily="34" charset="0"/>
              </a:rPr>
              <a:t>b</a:t>
            </a:r>
          </a:p>
        </p:txBody>
      </p:sp>
      <p:sp>
        <p:nvSpPr>
          <p:cNvPr id="120859" name="Rectangle 27"/>
          <p:cNvSpPr>
            <a:spLocks noChangeArrowheads="1"/>
          </p:cNvSpPr>
          <p:nvPr/>
        </p:nvSpPr>
        <p:spPr bwMode="auto">
          <a:xfrm>
            <a:off x="6553200" y="4113213"/>
            <a:ext cx="515938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n-US" altLang="en-US" sz="2000" b="1" dirty="0">
                <a:latin typeface="Calibri" panose="020F0502020204030204" pitchFamily="34" charset="0"/>
                <a:sym typeface="Symbol" panose="05050102010706020507" pitchFamily="18" charset="2"/>
              </a:rPr>
              <a:t></a:t>
            </a:r>
            <a:r>
              <a:rPr lang="en-US" altLang="en-US" sz="2000" b="1" dirty="0">
                <a:latin typeface="Calibri" panose="020F0502020204030204" pitchFamily="34" charset="0"/>
              </a:rPr>
              <a:t>b</a:t>
            </a:r>
          </a:p>
        </p:txBody>
      </p:sp>
      <p:sp>
        <p:nvSpPr>
          <p:cNvPr id="120860" name="Rectangle 28"/>
          <p:cNvSpPr>
            <a:spLocks noChangeArrowheads="1"/>
          </p:cNvSpPr>
          <p:nvPr/>
        </p:nvSpPr>
        <p:spPr bwMode="auto">
          <a:xfrm>
            <a:off x="4422775" y="5394325"/>
            <a:ext cx="87312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n-US" altLang="en-US" sz="2000" b="1" dirty="0">
                <a:latin typeface="Calibri" panose="020F0502020204030204" pitchFamily="34" charset="0"/>
                <a:sym typeface="Symbol" panose="05050102010706020507" pitchFamily="18" charset="2"/>
              </a:rPr>
              <a:t></a:t>
            </a:r>
            <a:r>
              <a:rPr lang="en-US" altLang="en-US" sz="2000" b="1" dirty="0">
                <a:latin typeface="Calibri" panose="020F0502020204030204" pitchFamily="34" charset="0"/>
              </a:rPr>
              <a:t>a</a:t>
            </a:r>
            <a:r>
              <a:rPr lang="en-US" altLang="en-US" sz="2000" b="1" dirty="0">
                <a:latin typeface="Calibri" panose="020F0502020204030204" pitchFamily="34" charset="0"/>
                <a:sym typeface="Symbol" panose="05050102010706020507" pitchFamily="18" charset="2"/>
              </a:rPr>
              <a:t> </a:t>
            </a:r>
            <a:r>
              <a:rPr lang="en-US" altLang="en-US" sz="2000" b="1" dirty="0">
                <a:latin typeface="Calibri" panose="020F0502020204030204" pitchFamily="34" charset="0"/>
              </a:rPr>
              <a:t>d</a:t>
            </a:r>
          </a:p>
        </p:txBody>
      </p:sp>
      <p:sp>
        <p:nvSpPr>
          <p:cNvPr id="120861" name="Rectangle 29"/>
          <p:cNvSpPr>
            <a:spLocks noChangeArrowheads="1"/>
          </p:cNvSpPr>
          <p:nvPr/>
        </p:nvSpPr>
        <p:spPr bwMode="auto">
          <a:xfrm>
            <a:off x="5662613" y="5394325"/>
            <a:ext cx="8826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n-US" altLang="en-US" sz="2000" b="1" dirty="0">
                <a:latin typeface="Calibri" panose="020F0502020204030204" pitchFamily="34" charset="0"/>
                <a:sym typeface="Symbol" panose="05050102010706020507" pitchFamily="18" charset="2"/>
              </a:rPr>
              <a:t></a:t>
            </a:r>
            <a:r>
              <a:rPr lang="en-US" altLang="en-US" sz="2000" b="1" dirty="0">
                <a:latin typeface="Calibri" panose="020F0502020204030204" pitchFamily="34" charset="0"/>
              </a:rPr>
              <a:t>d</a:t>
            </a:r>
            <a:r>
              <a:rPr lang="en-US" altLang="en-US" sz="2000" b="1" dirty="0">
                <a:latin typeface="Calibri" panose="020F0502020204030204" pitchFamily="34" charset="0"/>
                <a:sym typeface="Symbol" panose="05050102010706020507" pitchFamily="18" charset="2"/>
              </a:rPr>
              <a:t> </a:t>
            </a:r>
            <a:r>
              <a:rPr lang="en-US" altLang="en-US" sz="2000" b="1" dirty="0">
                <a:latin typeface="Calibri" panose="020F0502020204030204" pitchFamily="34" charset="0"/>
              </a:rPr>
              <a:t>b</a:t>
            </a:r>
          </a:p>
        </p:txBody>
      </p:sp>
      <p:sp>
        <p:nvSpPr>
          <p:cNvPr id="120862" name="Rectangle 30"/>
          <p:cNvSpPr>
            <a:spLocks noChangeArrowheads="1"/>
          </p:cNvSpPr>
          <p:nvPr/>
        </p:nvSpPr>
        <p:spPr bwMode="auto">
          <a:xfrm>
            <a:off x="2165350" y="2438400"/>
            <a:ext cx="2603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n-US" altLang="en-US" sz="2400" b="1" dirty="0">
                <a:latin typeface="Calibri" panose="020F0502020204030204" pitchFamily="34" charset="0"/>
              </a:rPr>
              <a:t> </a:t>
            </a:r>
            <a:endParaRPr lang="en-US" altLang="en-US" sz="2000" b="1" dirty="0">
              <a:latin typeface="Calibri" panose="020F0502020204030204" pitchFamily="34" charset="0"/>
            </a:endParaRPr>
          </a:p>
        </p:txBody>
      </p:sp>
      <p:sp>
        <p:nvSpPr>
          <p:cNvPr id="120863" name="Rectangle 31"/>
          <p:cNvSpPr>
            <a:spLocks noChangeArrowheads="1"/>
          </p:cNvSpPr>
          <p:nvPr/>
        </p:nvSpPr>
        <p:spPr bwMode="auto">
          <a:xfrm>
            <a:off x="2265363" y="3733800"/>
            <a:ext cx="935037" cy="304800"/>
          </a:xfrm>
          <a:prstGeom prst="rect">
            <a:avLst/>
          </a:prstGeom>
          <a:solidFill>
            <a:srgbClr val="FFFFFF"/>
          </a:solidFill>
          <a:ln w="28575">
            <a:solidFill>
              <a:schemeClr val="accent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n-US" altLang="en-US" sz="2400" b="1" dirty="0">
                <a:solidFill>
                  <a:schemeClr val="accent1"/>
                </a:solidFill>
                <a:latin typeface="Calibri" panose="020F0502020204030204" pitchFamily="34" charset="0"/>
              </a:rPr>
              <a:t>c</a:t>
            </a:r>
            <a:r>
              <a:rPr lang="en-US" altLang="en-US" sz="2000" b="1" dirty="0">
                <a:latin typeface="Calibri" panose="020F0502020204030204" pitchFamily="34" charset="0"/>
              </a:rPr>
              <a:t>: a</a:t>
            </a:r>
            <a:r>
              <a:rPr lang="en-US" altLang="en-US" sz="2000" b="1" dirty="0">
                <a:latin typeface="Calibri" panose="020F0502020204030204" pitchFamily="34" charset="0"/>
                <a:sym typeface="Symbol" panose="05050102010706020507" pitchFamily="18" charset="2"/>
              </a:rPr>
              <a:t></a:t>
            </a:r>
            <a:r>
              <a:rPr lang="en-US" altLang="en-US" sz="2400" b="1" dirty="0">
                <a:latin typeface="Calibri" panose="020F0502020204030204" pitchFamily="34" charset="0"/>
              </a:rPr>
              <a:t> </a:t>
            </a:r>
            <a:r>
              <a:rPr lang="en-US" altLang="en-US" sz="2000" b="1" dirty="0">
                <a:latin typeface="Calibri" panose="020F0502020204030204" pitchFamily="34" charset="0"/>
              </a:rPr>
              <a:t>b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697956-370D-4F4E-909E-7F390920CF97}" type="slidenum">
              <a:rPr lang="en-US" altLang="en-US"/>
              <a:pPr/>
              <a:t>31</a:t>
            </a:fld>
            <a:endParaRPr lang="en-US" altLang="en-US"/>
          </a:p>
        </p:txBody>
      </p:sp>
      <p:sp>
        <p:nvSpPr>
          <p:cNvPr id="1218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Tree Resolution </a:t>
            </a:r>
            <a:r>
              <a:rPr lang="en-US" altLang="en-US" dirty="0" smtClean="0"/>
              <a:t>Refutation</a:t>
            </a:r>
            <a:endParaRPr lang="en-US" altLang="en-US" dirty="0"/>
          </a:p>
        </p:txBody>
      </p:sp>
      <p:sp>
        <p:nvSpPr>
          <p:cNvPr id="121859" name="Text Box 3"/>
          <p:cNvSpPr txBox="1">
            <a:spLocks noChangeArrowheads="1"/>
          </p:cNvSpPr>
          <p:nvPr/>
        </p:nvSpPr>
        <p:spPr bwMode="auto">
          <a:xfrm>
            <a:off x="541338" y="1681986"/>
            <a:ext cx="1244251" cy="20621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l"/>
            <a:r>
              <a:rPr lang="en-US" altLang="en-US" sz="2400" dirty="0">
                <a:solidFill>
                  <a:srgbClr val="0033CC"/>
                </a:solidFill>
                <a:latin typeface="Calibri" panose="020F0502020204030204" pitchFamily="34" charset="0"/>
              </a:rPr>
              <a:t>Clauses</a:t>
            </a:r>
            <a:endParaRPr lang="en-US" altLang="en-US" sz="2400" dirty="0">
              <a:latin typeface="Calibri" panose="020F0502020204030204" pitchFamily="34" charset="0"/>
            </a:endParaRPr>
          </a:p>
          <a:p>
            <a:pPr algn="l"/>
            <a:r>
              <a:rPr lang="en-US" altLang="en-US" sz="1800" b="1" dirty="0">
                <a:solidFill>
                  <a:srgbClr val="669900"/>
                </a:solidFill>
                <a:latin typeface="Calibri" panose="020F0502020204030204" pitchFamily="34" charset="0"/>
              </a:rPr>
              <a:t>1.</a:t>
            </a:r>
            <a:r>
              <a:rPr lang="en-US" altLang="en-US" sz="2000" b="1" dirty="0">
                <a:solidFill>
                  <a:schemeClr val="accent1"/>
                </a:solidFill>
                <a:latin typeface="Calibri" panose="020F0502020204030204" pitchFamily="34" charset="0"/>
              </a:rPr>
              <a:t> </a:t>
            </a:r>
            <a:r>
              <a:rPr lang="en-US" altLang="en-US" sz="2000" b="1" dirty="0">
                <a:latin typeface="Calibri" panose="020F0502020204030204" pitchFamily="34" charset="0"/>
              </a:rPr>
              <a:t>a</a:t>
            </a:r>
            <a:r>
              <a:rPr lang="en-US" altLang="en-US" sz="2000" b="1" dirty="0">
                <a:latin typeface="Calibri" panose="020F0502020204030204" pitchFamily="34" charset="0"/>
                <a:sym typeface="Symbol" panose="05050102010706020507" pitchFamily="18" charset="2"/>
              </a:rPr>
              <a:t></a:t>
            </a:r>
            <a:r>
              <a:rPr lang="en-US" altLang="en-US" sz="2400" b="1" dirty="0">
                <a:latin typeface="Calibri" panose="020F0502020204030204" pitchFamily="34" charset="0"/>
              </a:rPr>
              <a:t> </a:t>
            </a:r>
            <a:r>
              <a:rPr lang="en-US" altLang="en-US" sz="2000" b="1" dirty="0">
                <a:latin typeface="Calibri" panose="020F0502020204030204" pitchFamily="34" charset="0"/>
              </a:rPr>
              <a:t>b</a:t>
            </a:r>
            <a:r>
              <a:rPr lang="en-US" altLang="en-US" sz="2000" b="1" dirty="0">
                <a:latin typeface="Calibri" panose="020F0502020204030204" pitchFamily="34" charset="0"/>
                <a:sym typeface="Symbol" panose="05050102010706020507" pitchFamily="18" charset="2"/>
              </a:rPr>
              <a:t> </a:t>
            </a:r>
            <a:r>
              <a:rPr lang="en-US" altLang="en-US" sz="2000" b="1" dirty="0">
                <a:latin typeface="Calibri" panose="020F0502020204030204" pitchFamily="34" charset="0"/>
              </a:rPr>
              <a:t>c</a:t>
            </a:r>
            <a:endParaRPr lang="en-US" altLang="en-US" sz="2400" b="1" dirty="0">
              <a:solidFill>
                <a:schemeClr val="accent1"/>
              </a:solidFill>
              <a:latin typeface="Calibri" panose="020F0502020204030204" pitchFamily="34" charset="0"/>
            </a:endParaRPr>
          </a:p>
          <a:p>
            <a:pPr algn="l"/>
            <a:r>
              <a:rPr lang="en-US" altLang="en-US" sz="1800" b="1" dirty="0">
                <a:solidFill>
                  <a:srgbClr val="669900"/>
                </a:solidFill>
                <a:latin typeface="Calibri" panose="020F0502020204030204" pitchFamily="34" charset="0"/>
              </a:rPr>
              <a:t>2.</a:t>
            </a:r>
            <a:r>
              <a:rPr lang="en-US" altLang="en-US" sz="1800" b="1" dirty="0">
                <a:solidFill>
                  <a:schemeClr val="accent1"/>
                </a:solidFill>
                <a:latin typeface="Calibri" panose="020F0502020204030204" pitchFamily="34" charset="0"/>
              </a:rPr>
              <a:t> </a:t>
            </a:r>
            <a:r>
              <a:rPr lang="en-US" altLang="en-US" sz="2000" b="1" dirty="0">
                <a:latin typeface="Calibri" panose="020F0502020204030204" pitchFamily="34" charset="0"/>
              </a:rPr>
              <a:t>a</a:t>
            </a:r>
            <a:r>
              <a:rPr lang="en-US" altLang="en-US" sz="2000" b="1" dirty="0">
                <a:latin typeface="Calibri" panose="020F0502020204030204" pitchFamily="34" charset="0"/>
                <a:sym typeface="Symbol" panose="05050102010706020507" pitchFamily="18" charset="2"/>
              </a:rPr>
              <a:t></a:t>
            </a:r>
            <a:r>
              <a:rPr lang="en-US" altLang="en-US" sz="2000" b="1" dirty="0">
                <a:latin typeface="Calibri" panose="020F0502020204030204" pitchFamily="34" charset="0"/>
              </a:rPr>
              <a:t>c</a:t>
            </a:r>
            <a:endParaRPr lang="en-US" altLang="en-US" sz="2000" b="1" dirty="0">
              <a:solidFill>
                <a:schemeClr val="accent1"/>
              </a:solidFill>
              <a:latin typeface="Calibri" panose="020F0502020204030204" pitchFamily="34" charset="0"/>
            </a:endParaRPr>
          </a:p>
          <a:p>
            <a:pPr algn="l"/>
            <a:r>
              <a:rPr lang="en-US" altLang="en-US" sz="1800" b="1" dirty="0">
                <a:solidFill>
                  <a:srgbClr val="669900"/>
                </a:solidFill>
                <a:latin typeface="Calibri" panose="020F0502020204030204" pitchFamily="34" charset="0"/>
              </a:rPr>
              <a:t>3.</a:t>
            </a:r>
            <a:r>
              <a:rPr lang="en-US" altLang="en-US" sz="1800" b="1" dirty="0">
                <a:solidFill>
                  <a:schemeClr val="accent1"/>
                </a:solidFill>
                <a:latin typeface="Calibri" panose="020F0502020204030204" pitchFamily="34" charset="0"/>
              </a:rPr>
              <a:t> </a:t>
            </a:r>
            <a:r>
              <a:rPr lang="en-US" altLang="en-US" sz="2000" b="1" dirty="0">
                <a:latin typeface="Calibri" panose="020F0502020204030204" pitchFamily="34" charset="0"/>
                <a:sym typeface="Symbol" panose="05050102010706020507" pitchFamily="18" charset="2"/>
              </a:rPr>
              <a:t></a:t>
            </a:r>
            <a:r>
              <a:rPr lang="en-US" altLang="en-US" sz="2000" b="1" dirty="0">
                <a:latin typeface="Calibri" panose="020F0502020204030204" pitchFamily="34" charset="0"/>
              </a:rPr>
              <a:t>b</a:t>
            </a:r>
            <a:endParaRPr lang="en-US" altLang="en-US" sz="2000" b="1" dirty="0">
              <a:solidFill>
                <a:schemeClr val="accent1"/>
              </a:solidFill>
              <a:latin typeface="Calibri" panose="020F0502020204030204" pitchFamily="34" charset="0"/>
            </a:endParaRPr>
          </a:p>
          <a:p>
            <a:pPr algn="l"/>
            <a:r>
              <a:rPr lang="en-US" altLang="en-US" sz="1800" b="1" dirty="0">
                <a:solidFill>
                  <a:srgbClr val="669900"/>
                </a:solidFill>
                <a:latin typeface="Calibri" panose="020F0502020204030204" pitchFamily="34" charset="0"/>
              </a:rPr>
              <a:t>4.</a:t>
            </a:r>
            <a:r>
              <a:rPr lang="en-US" altLang="en-US" sz="1800" b="1" dirty="0">
                <a:solidFill>
                  <a:schemeClr val="accent1"/>
                </a:solidFill>
                <a:latin typeface="Calibri" panose="020F0502020204030204" pitchFamily="34" charset="0"/>
              </a:rPr>
              <a:t> </a:t>
            </a:r>
            <a:r>
              <a:rPr lang="en-US" altLang="en-US" sz="2000" b="1" dirty="0">
                <a:latin typeface="Calibri" panose="020F0502020204030204" pitchFamily="34" charset="0"/>
                <a:sym typeface="Symbol" panose="05050102010706020507" pitchFamily="18" charset="2"/>
              </a:rPr>
              <a:t></a:t>
            </a:r>
            <a:r>
              <a:rPr lang="en-US" altLang="en-US" sz="2000" b="1" dirty="0">
                <a:latin typeface="Calibri" panose="020F0502020204030204" pitchFamily="34" charset="0"/>
              </a:rPr>
              <a:t>a</a:t>
            </a:r>
            <a:r>
              <a:rPr lang="en-US" altLang="en-US" sz="2000" b="1" dirty="0">
                <a:latin typeface="Calibri" panose="020F0502020204030204" pitchFamily="34" charset="0"/>
                <a:sym typeface="Symbol" panose="05050102010706020507" pitchFamily="18" charset="2"/>
              </a:rPr>
              <a:t> </a:t>
            </a:r>
            <a:r>
              <a:rPr lang="en-US" altLang="en-US" sz="2000" b="1" dirty="0">
                <a:latin typeface="Calibri" panose="020F0502020204030204" pitchFamily="34" charset="0"/>
              </a:rPr>
              <a:t>d</a:t>
            </a:r>
            <a:endParaRPr lang="en-US" altLang="en-US" sz="2000" b="1" dirty="0">
              <a:solidFill>
                <a:schemeClr val="accent1"/>
              </a:solidFill>
              <a:latin typeface="Calibri" panose="020F0502020204030204" pitchFamily="34" charset="0"/>
            </a:endParaRPr>
          </a:p>
          <a:p>
            <a:pPr algn="l"/>
            <a:r>
              <a:rPr lang="en-US" altLang="en-US" sz="1800" b="1" dirty="0">
                <a:solidFill>
                  <a:srgbClr val="669900"/>
                </a:solidFill>
                <a:latin typeface="Calibri" panose="020F0502020204030204" pitchFamily="34" charset="0"/>
              </a:rPr>
              <a:t>5.</a:t>
            </a:r>
            <a:r>
              <a:rPr lang="en-US" altLang="en-US" sz="1800" b="1" dirty="0">
                <a:solidFill>
                  <a:schemeClr val="accent1"/>
                </a:solidFill>
                <a:latin typeface="Calibri" panose="020F0502020204030204" pitchFamily="34" charset="0"/>
              </a:rPr>
              <a:t> </a:t>
            </a:r>
            <a:r>
              <a:rPr lang="en-US" altLang="en-US" sz="2000" b="1" dirty="0">
                <a:latin typeface="Calibri" panose="020F0502020204030204" pitchFamily="34" charset="0"/>
                <a:sym typeface="Symbol" panose="05050102010706020507" pitchFamily="18" charset="2"/>
              </a:rPr>
              <a:t></a:t>
            </a:r>
            <a:r>
              <a:rPr lang="en-US" altLang="en-US" sz="2000" b="1" dirty="0">
                <a:latin typeface="Calibri" panose="020F0502020204030204" pitchFamily="34" charset="0"/>
              </a:rPr>
              <a:t>a</a:t>
            </a:r>
            <a:r>
              <a:rPr lang="en-US" altLang="en-US" sz="2000" b="1" dirty="0">
                <a:latin typeface="Calibri" panose="020F0502020204030204" pitchFamily="34" charset="0"/>
                <a:sym typeface="Symbol" panose="05050102010706020507" pitchFamily="18" charset="2"/>
              </a:rPr>
              <a:t> </a:t>
            </a:r>
            <a:r>
              <a:rPr lang="en-US" altLang="en-US" sz="2000" b="1" dirty="0">
                <a:latin typeface="Calibri" panose="020F0502020204030204" pitchFamily="34" charset="0"/>
              </a:rPr>
              <a:t>b</a:t>
            </a:r>
          </a:p>
        </p:txBody>
      </p:sp>
      <p:sp>
        <p:nvSpPr>
          <p:cNvPr id="121860" name="Rectangle 4"/>
          <p:cNvSpPr>
            <a:spLocks noChangeArrowheads="1"/>
          </p:cNvSpPr>
          <p:nvPr/>
        </p:nvSpPr>
        <p:spPr bwMode="auto">
          <a:xfrm>
            <a:off x="4422775" y="1524000"/>
            <a:ext cx="873125" cy="304800"/>
          </a:xfrm>
          <a:prstGeom prst="rect">
            <a:avLst/>
          </a:prstGeom>
          <a:solidFill>
            <a:srgbClr val="FFFFFF"/>
          </a:solidFill>
          <a:ln w="28575">
            <a:solidFill>
              <a:schemeClr val="accent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n-US" altLang="en-US" sz="2400" dirty="0">
                <a:solidFill>
                  <a:schemeClr val="accent1"/>
                </a:solidFill>
                <a:latin typeface="Calibri" panose="020F0502020204030204" pitchFamily="34" charset="0"/>
              </a:rPr>
              <a:t>a</a:t>
            </a:r>
            <a:r>
              <a:rPr lang="en-US" altLang="en-US" sz="2400" b="1" dirty="0" smtClean="0">
                <a:latin typeface="Calibri" panose="020F0502020204030204" pitchFamily="34" charset="0"/>
              </a:rPr>
              <a:t>:</a:t>
            </a:r>
            <a:r>
              <a:rPr lang="en-US" altLang="en-US" sz="2400" b="1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⊥</a:t>
            </a:r>
            <a:endParaRPr lang="en-US" altLang="en-US" dirty="0">
              <a:latin typeface="Calibri" panose="020F0502020204030204" pitchFamily="34" charset="0"/>
            </a:endParaRPr>
          </a:p>
        </p:txBody>
      </p:sp>
      <p:sp>
        <p:nvSpPr>
          <p:cNvPr id="121861" name="Rectangle 5"/>
          <p:cNvSpPr>
            <a:spLocks noChangeArrowheads="1"/>
          </p:cNvSpPr>
          <p:nvPr/>
        </p:nvSpPr>
        <p:spPr bwMode="auto">
          <a:xfrm>
            <a:off x="3200400" y="2590800"/>
            <a:ext cx="838200" cy="319088"/>
          </a:xfrm>
          <a:prstGeom prst="rect">
            <a:avLst/>
          </a:prstGeom>
          <a:solidFill>
            <a:srgbClr val="FFFFFF"/>
          </a:solidFill>
          <a:ln w="28575">
            <a:solidFill>
              <a:schemeClr val="accent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n-US" altLang="en-US" sz="2400" dirty="0">
                <a:solidFill>
                  <a:schemeClr val="accent1"/>
                </a:solidFill>
                <a:latin typeface="Calibri" panose="020F0502020204030204" pitchFamily="34" charset="0"/>
              </a:rPr>
              <a:t>b</a:t>
            </a:r>
            <a:r>
              <a:rPr lang="en-US" altLang="en-US" sz="2400" dirty="0">
                <a:latin typeface="Calibri" panose="020F0502020204030204" pitchFamily="34" charset="0"/>
              </a:rPr>
              <a:t>:</a:t>
            </a:r>
            <a:r>
              <a:rPr lang="en-US" altLang="en-US" sz="2400" dirty="0">
                <a:solidFill>
                  <a:schemeClr val="accent1"/>
                </a:solidFill>
                <a:latin typeface="Calibri" panose="020F0502020204030204" pitchFamily="34" charset="0"/>
              </a:rPr>
              <a:t> </a:t>
            </a:r>
            <a:r>
              <a:rPr lang="en-US" altLang="en-US" sz="2000" b="1" dirty="0">
                <a:latin typeface="Calibri" panose="020F0502020204030204" pitchFamily="34" charset="0"/>
              </a:rPr>
              <a:t>a</a:t>
            </a:r>
          </a:p>
        </p:txBody>
      </p:sp>
      <p:sp>
        <p:nvSpPr>
          <p:cNvPr id="121862" name="Rectangle 6"/>
          <p:cNvSpPr>
            <a:spLocks noChangeArrowheads="1"/>
          </p:cNvSpPr>
          <p:nvPr/>
        </p:nvSpPr>
        <p:spPr bwMode="auto">
          <a:xfrm>
            <a:off x="5662613" y="2590800"/>
            <a:ext cx="754062" cy="319088"/>
          </a:xfrm>
          <a:prstGeom prst="rect">
            <a:avLst/>
          </a:prstGeom>
          <a:solidFill>
            <a:srgbClr val="FFFFFF"/>
          </a:solidFill>
          <a:ln w="28575">
            <a:solidFill>
              <a:schemeClr val="accent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n-US" altLang="en-US" sz="2400" dirty="0">
                <a:solidFill>
                  <a:schemeClr val="accent1"/>
                </a:solidFill>
                <a:latin typeface="Calibri" panose="020F0502020204030204" pitchFamily="34" charset="0"/>
              </a:rPr>
              <a:t>b</a:t>
            </a:r>
            <a:r>
              <a:rPr lang="en-US" altLang="en-US" sz="2400" dirty="0">
                <a:latin typeface="Calibri" panose="020F0502020204030204" pitchFamily="34" charset="0"/>
              </a:rPr>
              <a:t>:</a:t>
            </a:r>
            <a:r>
              <a:rPr lang="en-US" altLang="en-US" sz="2400" dirty="0">
                <a:solidFill>
                  <a:schemeClr val="accent1"/>
                </a:solidFill>
                <a:latin typeface="Calibri" panose="020F0502020204030204" pitchFamily="34" charset="0"/>
              </a:rPr>
              <a:t> </a:t>
            </a:r>
            <a:r>
              <a:rPr lang="en-US" altLang="en-US" sz="2000" b="1" dirty="0">
                <a:latin typeface="Calibri" panose="020F0502020204030204" pitchFamily="34" charset="0"/>
                <a:sym typeface="Symbol" panose="05050102010706020507" pitchFamily="18" charset="2"/>
              </a:rPr>
              <a:t></a:t>
            </a:r>
            <a:r>
              <a:rPr lang="en-US" altLang="en-US" sz="2000" b="1" dirty="0">
                <a:latin typeface="Calibri" panose="020F0502020204030204" pitchFamily="34" charset="0"/>
              </a:rPr>
              <a:t>a</a:t>
            </a:r>
          </a:p>
        </p:txBody>
      </p:sp>
      <p:sp>
        <p:nvSpPr>
          <p:cNvPr id="121863" name="Rectangle 7"/>
          <p:cNvSpPr>
            <a:spLocks noChangeArrowheads="1"/>
          </p:cNvSpPr>
          <p:nvPr/>
        </p:nvSpPr>
        <p:spPr bwMode="auto">
          <a:xfrm>
            <a:off x="4838700" y="3733800"/>
            <a:ext cx="1112838" cy="304800"/>
          </a:xfrm>
          <a:prstGeom prst="rect">
            <a:avLst/>
          </a:prstGeom>
          <a:solidFill>
            <a:srgbClr val="FFFFFF"/>
          </a:solidFill>
          <a:ln w="28575">
            <a:solidFill>
              <a:schemeClr val="accent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n-US" altLang="en-US" sz="2400" b="1" dirty="0">
                <a:solidFill>
                  <a:schemeClr val="accent1"/>
                </a:solidFill>
                <a:latin typeface="Calibri" panose="020F0502020204030204" pitchFamily="34" charset="0"/>
                <a:sym typeface="Symbol" panose="05050102010706020507" pitchFamily="18" charset="2"/>
              </a:rPr>
              <a:t>d</a:t>
            </a:r>
            <a:r>
              <a:rPr lang="en-US" altLang="en-US" sz="2000" b="1" dirty="0">
                <a:latin typeface="Calibri" panose="020F0502020204030204" pitchFamily="34" charset="0"/>
                <a:sym typeface="Symbol" panose="05050102010706020507" pitchFamily="18" charset="2"/>
              </a:rPr>
              <a:t>:</a:t>
            </a:r>
            <a:r>
              <a:rPr lang="en-US" altLang="en-US" sz="2000" b="1" dirty="0">
                <a:latin typeface="Calibri" panose="020F0502020204030204" pitchFamily="34" charset="0"/>
              </a:rPr>
              <a:t>a</a:t>
            </a:r>
            <a:r>
              <a:rPr lang="en-US" altLang="en-US" sz="2000" b="1" dirty="0">
                <a:latin typeface="Calibri" panose="020F0502020204030204" pitchFamily="34" charset="0"/>
                <a:sym typeface="Symbol" panose="05050102010706020507" pitchFamily="18" charset="2"/>
              </a:rPr>
              <a:t> b</a:t>
            </a:r>
            <a:endParaRPr lang="en-US" altLang="en-US" sz="2400" dirty="0">
              <a:solidFill>
                <a:schemeClr val="accent1"/>
              </a:solidFill>
              <a:latin typeface="Calibri" panose="020F0502020204030204" pitchFamily="34" charset="0"/>
            </a:endParaRPr>
          </a:p>
        </p:txBody>
      </p:sp>
      <p:cxnSp>
        <p:nvCxnSpPr>
          <p:cNvPr id="121864" name="AutoShape 8"/>
          <p:cNvCxnSpPr>
            <a:cxnSpLocks noChangeShapeType="1"/>
            <a:stCxn id="121861" idx="0"/>
            <a:endCxn id="121860" idx="2"/>
          </p:cNvCxnSpPr>
          <p:nvPr/>
        </p:nvCxnSpPr>
        <p:spPr bwMode="auto">
          <a:xfrm flipV="1">
            <a:off x="3619500" y="1843088"/>
            <a:ext cx="1239838" cy="733425"/>
          </a:xfrm>
          <a:prstGeom prst="straightConnector1">
            <a:avLst/>
          </a:prstGeom>
          <a:noFill/>
          <a:ln w="28575">
            <a:solidFill>
              <a:srgbClr val="0033CC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21865" name="AutoShape 9"/>
          <p:cNvCxnSpPr>
            <a:cxnSpLocks noChangeShapeType="1"/>
            <a:stCxn id="121860" idx="2"/>
            <a:endCxn id="121862" idx="0"/>
          </p:cNvCxnSpPr>
          <p:nvPr/>
        </p:nvCxnSpPr>
        <p:spPr bwMode="auto">
          <a:xfrm>
            <a:off x="4859338" y="1843088"/>
            <a:ext cx="1181100" cy="733425"/>
          </a:xfrm>
          <a:prstGeom prst="straightConnector1">
            <a:avLst/>
          </a:prstGeom>
          <a:noFill/>
          <a:ln w="28575">
            <a:solidFill>
              <a:srgbClr val="0033CC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21866" name="AutoShape 10"/>
          <p:cNvCxnSpPr>
            <a:cxnSpLocks noChangeShapeType="1"/>
            <a:stCxn id="121861" idx="2"/>
            <a:endCxn id="121887" idx="0"/>
          </p:cNvCxnSpPr>
          <p:nvPr/>
        </p:nvCxnSpPr>
        <p:spPr bwMode="auto">
          <a:xfrm flipH="1">
            <a:off x="2733675" y="2924175"/>
            <a:ext cx="885825" cy="795338"/>
          </a:xfrm>
          <a:prstGeom prst="straightConnector1">
            <a:avLst/>
          </a:prstGeom>
          <a:noFill/>
          <a:ln w="28575">
            <a:solidFill>
              <a:srgbClr val="0033CC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21867" name="AutoShape 11"/>
          <p:cNvCxnSpPr>
            <a:cxnSpLocks noChangeShapeType="1"/>
            <a:stCxn id="121862" idx="2"/>
            <a:endCxn id="121863" idx="0"/>
          </p:cNvCxnSpPr>
          <p:nvPr/>
        </p:nvCxnSpPr>
        <p:spPr bwMode="auto">
          <a:xfrm flipH="1">
            <a:off x="5395913" y="2924175"/>
            <a:ext cx="644525" cy="795338"/>
          </a:xfrm>
          <a:prstGeom prst="straightConnector1">
            <a:avLst/>
          </a:prstGeom>
          <a:noFill/>
          <a:ln w="28575">
            <a:solidFill>
              <a:srgbClr val="0033CC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21868" name="Oval 12"/>
          <p:cNvSpPr>
            <a:spLocks noChangeArrowheads="1"/>
          </p:cNvSpPr>
          <p:nvPr/>
        </p:nvSpPr>
        <p:spPr bwMode="auto">
          <a:xfrm>
            <a:off x="4038600" y="3733800"/>
            <a:ext cx="319088" cy="314325"/>
          </a:xfrm>
          <a:prstGeom prst="ellipse">
            <a:avLst/>
          </a:prstGeom>
          <a:solidFill>
            <a:srgbClr val="FFFFFF"/>
          </a:solidFill>
          <a:ln w="28575">
            <a:solidFill>
              <a:srgbClr val="6699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n-US" altLang="en-US" sz="2000" dirty="0">
                <a:solidFill>
                  <a:srgbClr val="669900"/>
                </a:solidFill>
                <a:latin typeface="Calibri" panose="020F0502020204030204" pitchFamily="34" charset="0"/>
              </a:rPr>
              <a:t>3</a:t>
            </a:r>
            <a:endParaRPr lang="en-US" altLang="en-US" dirty="0"/>
          </a:p>
        </p:txBody>
      </p:sp>
      <p:sp>
        <p:nvSpPr>
          <p:cNvPr id="121869" name="Oval 13"/>
          <p:cNvSpPr>
            <a:spLocks noChangeArrowheads="1"/>
          </p:cNvSpPr>
          <p:nvPr/>
        </p:nvSpPr>
        <p:spPr bwMode="auto">
          <a:xfrm>
            <a:off x="6553200" y="3733800"/>
            <a:ext cx="319088" cy="314325"/>
          </a:xfrm>
          <a:prstGeom prst="ellipse">
            <a:avLst/>
          </a:prstGeom>
          <a:solidFill>
            <a:srgbClr val="FFFFFF"/>
          </a:solidFill>
          <a:ln w="28575">
            <a:solidFill>
              <a:srgbClr val="6699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n-US" altLang="en-US" sz="2000" dirty="0">
                <a:solidFill>
                  <a:srgbClr val="669900"/>
                </a:solidFill>
                <a:latin typeface="Calibri" panose="020F0502020204030204" pitchFamily="34" charset="0"/>
              </a:rPr>
              <a:t>3</a:t>
            </a:r>
            <a:endParaRPr lang="en-US" altLang="en-US" dirty="0"/>
          </a:p>
        </p:txBody>
      </p:sp>
      <p:sp>
        <p:nvSpPr>
          <p:cNvPr id="121870" name="Oval 14"/>
          <p:cNvSpPr>
            <a:spLocks noChangeArrowheads="1"/>
          </p:cNvSpPr>
          <p:nvPr/>
        </p:nvSpPr>
        <p:spPr bwMode="auto">
          <a:xfrm>
            <a:off x="3200400" y="5019675"/>
            <a:ext cx="319088" cy="314325"/>
          </a:xfrm>
          <a:prstGeom prst="ellipse">
            <a:avLst/>
          </a:prstGeom>
          <a:solidFill>
            <a:srgbClr val="FFFFFF"/>
          </a:solidFill>
          <a:ln w="28575">
            <a:solidFill>
              <a:srgbClr val="6699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n-US" altLang="en-US" sz="2000" dirty="0">
                <a:solidFill>
                  <a:srgbClr val="669900"/>
                </a:solidFill>
                <a:latin typeface="Calibri" panose="020F0502020204030204" pitchFamily="34" charset="0"/>
              </a:rPr>
              <a:t>2</a:t>
            </a:r>
            <a:endParaRPr lang="en-US" altLang="en-US" dirty="0"/>
          </a:p>
        </p:txBody>
      </p:sp>
      <p:sp>
        <p:nvSpPr>
          <p:cNvPr id="121871" name="Oval 15"/>
          <p:cNvSpPr>
            <a:spLocks noChangeArrowheads="1"/>
          </p:cNvSpPr>
          <p:nvPr/>
        </p:nvSpPr>
        <p:spPr bwMode="auto">
          <a:xfrm>
            <a:off x="1782763" y="5019675"/>
            <a:ext cx="319087" cy="314325"/>
          </a:xfrm>
          <a:prstGeom prst="ellipse">
            <a:avLst/>
          </a:prstGeom>
          <a:solidFill>
            <a:srgbClr val="FFFFFF"/>
          </a:solidFill>
          <a:ln w="28575">
            <a:solidFill>
              <a:srgbClr val="6699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n-US" altLang="en-US" sz="2000" dirty="0">
                <a:solidFill>
                  <a:srgbClr val="669900"/>
                </a:solidFill>
                <a:latin typeface="Calibri" panose="020F0502020204030204" pitchFamily="34" charset="0"/>
              </a:rPr>
              <a:t>1</a:t>
            </a:r>
            <a:endParaRPr lang="en-US" altLang="en-US" dirty="0"/>
          </a:p>
        </p:txBody>
      </p:sp>
      <p:sp>
        <p:nvSpPr>
          <p:cNvPr id="121872" name="Oval 16"/>
          <p:cNvSpPr>
            <a:spLocks noChangeArrowheads="1"/>
          </p:cNvSpPr>
          <p:nvPr/>
        </p:nvSpPr>
        <p:spPr bwMode="auto">
          <a:xfrm>
            <a:off x="4648200" y="5019675"/>
            <a:ext cx="319088" cy="314325"/>
          </a:xfrm>
          <a:prstGeom prst="ellipse">
            <a:avLst/>
          </a:prstGeom>
          <a:solidFill>
            <a:srgbClr val="FFFFFF"/>
          </a:solidFill>
          <a:ln w="28575">
            <a:solidFill>
              <a:srgbClr val="6699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n-US" altLang="en-US" sz="2000" dirty="0">
                <a:solidFill>
                  <a:srgbClr val="669900"/>
                </a:solidFill>
                <a:latin typeface="Calibri" panose="020F0502020204030204" pitchFamily="34" charset="0"/>
              </a:rPr>
              <a:t>4</a:t>
            </a:r>
            <a:endParaRPr lang="en-US" altLang="en-US" dirty="0"/>
          </a:p>
        </p:txBody>
      </p:sp>
      <p:sp>
        <p:nvSpPr>
          <p:cNvPr id="121873" name="Oval 17"/>
          <p:cNvSpPr>
            <a:spLocks noChangeArrowheads="1"/>
          </p:cNvSpPr>
          <p:nvPr/>
        </p:nvSpPr>
        <p:spPr bwMode="auto">
          <a:xfrm>
            <a:off x="5791200" y="5019675"/>
            <a:ext cx="319088" cy="314325"/>
          </a:xfrm>
          <a:prstGeom prst="ellipse">
            <a:avLst/>
          </a:prstGeom>
          <a:solidFill>
            <a:srgbClr val="FFFFFF"/>
          </a:solidFill>
          <a:ln w="28575">
            <a:solidFill>
              <a:srgbClr val="6699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n-US" altLang="en-US" sz="2000" dirty="0">
                <a:solidFill>
                  <a:srgbClr val="669900"/>
                </a:solidFill>
                <a:latin typeface="Calibri" panose="020F0502020204030204" pitchFamily="34" charset="0"/>
              </a:rPr>
              <a:t>5</a:t>
            </a:r>
            <a:endParaRPr lang="en-US" altLang="en-US" dirty="0"/>
          </a:p>
        </p:txBody>
      </p:sp>
      <p:cxnSp>
        <p:nvCxnSpPr>
          <p:cNvPr id="121874" name="AutoShape 18"/>
          <p:cNvCxnSpPr>
            <a:cxnSpLocks noChangeShapeType="1"/>
            <a:stCxn id="121861" idx="2"/>
            <a:endCxn id="121868" idx="0"/>
          </p:cNvCxnSpPr>
          <p:nvPr/>
        </p:nvCxnSpPr>
        <p:spPr bwMode="auto">
          <a:xfrm>
            <a:off x="3619500" y="2924175"/>
            <a:ext cx="579438" cy="795338"/>
          </a:xfrm>
          <a:prstGeom prst="straightConnector1">
            <a:avLst/>
          </a:prstGeom>
          <a:noFill/>
          <a:ln w="28575">
            <a:solidFill>
              <a:srgbClr val="0033CC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21875" name="AutoShape 19"/>
          <p:cNvCxnSpPr>
            <a:cxnSpLocks noChangeShapeType="1"/>
            <a:stCxn id="121862" idx="2"/>
            <a:endCxn id="121869" idx="0"/>
          </p:cNvCxnSpPr>
          <p:nvPr/>
        </p:nvCxnSpPr>
        <p:spPr bwMode="auto">
          <a:xfrm>
            <a:off x="6040438" y="2924175"/>
            <a:ext cx="673100" cy="795338"/>
          </a:xfrm>
          <a:prstGeom prst="straightConnector1">
            <a:avLst/>
          </a:prstGeom>
          <a:noFill/>
          <a:ln w="28575">
            <a:solidFill>
              <a:srgbClr val="0033CC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21876" name="AutoShape 20"/>
          <p:cNvCxnSpPr>
            <a:cxnSpLocks noChangeShapeType="1"/>
            <a:stCxn id="121887" idx="2"/>
            <a:endCxn id="121871" idx="0"/>
          </p:cNvCxnSpPr>
          <p:nvPr/>
        </p:nvCxnSpPr>
        <p:spPr bwMode="auto">
          <a:xfrm flipH="1">
            <a:off x="1943100" y="4052888"/>
            <a:ext cx="790575" cy="952500"/>
          </a:xfrm>
          <a:prstGeom prst="straightConnector1">
            <a:avLst/>
          </a:prstGeom>
          <a:noFill/>
          <a:ln w="28575">
            <a:solidFill>
              <a:srgbClr val="0033CC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21877" name="AutoShape 21"/>
          <p:cNvCxnSpPr>
            <a:cxnSpLocks noChangeShapeType="1"/>
            <a:stCxn id="121887" idx="2"/>
            <a:endCxn id="121870" idx="0"/>
          </p:cNvCxnSpPr>
          <p:nvPr/>
        </p:nvCxnSpPr>
        <p:spPr bwMode="auto">
          <a:xfrm>
            <a:off x="2733675" y="4052888"/>
            <a:ext cx="627063" cy="952500"/>
          </a:xfrm>
          <a:prstGeom prst="straightConnector1">
            <a:avLst/>
          </a:prstGeom>
          <a:noFill/>
          <a:ln w="28575">
            <a:solidFill>
              <a:srgbClr val="0033CC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21878" name="AutoShape 22"/>
          <p:cNvCxnSpPr>
            <a:cxnSpLocks noChangeShapeType="1"/>
            <a:stCxn id="121863" idx="2"/>
            <a:endCxn id="121872" idx="0"/>
          </p:cNvCxnSpPr>
          <p:nvPr/>
        </p:nvCxnSpPr>
        <p:spPr bwMode="auto">
          <a:xfrm flipH="1">
            <a:off x="4808538" y="4052888"/>
            <a:ext cx="587375" cy="952500"/>
          </a:xfrm>
          <a:prstGeom prst="straightConnector1">
            <a:avLst/>
          </a:prstGeom>
          <a:noFill/>
          <a:ln w="28575">
            <a:solidFill>
              <a:srgbClr val="0033CC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21879" name="AutoShape 23"/>
          <p:cNvCxnSpPr>
            <a:cxnSpLocks noChangeShapeType="1"/>
            <a:stCxn id="121863" idx="2"/>
            <a:endCxn id="121873" idx="0"/>
          </p:cNvCxnSpPr>
          <p:nvPr/>
        </p:nvCxnSpPr>
        <p:spPr bwMode="auto">
          <a:xfrm>
            <a:off x="5395913" y="4052888"/>
            <a:ext cx="555625" cy="952500"/>
          </a:xfrm>
          <a:prstGeom prst="straightConnector1">
            <a:avLst/>
          </a:prstGeom>
          <a:noFill/>
          <a:ln w="28575">
            <a:solidFill>
              <a:srgbClr val="0033CC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21880" name="Rectangle 24"/>
          <p:cNvSpPr>
            <a:spLocks noChangeArrowheads="1"/>
          </p:cNvSpPr>
          <p:nvPr/>
        </p:nvSpPr>
        <p:spPr bwMode="auto">
          <a:xfrm>
            <a:off x="1394345" y="5331768"/>
            <a:ext cx="1008609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n-US" altLang="en-US" sz="2000" b="1" dirty="0">
                <a:latin typeface="Calibri" panose="020F0502020204030204" pitchFamily="34" charset="0"/>
              </a:rPr>
              <a:t>a</a:t>
            </a:r>
            <a:r>
              <a:rPr lang="en-US" altLang="en-US" sz="2000" b="1" dirty="0">
                <a:latin typeface="Calibri" panose="020F0502020204030204" pitchFamily="34" charset="0"/>
                <a:sym typeface="Symbol" panose="05050102010706020507" pitchFamily="18" charset="2"/>
              </a:rPr>
              <a:t></a:t>
            </a:r>
            <a:r>
              <a:rPr lang="en-US" altLang="en-US" sz="2400" b="1" dirty="0">
                <a:latin typeface="Calibri" panose="020F0502020204030204" pitchFamily="34" charset="0"/>
              </a:rPr>
              <a:t> </a:t>
            </a:r>
            <a:r>
              <a:rPr lang="en-US" altLang="en-US" sz="2000" b="1" dirty="0">
                <a:latin typeface="Calibri" panose="020F0502020204030204" pitchFamily="34" charset="0"/>
              </a:rPr>
              <a:t>b</a:t>
            </a:r>
            <a:r>
              <a:rPr lang="en-US" altLang="en-US" sz="2000" b="1" dirty="0">
                <a:latin typeface="Calibri" panose="020F0502020204030204" pitchFamily="34" charset="0"/>
                <a:sym typeface="Symbol" panose="05050102010706020507" pitchFamily="18" charset="2"/>
              </a:rPr>
              <a:t> </a:t>
            </a:r>
            <a:r>
              <a:rPr lang="en-US" altLang="en-US" sz="2000" b="1" dirty="0">
                <a:latin typeface="Calibri" panose="020F0502020204030204" pitchFamily="34" charset="0"/>
              </a:rPr>
              <a:t>c</a:t>
            </a:r>
          </a:p>
        </p:txBody>
      </p:sp>
      <p:sp>
        <p:nvSpPr>
          <p:cNvPr id="121881" name="Rectangle 25"/>
          <p:cNvSpPr>
            <a:spLocks noChangeArrowheads="1"/>
          </p:cNvSpPr>
          <p:nvPr/>
        </p:nvSpPr>
        <p:spPr bwMode="auto">
          <a:xfrm>
            <a:off x="3055293" y="5392708"/>
            <a:ext cx="756938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n-US" altLang="en-US" sz="2000" b="1" dirty="0">
                <a:latin typeface="Calibri" panose="020F0502020204030204" pitchFamily="34" charset="0"/>
              </a:rPr>
              <a:t>a</a:t>
            </a:r>
            <a:r>
              <a:rPr lang="en-US" altLang="en-US" sz="2000" b="1" dirty="0">
                <a:latin typeface="Calibri" panose="020F0502020204030204" pitchFamily="34" charset="0"/>
                <a:sym typeface="Symbol" panose="05050102010706020507" pitchFamily="18" charset="2"/>
              </a:rPr>
              <a:t></a:t>
            </a:r>
            <a:r>
              <a:rPr lang="en-US" altLang="en-US" sz="2000" b="1" dirty="0">
                <a:latin typeface="Calibri" panose="020F0502020204030204" pitchFamily="34" charset="0"/>
              </a:rPr>
              <a:t>c</a:t>
            </a:r>
          </a:p>
        </p:txBody>
      </p:sp>
      <p:sp>
        <p:nvSpPr>
          <p:cNvPr id="121882" name="Rectangle 26"/>
          <p:cNvSpPr>
            <a:spLocks noChangeArrowheads="1"/>
          </p:cNvSpPr>
          <p:nvPr/>
        </p:nvSpPr>
        <p:spPr bwMode="auto">
          <a:xfrm>
            <a:off x="3841750" y="4113213"/>
            <a:ext cx="515938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n-US" altLang="en-US" sz="2000" b="1" dirty="0">
                <a:latin typeface="Calibri" panose="020F0502020204030204" pitchFamily="34" charset="0"/>
                <a:sym typeface="Symbol" panose="05050102010706020507" pitchFamily="18" charset="2"/>
              </a:rPr>
              <a:t></a:t>
            </a:r>
            <a:r>
              <a:rPr lang="en-US" altLang="en-US" sz="2000" b="1" dirty="0">
                <a:latin typeface="Calibri" panose="020F0502020204030204" pitchFamily="34" charset="0"/>
              </a:rPr>
              <a:t>b</a:t>
            </a:r>
          </a:p>
        </p:txBody>
      </p:sp>
      <p:sp>
        <p:nvSpPr>
          <p:cNvPr id="121883" name="Rectangle 27"/>
          <p:cNvSpPr>
            <a:spLocks noChangeArrowheads="1"/>
          </p:cNvSpPr>
          <p:nvPr/>
        </p:nvSpPr>
        <p:spPr bwMode="auto">
          <a:xfrm>
            <a:off x="6553200" y="4113213"/>
            <a:ext cx="515938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n-US" altLang="en-US" sz="2000" b="1" dirty="0">
                <a:latin typeface="Calibri" panose="020F0502020204030204" pitchFamily="34" charset="0"/>
                <a:sym typeface="Symbol" panose="05050102010706020507" pitchFamily="18" charset="2"/>
              </a:rPr>
              <a:t></a:t>
            </a:r>
            <a:r>
              <a:rPr lang="en-US" altLang="en-US" sz="2000" b="1" dirty="0">
                <a:latin typeface="Calibri" panose="020F0502020204030204" pitchFamily="34" charset="0"/>
              </a:rPr>
              <a:t>b</a:t>
            </a:r>
          </a:p>
        </p:txBody>
      </p:sp>
      <p:sp>
        <p:nvSpPr>
          <p:cNvPr id="121884" name="Rectangle 28"/>
          <p:cNvSpPr>
            <a:spLocks noChangeArrowheads="1"/>
          </p:cNvSpPr>
          <p:nvPr/>
        </p:nvSpPr>
        <p:spPr bwMode="auto">
          <a:xfrm>
            <a:off x="4422775" y="5394325"/>
            <a:ext cx="87312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n-US" altLang="en-US" sz="2000" b="1" dirty="0">
                <a:latin typeface="Calibri" panose="020F0502020204030204" pitchFamily="34" charset="0"/>
                <a:sym typeface="Symbol" panose="05050102010706020507" pitchFamily="18" charset="2"/>
              </a:rPr>
              <a:t></a:t>
            </a:r>
            <a:r>
              <a:rPr lang="en-US" altLang="en-US" sz="2000" b="1" dirty="0">
                <a:latin typeface="Calibri" panose="020F0502020204030204" pitchFamily="34" charset="0"/>
              </a:rPr>
              <a:t>a</a:t>
            </a:r>
            <a:r>
              <a:rPr lang="en-US" altLang="en-US" sz="2000" b="1" dirty="0">
                <a:latin typeface="Calibri" panose="020F0502020204030204" pitchFamily="34" charset="0"/>
                <a:sym typeface="Symbol" panose="05050102010706020507" pitchFamily="18" charset="2"/>
              </a:rPr>
              <a:t> </a:t>
            </a:r>
            <a:r>
              <a:rPr lang="en-US" altLang="en-US" sz="2000" b="1" dirty="0">
                <a:latin typeface="Calibri" panose="020F0502020204030204" pitchFamily="34" charset="0"/>
              </a:rPr>
              <a:t>d</a:t>
            </a:r>
          </a:p>
        </p:txBody>
      </p:sp>
      <p:sp>
        <p:nvSpPr>
          <p:cNvPr id="121885" name="Rectangle 29"/>
          <p:cNvSpPr>
            <a:spLocks noChangeArrowheads="1"/>
          </p:cNvSpPr>
          <p:nvPr/>
        </p:nvSpPr>
        <p:spPr bwMode="auto">
          <a:xfrm>
            <a:off x="5662613" y="5394325"/>
            <a:ext cx="8826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n-US" altLang="en-US" sz="2000" b="1" dirty="0">
                <a:latin typeface="Calibri" panose="020F0502020204030204" pitchFamily="34" charset="0"/>
                <a:sym typeface="Symbol" panose="05050102010706020507" pitchFamily="18" charset="2"/>
              </a:rPr>
              <a:t></a:t>
            </a:r>
            <a:r>
              <a:rPr lang="en-US" altLang="en-US" sz="2000" b="1" dirty="0">
                <a:latin typeface="Calibri" panose="020F0502020204030204" pitchFamily="34" charset="0"/>
              </a:rPr>
              <a:t>d</a:t>
            </a:r>
            <a:r>
              <a:rPr lang="en-US" altLang="en-US" sz="2000" b="1" dirty="0">
                <a:latin typeface="Calibri" panose="020F0502020204030204" pitchFamily="34" charset="0"/>
                <a:sym typeface="Symbol" panose="05050102010706020507" pitchFamily="18" charset="2"/>
              </a:rPr>
              <a:t> </a:t>
            </a:r>
            <a:r>
              <a:rPr lang="en-US" altLang="en-US" sz="2000" b="1" dirty="0">
                <a:latin typeface="Calibri" panose="020F0502020204030204" pitchFamily="34" charset="0"/>
              </a:rPr>
              <a:t>b</a:t>
            </a:r>
          </a:p>
        </p:txBody>
      </p:sp>
      <p:sp>
        <p:nvSpPr>
          <p:cNvPr id="121886" name="Rectangle 30"/>
          <p:cNvSpPr>
            <a:spLocks noChangeArrowheads="1"/>
          </p:cNvSpPr>
          <p:nvPr/>
        </p:nvSpPr>
        <p:spPr bwMode="auto">
          <a:xfrm>
            <a:off x="2165350" y="2438400"/>
            <a:ext cx="2603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n-US" altLang="en-US" sz="2400" b="1" dirty="0">
                <a:latin typeface="Calibri" panose="020F0502020204030204" pitchFamily="34" charset="0"/>
              </a:rPr>
              <a:t> </a:t>
            </a:r>
            <a:endParaRPr lang="en-US" altLang="en-US" sz="2000" b="1" dirty="0">
              <a:latin typeface="Calibri" panose="020F0502020204030204" pitchFamily="34" charset="0"/>
            </a:endParaRPr>
          </a:p>
        </p:txBody>
      </p:sp>
      <p:sp>
        <p:nvSpPr>
          <p:cNvPr id="121887" name="Rectangle 31"/>
          <p:cNvSpPr>
            <a:spLocks noChangeArrowheads="1"/>
          </p:cNvSpPr>
          <p:nvPr/>
        </p:nvSpPr>
        <p:spPr bwMode="auto">
          <a:xfrm>
            <a:off x="2265363" y="3733800"/>
            <a:ext cx="935037" cy="304800"/>
          </a:xfrm>
          <a:prstGeom prst="rect">
            <a:avLst/>
          </a:prstGeom>
          <a:solidFill>
            <a:srgbClr val="FFFFFF"/>
          </a:solidFill>
          <a:ln w="28575">
            <a:solidFill>
              <a:schemeClr val="accent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n-US" altLang="en-US" sz="2400" b="1" dirty="0">
                <a:solidFill>
                  <a:schemeClr val="accent1"/>
                </a:solidFill>
                <a:latin typeface="Calibri" panose="020F0502020204030204" pitchFamily="34" charset="0"/>
              </a:rPr>
              <a:t>c</a:t>
            </a:r>
            <a:r>
              <a:rPr lang="en-US" altLang="en-US" sz="2000" b="1" dirty="0">
                <a:latin typeface="Calibri" panose="020F0502020204030204" pitchFamily="34" charset="0"/>
              </a:rPr>
              <a:t>: a</a:t>
            </a:r>
            <a:r>
              <a:rPr lang="en-US" altLang="en-US" sz="2000" b="1" dirty="0">
                <a:latin typeface="Calibri" panose="020F0502020204030204" pitchFamily="34" charset="0"/>
                <a:sym typeface="Symbol" panose="05050102010706020507" pitchFamily="18" charset="2"/>
              </a:rPr>
              <a:t></a:t>
            </a:r>
            <a:r>
              <a:rPr lang="en-US" altLang="en-US" sz="2400" b="1" dirty="0">
                <a:latin typeface="Calibri" panose="020F0502020204030204" pitchFamily="34" charset="0"/>
              </a:rPr>
              <a:t> </a:t>
            </a:r>
            <a:r>
              <a:rPr lang="en-US" altLang="en-US" sz="2000" b="1" dirty="0">
                <a:latin typeface="Calibri" panose="020F0502020204030204" pitchFamily="34" charset="0"/>
              </a:rPr>
              <a:t>b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Conflict-Directed Clause-Learning (CDCL)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Complete SAT solvers that extend DPLL with clauses inferred via special forms of resolution inference</a:t>
            </a:r>
          </a:p>
          <a:p>
            <a:endParaRPr lang="en-US" dirty="0"/>
          </a:p>
          <a:p>
            <a:r>
              <a:rPr lang="en-US" dirty="0" smtClean="0"/>
              <a:t>Traces on </a:t>
            </a:r>
            <a:r>
              <a:rPr lang="en-US" dirty="0" err="1" smtClean="0"/>
              <a:t>unsatisfiable</a:t>
            </a:r>
            <a:r>
              <a:rPr lang="en-US" dirty="0" smtClean="0"/>
              <a:t> formulas yield </a:t>
            </a:r>
            <a:r>
              <a:rPr lang="en-US" b="1" dirty="0" smtClean="0">
                <a:solidFill>
                  <a:schemeClr val="accent1"/>
                </a:solidFill>
              </a:rPr>
              <a:t>resolution</a:t>
            </a:r>
            <a:r>
              <a:rPr lang="en-US" dirty="0" smtClean="0"/>
              <a:t> refutations.</a:t>
            </a:r>
          </a:p>
          <a:p>
            <a:endParaRPr lang="en-US" dirty="0"/>
          </a:p>
          <a:p>
            <a:r>
              <a:rPr lang="en-US" dirty="0" smtClean="0"/>
              <a:t>See tomorrow’s tutorial by Sam Buss to see their generality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384900-51C4-4F1F-AC0B-CB9FE738FE37}" type="slidenum">
              <a:rPr lang="en-US" altLang="en-US" smtClean="0"/>
              <a:pPr/>
              <a:t>32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94066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Proof systems based on other representations of clauses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 smtClean="0"/>
                  <a:t>Algebraic:</a:t>
                </a:r>
              </a:p>
              <a:p>
                <a:pPr lvl="1">
                  <a:buClr>
                    <a:srgbClr val="FFCC00"/>
                  </a:buClr>
                </a:pPr>
                <a:r>
                  <a:rPr lang="en-US" altLang="en-US" dirty="0">
                    <a:solidFill>
                      <a:srgbClr val="000000"/>
                    </a:solidFill>
                  </a:rPr>
                  <a:t>Clause</a:t>
                </a:r>
                <a:r>
                  <a:rPr lang="en-US" altLang="en-US" dirty="0">
                    <a:solidFill>
                      <a:srgbClr val="FF6600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en-US" b="1" i="1" dirty="0">
                        <a:solidFill>
                          <a:srgbClr val="FF6600"/>
                        </a:solidFill>
                        <a:latin typeface="Cambria Math" panose="02040503050406030204" pitchFamily="18" charset="0"/>
                      </a:rPr>
                      <m:t>𝑪</m:t>
                    </m:r>
                    <m:r>
                      <a:rPr lang="en-US" altLang="en-US" i="1" dirty="0">
                        <a:solidFill>
                          <a:srgbClr val="FF6600"/>
                        </a:solidFill>
                        <a:latin typeface="Cambria Math" panose="02040503050406030204" pitchFamily="18" charset="0"/>
                      </a:rPr>
                      <m:t>=(</m:t>
                    </m:r>
                    <m:r>
                      <a:rPr lang="en-US" altLang="en-US" b="1" i="1" dirty="0">
                        <a:solidFill>
                          <a:srgbClr val="FF6600"/>
                        </a:solidFill>
                        <a:latin typeface="Cambria Math" panose="02040503050406030204" pitchFamily="18" charset="0"/>
                      </a:rPr>
                      <m:t>𝒙</m:t>
                    </m:r>
                    <m:r>
                      <a:rPr lang="en-US" altLang="en-US" b="1" i="1" dirty="0" smtClean="0">
                        <a:solidFill>
                          <a:srgbClr val="FF6600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altLang="en-US" b="1" i="1" dirty="0">
                        <a:solidFill>
                          <a:srgbClr val="FF6600"/>
                        </a:solidFill>
                        <a:latin typeface="Cambria Math" panose="02040503050406030204" pitchFamily="18" charset="0"/>
                        <a:sym typeface="Symbol" panose="05050102010706020507" pitchFamily="18" charset="2"/>
                      </a:rPr>
                      <m:t></m:t>
                    </m:r>
                    <m:r>
                      <a:rPr lang="en-US" altLang="en-US" b="1" i="1" dirty="0">
                        <a:solidFill>
                          <a:srgbClr val="FF6600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altLang="en-US" b="1" i="1" dirty="0" smtClean="0">
                        <a:solidFill>
                          <a:srgbClr val="FF66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sym typeface="Symbol" panose="05050102010706020507" pitchFamily="18" charset="2"/>
                      </a:rPr>
                      <m:t>¬</m:t>
                    </m:r>
                    <m:r>
                      <a:rPr lang="en-US" altLang="en-US" b="1" i="1" dirty="0" smtClean="0">
                        <a:solidFill>
                          <a:srgbClr val="FF6600"/>
                        </a:solidFill>
                        <a:latin typeface="Cambria Math" panose="02040503050406030204" pitchFamily="18" charset="0"/>
                      </a:rPr>
                      <m:t>𝒚</m:t>
                    </m:r>
                    <m:r>
                      <a:rPr lang="en-US" altLang="en-US" b="1" i="1" dirty="0">
                        <a:solidFill>
                          <a:srgbClr val="FF6600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altLang="en-US" b="1" i="1" dirty="0">
                        <a:solidFill>
                          <a:srgbClr val="FF6600"/>
                        </a:solidFill>
                        <a:latin typeface="Cambria Math" panose="02040503050406030204" pitchFamily="18" charset="0"/>
                        <a:sym typeface="Symbol" panose="05050102010706020507" pitchFamily="18" charset="2"/>
                      </a:rPr>
                      <m:t></m:t>
                    </m:r>
                    <m:r>
                      <a:rPr lang="en-US" altLang="en-US" b="1" i="1" dirty="0">
                        <a:solidFill>
                          <a:srgbClr val="FF6600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altLang="en-US" b="1" i="1" dirty="0" smtClean="0">
                        <a:solidFill>
                          <a:srgbClr val="FF6600"/>
                        </a:solidFill>
                        <a:latin typeface="Cambria Math" panose="02040503050406030204" pitchFamily="18" charset="0"/>
                      </a:rPr>
                      <m:t>𝒛</m:t>
                    </m:r>
                    <m:r>
                      <a:rPr lang="en-US" altLang="en-US" i="1" dirty="0">
                        <a:solidFill>
                          <a:srgbClr val="FF6600"/>
                        </a:solidFill>
                        <a:latin typeface="Cambria Math" panose="02040503050406030204" pitchFamily="18" charset="0"/>
                      </a:rPr>
                      <m:t>)</m:t>
                    </m:r>
                    <m:r>
                      <a:rPr lang="en-US" altLang="en-US" i="1" dirty="0">
                        <a:solidFill>
                          <a:srgbClr val="0033CC"/>
                        </a:solidFill>
                        <a:latin typeface="Cambria Math" panose="02040503050406030204" pitchFamily="18" charset="0"/>
                      </a:rPr>
                      <m:t>  </m:t>
                    </m:r>
                  </m:oMath>
                </a14:m>
                <a:r>
                  <a:rPr lang="en-US" altLang="en-US" dirty="0">
                    <a:solidFill>
                      <a:srgbClr val="000000"/>
                    </a:solidFill>
                  </a:rPr>
                  <a:t>becomes </a:t>
                </a:r>
                <a:r>
                  <a:rPr lang="en-US" altLang="en-US" dirty="0"/>
                  <a:t>equation </a:t>
                </a:r>
                <a:endParaRPr lang="en-US" altLang="en-US" dirty="0" smtClean="0"/>
              </a:p>
              <a:p>
                <a:pPr lvl="2">
                  <a:buClr>
                    <a:srgbClr val="FFCC00"/>
                  </a:buClr>
                </a:pPr>
                <a14:m>
                  <m:oMath xmlns:m="http://schemas.openxmlformats.org/officeDocument/2006/math">
                    <m:r>
                      <a:rPr lang="en-US" altLang="en-US" sz="2400" b="1" i="1" dirty="0" smtClean="0">
                        <a:solidFill>
                          <a:srgbClr val="FF6600"/>
                        </a:solidFill>
                        <a:latin typeface="Cambria Math" panose="02040503050406030204" pitchFamily="18" charset="0"/>
                      </a:rPr>
                      <m:t>𝒇</m:t>
                    </m:r>
                    <m:r>
                      <a:rPr lang="en-US" altLang="en-US" sz="2400" b="1" i="1" baseline="-25000" dirty="0">
                        <a:solidFill>
                          <a:srgbClr val="FF6600"/>
                        </a:solidFill>
                        <a:latin typeface="Cambria Math" panose="02040503050406030204" pitchFamily="18" charset="0"/>
                      </a:rPr>
                      <m:t>𝑪</m:t>
                    </m:r>
                    <m:r>
                      <a:rPr lang="en-US" altLang="en-US" sz="2400" i="1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≡</m:t>
                    </m:r>
                    <m:r>
                      <a:rPr lang="en-US" altLang="en-US" sz="2400" i="1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 </m:t>
                    </m:r>
                    <m:d>
                      <m:dPr>
                        <m:ctrlPr>
                          <a:rPr lang="en-US" altLang="en-US" sz="2400" i="1" dirty="0">
                            <a:solidFill>
                              <a:srgbClr val="FF66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en-US" sz="2400" b="1" i="1" dirty="0">
                            <a:solidFill>
                              <a:srgbClr val="FF6600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  <m:r>
                          <a:rPr lang="en-US" altLang="en-US" sz="2400" i="1" dirty="0">
                            <a:solidFill>
                              <a:srgbClr val="FF6600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altLang="en-US" sz="2400" b="1" i="1" dirty="0">
                            <a:solidFill>
                              <a:srgbClr val="FF6600"/>
                            </a:solidFill>
                            <a:latin typeface="Cambria Math" panose="02040503050406030204" pitchFamily="18" charset="0"/>
                          </a:rPr>
                          <m:t>𝒙</m:t>
                        </m:r>
                      </m:e>
                    </m:d>
                    <m:r>
                      <a:rPr lang="en-US" altLang="en-US" sz="2400" b="1" i="1" dirty="0" smtClean="0">
                        <a:solidFill>
                          <a:srgbClr val="FF6600"/>
                        </a:solidFill>
                        <a:latin typeface="Cambria Math" panose="02040503050406030204" pitchFamily="18" charset="0"/>
                      </a:rPr>
                      <m:t>𝒚</m:t>
                    </m:r>
                    <m:d>
                      <m:dPr>
                        <m:ctrlPr>
                          <a:rPr lang="en-US" altLang="en-US" sz="2400" b="1" i="1" dirty="0" smtClean="0">
                            <a:solidFill>
                              <a:srgbClr val="FF66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en-US" sz="2400" b="1" i="1" dirty="0">
                            <a:solidFill>
                              <a:srgbClr val="FF6600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  <m:r>
                          <a:rPr lang="en-US" altLang="en-US" sz="2400" b="1" i="1" dirty="0">
                            <a:solidFill>
                              <a:srgbClr val="FF6600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altLang="en-US" sz="2400" b="1" i="1" dirty="0" smtClean="0">
                            <a:solidFill>
                              <a:srgbClr val="FF6600"/>
                            </a:solidFill>
                            <a:latin typeface="Cambria Math" panose="02040503050406030204" pitchFamily="18" charset="0"/>
                          </a:rPr>
                          <m:t>𝒛</m:t>
                        </m:r>
                      </m:e>
                    </m:d>
                    <m:r>
                      <a:rPr lang="en-US" altLang="en-US" sz="2400" b="1" i="1" dirty="0">
                        <a:solidFill>
                          <a:srgbClr val="FF6600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altLang="en-US" sz="2400" b="1" i="1" dirty="0">
                        <a:solidFill>
                          <a:srgbClr val="FF6600"/>
                        </a:solidFill>
                        <a:latin typeface="Cambria Math" panose="02040503050406030204" pitchFamily="18" charset="0"/>
                      </a:rPr>
                      <m:t>𝟎</m:t>
                    </m:r>
                    <m:r>
                      <a:rPr lang="en-US" altLang="en-US" sz="2400" b="1" i="1" dirty="0" smtClean="0">
                        <a:solidFill>
                          <a:srgbClr val="FF6600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400" dirty="0" smtClean="0"/>
                  <a:t> plus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b="1" i="1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b="1" i="1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𝒙</m:t>
                        </m:r>
                      </m:e>
                      <m:sup>
                        <m:r>
                          <a:rPr lang="en-US" sz="2400" b="1" i="1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sup>
                    </m:sSup>
                    <m:r>
                      <a:rPr lang="en-US" sz="2400" b="1" i="1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−</m:t>
                    </m:r>
                    <m:r>
                      <a:rPr lang="en-US" sz="2400" b="1" i="1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𝒙</m:t>
                    </m:r>
                    <m:r>
                      <a:rPr lang="en-US" sz="2400" b="1" i="1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400" b="1" i="1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𝟎</m:t>
                    </m:r>
                    <m:r>
                      <a:rPr lang="en-US" sz="2400" b="1" i="1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  </m:t>
                    </m:r>
                  </m:oMath>
                </a14:m>
                <a:r>
                  <a:rPr lang="en-US" sz="2400" dirty="0" smtClean="0"/>
                  <a:t>or …</a:t>
                </a:r>
                <a:endParaRPr lang="en-US" altLang="en-US" sz="2400" b="1" i="1" dirty="0" smtClean="0">
                  <a:solidFill>
                    <a:srgbClr val="FF6600"/>
                  </a:solidFill>
                  <a:latin typeface="Cambria Math" panose="02040503050406030204" pitchFamily="18" charset="0"/>
                </a:endParaRPr>
              </a:p>
              <a:p>
                <a:pPr lvl="2">
                  <a:buClr>
                    <a:srgbClr val="FFCC00"/>
                  </a:buClr>
                </a:pPr>
                <a14:m>
                  <m:oMath xmlns:m="http://schemas.openxmlformats.org/officeDocument/2006/math">
                    <m:r>
                      <a:rPr lang="en-US" altLang="en-US" sz="2400" b="1" i="1" dirty="0" smtClean="0">
                        <a:solidFill>
                          <a:srgbClr val="FF6600"/>
                        </a:solidFill>
                        <a:latin typeface="Cambria Math" panose="02040503050406030204" pitchFamily="18" charset="0"/>
                      </a:rPr>
                      <m:t>𝒇</m:t>
                    </m:r>
                    <m:r>
                      <a:rPr lang="en-US" altLang="en-US" sz="2400" b="1" i="1" baseline="-25000" dirty="0">
                        <a:solidFill>
                          <a:srgbClr val="FF6600"/>
                        </a:solidFill>
                        <a:latin typeface="Cambria Math" panose="02040503050406030204" pitchFamily="18" charset="0"/>
                      </a:rPr>
                      <m:t>𝑪</m:t>
                    </m:r>
                    <m:r>
                      <a:rPr lang="en-US" altLang="en-US" sz="2400" i="1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≡</m:t>
                    </m:r>
                    <m:sSup>
                      <m:sSupPr>
                        <m:ctrlPr>
                          <a:rPr lang="en-US" altLang="en-US" sz="2400" b="1" i="1" dirty="0" smtClean="0">
                            <a:solidFill>
                              <a:srgbClr val="FF66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en-US" sz="2400" b="1" i="1" dirty="0" smtClean="0">
                            <a:solidFill>
                              <a:srgbClr val="FF66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  <m:r>
                          <a:rPr lang="en-US" altLang="en-US" sz="2400" b="1" i="1" dirty="0" smtClean="0">
                            <a:solidFill>
                              <a:srgbClr val="FF66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𝒙</m:t>
                        </m:r>
                      </m:e>
                      <m:sup>
                        <m:r>
                          <a:rPr lang="en-US" altLang="en-US" sz="2400" b="1" i="1" dirty="0" smtClean="0">
                            <a:solidFill>
                              <a:srgbClr val="FF66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′</m:t>
                        </m:r>
                      </m:sup>
                    </m:sSup>
                    <m:r>
                      <a:rPr lang="en-US" altLang="en-US" sz="2400" b="1" i="1" dirty="0">
                        <a:solidFill>
                          <a:srgbClr val="FF6600"/>
                        </a:solidFill>
                        <a:latin typeface="Cambria Math" panose="02040503050406030204" pitchFamily="18" charset="0"/>
                      </a:rPr>
                      <m:t>𝒚</m:t>
                    </m:r>
                    <m:sSup>
                      <m:sSupPr>
                        <m:ctrlPr>
                          <a:rPr lang="en-US" altLang="en-US" sz="2400" b="1" i="1" dirty="0" smtClean="0">
                            <a:solidFill>
                              <a:srgbClr val="FF66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en-US" sz="2400" b="1" i="1" dirty="0" smtClean="0">
                            <a:solidFill>
                              <a:srgbClr val="FF6600"/>
                            </a:solidFill>
                            <a:latin typeface="Cambria Math" panose="02040503050406030204" pitchFamily="18" charset="0"/>
                          </a:rPr>
                          <m:t>𝒛</m:t>
                        </m:r>
                      </m:e>
                      <m:sup>
                        <m:r>
                          <a:rPr lang="en-US" altLang="en-US" sz="2400" b="1" i="1" dirty="0" smtClean="0">
                            <a:solidFill>
                              <a:srgbClr val="FF6600"/>
                            </a:solidFill>
                            <a:latin typeface="Cambria Math" panose="02040503050406030204" pitchFamily="18" charset="0"/>
                          </a:rPr>
                          <m:t>′</m:t>
                        </m:r>
                      </m:sup>
                    </m:sSup>
                    <m:r>
                      <a:rPr lang="en-US" altLang="en-US" sz="2400" b="1" i="1" dirty="0">
                        <a:solidFill>
                          <a:srgbClr val="FF6600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altLang="en-US" sz="2400" b="1" i="1" dirty="0" smtClean="0">
                        <a:solidFill>
                          <a:srgbClr val="FF6600"/>
                        </a:solidFill>
                        <a:latin typeface="Cambria Math" panose="02040503050406030204" pitchFamily="18" charset="0"/>
                      </a:rPr>
                      <m:t>𝟎</m:t>
                    </m:r>
                    <m:r>
                      <a:rPr lang="en-US" altLang="en-US" sz="2400" b="1" i="1" dirty="0" smtClean="0">
                        <a:solidFill>
                          <a:srgbClr val="FF6600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altLang="en-US" sz="2400" dirty="0" smtClean="0"/>
                  <a:t> plus equations </a:t>
                </a:r>
                <a14:m>
                  <m:oMath xmlns:m="http://schemas.openxmlformats.org/officeDocument/2006/math">
                    <m:r>
                      <a:rPr lang="en-US" altLang="en-US" sz="2400" b="1" i="1" dirty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𝒙</m:t>
                    </m:r>
                    <m:r>
                      <a:rPr lang="en-US" altLang="en-US" sz="2400" b="1" i="1" dirty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altLang="en-US" sz="2400" b="1" i="1" dirty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𝒙</m:t>
                    </m:r>
                    <m:r>
                      <a:rPr lang="en-US" altLang="en-US" sz="2400" b="1" i="1" dirty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’−</m:t>
                    </m:r>
                    <m:r>
                      <a:rPr lang="en-US" altLang="en-US" sz="2400" b="1" i="1" dirty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𝟏</m:t>
                    </m:r>
                    <m:r>
                      <a:rPr lang="en-US" altLang="en-US" sz="2400" b="1" i="1" dirty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altLang="en-US" sz="2400" b="1" i="1" dirty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𝟎</m:t>
                    </m:r>
                  </m:oMath>
                </a14:m>
                <a:r>
                  <a:rPr lang="en-US" sz="2400" dirty="0" smtClean="0"/>
                  <a:t> etc.</a:t>
                </a:r>
              </a:p>
              <a:p>
                <a:pPr lvl="1">
                  <a:buClr>
                    <a:srgbClr val="FFCC00"/>
                  </a:buClr>
                </a:pPr>
                <a:r>
                  <a:rPr lang="en-US" dirty="0" smtClean="0"/>
                  <a:t>Derive </a:t>
                </a:r>
                <a14:m>
                  <m:oMath xmlns:m="http://schemas.openxmlformats.org/officeDocument/2006/math">
                    <m:r>
                      <a:rPr lang="en-US" altLang="en-US" b="1" i="1" dirty="0">
                        <a:solidFill>
                          <a:srgbClr val="FF6600"/>
                        </a:solidFill>
                        <a:latin typeface="Cambria Math" panose="02040503050406030204" pitchFamily="18" charset="0"/>
                      </a:rPr>
                      <m:t>𝟏</m:t>
                    </m:r>
                    <m:r>
                      <a:rPr lang="en-US" altLang="en-US" b="1" i="1" dirty="0">
                        <a:solidFill>
                          <a:srgbClr val="FF6600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altLang="en-US" b="1" i="1" dirty="0">
                        <a:solidFill>
                          <a:srgbClr val="FF6600"/>
                        </a:solidFill>
                        <a:latin typeface="Cambria Math" panose="02040503050406030204" pitchFamily="18" charset="0"/>
                      </a:rPr>
                      <m:t>𝟎</m:t>
                    </m:r>
                  </m:oMath>
                </a14:m>
                <a:endParaRPr lang="en-US" altLang="en-US" b="1" dirty="0" smtClean="0">
                  <a:solidFill>
                    <a:srgbClr val="FF6600"/>
                  </a:solidFill>
                </a:endParaRPr>
              </a:p>
              <a:p>
                <a:pPr lvl="6">
                  <a:buClr>
                    <a:srgbClr val="FFCC00"/>
                  </a:buClr>
                </a:pPr>
                <a:endParaRPr lang="en-US" dirty="0"/>
              </a:p>
              <a:p>
                <a:r>
                  <a:rPr lang="en-US" dirty="0" smtClean="0"/>
                  <a:t>0-1-inequalities:</a:t>
                </a:r>
              </a:p>
              <a:p>
                <a:pPr lvl="1">
                  <a:buClr>
                    <a:srgbClr val="FFCC00"/>
                  </a:buClr>
                </a:pPr>
                <a:r>
                  <a:rPr lang="en-US" altLang="en-US" dirty="0">
                    <a:solidFill>
                      <a:srgbClr val="000000"/>
                    </a:solidFill>
                  </a:rPr>
                  <a:t>Clause</a:t>
                </a:r>
                <a14:m>
                  <m:oMath xmlns:m="http://schemas.openxmlformats.org/officeDocument/2006/math">
                    <m:r>
                      <a:rPr lang="en-US" altLang="en-US" b="0" i="0" dirty="0" smtClean="0">
                        <a:solidFill>
                          <a:srgbClr val="FF6600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altLang="en-US" b="1" i="1" dirty="0">
                        <a:solidFill>
                          <a:srgbClr val="FF6600"/>
                        </a:solidFill>
                        <a:latin typeface="Cambria Math" panose="02040503050406030204" pitchFamily="18" charset="0"/>
                      </a:rPr>
                      <m:t>𝑪</m:t>
                    </m:r>
                    <m:r>
                      <a:rPr lang="en-US" altLang="en-US" i="1" dirty="0">
                        <a:solidFill>
                          <a:srgbClr val="FF6600"/>
                        </a:solidFill>
                        <a:latin typeface="Cambria Math" panose="02040503050406030204" pitchFamily="18" charset="0"/>
                      </a:rPr>
                      <m:t>=(</m:t>
                    </m:r>
                    <m:r>
                      <a:rPr lang="en-US" altLang="en-US" b="1" i="1" dirty="0">
                        <a:solidFill>
                          <a:srgbClr val="FF6600"/>
                        </a:solidFill>
                        <a:latin typeface="Cambria Math" panose="02040503050406030204" pitchFamily="18" charset="0"/>
                      </a:rPr>
                      <m:t>𝒙</m:t>
                    </m:r>
                    <m:r>
                      <a:rPr lang="en-US" altLang="en-US" b="1" i="1" dirty="0" smtClean="0">
                        <a:solidFill>
                          <a:srgbClr val="FF6600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altLang="en-US" sz="2800" b="1" i="1" dirty="0">
                        <a:solidFill>
                          <a:srgbClr val="FF6600"/>
                        </a:solidFill>
                        <a:latin typeface="Cambria Math" panose="02040503050406030204" pitchFamily="18" charset="0"/>
                        <a:sym typeface="Symbol" panose="05050102010706020507" pitchFamily="18" charset="2"/>
                      </a:rPr>
                      <m:t></m:t>
                    </m:r>
                    <m:r>
                      <a:rPr lang="en-US" altLang="en-US" b="1" i="1" dirty="0">
                        <a:solidFill>
                          <a:srgbClr val="FF6600"/>
                        </a:solidFill>
                        <a:latin typeface="Cambria Math" panose="02040503050406030204" pitchFamily="18" charset="0"/>
                      </a:rPr>
                      <m:t>¬</m:t>
                    </m:r>
                    <m:r>
                      <a:rPr lang="en-US" altLang="en-US" b="1" i="1" dirty="0">
                        <a:solidFill>
                          <a:srgbClr val="FF6600"/>
                        </a:solidFill>
                        <a:latin typeface="Cambria Math" panose="02040503050406030204" pitchFamily="18" charset="0"/>
                      </a:rPr>
                      <m:t>𝒚</m:t>
                    </m:r>
                    <m:r>
                      <a:rPr lang="en-US" altLang="en-US" b="1" i="1" dirty="0" smtClean="0">
                        <a:solidFill>
                          <a:srgbClr val="FF6600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altLang="en-US" sz="2800" b="1" i="1" dirty="0">
                        <a:solidFill>
                          <a:srgbClr val="FF6600"/>
                        </a:solidFill>
                        <a:latin typeface="Cambria Math" panose="02040503050406030204" pitchFamily="18" charset="0"/>
                        <a:sym typeface="Symbol" panose="05050102010706020507" pitchFamily="18" charset="2"/>
                      </a:rPr>
                      <m:t></m:t>
                    </m:r>
                    <m:r>
                      <a:rPr lang="en-US" altLang="en-US" sz="2800" b="1" i="1" dirty="0" smtClean="0">
                        <a:solidFill>
                          <a:srgbClr val="FF6600"/>
                        </a:solidFill>
                        <a:latin typeface="Cambria Math" panose="02040503050406030204" pitchFamily="18" charset="0"/>
                        <a:sym typeface="Symbol" panose="05050102010706020507" pitchFamily="18" charset="2"/>
                      </a:rPr>
                      <m:t> </m:t>
                    </m:r>
                    <m:r>
                      <a:rPr lang="en-US" altLang="en-US" b="1" i="1" dirty="0">
                        <a:solidFill>
                          <a:srgbClr val="FF6600"/>
                        </a:solidFill>
                        <a:latin typeface="Cambria Math" panose="02040503050406030204" pitchFamily="18" charset="0"/>
                      </a:rPr>
                      <m:t>𝒛</m:t>
                    </m:r>
                    <m:r>
                      <a:rPr lang="en-US" altLang="en-US" i="1" dirty="0">
                        <a:solidFill>
                          <a:srgbClr val="FF6600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altLang="en-US" dirty="0" smtClean="0">
                    <a:solidFill>
                      <a:srgbClr val="000000"/>
                    </a:solidFill>
                  </a:rPr>
                  <a:t> </a:t>
                </a:r>
                <a:r>
                  <a:rPr lang="en-US" altLang="en-US" dirty="0">
                    <a:solidFill>
                      <a:srgbClr val="000000"/>
                    </a:solidFill>
                  </a:rPr>
                  <a:t>becomes </a:t>
                </a:r>
                <a:r>
                  <a:rPr lang="en-US" altLang="en-US" dirty="0" smtClean="0">
                    <a:solidFill>
                      <a:srgbClr val="000000"/>
                    </a:solidFill>
                  </a:rPr>
                  <a:t>inequalities </a:t>
                </a:r>
                <a:endParaRPr lang="en-US" altLang="en-US" dirty="0">
                  <a:solidFill>
                    <a:srgbClr val="000000"/>
                  </a:solidFill>
                </a:endParaRPr>
              </a:p>
              <a:p>
                <a:pPr lvl="2">
                  <a:buClr>
                    <a:srgbClr val="FFCC00"/>
                  </a:buClr>
                </a:pPr>
                <a:r>
                  <a:rPr lang="en-US" altLang="en-US" sz="2400" b="1" dirty="0" smtClean="0">
                    <a:solidFill>
                      <a:srgbClr val="FF6600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en-US" sz="2400" b="1" i="1" dirty="0">
                        <a:solidFill>
                          <a:srgbClr val="FF6600"/>
                        </a:solidFill>
                        <a:latin typeface="Cambria Math" panose="02040503050406030204" pitchFamily="18" charset="0"/>
                      </a:rPr>
                      <m:t>𝒙</m:t>
                    </m:r>
                    <m:r>
                      <a:rPr lang="en-US" altLang="en-US" sz="2400" b="1" i="1" dirty="0">
                        <a:solidFill>
                          <a:srgbClr val="FF6600"/>
                        </a:solidFill>
                        <a:latin typeface="Cambria Math" panose="02040503050406030204" pitchFamily="18" charset="0"/>
                      </a:rPr>
                      <m:t>+</m:t>
                    </m:r>
                    <m:d>
                      <m:dPr>
                        <m:ctrlPr>
                          <a:rPr lang="en-US" altLang="en-US" sz="2400" b="1" i="1" dirty="0" smtClean="0">
                            <a:solidFill>
                              <a:srgbClr val="FF66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en-US" sz="2400" b="1" i="1" dirty="0" smtClean="0">
                            <a:solidFill>
                              <a:srgbClr val="FF6600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  <m:r>
                          <a:rPr lang="en-US" altLang="en-US" sz="2400" b="1" i="1" dirty="0" smtClean="0">
                            <a:solidFill>
                              <a:srgbClr val="FF6600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altLang="en-US" sz="2400" b="1" i="1" dirty="0" smtClean="0">
                            <a:solidFill>
                              <a:srgbClr val="FF6600"/>
                            </a:solidFill>
                            <a:latin typeface="Cambria Math" panose="02040503050406030204" pitchFamily="18" charset="0"/>
                          </a:rPr>
                          <m:t>𝒚</m:t>
                        </m:r>
                      </m:e>
                    </m:d>
                    <m:r>
                      <a:rPr lang="en-US" altLang="en-US" sz="2400" b="1" i="1" dirty="0" smtClean="0">
                        <a:solidFill>
                          <a:srgbClr val="FF6600"/>
                        </a:solidFill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altLang="en-US" sz="2400" b="1" i="1" dirty="0" smtClean="0">
                        <a:solidFill>
                          <a:srgbClr val="FF6600"/>
                        </a:solidFill>
                        <a:latin typeface="Cambria Math" panose="02040503050406030204" pitchFamily="18" charset="0"/>
                      </a:rPr>
                      <m:t>𝒛</m:t>
                    </m:r>
                    <m:r>
                      <a:rPr lang="en-US" altLang="en-US" sz="2400" b="1" i="1" dirty="0" smtClean="0">
                        <a:solidFill>
                          <a:srgbClr val="FF6600"/>
                        </a:solidFill>
                        <a:latin typeface="Cambria Math" panose="02040503050406030204" pitchFamily="18" charset="0"/>
                      </a:rPr>
                      <m:t> ≥</m:t>
                    </m:r>
                    <m:r>
                      <a:rPr lang="en-US" altLang="en-US" sz="2400" b="1" i="1" dirty="0" smtClean="0">
                        <a:solidFill>
                          <a:srgbClr val="FF6600"/>
                        </a:solidFill>
                        <a:latin typeface="Cambria Math" panose="02040503050406030204" pitchFamily="18" charset="0"/>
                      </a:rPr>
                      <m:t>𝟏</m:t>
                    </m:r>
                  </m:oMath>
                </a14:m>
                <a:r>
                  <a:rPr lang="en-US" sz="2400" dirty="0" smtClean="0">
                    <a:solidFill>
                      <a:srgbClr val="000000"/>
                    </a:solidFill>
                  </a:rPr>
                  <a:t>  plus </a:t>
                </a:r>
                <a14:m>
                  <m:oMath xmlns:m="http://schemas.openxmlformats.org/officeDocument/2006/math">
                    <m:r>
                      <a:rPr lang="en-US" altLang="en-US" sz="2400" b="1" i="1" dirty="0" smtClean="0">
                        <a:solidFill>
                          <a:srgbClr val="FF6600"/>
                        </a:solidFill>
                        <a:latin typeface="Cambria Math" panose="02040503050406030204" pitchFamily="18" charset="0"/>
                      </a:rPr>
                      <m:t>𝒙</m:t>
                    </m:r>
                    <m:r>
                      <a:rPr lang="en-US" altLang="en-US" sz="2400" b="1" i="1" dirty="0" smtClean="0">
                        <a:solidFill>
                          <a:srgbClr val="FF6600"/>
                        </a:solidFill>
                        <a:latin typeface="Cambria Math" panose="02040503050406030204" pitchFamily="18" charset="0"/>
                      </a:rPr>
                      <m:t>≤</m:t>
                    </m:r>
                    <m:r>
                      <a:rPr lang="en-US" altLang="en-US" sz="2400" b="1" i="1" dirty="0">
                        <a:solidFill>
                          <a:srgbClr val="FF6600"/>
                        </a:solidFill>
                        <a:latin typeface="Cambria Math" panose="02040503050406030204" pitchFamily="18" charset="0"/>
                      </a:rPr>
                      <m:t>𝟏</m:t>
                    </m:r>
                  </m:oMath>
                </a14:m>
                <a:r>
                  <a:rPr lang="en-US" altLang="en-US" sz="2400" dirty="0" smtClean="0"/>
                  <a:t> and </a:t>
                </a:r>
                <a14:m>
                  <m:oMath xmlns:m="http://schemas.openxmlformats.org/officeDocument/2006/math">
                    <m:r>
                      <a:rPr lang="en-US" altLang="en-US" sz="2400" b="1" i="1" dirty="0">
                        <a:solidFill>
                          <a:srgbClr val="FF6600"/>
                        </a:solidFill>
                        <a:latin typeface="Cambria Math" panose="02040503050406030204" pitchFamily="18" charset="0"/>
                      </a:rPr>
                      <m:t>𝒙</m:t>
                    </m:r>
                    <m:r>
                      <a:rPr lang="en-US" altLang="en-US" sz="2400" b="1" i="1" dirty="0" smtClean="0">
                        <a:solidFill>
                          <a:srgbClr val="FF66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≥</m:t>
                    </m:r>
                    <m:r>
                      <a:rPr lang="en-US" altLang="en-US" sz="2400" b="1" i="1" dirty="0" smtClean="0">
                        <a:solidFill>
                          <a:srgbClr val="FF6600"/>
                        </a:solidFill>
                        <a:latin typeface="Cambria Math" panose="02040503050406030204" pitchFamily="18" charset="0"/>
                      </a:rPr>
                      <m:t>𝟎</m:t>
                    </m:r>
                  </m:oMath>
                </a14:m>
                <a:r>
                  <a:rPr lang="en-US" altLang="en-US" sz="2400" b="1" dirty="0" smtClean="0">
                    <a:solidFill>
                      <a:srgbClr val="FF6600"/>
                    </a:solidFill>
                  </a:rPr>
                  <a:t> </a:t>
                </a:r>
                <a:r>
                  <a:rPr lang="en-US" altLang="en-US" sz="2400" dirty="0" smtClean="0"/>
                  <a:t>etc.</a:t>
                </a:r>
                <a:r>
                  <a:rPr lang="en-US" altLang="en-US" sz="2400" b="1" dirty="0" smtClean="0">
                    <a:solidFill>
                      <a:srgbClr val="FF6600"/>
                    </a:solidFill>
                  </a:rPr>
                  <a:t> </a:t>
                </a:r>
              </a:p>
              <a:p>
                <a:pPr lvl="2">
                  <a:buClr>
                    <a:srgbClr val="FFCC00"/>
                  </a:buClr>
                </a:pPr>
                <a:r>
                  <a:rPr lang="en-US" sz="2400" dirty="0">
                    <a:solidFill>
                      <a:srgbClr val="000000"/>
                    </a:solidFill>
                  </a:rPr>
                  <a:t>Derive </a:t>
                </a:r>
                <a14:m>
                  <m:oMath xmlns:m="http://schemas.openxmlformats.org/officeDocument/2006/math">
                    <m:r>
                      <a:rPr lang="en-US" altLang="en-US" sz="2400" b="1" i="1" dirty="0" smtClean="0">
                        <a:solidFill>
                          <a:srgbClr val="FF6600"/>
                        </a:solidFill>
                        <a:latin typeface="Cambria Math" panose="02040503050406030204" pitchFamily="18" charset="0"/>
                      </a:rPr>
                      <m:t>𝟎</m:t>
                    </m:r>
                    <m:r>
                      <a:rPr lang="en-US" altLang="en-US" sz="2400" b="1" i="1" dirty="0" smtClean="0">
                        <a:solidFill>
                          <a:srgbClr val="FF66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≥</m:t>
                    </m:r>
                    <m:r>
                      <a:rPr lang="en-US" altLang="en-US" sz="2400" b="1" i="1" dirty="0" smtClean="0">
                        <a:solidFill>
                          <a:srgbClr val="FF6600"/>
                        </a:solidFill>
                        <a:latin typeface="Cambria Math" panose="02040503050406030204" pitchFamily="18" charset="0"/>
                      </a:rPr>
                      <m:t>𝟏</m:t>
                    </m:r>
                  </m:oMath>
                </a14:m>
                <a:endParaRPr lang="en-US" sz="24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1305" t="-110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384900-51C4-4F1F-AC0B-CB9FE738FE37}" type="slidenum">
              <a:rPr lang="en-US" altLang="en-US" smtClean="0"/>
              <a:pPr/>
              <a:t>33</a:t>
            </a:fld>
            <a:endParaRPr lang="en-US" altLang="en-US"/>
          </a:p>
        </p:txBody>
      </p:sp>
      <p:sp>
        <p:nvSpPr>
          <p:cNvPr id="5" name="Rectangle 4"/>
          <p:cNvSpPr/>
          <p:nvPr/>
        </p:nvSpPr>
        <p:spPr bwMode="auto">
          <a:xfrm>
            <a:off x="431800" y="1219200"/>
            <a:ext cx="8026400" cy="2514600"/>
          </a:xfrm>
          <a:prstGeom prst="rect">
            <a:avLst/>
          </a:prstGeom>
          <a:noFill/>
          <a:ln w="38100" cap="flat" cmpd="sng" algn="ctr">
            <a:solidFill>
              <a:schemeClr val="accent1"/>
            </a:solidFill>
            <a:prstDash val="solid"/>
            <a:round/>
            <a:headEnd type="none" w="med" len="med"/>
            <a:tailEnd type="triangl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Symbol" panose="05050102010706020507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31052160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BBF19-B8DC-432F-BD7D-D1A749EA2AB7}" type="slidenum">
              <a:rPr lang="en-US" altLang="en-US"/>
              <a:pPr/>
              <a:t>34</a:t>
            </a:fld>
            <a:endParaRPr lang="en-US" altLang="en-US"/>
          </a:p>
        </p:txBody>
      </p:sp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Hilbert’s Nullstellensatz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6867" name="Rectangle 3"/>
              <p:cNvSpPr>
                <a:spLocks noGrp="1" noChangeArrowheads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pPr marL="0" indent="0">
                  <a:buNone/>
                </a:pPr>
                <a:r>
                  <a:rPr lang="en-US" altLang="en-US" sz="3200" dirty="0" smtClean="0"/>
                  <a:t>S</a:t>
                </a:r>
                <a:r>
                  <a:rPr lang="en-US" altLang="en-US" dirty="0"/>
                  <a:t>ystem of polynomials  					</a:t>
                </a:r>
                <a14:m>
                  <m:oMath xmlns:m="http://schemas.openxmlformats.org/officeDocument/2006/math">
                    <m:r>
                      <a:rPr lang="en-US" altLang="en-US" b="1" i="1" dirty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𝒇</m:t>
                    </m:r>
                    <m:r>
                      <a:rPr lang="en-US" altLang="en-US" b="1" i="1" baseline="-25000" dirty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𝟏</m:t>
                    </m:r>
                    <m:r>
                      <a:rPr lang="en-US" altLang="en-US" i="1" dirty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altLang="en-US" b="1" i="1" dirty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𝒙</m:t>
                    </m:r>
                    <m:r>
                      <a:rPr lang="en-US" altLang="en-US" b="1" i="1" baseline="-25000" dirty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𝟏</m:t>
                    </m:r>
                    <m:r>
                      <a:rPr lang="en-US" altLang="en-US" i="1" dirty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,…,</m:t>
                    </m:r>
                    <m:r>
                      <a:rPr lang="en-US" altLang="en-US" b="1" i="1" dirty="0" err="1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𝒙</m:t>
                    </m:r>
                    <m:r>
                      <a:rPr lang="en-US" altLang="en-US" b="1" i="1" baseline="-25000" dirty="0" err="1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𝒏</m:t>
                    </m:r>
                    <m:r>
                      <a:rPr lang="en-US" altLang="en-US" i="1" dirty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)=</m:t>
                    </m:r>
                    <m:r>
                      <a:rPr lang="en-US" altLang="en-US" b="1" i="1" dirty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𝟎</m:t>
                    </m:r>
                    <m:r>
                      <a:rPr lang="en-US" altLang="en-US" i="1" dirty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, …, </m:t>
                    </m:r>
                    <m:r>
                      <a:rPr lang="en-US" altLang="en-US" b="1" i="1" dirty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𝒇</m:t>
                    </m:r>
                    <m:r>
                      <a:rPr lang="en-US" altLang="en-US" b="1" i="1" baseline="-25000" dirty="0" err="1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𝒎</m:t>
                    </m:r>
                    <m:r>
                      <a:rPr lang="en-US" altLang="en-US" i="1" dirty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altLang="en-US" b="1" i="1" dirty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𝒙</m:t>
                    </m:r>
                    <m:r>
                      <a:rPr lang="en-US" altLang="en-US" b="1" i="1" baseline="-25000" dirty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𝟏</m:t>
                    </m:r>
                    <m:r>
                      <a:rPr lang="en-US" altLang="en-US" i="1" dirty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,…,</m:t>
                    </m:r>
                    <m:r>
                      <a:rPr lang="en-US" altLang="en-US" b="1" i="1" dirty="0" err="1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𝒙</m:t>
                    </m:r>
                    <m:r>
                      <a:rPr lang="en-US" altLang="en-US" b="1" i="1" baseline="-25000" dirty="0" err="1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𝒏</m:t>
                    </m:r>
                    <m:r>
                      <a:rPr lang="en-US" altLang="en-US" i="1" dirty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)=</m:t>
                    </m:r>
                    <m:r>
                      <a:rPr lang="en-US" altLang="en-US" b="1" i="1" dirty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𝟎</m:t>
                    </m:r>
                    <m:r>
                      <a:rPr lang="en-US" altLang="en-US" i="1" dirty="0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endParaRPr lang="en-US" altLang="en-US" dirty="0" smtClean="0"/>
              </a:p>
              <a:p>
                <a:pPr marL="0" indent="0">
                  <a:buNone/>
                </a:pPr>
                <a:r>
                  <a:rPr lang="en-US" altLang="en-US" dirty="0" smtClean="0"/>
                  <a:t>over </a:t>
                </a:r>
                <a:r>
                  <a:rPr lang="en-US" altLang="en-US" dirty="0"/>
                  <a:t>field </a:t>
                </a:r>
                <a14:m>
                  <m:oMath xmlns:m="http://schemas.openxmlformats.org/officeDocument/2006/math">
                    <m:r>
                      <a:rPr lang="en-US" altLang="en-US" b="1" i="1" dirty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𝑲</m:t>
                    </m:r>
                  </m:oMath>
                </a14:m>
                <a:r>
                  <a:rPr lang="en-US" altLang="en-US" b="1" dirty="0"/>
                  <a:t> </a:t>
                </a:r>
                <a:r>
                  <a:rPr lang="en-US" altLang="en-US" dirty="0"/>
                  <a:t>has </a:t>
                </a:r>
                <a:r>
                  <a:rPr lang="en-US" altLang="en-US" b="1" dirty="0"/>
                  <a:t>no</a:t>
                </a:r>
                <a:r>
                  <a:rPr lang="en-US" altLang="en-US" dirty="0"/>
                  <a:t> solution in any extension field of </a:t>
                </a:r>
                <a14:m>
                  <m:oMath xmlns:m="http://schemas.openxmlformats.org/officeDocument/2006/math">
                    <m:r>
                      <a:rPr lang="en-US" altLang="en-US" b="1" i="1" dirty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𝑲</m:t>
                    </m:r>
                  </m:oMath>
                </a14:m>
                <a:r>
                  <a:rPr lang="en-US" altLang="en-US" dirty="0"/>
                  <a:t>                             			    </a:t>
                </a:r>
                <a:r>
                  <a:rPr lang="en-US" altLang="en-US" b="1" dirty="0">
                    <a:sym typeface="Symbol" panose="05050102010706020507" pitchFamily="18" charset="2"/>
                  </a:rPr>
                  <a:t></a:t>
                </a:r>
                <a:r>
                  <a:rPr lang="en-US" altLang="en-US" dirty="0">
                    <a:solidFill>
                      <a:srgbClr val="669900"/>
                    </a:solidFill>
                  </a:rPr>
                  <a:t> </a:t>
                </a:r>
                <a:r>
                  <a:rPr lang="en-US" altLang="en-US" dirty="0">
                    <a:solidFill>
                      <a:schemeClr val="accent1"/>
                    </a:solidFill>
                  </a:rPr>
                  <a:t>                                                            </a:t>
                </a:r>
                <a:r>
                  <a:rPr lang="en-US" altLang="en-US" dirty="0" smtClean="0">
                    <a:solidFill>
                      <a:schemeClr val="accent1"/>
                    </a:solidFill>
                  </a:rPr>
                  <a:t>      </a:t>
                </a:r>
                <a:r>
                  <a:rPr lang="en-US" altLang="en-US" dirty="0" smtClean="0"/>
                  <a:t>there </a:t>
                </a:r>
                <a:r>
                  <a:rPr lang="en-US" altLang="en-US" dirty="0"/>
                  <a:t>exist polynomials</a:t>
                </a:r>
                <a:r>
                  <a:rPr lang="en-US" altLang="en-US" dirty="0">
                    <a:solidFill>
                      <a:schemeClr val="accent1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en-US" b="1" i="1" dirty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𝒈</m:t>
                    </m:r>
                    <m:r>
                      <a:rPr lang="en-US" altLang="en-US" b="1" i="1" baseline="-25000" dirty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𝟏</m:t>
                    </m:r>
                    <m:r>
                      <a:rPr lang="en-US" altLang="en-US" i="1" dirty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altLang="en-US" b="1" i="1" dirty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𝒙</m:t>
                    </m:r>
                    <m:r>
                      <a:rPr lang="en-US" altLang="en-US" b="1" i="1" baseline="-25000" dirty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𝟏</m:t>
                    </m:r>
                    <m:r>
                      <a:rPr lang="en-US" altLang="en-US" i="1" dirty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,…,</m:t>
                    </m:r>
                    <m:r>
                      <a:rPr lang="en-US" altLang="en-US" b="1" i="1" dirty="0" err="1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𝒙</m:t>
                    </m:r>
                    <m:r>
                      <a:rPr lang="en-US" altLang="en-US" b="1" i="1" baseline="-25000" dirty="0" err="1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𝒏</m:t>
                    </m:r>
                    <m:r>
                      <a:rPr lang="en-US" altLang="en-US" i="1" dirty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), …, </m:t>
                    </m:r>
                    <m:r>
                      <a:rPr lang="en-US" altLang="en-US" b="1" i="1" dirty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𝒈</m:t>
                    </m:r>
                    <m:r>
                      <a:rPr lang="en-US" altLang="en-US" b="1" i="1" baseline="-25000" dirty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𝒎</m:t>
                    </m:r>
                    <m:r>
                      <a:rPr lang="en-US" altLang="en-US" i="1" dirty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altLang="en-US" b="1" i="1" dirty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𝒙</m:t>
                    </m:r>
                    <m:r>
                      <a:rPr lang="en-US" altLang="en-US" b="1" i="1" baseline="-25000" dirty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𝟏</m:t>
                    </m:r>
                    <m:r>
                      <a:rPr lang="en-US" altLang="en-US" i="1" dirty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,…,</m:t>
                    </m:r>
                    <m:r>
                      <a:rPr lang="en-US" altLang="en-US" b="1" i="1" dirty="0" err="1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𝒙</m:t>
                    </m:r>
                    <m:r>
                      <a:rPr lang="en-US" altLang="en-US" b="1" i="1" baseline="-25000" dirty="0" err="1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𝒏</m:t>
                    </m:r>
                    <m:r>
                      <a:rPr lang="en-US" altLang="en-US" i="1" dirty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altLang="en-US" dirty="0">
                    <a:solidFill>
                      <a:schemeClr val="accent1"/>
                    </a:solidFill>
                  </a:rPr>
                  <a:t> </a:t>
                </a:r>
                <a:r>
                  <a:rPr lang="en-US" altLang="en-US" dirty="0"/>
                  <a:t>in </a:t>
                </a:r>
                <a14:m>
                  <m:oMath xmlns:m="http://schemas.openxmlformats.org/officeDocument/2006/math">
                    <m:r>
                      <a:rPr lang="en-US" altLang="en-US" b="1" i="1" dirty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𝑲</m:t>
                    </m:r>
                    <m:r>
                      <a:rPr lang="en-US" altLang="en-US" i="1" dirty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[</m:t>
                    </m:r>
                    <m:r>
                      <a:rPr lang="en-US" altLang="en-US" b="1" i="1" dirty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𝒙</m:t>
                    </m:r>
                    <m:r>
                      <a:rPr lang="en-US" altLang="en-US" b="1" i="1" baseline="-25000" dirty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𝟏</m:t>
                    </m:r>
                    <m:r>
                      <a:rPr lang="en-US" altLang="en-US" i="1" dirty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,…,</m:t>
                    </m:r>
                    <m:r>
                      <a:rPr lang="en-US" altLang="en-US" b="1" i="1" dirty="0" err="1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𝒙</m:t>
                    </m:r>
                    <m:r>
                      <a:rPr lang="en-US" altLang="en-US" b="1" i="1" baseline="-25000" dirty="0" err="1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𝒏</m:t>
                    </m:r>
                    <m:r>
                      <a:rPr lang="en-US" altLang="en-US" i="1" dirty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]</m:t>
                    </m:r>
                    <m:r>
                      <a:rPr lang="en-US" altLang="en-US" b="1" i="1" dirty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altLang="en-US" dirty="0" err="1"/>
                  <a:t>s.t</a:t>
                </a:r>
                <a:r>
                  <a:rPr lang="en-US" altLang="en-US" dirty="0" err="1" smtClean="0"/>
                  <a:t>.</a:t>
                </a:r>
                <a:r>
                  <a:rPr lang="en-US" altLang="en-US" dirty="0" smtClean="0"/>
                  <a:t>  </a:t>
                </a:r>
                <a14:m>
                  <m:oMath xmlns:m="http://schemas.openxmlformats.org/officeDocument/2006/math">
                    <m:nary>
                      <m:naryPr>
                        <m:chr m:val="∑"/>
                        <m:ctrlPr>
                          <a:rPr lang="en-US" altLang="en-US" i="1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n-US" altLang="en-US" b="1" i="1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𝒊</m:t>
                        </m:r>
                        <m:r>
                          <m:rPr>
                            <m:brk m:alnAt="23"/>
                          </m:rPr>
                          <a:rPr lang="en-US" altLang="en-US" b="0" i="1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m:rPr>
                            <m:brk m:alnAt="23"/>
                          </m:rPr>
                          <a:rPr lang="en-US" altLang="en-US" b="1" i="1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</m:sub>
                      <m:sup>
                        <m:r>
                          <a:rPr lang="en-US" altLang="en-US" b="1" i="1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𝒏</m:t>
                        </m:r>
                      </m:sup>
                      <m:e>
                        <m:sSub>
                          <m:sSubPr>
                            <m:ctrlPr>
                              <a:rPr lang="en-US" altLang="en-US" b="1" i="1" smtClean="0">
                                <a:solidFill>
                                  <a:schemeClr val="accent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en-US" b="1" i="1" smtClean="0">
                                <a:solidFill>
                                  <a:schemeClr val="accent1"/>
                                </a:solidFill>
                                <a:latin typeface="Cambria Math" panose="02040503050406030204" pitchFamily="18" charset="0"/>
                              </a:rPr>
                              <m:t>𝒇</m:t>
                            </m:r>
                          </m:e>
                          <m:sub>
                            <m:r>
                              <a:rPr lang="en-US" altLang="en-US" b="1" i="1" smtClean="0">
                                <a:solidFill>
                                  <a:schemeClr val="accent1"/>
                                </a:solidFill>
                                <a:latin typeface="Cambria Math" panose="02040503050406030204" pitchFamily="18" charset="0"/>
                              </a:rPr>
                              <m:t>𝒊</m:t>
                            </m:r>
                          </m:sub>
                        </m:sSub>
                        <m:sSub>
                          <m:sSubPr>
                            <m:ctrlPr>
                              <a:rPr lang="en-US" altLang="en-US" b="1" i="1" smtClean="0">
                                <a:solidFill>
                                  <a:schemeClr val="accent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en-US" b="1" i="1" smtClean="0">
                                <a:solidFill>
                                  <a:schemeClr val="accent1"/>
                                </a:solidFill>
                                <a:latin typeface="Cambria Math" panose="02040503050406030204" pitchFamily="18" charset="0"/>
                              </a:rPr>
                              <m:t>𝒈</m:t>
                            </m:r>
                          </m:e>
                          <m:sub>
                            <m:r>
                              <a:rPr lang="en-US" altLang="en-US" b="1" i="1" smtClean="0">
                                <a:solidFill>
                                  <a:schemeClr val="accent1"/>
                                </a:solidFill>
                                <a:latin typeface="Cambria Math" panose="02040503050406030204" pitchFamily="18" charset="0"/>
                              </a:rPr>
                              <m:t>𝒊</m:t>
                            </m:r>
                          </m:sub>
                        </m:sSub>
                      </m:e>
                    </m:nary>
                    <m:r>
                      <a:rPr lang="en-US" altLang="en-US" i="1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≡</m:t>
                    </m:r>
                    <m:r>
                      <a:rPr lang="en-US" altLang="en-US" b="1" i="1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𝟏</m:t>
                    </m:r>
                  </m:oMath>
                </a14:m>
                <a:endParaRPr lang="en-US" altLang="en-US" b="1" i="1" dirty="0">
                  <a:solidFill>
                    <a:schemeClr val="accent1"/>
                  </a:solidFill>
                  <a:latin typeface="+mn-lt"/>
                </a:endParaRPr>
              </a:p>
            </p:txBody>
          </p:sp>
        </mc:Choice>
        <mc:Fallback xmlns="">
          <p:sp>
            <p:nvSpPr>
              <p:cNvPr id="36867" name="Rectang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blipFill rotWithShape="0">
                <a:blip r:embed="rId2"/>
                <a:stretch>
                  <a:fillRect l="-1885" t="-159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3B675B-4F8F-4164-8135-C261DE4948D9}" type="slidenum">
              <a:rPr lang="en-US" altLang="en-US"/>
              <a:pPr/>
              <a:t>35</a:t>
            </a:fld>
            <a:endParaRPr lang="en-US" altLang="en-US"/>
          </a:p>
        </p:txBody>
      </p:sp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Static: </a:t>
            </a:r>
            <a:r>
              <a:rPr lang="en-US" altLang="en-US" dirty="0" err="1" smtClean="0"/>
              <a:t>Nullstellensatz</a:t>
            </a:r>
            <a:r>
              <a:rPr lang="en-US" altLang="en-US" dirty="0" smtClean="0"/>
              <a:t> </a:t>
            </a:r>
            <a:r>
              <a:rPr lang="en-US" altLang="en-US" dirty="0"/>
              <a:t>proof system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7891" name="Rectangle 3"/>
              <p:cNvSpPr>
                <a:spLocks noGrp="1" noChangeArrowheads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r>
                  <a:rPr lang="en-US" altLang="en-US" dirty="0" smtClean="0"/>
                  <a:t>Clause</a:t>
                </a:r>
                <a:r>
                  <a:rPr lang="en-US" altLang="en-US" dirty="0">
                    <a:solidFill>
                      <a:schemeClr val="accent1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en-US" b="1" i="1" dirty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𝑪</m:t>
                    </m:r>
                    <m:r>
                      <a:rPr lang="en-US" altLang="en-US" i="1" dirty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=(</m:t>
                    </m:r>
                    <m:r>
                      <a:rPr lang="en-US" altLang="en-US" b="1" i="1" dirty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𝒙</m:t>
                    </m:r>
                    <m:r>
                      <a:rPr lang="en-US" altLang="en-US" b="1" i="1" baseline="-25000" dirty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𝟏</m:t>
                    </m:r>
                    <m:r>
                      <a:rPr lang="en-US" altLang="en-US" b="1" i="1" dirty="0">
                        <a:solidFill>
                          <a:schemeClr val="accent1"/>
                        </a:solidFill>
                        <a:latin typeface="Cambria Math" panose="02040503050406030204" pitchFamily="18" charset="0"/>
                        <a:sym typeface="Symbol" panose="05050102010706020507" pitchFamily="18" charset="2"/>
                      </a:rPr>
                      <m:t></m:t>
                    </m:r>
                    <m:r>
                      <a:rPr lang="en-US" altLang="en-US" b="1" i="1" dirty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altLang="en-US" b="1" i="1" dirty="0">
                        <a:solidFill>
                          <a:schemeClr val="accent1"/>
                        </a:solidFill>
                        <a:latin typeface="Cambria Math" panose="02040503050406030204" pitchFamily="18" charset="0"/>
                        <a:sym typeface="Symbol" panose="05050102010706020507" pitchFamily="18" charset="2"/>
                      </a:rPr>
                      <m:t></m:t>
                    </m:r>
                    <m:r>
                      <a:rPr lang="en-US" altLang="en-US" b="1" i="1" dirty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𝒙</m:t>
                    </m:r>
                    <m:r>
                      <a:rPr lang="en-US" altLang="en-US" b="1" i="1" baseline="-25000" dirty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𝟐</m:t>
                    </m:r>
                    <m:r>
                      <a:rPr lang="en-US" altLang="en-US" b="1" i="1" dirty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altLang="en-US" b="1" i="1" dirty="0">
                        <a:solidFill>
                          <a:schemeClr val="accent1"/>
                        </a:solidFill>
                        <a:latin typeface="Cambria Math" panose="02040503050406030204" pitchFamily="18" charset="0"/>
                        <a:sym typeface="Symbol" panose="05050102010706020507" pitchFamily="18" charset="2"/>
                      </a:rPr>
                      <m:t></m:t>
                    </m:r>
                    <m:r>
                      <a:rPr lang="en-US" altLang="en-US" b="1" i="1" dirty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altLang="en-US" b="1" i="1" dirty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𝒙</m:t>
                    </m:r>
                    <m:r>
                      <a:rPr lang="en-US" altLang="en-US" b="1" i="1" baseline="-25000" dirty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𝟑</m:t>
                    </m:r>
                    <m:r>
                      <a:rPr lang="en-US" altLang="en-US" i="1" dirty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)</m:t>
                    </m:r>
                    <m:r>
                      <a:rPr lang="en-US" altLang="en-US" i="1" dirty="0">
                        <a:solidFill>
                          <a:srgbClr val="0033CC"/>
                        </a:solidFill>
                        <a:latin typeface="Cambria Math" panose="02040503050406030204" pitchFamily="18" charset="0"/>
                      </a:rPr>
                      <m:t>  </m:t>
                    </m:r>
                  </m:oMath>
                </a14:m>
                <a:r>
                  <a:rPr lang="en-US" altLang="en-US" dirty="0" smtClean="0"/>
                  <a:t>becomes </a:t>
                </a:r>
                <a:r>
                  <a:rPr lang="en-US" altLang="en-US" dirty="0"/>
                  <a:t>equation  </a:t>
                </a:r>
                <a:r>
                  <a:rPr lang="en-US" altLang="en-US" dirty="0" smtClean="0"/>
                  <a:t>                   		</a:t>
                </a:r>
                <a14:m>
                  <m:oMath xmlns:m="http://schemas.openxmlformats.org/officeDocument/2006/math">
                    <m:r>
                      <a:rPr lang="en-US" altLang="en-US" b="1" i="1" dirty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𝒇</m:t>
                    </m:r>
                    <m:r>
                      <a:rPr lang="en-US" altLang="en-US" b="1" i="1" baseline="-25000" dirty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𝑪</m:t>
                    </m:r>
                    <m:r>
                      <a:rPr lang="en-US" altLang="en-US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≡</m:t>
                    </m:r>
                    <m:r>
                      <a:rPr lang="en-US" altLang="en-US" i="1" dirty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altLang="en-US" i="1" dirty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altLang="en-US" b="1" i="1" dirty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𝟏</m:t>
                    </m:r>
                    <m:r>
                      <a:rPr lang="en-US" altLang="en-US" i="1" dirty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−</m:t>
                    </m:r>
                    <m:r>
                      <a:rPr lang="en-US" altLang="en-US" b="1" i="1" dirty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𝒙</m:t>
                    </m:r>
                    <m:r>
                      <a:rPr lang="en-US" altLang="en-US" b="1" i="1" baseline="-25000" dirty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𝟏</m:t>
                    </m:r>
                    <m:r>
                      <a:rPr lang="en-US" altLang="en-US" b="1" i="1" dirty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)</m:t>
                    </m:r>
                    <m:r>
                      <a:rPr lang="en-US" altLang="en-US" b="1" i="1" dirty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𝒙</m:t>
                    </m:r>
                    <m:r>
                      <a:rPr lang="en-US" altLang="en-US" b="1" i="1" baseline="-25000" dirty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𝟐</m:t>
                    </m:r>
                    <m:r>
                      <a:rPr lang="en-US" altLang="en-US" b="1" i="1" dirty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altLang="en-US" b="1" i="1" dirty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𝟏</m:t>
                    </m:r>
                    <m:r>
                      <a:rPr lang="en-US" altLang="en-US" b="1" i="1" dirty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−</m:t>
                    </m:r>
                    <m:r>
                      <a:rPr lang="en-US" altLang="en-US" b="1" i="1" dirty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𝒙</m:t>
                    </m:r>
                    <m:r>
                      <a:rPr lang="en-US" altLang="en-US" b="1" i="1" baseline="-25000" dirty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𝟑</m:t>
                    </m:r>
                    <m:r>
                      <a:rPr lang="en-US" altLang="en-US" b="1" i="1" dirty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)=</m:t>
                    </m:r>
                    <m:r>
                      <a:rPr lang="en-US" altLang="en-US" b="1" i="1" dirty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𝟎</m:t>
                    </m:r>
                  </m:oMath>
                </a14:m>
                <a:endParaRPr lang="en-US" altLang="en-US" b="1" dirty="0">
                  <a:solidFill>
                    <a:srgbClr val="0000FF"/>
                  </a:solidFill>
                </a:endParaRPr>
              </a:p>
              <a:p>
                <a:endParaRPr lang="en-US" altLang="en-US" b="1" dirty="0"/>
              </a:p>
              <a:p>
                <a:r>
                  <a:rPr lang="en-US" altLang="en-US" dirty="0"/>
                  <a:t>Add equations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en-US" b="1" i="1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en-US" b="1" i="1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𝒇</m:t>
                        </m:r>
                      </m:e>
                      <m:sub>
                        <m:r>
                          <a:rPr lang="en-US" altLang="en-US" b="1" i="1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𝒊</m:t>
                        </m:r>
                      </m:sub>
                    </m:sSub>
                    <m:r>
                      <a:rPr lang="en-US" altLang="en-US" b="1" i="1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≡</m:t>
                    </m:r>
                    <m:sSubSup>
                      <m:sSubSupPr>
                        <m:ctrlPr>
                          <a:rPr lang="en-US" altLang="en-US" b="1" i="1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en-US" b="1" i="1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𝒙</m:t>
                        </m:r>
                      </m:e>
                      <m:sub>
                        <m:r>
                          <a:rPr lang="en-US" altLang="en-US" b="1" i="1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𝒊</m:t>
                        </m:r>
                      </m:sub>
                      <m:sup>
                        <m:r>
                          <a:rPr lang="en-US" altLang="en-US" b="1" i="1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𝟐</m:t>
                        </m:r>
                      </m:sup>
                    </m:sSubSup>
                    <m:r>
                      <a:rPr lang="en-US" altLang="en-US" b="1" i="1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−</m:t>
                    </m:r>
                    <m:sSub>
                      <m:sSubPr>
                        <m:ctrlPr>
                          <a:rPr lang="en-US" altLang="en-US" b="1" i="1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en-US" b="1" i="1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𝒙</m:t>
                        </m:r>
                      </m:e>
                      <m:sub>
                        <m:r>
                          <a:rPr lang="en-US" altLang="en-US" b="1" i="1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𝒊</m:t>
                        </m:r>
                      </m:sub>
                    </m:sSub>
                    <m:r>
                      <a:rPr lang="en-US" altLang="en-US" b="1" i="1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n-US" altLang="en-US" b="1" i="1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𝟎</m:t>
                    </m:r>
                    <m:r>
                      <a:rPr lang="en-US" altLang="en-US" b="1" i="1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altLang="en-US" dirty="0" smtClean="0"/>
                  <a:t>for </a:t>
                </a:r>
                <a:r>
                  <a:rPr lang="en-US" altLang="en-US" dirty="0"/>
                  <a:t>each variable</a:t>
                </a:r>
              </a:p>
              <a:p>
                <a:pPr lvl="1"/>
                <a:r>
                  <a:rPr lang="en-US" altLang="en-US" sz="2800" dirty="0"/>
                  <a:t>Guarantees </a:t>
                </a:r>
                <a:r>
                  <a:rPr lang="en-US" altLang="en-US" sz="2800" dirty="0" smtClean="0"/>
                  <a:t>that only solutions are in </a:t>
                </a:r>
                <a14:m>
                  <m:oMath xmlns:m="http://schemas.openxmlformats.org/officeDocument/2006/math">
                    <m:r>
                      <a:rPr lang="en-US" altLang="en-US" sz="2800" b="1" i="1" dirty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{</m:t>
                    </m:r>
                    <m:r>
                      <a:rPr lang="en-US" altLang="en-US" sz="2800" b="1" i="1" dirty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𝟎</m:t>
                    </m:r>
                    <m:r>
                      <a:rPr lang="en-US" altLang="en-US" sz="2800" b="1" i="1" dirty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altLang="en-US" sz="2800" b="1" i="1" dirty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𝟏</m:t>
                    </m:r>
                    <m:r>
                      <a:rPr lang="en-US" altLang="en-US" sz="2800" b="1" i="1" dirty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}</m:t>
                    </m:r>
                    <m:r>
                      <a:rPr lang="en-US" altLang="en-US" sz="2800" b="1" i="1" baseline="30000" dirty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𝒏</m:t>
                    </m:r>
                  </m:oMath>
                </a14:m>
                <a:endParaRPr lang="en-US" altLang="en-US" sz="2800" b="1" baseline="30000" dirty="0"/>
              </a:p>
              <a:p>
                <a:pPr marL="3657600" lvl="8" indent="0">
                  <a:buNone/>
                </a:pPr>
                <a:endParaRPr lang="en-US" altLang="en-US" sz="1600" dirty="0"/>
              </a:p>
              <a:p>
                <a:r>
                  <a:rPr lang="en-US" altLang="en-US" dirty="0"/>
                  <a:t>A</a:t>
                </a:r>
                <a:r>
                  <a:rPr lang="en-US" altLang="en-US" b="1" dirty="0"/>
                  <a:t> </a:t>
                </a:r>
                <a:r>
                  <a:rPr lang="en-US" altLang="en-US" i="1" dirty="0" smtClean="0"/>
                  <a:t>refutation</a:t>
                </a:r>
                <a:r>
                  <a:rPr lang="en-US" altLang="en-US" b="1" dirty="0" smtClean="0"/>
                  <a:t> </a:t>
                </a:r>
                <a:r>
                  <a:rPr lang="en-US" altLang="en-US" dirty="0" smtClean="0"/>
                  <a:t>is </a:t>
                </a:r>
                <a:r>
                  <a:rPr lang="en-US" altLang="en-US" dirty="0"/>
                  <a:t>polynomials </a:t>
                </a:r>
                <a14:m>
                  <m:oMath xmlns:m="http://schemas.openxmlformats.org/officeDocument/2006/math">
                    <m:r>
                      <a:rPr lang="en-US" altLang="en-US" b="1" i="1" dirty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𝒈</m:t>
                    </m:r>
                    <m:r>
                      <a:rPr lang="en-US" altLang="en-US" b="1" i="1" baseline="-25000" dirty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𝑪</m:t>
                    </m:r>
                    <m:r>
                      <a:rPr lang="en-US" altLang="en-US" b="1" i="1" dirty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altLang="en-US" dirty="0" smtClean="0"/>
                  <a:t>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en-US" b="1" i="1" dirty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en-US" b="1" i="1" dirty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𝒈</m:t>
                        </m:r>
                      </m:e>
                      <m:sub>
                        <m:r>
                          <a:rPr lang="en-US" altLang="en-US" b="1" i="1" dirty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𝒊</m:t>
                        </m:r>
                      </m:sub>
                    </m:sSub>
                  </m:oMath>
                </a14:m>
                <a:r>
                  <a:rPr lang="en-US" altLang="en-US" dirty="0" smtClean="0"/>
                  <a:t> proving </a:t>
                </a:r>
                <a:r>
                  <a:rPr lang="en-US" altLang="en-US" dirty="0" err="1"/>
                  <a:t>unsatisfiability</a:t>
                </a:r>
                <a:r>
                  <a:rPr lang="en-US" altLang="en-US" dirty="0"/>
                  <a:t>: i.e. such </a:t>
                </a:r>
                <a:r>
                  <a:rPr lang="en-US" altLang="en-US" dirty="0" smtClean="0"/>
                  <a:t>that  					</a:t>
                </a:r>
                <a14:m>
                  <m:oMath xmlns:m="http://schemas.openxmlformats.org/officeDocument/2006/math">
                    <m:nary>
                      <m:naryPr>
                        <m:chr m:val="∑"/>
                        <m:supHide m:val="on"/>
                        <m:ctrlPr>
                          <a:rPr lang="en-US" altLang="en-US" b="1" i="1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7"/>
                          </m:rPr>
                          <a:rPr lang="en-US" altLang="en-US" b="1" i="1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𝑪</m:t>
                        </m:r>
                      </m:sub>
                      <m:sup/>
                      <m:e>
                        <m:sSub>
                          <m:sSubPr>
                            <m:ctrlPr>
                              <a:rPr lang="en-US" altLang="en-US" b="1" i="1" smtClean="0">
                                <a:solidFill>
                                  <a:schemeClr val="accent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en-US" b="1" i="1" smtClean="0">
                                <a:solidFill>
                                  <a:schemeClr val="accent1"/>
                                </a:solidFill>
                                <a:latin typeface="Cambria Math" panose="02040503050406030204" pitchFamily="18" charset="0"/>
                              </a:rPr>
                              <m:t>𝒇</m:t>
                            </m:r>
                          </m:e>
                          <m:sub>
                            <m:r>
                              <a:rPr lang="en-US" altLang="en-US" b="1" i="1" smtClean="0">
                                <a:solidFill>
                                  <a:schemeClr val="accent1"/>
                                </a:solidFill>
                                <a:latin typeface="Cambria Math" panose="02040503050406030204" pitchFamily="18" charset="0"/>
                              </a:rPr>
                              <m:t>𝑪</m:t>
                            </m:r>
                          </m:sub>
                        </m:sSub>
                        <m:sSub>
                          <m:sSubPr>
                            <m:ctrlPr>
                              <a:rPr lang="en-US" altLang="en-US" b="1" i="1" smtClean="0">
                                <a:solidFill>
                                  <a:schemeClr val="accent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en-US" b="1" i="1" smtClean="0">
                                <a:solidFill>
                                  <a:schemeClr val="accent1"/>
                                </a:solidFill>
                                <a:latin typeface="Cambria Math" panose="02040503050406030204" pitchFamily="18" charset="0"/>
                              </a:rPr>
                              <m:t>𝒈</m:t>
                            </m:r>
                          </m:e>
                          <m:sub>
                            <m:r>
                              <a:rPr lang="en-US" altLang="en-US" b="1" i="1" smtClean="0">
                                <a:solidFill>
                                  <a:schemeClr val="accent1"/>
                                </a:solidFill>
                                <a:latin typeface="Cambria Math" panose="02040503050406030204" pitchFamily="18" charset="0"/>
                              </a:rPr>
                              <m:t>𝒄</m:t>
                            </m:r>
                          </m:sub>
                        </m:sSub>
                        <m:r>
                          <a:rPr lang="en-US" altLang="en-US" b="1" i="1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  <m:nary>
                          <m:naryPr>
                            <m:chr m:val="∑"/>
                            <m:supHide m:val="on"/>
                            <m:ctrlPr>
                              <a:rPr lang="en-US" altLang="en-US" b="1" i="1" smtClean="0">
                                <a:solidFill>
                                  <a:schemeClr val="accent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naryPr>
                          <m:sub>
                            <m:r>
                              <a:rPr lang="en-US" altLang="en-US" b="1" i="1" smtClean="0">
                                <a:solidFill>
                                  <a:schemeClr val="accent1"/>
                                </a:solidFill>
                                <a:latin typeface="Cambria Math" panose="02040503050406030204" pitchFamily="18" charset="0"/>
                              </a:rPr>
                              <m:t>𝒊</m:t>
                            </m:r>
                          </m:sub>
                          <m:sup/>
                          <m:e>
                            <m:sSub>
                              <m:sSubPr>
                                <m:ctrlPr>
                                  <a:rPr lang="en-US" altLang="en-US" b="1" i="1" smtClean="0">
                                    <a:solidFill>
                                      <a:schemeClr val="accent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altLang="en-US" b="1" i="1" smtClean="0">
                                    <a:solidFill>
                                      <a:schemeClr val="accent1"/>
                                    </a:solidFill>
                                    <a:latin typeface="Cambria Math" panose="02040503050406030204" pitchFamily="18" charset="0"/>
                                  </a:rPr>
                                  <m:t>𝒇</m:t>
                                </m:r>
                              </m:e>
                              <m:sub>
                                <m:r>
                                  <a:rPr lang="en-US" altLang="en-US" b="1" i="1" smtClean="0">
                                    <a:solidFill>
                                      <a:schemeClr val="accent1"/>
                                    </a:solidFill>
                                    <a:latin typeface="Cambria Math" panose="02040503050406030204" pitchFamily="18" charset="0"/>
                                  </a:rPr>
                                  <m:t>𝒊</m:t>
                                </m:r>
                              </m:sub>
                            </m:sSub>
                            <m:sSub>
                              <m:sSubPr>
                                <m:ctrlPr>
                                  <a:rPr lang="en-US" altLang="en-US" b="1" i="1" smtClean="0">
                                    <a:solidFill>
                                      <a:schemeClr val="accent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altLang="en-US" b="1" i="1" smtClean="0">
                                    <a:solidFill>
                                      <a:schemeClr val="accent1"/>
                                    </a:solidFill>
                                    <a:latin typeface="Cambria Math" panose="02040503050406030204" pitchFamily="18" charset="0"/>
                                  </a:rPr>
                                  <m:t>𝒈</m:t>
                                </m:r>
                              </m:e>
                              <m:sub>
                                <m:r>
                                  <a:rPr lang="en-US" altLang="en-US" b="1" i="1" smtClean="0">
                                    <a:solidFill>
                                      <a:schemeClr val="accent1"/>
                                    </a:solidFill>
                                    <a:latin typeface="Cambria Math" panose="02040503050406030204" pitchFamily="18" charset="0"/>
                                  </a:rPr>
                                  <m:t>𝒊</m:t>
                                </m:r>
                              </m:sub>
                            </m:sSub>
                            <m:r>
                              <a:rPr lang="en-US" altLang="en-US" b="1" i="1" smtClean="0">
                                <a:solidFill>
                                  <a:schemeClr val="accent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≡</m:t>
                            </m:r>
                            <m:r>
                              <a:rPr lang="en-US" altLang="en-US" b="1" i="1" smtClean="0">
                                <a:solidFill>
                                  <a:schemeClr val="accent1"/>
                                </a:solidFill>
                                <a:latin typeface="Cambria Math" panose="02040503050406030204" pitchFamily="18" charset="0"/>
                              </a:rPr>
                              <m:t>𝟏</m:t>
                            </m:r>
                          </m:e>
                        </m:nary>
                      </m:e>
                    </m:nary>
                  </m:oMath>
                </a14:m>
                <a:endParaRPr lang="en-US" altLang="en-US" b="1" dirty="0"/>
              </a:p>
            </p:txBody>
          </p:sp>
        </mc:Choice>
        <mc:Fallback xmlns="">
          <p:sp>
            <p:nvSpPr>
              <p:cNvPr id="37891" name="Rectang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blipFill rotWithShape="0">
                <a:blip r:embed="rId2"/>
                <a:stretch>
                  <a:fillRect l="-1305" t="-110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79153D-9AE2-4A59-9430-0657E0E0E37B}" type="slidenum">
              <a:rPr lang="en-US" altLang="en-US"/>
              <a:pPr/>
              <a:t>36</a:t>
            </a:fld>
            <a:endParaRPr lang="en-US" altLang="en-US"/>
          </a:p>
        </p:txBody>
      </p:sp>
      <p:sp>
        <p:nvSpPr>
          <p:cNvPr id="38914" name="Rectangle 2050"/>
          <p:cNvSpPr>
            <a:spLocks noGrp="1" noChangeArrowheads="1"/>
          </p:cNvSpPr>
          <p:nvPr>
            <p:ph type="title"/>
          </p:nvPr>
        </p:nvSpPr>
        <p:spPr>
          <a:xfrm>
            <a:off x="381000" y="228600"/>
            <a:ext cx="8166100" cy="914400"/>
          </a:xfrm>
        </p:spPr>
        <p:txBody>
          <a:bodyPr/>
          <a:lstStyle/>
          <a:p>
            <a:r>
              <a:rPr lang="en-US" altLang="en-US" sz="3600" dirty="0"/>
              <a:t>Polynomial </a:t>
            </a:r>
            <a:r>
              <a:rPr lang="en-US" altLang="en-US" sz="3600" dirty="0" smtClean="0"/>
              <a:t>Calculus with Resolution (PCR)</a:t>
            </a:r>
            <a:endParaRPr lang="en-US" altLang="en-US" sz="36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8915" name="Rectangle 2051"/>
              <p:cNvSpPr>
                <a:spLocks noGrp="1" noChangeArrowheads="1"/>
              </p:cNvSpPr>
              <p:nvPr>
                <p:ph type="body" idx="1"/>
              </p:nvPr>
            </p:nvSpPr>
            <p:spPr>
              <a:xfrm>
                <a:off x="368300" y="1341438"/>
                <a:ext cx="8470900" cy="4830762"/>
              </a:xfrm>
            </p:spPr>
            <p:txBody>
              <a:bodyPr/>
              <a:lstStyle/>
              <a:p>
                <a:r>
                  <a:rPr lang="en-US" altLang="en-US" sz="2400" dirty="0" smtClean="0"/>
                  <a:t>Axiom/inference system similar to static </a:t>
                </a:r>
                <a:r>
                  <a:rPr lang="en-US" altLang="en-US" sz="2400" dirty="0" err="1" smtClean="0"/>
                  <a:t>Nullstellensatz</a:t>
                </a:r>
                <a:r>
                  <a:rPr lang="en-US" altLang="en-US" sz="2400" dirty="0" smtClean="0"/>
                  <a:t> </a:t>
                </a:r>
                <a:r>
                  <a:rPr lang="en-US" altLang="en-US" sz="2400" dirty="0"/>
                  <a:t>except</a:t>
                </a:r>
                <a:r>
                  <a:rPr lang="en-US" altLang="en-US" sz="2400" dirty="0" smtClean="0"/>
                  <a:t>:</a:t>
                </a:r>
              </a:p>
              <a:p>
                <a:pPr lvl="1"/>
                <a:r>
                  <a:rPr lang="en-US" altLang="en-US" dirty="0" smtClean="0"/>
                  <a:t>Variables </a:t>
                </a:r>
                <a14:m>
                  <m:oMath xmlns:m="http://schemas.openxmlformats.org/officeDocument/2006/math">
                    <m:r>
                      <a:rPr lang="en-US" altLang="en-US" b="1" i="1" dirty="0" smtClean="0">
                        <a:solidFill>
                          <a:srgbClr val="0033CC"/>
                        </a:solidFill>
                        <a:latin typeface="Cambria Math" panose="02040503050406030204" pitchFamily="18" charset="0"/>
                      </a:rPr>
                      <m:t>𝒙</m:t>
                    </m:r>
                    <m:r>
                      <a:rPr lang="en-US" altLang="en-US" b="1" i="1" baseline="-25000" dirty="0" smtClean="0">
                        <a:solidFill>
                          <a:srgbClr val="0033CC"/>
                        </a:solidFill>
                        <a:latin typeface="Cambria Math" panose="02040503050406030204" pitchFamily="18" charset="0"/>
                      </a:rPr>
                      <m:t>𝒊</m:t>
                    </m:r>
                  </m:oMath>
                </a14:m>
                <a:r>
                  <a:rPr lang="en-US" altLang="en-US" b="1" dirty="0" smtClean="0">
                    <a:solidFill>
                      <a:schemeClr val="accent1"/>
                    </a:solidFill>
                  </a:rPr>
                  <a:t> </a:t>
                </a:r>
                <a:r>
                  <a:rPr lang="en-US" altLang="en-US" dirty="0" smtClean="0"/>
                  <a:t>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en-US" b="1" i="1" dirty="0" smtClean="0">
                            <a:solidFill>
                              <a:srgbClr val="0033CC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en-US" b="1" i="1" dirty="0" smtClean="0">
                            <a:solidFill>
                              <a:srgbClr val="0033CC"/>
                            </a:solidFill>
                            <a:latin typeface="Cambria Math" panose="02040503050406030204" pitchFamily="18" charset="0"/>
                          </a:rPr>
                          <m:t>𝒙</m:t>
                        </m:r>
                      </m:e>
                      <m:sub>
                        <m:r>
                          <a:rPr lang="en-US" altLang="en-US" b="1" i="1" dirty="0" smtClean="0">
                            <a:solidFill>
                              <a:srgbClr val="0033CC"/>
                            </a:solidFill>
                            <a:latin typeface="Cambria Math" panose="02040503050406030204" pitchFamily="18" charset="0"/>
                          </a:rPr>
                          <m:t>𝒊</m:t>
                        </m:r>
                      </m:sub>
                    </m:sSub>
                    <m:r>
                      <a:rPr lang="en-US" altLang="en-US" b="1" i="1" dirty="0" smtClean="0">
                        <a:solidFill>
                          <a:srgbClr val="0033CC"/>
                        </a:solidFill>
                        <a:latin typeface="Cambria Math" panose="02040503050406030204" pitchFamily="18" charset="0"/>
                      </a:rPr>
                      <m:t>′</m:t>
                    </m:r>
                  </m:oMath>
                </a14:m>
                <a:r>
                  <a:rPr lang="en-US" altLang="en-US" b="1" dirty="0" smtClean="0">
                    <a:solidFill>
                      <a:srgbClr val="0033CC"/>
                    </a:solidFill>
                  </a:rPr>
                  <a:t> </a:t>
                </a:r>
                <a:r>
                  <a:rPr lang="en-US" altLang="en-US" dirty="0" smtClean="0"/>
                  <a:t>with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en-US" b="1" i="1" smtClean="0">
                            <a:solidFill>
                              <a:srgbClr val="0033CC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en-US" b="1" i="1" smtClean="0">
                            <a:solidFill>
                              <a:srgbClr val="0033CC"/>
                            </a:solidFill>
                            <a:latin typeface="Cambria Math" panose="02040503050406030204" pitchFamily="18" charset="0"/>
                          </a:rPr>
                          <m:t>𝒙</m:t>
                        </m:r>
                      </m:e>
                      <m:sub>
                        <m:r>
                          <a:rPr lang="en-US" altLang="en-US" b="1" i="1" smtClean="0">
                            <a:solidFill>
                              <a:srgbClr val="0033CC"/>
                            </a:solidFill>
                            <a:latin typeface="Cambria Math" panose="02040503050406030204" pitchFamily="18" charset="0"/>
                          </a:rPr>
                          <m:t>𝒊</m:t>
                        </m:r>
                      </m:sub>
                    </m:sSub>
                    <m:r>
                      <a:rPr lang="en-US" altLang="en-US" b="0" i="1" smtClean="0">
                        <a:solidFill>
                          <a:srgbClr val="0033CC"/>
                        </a:solidFill>
                        <a:latin typeface="Cambria Math" panose="02040503050406030204" pitchFamily="18" charset="0"/>
                      </a:rPr>
                      <m:t>+</m:t>
                    </m:r>
                    <m:sSubSup>
                      <m:sSubSupPr>
                        <m:ctrlPr>
                          <a:rPr lang="en-US" altLang="en-US" b="1" i="1" smtClean="0">
                            <a:solidFill>
                              <a:srgbClr val="0033CC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en-US" b="1" i="1" smtClean="0">
                            <a:solidFill>
                              <a:srgbClr val="0033CC"/>
                            </a:solidFill>
                            <a:latin typeface="Cambria Math" panose="02040503050406030204" pitchFamily="18" charset="0"/>
                          </a:rPr>
                          <m:t>𝒙</m:t>
                        </m:r>
                      </m:e>
                      <m:sub>
                        <m:r>
                          <a:rPr lang="en-US" altLang="en-US" b="1" i="1" smtClean="0">
                            <a:solidFill>
                              <a:srgbClr val="0033CC"/>
                            </a:solidFill>
                            <a:latin typeface="Cambria Math" panose="02040503050406030204" pitchFamily="18" charset="0"/>
                          </a:rPr>
                          <m:t>𝒊</m:t>
                        </m:r>
                      </m:sub>
                      <m:sup>
                        <m:r>
                          <a:rPr lang="en-US" altLang="en-US" b="1" i="1" smtClean="0">
                            <a:solidFill>
                              <a:srgbClr val="0033CC"/>
                            </a:solidFill>
                            <a:latin typeface="Cambria Math" panose="02040503050406030204" pitchFamily="18" charset="0"/>
                          </a:rPr>
                          <m:t>′</m:t>
                        </m:r>
                      </m:sup>
                    </m:sSubSup>
                    <m:r>
                      <a:rPr lang="en-US" altLang="en-US" b="0" i="1" smtClean="0">
                        <a:solidFill>
                          <a:srgbClr val="0033CC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altLang="en-US" b="1" i="1" smtClean="0">
                        <a:solidFill>
                          <a:srgbClr val="0033CC"/>
                        </a:solidFill>
                        <a:latin typeface="Cambria Math" panose="02040503050406030204" pitchFamily="18" charset="0"/>
                      </a:rPr>
                      <m:t>𝟏</m:t>
                    </m:r>
                  </m:oMath>
                </a14:m>
                <a:r>
                  <a:rPr lang="en-US" altLang="en-US" dirty="0" smtClean="0"/>
                  <a:t>,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en-US" b="1" i="1" dirty="0" smtClean="0">
                            <a:solidFill>
                              <a:srgbClr val="0033CC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en-US" b="1" i="1" dirty="0" smtClean="0">
                            <a:solidFill>
                              <a:srgbClr val="0033CC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altLang="en-US" b="1" i="1" dirty="0" smtClean="0">
                            <a:solidFill>
                              <a:srgbClr val="0033CC"/>
                            </a:solidFill>
                            <a:latin typeface="Cambria Math" panose="02040503050406030204" pitchFamily="18" charset="0"/>
                          </a:rPr>
                          <m:t>𝒙</m:t>
                        </m:r>
                      </m:e>
                      <m:sub>
                        <m:r>
                          <a:rPr lang="en-US" altLang="en-US" b="1" i="1" dirty="0" smtClean="0">
                            <a:solidFill>
                              <a:srgbClr val="0033CC"/>
                            </a:solidFill>
                            <a:latin typeface="Cambria Math" panose="02040503050406030204" pitchFamily="18" charset="0"/>
                          </a:rPr>
                          <m:t>𝒊</m:t>
                        </m:r>
                      </m:sub>
                      <m:sup>
                        <m:r>
                          <a:rPr lang="en-US" altLang="en-US" b="1" i="1" dirty="0" smtClean="0">
                            <a:solidFill>
                              <a:srgbClr val="0033CC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sup>
                    </m:sSubSup>
                    <m:r>
                      <a:rPr lang="en-US" altLang="en-US" b="1" i="1" dirty="0" smtClean="0">
                        <a:solidFill>
                          <a:srgbClr val="0033CC"/>
                        </a:solidFill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altLang="en-US" b="1" i="1" dirty="0" smtClean="0">
                            <a:solidFill>
                              <a:srgbClr val="0033CC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en-US" b="1" i="1" dirty="0" smtClean="0">
                            <a:solidFill>
                              <a:srgbClr val="0033CC"/>
                            </a:solidFill>
                            <a:latin typeface="Cambria Math" panose="02040503050406030204" pitchFamily="18" charset="0"/>
                          </a:rPr>
                          <m:t>𝒙</m:t>
                        </m:r>
                      </m:e>
                      <m:sub>
                        <m:r>
                          <a:rPr lang="en-US" altLang="en-US" b="1" i="1" dirty="0" smtClean="0">
                            <a:solidFill>
                              <a:srgbClr val="0033CC"/>
                            </a:solidFill>
                            <a:latin typeface="Cambria Math" panose="02040503050406030204" pitchFamily="18" charset="0"/>
                          </a:rPr>
                          <m:t>𝒊</m:t>
                        </m:r>
                      </m:sub>
                    </m:sSub>
                    <m:r>
                      <a:rPr lang="en-US" altLang="en-US" b="0" i="1" dirty="0" smtClean="0">
                        <a:solidFill>
                          <a:srgbClr val="0033CC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altLang="en-US" b="0" i="1" dirty="0" smtClean="0">
                        <a:latin typeface="Cambria Math" panose="02040503050406030204" pitchFamily="18" charset="0"/>
                      </a:rPr>
                      <m:t>,</m:t>
                    </m:r>
                  </m:oMath>
                </a14:m>
                <a:r>
                  <a:rPr lang="en-US" altLang="en-US" dirty="0" smtClean="0"/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en-US" b="1" i="1" smtClean="0">
                            <a:solidFill>
                              <a:srgbClr val="0033CC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altLang="en-US" b="1" i="1" smtClean="0">
                                <a:solidFill>
                                  <a:srgbClr val="0033CC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Sup>
                              <m:sSubSupPr>
                                <m:ctrlPr>
                                  <a:rPr lang="en-US" altLang="en-US" b="1" i="1" smtClean="0">
                                    <a:solidFill>
                                      <a:srgbClr val="0033CC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en-US" altLang="en-US" b="1" i="1" smtClean="0">
                                    <a:solidFill>
                                      <a:srgbClr val="0033CC"/>
                                    </a:solidFill>
                                    <a:latin typeface="Cambria Math" panose="02040503050406030204" pitchFamily="18" charset="0"/>
                                  </a:rPr>
                                  <m:t>𝒙</m:t>
                                </m:r>
                              </m:e>
                              <m:sub>
                                <m:r>
                                  <a:rPr lang="en-US" altLang="en-US" b="1" i="1" smtClean="0">
                                    <a:solidFill>
                                      <a:srgbClr val="0033CC"/>
                                    </a:solidFill>
                                    <a:latin typeface="Cambria Math" panose="02040503050406030204" pitchFamily="18" charset="0"/>
                                  </a:rPr>
                                  <m:t>𝒊</m:t>
                                </m:r>
                              </m:sub>
                              <m:sup>
                                <m:r>
                                  <a:rPr lang="en-US" altLang="en-US" b="1" i="1" smtClean="0">
                                    <a:solidFill>
                                      <a:srgbClr val="0033CC"/>
                                    </a:solidFill>
                                    <a:latin typeface="Cambria Math" panose="02040503050406030204" pitchFamily="18" charset="0"/>
                                  </a:rPr>
                                  <m:t>′</m:t>
                                </m:r>
                              </m:sup>
                            </m:sSubSup>
                          </m:e>
                        </m:d>
                      </m:e>
                      <m:sup>
                        <m:r>
                          <a:rPr lang="en-US" altLang="en-US" b="1" i="1" smtClean="0">
                            <a:solidFill>
                              <a:srgbClr val="0033CC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sup>
                    </m:sSup>
                    <m:r>
                      <a:rPr lang="en-US" altLang="en-US" b="1" i="1" smtClean="0">
                        <a:solidFill>
                          <a:srgbClr val="0033CC"/>
                        </a:solidFill>
                        <a:latin typeface="Cambria Math" panose="02040503050406030204" pitchFamily="18" charset="0"/>
                      </a:rPr>
                      <m:t>=</m:t>
                    </m:r>
                    <m:sSubSup>
                      <m:sSubSupPr>
                        <m:ctrlPr>
                          <a:rPr lang="en-US" altLang="en-US" b="1" i="1" smtClean="0">
                            <a:solidFill>
                              <a:srgbClr val="0033CC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en-US" b="1" i="1" smtClean="0">
                            <a:solidFill>
                              <a:srgbClr val="0033CC"/>
                            </a:solidFill>
                            <a:latin typeface="Cambria Math" panose="02040503050406030204" pitchFamily="18" charset="0"/>
                          </a:rPr>
                          <m:t>𝒙</m:t>
                        </m:r>
                      </m:e>
                      <m:sub>
                        <m:r>
                          <a:rPr lang="en-US" altLang="en-US" b="1" i="1" smtClean="0">
                            <a:solidFill>
                              <a:srgbClr val="0033CC"/>
                            </a:solidFill>
                            <a:latin typeface="Cambria Math" panose="02040503050406030204" pitchFamily="18" charset="0"/>
                          </a:rPr>
                          <m:t>𝒊</m:t>
                        </m:r>
                      </m:sub>
                      <m:sup>
                        <m:r>
                          <a:rPr lang="en-US" altLang="en-US" b="1" i="1" smtClean="0">
                            <a:solidFill>
                              <a:srgbClr val="0033CC"/>
                            </a:solidFill>
                            <a:latin typeface="Cambria Math" panose="02040503050406030204" pitchFamily="18" charset="0"/>
                          </a:rPr>
                          <m:t>′</m:t>
                        </m:r>
                      </m:sup>
                    </m:sSubSup>
                  </m:oMath>
                </a14:m>
                <a:endParaRPr lang="en-US" altLang="en-US" baseline="-25000" dirty="0" smtClean="0"/>
              </a:p>
              <a:p>
                <a:pPr lvl="1"/>
                <a:r>
                  <a:rPr lang="en-US" altLang="en-US" dirty="0" smtClean="0"/>
                  <a:t>Clause</a:t>
                </a:r>
                <a14:m>
                  <m:oMath xmlns:m="http://schemas.openxmlformats.org/officeDocument/2006/math">
                    <m:r>
                      <a:rPr lang="en-US" altLang="en-US" b="0" i="0" dirty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altLang="en-US" b="1" i="1" dirty="0" smtClean="0">
                        <a:solidFill>
                          <a:srgbClr val="0033CC"/>
                        </a:solidFill>
                        <a:latin typeface="Cambria Math" panose="02040503050406030204" pitchFamily="18" charset="0"/>
                      </a:rPr>
                      <m:t>𝑪</m:t>
                    </m:r>
                    <m:r>
                      <a:rPr lang="en-US" altLang="en-US" i="1" dirty="0">
                        <a:solidFill>
                          <a:srgbClr val="0033CC"/>
                        </a:solidFill>
                        <a:latin typeface="Cambria Math" panose="02040503050406030204" pitchFamily="18" charset="0"/>
                      </a:rPr>
                      <m:t>=(</m:t>
                    </m:r>
                    <m:r>
                      <a:rPr lang="en-US" altLang="en-US" b="1" i="1" dirty="0" smtClean="0">
                        <a:solidFill>
                          <a:srgbClr val="0033CC"/>
                        </a:solidFill>
                        <a:latin typeface="Cambria Math" panose="02040503050406030204" pitchFamily="18" charset="0"/>
                      </a:rPr>
                      <m:t>𝒙</m:t>
                    </m:r>
                    <m:r>
                      <a:rPr lang="en-US" altLang="en-US" b="1" i="1" dirty="0">
                        <a:solidFill>
                          <a:srgbClr val="0033CC"/>
                        </a:solidFill>
                        <a:latin typeface="Cambria Math" panose="02040503050406030204" pitchFamily="18" charset="0"/>
                        <a:sym typeface="Symbol" panose="05050102010706020507" pitchFamily="18" charset="2"/>
                      </a:rPr>
                      <m:t></m:t>
                    </m:r>
                    <m:r>
                      <a:rPr lang="en-US" altLang="en-US" b="1" i="1" dirty="0">
                        <a:solidFill>
                          <a:srgbClr val="0033CC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sym typeface="Symbol" panose="05050102010706020507" pitchFamily="18" charset="2"/>
                      </a:rPr>
                      <m:t>¬</m:t>
                    </m:r>
                    <m:r>
                      <a:rPr lang="en-US" altLang="en-US" b="1" i="1" dirty="0" smtClean="0">
                        <a:solidFill>
                          <a:srgbClr val="0033CC"/>
                        </a:solidFill>
                        <a:latin typeface="Cambria Math" panose="02040503050406030204" pitchFamily="18" charset="0"/>
                      </a:rPr>
                      <m:t>𝒚</m:t>
                    </m:r>
                    <m:r>
                      <a:rPr lang="en-US" altLang="en-US" b="1" i="1" dirty="0">
                        <a:solidFill>
                          <a:srgbClr val="0033CC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altLang="en-US" b="1" i="1" dirty="0">
                        <a:solidFill>
                          <a:srgbClr val="0033CC"/>
                        </a:solidFill>
                        <a:latin typeface="Cambria Math" panose="02040503050406030204" pitchFamily="18" charset="0"/>
                        <a:sym typeface="Symbol" panose="05050102010706020507" pitchFamily="18" charset="2"/>
                      </a:rPr>
                      <m:t></m:t>
                    </m:r>
                    <m:r>
                      <a:rPr lang="en-US" altLang="en-US" b="1" i="1" dirty="0">
                        <a:solidFill>
                          <a:srgbClr val="0033CC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altLang="en-US" b="1" i="1" dirty="0" smtClean="0">
                        <a:solidFill>
                          <a:srgbClr val="0033CC"/>
                        </a:solidFill>
                        <a:latin typeface="Cambria Math" panose="02040503050406030204" pitchFamily="18" charset="0"/>
                      </a:rPr>
                      <m:t>𝒛</m:t>
                    </m:r>
                    <m:r>
                      <a:rPr lang="en-US" altLang="en-US" i="1" dirty="0">
                        <a:solidFill>
                          <a:srgbClr val="0033CC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altLang="en-US" dirty="0" smtClean="0">
                    <a:solidFill>
                      <a:srgbClr val="0033CC"/>
                    </a:solidFill>
                  </a:rPr>
                  <a:t>  </a:t>
                </a:r>
                <a:r>
                  <a:rPr lang="en-US" altLang="en-US" dirty="0" smtClean="0"/>
                  <a:t>becomes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en-US" b="1" i="1" dirty="0" smtClean="0">
                            <a:solidFill>
                              <a:srgbClr val="0033CC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en-US" b="1" i="1" dirty="0" smtClean="0">
                            <a:solidFill>
                              <a:srgbClr val="0033CC"/>
                            </a:solidFill>
                            <a:latin typeface="Cambria Math" panose="02040503050406030204" pitchFamily="18" charset="0"/>
                          </a:rPr>
                          <m:t>𝒇</m:t>
                        </m:r>
                      </m:e>
                      <m:sub>
                        <m:r>
                          <a:rPr lang="en-US" altLang="en-US" b="1" i="1" dirty="0" smtClean="0">
                            <a:solidFill>
                              <a:srgbClr val="0033CC"/>
                            </a:solidFill>
                            <a:latin typeface="Cambria Math" panose="02040503050406030204" pitchFamily="18" charset="0"/>
                          </a:rPr>
                          <m:t>𝑪</m:t>
                        </m:r>
                      </m:sub>
                    </m:sSub>
                    <m:r>
                      <a:rPr lang="en-US" altLang="en-US" b="0" i="1" dirty="0" smtClean="0">
                        <a:solidFill>
                          <a:srgbClr val="0033CC"/>
                        </a:solidFill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US" altLang="en-US" b="1" i="1" dirty="0" smtClean="0">
                            <a:solidFill>
                              <a:srgbClr val="0033CC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en-US" b="1" i="1" dirty="0" smtClean="0">
                            <a:solidFill>
                              <a:srgbClr val="0033CC"/>
                            </a:solidFill>
                            <a:latin typeface="Cambria Math" panose="02040503050406030204" pitchFamily="18" charset="0"/>
                          </a:rPr>
                          <m:t>𝒙</m:t>
                        </m:r>
                      </m:e>
                      <m:sup>
                        <m:r>
                          <a:rPr lang="en-US" altLang="en-US" b="1" i="1" dirty="0" smtClean="0">
                            <a:solidFill>
                              <a:srgbClr val="0033CC"/>
                            </a:solidFill>
                            <a:latin typeface="Cambria Math" panose="02040503050406030204" pitchFamily="18" charset="0"/>
                          </a:rPr>
                          <m:t>′</m:t>
                        </m:r>
                      </m:sup>
                    </m:sSup>
                    <m:r>
                      <a:rPr lang="en-US" altLang="en-US" b="1" i="1" dirty="0" smtClean="0">
                        <a:solidFill>
                          <a:srgbClr val="0033CC"/>
                        </a:solidFill>
                        <a:latin typeface="Cambria Math" panose="02040503050406030204" pitchFamily="18" charset="0"/>
                      </a:rPr>
                      <m:t>𝒚</m:t>
                    </m:r>
                    <m:sSup>
                      <m:sSupPr>
                        <m:ctrlPr>
                          <a:rPr lang="en-US" altLang="en-US" b="1" i="1" dirty="0" smtClean="0">
                            <a:solidFill>
                              <a:srgbClr val="0033CC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en-US" b="1" i="1" dirty="0" smtClean="0">
                            <a:solidFill>
                              <a:srgbClr val="0033CC"/>
                            </a:solidFill>
                            <a:latin typeface="Cambria Math" panose="02040503050406030204" pitchFamily="18" charset="0"/>
                          </a:rPr>
                          <m:t>𝒛</m:t>
                        </m:r>
                      </m:e>
                      <m:sup>
                        <m:r>
                          <a:rPr lang="en-US" altLang="en-US" b="1" i="1" dirty="0" smtClean="0">
                            <a:solidFill>
                              <a:srgbClr val="0033CC"/>
                            </a:solidFill>
                            <a:latin typeface="Cambria Math" panose="02040503050406030204" pitchFamily="18" charset="0"/>
                          </a:rPr>
                          <m:t>′</m:t>
                        </m:r>
                      </m:sup>
                    </m:sSup>
                    <m:r>
                      <a:rPr lang="en-US" altLang="en-US" b="0" i="1" dirty="0" smtClean="0">
                        <a:solidFill>
                          <a:srgbClr val="0033CC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altLang="en-US" b="1" i="1" dirty="0" smtClean="0">
                        <a:solidFill>
                          <a:srgbClr val="0033CC"/>
                        </a:solidFill>
                        <a:latin typeface="Cambria Math" panose="02040503050406030204" pitchFamily="18" charset="0"/>
                      </a:rPr>
                      <m:t>𝟎</m:t>
                    </m:r>
                  </m:oMath>
                </a14:m>
                <a:endParaRPr lang="en-US" altLang="en-US" b="1" dirty="0" smtClean="0">
                  <a:solidFill>
                    <a:srgbClr val="0033CC"/>
                  </a:solidFill>
                </a:endParaRPr>
              </a:p>
              <a:p>
                <a:pPr lvl="1"/>
                <a:r>
                  <a:rPr lang="en-US" altLang="en-US" dirty="0" smtClean="0"/>
                  <a:t>Given </a:t>
                </a:r>
                <a:r>
                  <a:rPr lang="en-US" altLang="en-US" dirty="0"/>
                  <a:t>polynomials</a:t>
                </a:r>
                <a:r>
                  <a:rPr lang="en-US" altLang="en-US" b="1" dirty="0"/>
                  <a:t> </a:t>
                </a:r>
                <a14:m>
                  <m:oMath xmlns:m="http://schemas.openxmlformats.org/officeDocument/2006/math">
                    <m:r>
                      <a:rPr lang="en-US" altLang="en-US" b="1" i="1" dirty="0" smtClean="0">
                        <a:solidFill>
                          <a:srgbClr val="0033CC"/>
                        </a:solidFill>
                        <a:latin typeface="Cambria Math" panose="02040503050406030204" pitchFamily="18" charset="0"/>
                      </a:rPr>
                      <m:t>𝑹</m:t>
                    </m:r>
                  </m:oMath>
                </a14:m>
                <a:r>
                  <a:rPr lang="en-US" altLang="en-US" dirty="0">
                    <a:solidFill>
                      <a:srgbClr val="0033CC"/>
                    </a:solidFill>
                  </a:rPr>
                  <a:t> </a:t>
                </a:r>
                <a:r>
                  <a:rPr lang="en-US" altLang="en-US" dirty="0"/>
                  <a:t>and</a:t>
                </a:r>
                <a:r>
                  <a:rPr lang="en-US" altLang="en-US" dirty="0">
                    <a:solidFill>
                      <a:schemeClr val="accent1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en-US" b="1" i="1" dirty="0" smtClean="0">
                        <a:solidFill>
                          <a:srgbClr val="0033CC"/>
                        </a:solidFill>
                        <a:latin typeface="Cambria Math" panose="02040503050406030204" pitchFamily="18" charset="0"/>
                      </a:rPr>
                      <m:t>𝑺</m:t>
                    </m:r>
                  </m:oMath>
                </a14:m>
                <a:r>
                  <a:rPr lang="en-US" altLang="en-US" dirty="0"/>
                  <a:t> can infer </a:t>
                </a:r>
              </a:p>
              <a:p>
                <a:pPr lvl="2"/>
                <a14:m>
                  <m:oMath xmlns:m="http://schemas.openxmlformats.org/officeDocument/2006/math">
                    <m:r>
                      <a:rPr lang="en-US" altLang="en-US" sz="2400" b="1" i="1" dirty="0" smtClean="0">
                        <a:solidFill>
                          <a:srgbClr val="0033CC"/>
                        </a:solidFill>
                        <a:latin typeface="Cambria Math" panose="02040503050406030204" pitchFamily="18" charset="0"/>
                      </a:rPr>
                      <m:t>𝒂</m:t>
                    </m:r>
                    <m:r>
                      <a:rPr lang="en-US" altLang="en-US" sz="2400" i="1" dirty="0" err="1">
                        <a:solidFill>
                          <a:srgbClr val="0033CC"/>
                        </a:solidFill>
                        <a:latin typeface="Cambria Math" panose="02040503050406030204" pitchFamily="18" charset="0"/>
                        <a:sym typeface="Symbol" panose="05050102010706020507" pitchFamily="18" charset="2"/>
                      </a:rPr>
                      <m:t></m:t>
                    </m:r>
                    <m:r>
                      <a:rPr lang="en-US" altLang="en-US" sz="2400" b="1" i="1" dirty="0" err="1">
                        <a:solidFill>
                          <a:srgbClr val="0033CC"/>
                        </a:solidFill>
                        <a:latin typeface="Cambria Math" panose="02040503050406030204" pitchFamily="18" charset="0"/>
                      </a:rPr>
                      <m:t>𝑹</m:t>
                    </m:r>
                    <m:r>
                      <a:rPr lang="en-US" altLang="en-US" sz="2400" b="1" i="1" dirty="0">
                        <a:solidFill>
                          <a:srgbClr val="0033CC"/>
                        </a:solidFill>
                        <a:latin typeface="Cambria Math" panose="02040503050406030204" pitchFamily="18" charset="0"/>
                      </a:rPr>
                      <m:t> + </m:t>
                    </m:r>
                    <m:r>
                      <a:rPr lang="en-US" altLang="en-US" sz="2400" b="1" i="1" dirty="0" err="1">
                        <a:solidFill>
                          <a:srgbClr val="0033CC"/>
                        </a:solidFill>
                        <a:latin typeface="Cambria Math" panose="02040503050406030204" pitchFamily="18" charset="0"/>
                      </a:rPr>
                      <m:t>𝒃</m:t>
                    </m:r>
                    <m:r>
                      <a:rPr lang="en-US" altLang="en-US" sz="2400" i="1" dirty="0" err="1">
                        <a:solidFill>
                          <a:srgbClr val="0033CC"/>
                        </a:solidFill>
                        <a:latin typeface="Cambria Math" panose="02040503050406030204" pitchFamily="18" charset="0"/>
                        <a:sym typeface="Symbol" panose="05050102010706020507" pitchFamily="18" charset="2"/>
                      </a:rPr>
                      <m:t></m:t>
                    </m:r>
                    <m:r>
                      <a:rPr lang="en-US" altLang="en-US" sz="2400" b="1" i="1" dirty="0" err="1">
                        <a:solidFill>
                          <a:srgbClr val="0033CC"/>
                        </a:solidFill>
                        <a:latin typeface="Cambria Math" panose="02040503050406030204" pitchFamily="18" charset="0"/>
                      </a:rPr>
                      <m:t>𝑺</m:t>
                    </m:r>
                    <m:r>
                      <a:rPr lang="en-US" altLang="en-US" sz="2400" b="1" i="1" dirty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altLang="en-US" sz="2400" dirty="0"/>
                  <a:t>for any</a:t>
                </a:r>
                <a:r>
                  <a:rPr lang="en-US" altLang="en-US" sz="2400" b="1" dirty="0">
                    <a:solidFill>
                      <a:srgbClr val="0000FF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en-US" sz="2400" b="1" i="1" dirty="0" smtClean="0">
                        <a:solidFill>
                          <a:srgbClr val="0033CC"/>
                        </a:solidFill>
                        <a:latin typeface="Cambria Math" panose="02040503050406030204" pitchFamily="18" charset="0"/>
                      </a:rPr>
                      <m:t>𝒂</m:t>
                    </m:r>
                    <m:r>
                      <a:rPr lang="en-US" altLang="en-US" sz="2400" b="1" i="1" dirty="0" smtClean="0">
                        <a:solidFill>
                          <a:srgbClr val="0033CC"/>
                        </a:solidFill>
                        <a:latin typeface="Cambria Math" panose="02040503050406030204" pitchFamily="18" charset="0"/>
                      </a:rPr>
                      <m:t>, </m:t>
                    </m:r>
                    <m:r>
                      <a:rPr lang="en-US" altLang="en-US" sz="2400" b="1" i="1" dirty="0" smtClean="0">
                        <a:solidFill>
                          <a:srgbClr val="0033CC"/>
                        </a:solidFill>
                        <a:latin typeface="Cambria Math" panose="02040503050406030204" pitchFamily="18" charset="0"/>
                      </a:rPr>
                      <m:t>𝒃</m:t>
                    </m:r>
                    <m:r>
                      <a:rPr lang="en-US" altLang="en-US" sz="2400" b="1" i="1" dirty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altLang="en-US" sz="2400" dirty="0"/>
                  <a:t>in</a:t>
                </a:r>
                <a:r>
                  <a:rPr lang="en-US" altLang="en-US" sz="2400" b="1" dirty="0"/>
                  <a:t> </a:t>
                </a:r>
                <a14:m>
                  <m:oMath xmlns:m="http://schemas.openxmlformats.org/officeDocument/2006/math">
                    <m:r>
                      <a:rPr lang="en-US" altLang="en-US" sz="2400" b="1" i="1" dirty="0" smtClean="0">
                        <a:solidFill>
                          <a:srgbClr val="0033CC"/>
                        </a:solidFill>
                        <a:latin typeface="Cambria Math" panose="02040503050406030204" pitchFamily="18" charset="0"/>
                      </a:rPr>
                      <m:t>𝑲</m:t>
                    </m:r>
                  </m:oMath>
                </a14:m>
                <a:endParaRPr lang="en-US" altLang="en-US" sz="2400" b="1" dirty="0">
                  <a:solidFill>
                    <a:srgbClr val="0033CC"/>
                  </a:solidFill>
                </a:endParaRPr>
              </a:p>
              <a:p>
                <a:pPr lvl="2"/>
                <a14:m>
                  <m:oMath xmlns:m="http://schemas.openxmlformats.org/officeDocument/2006/math">
                    <m:r>
                      <a:rPr lang="en-US" altLang="en-US" sz="2400" b="1" i="1" dirty="0" smtClean="0">
                        <a:solidFill>
                          <a:srgbClr val="0033CC"/>
                        </a:solidFill>
                        <a:latin typeface="Cambria Math" panose="02040503050406030204" pitchFamily="18" charset="0"/>
                      </a:rPr>
                      <m:t>𝒙</m:t>
                    </m:r>
                    <m:r>
                      <a:rPr lang="en-US" altLang="en-US" b="1" i="1" baseline="-25000" dirty="0" err="1">
                        <a:solidFill>
                          <a:srgbClr val="0033CC"/>
                        </a:solidFill>
                        <a:latin typeface="Cambria Math" panose="02040503050406030204" pitchFamily="18" charset="0"/>
                      </a:rPr>
                      <m:t>𝒊</m:t>
                    </m:r>
                    <m:r>
                      <a:rPr lang="en-US" altLang="en-US" sz="2400" i="1" dirty="0" err="1">
                        <a:solidFill>
                          <a:srgbClr val="0033CC"/>
                        </a:solidFill>
                        <a:latin typeface="Cambria Math" panose="02040503050406030204" pitchFamily="18" charset="0"/>
                        <a:sym typeface="Symbol" panose="05050102010706020507" pitchFamily="18" charset="2"/>
                      </a:rPr>
                      <m:t></m:t>
                    </m:r>
                    <m:r>
                      <a:rPr lang="en-US" altLang="en-US" sz="2400" b="1" i="1" dirty="0" err="1">
                        <a:solidFill>
                          <a:srgbClr val="0033CC"/>
                        </a:solidFill>
                        <a:latin typeface="Cambria Math" panose="02040503050406030204" pitchFamily="18" charset="0"/>
                      </a:rPr>
                      <m:t>𝑹</m:t>
                    </m:r>
                  </m:oMath>
                </a14:m>
                <a:endParaRPr lang="en-US" altLang="en-US" sz="2400" dirty="0"/>
              </a:p>
              <a:p>
                <a:pPr lvl="1"/>
                <a:r>
                  <a:rPr lang="en-US" altLang="en-US" dirty="0"/>
                  <a:t>Derive constant polynomial</a:t>
                </a:r>
                <a:r>
                  <a:rPr lang="en-US" altLang="en-US" b="1" dirty="0"/>
                  <a:t> </a:t>
                </a:r>
                <a14:m>
                  <m:oMath xmlns:m="http://schemas.openxmlformats.org/officeDocument/2006/math">
                    <m:r>
                      <a:rPr lang="en-US" altLang="en-US" b="1" i="1" dirty="0" smtClean="0">
                        <a:solidFill>
                          <a:srgbClr val="0033CC"/>
                        </a:solidFill>
                        <a:latin typeface="Cambria Math" panose="02040503050406030204" pitchFamily="18" charset="0"/>
                      </a:rPr>
                      <m:t>𝟏</m:t>
                    </m:r>
                  </m:oMath>
                </a14:m>
                <a:endParaRPr lang="en-US" altLang="en-US" b="1" dirty="0"/>
              </a:p>
              <a:p>
                <a:pPr lvl="1"/>
                <a:r>
                  <a:rPr lang="en-US" altLang="en-US" i="1" dirty="0"/>
                  <a:t>Degree </a:t>
                </a:r>
                <a:r>
                  <a:rPr lang="en-US" altLang="en-US" dirty="0"/>
                  <a:t>= </a:t>
                </a:r>
                <a:r>
                  <a:rPr lang="en-US" altLang="en-US" dirty="0" smtClean="0"/>
                  <a:t>max </a:t>
                </a:r>
                <a:r>
                  <a:rPr lang="en-US" altLang="en-US" dirty="0"/>
                  <a:t>degree of </a:t>
                </a:r>
                <a:r>
                  <a:rPr lang="en-US" altLang="en-US" dirty="0" smtClean="0"/>
                  <a:t>any polynomial in </a:t>
                </a:r>
                <a:r>
                  <a:rPr lang="en-US" altLang="en-US" dirty="0"/>
                  <a:t>the </a:t>
                </a:r>
                <a:r>
                  <a:rPr lang="en-US" altLang="en-US" dirty="0" smtClean="0"/>
                  <a:t>proof</a:t>
                </a:r>
              </a:p>
              <a:p>
                <a:pPr lvl="1"/>
                <a:r>
                  <a:rPr lang="en-US" altLang="en-US" i="1" dirty="0" smtClean="0"/>
                  <a:t>Size</a:t>
                </a:r>
                <a:r>
                  <a:rPr lang="en-US" altLang="en-US" dirty="0" smtClean="0"/>
                  <a:t> = # of monomials in proof</a:t>
                </a:r>
                <a:endParaRPr lang="en-US" altLang="en-US" dirty="0"/>
              </a:p>
              <a:p>
                <a:pPr lvl="1"/>
                <a:r>
                  <a:rPr lang="en-US" altLang="en-US" dirty="0"/>
                  <a:t>Can find proof of </a:t>
                </a:r>
                <a:r>
                  <a:rPr lang="en-US" altLang="en-US" i="1" dirty="0"/>
                  <a:t>degree</a:t>
                </a:r>
                <a:r>
                  <a:rPr lang="en-US" altLang="en-US" dirty="0">
                    <a:solidFill>
                      <a:schemeClr val="tx2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en-US" b="1" i="1" dirty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𝒅</m:t>
                    </m:r>
                  </m:oMath>
                </a14:m>
                <a:r>
                  <a:rPr lang="en-US" altLang="en-US" dirty="0">
                    <a:solidFill>
                      <a:schemeClr val="tx2"/>
                    </a:solidFill>
                  </a:rPr>
                  <a:t> </a:t>
                </a:r>
                <a:r>
                  <a:rPr lang="en-US" altLang="en-US" dirty="0"/>
                  <a:t>in time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en-US" b="1" i="1" dirty="0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en-US" b="1" i="1" dirty="0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𝒏</m:t>
                        </m:r>
                      </m:e>
                      <m:sup>
                        <m:r>
                          <a:rPr lang="en-US" altLang="en-US" b="1" i="0" dirty="0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𝐎</m:t>
                        </m:r>
                        <m:d>
                          <m:dPr>
                            <m:ctrlPr>
                              <a:rPr lang="en-US" altLang="en-US" b="1" i="1" dirty="0" smtClean="0">
                                <a:solidFill>
                                  <a:schemeClr val="accent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altLang="en-US" b="1" i="1" dirty="0" smtClean="0">
                                <a:solidFill>
                                  <a:schemeClr val="accent1"/>
                                </a:solidFill>
                                <a:latin typeface="Cambria Math" panose="02040503050406030204" pitchFamily="18" charset="0"/>
                              </a:rPr>
                              <m:t>𝒅</m:t>
                            </m:r>
                          </m:e>
                        </m:d>
                      </m:sup>
                    </m:sSup>
                  </m:oMath>
                </a14:m>
                <a:r>
                  <a:rPr lang="en-US" altLang="en-US" dirty="0" smtClean="0"/>
                  <a:t>using </a:t>
                </a:r>
                <a:r>
                  <a:rPr lang="en-US" altLang="en-US" dirty="0" err="1"/>
                  <a:t>Groebner</a:t>
                </a:r>
                <a:r>
                  <a:rPr lang="en-US" altLang="en-US" dirty="0"/>
                  <a:t> basis-like algorithm (linear algebra</a:t>
                </a:r>
                <a:r>
                  <a:rPr lang="en-US" altLang="en-US" dirty="0" smtClean="0"/>
                  <a:t>)</a:t>
                </a:r>
              </a:p>
              <a:p>
                <a:endParaRPr lang="en-US" altLang="en-US" dirty="0"/>
              </a:p>
            </p:txBody>
          </p:sp>
        </mc:Choice>
        <mc:Fallback xmlns="">
          <p:sp>
            <p:nvSpPr>
              <p:cNvPr id="38915" name="Rectangle 205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368300" y="1341438"/>
                <a:ext cx="8470900" cy="4830762"/>
              </a:xfrm>
              <a:blipFill rotWithShape="0">
                <a:blip r:embed="rId2"/>
                <a:stretch>
                  <a:fillRect l="-935" t="-1009" b="-29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PCR p-simulates resolution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384900-51C4-4F1F-AC0B-CB9FE738FE37}" type="slidenum">
              <a:rPr lang="en-US" altLang="en-US" smtClean="0"/>
              <a:pPr/>
              <a:t>37</a:t>
            </a:fld>
            <a:endParaRPr lang="en-US" altLang="en-US"/>
          </a:p>
        </p:txBody>
      </p:sp>
      <p:grpSp>
        <p:nvGrpSpPr>
          <p:cNvPr id="5" name="Group 4"/>
          <p:cNvGrpSpPr/>
          <p:nvPr/>
        </p:nvGrpSpPr>
        <p:grpSpPr>
          <a:xfrm>
            <a:off x="772635" y="1671639"/>
            <a:ext cx="6453666" cy="830263"/>
            <a:chOff x="772635" y="1671639"/>
            <a:chExt cx="6453666" cy="830263"/>
          </a:xfrm>
        </p:grpSpPr>
        <p:grpSp>
          <p:nvGrpSpPr>
            <p:cNvPr id="6" name="Group 6"/>
            <p:cNvGrpSpPr>
              <a:grpSpLocks/>
            </p:cNvGrpSpPr>
            <p:nvPr/>
          </p:nvGrpSpPr>
          <p:grpSpPr bwMode="auto">
            <a:xfrm>
              <a:off x="3225801" y="1671639"/>
              <a:ext cx="4000500" cy="830263"/>
              <a:chOff x="1776" y="1053"/>
              <a:chExt cx="2520" cy="523"/>
            </a:xfrm>
          </p:grpSpPr>
          <p:sp>
            <p:nvSpPr>
              <p:cNvPr id="8" name="Rectangle 7"/>
              <p:cNvSpPr>
                <a:spLocks noChangeArrowheads="1"/>
              </p:cNvSpPr>
              <p:nvPr/>
            </p:nvSpPr>
            <p:spPr bwMode="auto">
              <a:xfrm>
                <a:off x="1892" y="1053"/>
                <a:ext cx="2287" cy="52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33CC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r>
                  <a:rPr lang="en-US" altLang="en-US" sz="2400" dirty="0">
                    <a:solidFill>
                      <a:srgbClr val="0033CC"/>
                    </a:solidFill>
                    <a:latin typeface="Calibri" panose="020F0502020204030204" pitchFamily="34" charset="0"/>
                  </a:rPr>
                  <a:t>(</a:t>
                </a:r>
                <a:r>
                  <a:rPr lang="en-US" altLang="en-US" sz="2400" b="1" dirty="0" err="1">
                    <a:solidFill>
                      <a:srgbClr val="0033CC"/>
                    </a:solidFill>
                    <a:latin typeface="Calibri" panose="020F0502020204030204" pitchFamily="34" charset="0"/>
                  </a:rPr>
                  <a:t>a</a:t>
                </a:r>
                <a:r>
                  <a:rPr lang="en-US" altLang="en-US" sz="2400" b="1" dirty="0" err="1">
                    <a:solidFill>
                      <a:srgbClr val="0033CC"/>
                    </a:solidFill>
                    <a:latin typeface="Calibri" panose="020F0502020204030204" pitchFamily="34" charset="0"/>
                    <a:sym typeface="Symbol" panose="05050102010706020507" pitchFamily="18" charset="2"/>
                  </a:rPr>
                  <a:t>bc</a:t>
                </a:r>
                <a:r>
                  <a:rPr lang="en-US" altLang="en-US" sz="2400" b="1" dirty="0">
                    <a:solidFill>
                      <a:srgbClr val="0033CC"/>
                    </a:solidFill>
                    <a:latin typeface="Calibri" panose="020F0502020204030204" pitchFamily="34" charset="0"/>
                    <a:sym typeface="Symbol" panose="05050102010706020507" pitchFamily="18" charset="2"/>
                  </a:rPr>
                  <a:t></a:t>
                </a:r>
                <a:r>
                  <a:rPr lang="en-US" altLang="en-US" sz="2400" b="1" dirty="0">
                    <a:solidFill>
                      <a:srgbClr val="0033CC"/>
                    </a:solidFill>
                    <a:latin typeface="Calibri" panose="020F0502020204030204" pitchFamily="34" charset="0"/>
                  </a:rPr>
                  <a:t>d</a:t>
                </a:r>
                <a:r>
                  <a:rPr lang="en-US" altLang="en-US" sz="2400" dirty="0">
                    <a:solidFill>
                      <a:srgbClr val="0033CC"/>
                    </a:solidFill>
                    <a:latin typeface="Calibri" panose="020F0502020204030204" pitchFamily="34" charset="0"/>
                  </a:rPr>
                  <a:t>)</a:t>
                </a:r>
                <a:r>
                  <a:rPr lang="en-US" altLang="en-US" sz="2400" b="1" dirty="0">
                    <a:solidFill>
                      <a:srgbClr val="0033CC"/>
                    </a:solidFill>
                    <a:latin typeface="Calibri" panose="020F0502020204030204" pitchFamily="34" charset="0"/>
                  </a:rPr>
                  <a:t>  </a:t>
                </a:r>
                <a:r>
                  <a:rPr lang="en-US" altLang="en-US" sz="2400" dirty="0">
                    <a:solidFill>
                      <a:srgbClr val="0033CC"/>
                    </a:solidFill>
                    <a:latin typeface="Calibri" panose="020F0502020204030204" pitchFamily="34" charset="0"/>
                  </a:rPr>
                  <a:t>(</a:t>
                </a:r>
                <a:r>
                  <a:rPr lang="en-US" altLang="en-US" sz="2400" b="1" dirty="0">
                    <a:solidFill>
                      <a:srgbClr val="0033CC"/>
                    </a:solidFill>
                    <a:latin typeface="Calibri" panose="020F0502020204030204" pitchFamily="34" charset="0"/>
                    <a:sym typeface="Symbol" panose="05050102010706020507" pitchFamily="18" charset="2"/>
                  </a:rPr>
                  <a:t></a:t>
                </a:r>
                <a:r>
                  <a:rPr lang="en-US" altLang="en-US" sz="2400" b="1" dirty="0" err="1">
                    <a:solidFill>
                      <a:srgbClr val="0033CC"/>
                    </a:solidFill>
                    <a:latin typeface="Calibri" panose="020F0502020204030204" pitchFamily="34" charset="0"/>
                  </a:rPr>
                  <a:t>a</a:t>
                </a:r>
                <a:r>
                  <a:rPr lang="en-US" altLang="en-US" sz="2400" b="1" dirty="0" err="1">
                    <a:solidFill>
                      <a:srgbClr val="0033CC"/>
                    </a:solidFill>
                    <a:latin typeface="Calibri" panose="020F0502020204030204" pitchFamily="34" charset="0"/>
                    <a:sym typeface="Symbol" panose="05050102010706020507" pitchFamily="18" charset="2"/>
                  </a:rPr>
                  <a:t>bc</a:t>
                </a:r>
                <a:r>
                  <a:rPr lang="en-US" altLang="en-US" sz="2400" b="1" dirty="0" smtClean="0">
                    <a:solidFill>
                      <a:srgbClr val="0033CC"/>
                    </a:solidFill>
                    <a:latin typeface="Calibri" panose="020F0502020204030204" pitchFamily="34" charset="0"/>
                    <a:sym typeface="Symbol" panose="05050102010706020507" pitchFamily="18" charset="2"/>
                  </a:rPr>
                  <a:t></a:t>
                </a:r>
                <a:r>
                  <a:rPr lang="en-US" altLang="en-US" sz="2400" b="1" dirty="0" smtClean="0">
                    <a:solidFill>
                      <a:srgbClr val="0033CC"/>
                    </a:solidFill>
                    <a:latin typeface="Calibri" panose="020F0502020204030204" pitchFamily="34" charset="0"/>
                  </a:rPr>
                  <a:t>r</a:t>
                </a:r>
                <a:r>
                  <a:rPr lang="en-US" altLang="en-US" sz="2400" dirty="0" smtClean="0">
                    <a:solidFill>
                      <a:srgbClr val="0033CC"/>
                    </a:solidFill>
                    <a:latin typeface="Calibri" panose="020F0502020204030204" pitchFamily="34" charset="0"/>
                  </a:rPr>
                  <a:t>)</a:t>
                </a:r>
                <a:endParaRPr lang="en-US" altLang="en-US" sz="2400" dirty="0">
                  <a:solidFill>
                    <a:srgbClr val="0033CC"/>
                  </a:solidFill>
                  <a:latin typeface="Calibri" panose="020F0502020204030204" pitchFamily="34" charset="0"/>
                </a:endParaRPr>
              </a:p>
              <a:p>
                <a:r>
                  <a:rPr lang="en-US" altLang="en-US" sz="2400" dirty="0">
                    <a:solidFill>
                      <a:srgbClr val="0033CC"/>
                    </a:solidFill>
                    <a:latin typeface="Calibri" panose="020F0502020204030204" pitchFamily="34" charset="0"/>
                  </a:rPr>
                  <a:t>(</a:t>
                </a:r>
                <a:r>
                  <a:rPr lang="en-US" altLang="en-US" sz="2400" b="1" dirty="0" err="1">
                    <a:solidFill>
                      <a:srgbClr val="0033CC"/>
                    </a:solidFill>
                    <a:latin typeface="Calibri" panose="020F0502020204030204" pitchFamily="34" charset="0"/>
                    <a:sym typeface="Symbol" panose="05050102010706020507" pitchFamily="18" charset="2"/>
                  </a:rPr>
                  <a:t>bc</a:t>
                </a:r>
                <a:r>
                  <a:rPr lang="en-US" altLang="en-US" sz="2400" b="1" dirty="0">
                    <a:solidFill>
                      <a:srgbClr val="0033CC"/>
                    </a:solidFill>
                    <a:latin typeface="Calibri" panose="020F0502020204030204" pitchFamily="34" charset="0"/>
                    <a:sym typeface="Symbol" panose="05050102010706020507" pitchFamily="18" charset="2"/>
                  </a:rPr>
                  <a:t></a:t>
                </a:r>
                <a:r>
                  <a:rPr lang="en-US" altLang="en-US" sz="2400" b="1" dirty="0">
                    <a:solidFill>
                      <a:srgbClr val="0033CC"/>
                    </a:solidFill>
                    <a:latin typeface="Calibri" panose="020F0502020204030204" pitchFamily="34" charset="0"/>
                  </a:rPr>
                  <a:t>d</a:t>
                </a:r>
                <a:r>
                  <a:rPr lang="en-US" altLang="en-US" sz="2400" b="1" dirty="0" smtClean="0">
                    <a:solidFill>
                      <a:srgbClr val="0033CC"/>
                    </a:solidFill>
                    <a:latin typeface="Calibri" panose="020F0502020204030204" pitchFamily="34" charset="0"/>
                    <a:sym typeface="Symbol" panose="05050102010706020507" pitchFamily="18" charset="2"/>
                  </a:rPr>
                  <a:t></a:t>
                </a:r>
                <a:r>
                  <a:rPr lang="en-US" altLang="en-US" sz="2400" b="1" dirty="0" smtClean="0">
                    <a:solidFill>
                      <a:srgbClr val="0033CC"/>
                    </a:solidFill>
                    <a:latin typeface="Calibri" panose="020F0502020204030204" pitchFamily="34" charset="0"/>
                  </a:rPr>
                  <a:t>r</a:t>
                </a:r>
                <a:r>
                  <a:rPr lang="en-US" altLang="en-US" sz="2400" dirty="0" smtClean="0">
                    <a:solidFill>
                      <a:srgbClr val="0033CC"/>
                    </a:solidFill>
                    <a:latin typeface="Calibri" panose="020F0502020204030204" pitchFamily="34" charset="0"/>
                  </a:rPr>
                  <a:t>)</a:t>
                </a:r>
                <a:endParaRPr lang="en-US" altLang="en-US" sz="2400" dirty="0">
                  <a:solidFill>
                    <a:srgbClr val="0033CC"/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9" name="Line 8"/>
              <p:cNvSpPr>
                <a:spLocks noChangeShapeType="1"/>
              </p:cNvSpPr>
              <p:nvPr/>
            </p:nvSpPr>
            <p:spPr bwMode="auto">
              <a:xfrm>
                <a:off x="1776" y="1315"/>
                <a:ext cx="2520" cy="0"/>
              </a:xfrm>
              <a:prstGeom prst="line">
                <a:avLst/>
              </a:prstGeom>
              <a:noFill/>
              <a:ln w="28575">
                <a:solidFill>
                  <a:srgbClr val="0033CC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7" name="Text Box 13"/>
            <p:cNvSpPr txBox="1">
              <a:spLocks noChangeArrowheads="1"/>
            </p:cNvSpPr>
            <p:nvPr/>
          </p:nvSpPr>
          <p:spPr bwMode="auto">
            <a:xfrm>
              <a:off x="772635" y="1673732"/>
              <a:ext cx="1956754" cy="5847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r>
                <a:rPr lang="en-US" altLang="en-US" dirty="0">
                  <a:solidFill>
                    <a:srgbClr val="0033CC"/>
                  </a:solidFill>
                  <a:latin typeface="Calibri" panose="020F0502020204030204" pitchFamily="34" charset="0"/>
                </a:rPr>
                <a:t>Resolution</a:t>
              </a:r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1180854" y="3733800"/>
            <a:ext cx="83869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669900"/>
                </a:solidFill>
                <a:latin typeface="+mn-lt"/>
              </a:rPr>
              <a:t>PCR</a:t>
            </a:r>
            <a:endParaRPr lang="en-US" dirty="0">
              <a:solidFill>
                <a:srgbClr val="669900"/>
              </a:solidFill>
              <a:latin typeface="+mn-lt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/>
              <p:cNvSpPr txBox="1"/>
              <p:nvPr/>
            </p:nvSpPr>
            <p:spPr>
              <a:xfrm>
                <a:off x="2559839" y="3733800"/>
                <a:ext cx="4848187" cy="181588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/>
                <a:r>
                  <a:rPr lang="en-US" sz="2800" dirty="0" smtClean="0">
                    <a:latin typeface="+mn-lt"/>
                  </a:rPr>
                  <a:t>Given</a:t>
                </a:r>
                <a:r>
                  <a:rPr lang="en-US" sz="2800" dirty="0" smtClean="0">
                    <a:solidFill>
                      <a:srgbClr val="669900"/>
                    </a:solidFill>
                    <a:latin typeface="+mn-lt"/>
                  </a:rPr>
                  <a:t> </a:t>
                </a:r>
                <a14:m>
                  <m:oMath xmlns:m="http://schemas.openxmlformats.org/officeDocument/2006/math">
                    <m:r>
                      <a:rPr lang="en-US" sz="2800" b="1" i="1" dirty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𝒂</m:t>
                    </m:r>
                    <m:r>
                      <a:rPr lang="en-US" sz="2800" b="1" i="1" dirty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’</m:t>
                    </m:r>
                    <m:r>
                      <a:rPr lang="en-US" sz="2800" b="1" i="1" dirty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𝒃</m:t>
                    </m:r>
                    <m:r>
                      <a:rPr lang="en-US" sz="2800" b="1" i="1" dirty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’</m:t>
                    </m:r>
                    <m:r>
                      <a:rPr lang="en-US" sz="2800" b="1" i="1" dirty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𝒄</m:t>
                    </m:r>
                    <m:r>
                      <a:rPr lang="en-US" sz="2800" b="1" i="1" dirty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’</m:t>
                    </m:r>
                    <m:r>
                      <a:rPr lang="en-US" sz="2800" b="1" i="1" dirty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𝒅</m:t>
                    </m:r>
                  </m:oMath>
                </a14:m>
                <a:r>
                  <a:rPr lang="en-US" sz="2800" b="1" dirty="0" smtClean="0">
                    <a:solidFill>
                      <a:srgbClr val="669900"/>
                    </a:solidFill>
                    <a:latin typeface="+mn-lt"/>
                  </a:rPr>
                  <a:t> </a:t>
                </a:r>
                <a:r>
                  <a:rPr lang="en-US" sz="2800" dirty="0" smtClean="0">
                    <a:latin typeface="+mn-lt"/>
                  </a:rPr>
                  <a:t>and</a:t>
                </a:r>
                <a:r>
                  <a:rPr lang="en-US" sz="2800" dirty="0" smtClean="0">
                    <a:solidFill>
                      <a:srgbClr val="669900"/>
                    </a:solidFill>
                    <a:latin typeface="+mn-lt"/>
                  </a:rPr>
                  <a:t>  </a:t>
                </a:r>
                <a14:m>
                  <m:oMath xmlns:m="http://schemas.openxmlformats.org/officeDocument/2006/math">
                    <m:r>
                      <a:rPr lang="en-US" sz="2800" b="1" i="1" dirty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𝒂𝒃</m:t>
                    </m:r>
                    <m:r>
                      <a:rPr lang="en-US" sz="2800" b="1" i="1" dirty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’</m:t>
                    </m:r>
                    <m:r>
                      <a:rPr lang="en-US" sz="2800" b="1" i="1" dirty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𝒄</m:t>
                    </m:r>
                    <m:r>
                      <a:rPr lang="en-US" sz="2800" b="1" i="1" dirty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’</m:t>
                    </m:r>
                    <m:r>
                      <a:rPr lang="en-US" sz="2800" b="1" i="1" dirty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𝒓</m:t>
                    </m:r>
                  </m:oMath>
                </a14:m>
                <a:endParaRPr lang="en-US" sz="2800" b="1" dirty="0">
                  <a:solidFill>
                    <a:schemeClr val="accent1"/>
                  </a:solidFill>
                  <a:latin typeface="+mn-lt"/>
                </a:endParaRPr>
              </a:p>
              <a:p>
                <a:pPr algn="l"/>
                <a:r>
                  <a:rPr lang="en-US" sz="2800" dirty="0" smtClean="0">
                    <a:latin typeface="+mn-lt"/>
                  </a:rPr>
                  <a:t>derive</a:t>
                </a:r>
                <a:r>
                  <a:rPr lang="en-US" sz="2800" dirty="0" smtClean="0">
                    <a:solidFill>
                      <a:srgbClr val="669900"/>
                    </a:solidFill>
                    <a:latin typeface="+mn-lt"/>
                  </a:rPr>
                  <a:t>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sz="2800" b="1" i="1" dirty="0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800" b="1" i="1" dirty="0" err="1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𝒂</m:t>
                        </m:r>
                        <m:r>
                          <a:rPr lang="en-US" sz="2800" b="1" i="1" dirty="0" err="1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’</m:t>
                        </m:r>
                        <m:r>
                          <a:rPr lang="en-US" sz="2800" b="1" i="1" dirty="0" err="1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𝒃</m:t>
                        </m:r>
                        <m:r>
                          <a:rPr lang="en-US" sz="2800" b="1" i="1" dirty="0" err="1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’</m:t>
                        </m:r>
                        <m:r>
                          <a:rPr lang="en-US" sz="2800" b="1" i="1" dirty="0" err="1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𝒄</m:t>
                        </m:r>
                        <m:r>
                          <a:rPr lang="en-US" sz="2800" b="1" i="1" dirty="0" err="1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’</m:t>
                        </m:r>
                        <m:r>
                          <a:rPr lang="en-US" sz="2800" b="1" i="1" dirty="0" err="1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𝒅</m:t>
                        </m:r>
                      </m:e>
                    </m:d>
                    <m:r>
                      <a:rPr lang="en-US" sz="2800" b="1" i="1" dirty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𝒓</m:t>
                    </m:r>
                    <m:r>
                      <a:rPr lang="en-US" sz="2800" b="1" i="1" dirty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 + (</m:t>
                    </m:r>
                    <m:r>
                      <a:rPr lang="en-US" sz="2800" b="1" i="1" dirty="0" err="1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𝒂𝒃</m:t>
                    </m:r>
                    <m:r>
                      <a:rPr lang="en-US" sz="2800" b="1" i="1" dirty="0" err="1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’</m:t>
                    </m:r>
                    <m:r>
                      <a:rPr lang="en-US" sz="2800" b="1" i="1" dirty="0" err="1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𝒄</m:t>
                    </m:r>
                    <m:r>
                      <a:rPr lang="en-US" sz="2800" b="1" i="1" dirty="0" err="1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’</m:t>
                    </m:r>
                    <m:r>
                      <a:rPr lang="en-US" sz="2800" b="1" i="1" dirty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𝒓</m:t>
                    </m:r>
                    <m:r>
                      <a:rPr lang="en-US" sz="2800" b="1" i="1" dirty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)</m:t>
                    </m:r>
                    <m:r>
                      <a:rPr lang="en-US" sz="2800" b="1" i="1" dirty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𝒅</m:t>
                    </m:r>
                  </m:oMath>
                </a14:m>
                <a:endParaRPr lang="en-US" sz="2800" b="1" dirty="0" smtClean="0">
                  <a:solidFill>
                    <a:schemeClr val="accent1"/>
                  </a:solidFill>
                  <a:latin typeface="Calibri" panose="020F0502020204030204"/>
                </a:endParaRPr>
              </a:p>
              <a:p>
                <a:pPr algn="l"/>
                <a:r>
                  <a:rPr lang="en-US" sz="2800" dirty="0">
                    <a:solidFill>
                      <a:srgbClr val="669900"/>
                    </a:solidFill>
                    <a:latin typeface="Calibri" panose="020F0502020204030204"/>
                  </a:rPr>
                  <a:t>	</a:t>
                </a:r>
                <a:r>
                  <a:rPr lang="en-US" sz="2800" dirty="0" smtClean="0">
                    <a:solidFill>
                      <a:srgbClr val="669900"/>
                    </a:solidFill>
                    <a:latin typeface="Calibri" panose="020F0502020204030204"/>
                  </a:rPr>
                  <a:t>    </a:t>
                </a:r>
                <a14:m>
                  <m:oMath xmlns:m="http://schemas.openxmlformats.org/officeDocument/2006/math">
                    <m:r>
                      <a:rPr lang="en-US" sz="2800" b="1" i="1" dirty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= </m:t>
                    </m:r>
                    <m:d>
                      <m:dPr>
                        <m:ctrlPr>
                          <a:rPr lang="en-US" sz="2800" b="1" i="1" dirty="0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800" b="1" i="1" dirty="0" err="1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𝒂</m:t>
                        </m:r>
                        <m:r>
                          <a:rPr lang="en-US" sz="2800" b="1" i="1" dirty="0" err="1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’+</m:t>
                        </m:r>
                        <m:r>
                          <a:rPr lang="en-US" sz="2800" b="1" i="1" dirty="0" err="1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𝒂</m:t>
                        </m:r>
                      </m:e>
                    </m:d>
                    <m:r>
                      <a:rPr lang="en-US" sz="2800" b="1" i="1" dirty="0" err="1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𝒃</m:t>
                    </m:r>
                    <m:r>
                      <a:rPr lang="en-US" sz="2800" b="1" i="1" dirty="0" err="1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’</m:t>
                    </m:r>
                    <m:r>
                      <a:rPr lang="en-US" sz="2800" b="1" i="1" dirty="0" err="1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𝒄</m:t>
                    </m:r>
                    <m:r>
                      <a:rPr lang="en-US" sz="2800" b="1" i="1" dirty="0" err="1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’</m:t>
                    </m:r>
                    <m:r>
                      <a:rPr lang="en-US" sz="2800" b="1" i="1" dirty="0" err="1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𝒅𝒓</m:t>
                    </m:r>
                  </m:oMath>
                </a14:m>
                <a:endParaRPr lang="en-US" sz="2800" b="1" i="1" dirty="0" smtClean="0">
                  <a:solidFill>
                    <a:schemeClr val="accent1"/>
                  </a:solidFill>
                  <a:latin typeface="Cambria Math" panose="02040503050406030204" pitchFamily="18" charset="0"/>
                </a:endParaRPr>
              </a:p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1" i="1" dirty="0" smtClean="0">
                          <a:solidFill>
                            <a:schemeClr val="accent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800" b="1" i="1" dirty="0" err="1" smtClean="0">
                          <a:solidFill>
                            <a:schemeClr val="accent1"/>
                          </a:solidFill>
                          <a:latin typeface="Cambria Math" panose="02040503050406030204" pitchFamily="18" charset="0"/>
                        </a:rPr>
                        <m:t>𝒃</m:t>
                      </m:r>
                      <m:r>
                        <a:rPr lang="en-US" sz="2800" b="1" i="1" dirty="0" err="1" smtClean="0">
                          <a:solidFill>
                            <a:schemeClr val="accent1"/>
                          </a:solidFill>
                          <a:latin typeface="Cambria Math" panose="02040503050406030204" pitchFamily="18" charset="0"/>
                        </a:rPr>
                        <m:t>’</m:t>
                      </m:r>
                      <m:r>
                        <a:rPr lang="en-US" sz="2800" b="1" i="1" dirty="0" err="1" smtClean="0">
                          <a:solidFill>
                            <a:schemeClr val="accent1"/>
                          </a:solidFill>
                          <a:latin typeface="Cambria Math" panose="02040503050406030204" pitchFamily="18" charset="0"/>
                        </a:rPr>
                        <m:t>𝒄</m:t>
                      </m:r>
                      <m:r>
                        <a:rPr lang="en-US" sz="2800" b="1" i="1" dirty="0" err="1" smtClean="0">
                          <a:solidFill>
                            <a:schemeClr val="accent1"/>
                          </a:solidFill>
                          <a:latin typeface="Cambria Math" panose="02040503050406030204" pitchFamily="18" charset="0"/>
                        </a:rPr>
                        <m:t>’</m:t>
                      </m:r>
                      <m:r>
                        <a:rPr lang="en-US" sz="2800" b="1" i="1" dirty="0" err="1" smtClean="0">
                          <a:solidFill>
                            <a:schemeClr val="accent1"/>
                          </a:solidFill>
                          <a:latin typeface="Cambria Math" panose="02040503050406030204" pitchFamily="18" charset="0"/>
                        </a:rPr>
                        <m:t>𝒅𝒓</m:t>
                      </m:r>
                      <m:r>
                        <a:rPr lang="en-US" sz="2800" b="1" i="1" dirty="0" smtClean="0">
                          <a:solidFill>
                            <a:schemeClr val="accent1"/>
                          </a:solidFill>
                          <a:latin typeface="Cambria Math" panose="02040503050406030204" pitchFamily="18" charset="0"/>
                        </a:rPr>
                        <m:t>  </m:t>
                      </m:r>
                    </m:oMath>
                  </m:oMathPara>
                </a14:m>
                <a:endParaRPr lang="en-US" sz="2800" b="1" dirty="0" smtClean="0">
                  <a:solidFill>
                    <a:schemeClr val="accent1"/>
                  </a:solidFill>
                  <a:latin typeface="+mn-lt"/>
                </a:endParaRPr>
              </a:p>
            </p:txBody>
          </p:sp>
        </mc:Choice>
        <mc:Fallback xmlns=""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59839" y="3733800"/>
                <a:ext cx="4848187" cy="1815882"/>
              </a:xfrm>
              <a:prstGeom prst="rect">
                <a:avLst/>
              </a:prstGeom>
              <a:blipFill rotWithShape="0">
                <a:blip r:embed="rId2"/>
                <a:stretch>
                  <a:fillRect l="-2642" t="-33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086173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Proof systems based on other representations of clauses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31800" y="1447800"/>
                <a:ext cx="8407400" cy="4953000"/>
              </a:xfrm>
            </p:spPr>
            <p:txBody>
              <a:bodyPr/>
              <a:lstStyle/>
              <a:p>
                <a:r>
                  <a:rPr lang="en-US" dirty="0" smtClean="0"/>
                  <a:t>Algebraic:</a:t>
                </a:r>
              </a:p>
              <a:p>
                <a:pPr lvl="1">
                  <a:buClr>
                    <a:srgbClr val="FFCC00"/>
                  </a:buClr>
                </a:pPr>
                <a:r>
                  <a:rPr lang="en-US" altLang="en-US" dirty="0">
                    <a:solidFill>
                      <a:srgbClr val="000000"/>
                    </a:solidFill>
                  </a:rPr>
                  <a:t>Clause</a:t>
                </a:r>
                <a:r>
                  <a:rPr lang="en-US" altLang="en-US" dirty="0">
                    <a:solidFill>
                      <a:srgbClr val="FF6600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en-US" b="1" i="1" dirty="0">
                        <a:solidFill>
                          <a:srgbClr val="FF6600"/>
                        </a:solidFill>
                        <a:latin typeface="Cambria Math" panose="02040503050406030204" pitchFamily="18" charset="0"/>
                      </a:rPr>
                      <m:t>𝑪</m:t>
                    </m:r>
                    <m:r>
                      <a:rPr lang="en-US" altLang="en-US" i="1" dirty="0">
                        <a:solidFill>
                          <a:srgbClr val="FF6600"/>
                        </a:solidFill>
                        <a:latin typeface="Cambria Math" panose="02040503050406030204" pitchFamily="18" charset="0"/>
                      </a:rPr>
                      <m:t>=(</m:t>
                    </m:r>
                    <m:r>
                      <a:rPr lang="en-US" altLang="en-US" b="1" i="1" dirty="0">
                        <a:solidFill>
                          <a:srgbClr val="FF6600"/>
                        </a:solidFill>
                        <a:latin typeface="Cambria Math" panose="02040503050406030204" pitchFamily="18" charset="0"/>
                      </a:rPr>
                      <m:t>𝒙</m:t>
                    </m:r>
                    <m:r>
                      <a:rPr lang="en-US" altLang="en-US" b="1" i="1" dirty="0" smtClean="0">
                        <a:solidFill>
                          <a:srgbClr val="FF6600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altLang="en-US" b="1" i="1" dirty="0">
                        <a:solidFill>
                          <a:srgbClr val="FF6600"/>
                        </a:solidFill>
                        <a:latin typeface="Cambria Math" panose="02040503050406030204" pitchFamily="18" charset="0"/>
                        <a:sym typeface="Symbol" panose="05050102010706020507" pitchFamily="18" charset="2"/>
                      </a:rPr>
                      <m:t></m:t>
                    </m:r>
                    <m:r>
                      <a:rPr lang="en-US" altLang="en-US" b="1" i="1" dirty="0">
                        <a:solidFill>
                          <a:srgbClr val="FF6600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altLang="en-US" b="1" i="1" dirty="0" smtClean="0">
                        <a:solidFill>
                          <a:srgbClr val="FF66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sym typeface="Symbol" panose="05050102010706020507" pitchFamily="18" charset="2"/>
                      </a:rPr>
                      <m:t>¬</m:t>
                    </m:r>
                    <m:r>
                      <a:rPr lang="en-US" altLang="en-US" b="1" i="1" dirty="0" smtClean="0">
                        <a:solidFill>
                          <a:srgbClr val="FF6600"/>
                        </a:solidFill>
                        <a:latin typeface="Cambria Math" panose="02040503050406030204" pitchFamily="18" charset="0"/>
                      </a:rPr>
                      <m:t>𝒚</m:t>
                    </m:r>
                    <m:r>
                      <a:rPr lang="en-US" altLang="en-US" b="1" i="1" dirty="0">
                        <a:solidFill>
                          <a:srgbClr val="FF6600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altLang="en-US" b="1" i="1" dirty="0">
                        <a:solidFill>
                          <a:srgbClr val="FF6600"/>
                        </a:solidFill>
                        <a:latin typeface="Cambria Math" panose="02040503050406030204" pitchFamily="18" charset="0"/>
                        <a:sym typeface="Symbol" panose="05050102010706020507" pitchFamily="18" charset="2"/>
                      </a:rPr>
                      <m:t></m:t>
                    </m:r>
                    <m:r>
                      <a:rPr lang="en-US" altLang="en-US" b="1" i="1" dirty="0">
                        <a:solidFill>
                          <a:srgbClr val="FF6600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altLang="en-US" b="1" i="1" dirty="0" smtClean="0">
                        <a:solidFill>
                          <a:srgbClr val="FF6600"/>
                        </a:solidFill>
                        <a:latin typeface="Cambria Math" panose="02040503050406030204" pitchFamily="18" charset="0"/>
                      </a:rPr>
                      <m:t>𝒛</m:t>
                    </m:r>
                    <m:r>
                      <a:rPr lang="en-US" altLang="en-US" i="1" dirty="0">
                        <a:solidFill>
                          <a:srgbClr val="FF6600"/>
                        </a:solidFill>
                        <a:latin typeface="Cambria Math" panose="02040503050406030204" pitchFamily="18" charset="0"/>
                      </a:rPr>
                      <m:t>)</m:t>
                    </m:r>
                    <m:r>
                      <a:rPr lang="en-US" altLang="en-US" i="1" dirty="0">
                        <a:solidFill>
                          <a:srgbClr val="0033CC"/>
                        </a:solidFill>
                        <a:latin typeface="Cambria Math" panose="02040503050406030204" pitchFamily="18" charset="0"/>
                      </a:rPr>
                      <m:t>  </m:t>
                    </m:r>
                  </m:oMath>
                </a14:m>
                <a:r>
                  <a:rPr lang="en-US" altLang="en-US" dirty="0">
                    <a:solidFill>
                      <a:srgbClr val="000000"/>
                    </a:solidFill>
                  </a:rPr>
                  <a:t>becomes </a:t>
                </a:r>
                <a:r>
                  <a:rPr lang="en-US" altLang="en-US" dirty="0"/>
                  <a:t>equation </a:t>
                </a:r>
                <a:endParaRPr lang="en-US" altLang="en-US" dirty="0" smtClean="0"/>
              </a:p>
              <a:p>
                <a:pPr lvl="2">
                  <a:buClr>
                    <a:srgbClr val="FFCC00"/>
                  </a:buClr>
                </a:pPr>
                <a14:m>
                  <m:oMath xmlns:m="http://schemas.openxmlformats.org/officeDocument/2006/math">
                    <m:r>
                      <a:rPr lang="en-US" altLang="en-US" sz="2400" b="1" i="1" dirty="0" smtClean="0">
                        <a:solidFill>
                          <a:srgbClr val="FF6600"/>
                        </a:solidFill>
                        <a:latin typeface="Cambria Math" panose="02040503050406030204" pitchFamily="18" charset="0"/>
                      </a:rPr>
                      <m:t>𝒇</m:t>
                    </m:r>
                    <m:r>
                      <a:rPr lang="en-US" altLang="en-US" sz="2400" b="1" i="1" baseline="-25000" dirty="0">
                        <a:solidFill>
                          <a:srgbClr val="FF6600"/>
                        </a:solidFill>
                        <a:latin typeface="Cambria Math" panose="02040503050406030204" pitchFamily="18" charset="0"/>
                      </a:rPr>
                      <m:t>𝑪</m:t>
                    </m:r>
                    <m:r>
                      <a:rPr lang="en-US" altLang="en-US" sz="2400" i="1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≡</m:t>
                    </m:r>
                    <m:r>
                      <a:rPr lang="en-US" altLang="en-US" sz="2400" i="1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 </m:t>
                    </m:r>
                    <m:d>
                      <m:dPr>
                        <m:ctrlPr>
                          <a:rPr lang="en-US" altLang="en-US" sz="2400" i="1" dirty="0">
                            <a:solidFill>
                              <a:srgbClr val="FF66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en-US" sz="2400" b="1" i="1" dirty="0">
                            <a:solidFill>
                              <a:srgbClr val="FF6600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  <m:r>
                          <a:rPr lang="en-US" altLang="en-US" sz="2400" i="1" dirty="0">
                            <a:solidFill>
                              <a:srgbClr val="FF6600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altLang="en-US" sz="2400" b="1" i="1" dirty="0">
                            <a:solidFill>
                              <a:srgbClr val="FF6600"/>
                            </a:solidFill>
                            <a:latin typeface="Cambria Math" panose="02040503050406030204" pitchFamily="18" charset="0"/>
                          </a:rPr>
                          <m:t>𝒙</m:t>
                        </m:r>
                      </m:e>
                    </m:d>
                    <m:r>
                      <a:rPr lang="en-US" altLang="en-US" sz="2400" b="1" i="1" dirty="0" smtClean="0">
                        <a:solidFill>
                          <a:srgbClr val="FF6600"/>
                        </a:solidFill>
                        <a:latin typeface="Cambria Math" panose="02040503050406030204" pitchFamily="18" charset="0"/>
                      </a:rPr>
                      <m:t>𝒚</m:t>
                    </m:r>
                    <m:d>
                      <m:dPr>
                        <m:ctrlPr>
                          <a:rPr lang="en-US" altLang="en-US" sz="2400" b="1" i="1" dirty="0" smtClean="0">
                            <a:solidFill>
                              <a:srgbClr val="FF66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en-US" sz="2400" b="1" i="1" dirty="0">
                            <a:solidFill>
                              <a:srgbClr val="FF6600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  <m:r>
                          <a:rPr lang="en-US" altLang="en-US" sz="2400" b="1" i="1" dirty="0">
                            <a:solidFill>
                              <a:srgbClr val="FF6600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altLang="en-US" sz="2400" b="1" i="1" dirty="0" smtClean="0">
                            <a:solidFill>
                              <a:srgbClr val="FF6600"/>
                            </a:solidFill>
                            <a:latin typeface="Cambria Math" panose="02040503050406030204" pitchFamily="18" charset="0"/>
                          </a:rPr>
                          <m:t>𝒛</m:t>
                        </m:r>
                      </m:e>
                    </m:d>
                    <m:r>
                      <a:rPr lang="en-US" altLang="en-US" sz="2400" b="1" i="1" dirty="0">
                        <a:solidFill>
                          <a:srgbClr val="FF6600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altLang="en-US" sz="2400" b="1" i="1" dirty="0">
                        <a:solidFill>
                          <a:srgbClr val="FF6600"/>
                        </a:solidFill>
                        <a:latin typeface="Cambria Math" panose="02040503050406030204" pitchFamily="18" charset="0"/>
                      </a:rPr>
                      <m:t>𝟎</m:t>
                    </m:r>
                    <m:r>
                      <a:rPr lang="en-US" altLang="en-US" sz="2400" b="1" i="1" dirty="0" smtClean="0">
                        <a:solidFill>
                          <a:srgbClr val="FF6600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400" dirty="0" smtClean="0"/>
                  <a:t> plus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sz="24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𝒙</m:t>
                        </m:r>
                      </m:e>
                      <m:sup>
                        <m:r>
                          <a:rPr lang="en-US" sz="24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sup>
                    </m:sSup>
                    <m:r>
                      <a:rPr lang="en-US" sz="2400" b="1" i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−</m:t>
                    </m:r>
                    <m:r>
                      <a:rPr lang="en-US" sz="2400" b="1" i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𝒙</m:t>
                    </m:r>
                    <m:r>
                      <a:rPr lang="en-US" sz="2400" b="1" i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400" b="1" i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𝟎</m:t>
                    </m:r>
                    <m:r>
                      <a:rPr lang="en-US" sz="2400" b="1" i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400" dirty="0" smtClean="0"/>
                  <a:t> or …</a:t>
                </a:r>
                <a:endParaRPr lang="en-US" altLang="en-US" sz="2400" b="1" i="1" dirty="0" smtClean="0">
                  <a:solidFill>
                    <a:srgbClr val="FF6600"/>
                  </a:solidFill>
                  <a:latin typeface="Cambria Math" panose="02040503050406030204" pitchFamily="18" charset="0"/>
                </a:endParaRPr>
              </a:p>
              <a:p>
                <a:pPr lvl="2">
                  <a:buClr>
                    <a:srgbClr val="FFCC00"/>
                  </a:buClr>
                </a:pPr>
                <a14:m>
                  <m:oMath xmlns:m="http://schemas.openxmlformats.org/officeDocument/2006/math">
                    <m:r>
                      <a:rPr lang="en-US" altLang="en-US" sz="2400" b="1" i="1" dirty="0" smtClean="0">
                        <a:solidFill>
                          <a:srgbClr val="FF6600"/>
                        </a:solidFill>
                        <a:latin typeface="Cambria Math" panose="02040503050406030204" pitchFamily="18" charset="0"/>
                      </a:rPr>
                      <m:t>𝒇</m:t>
                    </m:r>
                    <m:r>
                      <a:rPr lang="en-US" altLang="en-US" sz="2400" b="1" i="1" baseline="-25000" dirty="0">
                        <a:solidFill>
                          <a:srgbClr val="FF6600"/>
                        </a:solidFill>
                        <a:latin typeface="Cambria Math" panose="02040503050406030204" pitchFamily="18" charset="0"/>
                      </a:rPr>
                      <m:t>𝑪</m:t>
                    </m:r>
                    <m:r>
                      <a:rPr lang="en-US" altLang="en-US" sz="2400" i="1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≡</m:t>
                    </m:r>
                    <m:sSup>
                      <m:sSupPr>
                        <m:ctrlPr>
                          <a:rPr lang="en-US" altLang="en-US" sz="2400" b="1" i="1" dirty="0" smtClean="0">
                            <a:solidFill>
                              <a:srgbClr val="FF66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en-US" sz="2400" b="1" i="1" dirty="0" smtClean="0">
                            <a:solidFill>
                              <a:srgbClr val="FF66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  <m:r>
                          <a:rPr lang="en-US" altLang="en-US" sz="2400" b="1" i="1" dirty="0" smtClean="0">
                            <a:solidFill>
                              <a:srgbClr val="FF66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𝒙</m:t>
                        </m:r>
                      </m:e>
                      <m:sup>
                        <m:r>
                          <a:rPr lang="en-US" altLang="en-US" sz="2400" b="1" i="1" dirty="0" smtClean="0">
                            <a:solidFill>
                              <a:srgbClr val="FF66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′</m:t>
                        </m:r>
                      </m:sup>
                    </m:sSup>
                    <m:r>
                      <a:rPr lang="en-US" altLang="en-US" sz="2400" b="1" i="1" dirty="0">
                        <a:solidFill>
                          <a:srgbClr val="FF6600"/>
                        </a:solidFill>
                        <a:latin typeface="Cambria Math" panose="02040503050406030204" pitchFamily="18" charset="0"/>
                      </a:rPr>
                      <m:t>𝒚</m:t>
                    </m:r>
                    <m:sSup>
                      <m:sSupPr>
                        <m:ctrlPr>
                          <a:rPr lang="en-US" altLang="en-US" sz="2400" b="1" i="1" dirty="0" smtClean="0">
                            <a:solidFill>
                              <a:srgbClr val="FF66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en-US" sz="2400" b="1" i="1" dirty="0" smtClean="0">
                            <a:solidFill>
                              <a:srgbClr val="FF6600"/>
                            </a:solidFill>
                            <a:latin typeface="Cambria Math" panose="02040503050406030204" pitchFamily="18" charset="0"/>
                          </a:rPr>
                          <m:t>𝒛</m:t>
                        </m:r>
                      </m:e>
                      <m:sup>
                        <m:r>
                          <a:rPr lang="en-US" altLang="en-US" sz="2400" b="1" i="1" dirty="0" smtClean="0">
                            <a:solidFill>
                              <a:srgbClr val="FF6600"/>
                            </a:solidFill>
                            <a:latin typeface="Cambria Math" panose="02040503050406030204" pitchFamily="18" charset="0"/>
                          </a:rPr>
                          <m:t>′</m:t>
                        </m:r>
                      </m:sup>
                    </m:sSup>
                    <m:r>
                      <a:rPr lang="en-US" altLang="en-US" sz="2400" b="1" i="1" dirty="0">
                        <a:solidFill>
                          <a:srgbClr val="FF6600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altLang="en-US" sz="2400" b="1" i="1" dirty="0" smtClean="0">
                        <a:solidFill>
                          <a:srgbClr val="FF6600"/>
                        </a:solidFill>
                        <a:latin typeface="Cambria Math" panose="02040503050406030204" pitchFamily="18" charset="0"/>
                      </a:rPr>
                      <m:t>𝟎</m:t>
                    </m:r>
                    <m:r>
                      <a:rPr lang="en-US" altLang="en-US" sz="2400" b="1" i="1" dirty="0" smtClean="0">
                        <a:solidFill>
                          <a:srgbClr val="FF6600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altLang="en-US" sz="2400" dirty="0" smtClean="0"/>
                  <a:t> plus equations </a:t>
                </a:r>
                <a14:m>
                  <m:oMath xmlns:m="http://schemas.openxmlformats.org/officeDocument/2006/math">
                    <m:r>
                      <a:rPr lang="en-US" altLang="en-US" sz="2400" b="1" i="1" dirty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𝒙</m:t>
                    </m:r>
                    <m:r>
                      <a:rPr lang="en-US" altLang="en-US" sz="2400" b="1" i="1" dirty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altLang="en-US" sz="2400" b="1" i="1" dirty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𝒙</m:t>
                    </m:r>
                    <m:r>
                      <a:rPr lang="en-US" altLang="en-US" sz="2400" b="1" i="1" dirty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’−</m:t>
                    </m:r>
                    <m:r>
                      <a:rPr lang="en-US" altLang="en-US" sz="2400" b="1" i="1" dirty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𝟏</m:t>
                    </m:r>
                    <m:r>
                      <a:rPr lang="en-US" altLang="en-US" sz="2400" b="1" i="1" dirty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altLang="en-US" sz="2400" b="1" i="1" dirty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𝟎</m:t>
                    </m:r>
                  </m:oMath>
                </a14:m>
                <a:r>
                  <a:rPr lang="en-US" sz="2400" dirty="0" smtClean="0"/>
                  <a:t> etc.</a:t>
                </a:r>
              </a:p>
              <a:p>
                <a:pPr lvl="1">
                  <a:buClr>
                    <a:srgbClr val="FFCC00"/>
                  </a:buClr>
                </a:pPr>
                <a:r>
                  <a:rPr lang="en-US" dirty="0" smtClean="0"/>
                  <a:t>Derive </a:t>
                </a:r>
                <a14:m>
                  <m:oMath xmlns:m="http://schemas.openxmlformats.org/officeDocument/2006/math">
                    <m:r>
                      <a:rPr lang="en-US" altLang="en-US" b="1" i="1" dirty="0">
                        <a:solidFill>
                          <a:srgbClr val="FF6600"/>
                        </a:solidFill>
                        <a:latin typeface="Cambria Math" panose="02040503050406030204" pitchFamily="18" charset="0"/>
                      </a:rPr>
                      <m:t>𝟏</m:t>
                    </m:r>
                    <m:r>
                      <a:rPr lang="en-US" altLang="en-US" b="1" i="1" dirty="0">
                        <a:solidFill>
                          <a:srgbClr val="FF6600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altLang="en-US" b="1" i="1" dirty="0">
                        <a:solidFill>
                          <a:srgbClr val="FF6600"/>
                        </a:solidFill>
                        <a:latin typeface="Cambria Math" panose="02040503050406030204" pitchFamily="18" charset="0"/>
                      </a:rPr>
                      <m:t>𝟎</m:t>
                    </m:r>
                  </m:oMath>
                </a14:m>
                <a:endParaRPr lang="en-US" altLang="en-US" b="1" dirty="0" smtClean="0">
                  <a:solidFill>
                    <a:srgbClr val="FF6600"/>
                  </a:solidFill>
                </a:endParaRPr>
              </a:p>
              <a:p>
                <a:pPr lvl="6">
                  <a:buClr>
                    <a:srgbClr val="FFCC00"/>
                  </a:buClr>
                </a:pPr>
                <a:endParaRPr lang="en-US" dirty="0"/>
              </a:p>
              <a:p>
                <a:r>
                  <a:rPr lang="en-US" dirty="0" smtClean="0"/>
                  <a:t>0-1-inequalities:</a:t>
                </a:r>
              </a:p>
              <a:p>
                <a:pPr lvl="1">
                  <a:buClr>
                    <a:srgbClr val="FFCC00"/>
                  </a:buClr>
                </a:pPr>
                <a:r>
                  <a:rPr lang="en-US" altLang="en-US" dirty="0">
                    <a:solidFill>
                      <a:srgbClr val="000000"/>
                    </a:solidFill>
                  </a:rPr>
                  <a:t>Clause</a:t>
                </a:r>
                <a14:m>
                  <m:oMath xmlns:m="http://schemas.openxmlformats.org/officeDocument/2006/math">
                    <m:r>
                      <a:rPr lang="en-US" altLang="en-US" b="0" i="0" dirty="0" smtClean="0">
                        <a:solidFill>
                          <a:srgbClr val="FF6600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altLang="en-US" b="1" i="1" dirty="0">
                        <a:solidFill>
                          <a:srgbClr val="FF6600"/>
                        </a:solidFill>
                        <a:latin typeface="Cambria Math" panose="02040503050406030204" pitchFamily="18" charset="0"/>
                      </a:rPr>
                      <m:t>𝑪</m:t>
                    </m:r>
                    <m:r>
                      <a:rPr lang="en-US" altLang="en-US" i="1" dirty="0">
                        <a:solidFill>
                          <a:srgbClr val="FF6600"/>
                        </a:solidFill>
                        <a:latin typeface="Cambria Math" panose="02040503050406030204" pitchFamily="18" charset="0"/>
                      </a:rPr>
                      <m:t>=(</m:t>
                    </m:r>
                    <m:r>
                      <a:rPr lang="en-US" altLang="en-US" b="1" i="1" dirty="0">
                        <a:solidFill>
                          <a:srgbClr val="FF6600"/>
                        </a:solidFill>
                        <a:latin typeface="Cambria Math" panose="02040503050406030204" pitchFamily="18" charset="0"/>
                      </a:rPr>
                      <m:t>𝒙</m:t>
                    </m:r>
                    <m:r>
                      <a:rPr lang="en-US" altLang="en-US" b="1" i="1" dirty="0" smtClean="0">
                        <a:solidFill>
                          <a:srgbClr val="FF6600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altLang="en-US" sz="2800" b="1" i="1" dirty="0">
                        <a:solidFill>
                          <a:srgbClr val="FF6600"/>
                        </a:solidFill>
                        <a:latin typeface="Cambria Math" panose="02040503050406030204" pitchFamily="18" charset="0"/>
                        <a:sym typeface="Symbol" panose="05050102010706020507" pitchFamily="18" charset="2"/>
                      </a:rPr>
                      <m:t></m:t>
                    </m:r>
                    <m:r>
                      <a:rPr lang="en-US" altLang="en-US" b="1" i="1" dirty="0">
                        <a:solidFill>
                          <a:srgbClr val="FF6600"/>
                        </a:solidFill>
                        <a:latin typeface="Cambria Math" panose="02040503050406030204" pitchFamily="18" charset="0"/>
                      </a:rPr>
                      <m:t>¬</m:t>
                    </m:r>
                    <m:r>
                      <a:rPr lang="en-US" altLang="en-US" b="1" i="1" dirty="0">
                        <a:solidFill>
                          <a:srgbClr val="FF6600"/>
                        </a:solidFill>
                        <a:latin typeface="Cambria Math" panose="02040503050406030204" pitchFamily="18" charset="0"/>
                      </a:rPr>
                      <m:t>𝒚</m:t>
                    </m:r>
                    <m:r>
                      <a:rPr lang="en-US" altLang="en-US" b="1" i="1" dirty="0" smtClean="0">
                        <a:solidFill>
                          <a:srgbClr val="FF6600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altLang="en-US" sz="2800" b="1" i="1" dirty="0">
                        <a:solidFill>
                          <a:srgbClr val="FF6600"/>
                        </a:solidFill>
                        <a:latin typeface="Cambria Math" panose="02040503050406030204" pitchFamily="18" charset="0"/>
                        <a:sym typeface="Symbol" panose="05050102010706020507" pitchFamily="18" charset="2"/>
                      </a:rPr>
                      <m:t></m:t>
                    </m:r>
                    <m:r>
                      <a:rPr lang="en-US" altLang="en-US" sz="2800" b="1" i="1" dirty="0" smtClean="0">
                        <a:solidFill>
                          <a:srgbClr val="FF6600"/>
                        </a:solidFill>
                        <a:latin typeface="Cambria Math" panose="02040503050406030204" pitchFamily="18" charset="0"/>
                        <a:sym typeface="Symbol" panose="05050102010706020507" pitchFamily="18" charset="2"/>
                      </a:rPr>
                      <m:t> </m:t>
                    </m:r>
                    <m:r>
                      <a:rPr lang="en-US" altLang="en-US" b="1" i="1" dirty="0">
                        <a:solidFill>
                          <a:srgbClr val="FF6600"/>
                        </a:solidFill>
                        <a:latin typeface="Cambria Math" panose="02040503050406030204" pitchFamily="18" charset="0"/>
                      </a:rPr>
                      <m:t>𝒛</m:t>
                    </m:r>
                    <m:r>
                      <a:rPr lang="en-US" altLang="en-US" i="1" dirty="0">
                        <a:solidFill>
                          <a:srgbClr val="FF6600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altLang="en-US" dirty="0" smtClean="0">
                    <a:solidFill>
                      <a:srgbClr val="000000"/>
                    </a:solidFill>
                  </a:rPr>
                  <a:t> </a:t>
                </a:r>
                <a:r>
                  <a:rPr lang="en-US" altLang="en-US" dirty="0">
                    <a:solidFill>
                      <a:srgbClr val="000000"/>
                    </a:solidFill>
                  </a:rPr>
                  <a:t>becomes </a:t>
                </a:r>
                <a:r>
                  <a:rPr lang="en-US" altLang="en-US" dirty="0" smtClean="0">
                    <a:solidFill>
                      <a:srgbClr val="000000"/>
                    </a:solidFill>
                  </a:rPr>
                  <a:t>inequality </a:t>
                </a:r>
                <a:endParaRPr lang="en-US" altLang="en-US" dirty="0">
                  <a:solidFill>
                    <a:srgbClr val="000000"/>
                  </a:solidFill>
                </a:endParaRPr>
              </a:p>
              <a:p>
                <a:pPr lvl="2">
                  <a:buClr>
                    <a:srgbClr val="FFCC00"/>
                  </a:buClr>
                </a:pPr>
                <a:r>
                  <a:rPr lang="en-US" altLang="en-US" sz="2400" b="1" dirty="0" smtClean="0">
                    <a:solidFill>
                      <a:srgbClr val="FF6600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en-US" sz="2400" b="1" i="1" dirty="0">
                        <a:solidFill>
                          <a:srgbClr val="FF6600"/>
                        </a:solidFill>
                        <a:latin typeface="Cambria Math" panose="02040503050406030204" pitchFamily="18" charset="0"/>
                      </a:rPr>
                      <m:t>𝒙</m:t>
                    </m:r>
                    <m:r>
                      <a:rPr lang="en-US" altLang="en-US" sz="2400" b="1" i="1" dirty="0">
                        <a:solidFill>
                          <a:srgbClr val="FF6600"/>
                        </a:solidFill>
                        <a:latin typeface="Cambria Math" panose="02040503050406030204" pitchFamily="18" charset="0"/>
                      </a:rPr>
                      <m:t>+</m:t>
                    </m:r>
                    <m:d>
                      <m:dPr>
                        <m:ctrlPr>
                          <a:rPr lang="en-US" altLang="en-US" sz="2400" b="1" i="1" dirty="0" smtClean="0">
                            <a:solidFill>
                              <a:srgbClr val="FF66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en-US" sz="2400" b="1" i="1" dirty="0" smtClean="0">
                            <a:solidFill>
                              <a:srgbClr val="FF6600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  <m:r>
                          <a:rPr lang="en-US" altLang="en-US" sz="2400" b="1" i="1" dirty="0" smtClean="0">
                            <a:solidFill>
                              <a:srgbClr val="FF6600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altLang="en-US" sz="2400" b="1" i="1" dirty="0" smtClean="0">
                            <a:solidFill>
                              <a:srgbClr val="FF6600"/>
                            </a:solidFill>
                            <a:latin typeface="Cambria Math" panose="02040503050406030204" pitchFamily="18" charset="0"/>
                          </a:rPr>
                          <m:t>𝒚</m:t>
                        </m:r>
                      </m:e>
                    </m:d>
                    <m:r>
                      <a:rPr lang="en-US" altLang="en-US" sz="2400" b="1" i="1" dirty="0" smtClean="0">
                        <a:solidFill>
                          <a:srgbClr val="FF6600"/>
                        </a:solidFill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altLang="en-US" sz="2400" b="1" i="1" dirty="0" smtClean="0">
                        <a:solidFill>
                          <a:srgbClr val="FF6600"/>
                        </a:solidFill>
                        <a:latin typeface="Cambria Math" panose="02040503050406030204" pitchFamily="18" charset="0"/>
                      </a:rPr>
                      <m:t>𝒛</m:t>
                    </m:r>
                    <m:r>
                      <a:rPr lang="en-US" altLang="en-US" sz="2400" b="1" i="1" dirty="0" smtClean="0">
                        <a:solidFill>
                          <a:srgbClr val="FF6600"/>
                        </a:solidFill>
                        <a:latin typeface="Cambria Math" panose="02040503050406030204" pitchFamily="18" charset="0"/>
                      </a:rPr>
                      <m:t> ≥</m:t>
                    </m:r>
                    <m:r>
                      <a:rPr lang="en-US" altLang="en-US" sz="2400" b="1" i="1" dirty="0" smtClean="0">
                        <a:solidFill>
                          <a:srgbClr val="FF6600"/>
                        </a:solidFill>
                        <a:latin typeface="Cambria Math" panose="02040503050406030204" pitchFamily="18" charset="0"/>
                      </a:rPr>
                      <m:t>𝟏</m:t>
                    </m:r>
                  </m:oMath>
                </a14:m>
                <a:r>
                  <a:rPr lang="en-US" sz="2400" dirty="0" smtClean="0">
                    <a:solidFill>
                      <a:srgbClr val="000000"/>
                    </a:solidFill>
                  </a:rPr>
                  <a:t>  plus </a:t>
                </a:r>
                <a14:m>
                  <m:oMath xmlns:m="http://schemas.openxmlformats.org/officeDocument/2006/math">
                    <m:r>
                      <a:rPr lang="en-US" altLang="en-US" sz="2400" b="1" i="1" dirty="0" smtClean="0">
                        <a:solidFill>
                          <a:srgbClr val="FF6600"/>
                        </a:solidFill>
                        <a:latin typeface="Cambria Math" panose="02040503050406030204" pitchFamily="18" charset="0"/>
                      </a:rPr>
                      <m:t>𝒙</m:t>
                    </m:r>
                    <m:r>
                      <a:rPr lang="en-US" altLang="en-US" sz="2400" b="1" i="1" dirty="0" smtClean="0">
                        <a:solidFill>
                          <a:srgbClr val="FF6600"/>
                        </a:solidFill>
                        <a:latin typeface="Cambria Math" panose="02040503050406030204" pitchFamily="18" charset="0"/>
                      </a:rPr>
                      <m:t>≤</m:t>
                    </m:r>
                    <m:r>
                      <a:rPr lang="en-US" altLang="en-US" sz="2400" b="1" i="1" dirty="0">
                        <a:solidFill>
                          <a:srgbClr val="FF6600"/>
                        </a:solidFill>
                        <a:latin typeface="Cambria Math" panose="02040503050406030204" pitchFamily="18" charset="0"/>
                      </a:rPr>
                      <m:t>𝟏</m:t>
                    </m:r>
                  </m:oMath>
                </a14:m>
                <a:r>
                  <a:rPr lang="en-US" altLang="en-US" sz="2400" dirty="0" smtClean="0"/>
                  <a:t> and </a:t>
                </a:r>
                <a14:m>
                  <m:oMath xmlns:m="http://schemas.openxmlformats.org/officeDocument/2006/math">
                    <m:r>
                      <a:rPr lang="en-US" altLang="en-US" sz="2400" b="1" i="1" dirty="0">
                        <a:solidFill>
                          <a:srgbClr val="FF6600"/>
                        </a:solidFill>
                        <a:latin typeface="Cambria Math" panose="02040503050406030204" pitchFamily="18" charset="0"/>
                      </a:rPr>
                      <m:t>𝒙</m:t>
                    </m:r>
                    <m:r>
                      <a:rPr lang="en-US" altLang="en-US" sz="2400" b="1" i="1" dirty="0" smtClean="0">
                        <a:solidFill>
                          <a:srgbClr val="FF66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≥</m:t>
                    </m:r>
                    <m:r>
                      <a:rPr lang="en-US" altLang="en-US" sz="2400" b="1" i="1" dirty="0" smtClean="0">
                        <a:solidFill>
                          <a:srgbClr val="FF6600"/>
                        </a:solidFill>
                        <a:latin typeface="Cambria Math" panose="02040503050406030204" pitchFamily="18" charset="0"/>
                      </a:rPr>
                      <m:t>𝟎</m:t>
                    </m:r>
                  </m:oMath>
                </a14:m>
                <a:r>
                  <a:rPr lang="en-US" altLang="en-US" sz="2400" b="1" dirty="0" smtClean="0">
                    <a:solidFill>
                      <a:srgbClr val="FF6600"/>
                    </a:solidFill>
                  </a:rPr>
                  <a:t> </a:t>
                </a:r>
                <a:r>
                  <a:rPr lang="en-US" altLang="en-US" sz="2400" dirty="0" smtClean="0"/>
                  <a:t>etc.</a:t>
                </a:r>
                <a:r>
                  <a:rPr lang="en-US" altLang="en-US" sz="2400" b="1" dirty="0" smtClean="0">
                    <a:solidFill>
                      <a:srgbClr val="FF6600"/>
                    </a:solidFill>
                  </a:rPr>
                  <a:t> </a:t>
                </a:r>
              </a:p>
              <a:p>
                <a:pPr lvl="2">
                  <a:buClr>
                    <a:srgbClr val="FFCC00"/>
                  </a:buClr>
                </a:pPr>
                <a:r>
                  <a:rPr lang="en-US" sz="2400" dirty="0">
                    <a:solidFill>
                      <a:srgbClr val="000000"/>
                    </a:solidFill>
                  </a:rPr>
                  <a:t>Derive </a:t>
                </a:r>
                <a14:m>
                  <m:oMath xmlns:m="http://schemas.openxmlformats.org/officeDocument/2006/math">
                    <m:r>
                      <a:rPr lang="en-US" altLang="en-US" sz="2400" b="1" i="1" dirty="0" smtClean="0">
                        <a:solidFill>
                          <a:srgbClr val="FF6600"/>
                        </a:solidFill>
                        <a:latin typeface="Cambria Math" panose="02040503050406030204" pitchFamily="18" charset="0"/>
                      </a:rPr>
                      <m:t>𝟎</m:t>
                    </m:r>
                    <m:r>
                      <a:rPr lang="en-US" altLang="en-US" sz="2400" b="1" i="1" dirty="0" smtClean="0">
                        <a:solidFill>
                          <a:srgbClr val="FF66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≥</m:t>
                    </m:r>
                    <m:r>
                      <a:rPr lang="en-US" altLang="en-US" sz="2400" b="1" i="1" dirty="0" smtClean="0">
                        <a:solidFill>
                          <a:srgbClr val="FF6600"/>
                        </a:solidFill>
                        <a:latin typeface="Cambria Math" panose="02040503050406030204" pitchFamily="18" charset="0"/>
                      </a:rPr>
                      <m:t>𝟏</m:t>
                    </m:r>
                  </m:oMath>
                </a14:m>
                <a:endParaRPr lang="en-US" sz="24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31800" y="1447800"/>
                <a:ext cx="8407400" cy="4953000"/>
              </a:xfrm>
              <a:blipFill rotWithShape="0">
                <a:blip r:embed="rId2"/>
                <a:stretch>
                  <a:fillRect l="-1305" t="-123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384900-51C4-4F1F-AC0B-CB9FE738FE37}" type="slidenum">
              <a:rPr lang="en-US" altLang="en-US" smtClean="0"/>
              <a:pPr/>
              <a:t>38</a:t>
            </a:fld>
            <a:endParaRPr lang="en-US" altLang="en-US"/>
          </a:p>
        </p:txBody>
      </p:sp>
      <p:sp>
        <p:nvSpPr>
          <p:cNvPr id="5" name="Rectangle 4"/>
          <p:cNvSpPr/>
          <p:nvPr/>
        </p:nvSpPr>
        <p:spPr bwMode="auto">
          <a:xfrm>
            <a:off x="431800" y="3886200"/>
            <a:ext cx="8026400" cy="2133600"/>
          </a:xfrm>
          <a:prstGeom prst="rect">
            <a:avLst/>
          </a:prstGeom>
          <a:noFill/>
          <a:ln w="38100" cap="flat" cmpd="sng" algn="ctr">
            <a:solidFill>
              <a:schemeClr val="accent1"/>
            </a:solidFill>
            <a:prstDash val="solid"/>
            <a:round/>
            <a:headEnd type="none" w="med" len="med"/>
            <a:tailEnd type="triangl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Symbol" panose="05050102010706020507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3244432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1183B-D484-4FD8-94B5-ACDA28B32120}" type="slidenum">
              <a:rPr lang="en-US" altLang="en-US"/>
              <a:pPr/>
              <a:t>39</a:t>
            </a:fld>
            <a:endParaRPr lang="en-US" altLang="en-US"/>
          </a:p>
        </p:txBody>
      </p:sp>
      <p:sp>
        <p:nvSpPr>
          <p:cNvPr id="83970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Cutting Planes </a:t>
            </a:r>
            <a:r>
              <a:rPr lang="en-US" altLang="en-US" sz="2800" dirty="0">
                <a:solidFill>
                  <a:srgbClr val="0070C0"/>
                </a:solidFill>
              </a:rPr>
              <a:t>[</a:t>
            </a:r>
            <a:r>
              <a:rPr lang="en-US" altLang="en-US" sz="2800" dirty="0" err="1">
                <a:solidFill>
                  <a:srgbClr val="0070C0"/>
                </a:solidFill>
              </a:rPr>
              <a:t>Gomory</a:t>
            </a:r>
            <a:r>
              <a:rPr lang="en-US" altLang="en-US" sz="2800" dirty="0">
                <a:solidFill>
                  <a:srgbClr val="0070C0"/>
                </a:solidFill>
              </a:rPr>
              <a:t> 59, </a:t>
            </a:r>
            <a:r>
              <a:rPr lang="en-US" altLang="en-US" sz="2800" dirty="0" err="1">
                <a:solidFill>
                  <a:srgbClr val="0070C0"/>
                </a:solidFill>
              </a:rPr>
              <a:t>Chvatal</a:t>
            </a:r>
            <a:r>
              <a:rPr lang="en-US" altLang="en-US" sz="2800" dirty="0">
                <a:solidFill>
                  <a:srgbClr val="0070C0"/>
                </a:solidFill>
              </a:rPr>
              <a:t> 73]</a:t>
            </a:r>
            <a:r>
              <a:rPr lang="en-US" altLang="en-US" sz="3200" dirty="0">
                <a:solidFill>
                  <a:srgbClr val="0070C0"/>
                </a:solidFill>
              </a:rPr>
              <a:t>: </a:t>
            </a:r>
            <a:endParaRPr lang="en-US" altLang="en-US" sz="2800" dirty="0"/>
          </a:p>
        </p:txBody>
      </p:sp>
      <p:sp>
        <p:nvSpPr>
          <p:cNvPr id="83971" name="Rectangle 1027"/>
          <p:cNvSpPr>
            <a:spLocks noGrp="1" noChangeArrowheads="1"/>
          </p:cNvSpPr>
          <p:nvPr>
            <p:ph type="body" idx="1"/>
          </p:nvPr>
        </p:nvSpPr>
        <p:spPr>
          <a:xfrm>
            <a:off x="457200" y="1576820"/>
            <a:ext cx="8407400" cy="4953000"/>
          </a:xfrm>
        </p:spPr>
        <p:txBody>
          <a:bodyPr/>
          <a:lstStyle/>
          <a:p>
            <a:r>
              <a:rPr lang="en-US" altLang="en-US" dirty="0">
                <a:solidFill>
                  <a:srgbClr val="669900"/>
                </a:solidFill>
              </a:rPr>
              <a:t>addition:</a:t>
            </a:r>
            <a:r>
              <a:rPr lang="en-US" altLang="en-US" dirty="0"/>
              <a:t> </a:t>
            </a:r>
          </a:p>
          <a:p>
            <a:endParaRPr lang="en-US" altLang="en-US" dirty="0"/>
          </a:p>
          <a:p>
            <a:pPr lvl="3"/>
            <a:endParaRPr lang="en-US" altLang="en-US" dirty="0"/>
          </a:p>
          <a:p>
            <a:r>
              <a:rPr lang="en-US" altLang="en-US" dirty="0">
                <a:solidFill>
                  <a:srgbClr val="669900"/>
                </a:solidFill>
              </a:rPr>
              <a:t>multiplication by positive integer:</a:t>
            </a:r>
          </a:p>
          <a:p>
            <a:endParaRPr lang="en-US" altLang="en-US" dirty="0"/>
          </a:p>
          <a:p>
            <a:endParaRPr lang="en-US" altLang="en-US" dirty="0"/>
          </a:p>
          <a:p>
            <a:r>
              <a:rPr lang="en-US" altLang="en-US" b="1" dirty="0">
                <a:solidFill>
                  <a:srgbClr val="669900"/>
                </a:solidFill>
              </a:rPr>
              <a:t>Division </a:t>
            </a:r>
            <a:r>
              <a:rPr lang="en-US" altLang="en-US" dirty="0">
                <a:solidFill>
                  <a:srgbClr val="669900"/>
                </a:solidFill>
              </a:rPr>
              <a:t>by positive integer:                                                           		</a:t>
            </a:r>
            <a:endParaRPr lang="en-US" altLang="en-US" dirty="0"/>
          </a:p>
          <a:p>
            <a:endParaRPr lang="en-US" altLang="en-US" b="1" dirty="0">
              <a:solidFill>
                <a:srgbClr val="0000FF"/>
              </a:solidFill>
            </a:endParaRPr>
          </a:p>
        </p:txBody>
      </p:sp>
      <p:grpSp>
        <p:nvGrpSpPr>
          <p:cNvPr id="83980" name="Group 1036"/>
          <p:cNvGrpSpPr>
            <a:grpSpLocks/>
          </p:cNvGrpSpPr>
          <p:nvPr/>
        </p:nvGrpSpPr>
        <p:grpSpPr bwMode="auto">
          <a:xfrm>
            <a:off x="2693988" y="1438277"/>
            <a:ext cx="4306888" cy="1508126"/>
            <a:chOff x="1968" y="302"/>
            <a:chExt cx="2713" cy="950"/>
          </a:xfrm>
        </p:grpSpPr>
        <p:sp>
          <p:nvSpPr>
            <p:cNvPr id="83972" name="Line 1028"/>
            <p:cNvSpPr>
              <a:spLocks noChangeShapeType="1"/>
            </p:cNvSpPr>
            <p:nvPr/>
          </p:nvSpPr>
          <p:spPr bwMode="auto">
            <a:xfrm>
              <a:off x="1968" y="912"/>
              <a:ext cx="2654" cy="0"/>
            </a:xfrm>
            <a:prstGeom prst="line">
              <a:avLst/>
            </a:prstGeom>
            <a:noFill/>
            <a:ln w="28575">
              <a:solidFill>
                <a:schemeClr val="accent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3975" name="Text Box 1031"/>
            <p:cNvSpPr txBox="1">
              <a:spLocks noChangeArrowheads="1"/>
            </p:cNvSpPr>
            <p:nvPr/>
          </p:nvSpPr>
          <p:spPr bwMode="auto">
            <a:xfrm>
              <a:off x="2069" y="302"/>
              <a:ext cx="2612" cy="9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r>
                <a:rPr lang="en-US" altLang="en-US" sz="2400" b="1" dirty="0" smtClean="0">
                  <a:solidFill>
                    <a:schemeClr val="accent1"/>
                  </a:solidFill>
                  <a:latin typeface="Calibri" panose="020F0502020204030204" pitchFamily="34" charset="0"/>
                </a:rPr>
                <a:t>a</a:t>
              </a:r>
              <a:r>
                <a:rPr lang="en-US" altLang="en-US" sz="2400" b="1" baseline="-25000" dirty="0" smtClean="0">
                  <a:solidFill>
                    <a:schemeClr val="accent1"/>
                  </a:solidFill>
                  <a:latin typeface="Calibri" panose="020F0502020204030204" pitchFamily="34" charset="0"/>
                </a:rPr>
                <a:t>1</a:t>
              </a:r>
              <a:r>
                <a:rPr lang="en-US" altLang="en-US" sz="2400" b="1" dirty="0" smtClean="0">
                  <a:solidFill>
                    <a:schemeClr val="accent1"/>
                  </a:solidFill>
                  <a:latin typeface="Calibri" panose="020F0502020204030204" pitchFamily="34" charset="0"/>
                </a:rPr>
                <a:t>x</a:t>
              </a:r>
              <a:r>
                <a:rPr lang="en-US" altLang="en-US" sz="2400" b="1" baseline="-25000" dirty="0" smtClean="0">
                  <a:solidFill>
                    <a:schemeClr val="accent1"/>
                  </a:solidFill>
                  <a:latin typeface="Calibri" panose="020F0502020204030204" pitchFamily="34" charset="0"/>
                </a:rPr>
                <a:t>1 </a:t>
              </a:r>
              <a:r>
                <a:rPr lang="en-US" altLang="en-US" sz="2400" b="1" dirty="0" smtClean="0">
                  <a:solidFill>
                    <a:schemeClr val="accent1"/>
                  </a:solidFill>
                  <a:latin typeface="Calibri" panose="020F0502020204030204" pitchFamily="34" charset="0"/>
                </a:rPr>
                <a:t>+ ...  + </a:t>
              </a:r>
              <a:r>
                <a:rPr lang="en-US" altLang="en-US" sz="2400" b="1" dirty="0" err="1" smtClean="0">
                  <a:solidFill>
                    <a:schemeClr val="accent1"/>
                  </a:solidFill>
                  <a:latin typeface="Calibri" panose="020F0502020204030204" pitchFamily="34" charset="0"/>
                </a:rPr>
                <a:t>a</a:t>
              </a:r>
              <a:r>
                <a:rPr lang="en-US" altLang="en-US" sz="2400" b="1" baseline="-25000" dirty="0" err="1" smtClean="0">
                  <a:solidFill>
                    <a:schemeClr val="accent1"/>
                  </a:solidFill>
                  <a:latin typeface="Calibri" panose="020F0502020204030204" pitchFamily="34" charset="0"/>
                </a:rPr>
                <a:t>n</a:t>
              </a:r>
              <a:r>
                <a:rPr lang="en-US" altLang="en-US" sz="2400" b="1" dirty="0" err="1" smtClean="0">
                  <a:solidFill>
                    <a:schemeClr val="accent1"/>
                  </a:solidFill>
                  <a:latin typeface="Calibri" panose="020F0502020204030204" pitchFamily="34" charset="0"/>
                </a:rPr>
                <a:t>x</a:t>
              </a:r>
              <a:r>
                <a:rPr lang="en-US" altLang="en-US" sz="2400" b="1" baseline="-25000" dirty="0" err="1" smtClean="0">
                  <a:solidFill>
                    <a:schemeClr val="accent1"/>
                  </a:solidFill>
                  <a:latin typeface="Calibri" panose="020F0502020204030204" pitchFamily="34" charset="0"/>
                </a:rPr>
                <a:t>n</a:t>
              </a:r>
              <a:r>
                <a:rPr lang="en-US" altLang="en-US" sz="2400" b="1" dirty="0" smtClean="0">
                  <a:solidFill>
                    <a:schemeClr val="accent1"/>
                  </a:solidFill>
                  <a:latin typeface="Calibri" panose="020F0502020204030204" pitchFamily="34" charset="0"/>
                </a:rPr>
                <a:t> </a:t>
              </a:r>
              <a:r>
                <a:rPr lang="en-US" altLang="en-US" sz="2800" b="1" dirty="0" smtClean="0">
                  <a:solidFill>
                    <a:schemeClr val="accent1"/>
                  </a:solidFill>
                  <a:latin typeface="Calibri" panose="020F0502020204030204" pitchFamily="34" charset="0"/>
                  <a:sym typeface="Symbol" panose="05050102010706020507" pitchFamily="18" charset="2"/>
                </a:rPr>
                <a:t></a:t>
              </a:r>
              <a:r>
                <a:rPr lang="en-US" altLang="en-US" sz="2400" b="1" dirty="0" smtClean="0">
                  <a:solidFill>
                    <a:schemeClr val="accent1"/>
                  </a:solidFill>
                  <a:latin typeface="Calibri" panose="020F0502020204030204" pitchFamily="34" charset="0"/>
                </a:rPr>
                <a:t> A</a:t>
              </a:r>
              <a:endParaRPr lang="en-US" altLang="en-US" sz="2400" dirty="0">
                <a:latin typeface="Calibri" panose="020F0502020204030204" pitchFamily="34" charset="0"/>
              </a:endParaRPr>
            </a:p>
            <a:p>
              <a:r>
                <a:rPr lang="en-US" altLang="en-US" sz="2400" b="1" dirty="0" smtClean="0">
                  <a:solidFill>
                    <a:schemeClr val="accent1"/>
                  </a:solidFill>
                  <a:latin typeface="Calibri" panose="020F0502020204030204" pitchFamily="34" charset="0"/>
                </a:rPr>
                <a:t>b</a:t>
              </a:r>
              <a:r>
                <a:rPr lang="en-US" altLang="en-US" sz="2400" b="1" baseline="-25000" dirty="0" smtClean="0">
                  <a:solidFill>
                    <a:schemeClr val="accent1"/>
                  </a:solidFill>
                  <a:latin typeface="Calibri" panose="020F0502020204030204" pitchFamily="34" charset="0"/>
                </a:rPr>
                <a:t>1</a:t>
              </a:r>
              <a:r>
                <a:rPr lang="en-US" altLang="en-US" sz="2400" b="1" dirty="0" smtClean="0">
                  <a:solidFill>
                    <a:schemeClr val="accent1"/>
                  </a:solidFill>
                  <a:latin typeface="Calibri" panose="020F0502020204030204" pitchFamily="34" charset="0"/>
                </a:rPr>
                <a:t>x</a:t>
              </a:r>
              <a:r>
                <a:rPr lang="en-US" altLang="en-US" sz="2400" b="1" baseline="-25000" dirty="0" smtClean="0">
                  <a:solidFill>
                    <a:schemeClr val="accent1"/>
                  </a:solidFill>
                  <a:latin typeface="Calibri" panose="020F0502020204030204" pitchFamily="34" charset="0"/>
                </a:rPr>
                <a:t>1 </a:t>
              </a:r>
              <a:r>
                <a:rPr lang="en-US" altLang="en-US" sz="2400" b="1" dirty="0" smtClean="0">
                  <a:solidFill>
                    <a:schemeClr val="accent1"/>
                  </a:solidFill>
                  <a:latin typeface="Calibri" panose="020F0502020204030204" pitchFamily="34" charset="0"/>
                </a:rPr>
                <a:t>+ ...  + </a:t>
              </a:r>
              <a:r>
                <a:rPr lang="en-US" altLang="en-US" sz="2400" b="1" dirty="0" err="1" smtClean="0">
                  <a:solidFill>
                    <a:schemeClr val="accent1"/>
                  </a:solidFill>
                  <a:latin typeface="Calibri" panose="020F0502020204030204" pitchFamily="34" charset="0"/>
                </a:rPr>
                <a:t>b</a:t>
              </a:r>
              <a:r>
                <a:rPr lang="en-US" altLang="en-US" sz="2400" b="1" baseline="-25000" dirty="0" err="1" smtClean="0">
                  <a:solidFill>
                    <a:schemeClr val="accent1"/>
                  </a:solidFill>
                  <a:latin typeface="Calibri" panose="020F0502020204030204" pitchFamily="34" charset="0"/>
                </a:rPr>
                <a:t>n</a:t>
              </a:r>
              <a:r>
                <a:rPr lang="en-US" altLang="en-US" sz="2400" b="1" dirty="0" err="1" smtClean="0">
                  <a:solidFill>
                    <a:schemeClr val="accent1"/>
                  </a:solidFill>
                  <a:latin typeface="Calibri" panose="020F0502020204030204" pitchFamily="34" charset="0"/>
                </a:rPr>
                <a:t>x</a:t>
              </a:r>
              <a:r>
                <a:rPr lang="en-US" altLang="en-US" sz="2400" b="1" baseline="-25000" dirty="0" err="1" smtClean="0">
                  <a:solidFill>
                    <a:schemeClr val="accent1"/>
                  </a:solidFill>
                  <a:latin typeface="Calibri" panose="020F0502020204030204" pitchFamily="34" charset="0"/>
                </a:rPr>
                <a:t>n</a:t>
              </a:r>
              <a:r>
                <a:rPr lang="en-US" altLang="en-US" sz="2400" b="1" dirty="0" smtClean="0">
                  <a:solidFill>
                    <a:schemeClr val="accent1"/>
                  </a:solidFill>
                  <a:latin typeface="Calibri" panose="020F0502020204030204" pitchFamily="34" charset="0"/>
                </a:rPr>
                <a:t> </a:t>
              </a:r>
              <a:r>
                <a:rPr lang="en-US" altLang="en-US" sz="2800" b="1" dirty="0" smtClean="0">
                  <a:solidFill>
                    <a:schemeClr val="accent1"/>
                  </a:solidFill>
                  <a:latin typeface="Calibri" panose="020F0502020204030204" pitchFamily="34" charset="0"/>
                  <a:sym typeface="Symbol" panose="05050102010706020507" pitchFamily="18" charset="2"/>
                </a:rPr>
                <a:t></a:t>
              </a:r>
              <a:r>
                <a:rPr lang="en-US" altLang="en-US" sz="2400" b="1" dirty="0" smtClean="0">
                  <a:solidFill>
                    <a:schemeClr val="accent1"/>
                  </a:solidFill>
                  <a:latin typeface="Calibri" panose="020F0502020204030204" pitchFamily="34" charset="0"/>
                </a:rPr>
                <a:t> B</a:t>
              </a:r>
              <a:endParaRPr lang="en-US" altLang="en-US" sz="800" b="1" dirty="0">
                <a:solidFill>
                  <a:schemeClr val="accent1"/>
                </a:solidFill>
                <a:latin typeface="Calibri" panose="020F0502020204030204" pitchFamily="34" charset="0"/>
              </a:endParaRPr>
            </a:p>
            <a:p>
              <a:endParaRPr lang="en-US" altLang="en-US" sz="800" dirty="0">
                <a:latin typeface="Calibri" panose="020F0502020204030204" pitchFamily="34" charset="0"/>
              </a:endParaRPr>
            </a:p>
            <a:p>
              <a:r>
                <a:rPr lang="en-US" altLang="en-US" sz="2400" b="1" dirty="0" smtClean="0">
                  <a:solidFill>
                    <a:schemeClr val="accent1"/>
                  </a:solidFill>
                  <a:latin typeface="Calibri" panose="020F0502020204030204" pitchFamily="34" charset="0"/>
                </a:rPr>
                <a:t>(a</a:t>
              </a:r>
              <a:r>
                <a:rPr lang="en-US" altLang="en-US" sz="2400" b="1" baseline="-25000" dirty="0" smtClean="0">
                  <a:solidFill>
                    <a:schemeClr val="accent1"/>
                  </a:solidFill>
                  <a:latin typeface="Calibri" panose="020F0502020204030204" pitchFamily="34" charset="0"/>
                </a:rPr>
                <a:t>1</a:t>
              </a:r>
              <a:r>
                <a:rPr lang="en-US" altLang="en-US" sz="2400" b="1" dirty="0" smtClean="0">
                  <a:solidFill>
                    <a:schemeClr val="accent1"/>
                  </a:solidFill>
                  <a:latin typeface="Calibri" panose="020F0502020204030204" pitchFamily="34" charset="0"/>
                </a:rPr>
                <a:t>+b</a:t>
              </a:r>
              <a:r>
                <a:rPr lang="en-US" altLang="en-US" sz="2400" b="1" baseline="-25000" dirty="0" smtClean="0">
                  <a:solidFill>
                    <a:schemeClr val="accent1"/>
                  </a:solidFill>
                  <a:latin typeface="Calibri" panose="020F0502020204030204" pitchFamily="34" charset="0"/>
                </a:rPr>
                <a:t>1</a:t>
              </a:r>
              <a:r>
                <a:rPr lang="en-US" altLang="en-US" sz="2400" b="1" dirty="0" smtClean="0">
                  <a:solidFill>
                    <a:schemeClr val="accent1"/>
                  </a:solidFill>
                  <a:latin typeface="Calibri" panose="020F0502020204030204" pitchFamily="34" charset="0"/>
                </a:rPr>
                <a:t>)x</a:t>
              </a:r>
              <a:r>
                <a:rPr lang="en-US" altLang="en-US" sz="2400" b="1" baseline="-25000" dirty="0" smtClean="0">
                  <a:solidFill>
                    <a:schemeClr val="accent1"/>
                  </a:solidFill>
                  <a:latin typeface="Calibri" panose="020F0502020204030204" pitchFamily="34" charset="0"/>
                </a:rPr>
                <a:t>1</a:t>
              </a:r>
              <a:r>
                <a:rPr lang="en-US" altLang="en-US" sz="2400" b="1" dirty="0" smtClean="0">
                  <a:solidFill>
                    <a:schemeClr val="accent1"/>
                  </a:solidFill>
                  <a:latin typeface="Calibri" panose="020F0502020204030204" pitchFamily="34" charset="0"/>
                </a:rPr>
                <a:t>+...+(</a:t>
              </a:r>
              <a:r>
                <a:rPr lang="en-US" altLang="en-US" sz="2400" b="1" dirty="0" err="1" smtClean="0">
                  <a:solidFill>
                    <a:schemeClr val="accent1"/>
                  </a:solidFill>
                  <a:latin typeface="Calibri" panose="020F0502020204030204" pitchFamily="34" charset="0"/>
                </a:rPr>
                <a:t>a</a:t>
              </a:r>
              <a:r>
                <a:rPr lang="en-US" altLang="en-US" sz="2400" b="1" baseline="-25000" dirty="0" err="1" smtClean="0">
                  <a:solidFill>
                    <a:schemeClr val="accent1"/>
                  </a:solidFill>
                  <a:latin typeface="Calibri" panose="020F0502020204030204" pitchFamily="34" charset="0"/>
                </a:rPr>
                <a:t>n</a:t>
              </a:r>
              <a:r>
                <a:rPr lang="en-US" altLang="en-US" sz="2400" b="1" dirty="0" err="1" smtClean="0">
                  <a:solidFill>
                    <a:schemeClr val="accent1"/>
                  </a:solidFill>
                  <a:latin typeface="Calibri" panose="020F0502020204030204" pitchFamily="34" charset="0"/>
                </a:rPr>
                <a:t>+b</a:t>
              </a:r>
              <a:r>
                <a:rPr lang="en-US" altLang="en-US" sz="2400" b="1" baseline="-25000" dirty="0" err="1" smtClean="0">
                  <a:solidFill>
                    <a:schemeClr val="accent1"/>
                  </a:solidFill>
                  <a:latin typeface="Calibri" panose="020F0502020204030204" pitchFamily="34" charset="0"/>
                </a:rPr>
                <a:t>n</a:t>
              </a:r>
              <a:r>
                <a:rPr lang="en-US" altLang="en-US" sz="2400" b="1" dirty="0" smtClean="0">
                  <a:solidFill>
                    <a:schemeClr val="accent1"/>
                  </a:solidFill>
                  <a:latin typeface="Calibri" panose="020F0502020204030204" pitchFamily="34" charset="0"/>
                </a:rPr>
                <a:t>)</a:t>
              </a:r>
              <a:r>
                <a:rPr lang="en-US" altLang="en-US" sz="2400" b="1" dirty="0" err="1" smtClean="0">
                  <a:solidFill>
                    <a:schemeClr val="accent1"/>
                  </a:solidFill>
                  <a:latin typeface="Calibri" panose="020F0502020204030204" pitchFamily="34" charset="0"/>
                </a:rPr>
                <a:t>x</a:t>
              </a:r>
              <a:r>
                <a:rPr lang="en-US" altLang="en-US" sz="2400" b="1" baseline="-25000" dirty="0" err="1" smtClean="0">
                  <a:solidFill>
                    <a:schemeClr val="accent1"/>
                  </a:solidFill>
                  <a:latin typeface="Calibri" panose="020F0502020204030204" pitchFamily="34" charset="0"/>
                </a:rPr>
                <a:t>n</a:t>
              </a:r>
              <a:r>
                <a:rPr lang="en-US" altLang="en-US" sz="2400" b="1" dirty="0" smtClean="0">
                  <a:solidFill>
                    <a:schemeClr val="accent1"/>
                  </a:solidFill>
                  <a:latin typeface="Calibri" panose="020F0502020204030204" pitchFamily="34" charset="0"/>
                </a:rPr>
                <a:t> </a:t>
              </a:r>
              <a:r>
                <a:rPr lang="en-US" altLang="en-US" sz="2800" b="1" dirty="0" smtClean="0">
                  <a:solidFill>
                    <a:schemeClr val="accent1"/>
                  </a:solidFill>
                  <a:latin typeface="Calibri" panose="020F0502020204030204" pitchFamily="34" charset="0"/>
                  <a:sym typeface="Symbol" panose="05050102010706020507" pitchFamily="18" charset="2"/>
                </a:rPr>
                <a:t></a:t>
              </a:r>
              <a:r>
                <a:rPr lang="en-US" altLang="en-US" sz="2400" b="1" dirty="0" smtClean="0">
                  <a:solidFill>
                    <a:schemeClr val="accent1"/>
                  </a:solidFill>
                  <a:latin typeface="Calibri" panose="020F0502020204030204" pitchFamily="34" charset="0"/>
                </a:rPr>
                <a:t> A+B</a:t>
              </a:r>
              <a:r>
                <a:rPr lang="en-US" altLang="en-US" sz="2400" dirty="0" smtClean="0">
                  <a:latin typeface="Calibri" panose="020F0502020204030204" pitchFamily="34" charset="0"/>
                </a:rPr>
                <a:t>    </a:t>
              </a:r>
              <a:endParaRPr lang="en-US" altLang="en-US" sz="2400" dirty="0">
                <a:latin typeface="Calibri" panose="020F0502020204030204" pitchFamily="34" charset="0"/>
              </a:endParaRPr>
            </a:p>
          </p:txBody>
        </p:sp>
      </p:grpSp>
      <p:grpSp>
        <p:nvGrpSpPr>
          <p:cNvPr id="83981" name="Group 1037"/>
          <p:cNvGrpSpPr>
            <a:grpSpLocks/>
          </p:cNvGrpSpPr>
          <p:nvPr/>
        </p:nvGrpSpPr>
        <p:grpSpPr bwMode="auto">
          <a:xfrm>
            <a:off x="3433763" y="3317876"/>
            <a:ext cx="3473450" cy="1077912"/>
            <a:chOff x="2309" y="2118"/>
            <a:chExt cx="2188" cy="679"/>
          </a:xfrm>
        </p:grpSpPr>
        <p:sp>
          <p:nvSpPr>
            <p:cNvPr id="83978" name="Line 1034"/>
            <p:cNvSpPr>
              <a:spLocks noChangeShapeType="1"/>
            </p:cNvSpPr>
            <p:nvPr/>
          </p:nvSpPr>
          <p:spPr bwMode="auto">
            <a:xfrm>
              <a:off x="2309" y="2480"/>
              <a:ext cx="2188" cy="0"/>
            </a:xfrm>
            <a:prstGeom prst="line">
              <a:avLst/>
            </a:prstGeom>
            <a:noFill/>
            <a:ln w="28575">
              <a:solidFill>
                <a:schemeClr val="accent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3979" name="Text Box 1035"/>
            <p:cNvSpPr txBox="1">
              <a:spLocks noChangeArrowheads="1"/>
            </p:cNvSpPr>
            <p:nvPr/>
          </p:nvSpPr>
          <p:spPr bwMode="auto">
            <a:xfrm>
              <a:off x="2460" y="2118"/>
              <a:ext cx="1831" cy="67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r>
                <a:rPr lang="en-US" altLang="en-US" sz="2400" b="1" dirty="0">
                  <a:solidFill>
                    <a:schemeClr val="accent1"/>
                  </a:solidFill>
                  <a:latin typeface="Calibri" panose="020F0502020204030204" pitchFamily="34" charset="0"/>
                </a:rPr>
                <a:t>a</a:t>
              </a:r>
              <a:r>
                <a:rPr lang="en-US" altLang="en-US" sz="2400" b="1" baseline="-25000" dirty="0">
                  <a:solidFill>
                    <a:schemeClr val="accent1"/>
                  </a:solidFill>
                  <a:latin typeface="Calibri" panose="020F0502020204030204" pitchFamily="34" charset="0"/>
                </a:rPr>
                <a:t>1</a:t>
              </a:r>
              <a:r>
                <a:rPr lang="en-US" altLang="en-US" sz="2400" b="1" dirty="0">
                  <a:solidFill>
                    <a:schemeClr val="accent1"/>
                  </a:solidFill>
                  <a:latin typeface="Calibri" panose="020F0502020204030204" pitchFamily="34" charset="0"/>
                </a:rPr>
                <a:t>x</a:t>
              </a:r>
              <a:r>
                <a:rPr lang="en-US" altLang="en-US" sz="2400" b="1" baseline="-25000" dirty="0">
                  <a:solidFill>
                    <a:schemeClr val="accent1"/>
                  </a:solidFill>
                  <a:latin typeface="Calibri" panose="020F0502020204030204" pitchFamily="34" charset="0"/>
                </a:rPr>
                <a:t>1 </a:t>
              </a:r>
              <a:r>
                <a:rPr lang="en-US" altLang="en-US" sz="2400" b="1" dirty="0">
                  <a:solidFill>
                    <a:schemeClr val="accent1"/>
                  </a:solidFill>
                  <a:latin typeface="Calibri" panose="020F0502020204030204" pitchFamily="34" charset="0"/>
                </a:rPr>
                <a:t>+ ...  + </a:t>
              </a:r>
              <a:r>
                <a:rPr lang="en-US" altLang="en-US" sz="2400" b="1" dirty="0" err="1">
                  <a:solidFill>
                    <a:schemeClr val="accent1"/>
                  </a:solidFill>
                  <a:latin typeface="Calibri" panose="020F0502020204030204" pitchFamily="34" charset="0"/>
                </a:rPr>
                <a:t>a</a:t>
              </a:r>
              <a:r>
                <a:rPr lang="en-US" altLang="en-US" sz="2400" b="1" baseline="-25000" dirty="0" err="1">
                  <a:solidFill>
                    <a:schemeClr val="accent1"/>
                  </a:solidFill>
                  <a:latin typeface="Calibri" panose="020F0502020204030204" pitchFamily="34" charset="0"/>
                </a:rPr>
                <a:t>n</a:t>
              </a:r>
              <a:r>
                <a:rPr lang="en-US" altLang="en-US" sz="2400" b="1" dirty="0" err="1">
                  <a:solidFill>
                    <a:schemeClr val="accent1"/>
                  </a:solidFill>
                  <a:latin typeface="Calibri" panose="020F0502020204030204" pitchFamily="34" charset="0"/>
                </a:rPr>
                <a:t>x</a:t>
              </a:r>
              <a:r>
                <a:rPr lang="en-US" altLang="en-US" sz="2400" b="1" baseline="-25000" dirty="0" err="1">
                  <a:solidFill>
                    <a:schemeClr val="accent1"/>
                  </a:solidFill>
                  <a:latin typeface="Calibri" panose="020F0502020204030204" pitchFamily="34" charset="0"/>
                </a:rPr>
                <a:t>n</a:t>
              </a:r>
              <a:r>
                <a:rPr lang="en-US" altLang="en-US" sz="2400" b="1" dirty="0">
                  <a:solidFill>
                    <a:schemeClr val="accent1"/>
                  </a:solidFill>
                  <a:latin typeface="Calibri" panose="020F0502020204030204" pitchFamily="34" charset="0"/>
                </a:rPr>
                <a:t> </a:t>
              </a:r>
              <a:r>
                <a:rPr lang="en-US" altLang="en-US" sz="2800" b="1" dirty="0">
                  <a:solidFill>
                    <a:schemeClr val="accent1"/>
                  </a:solidFill>
                  <a:latin typeface="Calibri" panose="020F0502020204030204" pitchFamily="34" charset="0"/>
                  <a:sym typeface="Symbol" panose="05050102010706020507" pitchFamily="18" charset="2"/>
                </a:rPr>
                <a:t></a:t>
              </a:r>
              <a:r>
                <a:rPr lang="en-US" altLang="en-US" sz="2400" b="1" dirty="0">
                  <a:solidFill>
                    <a:schemeClr val="accent1"/>
                  </a:solidFill>
                  <a:latin typeface="Calibri" panose="020F0502020204030204" pitchFamily="34" charset="0"/>
                </a:rPr>
                <a:t> A</a:t>
              </a:r>
              <a:endParaRPr lang="en-US" altLang="en-US" sz="800" b="1" dirty="0">
                <a:solidFill>
                  <a:schemeClr val="accent1"/>
                </a:solidFill>
                <a:latin typeface="Calibri" panose="020F0502020204030204" pitchFamily="34" charset="0"/>
              </a:endParaRPr>
            </a:p>
            <a:p>
              <a:endParaRPr lang="en-US" altLang="en-US" sz="800" dirty="0">
                <a:latin typeface="Calibri" panose="020F0502020204030204" pitchFamily="34" charset="0"/>
              </a:endParaRPr>
            </a:p>
            <a:p>
              <a:r>
                <a:rPr lang="en-US" altLang="en-US" sz="2400" b="1" dirty="0">
                  <a:solidFill>
                    <a:schemeClr val="accent1"/>
                  </a:solidFill>
                  <a:latin typeface="Calibri" panose="020F0502020204030204" pitchFamily="34" charset="0"/>
                </a:rPr>
                <a:t>ca</a:t>
              </a:r>
              <a:r>
                <a:rPr lang="en-US" altLang="en-US" sz="2400" b="1" baseline="-25000" dirty="0">
                  <a:solidFill>
                    <a:schemeClr val="accent1"/>
                  </a:solidFill>
                  <a:latin typeface="Calibri" panose="020F0502020204030204" pitchFamily="34" charset="0"/>
                </a:rPr>
                <a:t>1</a:t>
              </a:r>
              <a:r>
                <a:rPr lang="en-US" altLang="en-US" sz="2400" b="1" dirty="0">
                  <a:solidFill>
                    <a:schemeClr val="accent1"/>
                  </a:solidFill>
                  <a:latin typeface="Calibri" panose="020F0502020204030204" pitchFamily="34" charset="0"/>
                </a:rPr>
                <a:t>x</a:t>
              </a:r>
              <a:r>
                <a:rPr lang="en-US" altLang="en-US" sz="2400" b="1" baseline="-25000" dirty="0">
                  <a:solidFill>
                    <a:schemeClr val="accent1"/>
                  </a:solidFill>
                  <a:latin typeface="Calibri" panose="020F0502020204030204" pitchFamily="34" charset="0"/>
                </a:rPr>
                <a:t>1 </a:t>
              </a:r>
              <a:r>
                <a:rPr lang="en-US" altLang="en-US" sz="2400" b="1" dirty="0">
                  <a:solidFill>
                    <a:schemeClr val="accent1"/>
                  </a:solidFill>
                  <a:latin typeface="Calibri" panose="020F0502020204030204" pitchFamily="34" charset="0"/>
                </a:rPr>
                <a:t>+ ... + </a:t>
              </a:r>
              <a:r>
                <a:rPr lang="en-US" altLang="en-US" sz="2400" b="1" dirty="0" err="1">
                  <a:solidFill>
                    <a:schemeClr val="accent1"/>
                  </a:solidFill>
                  <a:latin typeface="Calibri" panose="020F0502020204030204" pitchFamily="34" charset="0"/>
                </a:rPr>
                <a:t>ca</a:t>
              </a:r>
              <a:r>
                <a:rPr lang="en-US" altLang="en-US" sz="2400" b="1" baseline="-25000" dirty="0" err="1">
                  <a:solidFill>
                    <a:schemeClr val="accent1"/>
                  </a:solidFill>
                  <a:latin typeface="Calibri" panose="020F0502020204030204" pitchFamily="34" charset="0"/>
                </a:rPr>
                <a:t>n</a:t>
              </a:r>
              <a:r>
                <a:rPr lang="en-US" altLang="en-US" sz="2400" b="1" dirty="0" err="1">
                  <a:solidFill>
                    <a:schemeClr val="accent1"/>
                  </a:solidFill>
                  <a:latin typeface="Calibri" panose="020F0502020204030204" pitchFamily="34" charset="0"/>
                </a:rPr>
                <a:t>x</a:t>
              </a:r>
              <a:r>
                <a:rPr lang="en-US" altLang="en-US" sz="2400" b="1" baseline="-25000" dirty="0" err="1">
                  <a:solidFill>
                    <a:schemeClr val="accent1"/>
                  </a:solidFill>
                  <a:latin typeface="Calibri" panose="020F0502020204030204" pitchFamily="34" charset="0"/>
                </a:rPr>
                <a:t>n</a:t>
              </a:r>
              <a:r>
                <a:rPr lang="en-US" altLang="en-US" sz="2400" b="1" dirty="0">
                  <a:solidFill>
                    <a:schemeClr val="accent1"/>
                  </a:solidFill>
                  <a:latin typeface="Calibri" panose="020F0502020204030204" pitchFamily="34" charset="0"/>
                </a:rPr>
                <a:t> </a:t>
              </a:r>
              <a:r>
                <a:rPr lang="en-US" altLang="en-US" sz="2800" b="1" dirty="0">
                  <a:solidFill>
                    <a:schemeClr val="accent1"/>
                  </a:solidFill>
                  <a:latin typeface="Calibri" panose="020F0502020204030204" pitchFamily="34" charset="0"/>
                  <a:sym typeface="Symbol" panose="05050102010706020507" pitchFamily="18" charset="2"/>
                </a:rPr>
                <a:t></a:t>
              </a:r>
              <a:r>
                <a:rPr lang="en-US" altLang="en-US" sz="2400" b="1" dirty="0">
                  <a:solidFill>
                    <a:schemeClr val="accent1"/>
                  </a:solidFill>
                  <a:latin typeface="Calibri" panose="020F0502020204030204" pitchFamily="34" charset="0"/>
                </a:rPr>
                <a:t> </a:t>
              </a:r>
              <a:r>
                <a:rPr lang="en-US" altLang="en-US" sz="2400" b="1" dirty="0" err="1">
                  <a:solidFill>
                    <a:schemeClr val="accent1"/>
                  </a:solidFill>
                  <a:latin typeface="Calibri" panose="020F0502020204030204" pitchFamily="34" charset="0"/>
                </a:rPr>
                <a:t>cA</a:t>
              </a:r>
              <a:endParaRPr lang="en-US" altLang="en-US" sz="2400" b="1" dirty="0">
                <a:solidFill>
                  <a:schemeClr val="accent1"/>
                </a:solidFill>
                <a:latin typeface="Calibri" panose="020F0502020204030204" pitchFamily="34" charset="0"/>
              </a:endParaRPr>
            </a:p>
          </p:txBody>
        </p:sp>
      </p:grpSp>
      <p:grpSp>
        <p:nvGrpSpPr>
          <p:cNvPr id="83985" name="Group 1041"/>
          <p:cNvGrpSpPr>
            <a:grpSpLocks/>
          </p:cNvGrpSpPr>
          <p:nvPr/>
        </p:nvGrpSpPr>
        <p:grpSpPr bwMode="auto">
          <a:xfrm>
            <a:off x="3544888" y="4811711"/>
            <a:ext cx="3473450" cy="1292224"/>
            <a:chOff x="2202" y="2742"/>
            <a:chExt cx="2188" cy="814"/>
          </a:xfrm>
        </p:grpSpPr>
        <p:sp>
          <p:nvSpPr>
            <p:cNvPr id="83983" name="Line 1039"/>
            <p:cNvSpPr>
              <a:spLocks noChangeShapeType="1"/>
            </p:cNvSpPr>
            <p:nvPr/>
          </p:nvSpPr>
          <p:spPr bwMode="auto">
            <a:xfrm>
              <a:off x="2202" y="3168"/>
              <a:ext cx="2188" cy="0"/>
            </a:xfrm>
            <a:prstGeom prst="line">
              <a:avLst/>
            </a:prstGeom>
            <a:noFill/>
            <a:ln w="28575">
              <a:solidFill>
                <a:schemeClr val="accent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3984" name="Text Box 1040"/>
            <p:cNvSpPr txBox="1">
              <a:spLocks noChangeArrowheads="1"/>
            </p:cNvSpPr>
            <p:nvPr/>
          </p:nvSpPr>
          <p:spPr bwMode="auto">
            <a:xfrm>
              <a:off x="2278" y="2742"/>
              <a:ext cx="2075" cy="81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en-US" altLang="en-US" sz="800" dirty="0">
                <a:latin typeface="Calibri" panose="020F0502020204030204" pitchFamily="34" charset="0"/>
              </a:endParaRPr>
            </a:p>
            <a:p>
              <a:r>
                <a:rPr lang="en-US" altLang="en-US" sz="2400" b="1" dirty="0" smtClean="0">
                  <a:solidFill>
                    <a:schemeClr val="accent1"/>
                  </a:solidFill>
                  <a:latin typeface="Calibri" panose="020F0502020204030204" pitchFamily="34" charset="0"/>
                </a:rPr>
                <a:t>ca</a:t>
              </a:r>
              <a:r>
                <a:rPr lang="en-US" altLang="en-US" sz="2400" b="1" baseline="-25000" dirty="0" smtClean="0">
                  <a:solidFill>
                    <a:schemeClr val="accent1"/>
                  </a:solidFill>
                  <a:latin typeface="Calibri" panose="020F0502020204030204" pitchFamily="34" charset="0"/>
                </a:rPr>
                <a:t>1</a:t>
              </a:r>
              <a:r>
                <a:rPr lang="en-US" altLang="en-US" sz="2400" b="1" dirty="0" smtClean="0">
                  <a:solidFill>
                    <a:schemeClr val="accent1"/>
                  </a:solidFill>
                  <a:latin typeface="Calibri" panose="020F0502020204030204" pitchFamily="34" charset="0"/>
                </a:rPr>
                <a:t>x</a:t>
              </a:r>
              <a:r>
                <a:rPr lang="en-US" altLang="en-US" sz="2400" b="1" baseline="-25000" dirty="0" smtClean="0">
                  <a:solidFill>
                    <a:schemeClr val="accent1"/>
                  </a:solidFill>
                  <a:latin typeface="Calibri" panose="020F0502020204030204" pitchFamily="34" charset="0"/>
                </a:rPr>
                <a:t>1 </a:t>
              </a:r>
              <a:r>
                <a:rPr lang="en-US" altLang="en-US" sz="2400" b="1" dirty="0">
                  <a:solidFill>
                    <a:schemeClr val="accent1"/>
                  </a:solidFill>
                  <a:latin typeface="Calibri" panose="020F0502020204030204" pitchFamily="34" charset="0"/>
                </a:rPr>
                <a:t>+ ... + </a:t>
              </a:r>
              <a:r>
                <a:rPr lang="en-US" altLang="en-US" sz="2400" b="1" dirty="0" err="1">
                  <a:solidFill>
                    <a:schemeClr val="accent1"/>
                  </a:solidFill>
                  <a:latin typeface="Calibri" panose="020F0502020204030204" pitchFamily="34" charset="0"/>
                </a:rPr>
                <a:t>ca</a:t>
              </a:r>
              <a:r>
                <a:rPr lang="en-US" altLang="en-US" sz="2400" b="1" baseline="-25000" dirty="0" err="1">
                  <a:solidFill>
                    <a:schemeClr val="accent1"/>
                  </a:solidFill>
                  <a:latin typeface="Calibri" panose="020F0502020204030204" pitchFamily="34" charset="0"/>
                </a:rPr>
                <a:t>n</a:t>
              </a:r>
              <a:r>
                <a:rPr lang="en-US" altLang="en-US" sz="2400" b="1" dirty="0" err="1">
                  <a:solidFill>
                    <a:schemeClr val="accent1"/>
                  </a:solidFill>
                  <a:latin typeface="Calibri" panose="020F0502020204030204" pitchFamily="34" charset="0"/>
                </a:rPr>
                <a:t>x</a:t>
              </a:r>
              <a:r>
                <a:rPr lang="en-US" altLang="en-US" sz="2400" b="1" baseline="-25000" dirty="0" err="1">
                  <a:solidFill>
                    <a:schemeClr val="accent1"/>
                  </a:solidFill>
                  <a:latin typeface="Calibri" panose="020F0502020204030204" pitchFamily="34" charset="0"/>
                </a:rPr>
                <a:t>n</a:t>
              </a:r>
              <a:r>
                <a:rPr lang="en-US" altLang="en-US" sz="2400" b="1" dirty="0">
                  <a:solidFill>
                    <a:schemeClr val="accent1"/>
                  </a:solidFill>
                  <a:latin typeface="Calibri" panose="020F0502020204030204" pitchFamily="34" charset="0"/>
                </a:rPr>
                <a:t> </a:t>
              </a:r>
              <a:r>
                <a:rPr lang="en-US" altLang="en-US" sz="2800" b="1" dirty="0">
                  <a:solidFill>
                    <a:schemeClr val="accent1"/>
                  </a:solidFill>
                  <a:latin typeface="Calibri" panose="020F0502020204030204" pitchFamily="34" charset="0"/>
                  <a:sym typeface="Symbol" panose="05050102010706020507" pitchFamily="18" charset="2"/>
                </a:rPr>
                <a:t></a:t>
              </a:r>
              <a:r>
                <a:rPr lang="en-US" altLang="en-US" sz="2400" b="1" dirty="0">
                  <a:solidFill>
                    <a:schemeClr val="accent1"/>
                  </a:solidFill>
                  <a:latin typeface="Calibri" panose="020F0502020204030204" pitchFamily="34" charset="0"/>
                </a:rPr>
                <a:t> B</a:t>
              </a:r>
            </a:p>
            <a:p>
              <a:endParaRPr lang="en-US" altLang="en-US" sz="1400" b="1" dirty="0">
                <a:solidFill>
                  <a:schemeClr val="accent1"/>
                </a:solidFill>
                <a:latin typeface="Calibri" panose="020F0502020204030204" pitchFamily="34" charset="0"/>
              </a:endParaRPr>
            </a:p>
            <a:p>
              <a:r>
                <a:rPr lang="en-US" altLang="en-US" sz="2400" b="1" dirty="0">
                  <a:solidFill>
                    <a:schemeClr val="accent1"/>
                  </a:solidFill>
                  <a:latin typeface="Calibri" panose="020F0502020204030204" pitchFamily="34" charset="0"/>
                </a:rPr>
                <a:t>   a</a:t>
              </a:r>
              <a:r>
                <a:rPr lang="en-US" altLang="en-US" sz="2400" b="1" baseline="-25000" dirty="0">
                  <a:solidFill>
                    <a:schemeClr val="accent1"/>
                  </a:solidFill>
                  <a:latin typeface="Calibri" panose="020F0502020204030204" pitchFamily="34" charset="0"/>
                </a:rPr>
                <a:t>1</a:t>
              </a:r>
              <a:r>
                <a:rPr lang="en-US" altLang="en-US" sz="2400" b="1" dirty="0">
                  <a:solidFill>
                    <a:schemeClr val="accent1"/>
                  </a:solidFill>
                  <a:latin typeface="Calibri" panose="020F0502020204030204" pitchFamily="34" charset="0"/>
                </a:rPr>
                <a:t>x</a:t>
              </a:r>
              <a:r>
                <a:rPr lang="en-US" altLang="en-US" sz="2400" b="1" baseline="-25000" dirty="0">
                  <a:solidFill>
                    <a:schemeClr val="accent1"/>
                  </a:solidFill>
                  <a:latin typeface="Calibri" panose="020F0502020204030204" pitchFamily="34" charset="0"/>
                </a:rPr>
                <a:t>1 </a:t>
              </a:r>
              <a:r>
                <a:rPr lang="en-US" altLang="en-US" sz="2400" b="1" dirty="0">
                  <a:solidFill>
                    <a:schemeClr val="accent1"/>
                  </a:solidFill>
                  <a:latin typeface="Calibri" panose="020F0502020204030204" pitchFamily="34" charset="0"/>
                </a:rPr>
                <a:t>+ ... + </a:t>
              </a:r>
              <a:r>
                <a:rPr lang="en-US" altLang="en-US" sz="2400" b="1" dirty="0" err="1">
                  <a:solidFill>
                    <a:schemeClr val="accent1"/>
                  </a:solidFill>
                  <a:latin typeface="Calibri" panose="020F0502020204030204" pitchFamily="34" charset="0"/>
                </a:rPr>
                <a:t>a</a:t>
              </a:r>
              <a:r>
                <a:rPr lang="en-US" altLang="en-US" sz="2400" b="1" baseline="-25000" dirty="0" err="1">
                  <a:solidFill>
                    <a:schemeClr val="accent1"/>
                  </a:solidFill>
                  <a:latin typeface="Calibri" panose="020F0502020204030204" pitchFamily="34" charset="0"/>
                </a:rPr>
                <a:t>n</a:t>
              </a:r>
              <a:r>
                <a:rPr lang="en-US" altLang="en-US" sz="2400" b="1" dirty="0" err="1">
                  <a:solidFill>
                    <a:schemeClr val="accent1"/>
                  </a:solidFill>
                  <a:latin typeface="Calibri" panose="020F0502020204030204" pitchFamily="34" charset="0"/>
                </a:rPr>
                <a:t>x</a:t>
              </a:r>
              <a:r>
                <a:rPr lang="en-US" altLang="en-US" sz="2400" b="1" baseline="-25000" dirty="0" err="1">
                  <a:solidFill>
                    <a:schemeClr val="accent1"/>
                  </a:solidFill>
                  <a:latin typeface="Calibri" panose="020F0502020204030204" pitchFamily="34" charset="0"/>
                </a:rPr>
                <a:t>n</a:t>
              </a:r>
              <a:r>
                <a:rPr lang="en-US" altLang="en-US" sz="2400" b="1" dirty="0">
                  <a:solidFill>
                    <a:schemeClr val="accent1"/>
                  </a:solidFill>
                  <a:latin typeface="Calibri" panose="020F0502020204030204" pitchFamily="34" charset="0"/>
                </a:rPr>
                <a:t> </a:t>
              </a:r>
              <a:r>
                <a:rPr lang="en-US" altLang="en-US" sz="2800" b="1" dirty="0">
                  <a:solidFill>
                    <a:schemeClr val="accent1"/>
                  </a:solidFill>
                  <a:latin typeface="Calibri" panose="020F0502020204030204" pitchFamily="34" charset="0"/>
                  <a:sym typeface="Symbol" panose="05050102010706020507" pitchFamily="18" charset="2"/>
                </a:rPr>
                <a:t></a:t>
              </a:r>
              <a:r>
                <a:rPr lang="en-US" altLang="en-US" sz="2400" b="1" dirty="0">
                  <a:solidFill>
                    <a:schemeClr val="accent1"/>
                  </a:solidFill>
                  <a:latin typeface="Calibri" panose="020F0502020204030204" pitchFamily="34" charset="0"/>
                </a:rPr>
                <a:t> </a:t>
              </a:r>
              <a:r>
                <a:rPr lang="en-US" altLang="en-US" sz="2400" b="1" dirty="0">
                  <a:solidFill>
                    <a:schemeClr val="accent1"/>
                  </a:solidFill>
                  <a:latin typeface="Calibri" panose="020F0502020204030204" pitchFamily="34" charset="0"/>
                  <a:sym typeface="Symbol" panose="05050102010706020507" pitchFamily="18" charset="2"/>
                </a:rPr>
                <a:t></a:t>
              </a:r>
              <a:r>
                <a:rPr lang="en-US" altLang="en-US" sz="2400" b="1" dirty="0">
                  <a:solidFill>
                    <a:schemeClr val="accent1"/>
                  </a:solidFill>
                  <a:latin typeface="Calibri" panose="020F0502020204030204" pitchFamily="34" charset="0"/>
                </a:rPr>
                <a:t>B/c</a:t>
              </a:r>
              <a:r>
                <a:rPr lang="en-US" altLang="en-US" sz="2400" b="1" dirty="0">
                  <a:solidFill>
                    <a:schemeClr val="accent1"/>
                  </a:solidFill>
                  <a:latin typeface="Calibri" panose="020F0502020204030204" pitchFamily="34" charset="0"/>
                  <a:sym typeface="Symbol" panose="05050102010706020507" pitchFamily="18" charset="2"/>
                </a:rPr>
                <a:t></a:t>
              </a:r>
              <a:endParaRPr lang="en-US" altLang="en-US" sz="2400" b="1" dirty="0">
                <a:solidFill>
                  <a:schemeClr val="accent1"/>
                </a:solidFill>
                <a:latin typeface="Calibri" panose="020F0502020204030204" pitchFamily="34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833537-671F-479B-9166-9EA1B4F55B76}" type="slidenum">
              <a:rPr lang="en-US" altLang="en-US"/>
              <a:pPr/>
              <a:t>4</a:t>
            </a:fld>
            <a:endParaRPr lang="en-US" altLang="en-US"/>
          </a:p>
        </p:txBody>
      </p:sp>
      <p:sp>
        <p:nvSpPr>
          <p:cNvPr id="79874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Complexity of </a:t>
            </a:r>
            <a:r>
              <a:rPr lang="en-US" altLang="en-US" dirty="0" smtClean="0"/>
              <a:t>a proof system</a:t>
            </a:r>
            <a:endParaRPr lang="en-US" altLang="en-US" b="1" i="1" dirty="0"/>
          </a:p>
        </p:txBody>
      </p:sp>
      <p:sp>
        <p:nvSpPr>
          <p:cNvPr id="79875" name="Rectangle 102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altLang="en-US" b="1" dirty="0" err="1"/>
              <a:t>Defn</a:t>
            </a:r>
            <a:r>
              <a:rPr lang="en-US" altLang="en-US" dirty="0"/>
              <a:t>:</a:t>
            </a:r>
            <a:r>
              <a:rPr lang="en-US" altLang="en-US" dirty="0">
                <a:solidFill>
                  <a:srgbClr val="669900"/>
                </a:solidFill>
              </a:rPr>
              <a:t>  </a:t>
            </a:r>
            <a:r>
              <a:rPr lang="en-US" altLang="en-US" dirty="0"/>
              <a:t>A proof </a:t>
            </a:r>
            <a:r>
              <a:rPr lang="en-US" altLang="en-US" dirty="0" smtClean="0"/>
              <a:t>system </a:t>
            </a:r>
            <a:r>
              <a:rPr lang="en-US" altLang="en-US" dirty="0"/>
              <a:t>for </a:t>
            </a:r>
            <a:r>
              <a:rPr lang="en-US" altLang="en-US" b="1" dirty="0"/>
              <a:t>L</a:t>
            </a:r>
            <a:r>
              <a:rPr lang="en-US" altLang="en-US" dirty="0"/>
              <a:t> </a:t>
            </a:r>
            <a:r>
              <a:rPr lang="en-US" altLang="en-US" dirty="0" smtClean="0"/>
              <a:t>is</a:t>
            </a:r>
            <a:r>
              <a:rPr lang="en-US" altLang="en-US" sz="2400" dirty="0" smtClean="0"/>
              <a:t> </a:t>
            </a:r>
            <a:r>
              <a:rPr lang="en-US" altLang="en-US" dirty="0"/>
              <a:t>a </a:t>
            </a:r>
            <a:r>
              <a:rPr lang="en-US" altLang="en-US" dirty="0" err="1"/>
              <a:t>polytime</a:t>
            </a:r>
            <a:r>
              <a:rPr lang="en-US" altLang="en-US" dirty="0"/>
              <a:t> </a:t>
            </a:r>
            <a:r>
              <a:rPr lang="en-US" altLang="en-US" dirty="0" smtClean="0"/>
              <a:t>(verifier) </a:t>
            </a:r>
            <a:r>
              <a:rPr lang="en-US" altLang="en-US" b="1" dirty="0"/>
              <a:t>V</a:t>
            </a:r>
            <a:r>
              <a:rPr lang="en-US" altLang="en-US" dirty="0"/>
              <a:t> </a:t>
            </a:r>
            <a:r>
              <a:rPr lang="en-US" altLang="en-US" dirty="0" err="1"/>
              <a:t>s.t.</a:t>
            </a:r>
            <a:endParaRPr lang="en-US" altLang="en-US" dirty="0"/>
          </a:p>
          <a:p>
            <a:pPr lvl="4"/>
            <a:r>
              <a:rPr lang="en-US" altLang="en-US" sz="2800" b="1" dirty="0"/>
              <a:t>x </a:t>
            </a:r>
            <a:r>
              <a:rPr lang="en-US" altLang="en-US" sz="2800" dirty="0">
                <a:ea typeface="Cambria Math" panose="02040503050406030204" pitchFamily="18" charset="0"/>
              </a:rPr>
              <a:t>∊</a:t>
            </a:r>
            <a:r>
              <a:rPr lang="en-US" altLang="en-US" sz="2800" b="1" dirty="0"/>
              <a:t> L </a:t>
            </a:r>
            <a:r>
              <a:rPr lang="en-US" altLang="en-US" sz="2800" dirty="0">
                <a:latin typeface="Cambria Math" panose="02040503050406030204" pitchFamily="18" charset="0"/>
                <a:ea typeface="Cambria Math" panose="02040503050406030204" pitchFamily="18" charset="0"/>
              </a:rPr>
              <a:t>⇔</a:t>
            </a:r>
            <a:r>
              <a:rPr lang="en-US" altLang="en-US" sz="2800" dirty="0"/>
              <a:t>   </a:t>
            </a:r>
            <a:r>
              <a:rPr lang="en-US" altLang="en-US" sz="2800" b="1" dirty="0">
                <a:ea typeface="Cambria Math" panose="02040503050406030204" pitchFamily="18" charset="0"/>
                <a:sym typeface="Symbol" panose="05050102010706020507" pitchFamily="18" charset="2"/>
              </a:rPr>
              <a:t>y</a:t>
            </a:r>
            <a:r>
              <a:rPr lang="en-US" altLang="en-US" sz="2800" dirty="0">
                <a:ea typeface="Cambria Math" panose="02040503050406030204" pitchFamily="18" charset="0"/>
                <a:sym typeface="Symbol" panose="05050102010706020507" pitchFamily="18" charset="2"/>
              </a:rPr>
              <a:t> . </a:t>
            </a:r>
            <a:r>
              <a:rPr lang="en-US" altLang="en-US" sz="2800" b="1" dirty="0" smtClean="0">
                <a:ea typeface="Cambria Math" panose="02040503050406030204" pitchFamily="18" charset="0"/>
                <a:sym typeface="Symbol" panose="05050102010706020507" pitchFamily="18" charset="2"/>
              </a:rPr>
              <a:t>V</a:t>
            </a:r>
            <a:r>
              <a:rPr lang="en-US" altLang="en-US" sz="2800" dirty="0" smtClean="0">
                <a:ea typeface="Cambria Math" panose="02040503050406030204" pitchFamily="18" charset="0"/>
                <a:sym typeface="Symbol" panose="05050102010706020507" pitchFamily="18" charset="2"/>
              </a:rPr>
              <a:t>(</a:t>
            </a:r>
            <a:r>
              <a:rPr lang="en-US" altLang="en-US" sz="2800" b="1" dirty="0" err="1" smtClean="0">
                <a:ea typeface="Cambria Math" panose="02040503050406030204" pitchFamily="18" charset="0"/>
                <a:sym typeface="Symbol" panose="05050102010706020507" pitchFamily="18" charset="2"/>
              </a:rPr>
              <a:t>x</a:t>
            </a:r>
            <a:r>
              <a:rPr lang="en-US" altLang="en-US" sz="2800" dirty="0" err="1" smtClean="0">
                <a:ea typeface="Cambria Math" panose="02040503050406030204" pitchFamily="18" charset="0"/>
                <a:sym typeface="Symbol" panose="05050102010706020507" pitchFamily="18" charset="2"/>
              </a:rPr>
              <a:t>,</a:t>
            </a:r>
            <a:r>
              <a:rPr lang="en-US" altLang="en-US" sz="2800" b="1" dirty="0" err="1" smtClean="0">
                <a:ea typeface="Cambria Math" panose="02040503050406030204" pitchFamily="18" charset="0"/>
                <a:sym typeface="Symbol" panose="05050102010706020507" pitchFamily="18" charset="2"/>
              </a:rPr>
              <a:t>y</a:t>
            </a:r>
            <a:r>
              <a:rPr lang="en-US" altLang="en-US" sz="2800" dirty="0" smtClean="0">
                <a:ea typeface="Cambria Math" panose="02040503050406030204" pitchFamily="18" charset="0"/>
                <a:sym typeface="Symbol" panose="05050102010706020507" pitchFamily="18" charset="2"/>
              </a:rPr>
              <a:t>)</a:t>
            </a:r>
          </a:p>
          <a:p>
            <a:pPr lvl="4"/>
            <a:endParaRPr lang="en-US" altLang="en-US" sz="2800" dirty="0" smtClean="0"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pPr marL="0" indent="0">
              <a:buNone/>
            </a:pPr>
            <a:r>
              <a:rPr lang="en-US" altLang="en-US" b="1" dirty="0" err="1" smtClean="0">
                <a:solidFill>
                  <a:srgbClr val="669900"/>
                </a:solidFill>
                <a:ea typeface="Cambria Math" panose="02040503050406030204" pitchFamily="18" charset="0"/>
                <a:sym typeface="Symbol" panose="05050102010706020507" pitchFamily="18" charset="2"/>
              </a:rPr>
              <a:t>Defn</a:t>
            </a:r>
            <a:r>
              <a:rPr lang="en-US" altLang="en-US" b="1" dirty="0" smtClean="0">
                <a:solidFill>
                  <a:srgbClr val="669900"/>
                </a:solidFill>
                <a:ea typeface="Cambria Math" panose="02040503050406030204" pitchFamily="18" charset="0"/>
                <a:sym typeface="Symbol" panose="05050102010706020507" pitchFamily="18" charset="2"/>
              </a:rPr>
              <a:t>: </a:t>
            </a:r>
            <a:r>
              <a:rPr lang="en-US" altLang="en-US" dirty="0" smtClean="0">
                <a:ea typeface="Cambria Math" panose="02040503050406030204" pitchFamily="18" charset="0"/>
                <a:sym typeface="Symbol" panose="05050102010706020507" pitchFamily="18" charset="2"/>
              </a:rPr>
              <a:t>The </a:t>
            </a:r>
            <a:r>
              <a:rPr lang="en-US" altLang="en-US" i="1" dirty="0" smtClean="0">
                <a:ea typeface="Cambria Math" panose="02040503050406030204" pitchFamily="18" charset="0"/>
                <a:sym typeface="Symbol" panose="05050102010706020507" pitchFamily="18" charset="2"/>
              </a:rPr>
              <a:t>complexity</a:t>
            </a:r>
            <a:r>
              <a:rPr lang="en-US" altLang="en-US" dirty="0" smtClean="0">
                <a:ea typeface="Cambria Math" panose="02040503050406030204" pitchFamily="18" charset="0"/>
                <a:sym typeface="Symbol" panose="05050102010706020507" pitchFamily="18" charset="2"/>
              </a:rPr>
              <a:t> of proof system </a:t>
            </a:r>
            <a:r>
              <a:rPr lang="en-US" altLang="en-US" b="1" dirty="0" smtClean="0">
                <a:solidFill>
                  <a:schemeClr val="accent1"/>
                </a:solidFill>
                <a:ea typeface="Cambria Math" panose="02040503050406030204" pitchFamily="18" charset="0"/>
                <a:sym typeface="Symbol" panose="05050102010706020507" pitchFamily="18" charset="2"/>
              </a:rPr>
              <a:t>V</a:t>
            </a:r>
            <a:r>
              <a:rPr lang="en-US" altLang="en-US" dirty="0" smtClean="0">
                <a:ea typeface="Cambria Math" panose="02040503050406030204" pitchFamily="18" charset="0"/>
                <a:sym typeface="Symbol" panose="05050102010706020507" pitchFamily="18" charset="2"/>
              </a:rPr>
              <a:t> is smallest </a:t>
            </a:r>
            <a:r>
              <a:rPr lang="en-US" altLang="en-US" dirty="0" err="1" smtClean="0">
                <a:ea typeface="Cambria Math" panose="02040503050406030204" pitchFamily="18" charset="0"/>
                <a:sym typeface="Symbol" panose="05050102010706020507" pitchFamily="18" charset="2"/>
              </a:rPr>
              <a:t>fnctn</a:t>
            </a:r>
            <a:r>
              <a:rPr lang="en-US" altLang="en-US" dirty="0" smtClean="0">
                <a:ea typeface="Cambria Math" panose="02040503050406030204" pitchFamily="18" charset="0"/>
                <a:sym typeface="Symbol" panose="05050102010706020507" pitchFamily="18" charset="2"/>
              </a:rPr>
              <a:t>       	</a:t>
            </a:r>
            <a:r>
              <a:rPr lang="en-US" altLang="en-US" b="1" dirty="0" smtClean="0">
                <a:solidFill>
                  <a:schemeClr val="accent1"/>
                </a:solidFill>
                <a:ea typeface="Cambria Math" panose="02040503050406030204" pitchFamily="18" charset="0"/>
                <a:sym typeface="Symbol" panose="05050102010706020507" pitchFamily="18" charset="2"/>
              </a:rPr>
              <a:t>S:</a:t>
            </a:r>
            <a:r>
              <a:rPr lang="en-US" altLang="en-US" b="1" dirty="0">
                <a:solidFill>
                  <a:schemeClr val="accent1"/>
                </a:solidFill>
                <a:latin typeface="Cambria Math" panose="02040503050406030204" pitchFamily="18" charset="0"/>
                <a:ea typeface="Cambria Math" panose="02040503050406030204" pitchFamily="18" charset="0"/>
                <a:sym typeface="Symbol" panose="05050102010706020507" pitchFamily="18" charset="2"/>
              </a:rPr>
              <a:t> ℕ </a:t>
            </a:r>
            <a:r>
              <a:rPr lang="en-US" altLang="en-US" b="1" dirty="0" smtClean="0">
                <a:solidFill>
                  <a:schemeClr val="accent1"/>
                </a:solidFill>
                <a:latin typeface="Cambria Math" panose="02040503050406030204" pitchFamily="18" charset="0"/>
                <a:ea typeface="Cambria Math" panose="02040503050406030204" pitchFamily="18" charset="0"/>
                <a:sym typeface="Symbol" panose="05050102010706020507" pitchFamily="18" charset="2"/>
              </a:rPr>
              <a:t>→ℕ</a:t>
            </a:r>
            <a:r>
              <a:rPr lang="en-US" altLang="en-US" dirty="0" smtClean="0">
                <a:solidFill>
                  <a:schemeClr val="accent1"/>
                </a:solidFill>
                <a:ea typeface="Cambria Math" panose="02040503050406030204" pitchFamily="18" charset="0"/>
                <a:sym typeface="Symbol" panose="05050102010706020507" pitchFamily="18" charset="2"/>
              </a:rPr>
              <a:t> </a:t>
            </a:r>
            <a:r>
              <a:rPr lang="en-US" altLang="en-US" dirty="0" err="1" smtClean="0">
                <a:ea typeface="Cambria Math" panose="02040503050406030204" pitchFamily="18" charset="0"/>
                <a:sym typeface="Symbol" panose="05050102010706020507" pitchFamily="18" charset="2"/>
              </a:rPr>
              <a:t>s.t.</a:t>
            </a:r>
            <a:r>
              <a:rPr lang="en-US" altLang="en-US" dirty="0">
                <a:ea typeface="Cambria Math" panose="02040503050406030204" pitchFamily="18" charset="0"/>
                <a:sym typeface="Symbol" panose="05050102010706020507" pitchFamily="18" charset="2"/>
              </a:rPr>
              <a:t> </a:t>
            </a:r>
            <a:r>
              <a:rPr lang="en-US" altLang="en-US" dirty="0" smtClean="0">
                <a:ea typeface="Cambria Math" panose="02040503050406030204" pitchFamily="18" charset="0"/>
                <a:sym typeface="Symbol" panose="05050102010706020507" pitchFamily="18" charset="2"/>
              </a:rPr>
              <a:t>    </a:t>
            </a:r>
            <a:r>
              <a:rPr lang="en-US" altLang="en-US" sz="2800" b="1" dirty="0" smtClean="0">
                <a:solidFill>
                  <a:schemeClr val="accent1"/>
                </a:solidFill>
              </a:rPr>
              <a:t>x </a:t>
            </a:r>
            <a:r>
              <a:rPr lang="en-US" altLang="en-US" sz="2800" dirty="0">
                <a:solidFill>
                  <a:schemeClr val="accent1"/>
                </a:solidFill>
                <a:ea typeface="Cambria Math" panose="02040503050406030204" pitchFamily="18" charset="0"/>
              </a:rPr>
              <a:t>∊</a:t>
            </a:r>
            <a:r>
              <a:rPr lang="en-US" altLang="en-US" sz="2800" b="1" dirty="0">
                <a:solidFill>
                  <a:schemeClr val="accent1"/>
                </a:solidFill>
              </a:rPr>
              <a:t> L </a:t>
            </a:r>
            <a:r>
              <a:rPr lang="en-US" altLang="en-US" sz="2800" b="1" dirty="0" smtClean="0">
                <a:solidFill>
                  <a:schemeClr val="accent1"/>
                </a:solidFill>
              </a:rPr>
              <a:t> </a:t>
            </a:r>
            <a:r>
              <a:rPr lang="en-US" altLang="en-US" sz="2800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⇔</a:t>
            </a:r>
            <a:r>
              <a:rPr lang="en-US" altLang="en-US" sz="2800" dirty="0" smtClean="0"/>
              <a:t>   </a:t>
            </a:r>
            <a:r>
              <a:rPr lang="en-US" altLang="en-US" sz="2800" b="1" dirty="0">
                <a:solidFill>
                  <a:schemeClr val="accent1"/>
                </a:solidFill>
                <a:ea typeface="Cambria Math" panose="02040503050406030204" pitchFamily="18" charset="0"/>
                <a:sym typeface="Symbol" panose="05050102010706020507" pitchFamily="18" charset="2"/>
              </a:rPr>
              <a:t>y</a:t>
            </a:r>
            <a:r>
              <a:rPr lang="en-US" altLang="en-US" sz="2800" dirty="0">
                <a:solidFill>
                  <a:schemeClr val="accent1"/>
                </a:solidFill>
                <a:ea typeface="Cambria Math" panose="02040503050406030204" pitchFamily="18" charset="0"/>
                <a:sym typeface="Symbol" panose="05050102010706020507" pitchFamily="18" charset="2"/>
              </a:rPr>
              <a:t> . |</a:t>
            </a:r>
            <a:r>
              <a:rPr lang="en-US" altLang="en-US" sz="2800" b="1" dirty="0">
                <a:solidFill>
                  <a:schemeClr val="accent1"/>
                </a:solidFill>
                <a:ea typeface="Cambria Math" panose="02040503050406030204" pitchFamily="18" charset="0"/>
                <a:sym typeface="Symbol" panose="05050102010706020507" pitchFamily="18" charset="2"/>
              </a:rPr>
              <a:t>y</a:t>
            </a:r>
            <a:r>
              <a:rPr lang="en-US" altLang="en-US" sz="2800" dirty="0">
                <a:solidFill>
                  <a:schemeClr val="accent1"/>
                </a:solidFill>
                <a:ea typeface="Cambria Math" panose="02040503050406030204" pitchFamily="18" charset="0"/>
                <a:sym typeface="Symbol" panose="05050102010706020507" pitchFamily="18" charset="2"/>
              </a:rPr>
              <a:t>|</a:t>
            </a:r>
            <a:r>
              <a:rPr lang="en-US" altLang="en-US" sz="2800" dirty="0" smtClean="0">
                <a:solidFill>
                  <a:schemeClr val="accent1"/>
                </a:solidFill>
                <a:ea typeface="Cambria Math" panose="02040503050406030204" pitchFamily="18" charset="0"/>
                <a:sym typeface="Symbol" panose="05050102010706020507" pitchFamily="18" charset="2"/>
              </a:rPr>
              <a:t>≤ </a:t>
            </a:r>
            <a:r>
              <a:rPr lang="en-US" altLang="en-US" sz="2800" b="1" dirty="0" smtClean="0">
                <a:solidFill>
                  <a:schemeClr val="accent1"/>
                </a:solidFill>
                <a:ea typeface="Cambria Math" panose="02040503050406030204" pitchFamily="18" charset="0"/>
                <a:sym typeface="Symbol" panose="05050102010706020507" pitchFamily="18" charset="2"/>
              </a:rPr>
              <a:t>S</a:t>
            </a:r>
            <a:r>
              <a:rPr lang="en-US" altLang="en-US" sz="2800" dirty="0" smtClean="0">
                <a:solidFill>
                  <a:schemeClr val="accent1"/>
                </a:solidFill>
                <a:ea typeface="Cambria Math" panose="02040503050406030204" pitchFamily="18" charset="0"/>
                <a:sym typeface="Symbol" panose="05050102010706020507" pitchFamily="18" charset="2"/>
              </a:rPr>
              <a:t>(|</a:t>
            </a:r>
            <a:r>
              <a:rPr lang="en-US" altLang="en-US" sz="2800" b="1" dirty="0" smtClean="0">
                <a:solidFill>
                  <a:schemeClr val="accent1"/>
                </a:solidFill>
                <a:ea typeface="Cambria Math" panose="02040503050406030204" pitchFamily="18" charset="0"/>
                <a:sym typeface="Symbol" panose="05050102010706020507" pitchFamily="18" charset="2"/>
              </a:rPr>
              <a:t>x</a:t>
            </a:r>
            <a:r>
              <a:rPr lang="en-US" altLang="en-US" sz="2800" dirty="0" smtClean="0">
                <a:solidFill>
                  <a:schemeClr val="accent1"/>
                </a:solidFill>
                <a:ea typeface="Cambria Math" panose="02040503050406030204" pitchFamily="18" charset="0"/>
                <a:sym typeface="Symbol" panose="05050102010706020507" pitchFamily="18" charset="2"/>
              </a:rPr>
              <a:t>|</a:t>
            </a:r>
            <a:r>
              <a:rPr lang="en-US" altLang="en-US" sz="2800" dirty="0">
                <a:solidFill>
                  <a:schemeClr val="accent1"/>
                </a:solidFill>
                <a:ea typeface="Cambria Math" panose="02040503050406030204" pitchFamily="18" charset="0"/>
                <a:sym typeface="Symbol" panose="05050102010706020507" pitchFamily="18" charset="2"/>
              </a:rPr>
              <a:t>)</a:t>
            </a:r>
            <a:r>
              <a:rPr lang="en-US" altLang="en-US" sz="2800" dirty="0" smtClean="0">
                <a:solidFill>
                  <a:schemeClr val="accent1"/>
                </a:solidFill>
                <a:ea typeface="Cambria Math" panose="02040503050406030204" pitchFamily="18" charset="0"/>
                <a:sym typeface="Symbol" panose="05050102010706020507" pitchFamily="18" charset="2"/>
              </a:rPr>
              <a:t>.</a:t>
            </a:r>
            <a:r>
              <a:rPr lang="en-US" altLang="en-US" sz="2800" baseline="30000" dirty="0" smtClean="0">
                <a:solidFill>
                  <a:schemeClr val="accent1"/>
                </a:solidFill>
                <a:ea typeface="Cambria Math" panose="02040503050406030204" pitchFamily="18" charset="0"/>
                <a:sym typeface="Symbol" panose="05050102010706020507" pitchFamily="18" charset="2"/>
              </a:rPr>
              <a:t>  </a:t>
            </a:r>
            <a:r>
              <a:rPr lang="en-US" altLang="en-US" sz="2800" b="1" dirty="0">
                <a:solidFill>
                  <a:schemeClr val="accent1"/>
                </a:solidFill>
                <a:ea typeface="Cambria Math" panose="02040503050406030204" pitchFamily="18" charset="0"/>
                <a:sym typeface="Symbol" panose="05050102010706020507" pitchFamily="18" charset="2"/>
              </a:rPr>
              <a:t>V</a:t>
            </a:r>
            <a:r>
              <a:rPr lang="en-US" altLang="en-US" sz="2800" dirty="0">
                <a:solidFill>
                  <a:schemeClr val="accent1"/>
                </a:solidFill>
                <a:ea typeface="Cambria Math" panose="02040503050406030204" pitchFamily="18" charset="0"/>
                <a:sym typeface="Symbol" panose="05050102010706020507" pitchFamily="18" charset="2"/>
              </a:rPr>
              <a:t>(</a:t>
            </a:r>
            <a:r>
              <a:rPr lang="en-US" altLang="en-US" sz="2800" b="1" dirty="0" err="1">
                <a:solidFill>
                  <a:schemeClr val="accent1"/>
                </a:solidFill>
                <a:ea typeface="Cambria Math" panose="02040503050406030204" pitchFamily="18" charset="0"/>
                <a:sym typeface="Symbol" panose="05050102010706020507" pitchFamily="18" charset="2"/>
              </a:rPr>
              <a:t>x</a:t>
            </a:r>
            <a:r>
              <a:rPr lang="en-US" altLang="en-US" sz="2800" dirty="0" err="1">
                <a:solidFill>
                  <a:schemeClr val="accent1"/>
                </a:solidFill>
                <a:ea typeface="Cambria Math" panose="02040503050406030204" pitchFamily="18" charset="0"/>
                <a:sym typeface="Symbol" panose="05050102010706020507" pitchFamily="18" charset="2"/>
              </a:rPr>
              <a:t>,</a:t>
            </a:r>
            <a:r>
              <a:rPr lang="en-US" altLang="en-US" sz="2800" b="1" dirty="0" err="1">
                <a:solidFill>
                  <a:schemeClr val="accent1"/>
                </a:solidFill>
                <a:ea typeface="Cambria Math" panose="02040503050406030204" pitchFamily="18" charset="0"/>
                <a:sym typeface="Symbol" panose="05050102010706020507" pitchFamily="18" charset="2"/>
              </a:rPr>
              <a:t>y</a:t>
            </a:r>
            <a:r>
              <a:rPr lang="en-US" altLang="en-US" sz="2800" dirty="0" smtClean="0">
                <a:solidFill>
                  <a:schemeClr val="accent1"/>
                </a:solidFill>
                <a:ea typeface="Cambria Math" panose="02040503050406030204" pitchFamily="18" charset="0"/>
                <a:sym typeface="Symbol" panose="05050102010706020507" pitchFamily="18" charset="2"/>
              </a:rPr>
              <a:t>)</a:t>
            </a:r>
          </a:p>
          <a:p>
            <a:pPr marL="0" indent="0">
              <a:buNone/>
            </a:pPr>
            <a:endParaRPr lang="en-US" altLang="en-US" dirty="0">
              <a:solidFill>
                <a:schemeClr val="accent1"/>
              </a:solidFill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pPr marL="0" indent="0">
              <a:buNone/>
            </a:pPr>
            <a:r>
              <a:rPr lang="en-US" altLang="en-US" b="1" dirty="0" err="1">
                <a:solidFill>
                  <a:srgbClr val="669900"/>
                </a:solidFill>
                <a:ea typeface="Cambria Math" panose="02040503050406030204" pitchFamily="18" charset="0"/>
                <a:sym typeface="Symbol" panose="05050102010706020507" pitchFamily="18" charset="2"/>
              </a:rPr>
              <a:t>Defn</a:t>
            </a:r>
            <a:r>
              <a:rPr lang="en-US" altLang="en-US" b="1" dirty="0" smtClean="0">
                <a:solidFill>
                  <a:srgbClr val="669900"/>
                </a:solidFill>
                <a:ea typeface="Cambria Math" panose="02040503050406030204" pitchFamily="18" charset="0"/>
                <a:sym typeface="Symbol" panose="05050102010706020507" pitchFamily="18" charset="2"/>
              </a:rPr>
              <a:t>: </a:t>
            </a:r>
            <a:r>
              <a:rPr lang="en-US" altLang="en-US" b="1" dirty="0" smtClean="0">
                <a:solidFill>
                  <a:schemeClr val="accent1"/>
                </a:solidFill>
                <a:ea typeface="Cambria Math" panose="02040503050406030204" pitchFamily="18" charset="0"/>
                <a:sym typeface="Symbol" panose="05050102010706020507" pitchFamily="18" charset="2"/>
              </a:rPr>
              <a:t>V</a:t>
            </a:r>
            <a:r>
              <a:rPr lang="en-US" altLang="en-US" b="1" dirty="0" smtClean="0">
                <a:solidFill>
                  <a:srgbClr val="669900"/>
                </a:solidFill>
                <a:ea typeface="Cambria Math" panose="02040503050406030204" pitchFamily="18" charset="0"/>
                <a:sym typeface="Symbol" panose="05050102010706020507" pitchFamily="18" charset="2"/>
              </a:rPr>
              <a:t> </a:t>
            </a:r>
            <a:r>
              <a:rPr lang="en-US" altLang="en-US" dirty="0" smtClean="0">
                <a:ea typeface="Cambria Math" panose="02040503050406030204" pitchFamily="18" charset="0"/>
                <a:sym typeface="Symbol" panose="05050102010706020507" pitchFamily="18" charset="2"/>
              </a:rPr>
              <a:t>is </a:t>
            </a:r>
            <a:r>
              <a:rPr lang="en-US" altLang="en-US" i="1" dirty="0" err="1" smtClean="0">
                <a:ea typeface="Cambria Math" panose="02040503050406030204" pitchFamily="18" charset="0"/>
                <a:sym typeface="Symbol" panose="05050102010706020507" pitchFamily="18" charset="2"/>
              </a:rPr>
              <a:t>polynomially</a:t>
            </a:r>
            <a:r>
              <a:rPr lang="en-US" altLang="en-US" i="1" dirty="0" smtClean="0">
                <a:ea typeface="Cambria Math" panose="02040503050406030204" pitchFamily="18" charset="0"/>
                <a:sym typeface="Symbol" panose="05050102010706020507" pitchFamily="18" charset="2"/>
              </a:rPr>
              <a:t> bounded </a:t>
            </a:r>
            <a:r>
              <a:rPr lang="en-US" altLang="en-US" dirty="0" err="1" smtClean="0">
                <a:ea typeface="Cambria Math" panose="02040503050406030204" pitchFamily="18" charset="0"/>
                <a:sym typeface="Symbol" panose="05050102010706020507" pitchFamily="18" charset="2"/>
              </a:rPr>
              <a:t>iff</a:t>
            </a:r>
            <a:r>
              <a:rPr lang="en-US" altLang="en-US" dirty="0" smtClean="0">
                <a:ea typeface="Cambria Math" panose="02040503050406030204" pitchFamily="18" charset="0"/>
                <a:sym typeface="Symbol" panose="05050102010706020507" pitchFamily="18" charset="2"/>
              </a:rPr>
              <a:t> </a:t>
            </a:r>
            <a:r>
              <a:rPr lang="en-US" altLang="en-US" b="1" dirty="0" smtClean="0">
                <a:solidFill>
                  <a:schemeClr val="accent1"/>
                </a:solidFill>
                <a:ea typeface="Cambria Math" panose="02040503050406030204" pitchFamily="18" charset="0"/>
                <a:sym typeface="Symbol" panose="05050102010706020507" pitchFamily="18" charset="2"/>
              </a:rPr>
              <a:t>S</a:t>
            </a:r>
            <a:r>
              <a:rPr lang="en-US" altLang="en-US" dirty="0" smtClean="0">
                <a:solidFill>
                  <a:schemeClr val="accent1"/>
                </a:solidFill>
                <a:ea typeface="Cambria Math" panose="02040503050406030204" pitchFamily="18" charset="0"/>
                <a:sym typeface="Symbol" panose="05050102010706020507" pitchFamily="18" charset="2"/>
              </a:rPr>
              <a:t>(</a:t>
            </a:r>
            <a:r>
              <a:rPr lang="en-US" altLang="en-US" b="1" dirty="0" smtClean="0">
                <a:solidFill>
                  <a:schemeClr val="accent1"/>
                </a:solidFill>
                <a:ea typeface="Cambria Math" panose="02040503050406030204" pitchFamily="18" charset="0"/>
                <a:sym typeface="Symbol" panose="05050102010706020507" pitchFamily="18" charset="2"/>
              </a:rPr>
              <a:t>n</a:t>
            </a:r>
            <a:r>
              <a:rPr lang="en-US" altLang="en-US" dirty="0" smtClean="0">
                <a:solidFill>
                  <a:schemeClr val="accent1"/>
                </a:solidFill>
                <a:ea typeface="Cambria Math" panose="02040503050406030204" pitchFamily="18" charset="0"/>
                <a:sym typeface="Symbol" panose="05050102010706020507" pitchFamily="18" charset="2"/>
              </a:rPr>
              <a:t>)</a:t>
            </a:r>
            <a:r>
              <a:rPr lang="en-US" altLang="en-US" dirty="0" smtClean="0">
                <a:solidFill>
                  <a:srgbClr val="669900"/>
                </a:solidFill>
                <a:ea typeface="Cambria Math" panose="02040503050406030204" pitchFamily="18" charset="0"/>
                <a:sym typeface="Symbol" panose="05050102010706020507" pitchFamily="18" charset="2"/>
              </a:rPr>
              <a:t> </a:t>
            </a:r>
            <a:r>
              <a:rPr lang="en-US" altLang="en-US" dirty="0" smtClean="0">
                <a:ea typeface="Cambria Math" panose="02040503050406030204" pitchFamily="18" charset="0"/>
                <a:sym typeface="Symbol" panose="05050102010706020507" pitchFamily="18" charset="2"/>
              </a:rPr>
              <a:t>is</a:t>
            </a:r>
            <a:r>
              <a:rPr lang="en-US" altLang="en-US" dirty="0" smtClean="0">
                <a:solidFill>
                  <a:srgbClr val="669900"/>
                </a:solidFill>
                <a:ea typeface="Cambria Math" panose="02040503050406030204" pitchFamily="18" charset="0"/>
                <a:sym typeface="Symbol" panose="05050102010706020507" pitchFamily="18" charset="2"/>
              </a:rPr>
              <a:t> </a:t>
            </a:r>
            <a:r>
              <a:rPr lang="en-US" altLang="en-US" b="1" dirty="0" err="1" smtClean="0">
                <a:solidFill>
                  <a:schemeClr val="accent1"/>
                </a:solidFill>
                <a:ea typeface="Cambria Math" panose="02040503050406030204" pitchFamily="18" charset="0"/>
                <a:sym typeface="Symbol" panose="05050102010706020507" pitchFamily="18" charset="2"/>
              </a:rPr>
              <a:t>n</a:t>
            </a:r>
            <a:r>
              <a:rPr lang="en-US" altLang="en-US" b="1" baseline="30000" dirty="0" err="1" smtClean="0">
                <a:solidFill>
                  <a:schemeClr val="accent1"/>
                </a:solidFill>
                <a:ea typeface="Cambria Math" panose="02040503050406030204" pitchFamily="18" charset="0"/>
                <a:sym typeface="Symbol" panose="05050102010706020507" pitchFamily="18" charset="2"/>
              </a:rPr>
              <a:t>O</a:t>
            </a:r>
            <a:r>
              <a:rPr lang="en-US" altLang="en-US" baseline="30000" dirty="0" smtClean="0">
                <a:solidFill>
                  <a:schemeClr val="accent1"/>
                </a:solidFill>
                <a:ea typeface="Cambria Math" panose="02040503050406030204" pitchFamily="18" charset="0"/>
                <a:sym typeface="Symbol" panose="05050102010706020507" pitchFamily="18" charset="2"/>
              </a:rPr>
              <a:t>(</a:t>
            </a:r>
            <a:r>
              <a:rPr lang="en-US" altLang="en-US" b="1" baseline="30000" dirty="0" smtClean="0">
                <a:solidFill>
                  <a:schemeClr val="accent1"/>
                </a:solidFill>
                <a:ea typeface="Cambria Math" panose="02040503050406030204" pitchFamily="18" charset="0"/>
                <a:sym typeface="Symbol" panose="05050102010706020507" pitchFamily="18" charset="2"/>
              </a:rPr>
              <a:t>1</a:t>
            </a:r>
            <a:r>
              <a:rPr lang="en-US" altLang="en-US" baseline="30000" dirty="0" smtClean="0">
                <a:solidFill>
                  <a:schemeClr val="accent1"/>
                </a:solidFill>
                <a:ea typeface="Cambria Math" panose="02040503050406030204" pitchFamily="18" charset="0"/>
                <a:sym typeface="Symbol" panose="05050102010706020507" pitchFamily="18" charset="2"/>
              </a:rPr>
              <a:t>)</a:t>
            </a:r>
            <a:endParaRPr lang="en-US" altLang="en-US" dirty="0" smtClean="0">
              <a:solidFill>
                <a:schemeClr val="accent1"/>
              </a:solidFill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pPr marL="0" indent="0">
              <a:buNone/>
            </a:pPr>
            <a:endParaRPr lang="en-US" altLang="en-US" baseline="30000" dirty="0">
              <a:solidFill>
                <a:schemeClr val="accent1"/>
              </a:solidFill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pPr marL="0" indent="0">
              <a:buNone/>
            </a:pPr>
            <a:r>
              <a:rPr lang="en-US" altLang="en-US" b="1" dirty="0" err="1" smtClean="0">
                <a:solidFill>
                  <a:srgbClr val="669900"/>
                </a:solidFill>
                <a:ea typeface="Cambria Math" panose="02040503050406030204" pitchFamily="18" charset="0"/>
                <a:sym typeface="Symbol" panose="05050102010706020507" pitchFamily="18" charset="2"/>
              </a:rPr>
              <a:t>Cor</a:t>
            </a:r>
            <a:r>
              <a:rPr lang="en-US" altLang="en-US" b="1" dirty="0" smtClean="0">
                <a:solidFill>
                  <a:srgbClr val="669900"/>
                </a:solidFill>
                <a:ea typeface="Cambria Math" panose="02040503050406030204" pitchFamily="18" charset="0"/>
                <a:sym typeface="Symbol" panose="05050102010706020507" pitchFamily="18" charset="2"/>
              </a:rPr>
              <a:t>: </a:t>
            </a:r>
            <a:r>
              <a:rPr lang="en-US" altLang="en-US" b="1" dirty="0">
                <a:solidFill>
                  <a:schemeClr val="accent1"/>
                </a:solidFill>
              </a:rPr>
              <a:t>L</a:t>
            </a:r>
            <a:r>
              <a:rPr lang="en-US" altLang="en-US" dirty="0">
                <a:solidFill>
                  <a:schemeClr val="accent1"/>
                </a:solidFill>
                <a:ea typeface="Cambria Math" panose="02040503050406030204" pitchFamily="18" charset="0"/>
              </a:rPr>
              <a:t>∊</a:t>
            </a:r>
            <a:r>
              <a:rPr lang="en-US" altLang="en-US" b="1" dirty="0">
                <a:solidFill>
                  <a:schemeClr val="accent1"/>
                </a:solidFill>
              </a:rPr>
              <a:t>NP</a:t>
            </a:r>
            <a:r>
              <a:rPr lang="en-US" altLang="en-US" dirty="0" smtClean="0">
                <a:solidFill>
                  <a:schemeClr val="accent1"/>
                </a:solidFill>
                <a:ea typeface="Cambria Math" panose="02040503050406030204" pitchFamily="18" charset="0"/>
                <a:sym typeface="Symbol" panose="05050102010706020507" pitchFamily="18" charset="2"/>
              </a:rPr>
              <a:t> </a:t>
            </a:r>
            <a:r>
              <a:rPr lang="en-US" altLang="en-US" dirty="0" err="1" smtClean="0">
                <a:ea typeface="Cambria Math" panose="02040503050406030204" pitchFamily="18" charset="0"/>
                <a:sym typeface="Symbol" panose="05050102010706020507" pitchFamily="18" charset="2"/>
              </a:rPr>
              <a:t>iff</a:t>
            </a:r>
            <a:r>
              <a:rPr lang="en-US" altLang="en-US" dirty="0" smtClean="0">
                <a:ea typeface="Cambria Math" panose="02040503050406030204" pitchFamily="18" charset="0"/>
                <a:sym typeface="Symbol" panose="05050102010706020507" pitchFamily="18" charset="2"/>
              </a:rPr>
              <a:t> </a:t>
            </a:r>
            <a:r>
              <a:rPr lang="en-US" altLang="en-US" b="1" dirty="0" smtClean="0">
                <a:solidFill>
                  <a:schemeClr val="accent1"/>
                </a:solidFill>
                <a:ea typeface="Cambria Math" panose="02040503050406030204" pitchFamily="18" charset="0"/>
                <a:sym typeface="Symbol" panose="05050102010706020507" pitchFamily="18" charset="2"/>
              </a:rPr>
              <a:t>L</a:t>
            </a:r>
            <a:r>
              <a:rPr lang="en-US" altLang="en-US" dirty="0" smtClean="0">
                <a:ea typeface="Cambria Math" panose="02040503050406030204" pitchFamily="18" charset="0"/>
                <a:sym typeface="Symbol" panose="05050102010706020507" pitchFamily="18" charset="2"/>
              </a:rPr>
              <a:t> has a </a:t>
            </a:r>
            <a:r>
              <a:rPr lang="en-US" altLang="en-US" dirty="0" err="1" smtClean="0">
                <a:ea typeface="Cambria Math" panose="02040503050406030204" pitchFamily="18" charset="0"/>
                <a:sym typeface="Symbol" panose="05050102010706020507" pitchFamily="18" charset="2"/>
              </a:rPr>
              <a:t>polynomially</a:t>
            </a:r>
            <a:r>
              <a:rPr lang="en-US" altLang="en-US" dirty="0" smtClean="0">
                <a:ea typeface="Cambria Math" panose="02040503050406030204" pitchFamily="18" charset="0"/>
                <a:sym typeface="Symbol" panose="05050102010706020507" pitchFamily="18" charset="2"/>
              </a:rPr>
              <a:t> bounded proof system</a:t>
            </a:r>
            <a:endParaRPr lang="en-US" altLang="en-US" dirty="0">
              <a:ea typeface="Cambria Math" panose="02040503050406030204" pitchFamily="18" charset="0"/>
              <a:sym typeface="Symbol" panose="05050102010706020507" pitchFamily="18" charset="2"/>
            </a:endParaRPr>
          </a:p>
          <a:p>
            <a:endParaRPr lang="en-US" altLang="en-US" sz="2800" dirty="0">
              <a:ea typeface="Cambria Math" panose="02040503050406030204" pitchFamily="18" charset="0"/>
              <a:sym typeface="Symbol" panose="05050102010706020507" pitchFamily="18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 bwMode="auto">
          <a:xfrm>
            <a:off x="4259290" y="1783817"/>
            <a:ext cx="304800" cy="4355936"/>
          </a:xfrm>
          <a:prstGeom prst="rect">
            <a:avLst/>
          </a:prstGeom>
          <a:pattFill prst="pct5">
            <a:fgClr>
              <a:srgbClr val="FF0000"/>
            </a:fgClr>
            <a:bgClr>
              <a:schemeClr val="bg1"/>
            </a:bgClr>
          </a:pattFill>
          <a:ln w="9525" cap="flat" cmpd="sng" algn="ctr">
            <a:noFill/>
            <a:prstDash val="solid"/>
            <a:round/>
            <a:headEnd type="none" w="med" len="med"/>
            <a:tailEnd type="triangl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Symbol" panose="05050102010706020507" pitchFamily="18" charset="2"/>
            </a:endParaRPr>
          </a:p>
        </p:txBody>
      </p:sp>
      <p:cxnSp>
        <p:nvCxnSpPr>
          <p:cNvPr id="115" name="Straight Connector 114"/>
          <p:cNvCxnSpPr/>
          <p:nvPr/>
        </p:nvCxnSpPr>
        <p:spPr bwMode="auto">
          <a:xfrm>
            <a:off x="4544425" y="1875255"/>
            <a:ext cx="2737" cy="4240032"/>
          </a:xfrm>
          <a:prstGeom prst="line">
            <a:avLst/>
          </a:prstGeom>
          <a:pattFill prst="pct5">
            <a:fgClr>
              <a:srgbClr val="FF0000"/>
            </a:fgClr>
            <a:bgClr>
              <a:schemeClr val="bg1"/>
            </a:bgClr>
          </a:pattFill>
          <a:ln w="571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12" name="Rectangle 111"/>
          <p:cNvSpPr>
            <a:spLocks noChangeAspect="1"/>
          </p:cNvSpPr>
          <p:nvPr/>
        </p:nvSpPr>
        <p:spPr bwMode="auto">
          <a:xfrm rot="2678848">
            <a:off x="959323" y="2490716"/>
            <a:ext cx="2971898" cy="2971898"/>
          </a:xfrm>
          <a:prstGeom prst="rect">
            <a:avLst/>
          </a:prstGeom>
          <a:pattFill prst="wdUpDiag">
            <a:fgClr>
              <a:srgbClr val="FFFF00"/>
            </a:fgClr>
            <a:bgClr>
              <a:schemeClr val="bg1"/>
            </a:bgClr>
          </a:pattFill>
          <a:ln w="9525" cap="flat" cmpd="sng" algn="ctr">
            <a:noFill/>
            <a:prstDash val="solid"/>
            <a:round/>
            <a:headEnd type="none" w="med" len="med"/>
            <a:tailEnd type="triangl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Symbol" panose="05050102010706020507" pitchFamily="18" charset="2"/>
            </a:endParaRPr>
          </a:p>
        </p:txBody>
      </p:sp>
      <p:cxnSp>
        <p:nvCxnSpPr>
          <p:cNvPr id="109" name="Straight Connector 108"/>
          <p:cNvCxnSpPr/>
          <p:nvPr/>
        </p:nvCxnSpPr>
        <p:spPr bwMode="auto">
          <a:xfrm rot="5400000">
            <a:off x="2388607" y="2394187"/>
            <a:ext cx="3722258" cy="3719942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07" name="Straight Connector 106"/>
          <p:cNvCxnSpPr>
            <a:stCxn id="7" idx="1"/>
            <a:endCxn id="68" idx="5"/>
          </p:cNvCxnSpPr>
          <p:nvPr/>
        </p:nvCxnSpPr>
        <p:spPr bwMode="auto">
          <a:xfrm>
            <a:off x="2380753" y="1797208"/>
            <a:ext cx="3722258" cy="3719942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Cutting planes geometry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384900-51C4-4F1F-AC0B-CB9FE738FE37}" type="slidenum">
              <a:rPr lang="en-US" altLang="en-US" smtClean="0"/>
              <a:pPr/>
              <a:t>40</a:t>
            </a:fld>
            <a:endParaRPr lang="en-US" altLang="en-US"/>
          </a:p>
        </p:txBody>
      </p:sp>
      <p:grpSp>
        <p:nvGrpSpPr>
          <p:cNvPr id="105" name="Group 104"/>
          <p:cNvGrpSpPr/>
          <p:nvPr/>
        </p:nvGrpSpPr>
        <p:grpSpPr>
          <a:xfrm>
            <a:off x="1757762" y="1783817"/>
            <a:ext cx="4358640" cy="4355936"/>
            <a:chOff x="1757762" y="1783817"/>
            <a:chExt cx="4358640" cy="4355936"/>
          </a:xfrm>
        </p:grpSpPr>
        <p:grpSp>
          <p:nvGrpSpPr>
            <p:cNvPr id="14" name="Group 13"/>
            <p:cNvGrpSpPr/>
            <p:nvPr/>
          </p:nvGrpSpPr>
          <p:grpSpPr>
            <a:xfrm>
              <a:off x="1757762" y="1783817"/>
              <a:ext cx="4358640" cy="91440"/>
              <a:chOff x="1295400" y="2394155"/>
              <a:chExt cx="4358640" cy="91440"/>
            </a:xfrm>
          </p:grpSpPr>
          <p:sp>
            <p:nvSpPr>
              <p:cNvPr id="6" name="Oval 5"/>
              <p:cNvSpPr>
                <a:spLocks noChangeAspect="1"/>
              </p:cNvSpPr>
              <p:nvPr/>
            </p:nvSpPr>
            <p:spPr bwMode="auto">
              <a:xfrm>
                <a:off x="1295400" y="2394155"/>
                <a:ext cx="91440" cy="91440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 w="med" len="med"/>
              </a:ln>
              <a:effectLst/>
              <a:ex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3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Symbol" panose="05050102010706020507" pitchFamily="18" charset="2"/>
                </a:endParaRPr>
              </a:p>
            </p:txBody>
          </p:sp>
          <p:sp>
            <p:nvSpPr>
              <p:cNvPr id="7" name="Oval 6"/>
              <p:cNvSpPr>
                <a:spLocks noChangeAspect="1"/>
              </p:cNvSpPr>
              <p:nvPr/>
            </p:nvSpPr>
            <p:spPr bwMode="auto">
              <a:xfrm>
                <a:off x="1905000" y="2394155"/>
                <a:ext cx="91440" cy="91440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 w="med" len="med"/>
              </a:ln>
              <a:effectLst/>
              <a:ex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3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Symbol" panose="05050102010706020507" pitchFamily="18" charset="2"/>
                </a:endParaRPr>
              </a:p>
            </p:txBody>
          </p:sp>
          <p:sp>
            <p:nvSpPr>
              <p:cNvPr id="8" name="Oval 7"/>
              <p:cNvSpPr>
                <a:spLocks noChangeAspect="1"/>
              </p:cNvSpPr>
              <p:nvPr/>
            </p:nvSpPr>
            <p:spPr bwMode="auto">
              <a:xfrm>
                <a:off x="2514600" y="2394155"/>
                <a:ext cx="91440" cy="91440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 w="med" len="med"/>
              </a:ln>
              <a:effectLst/>
              <a:ex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3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Symbol" panose="05050102010706020507" pitchFamily="18" charset="2"/>
                </a:endParaRPr>
              </a:p>
            </p:txBody>
          </p:sp>
          <p:sp>
            <p:nvSpPr>
              <p:cNvPr id="9" name="Oval 8"/>
              <p:cNvSpPr>
                <a:spLocks noChangeAspect="1"/>
              </p:cNvSpPr>
              <p:nvPr/>
            </p:nvSpPr>
            <p:spPr bwMode="auto">
              <a:xfrm>
                <a:off x="3124200" y="2394155"/>
                <a:ext cx="91440" cy="91440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 w="med" len="med"/>
              </a:ln>
              <a:effectLst/>
              <a:ex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3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Symbol" panose="05050102010706020507" pitchFamily="18" charset="2"/>
                </a:endParaRPr>
              </a:p>
            </p:txBody>
          </p:sp>
          <p:sp>
            <p:nvSpPr>
              <p:cNvPr id="10" name="Oval 9"/>
              <p:cNvSpPr>
                <a:spLocks noChangeAspect="1"/>
              </p:cNvSpPr>
              <p:nvPr/>
            </p:nvSpPr>
            <p:spPr bwMode="auto">
              <a:xfrm>
                <a:off x="3733800" y="2394155"/>
                <a:ext cx="91440" cy="91440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 w="med" len="med"/>
              </a:ln>
              <a:effectLst/>
              <a:ex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3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Symbol" panose="05050102010706020507" pitchFamily="18" charset="2"/>
                </a:endParaRPr>
              </a:p>
            </p:txBody>
          </p:sp>
          <p:sp>
            <p:nvSpPr>
              <p:cNvPr id="11" name="Oval 10"/>
              <p:cNvSpPr>
                <a:spLocks noChangeAspect="1"/>
              </p:cNvSpPr>
              <p:nvPr/>
            </p:nvSpPr>
            <p:spPr bwMode="auto">
              <a:xfrm>
                <a:off x="4343400" y="2394155"/>
                <a:ext cx="91440" cy="91440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 w="med" len="med"/>
              </a:ln>
              <a:effectLst/>
              <a:ex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3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Symbol" panose="05050102010706020507" pitchFamily="18" charset="2"/>
                </a:endParaRPr>
              </a:p>
            </p:txBody>
          </p:sp>
          <p:sp>
            <p:nvSpPr>
              <p:cNvPr id="12" name="Oval 11"/>
              <p:cNvSpPr>
                <a:spLocks noChangeAspect="1"/>
              </p:cNvSpPr>
              <p:nvPr/>
            </p:nvSpPr>
            <p:spPr bwMode="auto">
              <a:xfrm>
                <a:off x="4953000" y="2394155"/>
                <a:ext cx="91440" cy="91440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 w="med" len="med"/>
              </a:ln>
              <a:effectLst/>
              <a:ex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3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Symbol" panose="05050102010706020507" pitchFamily="18" charset="2"/>
                </a:endParaRPr>
              </a:p>
            </p:txBody>
          </p:sp>
          <p:sp>
            <p:nvSpPr>
              <p:cNvPr id="13" name="Oval 12"/>
              <p:cNvSpPr>
                <a:spLocks noChangeAspect="1"/>
              </p:cNvSpPr>
              <p:nvPr/>
            </p:nvSpPr>
            <p:spPr bwMode="auto">
              <a:xfrm>
                <a:off x="5562600" y="2394155"/>
                <a:ext cx="91440" cy="91440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 w="med" len="med"/>
              </a:ln>
              <a:effectLst/>
              <a:ex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3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Symbol" panose="05050102010706020507" pitchFamily="18" charset="2"/>
                </a:endParaRPr>
              </a:p>
            </p:txBody>
          </p:sp>
        </p:grpSp>
        <p:grpSp>
          <p:nvGrpSpPr>
            <p:cNvPr id="15" name="Group 14"/>
            <p:cNvGrpSpPr/>
            <p:nvPr/>
          </p:nvGrpSpPr>
          <p:grpSpPr>
            <a:xfrm>
              <a:off x="1757762" y="2393031"/>
              <a:ext cx="4358640" cy="91440"/>
              <a:chOff x="1295400" y="2394155"/>
              <a:chExt cx="4358640" cy="91440"/>
            </a:xfrm>
          </p:grpSpPr>
          <p:sp>
            <p:nvSpPr>
              <p:cNvPr id="16" name="Oval 15"/>
              <p:cNvSpPr>
                <a:spLocks noChangeAspect="1"/>
              </p:cNvSpPr>
              <p:nvPr/>
            </p:nvSpPr>
            <p:spPr bwMode="auto">
              <a:xfrm>
                <a:off x="1295400" y="2394155"/>
                <a:ext cx="91440" cy="91440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 w="med" len="med"/>
              </a:ln>
              <a:effectLst/>
              <a:ex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3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Symbol" panose="05050102010706020507" pitchFamily="18" charset="2"/>
                </a:endParaRPr>
              </a:p>
            </p:txBody>
          </p:sp>
          <p:sp>
            <p:nvSpPr>
              <p:cNvPr id="17" name="Oval 16"/>
              <p:cNvSpPr>
                <a:spLocks noChangeAspect="1"/>
              </p:cNvSpPr>
              <p:nvPr/>
            </p:nvSpPr>
            <p:spPr bwMode="auto">
              <a:xfrm>
                <a:off x="1905000" y="2394155"/>
                <a:ext cx="91440" cy="91440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 w="med" len="med"/>
              </a:ln>
              <a:effectLst/>
              <a:ex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3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Symbol" panose="05050102010706020507" pitchFamily="18" charset="2"/>
                </a:endParaRPr>
              </a:p>
            </p:txBody>
          </p:sp>
          <p:sp>
            <p:nvSpPr>
              <p:cNvPr id="18" name="Oval 17"/>
              <p:cNvSpPr>
                <a:spLocks noChangeAspect="1"/>
              </p:cNvSpPr>
              <p:nvPr/>
            </p:nvSpPr>
            <p:spPr bwMode="auto">
              <a:xfrm>
                <a:off x="2514600" y="2394155"/>
                <a:ext cx="91440" cy="91440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 w="med" len="med"/>
              </a:ln>
              <a:effectLst/>
              <a:ex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3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Symbol" panose="05050102010706020507" pitchFamily="18" charset="2"/>
                </a:endParaRPr>
              </a:p>
            </p:txBody>
          </p:sp>
          <p:sp>
            <p:nvSpPr>
              <p:cNvPr id="19" name="Oval 18"/>
              <p:cNvSpPr>
                <a:spLocks noChangeAspect="1"/>
              </p:cNvSpPr>
              <p:nvPr/>
            </p:nvSpPr>
            <p:spPr bwMode="auto">
              <a:xfrm>
                <a:off x="3124200" y="2394155"/>
                <a:ext cx="91440" cy="91440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 w="med" len="med"/>
              </a:ln>
              <a:effectLst/>
              <a:ex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3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Symbol" panose="05050102010706020507" pitchFamily="18" charset="2"/>
                </a:endParaRPr>
              </a:p>
            </p:txBody>
          </p:sp>
          <p:sp>
            <p:nvSpPr>
              <p:cNvPr id="20" name="Oval 19"/>
              <p:cNvSpPr>
                <a:spLocks noChangeAspect="1"/>
              </p:cNvSpPr>
              <p:nvPr/>
            </p:nvSpPr>
            <p:spPr bwMode="auto">
              <a:xfrm>
                <a:off x="3733800" y="2394155"/>
                <a:ext cx="91440" cy="91440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 w="med" len="med"/>
              </a:ln>
              <a:effectLst/>
              <a:ex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3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Symbol" panose="05050102010706020507" pitchFamily="18" charset="2"/>
                </a:endParaRPr>
              </a:p>
            </p:txBody>
          </p:sp>
          <p:sp>
            <p:nvSpPr>
              <p:cNvPr id="21" name="Oval 20"/>
              <p:cNvSpPr>
                <a:spLocks noChangeAspect="1"/>
              </p:cNvSpPr>
              <p:nvPr/>
            </p:nvSpPr>
            <p:spPr bwMode="auto">
              <a:xfrm>
                <a:off x="4343400" y="2394155"/>
                <a:ext cx="91440" cy="91440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 w="med" len="med"/>
              </a:ln>
              <a:effectLst/>
              <a:ex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3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Symbol" panose="05050102010706020507" pitchFamily="18" charset="2"/>
                </a:endParaRPr>
              </a:p>
            </p:txBody>
          </p:sp>
          <p:sp>
            <p:nvSpPr>
              <p:cNvPr id="22" name="Oval 21"/>
              <p:cNvSpPr>
                <a:spLocks noChangeAspect="1"/>
              </p:cNvSpPr>
              <p:nvPr/>
            </p:nvSpPr>
            <p:spPr bwMode="auto">
              <a:xfrm>
                <a:off x="4953000" y="2394155"/>
                <a:ext cx="91440" cy="91440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 w="med" len="med"/>
              </a:ln>
              <a:effectLst/>
              <a:ex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3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Symbol" panose="05050102010706020507" pitchFamily="18" charset="2"/>
                </a:endParaRPr>
              </a:p>
            </p:txBody>
          </p:sp>
          <p:sp>
            <p:nvSpPr>
              <p:cNvPr id="23" name="Oval 22"/>
              <p:cNvSpPr>
                <a:spLocks noChangeAspect="1"/>
              </p:cNvSpPr>
              <p:nvPr/>
            </p:nvSpPr>
            <p:spPr bwMode="auto">
              <a:xfrm>
                <a:off x="5562600" y="2394155"/>
                <a:ext cx="91440" cy="91440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 w="med" len="med"/>
              </a:ln>
              <a:effectLst/>
              <a:ex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3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Symbol" panose="05050102010706020507" pitchFamily="18" charset="2"/>
                </a:endParaRPr>
              </a:p>
            </p:txBody>
          </p:sp>
        </p:grpSp>
        <p:grpSp>
          <p:nvGrpSpPr>
            <p:cNvPr id="24" name="Group 23"/>
            <p:cNvGrpSpPr/>
            <p:nvPr/>
          </p:nvGrpSpPr>
          <p:grpSpPr>
            <a:xfrm>
              <a:off x="1757762" y="3002245"/>
              <a:ext cx="4358640" cy="91440"/>
              <a:chOff x="1295400" y="2394155"/>
              <a:chExt cx="4358640" cy="91440"/>
            </a:xfrm>
          </p:grpSpPr>
          <p:sp>
            <p:nvSpPr>
              <p:cNvPr id="25" name="Oval 24"/>
              <p:cNvSpPr>
                <a:spLocks noChangeAspect="1"/>
              </p:cNvSpPr>
              <p:nvPr/>
            </p:nvSpPr>
            <p:spPr bwMode="auto">
              <a:xfrm>
                <a:off x="1295400" y="2394155"/>
                <a:ext cx="91440" cy="91440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 w="med" len="med"/>
              </a:ln>
              <a:effectLst/>
              <a:ex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3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Symbol" panose="05050102010706020507" pitchFamily="18" charset="2"/>
                </a:endParaRPr>
              </a:p>
            </p:txBody>
          </p:sp>
          <p:sp>
            <p:nvSpPr>
              <p:cNvPr id="26" name="Oval 25"/>
              <p:cNvSpPr>
                <a:spLocks noChangeAspect="1"/>
              </p:cNvSpPr>
              <p:nvPr/>
            </p:nvSpPr>
            <p:spPr bwMode="auto">
              <a:xfrm>
                <a:off x="1905000" y="2394155"/>
                <a:ext cx="91440" cy="91440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 w="med" len="med"/>
              </a:ln>
              <a:effectLst/>
              <a:ex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3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Symbol" panose="05050102010706020507" pitchFamily="18" charset="2"/>
                </a:endParaRPr>
              </a:p>
            </p:txBody>
          </p:sp>
          <p:sp>
            <p:nvSpPr>
              <p:cNvPr id="27" name="Oval 26"/>
              <p:cNvSpPr>
                <a:spLocks noChangeAspect="1"/>
              </p:cNvSpPr>
              <p:nvPr/>
            </p:nvSpPr>
            <p:spPr bwMode="auto">
              <a:xfrm>
                <a:off x="2514600" y="2394155"/>
                <a:ext cx="91440" cy="91440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 w="med" len="med"/>
              </a:ln>
              <a:effectLst/>
              <a:ex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3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Symbol" panose="05050102010706020507" pitchFamily="18" charset="2"/>
                </a:endParaRPr>
              </a:p>
            </p:txBody>
          </p:sp>
          <p:sp>
            <p:nvSpPr>
              <p:cNvPr id="28" name="Oval 27"/>
              <p:cNvSpPr>
                <a:spLocks noChangeAspect="1"/>
              </p:cNvSpPr>
              <p:nvPr/>
            </p:nvSpPr>
            <p:spPr bwMode="auto">
              <a:xfrm>
                <a:off x="3124200" y="2394155"/>
                <a:ext cx="91440" cy="91440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 w="med" len="med"/>
              </a:ln>
              <a:effectLst/>
              <a:ex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3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Symbol" panose="05050102010706020507" pitchFamily="18" charset="2"/>
                </a:endParaRPr>
              </a:p>
            </p:txBody>
          </p:sp>
          <p:sp>
            <p:nvSpPr>
              <p:cNvPr id="29" name="Oval 28"/>
              <p:cNvSpPr>
                <a:spLocks noChangeAspect="1"/>
              </p:cNvSpPr>
              <p:nvPr/>
            </p:nvSpPr>
            <p:spPr bwMode="auto">
              <a:xfrm>
                <a:off x="3733800" y="2394155"/>
                <a:ext cx="91440" cy="91440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 w="med" len="med"/>
              </a:ln>
              <a:effectLst/>
              <a:ex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3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Symbol" panose="05050102010706020507" pitchFamily="18" charset="2"/>
                </a:endParaRPr>
              </a:p>
            </p:txBody>
          </p:sp>
          <p:sp>
            <p:nvSpPr>
              <p:cNvPr id="30" name="Oval 29"/>
              <p:cNvSpPr>
                <a:spLocks noChangeAspect="1"/>
              </p:cNvSpPr>
              <p:nvPr/>
            </p:nvSpPr>
            <p:spPr bwMode="auto">
              <a:xfrm>
                <a:off x="4343400" y="2394155"/>
                <a:ext cx="91440" cy="91440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 w="med" len="med"/>
              </a:ln>
              <a:effectLst/>
              <a:ex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3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Symbol" panose="05050102010706020507" pitchFamily="18" charset="2"/>
                </a:endParaRPr>
              </a:p>
            </p:txBody>
          </p:sp>
          <p:sp>
            <p:nvSpPr>
              <p:cNvPr id="31" name="Oval 30"/>
              <p:cNvSpPr>
                <a:spLocks noChangeAspect="1"/>
              </p:cNvSpPr>
              <p:nvPr/>
            </p:nvSpPr>
            <p:spPr bwMode="auto">
              <a:xfrm>
                <a:off x="4953000" y="2394155"/>
                <a:ext cx="91440" cy="91440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 w="med" len="med"/>
              </a:ln>
              <a:effectLst/>
              <a:ex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3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Symbol" panose="05050102010706020507" pitchFamily="18" charset="2"/>
                </a:endParaRPr>
              </a:p>
            </p:txBody>
          </p:sp>
          <p:sp>
            <p:nvSpPr>
              <p:cNvPr id="32" name="Oval 31"/>
              <p:cNvSpPr>
                <a:spLocks noChangeAspect="1"/>
              </p:cNvSpPr>
              <p:nvPr/>
            </p:nvSpPr>
            <p:spPr bwMode="auto">
              <a:xfrm>
                <a:off x="5562600" y="2394155"/>
                <a:ext cx="91440" cy="91440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 w="med" len="med"/>
              </a:ln>
              <a:effectLst/>
              <a:ex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3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Symbol" panose="05050102010706020507" pitchFamily="18" charset="2"/>
                </a:endParaRPr>
              </a:p>
            </p:txBody>
          </p:sp>
        </p:grpSp>
        <p:grpSp>
          <p:nvGrpSpPr>
            <p:cNvPr id="33" name="Group 32"/>
            <p:cNvGrpSpPr/>
            <p:nvPr/>
          </p:nvGrpSpPr>
          <p:grpSpPr>
            <a:xfrm>
              <a:off x="1757762" y="3611459"/>
              <a:ext cx="4358640" cy="91440"/>
              <a:chOff x="1295400" y="2394155"/>
              <a:chExt cx="4358640" cy="91440"/>
            </a:xfrm>
          </p:grpSpPr>
          <p:sp>
            <p:nvSpPr>
              <p:cNvPr id="34" name="Oval 33"/>
              <p:cNvSpPr>
                <a:spLocks noChangeAspect="1"/>
              </p:cNvSpPr>
              <p:nvPr/>
            </p:nvSpPr>
            <p:spPr bwMode="auto">
              <a:xfrm>
                <a:off x="1295400" y="2394155"/>
                <a:ext cx="91440" cy="91440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 w="med" len="med"/>
              </a:ln>
              <a:effectLst/>
              <a:ex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3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Symbol" panose="05050102010706020507" pitchFamily="18" charset="2"/>
                </a:endParaRPr>
              </a:p>
            </p:txBody>
          </p:sp>
          <p:sp>
            <p:nvSpPr>
              <p:cNvPr id="35" name="Oval 34"/>
              <p:cNvSpPr>
                <a:spLocks noChangeAspect="1"/>
              </p:cNvSpPr>
              <p:nvPr/>
            </p:nvSpPr>
            <p:spPr bwMode="auto">
              <a:xfrm>
                <a:off x="1905000" y="2394155"/>
                <a:ext cx="91440" cy="91440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 w="med" len="med"/>
              </a:ln>
              <a:effectLst/>
              <a:ex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3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Symbol" panose="05050102010706020507" pitchFamily="18" charset="2"/>
                </a:endParaRPr>
              </a:p>
            </p:txBody>
          </p:sp>
          <p:sp>
            <p:nvSpPr>
              <p:cNvPr id="36" name="Oval 35"/>
              <p:cNvSpPr>
                <a:spLocks noChangeAspect="1"/>
              </p:cNvSpPr>
              <p:nvPr/>
            </p:nvSpPr>
            <p:spPr bwMode="auto">
              <a:xfrm>
                <a:off x="2514600" y="2394155"/>
                <a:ext cx="91440" cy="91440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 w="med" len="med"/>
              </a:ln>
              <a:effectLst/>
              <a:ex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3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Symbol" panose="05050102010706020507" pitchFamily="18" charset="2"/>
                </a:endParaRPr>
              </a:p>
            </p:txBody>
          </p:sp>
          <p:sp>
            <p:nvSpPr>
              <p:cNvPr id="37" name="Oval 36"/>
              <p:cNvSpPr>
                <a:spLocks noChangeAspect="1"/>
              </p:cNvSpPr>
              <p:nvPr/>
            </p:nvSpPr>
            <p:spPr bwMode="auto">
              <a:xfrm>
                <a:off x="3124200" y="2394155"/>
                <a:ext cx="91440" cy="91440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 w="med" len="med"/>
              </a:ln>
              <a:effectLst/>
              <a:ex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3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Symbol" panose="05050102010706020507" pitchFamily="18" charset="2"/>
                </a:endParaRPr>
              </a:p>
            </p:txBody>
          </p:sp>
          <p:sp>
            <p:nvSpPr>
              <p:cNvPr id="38" name="Oval 37"/>
              <p:cNvSpPr>
                <a:spLocks noChangeAspect="1"/>
              </p:cNvSpPr>
              <p:nvPr/>
            </p:nvSpPr>
            <p:spPr bwMode="auto">
              <a:xfrm>
                <a:off x="3733800" y="2394155"/>
                <a:ext cx="91440" cy="91440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 w="med" len="med"/>
              </a:ln>
              <a:effectLst/>
              <a:ex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3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Symbol" panose="05050102010706020507" pitchFamily="18" charset="2"/>
                </a:endParaRPr>
              </a:p>
            </p:txBody>
          </p:sp>
          <p:sp>
            <p:nvSpPr>
              <p:cNvPr id="39" name="Oval 38"/>
              <p:cNvSpPr>
                <a:spLocks noChangeAspect="1"/>
              </p:cNvSpPr>
              <p:nvPr/>
            </p:nvSpPr>
            <p:spPr bwMode="auto">
              <a:xfrm>
                <a:off x="4343400" y="2394155"/>
                <a:ext cx="91440" cy="91440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 w="med" len="med"/>
              </a:ln>
              <a:effectLst/>
              <a:ex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3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Symbol" panose="05050102010706020507" pitchFamily="18" charset="2"/>
                </a:endParaRPr>
              </a:p>
            </p:txBody>
          </p:sp>
          <p:sp>
            <p:nvSpPr>
              <p:cNvPr id="40" name="Oval 39"/>
              <p:cNvSpPr>
                <a:spLocks noChangeAspect="1"/>
              </p:cNvSpPr>
              <p:nvPr/>
            </p:nvSpPr>
            <p:spPr bwMode="auto">
              <a:xfrm>
                <a:off x="4953000" y="2394155"/>
                <a:ext cx="91440" cy="91440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 w="med" len="med"/>
              </a:ln>
              <a:effectLst/>
              <a:ex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3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Symbol" panose="05050102010706020507" pitchFamily="18" charset="2"/>
                </a:endParaRPr>
              </a:p>
            </p:txBody>
          </p:sp>
          <p:sp>
            <p:nvSpPr>
              <p:cNvPr id="41" name="Oval 40"/>
              <p:cNvSpPr>
                <a:spLocks noChangeAspect="1"/>
              </p:cNvSpPr>
              <p:nvPr/>
            </p:nvSpPr>
            <p:spPr bwMode="auto">
              <a:xfrm>
                <a:off x="5562600" y="2394155"/>
                <a:ext cx="91440" cy="91440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 w="med" len="med"/>
              </a:ln>
              <a:effectLst/>
              <a:ex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3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Symbol" panose="05050102010706020507" pitchFamily="18" charset="2"/>
                </a:endParaRPr>
              </a:p>
            </p:txBody>
          </p:sp>
        </p:grpSp>
        <p:grpSp>
          <p:nvGrpSpPr>
            <p:cNvPr id="42" name="Group 41"/>
            <p:cNvGrpSpPr/>
            <p:nvPr/>
          </p:nvGrpSpPr>
          <p:grpSpPr>
            <a:xfrm>
              <a:off x="1757762" y="4220673"/>
              <a:ext cx="4358640" cy="91440"/>
              <a:chOff x="1295400" y="2394155"/>
              <a:chExt cx="4358640" cy="91440"/>
            </a:xfrm>
          </p:grpSpPr>
          <p:sp>
            <p:nvSpPr>
              <p:cNvPr id="43" name="Oval 42"/>
              <p:cNvSpPr>
                <a:spLocks noChangeAspect="1"/>
              </p:cNvSpPr>
              <p:nvPr/>
            </p:nvSpPr>
            <p:spPr bwMode="auto">
              <a:xfrm>
                <a:off x="1295400" y="2394155"/>
                <a:ext cx="91440" cy="91440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 w="med" len="med"/>
              </a:ln>
              <a:effectLst/>
              <a:ex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3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Symbol" panose="05050102010706020507" pitchFamily="18" charset="2"/>
                </a:endParaRPr>
              </a:p>
            </p:txBody>
          </p:sp>
          <p:sp>
            <p:nvSpPr>
              <p:cNvPr id="44" name="Oval 43"/>
              <p:cNvSpPr>
                <a:spLocks noChangeAspect="1"/>
              </p:cNvSpPr>
              <p:nvPr/>
            </p:nvSpPr>
            <p:spPr bwMode="auto">
              <a:xfrm>
                <a:off x="1905000" y="2394155"/>
                <a:ext cx="91440" cy="91440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 w="med" len="med"/>
              </a:ln>
              <a:effectLst/>
              <a:ex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3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Symbol" panose="05050102010706020507" pitchFamily="18" charset="2"/>
                </a:endParaRPr>
              </a:p>
            </p:txBody>
          </p:sp>
          <p:sp>
            <p:nvSpPr>
              <p:cNvPr id="45" name="Oval 44"/>
              <p:cNvSpPr>
                <a:spLocks noChangeAspect="1"/>
              </p:cNvSpPr>
              <p:nvPr/>
            </p:nvSpPr>
            <p:spPr bwMode="auto">
              <a:xfrm>
                <a:off x="2514600" y="2394155"/>
                <a:ext cx="91440" cy="91440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 w="med" len="med"/>
              </a:ln>
              <a:effectLst/>
              <a:ex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3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Symbol" panose="05050102010706020507" pitchFamily="18" charset="2"/>
                </a:endParaRPr>
              </a:p>
            </p:txBody>
          </p:sp>
          <p:sp>
            <p:nvSpPr>
              <p:cNvPr id="46" name="Oval 45"/>
              <p:cNvSpPr>
                <a:spLocks noChangeAspect="1"/>
              </p:cNvSpPr>
              <p:nvPr/>
            </p:nvSpPr>
            <p:spPr bwMode="auto">
              <a:xfrm>
                <a:off x="3124200" y="2394155"/>
                <a:ext cx="91440" cy="91440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 w="med" len="med"/>
              </a:ln>
              <a:effectLst/>
              <a:ex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3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Symbol" panose="05050102010706020507" pitchFamily="18" charset="2"/>
                </a:endParaRPr>
              </a:p>
            </p:txBody>
          </p:sp>
          <p:sp>
            <p:nvSpPr>
              <p:cNvPr id="47" name="Oval 46"/>
              <p:cNvSpPr>
                <a:spLocks noChangeAspect="1"/>
              </p:cNvSpPr>
              <p:nvPr/>
            </p:nvSpPr>
            <p:spPr bwMode="auto">
              <a:xfrm>
                <a:off x="3733800" y="2394155"/>
                <a:ext cx="91440" cy="91440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 w="med" len="med"/>
              </a:ln>
              <a:effectLst/>
              <a:ex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3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Symbol" panose="05050102010706020507" pitchFamily="18" charset="2"/>
                </a:endParaRPr>
              </a:p>
            </p:txBody>
          </p:sp>
          <p:sp>
            <p:nvSpPr>
              <p:cNvPr id="48" name="Oval 47"/>
              <p:cNvSpPr>
                <a:spLocks noChangeAspect="1"/>
              </p:cNvSpPr>
              <p:nvPr/>
            </p:nvSpPr>
            <p:spPr bwMode="auto">
              <a:xfrm>
                <a:off x="4343400" y="2394155"/>
                <a:ext cx="91440" cy="91440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 w="med" len="med"/>
              </a:ln>
              <a:effectLst/>
              <a:ex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3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Symbol" panose="05050102010706020507" pitchFamily="18" charset="2"/>
                </a:endParaRPr>
              </a:p>
            </p:txBody>
          </p:sp>
          <p:sp>
            <p:nvSpPr>
              <p:cNvPr id="49" name="Oval 48"/>
              <p:cNvSpPr>
                <a:spLocks noChangeAspect="1"/>
              </p:cNvSpPr>
              <p:nvPr/>
            </p:nvSpPr>
            <p:spPr bwMode="auto">
              <a:xfrm>
                <a:off x="4953000" y="2394155"/>
                <a:ext cx="91440" cy="91440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 w="med" len="med"/>
              </a:ln>
              <a:effectLst/>
              <a:ex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3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Symbol" panose="05050102010706020507" pitchFamily="18" charset="2"/>
                </a:endParaRPr>
              </a:p>
            </p:txBody>
          </p:sp>
          <p:sp>
            <p:nvSpPr>
              <p:cNvPr id="50" name="Oval 49"/>
              <p:cNvSpPr>
                <a:spLocks noChangeAspect="1"/>
              </p:cNvSpPr>
              <p:nvPr/>
            </p:nvSpPr>
            <p:spPr bwMode="auto">
              <a:xfrm>
                <a:off x="5562600" y="2394155"/>
                <a:ext cx="91440" cy="91440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 w="med" len="med"/>
              </a:ln>
              <a:effectLst/>
              <a:ex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3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Symbol" panose="05050102010706020507" pitchFamily="18" charset="2"/>
                </a:endParaRPr>
              </a:p>
            </p:txBody>
          </p:sp>
        </p:grpSp>
        <p:grpSp>
          <p:nvGrpSpPr>
            <p:cNvPr id="51" name="Group 50"/>
            <p:cNvGrpSpPr/>
            <p:nvPr/>
          </p:nvGrpSpPr>
          <p:grpSpPr>
            <a:xfrm>
              <a:off x="1757762" y="4829887"/>
              <a:ext cx="4358640" cy="91440"/>
              <a:chOff x="1295400" y="2394155"/>
              <a:chExt cx="4358640" cy="91440"/>
            </a:xfrm>
          </p:grpSpPr>
          <p:sp>
            <p:nvSpPr>
              <p:cNvPr id="52" name="Oval 51"/>
              <p:cNvSpPr>
                <a:spLocks noChangeAspect="1"/>
              </p:cNvSpPr>
              <p:nvPr/>
            </p:nvSpPr>
            <p:spPr bwMode="auto">
              <a:xfrm>
                <a:off x="1295400" y="2394155"/>
                <a:ext cx="91440" cy="91440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 w="med" len="med"/>
              </a:ln>
              <a:effectLst/>
              <a:ex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3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Symbol" panose="05050102010706020507" pitchFamily="18" charset="2"/>
                </a:endParaRPr>
              </a:p>
            </p:txBody>
          </p:sp>
          <p:sp>
            <p:nvSpPr>
              <p:cNvPr id="53" name="Oval 52"/>
              <p:cNvSpPr>
                <a:spLocks noChangeAspect="1"/>
              </p:cNvSpPr>
              <p:nvPr/>
            </p:nvSpPr>
            <p:spPr bwMode="auto">
              <a:xfrm>
                <a:off x="1905000" y="2394155"/>
                <a:ext cx="91440" cy="91440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 w="med" len="med"/>
              </a:ln>
              <a:effectLst/>
              <a:ex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3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Symbol" panose="05050102010706020507" pitchFamily="18" charset="2"/>
                </a:endParaRPr>
              </a:p>
            </p:txBody>
          </p:sp>
          <p:sp>
            <p:nvSpPr>
              <p:cNvPr id="54" name="Oval 53"/>
              <p:cNvSpPr>
                <a:spLocks noChangeAspect="1"/>
              </p:cNvSpPr>
              <p:nvPr/>
            </p:nvSpPr>
            <p:spPr bwMode="auto">
              <a:xfrm>
                <a:off x="2514600" y="2394155"/>
                <a:ext cx="91440" cy="91440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 w="med" len="med"/>
              </a:ln>
              <a:effectLst/>
              <a:ex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3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Symbol" panose="05050102010706020507" pitchFamily="18" charset="2"/>
                </a:endParaRPr>
              </a:p>
            </p:txBody>
          </p:sp>
          <p:sp>
            <p:nvSpPr>
              <p:cNvPr id="55" name="Oval 54"/>
              <p:cNvSpPr>
                <a:spLocks noChangeAspect="1"/>
              </p:cNvSpPr>
              <p:nvPr/>
            </p:nvSpPr>
            <p:spPr bwMode="auto">
              <a:xfrm>
                <a:off x="3124200" y="2394155"/>
                <a:ext cx="91440" cy="91440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 w="med" len="med"/>
              </a:ln>
              <a:effectLst/>
              <a:ex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3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Symbol" panose="05050102010706020507" pitchFamily="18" charset="2"/>
                </a:endParaRPr>
              </a:p>
            </p:txBody>
          </p:sp>
          <p:sp>
            <p:nvSpPr>
              <p:cNvPr id="56" name="Oval 55"/>
              <p:cNvSpPr>
                <a:spLocks noChangeAspect="1"/>
              </p:cNvSpPr>
              <p:nvPr/>
            </p:nvSpPr>
            <p:spPr bwMode="auto">
              <a:xfrm>
                <a:off x="3733800" y="2394155"/>
                <a:ext cx="91440" cy="91440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 w="med" len="med"/>
              </a:ln>
              <a:effectLst/>
              <a:ex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3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Symbol" panose="05050102010706020507" pitchFamily="18" charset="2"/>
                </a:endParaRPr>
              </a:p>
            </p:txBody>
          </p:sp>
          <p:sp>
            <p:nvSpPr>
              <p:cNvPr id="57" name="Oval 56"/>
              <p:cNvSpPr>
                <a:spLocks noChangeAspect="1"/>
              </p:cNvSpPr>
              <p:nvPr/>
            </p:nvSpPr>
            <p:spPr bwMode="auto">
              <a:xfrm>
                <a:off x="4343400" y="2394155"/>
                <a:ext cx="91440" cy="91440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 w="med" len="med"/>
              </a:ln>
              <a:effectLst/>
              <a:ex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3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Symbol" panose="05050102010706020507" pitchFamily="18" charset="2"/>
                </a:endParaRPr>
              </a:p>
            </p:txBody>
          </p:sp>
          <p:sp>
            <p:nvSpPr>
              <p:cNvPr id="58" name="Oval 57"/>
              <p:cNvSpPr>
                <a:spLocks noChangeAspect="1"/>
              </p:cNvSpPr>
              <p:nvPr/>
            </p:nvSpPr>
            <p:spPr bwMode="auto">
              <a:xfrm>
                <a:off x="4953000" y="2394155"/>
                <a:ext cx="91440" cy="91440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 w="med" len="med"/>
              </a:ln>
              <a:effectLst/>
              <a:ex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3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Symbol" panose="05050102010706020507" pitchFamily="18" charset="2"/>
                </a:endParaRPr>
              </a:p>
            </p:txBody>
          </p:sp>
          <p:sp>
            <p:nvSpPr>
              <p:cNvPr id="59" name="Oval 58"/>
              <p:cNvSpPr>
                <a:spLocks noChangeAspect="1"/>
              </p:cNvSpPr>
              <p:nvPr/>
            </p:nvSpPr>
            <p:spPr bwMode="auto">
              <a:xfrm>
                <a:off x="5562600" y="2394155"/>
                <a:ext cx="91440" cy="91440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 w="med" len="med"/>
              </a:ln>
              <a:effectLst/>
              <a:ex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3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Symbol" panose="05050102010706020507" pitchFamily="18" charset="2"/>
                </a:endParaRPr>
              </a:p>
            </p:txBody>
          </p:sp>
        </p:grpSp>
        <p:grpSp>
          <p:nvGrpSpPr>
            <p:cNvPr id="60" name="Group 59"/>
            <p:cNvGrpSpPr/>
            <p:nvPr/>
          </p:nvGrpSpPr>
          <p:grpSpPr>
            <a:xfrm>
              <a:off x="1757762" y="5439101"/>
              <a:ext cx="4358640" cy="91440"/>
              <a:chOff x="1295400" y="2394155"/>
              <a:chExt cx="4358640" cy="91440"/>
            </a:xfrm>
          </p:grpSpPr>
          <p:sp>
            <p:nvSpPr>
              <p:cNvPr id="61" name="Oval 60"/>
              <p:cNvSpPr>
                <a:spLocks noChangeAspect="1"/>
              </p:cNvSpPr>
              <p:nvPr/>
            </p:nvSpPr>
            <p:spPr bwMode="auto">
              <a:xfrm>
                <a:off x="1295400" y="2394155"/>
                <a:ext cx="91440" cy="91440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 w="med" len="med"/>
              </a:ln>
              <a:effectLst/>
              <a:ex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3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Symbol" panose="05050102010706020507" pitchFamily="18" charset="2"/>
                </a:endParaRPr>
              </a:p>
            </p:txBody>
          </p:sp>
          <p:sp>
            <p:nvSpPr>
              <p:cNvPr id="62" name="Oval 61"/>
              <p:cNvSpPr>
                <a:spLocks noChangeAspect="1"/>
              </p:cNvSpPr>
              <p:nvPr/>
            </p:nvSpPr>
            <p:spPr bwMode="auto">
              <a:xfrm>
                <a:off x="1905000" y="2394155"/>
                <a:ext cx="91440" cy="91440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 w="med" len="med"/>
              </a:ln>
              <a:effectLst/>
              <a:ex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3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Symbol" panose="05050102010706020507" pitchFamily="18" charset="2"/>
                </a:endParaRPr>
              </a:p>
            </p:txBody>
          </p:sp>
          <p:sp>
            <p:nvSpPr>
              <p:cNvPr id="63" name="Oval 62"/>
              <p:cNvSpPr>
                <a:spLocks noChangeAspect="1"/>
              </p:cNvSpPr>
              <p:nvPr/>
            </p:nvSpPr>
            <p:spPr bwMode="auto">
              <a:xfrm>
                <a:off x="2514600" y="2394155"/>
                <a:ext cx="91440" cy="91440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 w="med" len="med"/>
              </a:ln>
              <a:effectLst/>
              <a:ex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3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Symbol" panose="05050102010706020507" pitchFamily="18" charset="2"/>
                </a:endParaRPr>
              </a:p>
            </p:txBody>
          </p:sp>
          <p:sp>
            <p:nvSpPr>
              <p:cNvPr id="64" name="Oval 63"/>
              <p:cNvSpPr>
                <a:spLocks noChangeAspect="1"/>
              </p:cNvSpPr>
              <p:nvPr/>
            </p:nvSpPr>
            <p:spPr bwMode="auto">
              <a:xfrm>
                <a:off x="3124200" y="2394155"/>
                <a:ext cx="91440" cy="91440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 w="med" len="med"/>
              </a:ln>
              <a:effectLst/>
              <a:ex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3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Symbol" panose="05050102010706020507" pitchFamily="18" charset="2"/>
                </a:endParaRPr>
              </a:p>
            </p:txBody>
          </p:sp>
          <p:sp>
            <p:nvSpPr>
              <p:cNvPr id="65" name="Oval 64"/>
              <p:cNvSpPr>
                <a:spLocks noChangeAspect="1"/>
              </p:cNvSpPr>
              <p:nvPr/>
            </p:nvSpPr>
            <p:spPr bwMode="auto">
              <a:xfrm>
                <a:off x="3733800" y="2394155"/>
                <a:ext cx="91440" cy="91440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 w="med" len="med"/>
              </a:ln>
              <a:effectLst/>
              <a:ex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3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Symbol" panose="05050102010706020507" pitchFamily="18" charset="2"/>
                </a:endParaRPr>
              </a:p>
            </p:txBody>
          </p:sp>
          <p:sp>
            <p:nvSpPr>
              <p:cNvPr id="66" name="Oval 65"/>
              <p:cNvSpPr>
                <a:spLocks noChangeAspect="1"/>
              </p:cNvSpPr>
              <p:nvPr/>
            </p:nvSpPr>
            <p:spPr bwMode="auto">
              <a:xfrm>
                <a:off x="4343400" y="2394155"/>
                <a:ext cx="91440" cy="91440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 w="med" len="med"/>
              </a:ln>
              <a:effectLst/>
              <a:ex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3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Symbol" panose="05050102010706020507" pitchFamily="18" charset="2"/>
                </a:endParaRPr>
              </a:p>
            </p:txBody>
          </p:sp>
          <p:sp>
            <p:nvSpPr>
              <p:cNvPr id="67" name="Oval 66"/>
              <p:cNvSpPr>
                <a:spLocks noChangeAspect="1"/>
              </p:cNvSpPr>
              <p:nvPr/>
            </p:nvSpPr>
            <p:spPr bwMode="auto">
              <a:xfrm>
                <a:off x="4953000" y="2394155"/>
                <a:ext cx="91440" cy="91440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 w="med" len="med"/>
              </a:ln>
              <a:effectLst/>
              <a:ex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3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Symbol" panose="05050102010706020507" pitchFamily="18" charset="2"/>
                </a:endParaRPr>
              </a:p>
            </p:txBody>
          </p:sp>
          <p:sp>
            <p:nvSpPr>
              <p:cNvPr id="68" name="Oval 67"/>
              <p:cNvSpPr>
                <a:spLocks noChangeAspect="1"/>
              </p:cNvSpPr>
              <p:nvPr/>
            </p:nvSpPr>
            <p:spPr bwMode="auto">
              <a:xfrm>
                <a:off x="5562600" y="2394155"/>
                <a:ext cx="91440" cy="91440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 w="med" len="med"/>
              </a:ln>
              <a:effectLst/>
              <a:ex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3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Symbol" panose="05050102010706020507" pitchFamily="18" charset="2"/>
                </a:endParaRPr>
              </a:p>
            </p:txBody>
          </p:sp>
        </p:grpSp>
        <p:grpSp>
          <p:nvGrpSpPr>
            <p:cNvPr id="87" name="Group 86"/>
            <p:cNvGrpSpPr/>
            <p:nvPr/>
          </p:nvGrpSpPr>
          <p:grpSpPr>
            <a:xfrm>
              <a:off x="1757762" y="6048313"/>
              <a:ext cx="4358640" cy="91440"/>
              <a:chOff x="1295400" y="2394155"/>
              <a:chExt cx="4358640" cy="91440"/>
            </a:xfrm>
          </p:grpSpPr>
          <p:sp>
            <p:nvSpPr>
              <p:cNvPr id="88" name="Oval 87"/>
              <p:cNvSpPr>
                <a:spLocks noChangeAspect="1"/>
              </p:cNvSpPr>
              <p:nvPr/>
            </p:nvSpPr>
            <p:spPr bwMode="auto">
              <a:xfrm>
                <a:off x="1295400" y="2394155"/>
                <a:ext cx="91440" cy="91440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 w="med" len="med"/>
              </a:ln>
              <a:effectLst/>
              <a:ex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3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Symbol" panose="05050102010706020507" pitchFamily="18" charset="2"/>
                </a:endParaRPr>
              </a:p>
            </p:txBody>
          </p:sp>
          <p:sp>
            <p:nvSpPr>
              <p:cNvPr id="89" name="Oval 88"/>
              <p:cNvSpPr>
                <a:spLocks noChangeAspect="1"/>
              </p:cNvSpPr>
              <p:nvPr/>
            </p:nvSpPr>
            <p:spPr bwMode="auto">
              <a:xfrm>
                <a:off x="1905000" y="2394155"/>
                <a:ext cx="91440" cy="91440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 w="med" len="med"/>
              </a:ln>
              <a:effectLst/>
              <a:ex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3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Symbol" panose="05050102010706020507" pitchFamily="18" charset="2"/>
                </a:endParaRPr>
              </a:p>
            </p:txBody>
          </p:sp>
          <p:sp>
            <p:nvSpPr>
              <p:cNvPr id="90" name="Oval 89"/>
              <p:cNvSpPr>
                <a:spLocks noChangeAspect="1"/>
              </p:cNvSpPr>
              <p:nvPr/>
            </p:nvSpPr>
            <p:spPr bwMode="auto">
              <a:xfrm>
                <a:off x="2514600" y="2394155"/>
                <a:ext cx="91440" cy="91440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 w="med" len="med"/>
              </a:ln>
              <a:effectLst/>
              <a:ex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3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Symbol" panose="05050102010706020507" pitchFamily="18" charset="2"/>
                </a:endParaRPr>
              </a:p>
            </p:txBody>
          </p:sp>
          <p:sp>
            <p:nvSpPr>
              <p:cNvPr id="91" name="Oval 90"/>
              <p:cNvSpPr>
                <a:spLocks noChangeAspect="1"/>
              </p:cNvSpPr>
              <p:nvPr/>
            </p:nvSpPr>
            <p:spPr bwMode="auto">
              <a:xfrm>
                <a:off x="3124200" y="2394155"/>
                <a:ext cx="91440" cy="91440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 w="med" len="med"/>
              </a:ln>
              <a:effectLst/>
              <a:ex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3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Symbol" panose="05050102010706020507" pitchFamily="18" charset="2"/>
                </a:endParaRPr>
              </a:p>
            </p:txBody>
          </p:sp>
          <p:sp>
            <p:nvSpPr>
              <p:cNvPr id="92" name="Oval 91"/>
              <p:cNvSpPr>
                <a:spLocks noChangeAspect="1"/>
              </p:cNvSpPr>
              <p:nvPr/>
            </p:nvSpPr>
            <p:spPr bwMode="auto">
              <a:xfrm>
                <a:off x="3733800" y="2394155"/>
                <a:ext cx="91440" cy="91440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 w="med" len="med"/>
              </a:ln>
              <a:effectLst/>
              <a:ex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3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Symbol" panose="05050102010706020507" pitchFamily="18" charset="2"/>
                </a:endParaRPr>
              </a:p>
            </p:txBody>
          </p:sp>
          <p:sp>
            <p:nvSpPr>
              <p:cNvPr id="93" name="Oval 92"/>
              <p:cNvSpPr>
                <a:spLocks noChangeAspect="1"/>
              </p:cNvSpPr>
              <p:nvPr/>
            </p:nvSpPr>
            <p:spPr bwMode="auto">
              <a:xfrm>
                <a:off x="4343400" y="2394155"/>
                <a:ext cx="91440" cy="91440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 w="med" len="med"/>
              </a:ln>
              <a:effectLst/>
              <a:ex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3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Symbol" panose="05050102010706020507" pitchFamily="18" charset="2"/>
                </a:endParaRPr>
              </a:p>
            </p:txBody>
          </p:sp>
          <p:sp>
            <p:nvSpPr>
              <p:cNvPr id="94" name="Oval 93"/>
              <p:cNvSpPr>
                <a:spLocks noChangeAspect="1"/>
              </p:cNvSpPr>
              <p:nvPr/>
            </p:nvSpPr>
            <p:spPr bwMode="auto">
              <a:xfrm>
                <a:off x="4953000" y="2394155"/>
                <a:ext cx="91440" cy="91440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 w="med" len="med"/>
              </a:ln>
              <a:effectLst/>
              <a:ex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3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Symbol" panose="05050102010706020507" pitchFamily="18" charset="2"/>
                </a:endParaRPr>
              </a:p>
            </p:txBody>
          </p:sp>
          <p:sp>
            <p:nvSpPr>
              <p:cNvPr id="95" name="Oval 94"/>
              <p:cNvSpPr>
                <a:spLocks noChangeAspect="1"/>
              </p:cNvSpPr>
              <p:nvPr/>
            </p:nvSpPr>
            <p:spPr bwMode="auto">
              <a:xfrm>
                <a:off x="5562600" y="2394155"/>
                <a:ext cx="91440" cy="91440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 w="med" len="med"/>
              </a:ln>
              <a:effectLst/>
              <a:ex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3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Symbol" panose="05050102010706020507" pitchFamily="18" charset="2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530574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Rectangle 111"/>
          <p:cNvSpPr>
            <a:spLocks noChangeAspect="1"/>
          </p:cNvSpPr>
          <p:nvPr/>
        </p:nvSpPr>
        <p:spPr bwMode="auto">
          <a:xfrm rot="2678848">
            <a:off x="959323" y="2490716"/>
            <a:ext cx="2971898" cy="2971898"/>
          </a:xfrm>
          <a:prstGeom prst="rect">
            <a:avLst/>
          </a:prstGeom>
          <a:pattFill prst="wdUpDiag">
            <a:fgClr>
              <a:srgbClr val="FFFF00"/>
            </a:fgClr>
            <a:bgClr>
              <a:schemeClr val="bg1"/>
            </a:bgClr>
          </a:pattFill>
          <a:ln w="9525" cap="flat" cmpd="sng" algn="ctr">
            <a:noFill/>
            <a:prstDash val="solid"/>
            <a:round/>
            <a:headEnd type="none" w="med" len="med"/>
            <a:tailEnd type="triangl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Symbol" panose="05050102010706020507" pitchFamily="18" charset="2"/>
            </a:endParaRPr>
          </a:p>
        </p:txBody>
      </p:sp>
      <p:sp>
        <p:nvSpPr>
          <p:cNvPr id="3" name="Rectangle 2"/>
          <p:cNvSpPr/>
          <p:nvPr/>
        </p:nvSpPr>
        <p:spPr bwMode="auto">
          <a:xfrm>
            <a:off x="4260647" y="3352800"/>
            <a:ext cx="1219200" cy="11430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triangl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Symbol" panose="05050102010706020507" pitchFamily="18" charset="2"/>
            </a:endParaRPr>
          </a:p>
        </p:txBody>
      </p:sp>
      <p:cxnSp>
        <p:nvCxnSpPr>
          <p:cNvPr id="109" name="Straight Connector 108"/>
          <p:cNvCxnSpPr/>
          <p:nvPr/>
        </p:nvCxnSpPr>
        <p:spPr bwMode="auto">
          <a:xfrm rot="5400000">
            <a:off x="2388607" y="2394187"/>
            <a:ext cx="3722258" cy="3719942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07" name="Straight Connector 106"/>
          <p:cNvCxnSpPr>
            <a:stCxn id="7" idx="1"/>
            <a:endCxn id="68" idx="5"/>
          </p:cNvCxnSpPr>
          <p:nvPr/>
        </p:nvCxnSpPr>
        <p:spPr bwMode="auto">
          <a:xfrm>
            <a:off x="2380753" y="1797208"/>
            <a:ext cx="3722258" cy="3719942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384900-51C4-4F1F-AC0B-CB9FE738FE37}" type="slidenum">
              <a:rPr lang="en-US" altLang="en-US" smtClean="0"/>
              <a:pPr/>
              <a:t>41</a:t>
            </a:fld>
            <a:endParaRPr lang="en-US" altLang="en-US"/>
          </a:p>
        </p:txBody>
      </p:sp>
      <p:cxnSp>
        <p:nvCxnSpPr>
          <p:cNvPr id="115" name="Straight Connector 114"/>
          <p:cNvCxnSpPr/>
          <p:nvPr/>
        </p:nvCxnSpPr>
        <p:spPr bwMode="auto">
          <a:xfrm>
            <a:off x="4239625" y="1878816"/>
            <a:ext cx="2737" cy="4240032"/>
          </a:xfrm>
          <a:prstGeom prst="line">
            <a:avLst/>
          </a:prstGeom>
          <a:solidFill>
            <a:schemeClr val="accent1"/>
          </a:solidFill>
          <a:ln w="571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grpSp>
        <p:nvGrpSpPr>
          <p:cNvPr id="105" name="Group 104"/>
          <p:cNvGrpSpPr/>
          <p:nvPr/>
        </p:nvGrpSpPr>
        <p:grpSpPr>
          <a:xfrm>
            <a:off x="1757762" y="1783817"/>
            <a:ext cx="4358640" cy="4355936"/>
            <a:chOff x="1757762" y="1783817"/>
            <a:chExt cx="4358640" cy="4355936"/>
          </a:xfrm>
        </p:grpSpPr>
        <p:grpSp>
          <p:nvGrpSpPr>
            <p:cNvPr id="14" name="Group 13"/>
            <p:cNvGrpSpPr/>
            <p:nvPr/>
          </p:nvGrpSpPr>
          <p:grpSpPr>
            <a:xfrm>
              <a:off x="1757762" y="1783817"/>
              <a:ext cx="4358640" cy="91440"/>
              <a:chOff x="1295400" y="2394155"/>
              <a:chExt cx="4358640" cy="91440"/>
            </a:xfrm>
          </p:grpSpPr>
          <p:sp>
            <p:nvSpPr>
              <p:cNvPr id="6" name="Oval 5"/>
              <p:cNvSpPr>
                <a:spLocks noChangeAspect="1"/>
              </p:cNvSpPr>
              <p:nvPr/>
            </p:nvSpPr>
            <p:spPr bwMode="auto">
              <a:xfrm>
                <a:off x="1295400" y="2394155"/>
                <a:ext cx="91440" cy="91440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 w="med" len="med"/>
              </a:ln>
              <a:effectLst/>
              <a:ex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3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Symbol" panose="05050102010706020507" pitchFamily="18" charset="2"/>
                </a:endParaRPr>
              </a:p>
            </p:txBody>
          </p:sp>
          <p:sp>
            <p:nvSpPr>
              <p:cNvPr id="7" name="Oval 6"/>
              <p:cNvSpPr>
                <a:spLocks noChangeAspect="1"/>
              </p:cNvSpPr>
              <p:nvPr/>
            </p:nvSpPr>
            <p:spPr bwMode="auto">
              <a:xfrm>
                <a:off x="1905000" y="2394155"/>
                <a:ext cx="91440" cy="91440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 w="med" len="med"/>
              </a:ln>
              <a:effectLst/>
              <a:ex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3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Symbol" panose="05050102010706020507" pitchFamily="18" charset="2"/>
                </a:endParaRPr>
              </a:p>
            </p:txBody>
          </p:sp>
          <p:sp>
            <p:nvSpPr>
              <p:cNvPr id="8" name="Oval 7"/>
              <p:cNvSpPr>
                <a:spLocks noChangeAspect="1"/>
              </p:cNvSpPr>
              <p:nvPr/>
            </p:nvSpPr>
            <p:spPr bwMode="auto">
              <a:xfrm>
                <a:off x="2514600" y="2394155"/>
                <a:ext cx="91440" cy="91440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 w="med" len="med"/>
              </a:ln>
              <a:effectLst/>
              <a:ex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3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Symbol" panose="05050102010706020507" pitchFamily="18" charset="2"/>
                </a:endParaRPr>
              </a:p>
            </p:txBody>
          </p:sp>
          <p:sp>
            <p:nvSpPr>
              <p:cNvPr id="9" name="Oval 8"/>
              <p:cNvSpPr>
                <a:spLocks noChangeAspect="1"/>
              </p:cNvSpPr>
              <p:nvPr/>
            </p:nvSpPr>
            <p:spPr bwMode="auto">
              <a:xfrm>
                <a:off x="3124200" y="2394155"/>
                <a:ext cx="91440" cy="91440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 w="med" len="med"/>
              </a:ln>
              <a:effectLst/>
              <a:ex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3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Symbol" panose="05050102010706020507" pitchFamily="18" charset="2"/>
                </a:endParaRPr>
              </a:p>
            </p:txBody>
          </p:sp>
          <p:sp>
            <p:nvSpPr>
              <p:cNvPr id="10" name="Oval 9"/>
              <p:cNvSpPr>
                <a:spLocks noChangeAspect="1"/>
              </p:cNvSpPr>
              <p:nvPr/>
            </p:nvSpPr>
            <p:spPr bwMode="auto">
              <a:xfrm>
                <a:off x="3733800" y="2394155"/>
                <a:ext cx="91440" cy="91440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 w="med" len="med"/>
              </a:ln>
              <a:effectLst/>
              <a:ex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3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Symbol" panose="05050102010706020507" pitchFamily="18" charset="2"/>
                </a:endParaRPr>
              </a:p>
            </p:txBody>
          </p:sp>
          <p:sp>
            <p:nvSpPr>
              <p:cNvPr id="11" name="Oval 10"/>
              <p:cNvSpPr>
                <a:spLocks noChangeAspect="1"/>
              </p:cNvSpPr>
              <p:nvPr/>
            </p:nvSpPr>
            <p:spPr bwMode="auto">
              <a:xfrm>
                <a:off x="4343400" y="2394155"/>
                <a:ext cx="91440" cy="91440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 w="med" len="med"/>
              </a:ln>
              <a:effectLst/>
              <a:ex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3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Symbol" panose="05050102010706020507" pitchFamily="18" charset="2"/>
                </a:endParaRPr>
              </a:p>
            </p:txBody>
          </p:sp>
          <p:sp>
            <p:nvSpPr>
              <p:cNvPr id="12" name="Oval 11"/>
              <p:cNvSpPr>
                <a:spLocks noChangeAspect="1"/>
              </p:cNvSpPr>
              <p:nvPr/>
            </p:nvSpPr>
            <p:spPr bwMode="auto">
              <a:xfrm>
                <a:off x="4953000" y="2394155"/>
                <a:ext cx="91440" cy="91440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 w="med" len="med"/>
              </a:ln>
              <a:effectLst/>
              <a:ex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3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Symbol" panose="05050102010706020507" pitchFamily="18" charset="2"/>
                </a:endParaRPr>
              </a:p>
            </p:txBody>
          </p:sp>
          <p:sp>
            <p:nvSpPr>
              <p:cNvPr id="13" name="Oval 12"/>
              <p:cNvSpPr>
                <a:spLocks noChangeAspect="1"/>
              </p:cNvSpPr>
              <p:nvPr/>
            </p:nvSpPr>
            <p:spPr bwMode="auto">
              <a:xfrm>
                <a:off x="5562600" y="2394155"/>
                <a:ext cx="91440" cy="91440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 w="med" len="med"/>
              </a:ln>
              <a:effectLst/>
              <a:ex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3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Symbol" panose="05050102010706020507" pitchFamily="18" charset="2"/>
                </a:endParaRPr>
              </a:p>
            </p:txBody>
          </p:sp>
        </p:grpSp>
        <p:grpSp>
          <p:nvGrpSpPr>
            <p:cNvPr id="15" name="Group 14"/>
            <p:cNvGrpSpPr/>
            <p:nvPr/>
          </p:nvGrpSpPr>
          <p:grpSpPr>
            <a:xfrm>
              <a:off x="1757762" y="2393031"/>
              <a:ext cx="4358640" cy="91440"/>
              <a:chOff x="1295400" y="2394155"/>
              <a:chExt cx="4358640" cy="91440"/>
            </a:xfrm>
          </p:grpSpPr>
          <p:sp>
            <p:nvSpPr>
              <p:cNvPr id="16" name="Oval 15"/>
              <p:cNvSpPr>
                <a:spLocks noChangeAspect="1"/>
              </p:cNvSpPr>
              <p:nvPr/>
            </p:nvSpPr>
            <p:spPr bwMode="auto">
              <a:xfrm>
                <a:off x="1295400" y="2394155"/>
                <a:ext cx="91440" cy="91440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 w="med" len="med"/>
              </a:ln>
              <a:effectLst/>
              <a:ex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3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Symbol" panose="05050102010706020507" pitchFamily="18" charset="2"/>
                </a:endParaRPr>
              </a:p>
            </p:txBody>
          </p:sp>
          <p:sp>
            <p:nvSpPr>
              <p:cNvPr id="17" name="Oval 16"/>
              <p:cNvSpPr>
                <a:spLocks noChangeAspect="1"/>
              </p:cNvSpPr>
              <p:nvPr/>
            </p:nvSpPr>
            <p:spPr bwMode="auto">
              <a:xfrm>
                <a:off x="1905000" y="2394155"/>
                <a:ext cx="91440" cy="91440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 w="med" len="med"/>
              </a:ln>
              <a:effectLst/>
              <a:ex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3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Symbol" panose="05050102010706020507" pitchFamily="18" charset="2"/>
                </a:endParaRPr>
              </a:p>
            </p:txBody>
          </p:sp>
          <p:sp>
            <p:nvSpPr>
              <p:cNvPr id="18" name="Oval 17"/>
              <p:cNvSpPr>
                <a:spLocks noChangeAspect="1"/>
              </p:cNvSpPr>
              <p:nvPr/>
            </p:nvSpPr>
            <p:spPr bwMode="auto">
              <a:xfrm>
                <a:off x="2514600" y="2394155"/>
                <a:ext cx="91440" cy="91440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 w="med" len="med"/>
              </a:ln>
              <a:effectLst/>
              <a:ex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3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Symbol" panose="05050102010706020507" pitchFamily="18" charset="2"/>
                </a:endParaRPr>
              </a:p>
            </p:txBody>
          </p:sp>
          <p:sp>
            <p:nvSpPr>
              <p:cNvPr id="19" name="Oval 18"/>
              <p:cNvSpPr>
                <a:spLocks noChangeAspect="1"/>
              </p:cNvSpPr>
              <p:nvPr/>
            </p:nvSpPr>
            <p:spPr bwMode="auto">
              <a:xfrm>
                <a:off x="3124200" y="2394155"/>
                <a:ext cx="91440" cy="91440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 w="med" len="med"/>
              </a:ln>
              <a:effectLst/>
              <a:ex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3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Symbol" panose="05050102010706020507" pitchFamily="18" charset="2"/>
                </a:endParaRPr>
              </a:p>
            </p:txBody>
          </p:sp>
          <p:sp>
            <p:nvSpPr>
              <p:cNvPr id="20" name="Oval 19"/>
              <p:cNvSpPr>
                <a:spLocks noChangeAspect="1"/>
              </p:cNvSpPr>
              <p:nvPr/>
            </p:nvSpPr>
            <p:spPr bwMode="auto">
              <a:xfrm>
                <a:off x="3733800" y="2394155"/>
                <a:ext cx="91440" cy="91440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 w="med" len="med"/>
              </a:ln>
              <a:effectLst/>
              <a:ex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3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Symbol" panose="05050102010706020507" pitchFamily="18" charset="2"/>
                </a:endParaRPr>
              </a:p>
            </p:txBody>
          </p:sp>
          <p:sp>
            <p:nvSpPr>
              <p:cNvPr id="21" name="Oval 20"/>
              <p:cNvSpPr>
                <a:spLocks noChangeAspect="1"/>
              </p:cNvSpPr>
              <p:nvPr/>
            </p:nvSpPr>
            <p:spPr bwMode="auto">
              <a:xfrm>
                <a:off x="4343400" y="2394155"/>
                <a:ext cx="91440" cy="91440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 w="med" len="med"/>
              </a:ln>
              <a:effectLst/>
              <a:ex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3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Symbol" panose="05050102010706020507" pitchFamily="18" charset="2"/>
                </a:endParaRPr>
              </a:p>
            </p:txBody>
          </p:sp>
          <p:sp>
            <p:nvSpPr>
              <p:cNvPr id="22" name="Oval 21"/>
              <p:cNvSpPr>
                <a:spLocks noChangeAspect="1"/>
              </p:cNvSpPr>
              <p:nvPr/>
            </p:nvSpPr>
            <p:spPr bwMode="auto">
              <a:xfrm>
                <a:off x="4953000" y="2394155"/>
                <a:ext cx="91440" cy="91440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 w="med" len="med"/>
              </a:ln>
              <a:effectLst/>
              <a:ex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3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Symbol" panose="05050102010706020507" pitchFamily="18" charset="2"/>
                </a:endParaRPr>
              </a:p>
            </p:txBody>
          </p:sp>
          <p:sp>
            <p:nvSpPr>
              <p:cNvPr id="23" name="Oval 22"/>
              <p:cNvSpPr>
                <a:spLocks noChangeAspect="1"/>
              </p:cNvSpPr>
              <p:nvPr/>
            </p:nvSpPr>
            <p:spPr bwMode="auto">
              <a:xfrm>
                <a:off x="5562600" y="2394155"/>
                <a:ext cx="91440" cy="91440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 w="med" len="med"/>
              </a:ln>
              <a:effectLst/>
              <a:ex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3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Symbol" panose="05050102010706020507" pitchFamily="18" charset="2"/>
                </a:endParaRPr>
              </a:p>
            </p:txBody>
          </p:sp>
        </p:grpSp>
        <p:grpSp>
          <p:nvGrpSpPr>
            <p:cNvPr id="24" name="Group 23"/>
            <p:cNvGrpSpPr/>
            <p:nvPr/>
          </p:nvGrpSpPr>
          <p:grpSpPr>
            <a:xfrm>
              <a:off x="1757762" y="3002245"/>
              <a:ext cx="4358640" cy="91440"/>
              <a:chOff x="1295400" y="2394155"/>
              <a:chExt cx="4358640" cy="91440"/>
            </a:xfrm>
          </p:grpSpPr>
          <p:sp>
            <p:nvSpPr>
              <p:cNvPr id="25" name="Oval 24"/>
              <p:cNvSpPr>
                <a:spLocks noChangeAspect="1"/>
              </p:cNvSpPr>
              <p:nvPr/>
            </p:nvSpPr>
            <p:spPr bwMode="auto">
              <a:xfrm>
                <a:off x="1295400" y="2394155"/>
                <a:ext cx="91440" cy="91440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 w="med" len="med"/>
              </a:ln>
              <a:effectLst/>
              <a:ex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3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Symbol" panose="05050102010706020507" pitchFamily="18" charset="2"/>
                </a:endParaRPr>
              </a:p>
            </p:txBody>
          </p:sp>
          <p:sp>
            <p:nvSpPr>
              <p:cNvPr id="26" name="Oval 25"/>
              <p:cNvSpPr>
                <a:spLocks noChangeAspect="1"/>
              </p:cNvSpPr>
              <p:nvPr/>
            </p:nvSpPr>
            <p:spPr bwMode="auto">
              <a:xfrm>
                <a:off x="1905000" y="2394155"/>
                <a:ext cx="91440" cy="91440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 w="med" len="med"/>
              </a:ln>
              <a:effectLst/>
              <a:ex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3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Symbol" panose="05050102010706020507" pitchFamily="18" charset="2"/>
                </a:endParaRPr>
              </a:p>
            </p:txBody>
          </p:sp>
          <p:sp>
            <p:nvSpPr>
              <p:cNvPr id="27" name="Oval 26"/>
              <p:cNvSpPr>
                <a:spLocks noChangeAspect="1"/>
              </p:cNvSpPr>
              <p:nvPr/>
            </p:nvSpPr>
            <p:spPr bwMode="auto">
              <a:xfrm>
                <a:off x="2514600" y="2394155"/>
                <a:ext cx="91440" cy="91440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 w="med" len="med"/>
              </a:ln>
              <a:effectLst/>
              <a:ex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3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Symbol" panose="05050102010706020507" pitchFamily="18" charset="2"/>
                </a:endParaRPr>
              </a:p>
            </p:txBody>
          </p:sp>
          <p:sp>
            <p:nvSpPr>
              <p:cNvPr id="28" name="Oval 27"/>
              <p:cNvSpPr>
                <a:spLocks noChangeAspect="1"/>
              </p:cNvSpPr>
              <p:nvPr/>
            </p:nvSpPr>
            <p:spPr bwMode="auto">
              <a:xfrm>
                <a:off x="3124200" y="2394155"/>
                <a:ext cx="91440" cy="91440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 w="med" len="med"/>
              </a:ln>
              <a:effectLst/>
              <a:ex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3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Symbol" panose="05050102010706020507" pitchFamily="18" charset="2"/>
                </a:endParaRPr>
              </a:p>
            </p:txBody>
          </p:sp>
          <p:sp>
            <p:nvSpPr>
              <p:cNvPr id="29" name="Oval 28"/>
              <p:cNvSpPr>
                <a:spLocks noChangeAspect="1"/>
              </p:cNvSpPr>
              <p:nvPr/>
            </p:nvSpPr>
            <p:spPr bwMode="auto">
              <a:xfrm>
                <a:off x="3733800" y="2394155"/>
                <a:ext cx="91440" cy="91440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 w="med" len="med"/>
              </a:ln>
              <a:effectLst/>
              <a:ex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3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Symbol" panose="05050102010706020507" pitchFamily="18" charset="2"/>
                </a:endParaRPr>
              </a:p>
            </p:txBody>
          </p:sp>
          <p:sp>
            <p:nvSpPr>
              <p:cNvPr id="30" name="Oval 29"/>
              <p:cNvSpPr>
                <a:spLocks noChangeAspect="1"/>
              </p:cNvSpPr>
              <p:nvPr/>
            </p:nvSpPr>
            <p:spPr bwMode="auto">
              <a:xfrm>
                <a:off x="4343400" y="2394155"/>
                <a:ext cx="91440" cy="91440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 w="med" len="med"/>
              </a:ln>
              <a:effectLst/>
              <a:ex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3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Symbol" panose="05050102010706020507" pitchFamily="18" charset="2"/>
                </a:endParaRPr>
              </a:p>
            </p:txBody>
          </p:sp>
          <p:sp>
            <p:nvSpPr>
              <p:cNvPr id="31" name="Oval 30"/>
              <p:cNvSpPr>
                <a:spLocks noChangeAspect="1"/>
              </p:cNvSpPr>
              <p:nvPr/>
            </p:nvSpPr>
            <p:spPr bwMode="auto">
              <a:xfrm>
                <a:off x="4953000" y="2394155"/>
                <a:ext cx="91440" cy="91440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 w="med" len="med"/>
              </a:ln>
              <a:effectLst/>
              <a:ex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3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Symbol" panose="05050102010706020507" pitchFamily="18" charset="2"/>
                </a:endParaRPr>
              </a:p>
            </p:txBody>
          </p:sp>
          <p:sp>
            <p:nvSpPr>
              <p:cNvPr id="32" name="Oval 31"/>
              <p:cNvSpPr>
                <a:spLocks noChangeAspect="1"/>
              </p:cNvSpPr>
              <p:nvPr/>
            </p:nvSpPr>
            <p:spPr bwMode="auto">
              <a:xfrm>
                <a:off x="5562600" y="2394155"/>
                <a:ext cx="91440" cy="91440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 w="med" len="med"/>
              </a:ln>
              <a:effectLst/>
              <a:ex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3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Symbol" panose="05050102010706020507" pitchFamily="18" charset="2"/>
                </a:endParaRPr>
              </a:p>
            </p:txBody>
          </p:sp>
        </p:grpSp>
        <p:grpSp>
          <p:nvGrpSpPr>
            <p:cNvPr id="33" name="Group 32"/>
            <p:cNvGrpSpPr/>
            <p:nvPr/>
          </p:nvGrpSpPr>
          <p:grpSpPr>
            <a:xfrm>
              <a:off x="1757762" y="3611459"/>
              <a:ext cx="4358640" cy="91440"/>
              <a:chOff x="1295400" y="2394155"/>
              <a:chExt cx="4358640" cy="91440"/>
            </a:xfrm>
          </p:grpSpPr>
          <p:sp>
            <p:nvSpPr>
              <p:cNvPr id="34" name="Oval 33"/>
              <p:cNvSpPr>
                <a:spLocks noChangeAspect="1"/>
              </p:cNvSpPr>
              <p:nvPr/>
            </p:nvSpPr>
            <p:spPr bwMode="auto">
              <a:xfrm>
                <a:off x="1295400" y="2394155"/>
                <a:ext cx="91440" cy="91440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 w="med" len="med"/>
              </a:ln>
              <a:effectLst/>
              <a:ex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3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Symbol" panose="05050102010706020507" pitchFamily="18" charset="2"/>
                </a:endParaRPr>
              </a:p>
            </p:txBody>
          </p:sp>
          <p:sp>
            <p:nvSpPr>
              <p:cNvPr id="35" name="Oval 34"/>
              <p:cNvSpPr>
                <a:spLocks noChangeAspect="1"/>
              </p:cNvSpPr>
              <p:nvPr/>
            </p:nvSpPr>
            <p:spPr bwMode="auto">
              <a:xfrm>
                <a:off x="1905000" y="2394155"/>
                <a:ext cx="91440" cy="91440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 w="med" len="med"/>
              </a:ln>
              <a:effectLst/>
              <a:ex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3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Symbol" panose="05050102010706020507" pitchFamily="18" charset="2"/>
                </a:endParaRPr>
              </a:p>
            </p:txBody>
          </p:sp>
          <p:sp>
            <p:nvSpPr>
              <p:cNvPr id="36" name="Oval 35"/>
              <p:cNvSpPr>
                <a:spLocks noChangeAspect="1"/>
              </p:cNvSpPr>
              <p:nvPr/>
            </p:nvSpPr>
            <p:spPr bwMode="auto">
              <a:xfrm>
                <a:off x="2514600" y="2394155"/>
                <a:ext cx="91440" cy="91440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 w="med" len="med"/>
              </a:ln>
              <a:effectLst/>
              <a:ex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3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Symbol" panose="05050102010706020507" pitchFamily="18" charset="2"/>
                </a:endParaRPr>
              </a:p>
            </p:txBody>
          </p:sp>
          <p:sp>
            <p:nvSpPr>
              <p:cNvPr id="37" name="Oval 36"/>
              <p:cNvSpPr>
                <a:spLocks noChangeAspect="1"/>
              </p:cNvSpPr>
              <p:nvPr/>
            </p:nvSpPr>
            <p:spPr bwMode="auto">
              <a:xfrm>
                <a:off x="3124200" y="2394155"/>
                <a:ext cx="91440" cy="91440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 w="med" len="med"/>
              </a:ln>
              <a:effectLst/>
              <a:ex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3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Symbol" panose="05050102010706020507" pitchFamily="18" charset="2"/>
                </a:endParaRPr>
              </a:p>
            </p:txBody>
          </p:sp>
          <p:sp>
            <p:nvSpPr>
              <p:cNvPr id="38" name="Oval 37"/>
              <p:cNvSpPr>
                <a:spLocks noChangeAspect="1"/>
              </p:cNvSpPr>
              <p:nvPr/>
            </p:nvSpPr>
            <p:spPr bwMode="auto">
              <a:xfrm>
                <a:off x="3733800" y="2394155"/>
                <a:ext cx="91440" cy="91440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 w="med" len="med"/>
              </a:ln>
              <a:effectLst/>
              <a:ex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3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Symbol" panose="05050102010706020507" pitchFamily="18" charset="2"/>
                </a:endParaRPr>
              </a:p>
            </p:txBody>
          </p:sp>
          <p:sp>
            <p:nvSpPr>
              <p:cNvPr id="39" name="Oval 38"/>
              <p:cNvSpPr>
                <a:spLocks noChangeAspect="1"/>
              </p:cNvSpPr>
              <p:nvPr/>
            </p:nvSpPr>
            <p:spPr bwMode="auto">
              <a:xfrm>
                <a:off x="4343400" y="2394155"/>
                <a:ext cx="91440" cy="91440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 w="med" len="med"/>
              </a:ln>
              <a:effectLst/>
              <a:ex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3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Symbol" panose="05050102010706020507" pitchFamily="18" charset="2"/>
                </a:endParaRPr>
              </a:p>
            </p:txBody>
          </p:sp>
          <p:sp>
            <p:nvSpPr>
              <p:cNvPr id="40" name="Oval 39"/>
              <p:cNvSpPr>
                <a:spLocks noChangeAspect="1"/>
              </p:cNvSpPr>
              <p:nvPr/>
            </p:nvSpPr>
            <p:spPr bwMode="auto">
              <a:xfrm>
                <a:off x="4953000" y="2394155"/>
                <a:ext cx="91440" cy="91440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 w="med" len="med"/>
              </a:ln>
              <a:effectLst/>
              <a:ex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3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Symbol" panose="05050102010706020507" pitchFamily="18" charset="2"/>
                </a:endParaRPr>
              </a:p>
            </p:txBody>
          </p:sp>
          <p:sp>
            <p:nvSpPr>
              <p:cNvPr id="41" name="Oval 40"/>
              <p:cNvSpPr>
                <a:spLocks noChangeAspect="1"/>
              </p:cNvSpPr>
              <p:nvPr/>
            </p:nvSpPr>
            <p:spPr bwMode="auto">
              <a:xfrm>
                <a:off x="5562600" y="2394155"/>
                <a:ext cx="91440" cy="91440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 w="med" len="med"/>
              </a:ln>
              <a:effectLst/>
              <a:ex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3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Symbol" panose="05050102010706020507" pitchFamily="18" charset="2"/>
                </a:endParaRPr>
              </a:p>
            </p:txBody>
          </p:sp>
        </p:grpSp>
        <p:grpSp>
          <p:nvGrpSpPr>
            <p:cNvPr id="42" name="Group 41"/>
            <p:cNvGrpSpPr/>
            <p:nvPr/>
          </p:nvGrpSpPr>
          <p:grpSpPr>
            <a:xfrm>
              <a:off x="1757762" y="4220673"/>
              <a:ext cx="4358640" cy="91440"/>
              <a:chOff x="1295400" y="2394155"/>
              <a:chExt cx="4358640" cy="91440"/>
            </a:xfrm>
          </p:grpSpPr>
          <p:sp>
            <p:nvSpPr>
              <p:cNvPr id="43" name="Oval 42"/>
              <p:cNvSpPr>
                <a:spLocks noChangeAspect="1"/>
              </p:cNvSpPr>
              <p:nvPr/>
            </p:nvSpPr>
            <p:spPr bwMode="auto">
              <a:xfrm>
                <a:off x="1295400" y="2394155"/>
                <a:ext cx="91440" cy="91440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 w="med" len="med"/>
              </a:ln>
              <a:effectLst/>
              <a:ex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3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Symbol" panose="05050102010706020507" pitchFamily="18" charset="2"/>
                </a:endParaRPr>
              </a:p>
            </p:txBody>
          </p:sp>
          <p:sp>
            <p:nvSpPr>
              <p:cNvPr id="44" name="Oval 43"/>
              <p:cNvSpPr>
                <a:spLocks noChangeAspect="1"/>
              </p:cNvSpPr>
              <p:nvPr/>
            </p:nvSpPr>
            <p:spPr bwMode="auto">
              <a:xfrm>
                <a:off x="1905000" y="2394155"/>
                <a:ext cx="91440" cy="91440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 w="med" len="med"/>
              </a:ln>
              <a:effectLst/>
              <a:ex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3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Symbol" panose="05050102010706020507" pitchFamily="18" charset="2"/>
                </a:endParaRPr>
              </a:p>
            </p:txBody>
          </p:sp>
          <p:sp>
            <p:nvSpPr>
              <p:cNvPr id="45" name="Oval 44"/>
              <p:cNvSpPr>
                <a:spLocks noChangeAspect="1"/>
              </p:cNvSpPr>
              <p:nvPr/>
            </p:nvSpPr>
            <p:spPr bwMode="auto">
              <a:xfrm>
                <a:off x="2514600" y="2394155"/>
                <a:ext cx="91440" cy="91440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 w="med" len="med"/>
              </a:ln>
              <a:effectLst/>
              <a:ex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3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Symbol" panose="05050102010706020507" pitchFamily="18" charset="2"/>
                </a:endParaRPr>
              </a:p>
            </p:txBody>
          </p:sp>
          <p:sp>
            <p:nvSpPr>
              <p:cNvPr id="46" name="Oval 45"/>
              <p:cNvSpPr>
                <a:spLocks noChangeAspect="1"/>
              </p:cNvSpPr>
              <p:nvPr/>
            </p:nvSpPr>
            <p:spPr bwMode="auto">
              <a:xfrm>
                <a:off x="3124200" y="2394155"/>
                <a:ext cx="91440" cy="91440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 w="med" len="med"/>
              </a:ln>
              <a:effectLst/>
              <a:ex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3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Symbol" panose="05050102010706020507" pitchFamily="18" charset="2"/>
                </a:endParaRPr>
              </a:p>
            </p:txBody>
          </p:sp>
          <p:sp>
            <p:nvSpPr>
              <p:cNvPr id="47" name="Oval 46"/>
              <p:cNvSpPr>
                <a:spLocks noChangeAspect="1"/>
              </p:cNvSpPr>
              <p:nvPr/>
            </p:nvSpPr>
            <p:spPr bwMode="auto">
              <a:xfrm>
                <a:off x="3733800" y="2394155"/>
                <a:ext cx="91440" cy="91440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 w="med" len="med"/>
              </a:ln>
              <a:effectLst/>
              <a:ex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3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Symbol" panose="05050102010706020507" pitchFamily="18" charset="2"/>
                </a:endParaRPr>
              </a:p>
            </p:txBody>
          </p:sp>
          <p:sp>
            <p:nvSpPr>
              <p:cNvPr id="48" name="Oval 47"/>
              <p:cNvSpPr>
                <a:spLocks noChangeAspect="1"/>
              </p:cNvSpPr>
              <p:nvPr/>
            </p:nvSpPr>
            <p:spPr bwMode="auto">
              <a:xfrm>
                <a:off x="4343400" y="2394155"/>
                <a:ext cx="91440" cy="91440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 w="med" len="med"/>
              </a:ln>
              <a:effectLst/>
              <a:ex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3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Symbol" panose="05050102010706020507" pitchFamily="18" charset="2"/>
                </a:endParaRPr>
              </a:p>
            </p:txBody>
          </p:sp>
          <p:sp>
            <p:nvSpPr>
              <p:cNvPr id="49" name="Oval 48"/>
              <p:cNvSpPr>
                <a:spLocks noChangeAspect="1"/>
              </p:cNvSpPr>
              <p:nvPr/>
            </p:nvSpPr>
            <p:spPr bwMode="auto">
              <a:xfrm>
                <a:off x="4953000" y="2394155"/>
                <a:ext cx="91440" cy="91440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 w="med" len="med"/>
              </a:ln>
              <a:effectLst/>
              <a:ex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3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Symbol" panose="05050102010706020507" pitchFamily="18" charset="2"/>
                </a:endParaRPr>
              </a:p>
            </p:txBody>
          </p:sp>
          <p:sp>
            <p:nvSpPr>
              <p:cNvPr id="50" name="Oval 49"/>
              <p:cNvSpPr>
                <a:spLocks noChangeAspect="1"/>
              </p:cNvSpPr>
              <p:nvPr/>
            </p:nvSpPr>
            <p:spPr bwMode="auto">
              <a:xfrm>
                <a:off x="5562600" y="2394155"/>
                <a:ext cx="91440" cy="91440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 w="med" len="med"/>
              </a:ln>
              <a:effectLst/>
              <a:ex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3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Symbol" panose="05050102010706020507" pitchFamily="18" charset="2"/>
                </a:endParaRPr>
              </a:p>
            </p:txBody>
          </p:sp>
        </p:grpSp>
        <p:grpSp>
          <p:nvGrpSpPr>
            <p:cNvPr id="51" name="Group 50"/>
            <p:cNvGrpSpPr/>
            <p:nvPr/>
          </p:nvGrpSpPr>
          <p:grpSpPr>
            <a:xfrm>
              <a:off x="1757762" y="4829887"/>
              <a:ext cx="4358640" cy="91440"/>
              <a:chOff x="1295400" y="2394155"/>
              <a:chExt cx="4358640" cy="91440"/>
            </a:xfrm>
          </p:grpSpPr>
          <p:sp>
            <p:nvSpPr>
              <p:cNvPr id="52" name="Oval 51"/>
              <p:cNvSpPr>
                <a:spLocks noChangeAspect="1"/>
              </p:cNvSpPr>
              <p:nvPr/>
            </p:nvSpPr>
            <p:spPr bwMode="auto">
              <a:xfrm>
                <a:off x="1295400" y="2394155"/>
                <a:ext cx="91440" cy="91440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 w="med" len="med"/>
              </a:ln>
              <a:effectLst/>
              <a:ex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3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Symbol" panose="05050102010706020507" pitchFamily="18" charset="2"/>
                </a:endParaRPr>
              </a:p>
            </p:txBody>
          </p:sp>
          <p:sp>
            <p:nvSpPr>
              <p:cNvPr id="53" name="Oval 52"/>
              <p:cNvSpPr>
                <a:spLocks noChangeAspect="1"/>
              </p:cNvSpPr>
              <p:nvPr/>
            </p:nvSpPr>
            <p:spPr bwMode="auto">
              <a:xfrm>
                <a:off x="1905000" y="2394155"/>
                <a:ext cx="91440" cy="91440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 w="med" len="med"/>
              </a:ln>
              <a:effectLst/>
              <a:ex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3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Symbol" panose="05050102010706020507" pitchFamily="18" charset="2"/>
                </a:endParaRPr>
              </a:p>
            </p:txBody>
          </p:sp>
          <p:sp>
            <p:nvSpPr>
              <p:cNvPr id="54" name="Oval 53"/>
              <p:cNvSpPr>
                <a:spLocks noChangeAspect="1"/>
              </p:cNvSpPr>
              <p:nvPr/>
            </p:nvSpPr>
            <p:spPr bwMode="auto">
              <a:xfrm>
                <a:off x="2514600" y="2394155"/>
                <a:ext cx="91440" cy="91440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 w="med" len="med"/>
              </a:ln>
              <a:effectLst/>
              <a:ex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3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Symbol" panose="05050102010706020507" pitchFamily="18" charset="2"/>
                </a:endParaRPr>
              </a:p>
            </p:txBody>
          </p:sp>
          <p:sp>
            <p:nvSpPr>
              <p:cNvPr id="55" name="Oval 54"/>
              <p:cNvSpPr>
                <a:spLocks noChangeAspect="1"/>
              </p:cNvSpPr>
              <p:nvPr/>
            </p:nvSpPr>
            <p:spPr bwMode="auto">
              <a:xfrm>
                <a:off x="3124200" y="2394155"/>
                <a:ext cx="91440" cy="91440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 w="med" len="med"/>
              </a:ln>
              <a:effectLst/>
              <a:ex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3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Symbol" panose="05050102010706020507" pitchFamily="18" charset="2"/>
                </a:endParaRPr>
              </a:p>
            </p:txBody>
          </p:sp>
          <p:sp>
            <p:nvSpPr>
              <p:cNvPr id="56" name="Oval 55"/>
              <p:cNvSpPr>
                <a:spLocks noChangeAspect="1"/>
              </p:cNvSpPr>
              <p:nvPr/>
            </p:nvSpPr>
            <p:spPr bwMode="auto">
              <a:xfrm>
                <a:off x="3733800" y="2394155"/>
                <a:ext cx="91440" cy="91440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 w="med" len="med"/>
              </a:ln>
              <a:effectLst/>
              <a:ex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3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Symbol" panose="05050102010706020507" pitchFamily="18" charset="2"/>
                </a:endParaRPr>
              </a:p>
            </p:txBody>
          </p:sp>
          <p:sp>
            <p:nvSpPr>
              <p:cNvPr id="57" name="Oval 56"/>
              <p:cNvSpPr>
                <a:spLocks noChangeAspect="1"/>
              </p:cNvSpPr>
              <p:nvPr/>
            </p:nvSpPr>
            <p:spPr bwMode="auto">
              <a:xfrm>
                <a:off x="4343400" y="2394155"/>
                <a:ext cx="91440" cy="91440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 w="med" len="med"/>
              </a:ln>
              <a:effectLst/>
              <a:ex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3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Symbol" panose="05050102010706020507" pitchFamily="18" charset="2"/>
                </a:endParaRPr>
              </a:p>
            </p:txBody>
          </p:sp>
          <p:sp>
            <p:nvSpPr>
              <p:cNvPr id="58" name="Oval 57"/>
              <p:cNvSpPr>
                <a:spLocks noChangeAspect="1"/>
              </p:cNvSpPr>
              <p:nvPr/>
            </p:nvSpPr>
            <p:spPr bwMode="auto">
              <a:xfrm>
                <a:off x="4953000" y="2394155"/>
                <a:ext cx="91440" cy="91440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 w="med" len="med"/>
              </a:ln>
              <a:effectLst/>
              <a:ex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3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Symbol" panose="05050102010706020507" pitchFamily="18" charset="2"/>
                </a:endParaRPr>
              </a:p>
            </p:txBody>
          </p:sp>
          <p:sp>
            <p:nvSpPr>
              <p:cNvPr id="59" name="Oval 58"/>
              <p:cNvSpPr>
                <a:spLocks noChangeAspect="1"/>
              </p:cNvSpPr>
              <p:nvPr/>
            </p:nvSpPr>
            <p:spPr bwMode="auto">
              <a:xfrm>
                <a:off x="5562600" y="2394155"/>
                <a:ext cx="91440" cy="91440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 w="med" len="med"/>
              </a:ln>
              <a:effectLst/>
              <a:ex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3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Symbol" panose="05050102010706020507" pitchFamily="18" charset="2"/>
                </a:endParaRPr>
              </a:p>
            </p:txBody>
          </p:sp>
        </p:grpSp>
        <p:grpSp>
          <p:nvGrpSpPr>
            <p:cNvPr id="60" name="Group 59"/>
            <p:cNvGrpSpPr/>
            <p:nvPr/>
          </p:nvGrpSpPr>
          <p:grpSpPr>
            <a:xfrm>
              <a:off x="1757762" y="5439101"/>
              <a:ext cx="4358640" cy="91440"/>
              <a:chOff x="1295400" y="2394155"/>
              <a:chExt cx="4358640" cy="91440"/>
            </a:xfrm>
          </p:grpSpPr>
          <p:sp>
            <p:nvSpPr>
              <p:cNvPr id="61" name="Oval 60"/>
              <p:cNvSpPr>
                <a:spLocks noChangeAspect="1"/>
              </p:cNvSpPr>
              <p:nvPr/>
            </p:nvSpPr>
            <p:spPr bwMode="auto">
              <a:xfrm>
                <a:off x="1295400" y="2394155"/>
                <a:ext cx="91440" cy="91440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 w="med" len="med"/>
              </a:ln>
              <a:effectLst/>
              <a:ex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3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Symbol" panose="05050102010706020507" pitchFamily="18" charset="2"/>
                </a:endParaRPr>
              </a:p>
            </p:txBody>
          </p:sp>
          <p:sp>
            <p:nvSpPr>
              <p:cNvPr id="62" name="Oval 61"/>
              <p:cNvSpPr>
                <a:spLocks noChangeAspect="1"/>
              </p:cNvSpPr>
              <p:nvPr/>
            </p:nvSpPr>
            <p:spPr bwMode="auto">
              <a:xfrm>
                <a:off x="1905000" y="2394155"/>
                <a:ext cx="91440" cy="91440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 w="med" len="med"/>
              </a:ln>
              <a:effectLst/>
              <a:ex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3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Symbol" panose="05050102010706020507" pitchFamily="18" charset="2"/>
                </a:endParaRPr>
              </a:p>
            </p:txBody>
          </p:sp>
          <p:sp>
            <p:nvSpPr>
              <p:cNvPr id="63" name="Oval 62"/>
              <p:cNvSpPr>
                <a:spLocks noChangeAspect="1"/>
              </p:cNvSpPr>
              <p:nvPr/>
            </p:nvSpPr>
            <p:spPr bwMode="auto">
              <a:xfrm>
                <a:off x="2514600" y="2394155"/>
                <a:ext cx="91440" cy="91440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 w="med" len="med"/>
              </a:ln>
              <a:effectLst/>
              <a:ex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3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Symbol" panose="05050102010706020507" pitchFamily="18" charset="2"/>
                </a:endParaRPr>
              </a:p>
            </p:txBody>
          </p:sp>
          <p:sp>
            <p:nvSpPr>
              <p:cNvPr id="64" name="Oval 63"/>
              <p:cNvSpPr>
                <a:spLocks noChangeAspect="1"/>
              </p:cNvSpPr>
              <p:nvPr/>
            </p:nvSpPr>
            <p:spPr bwMode="auto">
              <a:xfrm>
                <a:off x="3124200" y="2394155"/>
                <a:ext cx="91440" cy="91440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 w="med" len="med"/>
              </a:ln>
              <a:effectLst/>
              <a:ex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3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Symbol" panose="05050102010706020507" pitchFamily="18" charset="2"/>
                </a:endParaRPr>
              </a:p>
            </p:txBody>
          </p:sp>
          <p:sp>
            <p:nvSpPr>
              <p:cNvPr id="65" name="Oval 64"/>
              <p:cNvSpPr>
                <a:spLocks noChangeAspect="1"/>
              </p:cNvSpPr>
              <p:nvPr/>
            </p:nvSpPr>
            <p:spPr bwMode="auto">
              <a:xfrm>
                <a:off x="3733800" y="2394155"/>
                <a:ext cx="91440" cy="91440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 w="med" len="med"/>
              </a:ln>
              <a:effectLst/>
              <a:ex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3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Symbol" panose="05050102010706020507" pitchFamily="18" charset="2"/>
                </a:endParaRPr>
              </a:p>
            </p:txBody>
          </p:sp>
          <p:sp>
            <p:nvSpPr>
              <p:cNvPr id="66" name="Oval 65"/>
              <p:cNvSpPr>
                <a:spLocks noChangeAspect="1"/>
              </p:cNvSpPr>
              <p:nvPr/>
            </p:nvSpPr>
            <p:spPr bwMode="auto">
              <a:xfrm>
                <a:off x="4343400" y="2394155"/>
                <a:ext cx="91440" cy="91440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 w="med" len="med"/>
              </a:ln>
              <a:effectLst/>
              <a:ex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3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Symbol" panose="05050102010706020507" pitchFamily="18" charset="2"/>
                </a:endParaRPr>
              </a:p>
            </p:txBody>
          </p:sp>
          <p:sp>
            <p:nvSpPr>
              <p:cNvPr id="67" name="Oval 66"/>
              <p:cNvSpPr>
                <a:spLocks noChangeAspect="1"/>
              </p:cNvSpPr>
              <p:nvPr/>
            </p:nvSpPr>
            <p:spPr bwMode="auto">
              <a:xfrm>
                <a:off x="4953000" y="2394155"/>
                <a:ext cx="91440" cy="91440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 w="med" len="med"/>
              </a:ln>
              <a:effectLst/>
              <a:ex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3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Symbol" panose="05050102010706020507" pitchFamily="18" charset="2"/>
                </a:endParaRPr>
              </a:p>
            </p:txBody>
          </p:sp>
          <p:sp>
            <p:nvSpPr>
              <p:cNvPr id="68" name="Oval 67"/>
              <p:cNvSpPr>
                <a:spLocks noChangeAspect="1"/>
              </p:cNvSpPr>
              <p:nvPr/>
            </p:nvSpPr>
            <p:spPr bwMode="auto">
              <a:xfrm>
                <a:off x="5562600" y="2394155"/>
                <a:ext cx="91440" cy="91440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 w="med" len="med"/>
              </a:ln>
              <a:effectLst/>
              <a:ex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3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Symbol" panose="05050102010706020507" pitchFamily="18" charset="2"/>
                </a:endParaRPr>
              </a:p>
            </p:txBody>
          </p:sp>
        </p:grpSp>
        <p:grpSp>
          <p:nvGrpSpPr>
            <p:cNvPr id="87" name="Group 86"/>
            <p:cNvGrpSpPr/>
            <p:nvPr/>
          </p:nvGrpSpPr>
          <p:grpSpPr>
            <a:xfrm>
              <a:off x="1757762" y="6048313"/>
              <a:ext cx="4358640" cy="91440"/>
              <a:chOff x="1295400" y="2394155"/>
              <a:chExt cx="4358640" cy="91440"/>
            </a:xfrm>
          </p:grpSpPr>
          <p:sp>
            <p:nvSpPr>
              <p:cNvPr id="88" name="Oval 87"/>
              <p:cNvSpPr>
                <a:spLocks noChangeAspect="1"/>
              </p:cNvSpPr>
              <p:nvPr/>
            </p:nvSpPr>
            <p:spPr bwMode="auto">
              <a:xfrm>
                <a:off x="1295400" y="2394155"/>
                <a:ext cx="91440" cy="91440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 w="med" len="med"/>
              </a:ln>
              <a:effectLst/>
              <a:ex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3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Symbol" panose="05050102010706020507" pitchFamily="18" charset="2"/>
                </a:endParaRPr>
              </a:p>
            </p:txBody>
          </p:sp>
          <p:sp>
            <p:nvSpPr>
              <p:cNvPr id="89" name="Oval 88"/>
              <p:cNvSpPr>
                <a:spLocks noChangeAspect="1"/>
              </p:cNvSpPr>
              <p:nvPr/>
            </p:nvSpPr>
            <p:spPr bwMode="auto">
              <a:xfrm>
                <a:off x="1905000" y="2394155"/>
                <a:ext cx="91440" cy="91440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 w="med" len="med"/>
              </a:ln>
              <a:effectLst/>
              <a:ex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3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Symbol" panose="05050102010706020507" pitchFamily="18" charset="2"/>
                </a:endParaRPr>
              </a:p>
            </p:txBody>
          </p:sp>
          <p:sp>
            <p:nvSpPr>
              <p:cNvPr id="90" name="Oval 89"/>
              <p:cNvSpPr>
                <a:spLocks noChangeAspect="1"/>
              </p:cNvSpPr>
              <p:nvPr/>
            </p:nvSpPr>
            <p:spPr bwMode="auto">
              <a:xfrm>
                <a:off x="2514600" y="2394155"/>
                <a:ext cx="91440" cy="91440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 w="med" len="med"/>
              </a:ln>
              <a:effectLst/>
              <a:ex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3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Symbol" panose="05050102010706020507" pitchFamily="18" charset="2"/>
                </a:endParaRPr>
              </a:p>
            </p:txBody>
          </p:sp>
          <p:sp>
            <p:nvSpPr>
              <p:cNvPr id="91" name="Oval 90"/>
              <p:cNvSpPr>
                <a:spLocks noChangeAspect="1"/>
              </p:cNvSpPr>
              <p:nvPr/>
            </p:nvSpPr>
            <p:spPr bwMode="auto">
              <a:xfrm>
                <a:off x="3124200" y="2394155"/>
                <a:ext cx="91440" cy="91440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 w="med" len="med"/>
              </a:ln>
              <a:effectLst/>
              <a:ex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3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Symbol" panose="05050102010706020507" pitchFamily="18" charset="2"/>
                </a:endParaRPr>
              </a:p>
            </p:txBody>
          </p:sp>
          <p:sp>
            <p:nvSpPr>
              <p:cNvPr id="92" name="Oval 91"/>
              <p:cNvSpPr>
                <a:spLocks noChangeAspect="1"/>
              </p:cNvSpPr>
              <p:nvPr/>
            </p:nvSpPr>
            <p:spPr bwMode="auto">
              <a:xfrm>
                <a:off x="3733800" y="2394155"/>
                <a:ext cx="91440" cy="91440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 w="med" len="med"/>
              </a:ln>
              <a:effectLst/>
              <a:ex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3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Symbol" panose="05050102010706020507" pitchFamily="18" charset="2"/>
                </a:endParaRPr>
              </a:p>
            </p:txBody>
          </p:sp>
          <p:sp>
            <p:nvSpPr>
              <p:cNvPr id="93" name="Oval 92"/>
              <p:cNvSpPr>
                <a:spLocks noChangeAspect="1"/>
              </p:cNvSpPr>
              <p:nvPr/>
            </p:nvSpPr>
            <p:spPr bwMode="auto">
              <a:xfrm>
                <a:off x="4343400" y="2394155"/>
                <a:ext cx="91440" cy="91440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 w="med" len="med"/>
              </a:ln>
              <a:effectLst/>
              <a:ex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3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Symbol" panose="05050102010706020507" pitchFamily="18" charset="2"/>
                </a:endParaRPr>
              </a:p>
            </p:txBody>
          </p:sp>
          <p:sp>
            <p:nvSpPr>
              <p:cNvPr id="94" name="Oval 93"/>
              <p:cNvSpPr>
                <a:spLocks noChangeAspect="1"/>
              </p:cNvSpPr>
              <p:nvPr/>
            </p:nvSpPr>
            <p:spPr bwMode="auto">
              <a:xfrm>
                <a:off x="4953000" y="2394155"/>
                <a:ext cx="91440" cy="91440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 w="med" len="med"/>
              </a:ln>
              <a:effectLst/>
              <a:ex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3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Symbol" panose="05050102010706020507" pitchFamily="18" charset="2"/>
                </a:endParaRPr>
              </a:p>
            </p:txBody>
          </p:sp>
          <p:sp>
            <p:nvSpPr>
              <p:cNvPr id="95" name="Oval 94"/>
              <p:cNvSpPr>
                <a:spLocks noChangeAspect="1"/>
              </p:cNvSpPr>
              <p:nvPr/>
            </p:nvSpPr>
            <p:spPr bwMode="auto">
              <a:xfrm>
                <a:off x="5562600" y="2394155"/>
                <a:ext cx="91440" cy="91440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 w="med" len="med"/>
              </a:ln>
              <a:effectLst/>
              <a:ex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3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Symbol" panose="05050102010706020507" pitchFamily="18" charset="2"/>
                </a:endParaRPr>
              </a:p>
            </p:txBody>
          </p:sp>
        </p:grpSp>
      </p:grpSp>
      <p:sp>
        <p:nvSpPr>
          <p:cNvPr id="70" name="Title 6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Cutting planes geometry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050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672B87-FF35-4B21-BA1D-357ABEA123F0}" type="slidenum">
              <a:rPr lang="en-US" altLang="en-US"/>
              <a:pPr/>
              <a:t>42</a:t>
            </a:fld>
            <a:endParaRPr lang="en-US" altLang="en-US"/>
          </a:p>
        </p:txBody>
      </p:sp>
      <p:sp>
        <p:nvSpPr>
          <p:cNvPr id="1259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3600" dirty="0"/>
              <a:t>Cutting </a:t>
            </a:r>
            <a:r>
              <a:rPr lang="en-US" altLang="en-US" sz="3600" dirty="0" smtClean="0"/>
              <a:t>Planes </a:t>
            </a:r>
            <a:r>
              <a:rPr lang="en-US" altLang="en-US" sz="3600" dirty="0"/>
              <a:t>p-simulates </a:t>
            </a:r>
            <a:r>
              <a:rPr lang="en-US" altLang="en-US" sz="3600" dirty="0" smtClean="0"/>
              <a:t>resolution</a:t>
            </a:r>
            <a:endParaRPr lang="en-US" altLang="en-US" sz="3600" dirty="0"/>
          </a:p>
        </p:txBody>
      </p:sp>
      <p:grpSp>
        <p:nvGrpSpPr>
          <p:cNvPr id="125964" name="Group 12"/>
          <p:cNvGrpSpPr>
            <a:grpSpLocks/>
          </p:cNvGrpSpPr>
          <p:nvPr/>
        </p:nvGrpSpPr>
        <p:grpSpPr bwMode="auto">
          <a:xfrm>
            <a:off x="2514601" y="2914650"/>
            <a:ext cx="4629150" cy="2924175"/>
            <a:chOff x="1584" y="1836"/>
            <a:chExt cx="2916" cy="1842"/>
          </a:xfrm>
        </p:grpSpPr>
        <p:sp>
          <p:nvSpPr>
            <p:cNvPr id="125961" name="Rectangle 9"/>
            <p:cNvSpPr>
              <a:spLocks noChangeArrowheads="1"/>
            </p:cNvSpPr>
            <p:nvPr/>
          </p:nvSpPr>
          <p:spPr bwMode="auto">
            <a:xfrm>
              <a:off x="2221" y="1836"/>
              <a:ext cx="2279" cy="184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pPr algn="r"/>
              <a:r>
                <a:rPr lang="en-US" altLang="en-US" sz="2400" b="1" dirty="0">
                  <a:solidFill>
                    <a:schemeClr val="accent1"/>
                  </a:solidFill>
                  <a:latin typeface="Calibri" panose="020F0502020204030204" pitchFamily="34" charset="0"/>
                </a:rPr>
                <a:t>a</a:t>
              </a:r>
              <a:r>
                <a:rPr lang="en-US" altLang="en-US" sz="2400" b="1" baseline="-25000" dirty="0">
                  <a:solidFill>
                    <a:schemeClr val="accent1"/>
                  </a:solidFill>
                  <a:latin typeface="Calibri" panose="020F0502020204030204" pitchFamily="34" charset="0"/>
                </a:rPr>
                <a:t> </a:t>
              </a:r>
              <a:r>
                <a:rPr lang="en-US" altLang="en-US" sz="2400" b="1" dirty="0">
                  <a:solidFill>
                    <a:schemeClr val="accent1"/>
                  </a:solidFill>
                  <a:latin typeface="Calibri" panose="020F0502020204030204" pitchFamily="34" charset="0"/>
                </a:rPr>
                <a:t>+ b + c + </a:t>
              </a:r>
              <a:r>
                <a:rPr lang="en-US" altLang="en-US" sz="2400" dirty="0">
                  <a:solidFill>
                    <a:schemeClr val="accent1"/>
                  </a:solidFill>
                  <a:latin typeface="Calibri" panose="020F0502020204030204" pitchFamily="34" charset="0"/>
                </a:rPr>
                <a:t>(</a:t>
              </a:r>
              <a:r>
                <a:rPr lang="en-US" altLang="en-US" sz="2400" b="1" dirty="0">
                  <a:solidFill>
                    <a:schemeClr val="accent1"/>
                  </a:solidFill>
                  <a:latin typeface="Calibri" panose="020F0502020204030204" pitchFamily="34" charset="0"/>
                </a:rPr>
                <a:t>1-d</a:t>
              </a:r>
              <a:r>
                <a:rPr lang="en-US" altLang="en-US" sz="2400" dirty="0">
                  <a:solidFill>
                    <a:schemeClr val="accent1"/>
                  </a:solidFill>
                  <a:latin typeface="Calibri" panose="020F0502020204030204" pitchFamily="34" charset="0"/>
                </a:rPr>
                <a:t>)</a:t>
              </a:r>
              <a:r>
                <a:rPr lang="en-US" altLang="en-US" sz="2400" b="1" dirty="0">
                  <a:solidFill>
                    <a:schemeClr val="accent1"/>
                  </a:solidFill>
                  <a:latin typeface="Calibri" panose="020F0502020204030204" pitchFamily="34" charset="0"/>
                </a:rPr>
                <a:t> </a:t>
              </a:r>
              <a:r>
                <a:rPr lang="en-US" altLang="en-US" sz="2800" b="1" dirty="0">
                  <a:solidFill>
                    <a:schemeClr val="accent1"/>
                  </a:solidFill>
                  <a:latin typeface="Calibri" panose="020F0502020204030204" pitchFamily="34" charset="0"/>
                  <a:sym typeface="Symbol" panose="05050102010706020507" pitchFamily="18" charset="2"/>
                </a:rPr>
                <a:t></a:t>
              </a:r>
              <a:r>
                <a:rPr lang="en-US" altLang="en-US" sz="2400" b="1" dirty="0">
                  <a:solidFill>
                    <a:schemeClr val="accent1"/>
                  </a:solidFill>
                  <a:latin typeface="Calibri" panose="020F0502020204030204" pitchFamily="34" charset="0"/>
                </a:rPr>
                <a:t> 1</a:t>
              </a:r>
              <a:endParaRPr lang="en-US" altLang="en-US" sz="2400" dirty="0">
                <a:latin typeface="Calibri" panose="020F0502020204030204" pitchFamily="34" charset="0"/>
              </a:endParaRPr>
            </a:p>
            <a:p>
              <a:pPr algn="r"/>
              <a:r>
                <a:rPr lang="en-US" altLang="en-US" sz="2400" dirty="0">
                  <a:solidFill>
                    <a:schemeClr val="accent1"/>
                  </a:solidFill>
                  <a:latin typeface="Calibri" panose="020F0502020204030204" pitchFamily="34" charset="0"/>
                </a:rPr>
                <a:t>(</a:t>
              </a:r>
              <a:r>
                <a:rPr lang="en-US" altLang="en-US" sz="2400" b="1" dirty="0">
                  <a:solidFill>
                    <a:schemeClr val="accent1"/>
                  </a:solidFill>
                  <a:latin typeface="Calibri" panose="020F0502020204030204" pitchFamily="34" charset="0"/>
                </a:rPr>
                <a:t>1-a</a:t>
              </a:r>
              <a:r>
                <a:rPr lang="en-US" altLang="en-US" sz="2400" dirty="0">
                  <a:solidFill>
                    <a:schemeClr val="accent1"/>
                  </a:solidFill>
                  <a:latin typeface="Calibri" panose="020F0502020204030204" pitchFamily="34" charset="0"/>
                </a:rPr>
                <a:t>)</a:t>
              </a:r>
              <a:r>
                <a:rPr lang="en-US" altLang="en-US" sz="2400" b="1" dirty="0">
                  <a:solidFill>
                    <a:schemeClr val="accent1"/>
                  </a:solidFill>
                  <a:latin typeface="Calibri" panose="020F0502020204030204" pitchFamily="34" charset="0"/>
                </a:rPr>
                <a:t> + b + c + </a:t>
              </a:r>
              <a:r>
                <a:rPr lang="en-US" altLang="en-US" sz="2400" dirty="0">
                  <a:solidFill>
                    <a:schemeClr val="accent1"/>
                  </a:solidFill>
                  <a:latin typeface="Calibri" panose="020F0502020204030204" pitchFamily="34" charset="0"/>
                </a:rPr>
                <a:t>(</a:t>
              </a:r>
              <a:r>
                <a:rPr lang="en-US" altLang="en-US" sz="2400" b="1" dirty="0" smtClean="0">
                  <a:solidFill>
                    <a:schemeClr val="accent1"/>
                  </a:solidFill>
                  <a:latin typeface="Calibri" panose="020F0502020204030204" pitchFamily="34" charset="0"/>
                </a:rPr>
                <a:t>1-r</a:t>
              </a:r>
              <a:r>
                <a:rPr lang="en-US" altLang="en-US" sz="2400" dirty="0" smtClean="0">
                  <a:solidFill>
                    <a:schemeClr val="accent1"/>
                  </a:solidFill>
                  <a:latin typeface="Calibri" panose="020F0502020204030204" pitchFamily="34" charset="0"/>
                </a:rPr>
                <a:t>)</a:t>
              </a:r>
              <a:r>
                <a:rPr lang="en-US" altLang="en-US" sz="2400" b="1" dirty="0" smtClean="0">
                  <a:solidFill>
                    <a:schemeClr val="accent1"/>
                  </a:solidFill>
                  <a:latin typeface="Calibri" panose="020F0502020204030204" pitchFamily="34" charset="0"/>
                </a:rPr>
                <a:t> </a:t>
              </a:r>
              <a:r>
                <a:rPr lang="en-US" altLang="en-US" sz="2800" b="1" dirty="0">
                  <a:solidFill>
                    <a:schemeClr val="accent1"/>
                  </a:solidFill>
                  <a:latin typeface="Calibri" panose="020F0502020204030204" pitchFamily="34" charset="0"/>
                  <a:sym typeface="Symbol" panose="05050102010706020507" pitchFamily="18" charset="2"/>
                </a:rPr>
                <a:t></a:t>
              </a:r>
              <a:r>
                <a:rPr lang="en-US" altLang="en-US" sz="2400" b="1" dirty="0">
                  <a:solidFill>
                    <a:schemeClr val="accent1"/>
                  </a:solidFill>
                  <a:latin typeface="Calibri" panose="020F0502020204030204" pitchFamily="34" charset="0"/>
                </a:rPr>
                <a:t> 1</a:t>
              </a:r>
            </a:p>
            <a:p>
              <a:pPr algn="r"/>
              <a:r>
                <a:rPr lang="en-US" altLang="en-US" sz="2400" dirty="0">
                  <a:solidFill>
                    <a:schemeClr val="accent1"/>
                  </a:solidFill>
                  <a:latin typeface="Calibri" panose="020F0502020204030204" pitchFamily="34" charset="0"/>
                </a:rPr>
                <a:t>(</a:t>
              </a:r>
              <a:r>
                <a:rPr lang="en-US" altLang="en-US" sz="2400" b="1" dirty="0">
                  <a:solidFill>
                    <a:schemeClr val="accent1"/>
                  </a:solidFill>
                  <a:latin typeface="Calibri" panose="020F0502020204030204" pitchFamily="34" charset="0"/>
                </a:rPr>
                <a:t>1-d</a:t>
              </a:r>
              <a:r>
                <a:rPr lang="en-US" altLang="en-US" sz="2400" dirty="0">
                  <a:solidFill>
                    <a:schemeClr val="accent1"/>
                  </a:solidFill>
                  <a:latin typeface="Calibri" panose="020F0502020204030204" pitchFamily="34" charset="0"/>
                </a:rPr>
                <a:t>)</a:t>
              </a:r>
              <a:r>
                <a:rPr lang="en-US" altLang="en-US" sz="2400" b="1" dirty="0">
                  <a:solidFill>
                    <a:schemeClr val="accent1"/>
                  </a:solidFill>
                  <a:latin typeface="Calibri" panose="020F0502020204030204" pitchFamily="34" charset="0"/>
                </a:rPr>
                <a:t> </a:t>
              </a:r>
              <a:r>
                <a:rPr lang="en-US" altLang="en-US" sz="2800" b="1" dirty="0">
                  <a:solidFill>
                    <a:schemeClr val="accent1"/>
                  </a:solidFill>
                  <a:latin typeface="Calibri" panose="020F0502020204030204" pitchFamily="34" charset="0"/>
                  <a:sym typeface="Symbol" panose="05050102010706020507" pitchFamily="18" charset="2"/>
                </a:rPr>
                <a:t> </a:t>
              </a:r>
              <a:r>
                <a:rPr lang="en-US" altLang="en-US" sz="2400" b="1" dirty="0">
                  <a:solidFill>
                    <a:schemeClr val="accent1"/>
                  </a:solidFill>
                  <a:latin typeface="Calibri" panose="020F0502020204030204" pitchFamily="34" charset="0"/>
                </a:rPr>
                <a:t>0</a:t>
              </a:r>
            </a:p>
            <a:p>
              <a:pPr algn="r"/>
              <a:r>
                <a:rPr lang="en-US" altLang="en-US" sz="2400" dirty="0">
                  <a:solidFill>
                    <a:schemeClr val="accent1"/>
                  </a:solidFill>
                  <a:latin typeface="Calibri" panose="020F0502020204030204" pitchFamily="34" charset="0"/>
                </a:rPr>
                <a:t>(</a:t>
              </a:r>
              <a:r>
                <a:rPr lang="en-US" altLang="en-US" sz="2400" b="1" dirty="0" smtClean="0">
                  <a:solidFill>
                    <a:schemeClr val="accent1"/>
                  </a:solidFill>
                  <a:latin typeface="Calibri" panose="020F0502020204030204" pitchFamily="34" charset="0"/>
                </a:rPr>
                <a:t>1-r</a:t>
              </a:r>
              <a:r>
                <a:rPr lang="en-US" altLang="en-US" sz="2400" dirty="0" smtClean="0">
                  <a:solidFill>
                    <a:schemeClr val="accent1"/>
                  </a:solidFill>
                  <a:latin typeface="Calibri" panose="020F0502020204030204" pitchFamily="34" charset="0"/>
                </a:rPr>
                <a:t>) </a:t>
              </a:r>
              <a:r>
                <a:rPr lang="en-US" altLang="en-US" sz="2800" b="1" dirty="0">
                  <a:solidFill>
                    <a:schemeClr val="accent1"/>
                  </a:solidFill>
                  <a:latin typeface="Calibri" panose="020F0502020204030204" pitchFamily="34" charset="0"/>
                  <a:sym typeface="Symbol" panose="05050102010706020507" pitchFamily="18" charset="2"/>
                </a:rPr>
                <a:t> </a:t>
              </a:r>
              <a:r>
                <a:rPr lang="en-US" altLang="en-US" sz="2400" b="1" dirty="0">
                  <a:solidFill>
                    <a:schemeClr val="accent1"/>
                  </a:solidFill>
                  <a:latin typeface="Calibri" panose="020F0502020204030204" pitchFamily="34" charset="0"/>
                </a:rPr>
                <a:t>0</a:t>
              </a:r>
              <a:endParaRPr lang="en-US" altLang="en-US" sz="900" b="1" dirty="0">
                <a:solidFill>
                  <a:schemeClr val="accent1"/>
                </a:solidFill>
                <a:latin typeface="Calibri" panose="020F0502020204030204" pitchFamily="34" charset="0"/>
              </a:endParaRPr>
            </a:p>
            <a:p>
              <a:pPr algn="r"/>
              <a:endParaRPr lang="en-US" altLang="en-US" sz="800" dirty="0">
                <a:latin typeface="Calibri" panose="020F0502020204030204" pitchFamily="34" charset="0"/>
              </a:endParaRPr>
            </a:p>
            <a:p>
              <a:pPr algn="r"/>
              <a:r>
                <a:rPr lang="en-US" altLang="en-US" sz="2400" b="1" dirty="0">
                  <a:solidFill>
                    <a:schemeClr val="accent1"/>
                  </a:solidFill>
                  <a:latin typeface="Calibri" panose="020F0502020204030204" pitchFamily="34" charset="0"/>
                </a:rPr>
                <a:t>2b + 2c + 2</a:t>
              </a:r>
              <a:r>
                <a:rPr lang="en-US" altLang="en-US" sz="2400" dirty="0">
                  <a:solidFill>
                    <a:schemeClr val="accent1"/>
                  </a:solidFill>
                  <a:latin typeface="Calibri" panose="020F0502020204030204" pitchFamily="34" charset="0"/>
                </a:rPr>
                <a:t>(</a:t>
              </a:r>
              <a:r>
                <a:rPr lang="en-US" altLang="en-US" sz="2400" b="1" dirty="0">
                  <a:solidFill>
                    <a:schemeClr val="accent1"/>
                  </a:solidFill>
                  <a:latin typeface="Calibri" panose="020F0502020204030204" pitchFamily="34" charset="0"/>
                </a:rPr>
                <a:t>1-d</a:t>
              </a:r>
              <a:r>
                <a:rPr lang="en-US" altLang="en-US" sz="2400" dirty="0">
                  <a:solidFill>
                    <a:schemeClr val="accent1"/>
                  </a:solidFill>
                  <a:latin typeface="Calibri" panose="020F0502020204030204" pitchFamily="34" charset="0"/>
                </a:rPr>
                <a:t>)</a:t>
              </a:r>
              <a:r>
                <a:rPr lang="en-US" altLang="en-US" sz="2400" b="1" dirty="0">
                  <a:solidFill>
                    <a:schemeClr val="accent1"/>
                  </a:solidFill>
                  <a:latin typeface="Calibri" panose="020F0502020204030204" pitchFamily="34" charset="0"/>
                </a:rPr>
                <a:t> + </a:t>
              </a:r>
              <a:r>
                <a:rPr lang="en-US" altLang="en-US" sz="2400" b="1" dirty="0" smtClean="0">
                  <a:solidFill>
                    <a:schemeClr val="accent1"/>
                  </a:solidFill>
                  <a:latin typeface="Calibri" panose="020F0502020204030204" pitchFamily="34" charset="0"/>
                </a:rPr>
                <a:t>2</a:t>
              </a:r>
              <a:r>
                <a:rPr lang="en-US" altLang="en-US" sz="2400" dirty="0" smtClean="0">
                  <a:solidFill>
                    <a:schemeClr val="accent1"/>
                  </a:solidFill>
                  <a:latin typeface="Calibri" panose="020F0502020204030204" pitchFamily="34" charset="0"/>
                </a:rPr>
                <a:t>(</a:t>
              </a:r>
              <a:r>
                <a:rPr lang="en-US" altLang="en-US" sz="2400" b="1" dirty="0" smtClean="0">
                  <a:solidFill>
                    <a:schemeClr val="accent1"/>
                  </a:solidFill>
                  <a:latin typeface="Calibri" panose="020F0502020204030204" pitchFamily="34" charset="0"/>
                </a:rPr>
                <a:t>1-r</a:t>
              </a:r>
              <a:r>
                <a:rPr lang="en-US" altLang="en-US" sz="2400" dirty="0" smtClean="0">
                  <a:solidFill>
                    <a:schemeClr val="accent1"/>
                  </a:solidFill>
                  <a:latin typeface="Calibri" panose="020F0502020204030204" pitchFamily="34" charset="0"/>
                </a:rPr>
                <a:t>)</a:t>
              </a:r>
              <a:r>
                <a:rPr lang="en-US" altLang="en-US" sz="2400" b="1" dirty="0" smtClean="0">
                  <a:solidFill>
                    <a:schemeClr val="accent1"/>
                  </a:solidFill>
                  <a:latin typeface="Calibri" panose="020F0502020204030204" pitchFamily="34" charset="0"/>
                </a:rPr>
                <a:t> </a:t>
              </a:r>
              <a:r>
                <a:rPr lang="en-US" altLang="en-US" sz="2800" b="1" dirty="0">
                  <a:solidFill>
                    <a:schemeClr val="accent1"/>
                  </a:solidFill>
                  <a:latin typeface="Calibri" panose="020F0502020204030204" pitchFamily="34" charset="0"/>
                  <a:sym typeface="Symbol" panose="05050102010706020507" pitchFamily="18" charset="2"/>
                </a:rPr>
                <a:t></a:t>
              </a:r>
              <a:r>
                <a:rPr lang="en-US" altLang="en-US" sz="2400" b="1" dirty="0">
                  <a:solidFill>
                    <a:schemeClr val="accent1"/>
                  </a:solidFill>
                  <a:latin typeface="Calibri" panose="020F0502020204030204" pitchFamily="34" charset="0"/>
                </a:rPr>
                <a:t> 1</a:t>
              </a:r>
              <a:endParaRPr lang="en-US" altLang="en-US" sz="900" b="1" dirty="0">
                <a:solidFill>
                  <a:schemeClr val="accent1"/>
                </a:solidFill>
                <a:latin typeface="Calibri" panose="020F0502020204030204" pitchFamily="34" charset="0"/>
              </a:endParaRPr>
            </a:p>
            <a:p>
              <a:pPr algn="r"/>
              <a:endParaRPr lang="en-US" altLang="en-US" sz="800" dirty="0">
                <a:latin typeface="Calibri" panose="020F0502020204030204" pitchFamily="34" charset="0"/>
              </a:endParaRPr>
            </a:p>
            <a:p>
              <a:pPr algn="r"/>
              <a:r>
                <a:rPr lang="en-US" altLang="en-US" sz="2400" b="1" dirty="0">
                  <a:solidFill>
                    <a:schemeClr val="accent1"/>
                  </a:solidFill>
                  <a:latin typeface="Calibri" panose="020F0502020204030204" pitchFamily="34" charset="0"/>
                </a:rPr>
                <a:t>b +  c +   </a:t>
              </a:r>
              <a:r>
                <a:rPr lang="en-US" altLang="en-US" sz="2400" dirty="0">
                  <a:solidFill>
                    <a:schemeClr val="accent1"/>
                  </a:solidFill>
                  <a:latin typeface="Calibri" panose="020F0502020204030204" pitchFamily="34" charset="0"/>
                </a:rPr>
                <a:t>(</a:t>
              </a:r>
              <a:r>
                <a:rPr lang="en-US" altLang="en-US" sz="2400" b="1" dirty="0">
                  <a:solidFill>
                    <a:schemeClr val="accent1"/>
                  </a:solidFill>
                  <a:latin typeface="Calibri" panose="020F0502020204030204" pitchFamily="34" charset="0"/>
                </a:rPr>
                <a:t>1-d</a:t>
              </a:r>
              <a:r>
                <a:rPr lang="en-US" altLang="en-US" sz="2400" dirty="0">
                  <a:solidFill>
                    <a:schemeClr val="accent1"/>
                  </a:solidFill>
                  <a:latin typeface="Calibri" panose="020F0502020204030204" pitchFamily="34" charset="0"/>
                </a:rPr>
                <a:t>) </a:t>
              </a:r>
              <a:r>
                <a:rPr lang="en-US" altLang="en-US" sz="2400" b="1" dirty="0">
                  <a:solidFill>
                    <a:schemeClr val="accent1"/>
                  </a:solidFill>
                  <a:latin typeface="Calibri" panose="020F0502020204030204" pitchFamily="34" charset="0"/>
                </a:rPr>
                <a:t>+  </a:t>
              </a:r>
              <a:r>
                <a:rPr lang="en-US" altLang="en-US" sz="2400" dirty="0">
                  <a:solidFill>
                    <a:schemeClr val="accent1"/>
                  </a:solidFill>
                  <a:latin typeface="Calibri" panose="020F0502020204030204" pitchFamily="34" charset="0"/>
                </a:rPr>
                <a:t>(</a:t>
              </a:r>
              <a:r>
                <a:rPr lang="en-US" altLang="en-US" sz="2400" b="1" dirty="0" smtClean="0">
                  <a:solidFill>
                    <a:schemeClr val="accent1"/>
                  </a:solidFill>
                  <a:latin typeface="Calibri" panose="020F0502020204030204" pitchFamily="34" charset="0"/>
                </a:rPr>
                <a:t>1-r</a:t>
              </a:r>
              <a:r>
                <a:rPr lang="en-US" altLang="en-US" sz="2400" dirty="0" smtClean="0">
                  <a:solidFill>
                    <a:schemeClr val="accent1"/>
                  </a:solidFill>
                  <a:latin typeface="Calibri" panose="020F0502020204030204" pitchFamily="34" charset="0"/>
                </a:rPr>
                <a:t>)</a:t>
              </a:r>
              <a:r>
                <a:rPr lang="en-US" altLang="en-US" sz="2400" b="1" dirty="0" smtClean="0">
                  <a:solidFill>
                    <a:schemeClr val="accent1"/>
                  </a:solidFill>
                  <a:latin typeface="Calibri" panose="020F0502020204030204" pitchFamily="34" charset="0"/>
                </a:rPr>
                <a:t> </a:t>
              </a:r>
              <a:r>
                <a:rPr lang="en-US" altLang="en-US" sz="2800" b="1" dirty="0">
                  <a:solidFill>
                    <a:schemeClr val="accent1"/>
                  </a:solidFill>
                  <a:latin typeface="Calibri" panose="020F0502020204030204" pitchFamily="34" charset="0"/>
                  <a:sym typeface="Symbol" panose="05050102010706020507" pitchFamily="18" charset="2"/>
                </a:rPr>
                <a:t></a:t>
              </a:r>
              <a:r>
                <a:rPr lang="en-US" altLang="en-US" sz="2400" b="1" dirty="0">
                  <a:solidFill>
                    <a:schemeClr val="accent1"/>
                  </a:solidFill>
                  <a:latin typeface="Calibri" panose="020F0502020204030204" pitchFamily="34" charset="0"/>
                </a:rPr>
                <a:t> 1</a:t>
              </a:r>
            </a:p>
          </p:txBody>
        </p:sp>
        <p:sp>
          <p:nvSpPr>
            <p:cNvPr id="125962" name="Line 10"/>
            <p:cNvSpPr>
              <a:spLocks noChangeShapeType="1"/>
            </p:cNvSpPr>
            <p:nvPr/>
          </p:nvSpPr>
          <p:spPr bwMode="auto">
            <a:xfrm>
              <a:off x="1584" y="2976"/>
              <a:ext cx="2916" cy="0"/>
            </a:xfrm>
            <a:prstGeom prst="line">
              <a:avLst/>
            </a:prstGeom>
            <a:noFill/>
            <a:ln w="28575">
              <a:solidFill>
                <a:schemeClr val="accent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5963" name="Line 11"/>
            <p:cNvSpPr>
              <a:spLocks noChangeShapeType="1"/>
            </p:cNvSpPr>
            <p:nvPr/>
          </p:nvSpPr>
          <p:spPr bwMode="auto">
            <a:xfrm flipV="1">
              <a:off x="1584" y="3360"/>
              <a:ext cx="2916" cy="0"/>
            </a:xfrm>
            <a:prstGeom prst="line">
              <a:avLst/>
            </a:prstGeom>
            <a:noFill/>
            <a:ln w="28575">
              <a:solidFill>
                <a:schemeClr val="accent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2" name="Group 1"/>
          <p:cNvGrpSpPr/>
          <p:nvPr/>
        </p:nvGrpSpPr>
        <p:grpSpPr>
          <a:xfrm>
            <a:off x="772635" y="1671639"/>
            <a:ext cx="6453666" cy="830263"/>
            <a:chOff x="772635" y="1671639"/>
            <a:chExt cx="6453666" cy="830263"/>
          </a:xfrm>
        </p:grpSpPr>
        <p:grpSp>
          <p:nvGrpSpPr>
            <p:cNvPr id="125958" name="Group 6"/>
            <p:cNvGrpSpPr>
              <a:grpSpLocks/>
            </p:cNvGrpSpPr>
            <p:nvPr/>
          </p:nvGrpSpPr>
          <p:grpSpPr bwMode="auto">
            <a:xfrm>
              <a:off x="3225801" y="1671639"/>
              <a:ext cx="4000500" cy="830263"/>
              <a:chOff x="1776" y="1053"/>
              <a:chExt cx="2520" cy="523"/>
            </a:xfrm>
          </p:grpSpPr>
          <p:sp>
            <p:nvSpPr>
              <p:cNvPr id="125959" name="Rectangle 7"/>
              <p:cNvSpPr>
                <a:spLocks noChangeArrowheads="1"/>
              </p:cNvSpPr>
              <p:nvPr/>
            </p:nvSpPr>
            <p:spPr bwMode="auto">
              <a:xfrm>
                <a:off x="1892" y="1053"/>
                <a:ext cx="2287" cy="52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33CC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r>
                  <a:rPr lang="en-US" altLang="en-US" sz="2400" dirty="0">
                    <a:solidFill>
                      <a:srgbClr val="0033CC"/>
                    </a:solidFill>
                    <a:latin typeface="Calibri" panose="020F0502020204030204" pitchFamily="34" charset="0"/>
                  </a:rPr>
                  <a:t>(</a:t>
                </a:r>
                <a:r>
                  <a:rPr lang="en-US" altLang="en-US" sz="2400" b="1" dirty="0" err="1">
                    <a:solidFill>
                      <a:srgbClr val="0033CC"/>
                    </a:solidFill>
                    <a:latin typeface="Calibri" panose="020F0502020204030204" pitchFamily="34" charset="0"/>
                  </a:rPr>
                  <a:t>a</a:t>
                </a:r>
                <a:r>
                  <a:rPr lang="en-US" altLang="en-US" sz="2400" b="1" dirty="0" err="1">
                    <a:solidFill>
                      <a:srgbClr val="0033CC"/>
                    </a:solidFill>
                    <a:latin typeface="Calibri" panose="020F0502020204030204" pitchFamily="34" charset="0"/>
                    <a:sym typeface="Symbol" panose="05050102010706020507" pitchFamily="18" charset="2"/>
                  </a:rPr>
                  <a:t>bc</a:t>
                </a:r>
                <a:r>
                  <a:rPr lang="en-US" altLang="en-US" sz="2400" b="1" dirty="0">
                    <a:solidFill>
                      <a:srgbClr val="0033CC"/>
                    </a:solidFill>
                    <a:latin typeface="Calibri" panose="020F0502020204030204" pitchFamily="34" charset="0"/>
                    <a:sym typeface="Symbol" panose="05050102010706020507" pitchFamily="18" charset="2"/>
                  </a:rPr>
                  <a:t></a:t>
                </a:r>
                <a:r>
                  <a:rPr lang="en-US" altLang="en-US" sz="2400" b="1" dirty="0">
                    <a:solidFill>
                      <a:srgbClr val="0033CC"/>
                    </a:solidFill>
                    <a:latin typeface="Calibri" panose="020F0502020204030204" pitchFamily="34" charset="0"/>
                  </a:rPr>
                  <a:t>d</a:t>
                </a:r>
                <a:r>
                  <a:rPr lang="en-US" altLang="en-US" sz="2400" dirty="0">
                    <a:solidFill>
                      <a:srgbClr val="0033CC"/>
                    </a:solidFill>
                    <a:latin typeface="Calibri" panose="020F0502020204030204" pitchFamily="34" charset="0"/>
                  </a:rPr>
                  <a:t>)</a:t>
                </a:r>
                <a:r>
                  <a:rPr lang="en-US" altLang="en-US" sz="2400" b="1" dirty="0">
                    <a:solidFill>
                      <a:srgbClr val="0033CC"/>
                    </a:solidFill>
                    <a:latin typeface="Calibri" panose="020F0502020204030204" pitchFamily="34" charset="0"/>
                  </a:rPr>
                  <a:t>  </a:t>
                </a:r>
                <a:r>
                  <a:rPr lang="en-US" altLang="en-US" sz="2400" dirty="0">
                    <a:solidFill>
                      <a:srgbClr val="0033CC"/>
                    </a:solidFill>
                    <a:latin typeface="Calibri" panose="020F0502020204030204" pitchFamily="34" charset="0"/>
                  </a:rPr>
                  <a:t>(</a:t>
                </a:r>
                <a:r>
                  <a:rPr lang="en-US" altLang="en-US" sz="2400" b="1" dirty="0">
                    <a:solidFill>
                      <a:srgbClr val="0033CC"/>
                    </a:solidFill>
                    <a:latin typeface="Calibri" panose="020F0502020204030204" pitchFamily="34" charset="0"/>
                    <a:sym typeface="Symbol" panose="05050102010706020507" pitchFamily="18" charset="2"/>
                  </a:rPr>
                  <a:t></a:t>
                </a:r>
                <a:r>
                  <a:rPr lang="en-US" altLang="en-US" sz="2400" b="1" dirty="0" err="1">
                    <a:solidFill>
                      <a:srgbClr val="0033CC"/>
                    </a:solidFill>
                    <a:latin typeface="Calibri" panose="020F0502020204030204" pitchFamily="34" charset="0"/>
                  </a:rPr>
                  <a:t>a</a:t>
                </a:r>
                <a:r>
                  <a:rPr lang="en-US" altLang="en-US" sz="2400" b="1" dirty="0" err="1">
                    <a:solidFill>
                      <a:srgbClr val="0033CC"/>
                    </a:solidFill>
                    <a:latin typeface="Calibri" panose="020F0502020204030204" pitchFamily="34" charset="0"/>
                    <a:sym typeface="Symbol" panose="05050102010706020507" pitchFamily="18" charset="2"/>
                  </a:rPr>
                  <a:t>bc</a:t>
                </a:r>
                <a:r>
                  <a:rPr lang="en-US" altLang="en-US" sz="2400" b="1" dirty="0" smtClean="0">
                    <a:solidFill>
                      <a:srgbClr val="0033CC"/>
                    </a:solidFill>
                    <a:latin typeface="Calibri" panose="020F0502020204030204" pitchFamily="34" charset="0"/>
                    <a:sym typeface="Symbol" panose="05050102010706020507" pitchFamily="18" charset="2"/>
                  </a:rPr>
                  <a:t></a:t>
                </a:r>
                <a:r>
                  <a:rPr lang="en-US" altLang="en-US" sz="2400" b="1" dirty="0" smtClean="0">
                    <a:solidFill>
                      <a:srgbClr val="0033CC"/>
                    </a:solidFill>
                    <a:latin typeface="Calibri" panose="020F0502020204030204" pitchFamily="34" charset="0"/>
                  </a:rPr>
                  <a:t>r</a:t>
                </a:r>
                <a:r>
                  <a:rPr lang="en-US" altLang="en-US" sz="2400" dirty="0" smtClean="0">
                    <a:solidFill>
                      <a:srgbClr val="0033CC"/>
                    </a:solidFill>
                    <a:latin typeface="Calibri" panose="020F0502020204030204" pitchFamily="34" charset="0"/>
                  </a:rPr>
                  <a:t>)</a:t>
                </a:r>
                <a:endParaRPr lang="en-US" altLang="en-US" sz="2400" dirty="0">
                  <a:solidFill>
                    <a:srgbClr val="0033CC"/>
                  </a:solidFill>
                  <a:latin typeface="Calibri" panose="020F0502020204030204" pitchFamily="34" charset="0"/>
                </a:endParaRPr>
              </a:p>
              <a:p>
                <a:r>
                  <a:rPr lang="en-US" altLang="en-US" sz="2400" dirty="0">
                    <a:solidFill>
                      <a:srgbClr val="0033CC"/>
                    </a:solidFill>
                    <a:latin typeface="Calibri" panose="020F0502020204030204" pitchFamily="34" charset="0"/>
                  </a:rPr>
                  <a:t>(</a:t>
                </a:r>
                <a:r>
                  <a:rPr lang="en-US" altLang="en-US" sz="2400" b="1" dirty="0" err="1">
                    <a:solidFill>
                      <a:srgbClr val="0033CC"/>
                    </a:solidFill>
                    <a:latin typeface="Calibri" panose="020F0502020204030204" pitchFamily="34" charset="0"/>
                    <a:sym typeface="Symbol" panose="05050102010706020507" pitchFamily="18" charset="2"/>
                  </a:rPr>
                  <a:t>bc</a:t>
                </a:r>
                <a:r>
                  <a:rPr lang="en-US" altLang="en-US" sz="2400" b="1" dirty="0">
                    <a:solidFill>
                      <a:srgbClr val="0033CC"/>
                    </a:solidFill>
                    <a:latin typeface="Calibri" panose="020F0502020204030204" pitchFamily="34" charset="0"/>
                    <a:sym typeface="Symbol" panose="05050102010706020507" pitchFamily="18" charset="2"/>
                  </a:rPr>
                  <a:t></a:t>
                </a:r>
                <a:r>
                  <a:rPr lang="en-US" altLang="en-US" sz="2400" b="1" dirty="0">
                    <a:solidFill>
                      <a:srgbClr val="0033CC"/>
                    </a:solidFill>
                    <a:latin typeface="Calibri" panose="020F0502020204030204" pitchFamily="34" charset="0"/>
                  </a:rPr>
                  <a:t>d</a:t>
                </a:r>
                <a:r>
                  <a:rPr lang="en-US" altLang="en-US" sz="2400" b="1" dirty="0" smtClean="0">
                    <a:solidFill>
                      <a:srgbClr val="0033CC"/>
                    </a:solidFill>
                    <a:latin typeface="Calibri" panose="020F0502020204030204" pitchFamily="34" charset="0"/>
                    <a:sym typeface="Symbol" panose="05050102010706020507" pitchFamily="18" charset="2"/>
                  </a:rPr>
                  <a:t></a:t>
                </a:r>
                <a:r>
                  <a:rPr lang="en-US" altLang="en-US" sz="2400" b="1" dirty="0" smtClean="0">
                    <a:solidFill>
                      <a:srgbClr val="0033CC"/>
                    </a:solidFill>
                    <a:latin typeface="Calibri" panose="020F0502020204030204" pitchFamily="34" charset="0"/>
                  </a:rPr>
                  <a:t>r</a:t>
                </a:r>
                <a:r>
                  <a:rPr lang="en-US" altLang="en-US" sz="2400" dirty="0" smtClean="0">
                    <a:solidFill>
                      <a:srgbClr val="0033CC"/>
                    </a:solidFill>
                    <a:latin typeface="Calibri" panose="020F0502020204030204" pitchFamily="34" charset="0"/>
                  </a:rPr>
                  <a:t>)</a:t>
                </a:r>
                <a:endParaRPr lang="en-US" altLang="en-US" sz="2400" dirty="0">
                  <a:solidFill>
                    <a:srgbClr val="0033CC"/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125960" name="Line 8"/>
              <p:cNvSpPr>
                <a:spLocks noChangeShapeType="1"/>
              </p:cNvSpPr>
              <p:nvPr/>
            </p:nvSpPr>
            <p:spPr bwMode="auto">
              <a:xfrm>
                <a:off x="1776" y="1315"/>
                <a:ext cx="2520" cy="0"/>
              </a:xfrm>
              <a:prstGeom prst="line">
                <a:avLst/>
              </a:prstGeom>
              <a:noFill/>
              <a:ln w="28575">
                <a:solidFill>
                  <a:srgbClr val="0033CC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125965" name="Text Box 13"/>
            <p:cNvSpPr txBox="1">
              <a:spLocks noChangeArrowheads="1"/>
            </p:cNvSpPr>
            <p:nvPr/>
          </p:nvSpPr>
          <p:spPr bwMode="auto">
            <a:xfrm>
              <a:off x="772635" y="1673732"/>
              <a:ext cx="1956754" cy="5847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r>
                <a:rPr lang="en-US" altLang="en-US" dirty="0">
                  <a:solidFill>
                    <a:srgbClr val="0033CC"/>
                  </a:solidFill>
                  <a:latin typeface="Calibri" panose="020F0502020204030204" pitchFamily="34" charset="0"/>
                </a:rPr>
                <a:t>Resolution</a:t>
              </a:r>
            </a:p>
          </p:txBody>
        </p:sp>
      </p:grpSp>
      <p:sp>
        <p:nvSpPr>
          <p:cNvPr id="125966" name="Text Box 14"/>
          <p:cNvSpPr txBox="1">
            <a:spLocks noChangeArrowheads="1"/>
          </p:cNvSpPr>
          <p:nvPr/>
        </p:nvSpPr>
        <p:spPr bwMode="auto">
          <a:xfrm>
            <a:off x="771476" y="2815779"/>
            <a:ext cx="1395510" cy="10772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n-US" altLang="en-US" dirty="0">
                <a:solidFill>
                  <a:schemeClr val="accent1"/>
                </a:solidFill>
                <a:latin typeface="Calibri" panose="020F0502020204030204" pitchFamily="34" charset="0"/>
              </a:rPr>
              <a:t>Cutting</a:t>
            </a:r>
          </a:p>
          <a:p>
            <a:r>
              <a:rPr lang="en-US" altLang="en-US" dirty="0">
                <a:solidFill>
                  <a:schemeClr val="accent1"/>
                </a:solidFill>
                <a:latin typeface="Calibri" panose="020F0502020204030204" pitchFamily="34" charset="0"/>
              </a:rPr>
              <a:t>Planes</a:t>
            </a:r>
            <a:endParaRPr lang="en-US" altLang="en-US" dirty="0">
              <a:latin typeface="Calibri" panose="020F0502020204030204" pitchFamily="34" charset="0"/>
            </a:endParaRPr>
          </a:p>
        </p:txBody>
      </p:sp>
      <p:sp>
        <p:nvSpPr>
          <p:cNvPr id="125967" name="Text Box 15"/>
          <p:cNvSpPr txBox="1">
            <a:spLocks noChangeArrowheads="1"/>
          </p:cNvSpPr>
          <p:nvPr/>
        </p:nvSpPr>
        <p:spPr bwMode="auto">
          <a:xfrm>
            <a:off x="7237541" y="4772968"/>
            <a:ext cx="1253868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n-US" altLang="en-US" sz="2400" dirty="0">
                <a:solidFill>
                  <a:srgbClr val="669900"/>
                </a:solidFill>
                <a:latin typeface="Calibri" panose="020F0502020204030204" pitchFamily="34" charset="0"/>
              </a:rPr>
              <a:t>Addition</a:t>
            </a:r>
            <a:endParaRPr lang="en-US" altLang="en-US" sz="2400" dirty="0">
              <a:latin typeface="Calibri" panose="020F0502020204030204" pitchFamily="34" charset="0"/>
            </a:endParaRPr>
          </a:p>
        </p:txBody>
      </p:sp>
      <p:sp>
        <p:nvSpPr>
          <p:cNvPr id="125968" name="Text Box 16"/>
          <p:cNvSpPr txBox="1">
            <a:spLocks noChangeArrowheads="1"/>
          </p:cNvSpPr>
          <p:nvPr/>
        </p:nvSpPr>
        <p:spPr bwMode="auto">
          <a:xfrm>
            <a:off x="7280814" y="5331768"/>
            <a:ext cx="116891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n-US" altLang="en-US" sz="2400" dirty="0">
                <a:solidFill>
                  <a:srgbClr val="669900"/>
                </a:solidFill>
                <a:latin typeface="Calibri" panose="020F0502020204030204" pitchFamily="34" charset="0"/>
              </a:rPr>
              <a:t>Division</a:t>
            </a:r>
            <a:endParaRPr lang="en-US" altLang="en-US" sz="2400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Semi-algebraic proof systems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b="1" dirty="0" smtClean="0">
                    <a:solidFill>
                      <a:schemeClr val="accent1"/>
                    </a:solidFill>
                  </a:rPr>
                  <a:t>Positivstellensatz</a:t>
                </a:r>
              </a:p>
              <a:p>
                <a:pPr lvl="1"/>
                <a:r>
                  <a:rPr lang="en-US" dirty="0"/>
                  <a:t>Start with same polynomial equalities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1" i="1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𝒇</m:t>
                        </m:r>
                      </m:e>
                      <m:sub>
                        <m:r>
                          <a:rPr lang="en-US" b="1" i="1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𝒋</m:t>
                        </m:r>
                      </m:sub>
                    </m:sSub>
                    <m:r>
                      <a:rPr lang="en-US" b="1" i="1">
                        <a:solidFill>
                          <a:schemeClr val="accent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n-US" b="1" i="1">
                        <a:solidFill>
                          <a:schemeClr val="accent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𝟎</m:t>
                    </m:r>
                  </m:oMath>
                </a14:m>
                <a:r>
                  <a:rPr lang="en-US" dirty="0"/>
                  <a:t> </a:t>
                </a:r>
                <a:r>
                  <a:rPr lang="en-US" dirty="0" smtClean="0"/>
                  <a:t>as </a:t>
                </a:r>
                <a:r>
                  <a:rPr lang="en-US" dirty="0" err="1" smtClean="0"/>
                  <a:t>Nullstellensatz</a:t>
                </a:r>
                <a:r>
                  <a:rPr lang="en-US" dirty="0" smtClean="0"/>
                  <a:t> over </a:t>
                </a:r>
                <a14:m>
                  <m:oMath xmlns:m="http://schemas.openxmlformats.org/officeDocument/2006/math">
                    <m:r>
                      <a:rPr lang="en-US" b="1" i="1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ℝ</m:t>
                    </m:r>
                  </m:oMath>
                </a14:m>
                <a:endParaRPr lang="en-US" b="1" dirty="0"/>
              </a:p>
              <a:p>
                <a:pPr lvl="1"/>
                <a:r>
                  <a:rPr lang="en-US" dirty="0"/>
                  <a:t>Write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1" i="1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𝒈</m:t>
                        </m:r>
                      </m:e>
                      <m:sub>
                        <m:r>
                          <a:rPr lang="en-US" b="1" i="1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𝒋</m:t>
                        </m:r>
                      </m:sub>
                    </m:sSub>
                  </m:oMath>
                </a14:m>
                <a:r>
                  <a:rPr lang="en-US" dirty="0"/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1" i="1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𝒉</m:t>
                        </m:r>
                      </m:e>
                      <m:sub>
                        <m:r>
                          <a:rPr lang="en-US" b="1" i="1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𝒌</m:t>
                        </m:r>
                      </m:sub>
                    </m:sSub>
                  </m:oMath>
                </a14:m>
                <a:r>
                  <a:rPr lang="en-US" dirty="0"/>
                  <a:t> such that </a:t>
                </a:r>
                <a14:m>
                  <m:oMath xmlns:m="http://schemas.openxmlformats.org/officeDocument/2006/math">
                    <m:nary>
                      <m:naryPr>
                        <m:chr m:val="∑"/>
                        <m:limLoc m:val="subSup"/>
                        <m:supHide m:val="on"/>
                        <m:ctrlPr>
                          <a:rPr lang="en-US" b="1" i="1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9"/>
                          </m:rPr>
                          <a:rPr lang="en-US" b="1" i="1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𝒋</m:t>
                        </m:r>
                      </m:sub>
                      <m:sup/>
                      <m:e>
                        <m:sSub>
                          <m:sSubPr>
                            <m:ctrlPr>
                              <a:rPr lang="en-US" b="1" i="1">
                                <a:solidFill>
                                  <a:schemeClr val="accent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1" i="1">
                                <a:solidFill>
                                  <a:schemeClr val="accent1"/>
                                </a:solidFill>
                                <a:latin typeface="Cambria Math" panose="02040503050406030204" pitchFamily="18" charset="0"/>
                              </a:rPr>
                              <m:t>𝒇</m:t>
                            </m:r>
                          </m:e>
                          <m:sub>
                            <m:r>
                              <a:rPr lang="en-US" b="1" i="1">
                                <a:solidFill>
                                  <a:schemeClr val="accent1"/>
                                </a:solidFill>
                                <a:latin typeface="Cambria Math" panose="02040503050406030204" pitchFamily="18" charset="0"/>
                              </a:rPr>
                              <m:t>𝒋</m:t>
                            </m:r>
                          </m:sub>
                        </m:sSub>
                        <m:sSub>
                          <m:sSubPr>
                            <m:ctrlPr>
                              <a:rPr lang="en-US" b="1" i="1">
                                <a:solidFill>
                                  <a:schemeClr val="accent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1" i="1" smtClean="0">
                                <a:solidFill>
                                  <a:schemeClr val="accent1"/>
                                </a:solidFill>
                                <a:latin typeface="Cambria Math" panose="02040503050406030204" pitchFamily="18" charset="0"/>
                              </a:rPr>
                              <m:t>𝒈</m:t>
                            </m:r>
                          </m:e>
                          <m:sub>
                            <m:r>
                              <a:rPr lang="en-US" b="1" i="1">
                                <a:solidFill>
                                  <a:schemeClr val="accent1"/>
                                </a:solidFill>
                                <a:latin typeface="Cambria Math" panose="02040503050406030204" pitchFamily="18" charset="0"/>
                              </a:rPr>
                              <m:t>𝒋</m:t>
                            </m:r>
                          </m:sub>
                        </m:sSub>
                        <m:r>
                          <a:rPr lang="en-US" b="1" i="1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en-US" b="1" i="1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  <m:r>
                          <a:rPr lang="en-US" b="1" i="1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  <m:nary>
                          <m:naryPr>
                            <m:chr m:val="∑"/>
                            <m:supHide m:val="on"/>
                            <m:ctrlPr>
                              <a:rPr lang="en-US" b="1" i="1">
                                <a:solidFill>
                                  <a:schemeClr val="accent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naryPr>
                          <m:sub>
                            <m:r>
                              <m:rPr>
                                <m:brk m:alnAt="7"/>
                              </m:rPr>
                              <a:rPr lang="en-US" b="1" i="1">
                                <a:solidFill>
                                  <a:schemeClr val="accent1"/>
                                </a:solidFill>
                                <a:latin typeface="Cambria Math" panose="02040503050406030204" pitchFamily="18" charset="0"/>
                              </a:rPr>
                              <m:t>𝒌</m:t>
                            </m:r>
                          </m:sub>
                          <m:sup/>
                          <m:e>
                            <m:sSubSup>
                              <m:sSubSupPr>
                                <m:ctrlPr>
                                  <a:rPr lang="en-US" b="1" i="1">
                                    <a:solidFill>
                                      <a:schemeClr val="accent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en-US" b="1" i="1">
                                    <a:solidFill>
                                      <a:schemeClr val="accent1"/>
                                    </a:solidFill>
                                    <a:latin typeface="Cambria Math" panose="02040503050406030204" pitchFamily="18" charset="0"/>
                                  </a:rPr>
                                  <m:t>𝒉</m:t>
                                </m:r>
                              </m:e>
                              <m:sub>
                                <m:r>
                                  <a:rPr lang="en-US" b="1" i="1">
                                    <a:solidFill>
                                      <a:schemeClr val="accent1"/>
                                    </a:solidFill>
                                    <a:latin typeface="Cambria Math" panose="02040503050406030204" pitchFamily="18" charset="0"/>
                                  </a:rPr>
                                  <m:t>𝒌</m:t>
                                </m:r>
                              </m:sub>
                              <m:sup>
                                <m:r>
                                  <a:rPr lang="en-US" b="1" i="1">
                                    <a:solidFill>
                                      <a:schemeClr val="accent1"/>
                                    </a:solidFill>
                                    <a:latin typeface="Cambria Math" panose="02040503050406030204" pitchFamily="18" charset="0"/>
                                  </a:rPr>
                                  <m:t>𝟐</m:t>
                                </m:r>
                              </m:sup>
                            </m:sSubSup>
                          </m:e>
                        </m:nary>
                      </m:e>
                    </m:nary>
                  </m:oMath>
                </a14:m>
                <a:endParaRPr lang="en-US" dirty="0" smtClean="0"/>
              </a:p>
              <a:p>
                <a:r>
                  <a:rPr lang="en-US" b="1" dirty="0" smtClean="0">
                    <a:solidFill>
                      <a:srgbClr val="008000"/>
                    </a:solidFill>
                  </a:rPr>
                  <a:t>OR</a:t>
                </a:r>
                <a:r>
                  <a:rPr lang="en-US" dirty="0" smtClean="0"/>
                  <a:t>, start with linear inequalities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1" i="1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𝑳</m:t>
                        </m:r>
                      </m:e>
                      <m:sub>
                        <m:r>
                          <a:rPr lang="en-US" b="1" i="1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𝒋</m:t>
                        </m:r>
                      </m:sub>
                    </m:sSub>
                    <m:r>
                      <a:rPr lang="en-US" b="1" i="1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≥</m:t>
                    </m:r>
                    <m:r>
                      <a:rPr lang="en-US" b="1" i="1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𝟎</m:t>
                    </m:r>
                  </m:oMath>
                </a14:m>
                <a:r>
                  <a:rPr lang="en-US" dirty="0" smtClean="0"/>
                  <a:t>, derive </a:t>
                </a:r>
                <a14:m>
                  <m:oMath xmlns:m="http://schemas.openxmlformats.org/officeDocument/2006/math">
                    <m:r>
                      <a:rPr lang="en-US" b="1" i="1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𝟎</m:t>
                    </m:r>
                    <m:r>
                      <a:rPr lang="en-US" b="1" i="1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≥</m:t>
                    </m:r>
                    <m:r>
                      <a:rPr lang="en-US" b="1" i="1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𝟏</m:t>
                    </m:r>
                  </m:oMath>
                </a14:m>
                <a:endParaRPr lang="en-US" b="1" dirty="0" smtClean="0">
                  <a:solidFill>
                    <a:schemeClr val="accent1"/>
                  </a:solidFill>
                </a:endParaRPr>
              </a:p>
              <a:p>
                <a:pPr lvl="1"/>
                <a:r>
                  <a:rPr lang="en-US" dirty="0" smtClean="0"/>
                  <a:t>Use higher-degree consequences including use of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1" i="1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1" i="1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𝒙</m:t>
                        </m:r>
                      </m:e>
                      <m:sup>
                        <m:r>
                          <a:rPr lang="en-US" b="1" i="1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sup>
                    </m:sSup>
                    <m:r>
                      <a:rPr lang="en-US" b="1" i="1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1" i="1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𝒙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.</m:t>
                    </m:r>
                  </m:oMath>
                </a14:m>
                <a:endParaRPr lang="en-US" dirty="0" smtClean="0"/>
              </a:p>
              <a:p>
                <a:pPr lvl="1"/>
                <a:r>
                  <a:rPr lang="en-US" dirty="0" smtClean="0"/>
                  <a:t>Possibly use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1" i="1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1" i="1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𝒑</m:t>
                        </m:r>
                      </m:e>
                      <m:sup>
                        <m:r>
                          <a:rPr lang="en-US" b="1" i="1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sup>
                    </m:sSup>
                    <m:r>
                      <a:rPr lang="en-US" b="1" i="1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1" i="1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𝒙</m:t>
                    </m:r>
                    <m:r>
                      <a:rPr lang="en-US" b="1" i="1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)≥</m:t>
                    </m:r>
                    <m:r>
                      <a:rPr lang="en-US" b="1" i="1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𝟎</m:t>
                    </m:r>
                  </m:oMath>
                </a14:m>
                <a:r>
                  <a:rPr lang="en-US" b="1" dirty="0" smtClean="0">
                    <a:solidFill>
                      <a:schemeClr val="accent1"/>
                    </a:solidFill>
                  </a:rPr>
                  <a:t>  </a:t>
                </a:r>
                <a:r>
                  <a:rPr lang="en-US" dirty="0" smtClean="0"/>
                  <a:t>for polynomials </a:t>
                </a:r>
                <a14:m>
                  <m:oMath xmlns:m="http://schemas.openxmlformats.org/officeDocument/2006/math">
                    <m:r>
                      <a:rPr lang="en-US" b="1" i="1" dirty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𝒑</m:t>
                    </m:r>
                    <m:r>
                      <a:rPr lang="en-US" b="1" i="1" dirty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1" i="1" dirty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𝒙</m:t>
                    </m:r>
                    <m:r>
                      <a:rPr lang="en-US" b="1" i="1" dirty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 smtClean="0"/>
                  <a:t>.   (SDP)</a:t>
                </a:r>
                <a:endParaRPr lang="en-US" b="1" dirty="0" smtClean="0"/>
              </a:p>
              <a:p>
                <a:r>
                  <a:rPr lang="en-US" b="1" dirty="0" err="1" smtClean="0">
                    <a:solidFill>
                      <a:schemeClr val="accent1"/>
                    </a:solidFill>
                  </a:rPr>
                  <a:t>Sherali</a:t>
                </a:r>
                <a:r>
                  <a:rPr lang="en-US" b="1" dirty="0" smtClean="0">
                    <a:solidFill>
                      <a:schemeClr val="accent1"/>
                    </a:solidFill>
                  </a:rPr>
                  <a:t>-Adams  </a:t>
                </a:r>
                <a:r>
                  <a:rPr lang="en-US" dirty="0" smtClean="0">
                    <a:solidFill>
                      <a:schemeClr val="tx2"/>
                    </a:solidFill>
                  </a:rPr>
                  <a:t>static, no SDP</a:t>
                </a:r>
              </a:p>
              <a:p>
                <a:r>
                  <a:rPr lang="en-US" b="1" dirty="0" err="1" smtClean="0">
                    <a:solidFill>
                      <a:schemeClr val="accent1"/>
                    </a:solidFill>
                  </a:rPr>
                  <a:t>Lasserre</a:t>
                </a:r>
                <a:r>
                  <a:rPr lang="en-US" b="1" dirty="0" smtClean="0">
                    <a:solidFill>
                      <a:schemeClr val="accent1"/>
                    </a:solidFill>
                  </a:rPr>
                  <a:t>/Sum-of-Squares  </a:t>
                </a:r>
                <a:r>
                  <a:rPr lang="en-US" dirty="0" smtClean="0">
                    <a:solidFill>
                      <a:schemeClr val="tx2"/>
                    </a:solidFill>
                  </a:rPr>
                  <a:t>static, SDP</a:t>
                </a:r>
              </a:p>
              <a:p>
                <a:r>
                  <a:rPr lang="en-US" b="1" dirty="0" err="1" smtClean="0">
                    <a:solidFill>
                      <a:schemeClr val="accent1"/>
                    </a:solidFill>
                  </a:rPr>
                  <a:t>Lovasz-Schrijver</a:t>
                </a:r>
                <a:r>
                  <a:rPr lang="en-US" dirty="0" smtClean="0">
                    <a:solidFill>
                      <a:schemeClr val="accent1"/>
                    </a:solidFill>
                  </a:rPr>
                  <a:t> </a:t>
                </a:r>
                <a:r>
                  <a:rPr lang="en-US" dirty="0" smtClean="0">
                    <a:solidFill>
                      <a:schemeClr val="tx2"/>
                    </a:solidFill>
                  </a:rPr>
                  <a:t>restricted dynamic, variants with SDP</a:t>
                </a:r>
                <a:endParaRPr lang="en-US" dirty="0">
                  <a:solidFill>
                    <a:schemeClr val="tx2"/>
                  </a:solidFill>
                </a:endParaRPr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4" name="Content Placeholder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1305" t="-1107" r="-508" b="-221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9C20F-3221-4623-A182-DD44DF3B4C7D}" type="slidenum">
              <a:rPr lang="en-US" altLang="en-US" smtClean="0"/>
              <a:pPr/>
              <a:t>43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221940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F09398-326B-48C9-939E-18B1BA8FB59A}" type="slidenum">
              <a:rPr lang="en-US" altLang="en-US"/>
              <a:pPr/>
              <a:t>44</a:t>
            </a:fld>
            <a:endParaRPr lang="en-US" altLang="en-US"/>
          </a:p>
        </p:txBody>
      </p:sp>
      <p:sp>
        <p:nvSpPr>
          <p:cNvPr id="35842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3600"/>
              <a:t>Some Proof System Relationships</a:t>
            </a:r>
            <a:endParaRPr lang="en-US" altLang="en-US"/>
          </a:p>
        </p:txBody>
      </p:sp>
      <p:sp>
        <p:nvSpPr>
          <p:cNvPr id="35843" name="Oval 1027"/>
          <p:cNvSpPr>
            <a:spLocks noChangeArrowheads="1"/>
          </p:cNvSpPr>
          <p:nvPr/>
        </p:nvSpPr>
        <p:spPr bwMode="auto">
          <a:xfrm>
            <a:off x="3148878" y="6128817"/>
            <a:ext cx="2895600" cy="609600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 w="38100">
            <a:solidFill>
              <a:srgbClr val="FF0000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r>
              <a:rPr lang="en-US" altLang="en-US" sz="2400" dirty="0">
                <a:latin typeface="Calibri" panose="020F0502020204030204" pitchFamily="34" charset="0"/>
              </a:rPr>
              <a:t>Truth Tables</a:t>
            </a:r>
          </a:p>
        </p:txBody>
      </p:sp>
      <p:sp>
        <p:nvSpPr>
          <p:cNvPr id="35844" name="Oval 1028"/>
          <p:cNvSpPr>
            <a:spLocks noChangeArrowheads="1"/>
          </p:cNvSpPr>
          <p:nvPr/>
        </p:nvSpPr>
        <p:spPr bwMode="auto">
          <a:xfrm>
            <a:off x="1219200" y="5652432"/>
            <a:ext cx="1715047" cy="457200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 w="38100">
            <a:solidFill>
              <a:srgbClr val="FF0000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r>
              <a:rPr lang="en-US" altLang="en-US" sz="2400" dirty="0" smtClean="0">
                <a:latin typeface="Calibri" panose="020F0502020204030204" pitchFamily="34" charset="0"/>
              </a:rPr>
              <a:t>DPLL</a:t>
            </a:r>
            <a:endParaRPr lang="en-US" altLang="en-US" sz="2400" dirty="0">
              <a:latin typeface="Calibri" panose="020F0502020204030204" pitchFamily="34" charset="0"/>
            </a:endParaRPr>
          </a:p>
        </p:txBody>
      </p:sp>
      <p:sp>
        <p:nvSpPr>
          <p:cNvPr id="35845" name="Oval 1029"/>
          <p:cNvSpPr>
            <a:spLocks noChangeArrowheads="1"/>
          </p:cNvSpPr>
          <p:nvPr/>
        </p:nvSpPr>
        <p:spPr bwMode="auto">
          <a:xfrm>
            <a:off x="4019193" y="5235268"/>
            <a:ext cx="2514600" cy="609600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 w="38100">
            <a:solidFill>
              <a:srgbClr val="FF0000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r>
              <a:rPr lang="en-US" altLang="en-US" sz="2400" dirty="0" err="1">
                <a:latin typeface="Calibri" panose="020F0502020204030204" pitchFamily="34" charset="0"/>
              </a:rPr>
              <a:t>Nullstellensatz</a:t>
            </a:r>
            <a:endParaRPr lang="en-US" altLang="en-US" sz="2400" dirty="0">
              <a:latin typeface="Calibri" panose="020F0502020204030204" pitchFamily="34" charset="0"/>
            </a:endParaRPr>
          </a:p>
        </p:txBody>
      </p:sp>
      <p:sp>
        <p:nvSpPr>
          <p:cNvPr id="35847" name="Oval 1031"/>
          <p:cNvSpPr>
            <a:spLocks noChangeArrowheads="1"/>
          </p:cNvSpPr>
          <p:nvPr/>
        </p:nvSpPr>
        <p:spPr bwMode="auto">
          <a:xfrm>
            <a:off x="953047" y="4966632"/>
            <a:ext cx="1981200" cy="457200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 w="38100">
            <a:solidFill>
              <a:srgbClr val="FF0000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r>
              <a:rPr lang="en-US" altLang="en-US" sz="2400" dirty="0">
                <a:latin typeface="Calibri" panose="020F0502020204030204" pitchFamily="34" charset="0"/>
              </a:rPr>
              <a:t>Resolution</a:t>
            </a:r>
          </a:p>
        </p:txBody>
      </p:sp>
      <p:sp>
        <p:nvSpPr>
          <p:cNvPr id="35848" name="Oval 1032"/>
          <p:cNvSpPr>
            <a:spLocks noChangeArrowheads="1"/>
          </p:cNvSpPr>
          <p:nvPr/>
        </p:nvSpPr>
        <p:spPr bwMode="auto">
          <a:xfrm>
            <a:off x="2900800" y="3117903"/>
            <a:ext cx="2819400" cy="457200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 w="38100">
            <a:solidFill>
              <a:schemeClr val="accent1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r>
              <a:rPr lang="en-US" altLang="en-US" sz="2400" dirty="0">
                <a:latin typeface="Calibri" panose="020F0502020204030204" pitchFamily="34" charset="0"/>
              </a:rPr>
              <a:t>Cutting Planes</a:t>
            </a:r>
          </a:p>
        </p:txBody>
      </p:sp>
      <p:sp>
        <p:nvSpPr>
          <p:cNvPr id="35849" name="Oval 1033"/>
          <p:cNvSpPr>
            <a:spLocks noChangeArrowheads="1"/>
          </p:cNvSpPr>
          <p:nvPr/>
        </p:nvSpPr>
        <p:spPr bwMode="auto">
          <a:xfrm>
            <a:off x="5591288" y="1490778"/>
            <a:ext cx="1524000" cy="457200"/>
          </a:xfrm>
          <a:prstGeom prst="ellipse">
            <a:avLst/>
          </a:prstGeom>
          <a:solidFill>
            <a:srgbClr val="FFFFFF"/>
          </a:solidFill>
          <a:ln w="38100">
            <a:solidFill>
              <a:srgbClr val="0099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n-US" altLang="en-US" sz="2400" dirty="0" err="1">
                <a:latin typeface="Calibri" panose="020F0502020204030204" pitchFamily="34" charset="0"/>
              </a:rPr>
              <a:t>Frege</a:t>
            </a:r>
            <a:endParaRPr lang="en-US" altLang="en-US" sz="2400" dirty="0">
              <a:solidFill>
                <a:srgbClr val="0000FF"/>
              </a:solidFill>
              <a:latin typeface="Calibri" panose="020F0502020204030204" pitchFamily="34" charset="0"/>
            </a:endParaRPr>
          </a:p>
        </p:txBody>
      </p:sp>
      <p:sp>
        <p:nvSpPr>
          <p:cNvPr id="35850" name="Oval 1034"/>
          <p:cNvSpPr>
            <a:spLocks noChangeArrowheads="1"/>
          </p:cNvSpPr>
          <p:nvPr/>
        </p:nvSpPr>
        <p:spPr bwMode="auto">
          <a:xfrm>
            <a:off x="368498" y="3315183"/>
            <a:ext cx="2286000" cy="457200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 w="38100">
            <a:solidFill>
              <a:schemeClr val="accent1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r>
              <a:rPr lang="en-US" altLang="en-US" sz="2400" dirty="0">
                <a:latin typeface="Calibri" panose="020F0502020204030204" pitchFamily="34" charset="0"/>
              </a:rPr>
              <a:t>AC</a:t>
            </a:r>
            <a:r>
              <a:rPr lang="en-US" altLang="en-US" sz="2400" baseline="30000" dirty="0">
                <a:latin typeface="Calibri" panose="020F0502020204030204" pitchFamily="34" charset="0"/>
              </a:rPr>
              <a:t>0</a:t>
            </a:r>
            <a:r>
              <a:rPr lang="en-US" altLang="en-US" sz="2400" dirty="0">
                <a:latin typeface="Calibri" panose="020F0502020204030204" pitchFamily="34" charset="0"/>
              </a:rPr>
              <a:t>-Frege</a:t>
            </a:r>
          </a:p>
        </p:txBody>
      </p:sp>
      <p:sp>
        <p:nvSpPr>
          <p:cNvPr id="35851" name="Oval 1035"/>
          <p:cNvSpPr>
            <a:spLocks noChangeArrowheads="1"/>
          </p:cNvSpPr>
          <p:nvPr/>
        </p:nvSpPr>
        <p:spPr bwMode="auto">
          <a:xfrm>
            <a:off x="7340745" y="249684"/>
            <a:ext cx="1447800" cy="381000"/>
          </a:xfrm>
          <a:prstGeom prst="ellipse">
            <a:avLst/>
          </a:prstGeom>
          <a:solidFill>
            <a:srgbClr val="FFFFFF"/>
          </a:solidFill>
          <a:ln w="38100">
            <a:solidFill>
              <a:srgbClr val="0099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n-US" altLang="en-US" sz="2400" dirty="0">
                <a:latin typeface="Calibri" panose="020F0502020204030204" pitchFamily="34" charset="0"/>
              </a:rPr>
              <a:t>ZFC</a:t>
            </a:r>
            <a:endParaRPr lang="en-US" altLang="en-US" sz="2400" dirty="0">
              <a:solidFill>
                <a:srgbClr val="009900"/>
              </a:solidFill>
              <a:latin typeface="Calibri" panose="020F0502020204030204" pitchFamily="34" charset="0"/>
            </a:endParaRPr>
          </a:p>
        </p:txBody>
      </p:sp>
      <p:cxnSp>
        <p:nvCxnSpPr>
          <p:cNvPr id="35852" name="AutoShape 1036"/>
          <p:cNvCxnSpPr>
            <a:cxnSpLocks noChangeShapeType="1"/>
            <a:stCxn id="35843" idx="1"/>
            <a:endCxn id="35844" idx="5"/>
          </p:cNvCxnSpPr>
          <p:nvPr/>
        </p:nvCxnSpPr>
        <p:spPr bwMode="auto">
          <a:xfrm flipH="1" flipV="1">
            <a:off x="2683084" y="6042677"/>
            <a:ext cx="889845" cy="175414"/>
          </a:xfrm>
          <a:prstGeom prst="straightConnector1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5853" name="AutoShape 1037"/>
          <p:cNvCxnSpPr>
            <a:cxnSpLocks noChangeShapeType="1"/>
            <a:stCxn id="35844" idx="0"/>
            <a:endCxn id="35847" idx="4"/>
          </p:cNvCxnSpPr>
          <p:nvPr/>
        </p:nvCxnSpPr>
        <p:spPr bwMode="auto">
          <a:xfrm flipH="1" flipV="1">
            <a:off x="1943647" y="5423832"/>
            <a:ext cx="133077" cy="228600"/>
          </a:xfrm>
          <a:prstGeom prst="straightConnector1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5854" name="AutoShape 1038"/>
          <p:cNvCxnSpPr>
            <a:cxnSpLocks noChangeShapeType="1"/>
            <a:stCxn id="35843" idx="0"/>
            <a:endCxn id="35845" idx="4"/>
          </p:cNvCxnSpPr>
          <p:nvPr/>
        </p:nvCxnSpPr>
        <p:spPr bwMode="auto">
          <a:xfrm flipV="1">
            <a:off x="4596678" y="5844868"/>
            <a:ext cx="679815" cy="283949"/>
          </a:xfrm>
          <a:prstGeom prst="straightConnector1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5855" name="AutoShape 1039"/>
          <p:cNvCxnSpPr>
            <a:cxnSpLocks noChangeShapeType="1"/>
            <a:stCxn id="35845" idx="7"/>
            <a:endCxn id="35870" idx="4"/>
          </p:cNvCxnSpPr>
          <p:nvPr/>
        </p:nvCxnSpPr>
        <p:spPr bwMode="auto">
          <a:xfrm flipV="1">
            <a:off x="6165538" y="5094052"/>
            <a:ext cx="1138046" cy="230490"/>
          </a:xfrm>
          <a:prstGeom prst="straightConnector1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5856" name="AutoShape 1040"/>
          <p:cNvCxnSpPr>
            <a:cxnSpLocks noChangeShapeType="1"/>
            <a:stCxn id="35844" idx="6"/>
            <a:endCxn id="35845" idx="2"/>
          </p:cNvCxnSpPr>
          <p:nvPr/>
        </p:nvCxnSpPr>
        <p:spPr bwMode="auto">
          <a:xfrm flipV="1">
            <a:off x="2934247" y="5540068"/>
            <a:ext cx="1084946" cy="340964"/>
          </a:xfrm>
          <a:prstGeom prst="straightConnector1">
            <a:avLst/>
          </a:prstGeom>
          <a:noFill/>
          <a:ln w="38100" cap="rnd">
            <a:solidFill>
              <a:schemeClr val="accent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5857" name="AutoShape 1041"/>
          <p:cNvCxnSpPr>
            <a:cxnSpLocks noChangeShapeType="1"/>
            <a:stCxn id="35845" idx="2"/>
            <a:endCxn id="35847" idx="6"/>
          </p:cNvCxnSpPr>
          <p:nvPr/>
        </p:nvCxnSpPr>
        <p:spPr bwMode="auto">
          <a:xfrm flipH="1" flipV="1">
            <a:off x="2934247" y="5195232"/>
            <a:ext cx="1084946" cy="344836"/>
          </a:xfrm>
          <a:prstGeom prst="straightConnector1">
            <a:avLst/>
          </a:prstGeom>
          <a:noFill/>
          <a:ln w="38100" cap="rnd">
            <a:solidFill>
              <a:schemeClr val="accent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5859" name="AutoShape 1043"/>
          <p:cNvCxnSpPr>
            <a:cxnSpLocks noChangeShapeType="1"/>
            <a:stCxn id="35847" idx="0"/>
            <a:endCxn id="35848" idx="4"/>
          </p:cNvCxnSpPr>
          <p:nvPr/>
        </p:nvCxnSpPr>
        <p:spPr bwMode="auto">
          <a:xfrm flipV="1">
            <a:off x="1943647" y="3575103"/>
            <a:ext cx="2366853" cy="1391529"/>
          </a:xfrm>
          <a:prstGeom prst="straightConnector1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5860" name="AutoShape 1044"/>
          <p:cNvCxnSpPr>
            <a:cxnSpLocks noChangeShapeType="1"/>
            <a:stCxn id="129" idx="0"/>
            <a:endCxn id="35850" idx="4"/>
          </p:cNvCxnSpPr>
          <p:nvPr/>
        </p:nvCxnSpPr>
        <p:spPr bwMode="auto">
          <a:xfrm flipH="1" flipV="1">
            <a:off x="1511498" y="3772383"/>
            <a:ext cx="168445" cy="415292"/>
          </a:xfrm>
          <a:prstGeom prst="straightConnector1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5861" name="AutoShape 1045"/>
          <p:cNvCxnSpPr>
            <a:cxnSpLocks noChangeShapeType="1"/>
            <a:stCxn id="35850" idx="0"/>
            <a:endCxn id="245" idx="4"/>
          </p:cNvCxnSpPr>
          <p:nvPr/>
        </p:nvCxnSpPr>
        <p:spPr bwMode="auto">
          <a:xfrm flipH="1" flipV="1">
            <a:off x="1400937" y="2972283"/>
            <a:ext cx="110561" cy="342900"/>
          </a:xfrm>
          <a:prstGeom prst="straightConnector1">
            <a:avLst/>
          </a:prstGeom>
          <a:noFill/>
          <a:ln w="38100">
            <a:solidFill>
              <a:schemeClr val="accent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5862" name="AutoShape 1046"/>
          <p:cNvCxnSpPr>
            <a:cxnSpLocks noChangeShapeType="1"/>
            <a:stCxn id="35848" idx="1"/>
            <a:endCxn id="245" idx="6"/>
          </p:cNvCxnSpPr>
          <p:nvPr/>
        </p:nvCxnSpPr>
        <p:spPr bwMode="auto">
          <a:xfrm flipH="1" flipV="1">
            <a:off x="2543937" y="2743683"/>
            <a:ext cx="769755" cy="441175"/>
          </a:xfrm>
          <a:prstGeom prst="straightConnector1">
            <a:avLst/>
          </a:prstGeom>
          <a:noFill/>
          <a:ln w="38100">
            <a:solidFill>
              <a:schemeClr val="accent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5863" name="AutoShape 1047"/>
          <p:cNvCxnSpPr>
            <a:cxnSpLocks noChangeShapeType="1"/>
            <a:stCxn id="35870" idx="7"/>
            <a:endCxn id="35849" idx="5"/>
          </p:cNvCxnSpPr>
          <p:nvPr/>
        </p:nvCxnSpPr>
        <p:spPr bwMode="auto">
          <a:xfrm flipH="1" flipV="1">
            <a:off x="6892103" y="1881023"/>
            <a:ext cx="1693258" cy="2644456"/>
          </a:xfrm>
          <a:prstGeom prst="straightConnector1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5864" name="Oval 1048"/>
          <p:cNvSpPr>
            <a:spLocks noChangeArrowheads="1"/>
          </p:cNvSpPr>
          <p:nvPr/>
        </p:nvSpPr>
        <p:spPr bwMode="auto">
          <a:xfrm>
            <a:off x="6641523" y="832847"/>
            <a:ext cx="2438400" cy="590707"/>
          </a:xfrm>
          <a:prstGeom prst="ellipse">
            <a:avLst/>
          </a:prstGeom>
          <a:solidFill>
            <a:srgbClr val="FFFFFF"/>
          </a:solidFill>
          <a:ln w="38100">
            <a:solidFill>
              <a:srgbClr val="0099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n-US" altLang="en-US" sz="2400" dirty="0">
                <a:latin typeface="Calibri" panose="020F0502020204030204" pitchFamily="34" charset="0"/>
              </a:rPr>
              <a:t>P/poly-</a:t>
            </a:r>
            <a:r>
              <a:rPr lang="en-US" altLang="en-US" sz="2400" dirty="0" err="1">
                <a:latin typeface="Calibri" panose="020F0502020204030204" pitchFamily="34" charset="0"/>
              </a:rPr>
              <a:t>Frege</a:t>
            </a:r>
            <a:endParaRPr lang="en-US" altLang="en-US" sz="2400" dirty="0">
              <a:solidFill>
                <a:srgbClr val="0000FF"/>
              </a:solidFill>
            </a:endParaRPr>
          </a:p>
        </p:txBody>
      </p:sp>
      <p:cxnSp>
        <p:nvCxnSpPr>
          <p:cNvPr id="35865" name="AutoShape 1049"/>
          <p:cNvCxnSpPr>
            <a:cxnSpLocks noChangeShapeType="1"/>
            <a:stCxn id="35849" idx="0"/>
            <a:endCxn id="35864" idx="2"/>
          </p:cNvCxnSpPr>
          <p:nvPr/>
        </p:nvCxnSpPr>
        <p:spPr bwMode="auto">
          <a:xfrm flipV="1">
            <a:off x="6353288" y="1128201"/>
            <a:ext cx="288235" cy="362577"/>
          </a:xfrm>
          <a:prstGeom prst="straightConnector1">
            <a:avLst/>
          </a:prstGeom>
          <a:noFill/>
          <a:ln w="38100">
            <a:solidFill>
              <a:srgbClr val="009900"/>
            </a:solidFill>
            <a:prstDash val="sysDot"/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5866" name="AutoShape 1050"/>
          <p:cNvCxnSpPr>
            <a:cxnSpLocks noChangeShapeType="1"/>
            <a:stCxn id="35864" idx="0"/>
            <a:endCxn id="35851" idx="4"/>
          </p:cNvCxnSpPr>
          <p:nvPr/>
        </p:nvCxnSpPr>
        <p:spPr bwMode="auto">
          <a:xfrm flipV="1">
            <a:off x="7860723" y="630684"/>
            <a:ext cx="203922" cy="202163"/>
          </a:xfrm>
          <a:prstGeom prst="straightConnector1">
            <a:avLst/>
          </a:prstGeom>
          <a:noFill/>
          <a:ln w="38100">
            <a:solidFill>
              <a:srgbClr val="009900"/>
            </a:solidFill>
            <a:prstDash val="sysDot"/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5868" name="AutoShape 1052"/>
          <p:cNvCxnSpPr>
            <a:cxnSpLocks noChangeShapeType="1"/>
            <a:stCxn id="35845" idx="1"/>
            <a:endCxn id="35848" idx="4"/>
          </p:cNvCxnSpPr>
          <p:nvPr/>
        </p:nvCxnSpPr>
        <p:spPr bwMode="auto">
          <a:xfrm rot="16200000" flipV="1">
            <a:off x="3474255" y="4411349"/>
            <a:ext cx="1749439" cy="76948"/>
          </a:xfrm>
          <a:prstGeom prst="curvedConnector3">
            <a:avLst>
              <a:gd name="adj1" fmla="val 50000"/>
            </a:avLst>
          </a:prstGeom>
          <a:noFill/>
          <a:ln w="38100" cap="rnd">
            <a:solidFill>
              <a:schemeClr val="accent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5869" name="AutoShape 1053"/>
          <p:cNvCxnSpPr>
            <a:cxnSpLocks noChangeShapeType="1"/>
            <a:stCxn id="35850" idx="6"/>
            <a:endCxn id="35848" idx="2"/>
          </p:cNvCxnSpPr>
          <p:nvPr/>
        </p:nvCxnSpPr>
        <p:spPr bwMode="auto">
          <a:xfrm flipV="1">
            <a:off x="2654498" y="3346503"/>
            <a:ext cx="246302" cy="197280"/>
          </a:xfrm>
          <a:prstGeom prst="curvedConnector3">
            <a:avLst>
              <a:gd name="adj1" fmla="val 50000"/>
            </a:avLst>
          </a:prstGeom>
          <a:noFill/>
          <a:ln w="38100" cap="rnd">
            <a:solidFill>
              <a:schemeClr val="accent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5870" name="Oval 1054"/>
          <p:cNvSpPr>
            <a:spLocks noChangeArrowheads="1"/>
          </p:cNvSpPr>
          <p:nvPr/>
        </p:nvSpPr>
        <p:spPr bwMode="auto">
          <a:xfrm>
            <a:off x="5490876" y="4427927"/>
            <a:ext cx="3625415" cy="666125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 w="38100">
            <a:solidFill>
              <a:srgbClr val="FF0000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r>
              <a:rPr lang="en-US" altLang="en-US" sz="2400" dirty="0" smtClean="0">
                <a:latin typeface="Calibri" panose="020F0502020204030204" pitchFamily="34" charset="0"/>
              </a:rPr>
              <a:t>Polynomial Calculus/PCR</a:t>
            </a:r>
            <a:endParaRPr lang="en-US" altLang="en-US" sz="2400" dirty="0">
              <a:latin typeface="Calibri" panose="020F0502020204030204" pitchFamily="34" charset="0"/>
            </a:endParaRPr>
          </a:p>
        </p:txBody>
      </p:sp>
      <p:cxnSp>
        <p:nvCxnSpPr>
          <p:cNvPr id="35872" name="AutoShape 1056"/>
          <p:cNvCxnSpPr>
            <a:cxnSpLocks noChangeShapeType="1"/>
            <a:stCxn id="35847" idx="6"/>
            <a:endCxn id="35870" idx="3"/>
          </p:cNvCxnSpPr>
          <p:nvPr/>
        </p:nvCxnSpPr>
        <p:spPr bwMode="auto">
          <a:xfrm flipV="1">
            <a:off x="2934247" y="4996500"/>
            <a:ext cx="3087559" cy="198732"/>
          </a:xfrm>
          <a:prstGeom prst="straightConnector1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5873" name="AutoShape 1057"/>
          <p:cNvCxnSpPr>
            <a:cxnSpLocks noChangeShapeType="1"/>
            <a:stCxn id="35848" idx="4"/>
            <a:endCxn id="35870" idx="2"/>
          </p:cNvCxnSpPr>
          <p:nvPr/>
        </p:nvCxnSpPr>
        <p:spPr bwMode="auto">
          <a:xfrm>
            <a:off x="4310500" y="3575103"/>
            <a:ext cx="1180376" cy="1185887"/>
          </a:xfrm>
          <a:prstGeom prst="straightConnector1">
            <a:avLst/>
          </a:prstGeom>
          <a:noFill/>
          <a:ln w="38100">
            <a:solidFill>
              <a:schemeClr val="accent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5874" name="AutoShape 1058"/>
          <p:cNvCxnSpPr>
            <a:cxnSpLocks noChangeShapeType="1"/>
            <a:stCxn id="35870" idx="2"/>
            <a:endCxn id="35850" idx="5"/>
          </p:cNvCxnSpPr>
          <p:nvPr/>
        </p:nvCxnSpPr>
        <p:spPr bwMode="auto">
          <a:xfrm rot="10800000">
            <a:off x="2319722" y="3705428"/>
            <a:ext cx="3171155" cy="1055562"/>
          </a:xfrm>
          <a:prstGeom prst="curvedConnector2">
            <a:avLst/>
          </a:prstGeom>
          <a:noFill/>
          <a:ln w="28575">
            <a:solidFill>
              <a:schemeClr val="accent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29" name="Oval 1031"/>
          <p:cNvSpPr>
            <a:spLocks noChangeArrowheads="1"/>
          </p:cNvSpPr>
          <p:nvPr/>
        </p:nvSpPr>
        <p:spPr bwMode="auto">
          <a:xfrm>
            <a:off x="689343" y="4187675"/>
            <a:ext cx="1981200" cy="457200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 w="38100">
            <a:solidFill>
              <a:srgbClr val="FF0000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r>
              <a:rPr lang="en-US" altLang="en-US" sz="2400" dirty="0" smtClean="0">
                <a:latin typeface="Calibri" panose="020F0502020204030204" pitchFamily="34" charset="0"/>
              </a:rPr>
              <a:t>Res(k)</a:t>
            </a:r>
            <a:endParaRPr lang="en-US" altLang="en-US" sz="2400" dirty="0">
              <a:latin typeface="Calibri" panose="020F0502020204030204" pitchFamily="34" charset="0"/>
            </a:endParaRPr>
          </a:p>
        </p:txBody>
      </p:sp>
      <p:cxnSp>
        <p:nvCxnSpPr>
          <p:cNvPr id="131" name="AutoShape 1037"/>
          <p:cNvCxnSpPr>
            <a:cxnSpLocks noChangeShapeType="1"/>
            <a:stCxn id="35847" idx="0"/>
            <a:endCxn id="129" idx="4"/>
          </p:cNvCxnSpPr>
          <p:nvPr/>
        </p:nvCxnSpPr>
        <p:spPr bwMode="auto">
          <a:xfrm flipH="1" flipV="1">
            <a:off x="1679943" y="4644875"/>
            <a:ext cx="263704" cy="321757"/>
          </a:xfrm>
          <a:prstGeom prst="straightConnector1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45" name="Oval 1034"/>
          <p:cNvSpPr>
            <a:spLocks noChangeArrowheads="1"/>
          </p:cNvSpPr>
          <p:nvPr/>
        </p:nvSpPr>
        <p:spPr bwMode="auto">
          <a:xfrm>
            <a:off x="257937" y="2515083"/>
            <a:ext cx="2286000" cy="457200"/>
          </a:xfrm>
          <a:prstGeom prst="ellipse">
            <a:avLst/>
          </a:prstGeom>
          <a:solidFill>
            <a:srgbClr val="FFFFFF"/>
          </a:solidFill>
          <a:ln w="38100">
            <a:solidFill>
              <a:srgbClr val="6699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n-US" altLang="en-US" sz="2400" dirty="0" smtClean="0">
                <a:latin typeface="Calibri" panose="020F0502020204030204" pitchFamily="34" charset="0"/>
              </a:rPr>
              <a:t>TC</a:t>
            </a:r>
            <a:r>
              <a:rPr lang="en-US" altLang="en-US" sz="2400" baseline="30000" dirty="0" smtClean="0">
                <a:latin typeface="Calibri" panose="020F0502020204030204" pitchFamily="34" charset="0"/>
              </a:rPr>
              <a:t>0</a:t>
            </a:r>
            <a:r>
              <a:rPr lang="en-US" altLang="en-US" sz="2400" dirty="0" smtClean="0">
                <a:latin typeface="Calibri" panose="020F0502020204030204" pitchFamily="34" charset="0"/>
              </a:rPr>
              <a:t>-Frege</a:t>
            </a:r>
            <a:endParaRPr lang="en-US" altLang="en-US" sz="2400" dirty="0">
              <a:latin typeface="Calibri" panose="020F0502020204030204" pitchFamily="34" charset="0"/>
            </a:endParaRPr>
          </a:p>
        </p:txBody>
      </p:sp>
      <p:cxnSp>
        <p:nvCxnSpPr>
          <p:cNvPr id="249" name="AutoShape 1049"/>
          <p:cNvCxnSpPr>
            <a:cxnSpLocks noChangeShapeType="1"/>
            <a:stCxn id="245" idx="0"/>
            <a:endCxn id="35849" idx="2"/>
          </p:cNvCxnSpPr>
          <p:nvPr/>
        </p:nvCxnSpPr>
        <p:spPr bwMode="auto">
          <a:xfrm flipV="1">
            <a:off x="1400937" y="1719378"/>
            <a:ext cx="4190351" cy="795705"/>
          </a:xfrm>
          <a:prstGeom prst="straightConnector1">
            <a:avLst/>
          </a:prstGeom>
          <a:noFill/>
          <a:ln w="38100">
            <a:solidFill>
              <a:srgbClr val="009900"/>
            </a:solidFill>
            <a:prstDash val="sysDot"/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60" name="Oval 1029"/>
          <p:cNvSpPr>
            <a:spLocks noChangeArrowheads="1"/>
          </p:cNvSpPr>
          <p:nvPr/>
        </p:nvSpPr>
        <p:spPr bwMode="auto">
          <a:xfrm>
            <a:off x="4347173" y="2160525"/>
            <a:ext cx="2514600" cy="609600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 w="38100">
            <a:solidFill>
              <a:schemeClr val="accent1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r>
              <a:rPr lang="en-US" altLang="en-US" sz="2400" dirty="0" err="1" smtClean="0">
                <a:latin typeface="Calibri" panose="020F0502020204030204" pitchFamily="34" charset="0"/>
              </a:rPr>
              <a:t>Positivstellensatz</a:t>
            </a:r>
            <a:endParaRPr lang="en-US" altLang="en-US" sz="2400" dirty="0">
              <a:latin typeface="Calibri" panose="020F0502020204030204" pitchFamily="34" charset="0"/>
            </a:endParaRPr>
          </a:p>
        </p:txBody>
      </p:sp>
      <p:cxnSp>
        <p:nvCxnSpPr>
          <p:cNvPr id="285" name="AutoShape 1046"/>
          <p:cNvCxnSpPr>
            <a:cxnSpLocks noChangeShapeType="1"/>
            <a:stCxn id="260" idx="0"/>
            <a:endCxn id="35849" idx="3"/>
          </p:cNvCxnSpPr>
          <p:nvPr/>
        </p:nvCxnSpPr>
        <p:spPr bwMode="auto">
          <a:xfrm flipV="1">
            <a:off x="5604473" y="1881023"/>
            <a:ext cx="210000" cy="279502"/>
          </a:xfrm>
          <a:prstGeom prst="straightConnector1">
            <a:avLst/>
          </a:prstGeom>
          <a:noFill/>
          <a:ln w="38100">
            <a:solidFill>
              <a:schemeClr val="accent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97" name="Oval 1029"/>
          <p:cNvSpPr>
            <a:spLocks noChangeArrowheads="1"/>
          </p:cNvSpPr>
          <p:nvPr/>
        </p:nvSpPr>
        <p:spPr bwMode="auto">
          <a:xfrm>
            <a:off x="4975358" y="3582415"/>
            <a:ext cx="2514600" cy="609600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 w="38100">
            <a:solidFill>
              <a:schemeClr val="accent1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r>
              <a:rPr lang="en-US" altLang="en-US" sz="2400" dirty="0" err="1" smtClean="0">
                <a:latin typeface="Calibri" panose="020F0502020204030204" pitchFamily="34" charset="0"/>
              </a:rPr>
              <a:t>Lasserre</a:t>
            </a:r>
            <a:r>
              <a:rPr lang="en-US" altLang="en-US" sz="2400" dirty="0" smtClean="0">
                <a:latin typeface="Calibri" panose="020F0502020204030204" pitchFamily="34" charset="0"/>
              </a:rPr>
              <a:t>/SOS</a:t>
            </a:r>
            <a:endParaRPr lang="en-US" altLang="en-US" sz="2400" dirty="0">
              <a:latin typeface="Calibri" panose="020F0502020204030204" pitchFamily="34" charset="0"/>
            </a:endParaRPr>
          </a:p>
        </p:txBody>
      </p:sp>
      <p:cxnSp>
        <p:nvCxnSpPr>
          <p:cNvPr id="302" name="AutoShape 1046"/>
          <p:cNvCxnSpPr>
            <a:cxnSpLocks noChangeShapeType="1"/>
            <a:stCxn id="297" idx="0"/>
            <a:endCxn id="260" idx="4"/>
          </p:cNvCxnSpPr>
          <p:nvPr/>
        </p:nvCxnSpPr>
        <p:spPr bwMode="auto">
          <a:xfrm flipH="1" flipV="1">
            <a:off x="5604473" y="2770125"/>
            <a:ext cx="628185" cy="812290"/>
          </a:xfrm>
          <a:prstGeom prst="straightConnector1">
            <a:avLst/>
          </a:prstGeom>
          <a:noFill/>
          <a:ln w="38100">
            <a:solidFill>
              <a:schemeClr val="accent1"/>
            </a:solidFill>
            <a:prstDash val="sysDot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39" name="AutoShape 1043"/>
          <p:cNvCxnSpPr>
            <a:cxnSpLocks noChangeShapeType="1"/>
            <a:stCxn id="35847" idx="7"/>
            <a:endCxn id="297" idx="2"/>
          </p:cNvCxnSpPr>
          <p:nvPr/>
        </p:nvCxnSpPr>
        <p:spPr bwMode="auto">
          <a:xfrm flipV="1">
            <a:off x="2644107" y="3887215"/>
            <a:ext cx="2331251" cy="1146372"/>
          </a:xfrm>
          <a:prstGeom prst="straightConnector1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2" name="AutoShape 1047"/>
          <p:cNvCxnSpPr>
            <a:cxnSpLocks noChangeShapeType="1"/>
            <a:stCxn id="35870" idx="2"/>
          </p:cNvCxnSpPr>
          <p:nvPr/>
        </p:nvCxnSpPr>
        <p:spPr bwMode="auto">
          <a:xfrm flipH="1" flipV="1">
            <a:off x="1811795" y="2958087"/>
            <a:ext cx="3679081" cy="1802903"/>
          </a:xfrm>
          <a:prstGeom prst="straightConnector1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6" name="AutoShape 1052"/>
          <p:cNvCxnSpPr>
            <a:cxnSpLocks noChangeShapeType="1"/>
            <a:stCxn id="35845" idx="2"/>
            <a:endCxn id="35850" idx="6"/>
          </p:cNvCxnSpPr>
          <p:nvPr/>
        </p:nvCxnSpPr>
        <p:spPr bwMode="auto">
          <a:xfrm rot="10800000">
            <a:off x="2654499" y="3543784"/>
            <a:ext cx="1364695" cy="1996285"/>
          </a:xfrm>
          <a:prstGeom prst="curvedConnector3">
            <a:avLst>
              <a:gd name="adj1" fmla="val 50000"/>
            </a:avLst>
          </a:prstGeom>
          <a:noFill/>
          <a:ln w="38100" cap="rnd">
            <a:solidFill>
              <a:schemeClr val="accent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9" name="AutoShape 1052"/>
          <p:cNvCxnSpPr>
            <a:cxnSpLocks noChangeShapeType="1"/>
            <a:stCxn id="35845" idx="1"/>
            <a:endCxn id="129" idx="6"/>
          </p:cNvCxnSpPr>
          <p:nvPr/>
        </p:nvCxnSpPr>
        <p:spPr bwMode="auto">
          <a:xfrm rot="16200000" flipV="1">
            <a:off x="3074863" y="4011956"/>
            <a:ext cx="908267" cy="1716905"/>
          </a:xfrm>
          <a:prstGeom prst="curvedConnector2">
            <a:avLst/>
          </a:prstGeom>
          <a:noFill/>
          <a:ln w="38100" cap="rnd">
            <a:solidFill>
              <a:schemeClr val="accent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7501D3-947F-4176-9AC9-E3F3FCBA45BE}" type="slidenum">
              <a:rPr lang="en-US" altLang="en-US"/>
              <a:pPr/>
              <a:t>45</a:t>
            </a:fld>
            <a:endParaRPr lang="en-US" altLang="en-US"/>
          </a:p>
        </p:txBody>
      </p:sp>
      <p:sp>
        <p:nvSpPr>
          <p:cNvPr id="1269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Why all these proof systems?</a:t>
            </a:r>
          </a:p>
        </p:txBody>
      </p:sp>
      <p:sp>
        <p:nvSpPr>
          <p:cNvPr id="1269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 sz="2400" dirty="0"/>
              <a:t>Proof systems formalize different types of reasoning</a:t>
            </a:r>
            <a:endParaRPr lang="en-US" altLang="en-US" dirty="0"/>
          </a:p>
          <a:p>
            <a:r>
              <a:rPr lang="en-US" altLang="en-US" sz="2400" dirty="0"/>
              <a:t>Why even include the weaker systems within a given type of reasoning?</a:t>
            </a:r>
          </a:p>
          <a:p>
            <a:pPr lvl="1"/>
            <a:r>
              <a:rPr lang="en-US" altLang="en-US" dirty="0"/>
              <a:t>many weaker proof systems have better associated proof search strategies, e.g. </a:t>
            </a:r>
            <a:r>
              <a:rPr lang="en-US" altLang="en-US" dirty="0" smtClean="0">
                <a:solidFill>
                  <a:schemeClr val="accent1"/>
                </a:solidFill>
              </a:rPr>
              <a:t>DPLL</a:t>
            </a:r>
            <a:r>
              <a:rPr lang="en-US" altLang="en-US" dirty="0" smtClean="0"/>
              <a:t>, </a:t>
            </a:r>
            <a:r>
              <a:rPr lang="en-US" altLang="en-US" dirty="0" smtClean="0">
                <a:solidFill>
                  <a:schemeClr val="accent1"/>
                </a:solidFill>
              </a:rPr>
              <a:t>Polynomial </a:t>
            </a:r>
            <a:r>
              <a:rPr lang="en-US" altLang="en-US" dirty="0">
                <a:solidFill>
                  <a:schemeClr val="accent1"/>
                </a:solidFill>
              </a:rPr>
              <a:t>Calculus</a:t>
            </a:r>
            <a:r>
              <a:rPr lang="en-US" altLang="en-US" dirty="0"/>
              <a:t>.</a:t>
            </a:r>
          </a:p>
          <a:p>
            <a:r>
              <a:rPr lang="en-US" altLang="en-US" sz="2400" dirty="0"/>
              <a:t>Natural correspondence with circuit complexity classes</a:t>
            </a:r>
          </a:p>
          <a:p>
            <a:pPr lvl="1"/>
            <a:r>
              <a:rPr lang="en-US" altLang="en-US" dirty="0"/>
              <a:t>analyze systems working upwards in proof strength to gain insight for </a:t>
            </a:r>
            <a:r>
              <a:rPr lang="en-US" altLang="en-US" dirty="0" smtClean="0"/>
              <a:t>techniques</a:t>
            </a:r>
          </a:p>
          <a:p>
            <a:r>
              <a:rPr lang="en-US" altLang="en-US" sz="2400" dirty="0" smtClean="0"/>
              <a:t>Some proof systems correspond to our best algorithms for     NP-hard optimization problems</a:t>
            </a:r>
          </a:p>
          <a:p>
            <a:pPr lvl="1"/>
            <a:r>
              <a:rPr lang="en-US" altLang="en-US" dirty="0" smtClean="0"/>
              <a:t>e.g. semi-definite programming and </a:t>
            </a:r>
            <a:r>
              <a:rPr lang="en-US" altLang="en-US" dirty="0" err="1" smtClean="0"/>
              <a:t>Lasserre</a:t>
            </a:r>
            <a:r>
              <a:rPr lang="en-US" altLang="en-US" dirty="0" smtClean="0"/>
              <a:t>/SOS</a:t>
            </a:r>
            <a:endParaRPr lang="en-US" altLang="en-US" dirty="0"/>
          </a:p>
          <a:p>
            <a:endParaRPr lang="en-US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9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9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9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9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9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9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97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Lower Bound Methods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1D8D28-FF97-46A9-B99C-9210E71D8A7E}" type="slidenum">
              <a:rPr lang="en-US" altLang="en-US" smtClean="0"/>
              <a:pPr/>
              <a:t>46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26866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3600" dirty="0"/>
              <a:t>Width </a:t>
            </a:r>
            <a:r>
              <a:rPr lang="en-US" altLang="en-US" sz="3600" dirty="0" smtClean="0"/>
              <a:t>vs size in resolution </a:t>
            </a:r>
            <a:r>
              <a:rPr lang="en-US" altLang="en-US" sz="3600" dirty="0"/>
              <a:t>proofs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45411" name="Rectangle 3"/>
              <p:cNvSpPr>
                <a:spLocks noGrp="1" noChangeArrowheads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pPr marL="0" indent="0">
                  <a:buNone/>
                </a:pPr>
                <a:r>
                  <a:rPr lang="en-US" altLang="en-US" b="1" dirty="0" smtClean="0">
                    <a:solidFill>
                      <a:srgbClr val="669900"/>
                    </a:solidFill>
                  </a:rPr>
                  <a:t>Defn:</a:t>
                </a:r>
                <a:r>
                  <a:rPr lang="en-US" altLang="en-US" dirty="0" smtClean="0"/>
                  <a:t> If </a:t>
                </a:r>
                <a14:m>
                  <m:oMath xmlns:m="http://schemas.openxmlformats.org/officeDocument/2006/math">
                    <m:r>
                      <a:rPr lang="en-US" altLang="en-US" b="1" i="1" dirty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𝑭</m:t>
                    </m:r>
                  </m:oMath>
                </a14:m>
                <a:r>
                  <a:rPr lang="en-US" altLang="en-US" dirty="0">
                    <a:solidFill>
                      <a:schemeClr val="accent1"/>
                    </a:solidFill>
                  </a:rPr>
                  <a:t> </a:t>
                </a:r>
                <a:r>
                  <a:rPr lang="en-US" altLang="en-US" dirty="0"/>
                  <a:t>is a set of </a:t>
                </a:r>
                <a:r>
                  <a:rPr lang="en-US" altLang="en-US" dirty="0" smtClean="0"/>
                  <a:t>clauses</a:t>
                </a:r>
                <a:endParaRPr lang="en-US" altLang="en-US" dirty="0"/>
              </a:p>
              <a:p>
                <a14:m>
                  <m:oMath xmlns:m="http://schemas.openxmlformats.org/officeDocument/2006/math">
                    <m:r>
                      <a:rPr lang="en-US" altLang="en-US" sz="2400" b="1" i="1" dirty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𝑹𝒆𝒔</m:t>
                    </m:r>
                    <m:r>
                      <a:rPr lang="en-US" altLang="en-US" sz="2400" i="1" baseline="-25000" dirty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altLang="en-US" sz="2400" i="1" dirty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altLang="en-US" sz="2400" b="1" i="1" dirty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𝑭</m:t>
                    </m:r>
                    <m:r>
                      <a:rPr lang="en-US" altLang="en-US" sz="2400" i="1" dirty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altLang="en-US" sz="2400" dirty="0" smtClean="0"/>
                  <a:t>  = length of shortest resolution refutation of </a:t>
                </a:r>
                <a14:m>
                  <m:oMath xmlns:m="http://schemas.openxmlformats.org/officeDocument/2006/math">
                    <m:r>
                      <a:rPr lang="en-US" altLang="en-US" sz="2400" b="1" i="1" dirty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𝑭</m:t>
                    </m:r>
                  </m:oMath>
                </a14:m>
                <a:r>
                  <a:rPr lang="en-US" altLang="en-US" sz="2400" b="1" dirty="0" smtClean="0"/>
                  <a:t>              	         </a:t>
                </a:r>
                <a:r>
                  <a:rPr lang="en-US" altLang="en-US" sz="2400" dirty="0" smtClean="0"/>
                  <a:t>= </a:t>
                </a:r>
                <a:r>
                  <a:rPr lang="en-US" altLang="en-US" sz="2400" b="1" dirty="0" smtClean="0">
                    <a:solidFill>
                      <a:schemeClr val="accent1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∞</a:t>
                </a:r>
                <a:r>
                  <a:rPr lang="en-US" altLang="en-US" sz="2400" dirty="0" smtClean="0"/>
                  <a:t>  if </a:t>
                </a:r>
                <a14:m>
                  <m:oMath xmlns:m="http://schemas.openxmlformats.org/officeDocument/2006/math">
                    <m:r>
                      <a:rPr lang="en-US" altLang="en-US" sz="2400" b="1" i="1" dirty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𝑭</m:t>
                    </m:r>
                  </m:oMath>
                </a14:m>
                <a:r>
                  <a:rPr lang="en-US" altLang="en-US" sz="2400" b="1" dirty="0" smtClean="0"/>
                  <a:t> </a:t>
                </a:r>
                <a:r>
                  <a:rPr lang="en-US" altLang="en-US" sz="2400" dirty="0" smtClean="0"/>
                  <a:t>is </a:t>
                </a:r>
                <a:r>
                  <a:rPr lang="en-US" altLang="en-US" sz="2400" dirty="0" err="1" smtClean="0"/>
                  <a:t>satisfiable</a:t>
                </a:r>
                <a:endParaRPr lang="en-US" altLang="en-US" sz="2400" dirty="0" smtClean="0"/>
              </a:p>
              <a:p>
                <a14:m>
                  <m:oMath xmlns:m="http://schemas.openxmlformats.org/officeDocument/2006/math">
                    <m:r>
                      <a:rPr lang="en-US" altLang="en-US" sz="2400" b="1" i="1" dirty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𝒘</m:t>
                    </m:r>
                    <m:r>
                      <a:rPr lang="en-US" altLang="en-US" sz="2400" b="1" i="1" dirty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altLang="en-US" sz="2400" b="1" i="1" dirty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𝑭</m:t>
                    </m:r>
                    <m:r>
                      <a:rPr lang="en-US" altLang="en-US" sz="2400" b="1" i="1" dirty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) </m:t>
                    </m:r>
                    <m:r>
                      <a:rPr lang="en-US" altLang="en-US" sz="2400" b="1" i="1" dirty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altLang="en-US" sz="2400" dirty="0" smtClean="0"/>
                  <a:t>= length </a:t>
                </a:r>
                <a:r>
                  <a:rPr lang="en-US" altLang="en-US" sz="2400" dirty="0"/>
                  <a:t>of longest clause in</a:t>
                </a:r>
                <a:r>
                  <a:rPr lang="en-US" altLang="en-US" sz="2400" dirty="0">
                    <a:solidFill>
                      <a:schemeClr val="accent1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en-US" sz="2400" b="1" i="1" dirty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𝑭</m:t>
                    </m:r>
                    <m:r>
                      <a:rPr lang="en-US" altLang="en-US" sz="2400" b="1" i="0" dirty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endParaRPr lang="en-US" altLang="en-US" sz="2400" b="1" dirty="0" smtClean="0">
                  <a:solidFill>
                    <a:schemeClr val="accent1"/>
                  </a:solidFill>
                </a:endParaRPr>
              </a:p>
              <a:p>
                <a14:m>
                  <m:oMath xmlns:m="http://schemas.openxmlformats.org/officeDocument/2006/math">
                    <m:r>
                      <a:rPr lang="en-US" altLang="en-US" sz="2400" b="1" i="1" dirty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𝒘𝒊𝒅𝒕𝒉</m:t>
                    </m:r>
                    <m:r>
                      <a:rPr lang="en-US" altLang="en-US" sz="2400" b="1" i="1" dirty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altLang="en-US" sz="2400" b="1" i="1" dirty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𝑭</m:t>
                    </m:r>
                    <m:r>
                      <a:rPr lang="en-US" altLang="en-US" sz="2400" b="1" i="1" dirty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) </m:t>
                    </m:r>
                  </m:oMath>
                </a14:m>
                <a:r>
                  <a:rPr lang="en-US" altLang="en-US" sz="2400" b="1" dirty="0"/>
                  <a:t>= </a:t>
                </a:r>
                <a:r>
                  <a:rPr lang="en-US" altLang="en-US" sz="2400" b="1" dirty="0" smtClean="0"/>
                  <a:t> </a:t>
                </a:r>
                <a14:m>
                  <m:oMath xmlns:m="http://schemas.openxmlformats.org/officeDocument/2006/math">
                    <m:r>
                      <a:rPr lang="en-US" altLang="en-US" sz="2400" b="1" i="0" dirty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𝐦𝐢𝐧</m:t>
                    </m:r>
                    <m:r>
                      <a:rPr lang="en-US" altLang="en-US" sz="2400" b="1" i="1" baseline="-25000" dirty="0" err="1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𝑷</m:t>
                    </m:r>
                    <m:r>
                      <a:rPr lang="en-US" altLang="en-US" sz="2400" b="1" i="1" baseline="-25000" dirty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altLang="en-US" sz="2400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{</m:t>
                    </m:r>
                    <m:r>
                      <a:rPr lang="en-US" altLang="en-US" sz="2400" b="1" i="1" dirty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𝒘</m:t>
                    </m:r>
                    <m:r>
                      <a:rPr lang="en-US" altLang="en-US" sz="2400" i="1" dirty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altLang="en-US" sz="2400" b="1" i="1" dirty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𝑷</m:t>
                    </m:r>
                    <m:r>
                      <a:rPr lang="en-US" altLang="en-US" sz="2400" i="1" dirty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)</m:t>
                    </m:r>
                    <m:r>
                      <a:rPr lang="en-US" altLang="en-US" sz="2400" b="1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:</m:t>
                    </m:r>
                    <m:r>
                      <a:rPr lang="en-US" altLang="en-US" sz="2400" b="1" i="1" dirty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𝑷</m:t>
                    </m:r>
                    <m:r>
                      <a:rPr lang="en-US" altLang="en-US" sz="2400" b="1" i="1" dirty="0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altLang="en-US" sz="2400" dirty="0" smtClean="0"/>
                  <a:t>is a resolution refutation of </a:t>
                </a:r>
                <a14:m>
                  <m:oMath xmlns:m="http://schemas.openxmlformats.org/officeDocument/2006/math">
                    <m:r>
                      <a:rPr lang="en-US" altLang="en-US" sz="2400" b="1" i="1" dirty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𝑭</m:t>
                    </m:r>
                    <m:r>
                      <a:rPr lang="en-US" altLang="en-US" sz="2400" b="1" i="1" dirty="0" smtClean="0">
                        <a:latin typeface="Cambria Math" panose="02040503050406030204" pitchFamily="18" charset="0"/>
                      </a:rPr>
                      <m:t>}</m:t>
                    </m:r>
                  </m:oMath>
                </a14:m>
                <a:endParaRPr lang="en-US" altLang="en-US" sz="2400" b="1" dirty="0" smtClean="0">
                  <a:solidFill>
                    <a:srgbClr val="009900"/>
                  </a:solidFill>
                </a:endParaRPr>
              </a:p>
              <a:p>
                <a:endParaRPr lang="en-US" altLang="en-US" sz="2400" b="1" dirty="0">
                  <a:solidFill>
                    <a:srgbClr val="009900"/>
                  </a:solidFill>
                </a:endParaRPr>
              </a:p>
              <a:p>
                <a:pPr marL="0" indent="0">
                  <a:buNone/>
                </a:pPr>
                <a:endParaRPr lang="en-US" altLang="en-US" sz="800" b="1" dirty="0" smtClean="0">
                  <a:solidFill>
                    <a:srgbClr val="669900"/>
                  </a:solidFill>
                </a:endParaRPr>
              </a:p>
              <a:p>
                <a:pPr marL="0" indent="0">
                  <a:buNone/>
                </a:pPr>
                <a:r>
                  <a:rPr lang="en-US" altLang="en-US" sz="2400" b="1" dirty="0" err="1" smtClean="0">
                    <a:solidFill>
                      <a:srgbClr val="669900"/>
                    </a:solidFill>
                  </a:rPr>
                  <a:t>Thm</a:t>
                </a:r>
                <a:r>
                  <a:rPr lang="en-US" altLang="en-US" sz="2400" b="1" dirty="0" smtClean="0">
                    <a:solidFill>
                      <a:srgbClr val="669900"/>
                    </a:solidFill>
                  </a:rPr>
                  <a:t> </a:t>
                </a:r>
                <a:r>
                  <a:rPr lang="en-US" altLang="en-US" sz="2400" dirty="0">
                    <a:solidFill>
                      <a:srgbClr val="0070C0"/>
                    </a:solidFill>
                  </a:rPr>
                  <a:t>[</a:t>
                </a:r>
                <a:r>
                  <a:rPr lang="en-US" altLang="en-US" sz="2400" dirty="0" smtClean="0">
                    <a:solidFill>
                      <a:srgbClr val="0070C0"/>
                    </a:solidFill>
                  </a:rPr>
                  <a:t>Ben-</a:t>
                </a:r>
                <a:r>
                  <a:rPr lang="en-US" altLang="en-US" sz="2400" dirty="0" err="1" smtClean="0">
                    <a:solidFill>
                      <a:srgbClr val="0070C0"/>
                    </a:solidFill>
                  </a:rPr>
                  <a:t>Sasson,Wigderson</a:t>
                </a:r>
                <a:r>
                  <a:rPr lang="en-US" altLang="en-US" sz="2400" dirty="0" smtClean="0">
                    <a:solidFill>
                      <a:srgbClr val="0070C0"/>
                    </a:solidFill>
                  </a:rPr>
                  <a:t>]</a:t>
                </a:r>
                <a:r>
                  <a:rPr lang="en-US" altLang="en-US" sz="2400" dirty="0" smtClean="0">
                    <a:solidFill>
                      <a:srgbClr val="669900"/>
                    </a:solidFill>
                  </a:rPr>
                  <a:t>:</a:t>
                </a:r>
                <a:r>
                  <a:rPr lang="en-US" altLang="en-US" sz="2400" b="1" dirty="0" smtClean="0">
                    <a:solidFill>
                      <a:srgbClr val="0070C0"/>
                    </a:solidFill>
                  </a:rPr>
                  <a:t> </a:t>
                </a:r>
                <a:r>
                  <a:rPr lang="en-US" altLang="en-US" sz="2400" dirty="0"/>
                  <a:t>Every </a:t>
                </a:r>
                <a:r>
                  <a:rPr lang="en-US" altLang="en-US" sz="2400" dirty="0" smtClean="0"/>
                  <a:t>resolution refutation </a:t>
                </a:r>
                <a:r>
                  <a:rPr lang="en-US" altLang="en-US" sz="2400" dirty="0"/>
                  <a:t>of </a:t>
                </a:r>
                <a14:m>
                  <m:oMath xmlns:m="http://schemas.openxmlformats.org/officeDocument/2006/math">
                    <m:r>
                      <a:rPr lang="en-US" altLang="en-US" sz="2400" b="1" i="1" dirty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𝑭</m:t>
                    </m:r>
                  </m:oMath>
                </a14:m>
                <a:r>
                  <a:rPr lang="en-US" altLang="en-US" sz="2400" b="1" dirty="0">
                    <a:solidFill>
                      <a:schemeClr val="accent1"/>
                    </a:solidFill>
                  </a:rPr>
                  <a:t> </a:t>
                </a:r>
                <a:r>
                  <a:rPr lang="en-US" altLang="en-US" sz="2400" dirty="0"/>
                  <a:t>of size </a:t>
                </a:r>
                <a14:m>
                  <m:oMath xmlns:m="http://schemas.openxmlformats.org/officeDocument/2006/math">
                    <m:r>
                      <a:rPr lang="en-US" altLang="en-US" sz="2400" b="1" i="1" dirty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𝑺</m:t>
                    </m:r>
                  </m:oMath>
                </a14:m>
                <a:r>
                  <a:rPr lang="en-US" altLang="en-US" sz="2400" b="1" dirty="0"/>
                  <a:t> </a:t>
                </a:r>
                <a:r>
                  <a:rPr lang="en-US" altLang="en-US" sz="2400" dirty="0"/>
                  <a:t>can be converted to one of width </a:t>
                </a:r>
                <a:r>
                  <a:rPr lang="en-US" altLang="en-US" sz="2400" dirty="0">
                    <a:sym typeface="Symbol" panose="05050102010706020507" pitchFamily="18" charset="2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en-US" sz="2400" b="1" i="0" dirty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  <a:sym typeface="Symbol" panose="05050102010706020507" pitchFamily="18" charset="2"/>
                      </a:rPr>
                      <m:t>𝟐</m:t>
                    </m:r>
                    <m:rad>
                      <m:radPr>
                        <m:degHide m:val="on"/>
                        <m:ctrlPr>
                          <a:rPr lang="en-US" altLang="en-US" sz="2400" b="1" i="1" dirty="0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</m:ctrlPr>
                      </m:radPr>
                      <m:deg/>
                      <m:e>
                        <m:r>
                          <a:rPr lang="en-US" altLang="en-US" sz="2400" b="1" i="1" dirty="0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  <m:t>𝟐</m:t>
                        </m:r>
                        <m:r>
                          <a:rPr lang="en-US" altLang="en-US" sz="2400" b="1" i="1" dirty="0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  <m:t>𝒏</m:t>
                        </m:r>
                        <m:r>
                          <a:rPr lang="en-US" altLang="en-US" sz="2400" b="1" i="0" dirty="0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 altLang="en-US" sz="2400" b="1" i="0" dirty="0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  <m:t>ln</m:t>
                        </m:r>
                        <m:r>
                          <a:rPr lang="en-US" altLang="en-US" sz="2400" b="1" i="0" dirty="0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  <m:t> </m:t>
                        </m:r>
                        <m:r>
                          <a:rPr lang="en-US" altLang="en-US" sz="2400" b="1" i="1" dirty="0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  <m:t>𝑺</m:t>
                        </m:r>
                      </m:e>
                    </m:rad>
                    <m:r>
                      <a:rPr lang="en-US" altLang="en-US" sz="2400" b="1" i="1" dirty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altLang="en-US" sz="2400" b="1" i="1" dirty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𝒘</m:t>
                    </m:r>
                    <m:r>
                      <a:rPr lang="en-US" altLang="en-US" sz="2400" i="1" dirty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altLang="en-US" sz="2400" b="1" i="1" dirty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𝑭</m:t>
                    </m:r>
                    <m:r>
                      <a:rPr lang="en-US" altLang="en-US" sz="2400" i="1" dirty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US" altLang="en-US" sz="2400" b="1" dirty="0" smtClean="0">
                  <a:solidFill>
                    <a:schemeClr val="accent1"/>
                  </a:solidFill>
                </a:endParaRPr>
              </a:p>
              <a:p>
                <a:pPr marL="0" indent="0">
                  <a:buNone/>
                </a:pPr>
                <a:endParaRPr lang="en-US" altLang="en-US" sz="1600" b="1" dirty="0" smtClean="0">
                  <a:solidFill>
                    <a:srgbClr val="669900"/>
                  </a:solidFill>
                </a:endParaRPr>
              </a:p>
              <a:p>
                <a:pPr marL="0" indent="0">
                  <a:buNone/>
                </a:pPr>
                <a:r>
                  <a:rPr lang="en-US" altLang="en-US" b="1" dirty="0" smtClean="0">
                    <a:solidFill>
                      <a:srgbClr val="669900"/>
                    </a:solidFill>
                  </a:rPr>
                  <a:t>Corollary:  </a:t>
                </a:r>
                <a14:m>
                  <m:oMath xmlns:m="http://schemas.openxmlformats.org/officeDocument/2006/math">
                    <m:r>
                      <a:rPr lang="en-US" altLang="en-US" b="1" i="1" dirty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𝑹𝒆𝒔</m:t>
                    </m:r>
                    <m:d>
                      <m:dPr>
                        <m:ctrlPr>
                          <a:rPr lang="en-US" altLang="en-US" b="1" i="1" dirty="0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en-US" b="1" i="1" dirty="0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𝑭</m:t>
                        </m:r>
                      </m:e>
                    </m:d>
                    <m:r>
                      <a:rPr lang="en-US" altLang="en-US" i="1" dirty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≥</m:t>
                    </m:r>
                    <m:r>
                      <a:rPr lang="en-US" altLang="en-US" b="1" i="1" dirty="0">
                        <a:solidFill>
                          <a:srgbClr val="FF6600"/>
                        </a:solidFill>
                        <a:latin typeface="Cambria Math" panose="02040503050406030204" pitchFamily="18" charset="0"/>
                      </a:rPr>
                      <m:t>𝒆𝒙𝒑</m:t>
                    </m:r>
                    <m:r>
                      <a:rPr lang="en-US" altLang="en-US" b="1" i="1" dirty="0">
                        <a:solidFill>
                          <a:srgbClr val="FF6600"/>
                        </a:solidFill>
                        <a:latin typeface="Cambria Math" panose="02040503050406030204" pitchFamily="18" charset="0"/>
                      </a:rPr>
                      <m:t>(</m:t>
                    </m:r>
                    <m:f>
                      <m:fPr>
                        <m:ctrlPr>
                          <a:rPr lang="en-US" altLang="en-US" b="1" i="1" dirty="0">
                            <a:solidFill>
                              <a:srgbClr val="FF66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en-US" b="1" i="1" dirty="0">
                                <a:solidFill>
                                  <a:srgbClr val="FF66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d>
                              <m:dPr>
                                <m:begChr m:val="["/>
                                <m:endChr m:val="]"/>
                                <m:ctrlPr>
                                  <a:rPr lang="en-US" altLang="en-US" i="1" dirty="0">
                                    <a:solidFill>
                                      <a:srgbClr val="FF66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altLang="en-US" b="0" i="1" dirty="0" smtClean="0">
                                    <a:solidFill>
                                      <a:srgbClr val="FF6600"/>
                                    </a:solidFill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en-US" altLang="en-US" b="1" i="1" dirty="0">
                                    <a:solidFill>
                                      <a:srgbClr val="FF6600"/>
                                    </a:solidFill>
                                    <a:latin typeface="Cambria Math" panose="02040503050406030204" pitchFamily="18" charset="0"/>
                                  </a:rPr>
                                  <m:t>𝒘</m:t>
                                </m:r>
                                <m:r>
                                  <a:rPr lang="en-US" altLang="en-US" b="1" i="1" dirty="0" smtClean="0">
                                    <a:solidFill>
                                      <a:srgbClr val="FF6600"/>
                                    </a:solidFill>
                                    <a:latin typeface="Cambria Math" panose="02040503050406030204" pitchFamily="18" charset="0"/>
                                  </a:rPr>
                                  <m:t>𝒊𝒅𝒕𝒉</m:t>
                                </m:r>
                                <m:d>
                                  <m:dPr>
                                    <m:ctrlPr>
                                      <a:rPr lang="en-US" altLang="en-US" b="1" i="1" dirty="0">
                                        <a:solidFill>
                                          <a:srgbClr val="FF66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altLang="en-US" b="1" i="1" dirty="0">
                                        <a:solidFill>
                                          <a:srgbClr val="FF66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𝑭</m:t>
                                    </m:r>
                                  </m:e>
                                </m:d>
                                <m:r>
                                  <a:rPr lang="en-US" altLang="en-US" b="1" i="1" dirty="0">
                                    <a:solidFill>
                                      <a:srgbClr val="FF6600"/>
                                    </a:solidFill>
                                    <a:latin typeface="Cambria Math" panose="02040503050406030204" pitchFamily="18" charset="0"/>
                                  </a:rPr>
                                  <m:t>– </m:t>
                                </m:r>
                                <m:r>
                                  <a:rPr lang="en-US" altLang="en-US" b="1" i="1" dirty="0">
                                    <a:solidFill>
                                      <a:srgbClr val="FF6600"/>
                                    </a:solidFill>
                                    <a:latin typeface="Cambria Math" panose="02040503050406030204" pitchFamily="18" charset="0"/>
                                  </a:rPr>
                                  <m:t>𝒘</m:t>
                                </m:r>
                                <m:d>
                                  <m:dPr>
                                    <m:ctrlPr>
                                      <a:rPr lang="en-US" altLang="en-US" b="1" i="1" dirty="0">
                                        <a:solidFill>
                                          <a:srgbClr val="FF66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altLang="en-US" b="1" i="1" dirty="0">
                                        <a:solidFill>
                                          <a:srgbClr val="FF66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𝑭</m:t>
                                    </m:r>
                                  </m:e>
                                </m:d>
                                <m:r>
                                  <a:rPr lang="en-US" altLang="en-US" b="1" i="1" dirty="0" smtClean="0">
                                    <a:solidFill>
                                      <a:srgbClr val="FF6600"/>
                                    </a:solidFill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</m:e>
                            </m:d>
                          </m:e>
                          <m:sup>
                            <m:r>
                              <a:rPr lang="en-US" altLang="en-US" b="1" i="1" dirty="0">
                                <a:solidFill>
                                  <a:srgbClr val="FF6600"/>
                                </a:solidFill>
                                <a:latin typeface="Cambria Math" panose="02040503050406030204" pitchFamily="18" charset="0"/>
                              </a:rPr>
                              <m:t>𝟐</m:t>
                            </m:r>
                          </m:sup>
                        </m:sSup>
                      </m:num>
                      <m:den>
                        <m:r>
                          <a:rPr lang="en-US" altLang="en-US" b="1" i="1" dirty="0" smtClean="0">
                            <a:solidFill>
                              <a:srgbClr val="FF6600"/>
                            </a:solidFill>
                            <a:latin typeface="Cambria Math" panose="02040503050406030204" pitchFamily="18" charset="0"/>
                          </a:rPr>
                          <m:t>𝟖</m:t>
                        </m:r>
                        <m:r>
                          <a:rPr lang="en-US" altLang="en-US" b="1" i="1" dirty="0">
                            <a:solidFill>
                              <a:srgbClr val="FF6600"/>
                            </a:solidFill>
                            <a:latin typeface="Cambria Math" panose="02040503050406030204" pitchFamily="18" charset="0"/>
                          </a:rPr>
                          <m:t>𝒏</m:t>
                        </m:r>
                      </m:den>
                    </m:f>
                    <m:r>
                      <a:rPr lang="en-US" altLang="en-US" b="1" i="1" dirty="0">
                        <a:solidFill>
                          <a:srgbClr val="FF6600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US" altLang="en-US" sz="2000" b="1" dirty="0">
                  <a:solidFill>
                    <a:srgbClr val="FF6600"/>
                  </a:solidFill>
                </a:endParaRPr>
              </a:p>
              <a:p>
                <a:pPr marL="0" indent="0">
                  <a:buNone/>
                </a:pPr>
                <a:endParaRPr lang="en-US" altLang="en-US" b="1" dirty="0" smtClean="0">
                  <a:solidFill>
                    <a:schemeClr val="accent1"/>
                  </a:solidFill>
                </a:endParaRPr>
              </a:p>
            </p:txBody>
          </p:sp>
        </mc:Choice>
        <mc:Fallback>
          <p:sp>
            <p:nvSpPr>
              <p:cNvPr id="145411" name="Rectang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blipFill>
                <a:blip r:embed="rId2"/>
                <a:stretch>
                  <a:fillRect l="-1523" t="-110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384900-51C4-4F1F-AC0B-CB9FE738FE37}" type="slidenum">
              <a:rPr lang="en-US" altLang="en-US" smtClean="0"/>
              <a:pPr/>
              <a:t>47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59424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145411" name="Rectangle 3"/>
              <p:cNvSpPr>
                <a:spLocks noGrp="1" noChangeArrowheads="1"/>
              </p:cNvSpPr>
              <p:nvPr>
                <p:ph type="body" idx="1"/>
              </p:nvPr>
            </p:nvSpPr>
            <p:spPr>
              <a:xfrm>
                <a:off x="431800" y="1371600"/>
                <a:ext cx="8559800" cy="4953000"/>
              </a:xfrm>
            </p:spPr>
            <p:txBody>
              <a:bodyPr/>
              <a:lstStyle/>
              <a:p>
                <a:pPr marL="0" indent="0">
                  <a:buNone/>
                </a:pPr>
                <a:r>
                  <a:rPr lang="en-US" altLang="en-US" sz="2400" b="1" dirty="0" smtClean="0">
                    <a:solidFill>
                      <a:srgbClr val="669900"/>
                    </a:solidFill>
                  </a:rPr>
                  <a:t>Thm </a:t>
                </a:r>
                <a:r>
                  <a:rPr lang="en-US" altLang="en-US" sz="2400" dirty="0">
                    <a:solidFill>
                      <a:srgbClr val="0070C0"/>
                    </a:solidFill>
                  </a:rPr>
                  <a:t>[</a:t>
                </a:r>
                <a:r>
                  <a:rPr lang="en-US" altLang="en-US" sz="2400" dirty="0" smtClean="0">
                    <a:solidFill>
                      <a:srgbClr val="0070C0"/>
                    </a:solidFill>
                  </a:rPr>
                  <a:t>Ben-</a:t>
                </a:r>
                <a:r>
                  <a:rPr lang="en-US" altLang="en-US" sz="2400" dirty="0" err="1" smtClean="0">
                    <a:solidFill>
                      <a:srgbClr val="0070C0"/>
                    </a:solidFill>
                  </a:rPr>
                  <a:t>Sasson,Wigderson</a:t>
                </a:r>
                <a:r>
                  <a:rPr lang="en-US" altLang="en-US" sz="2400" dirty="0" smtClean="0">
                    <a:solidFill>
                      <a:srgbClr val="0070C0"/>
                    </a:solidFill>
                  </a:rPr>
                  <a:t>]</a:t>
                </a:r>
                <a:r>
                  <a:rPr lang="en-US" altLang="en-US" sz="2400" b="1" dirty="0" smtClean="0">
                    <a:solidFill>
                      <a:srgbClr val="669900"/>
                    </a:solidFill>
                  </a:rPr>
                  <a:t>:</a:t>
                </a:r>
                <a:r>
                  <a:rPr lang="en-US" altLang="en-US" sz="2400" b="1" dirty="0" smtClean="0">
                    <a:solidFill>
                      <a:srgbClr val="0070C0"/>
                    </a:solidFill>
                  </a:rPr>
                  <a:t> </a:t>
                </a:r>
                <a:r>
                  <a:rPr lang="en-US" altLang="en-US" sz="2400" dirty="0"/>
                  <a:t>Every </a:t>
                </a:r>
                <a:r>
                  <a:rPr lang="en-US" altLang="en-US" sz="2400" dirty="0" smtClean="0"/>
                  <a:t>resolution refutation </a:t>
                </a:r>
                <a:r>
                  <a:rPr lang="en-US" altLang="en-US" sz="2400" dirty="0"/>
                  <a:t>of </a:t>
                </a:r>
                <a14:m>
                  <m:oMath xmlns:m="http://schemas.openxmlformats.org/officeDocument/2006/math">
                    <m:r>
                      <a:rPr lang="en-US" altLang="en-US" sz="2400" b="1" i="1" dirty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𝑭</m:t>
                    </m:r>
                  </m:oMath>
                </a14:m>
                <a:r>
                  <a:rPr lang="en-US" altLang="en-US" sz="2400" b="1" dirty="0">
                    <a:solidFill>
                      <a:schemeClr val="accent1"/>
                    </a:solidFill>
                  </a:rPr>
                  <a:t> </a:t>
                </a:r>
                <a:r>
                  <a:rPr lang="en-US" altLang="en-US" sz="2400" dirty="0"/>
                  <a:t>of size </a:t>
                </a:r>
                <a14:m>
                  <m:oMath xmlns:m="http://schemas.openxmlformats.org/officeDocument/2006/math">
                    <m:r>
                      <a:rPr lang="en-US" altLang="en-US" sz="2400" b="1" i="1" dirty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𝑺</m:t>
                    </m:r>
                  </m:oMath>
                </a14:m>
                <a:r>
                  <a:rPr lang="en-US" altLang="en-US" sz="2400" b="1" dirty="0"/>
                  <a:t> </a:t>
                </a:r>
                <a:r>
                  <a:rPr lang="en-US" altLang="en-US" sz="2400" dirty="0"/>
                  <a:t>can be converted to one of width </a:t>
                </a:r>
                <a:r>
                  <a:rPr lang="en-US" altLang="en-US" sz="2400" dirty="0">
                    <a:sym typeface="Symbol" panose="05050102010706020507" pitchFamily="18" charset="2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en-US" sz="2400" b="1" i="0" dirty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  <a:sym typeface="Symbol" panose="05050102010706020507" pitchFamily="18" charset="2"/>
                      </a:rPr>
                      <m:t>𝟐</m:t>
                    </m:r>
                    <m:rad>
                      <m:radPr>
                        <m:degHide m:val="on"/>
                        <m:ctrlPr>
                          <a:rPr lang="en-US" altLang="en-US" sz="2400" b="1" i="1" dirty="0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</m:ctrlPr>
                      </m:radPr>
                      <m:deg/>
                      <m:e>
                        <m:r>
                          <a:rPr lang="en-US" altLang="en-US" sz="2400" b="1" i="1" dirty="0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  <m:t>𝟐</m:t>
                        </m:r>
                        <m:r>
                          <a:rPr lang="en-US" altLang="en-US" sz="2400" b="1" i="1" dirty="0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  <m:t>𝒏</m:t>
                        </m:r>
                        <m:r>
                          <a:rPr lang="en-US" altLang="en-US" sz="2400" b="1" i="0" dirty="0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 altLang="en-US" sz="2400" b="1" i="0" dirty="0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  <m:t>ln</m:t>
                        </m:r>
                        <m:r>
                          <a:rPr lang="en-US" altLang="en-US" sz="2400" b="1" i="0" dirty="0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  <m:t> </m:t>
                        </m:r>
                        <m:r>
                          <a:rPr lang="en-US" altLang="en-US" sz="2400" b="1" i="1" dirty="0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  <m:t>𝑺</m:t>
                        </m:r>
                      </m:e>
                    </m:rad>
                    <m:r>
                      <a:rPr lang="en-US" altLang="en-US" sz="2400" b="1" i="1" dirty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altLang="en-US" sz="2400" b="1" i="1" dirty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𝒘</m:t>
                    </m:r>
                    <m:r>
                      <a:rPr lang="en-US" altLang="en-US" sz="2400" i="1" dirty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altLang="en-US" sz="2400" b="1" i="1" dirty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𝑭</m:t>
                    </m:r>
                    <m:r>
                      <a:rPr lang="en-US" altLang="en-US" sz="2400" i="1" dirty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US" altLang="en-US" sz="2400" b="1" dirty="0" smtClean="0">
                  <a:solidFill>
                    <a:schemeClr val="accent1"/>
                  </a:solidFill>
                </a:endParaRPr>
              </a:p>
              <a:p>
                <a:pPr marL="0" indent="0">
                  <a:buNone/>
                </a:pPr>
                <a:endParaRPr lang="en-US" altLang="en-US" sz="1000" b="1" dirty="0" smtClean="0">
                  <a:solidFill>
                    <a:srgbClr val="669900"/>
                  </a:solidFill>
                </a:endParaRPr>
              </a:p>
              <a:p>
                <a:pPr marL="0" indent="0">
                  <a:buNone/>
                </a:pPr>
                <a:r>
                  <a:rPr lang="en-US" altLang="en-US" b="1" dirty="0" smtClean="0">
                    <a:solidFill>
                      <a:srgbClr val="669900"/>
                    </a:solidFill>
                  </a:rPr>
                  <a:t>Pf: </a:t>
                </a:r>
                <a:r>
                  <a:rPr lang="en-US" altLang="en-US" sz="2400" dirty="0" smtClean="0"/>
                  <a:t>Let </a:t>
                </a:r>
                <a14:m>
                  <m:oMath xmlns:m="http://schemas.openxmlformats.org/officeDocument/2006/math">
                    <m:r>
                      <a:rPr lang="en-US" altLang="en-US" sz="2400" b="1" i="1" dirty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𝑾</m:t>
                    </m:r>
                    <m:r>
                      <a:rPr lang="en-US" altLang="en-US" sz="2400" b="1" i="1" dirty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altLang="en-US" sz="2400" b="1" i="1" dirty="0" smtClean="0">
                            <a:solidFill>
                              <a:srgbClr val="FF6600"/>
                            </a:solidFill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</m:ctrlPr>
                      </m:radPr>
                      <m:deg/>
                      <m:e>
                        <m:r>
                          <a:rPr lang="en-US" altLang="en-US" sz="2400" b="1" i="1" dirty="0">
                            <a:solidFill>
                              <a:srgbClr val="FF6600"/>
                            </a:solidFill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  <m:t>𝟐</m:t>
                        </m:r>
                        <m:r>
                          <a:rPr lang="en-US" altLang="en-US" sz="2400" b="1" i="1" dirty="0">
                            <a:solidFill>
                              <a:srgbClr val="FF6600"/>
                            </a:solidFill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  <m:t>𝒏</m:t>
                        </m:r>
                        <m:r>
                          <a:rPr lang="en-US" altLang="en-US" sz="2400" b="1" dirty="0">
                            <a:solidFill>
                              <a:srgbClr val="FF6600"/>
                            </a:solidFill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 altLang="en-US" sz="2400" b="1" dirty="0">
                            <a:solidFill>
                              <a:srgbClr val="FF6600"/>
                            </a:solidFill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  <m:t>ln</m:t>
                        </m:r>
                        <m:r>
                          <a:rPr lang="en-US" altLang="en-US" sz="2400" b="1" dirty="0">
                            <a:solidFill>
                              <a:srgbClr val="FF6600"/>
                            </a:solidFill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  <m:t> </m:t>
                        </m:r>
                        <m:r>
                          <a:rPr lang="en-US" altLang="en-US" sz="2400" b="1" i="1" dirty="0">
                            <a:solidFill>
                              <a:srgbClr val="FF6600"/>
                            </a:solidFill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  <m:t>𝑺</m:t>
                        </m:r>
                      </m:e>
                    </m:rad>
                  </m:oMath>
                </a14:m>
                <a:r>
                  <a:rPr lang="en-US" altLang="en-US" sz="2400" dirty="0" smtClean="0"/>
                  <a:t>. </a:t>
                </a:r>
                <a:r>
                  <a:rPr lang="en-US" altLang="en-US" sz="2400" dirty="0" smtClean="0"/>
                  <a:t>  </a:t>
                </a:r>
                <a:r>
                  <a:rPr lang="en-US" altLang="en-US" sz="2400" dirty="0" smtClean="0"/>
                  <a:t>A clause </a:t>
                </a:r>
                <a14:m>
                  <m:oMath xmlns:m="http://schemas.openxmlformats.org/officeDocument/2006/math">
                    <m:r>
                      <a:rPr lang="en-US" altLang="en-US" sz="2400" b="1" i="1" dirty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𝑪</m:t>
                    </m:r>
                  </m:oMath>
                </a14:m>
                <a:r>
                  <a:rPr lang="en-US" altLang="en-US" sz="2400" dirty="0" smtClean="0"/>
                  <a:t> is </a:t>
                </a:r>
                <a:r>
                  <a:rPr lang="en-US" altLang="en-US" sz="2400" i="1" dirty="0" smtClean="0"/>
                  <a:t>large</a:t>
                </a:r>
                <a:r>
                  <a:rPr lang="en-US" altLang="en-US" sz="2400" dirty="0" smtClean="0"/>
                  <a:t> </a:t>
                </a:r>
                <a:r>
                  <a:rPr lang="en-US" altLang="en-US" sz="2400" dirty="0" err="1" smtClean="0"/>
                  <a:t>iff</a:t>
                </a:r>
                <a:r>
                  <a:rPr lang="en-US" altLang="en-US" sz="2400" dirty="0" smtClean="0"/>
                  <a:t> </a:t>
                </a:r>
                <a14:m>
                  <m:oMath xmlns:m="http://schemas.openxmlformats.org/officeDocument/2006/math">
                    <m:r>
                      <a:rPr lang="en-US" altLang="en-US" sz="2400" b="1" i="1" dirty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𝒘</m:t>
                    </m:r>
                    <m:d>
                      <m:dPr>
                        <m:ctrlPr>
                          <a:rPr lang="en-US" altLang="en-US" sz="2400" b="1" i="1" dirty="0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en-US" sz="2400" b="1" i="1" dirty="0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𝑪</m:t>
                        </m:r>
                      </m:e>
                    </m:d>
                    <m:r>
                      <a:rPr lang="en-US" altLang="en-US" sz="2400" b="1" i="1" dirty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≥</m:t>
                    </m:r>
                    <m:r>
                      <a:rPr lang="en-US" altLang="en-US" sz="2400" b="1" i="1" dirty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𝑾</m:t>
                    </m:r>
                    <m:r>
                      <a:rPr lang="en-US" altLang="en-US" sz="2400" b="1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.</m:t>
                    </m:r>
                  </m:oMath>
                </a14:m>
                <a:endParaRPr lang="en-US" altLang="en-US" sz="2400" b="1" dirty="0">
                  <a:solidFill>
                    <a:srgbClr val="669900"/>
                  </a:solidFill>
                </a:endParaRPr>
              </a:p>
              <a:p>
                <a:pPr marL="0" indent="0">
                  <a:buNone/>
                </a:pPr>
                <a:r>
                  <a:rPr lang="en-US" altLang="en-US" sz="2400" dirty="0" smtClean="0"/>
                  <a:t>By </a:t>
                </a:r>
                <a:r>
                  <a:rPr lang="en-US" altLang="en-US" sz="2400" dirty="0"/>
                  <a:t>induction on </a:t>
                </a:r>
                <a14:m>
                  <m:oMath xmlns:m="http://schemas.openxmlformats.org/officeDocument/2006/math">
                    <m:r>
                      <a:rPr lang="en-US" altLang="en-US" sz="2400" b="1" i="1" dirty="0" smtClean="0">
                        <a:solidFill>
                          <a:srgbClr val="669900"/>
                        </a:solidFill>
                        <a:latin typeface="Cambria Math" panose="02040503050406030204" pitchFamily="18" charset="0"/>
                      </a:rPr>
                      <m:t>𝒏</m:t>
                    </m:r>
                  </m:oMath>
                </a14:m>
                <a:r>
                  <a:rPr lang="en-US" altLang="en-US" sz="2400" b="1" dirty="0">
                    <a:solidFill>
                      <a:srgbClr val="669900"/>
                    </a:solidFill>
                  </a:rPr>
                  <a:t> </a:t>
                </a:r>
                <a:r>
                  <a:rPr lang="en-US" altLang="en-US" sz="2400" dirty="0"/>
                  <a:t>and</a:t>
                </a:r>
                <a:r>
                  <a:rPr lang="en-US" altLang="en-US" sz="2400" b="1" dirty="0">
                    <a:solidFill>
                      <a:srgbClr val="669900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en-US" sz="2400" b="1" i="1" dirty="0" smtClean="0">
                        <a:solidFill>
                          <a:srgbClr val="669900"/>
                        </a:solidFill>
                        <a:latin typeface="Cambria Math" panose="02040503050406030204" pitchFamily="18" charset="0"/>
                      </a:rPr>
                      <m:t>𝒌</m:t>
                    </m:r>
                  </m:oMath>
                </a14:m>
                <a:r>
                  <a:rPr lang="en-US" altLang="en-US" sz="2400" b="1" dirty="0"/>
                  <a:t>: </a:t>
                </a:r>
                <a:r>
                  <a:rPr lang="en-US" altLang="en-US" sz="2400" b="1" dirty="0" smtClean="0"/>
                  <a:t>  </a:t>
                </a:r>
                <a:r>
                  <a:rPr lang="en-US" altLang="en-US" sz="2400" i="1" dirty="0" smtClean="0"/>
                  <a:t>If</a:t>
                </a:r>
                <a:r>
                  <a:rPr lang="en-US" altLang="en-US" sz="2400" b="1" i="1" dirty="0" smtClean="0"/>
                  <a:t>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altLang="en-US" sz="2400" b="1" i="1" dirty="0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en-US" sz="2400" b="1" i="1" dirty="0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  <m:r>
                          <a:rPr lang="en-US" altLang="en-US" sz="2400" b="1" i="1" dirty="0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altLang="en-US" sz="2400" b="1" i="1" dirty="0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𝑾</m:t>
                        </m:r>
                        <m:r>
                          <a:rPr lang="en-US" altLang="en-US" sz="2400" b="1" i="1" dirty="0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/</m:t>
                        </m:r>
                        <m:r>
                          <a:rPr lang="en-US" altLang="en-US" sz="2400" b="1" i="1" dirty="0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  <m:r>
                          <a:rPr lang="en-US" altLang="en-US" sz="2400" b="1" i="1" dirty="0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𝒏</m:t>
                        </m:r>
                      </m:e>
                    </m:d>
                    <m:r>
                      <a:rPr lang="en-US" altLang="en-US" sz="2400" b="1" i="1" baseline="30000" dirty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𝒌</m:t>
                    </m:r>
                    <m:r>
                      <a:rPr lang="en-US" altLang="en-US" sz="2400" b="1" i="1" dirty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altLang="en-US" sz="2400" b="1" i="1" dirty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𝑺</m:t>
                    </m:r>
                    <m:r>
                      <a:rPr lang="en-US" altLang="en-US" sz="2400" b="1" i="1" dirty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&lt;</m:t>
                    </m:r>
                    <m:r>
                      <a:rPr lang="en-US" altLang="en-US" sz="2400" b="1" i="1" dirty="0">
                        <a:solidFill>
                          <a:schemeClr val="accent1"/>
                        </a:solidFill>
                        <a:latin typeface="Cambria Math" panose="02040503050406030204" pitchFamily="18" charset="0"/>
                        <a:sym typeface="Symbol" panose="05050102010706020507" pitchFamily="18" charset="2"/>
                      </a:rPr>
                      <m:t>𝟏</m:t>
                    </m:r>
                    <m:r>
                      <a:rPr lang="en-US" altLang="en-US" sz="2400" b="1" i="1" dirty="0">
                        <a:latin typeface="Cambria Math" panose="02040503050406030204" pitchFamily="18" charset="0"/>
                        <a:sym typeface="Symbol" panose="05050102010706020507" pitchFamily="18" charset="2"/>
                      </a:rPr>
                      <m:t> </m:t>
                    </m:r>
                  </m:oMath>
                </a14:m>
                <a:r>
                  <a:rPr lang="en-US" altLang="en-US" sz="2400" i="1" dirty="0">
                    <a:sym typeface="Symbol" panose="05050102010706020507" pitchFamily="18" charset="2"/>
                  </a:rPr>
                  <a:t>then any </a:t>
                </a:r>
                <a14:m>
                  <m:oMath xmlns:m="http://schemas.openxmlformats.org/officeDocument/2006/math">
                    <m:r>
                      <a:rPr lang="en-US" altLang="en-US" sz="2400" b="1" i="1" dirty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  <a:sym typeface="Symbol" panose="05050102010706020507" pitchFamily="18" charset="2"/>
                      </a:rPr>
                      <m:t>𝑭</m:t>
                    </m:r>
                  </m:oMath>
                </a14:m>
                <a:r>
                  <a:rPr lang="en-US" altLang="en-US" sz="2400" b="1" dirty="0">
                    <a:sym typeface="Symbol" panose="05050102010706020507" pitchFamily="18" charset="2"/>
                  </a:rPr>
                  <a:t> </a:t>
                </a:r>
                <a:r>
                  <a:rPr lang="en-US" altLang="en-US" sz="2400" b="1" dirty="0" smtClean="0">
                    <a:sym typeface="Symbol" panose="05050102010706020507" pitchFamily="18" charset="2"/>
                  </a:rPr>
                  <a:t>              </a:t>
                </a:r>
                <a:r>
                  <a:rPr lang="en-US" altLang="en-US" sz="2400" i="1" dirty="0" smtClean="0">
                    <a:sym typeface="Symbol" panose="05050102010706020507" pitchFamily="18" charset="2"/>
                  </a:rPr>
                  <a:t>with</a:t>
                </a:r>
                <a:r>
                  <a:rPr lang="en-US" altLang="en-US" sz="2400" dirty="0" smtClean="0">
                    <a:sym typeface="Symbol" panose="05050102010706020507" pitchFamily="18" charset="2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en-US" sz="2400" i="1" dirty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sym typeface="Symbol" panose="05050102010706020507" pitchFamily="18" charset="2"/>
                      </a:rPr>
                      <m:t>≤</m:t>
                    </m:r>
                    <m:r>
                      <a:rPr lang="en-US" altLang="en-US" sz="2400" b="1" i="1" dirty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  <a:sym typeface="Symbol" panose="05050102010706020507" pitchFamily="18" charset="2"/>
                      </a:rPr>
                      <m:t>𝑺</m:t>
                    </m:r>
                  </m:oMath>
                </a14:m>
                <a:r>
                  <a:rPr lang="en-US" altLang="en-US" sz="2400" b="1" dirty="0">
                    <a:sym typeface="Symbol" panose="05050102010706020507" pitchFamily="18" charset="2"/>
                  </a:rPr>
                  <a:t> </a:t>
                </a:r>
                <a:r>
                  <a:rPr lang="en-US" altLang="en-US" sz="2400" i="1" dirty="0">
                    <a:sym typeface="Symbol" panose="05050102010706020507" pitchFamily="18" charset="2"/>
                  </a:rPr>
                  <a:t>large clauses has </a:t>
                </a:r>
                <a:r>
                  <a:rPr lang="en-US" altLang="en-US" sz="2400" i="1" dirty="0" smtClean="0">
                    <a:sym typeface="Symbol" panose="05050102010706020507" pitchFamily="18" charset="2"/>
                  </a:rPr>
                  <a:t>refutation </a:t>
                </a:r>
                <a:r>
                  <a:rPr lang="en-US" altLang="en-US" sz="2400" i="1" dirty="0">
                    <a:sym typeface="Symbol" panose="05050102010706020507" pitchFamily="18" charset="2"/>
                  </a:rPr>
                  <a:t>of width </a:t>
                </a:r>
                <a14:m>
                  <m:oMath xmlns:m="http://schemas.openxmlformats.org/officeDocument/2006/math">
                    <m:r>
                      <a:rPr lang="en-US" altLang="en-US" sz="2400" b="1" i="1" dirty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  <a:sym typeface="Symbol" panose="05050102010706020507" pitchFamily="18" charset="2"/>
                      </a:rPr>
                      <m:t> </m:t>
                    </m:r>
                    <m:r>
                      <a:rPr lang="en-US" altLang="en-US" sz="2400" b="1" i="1" dirty="0" err="1">
                        <a:solidFill>
                          <a:schemeClr val="accent1"/>
                        </a:solidFill>
                        <a:latin typeface="Cambria Math" panose="02040503050406030204" pitchFamily="18" charset="0"/>
                        <a:sym typeface="Symbol" panose="05050102010706020507" pitchFamily="18" charset="2"/>
                      </a:rPr>
                      <m:t>𝒌</m:t>
                    </m:r>
                    <m:r>
                      <a:rPr lang="en-US" altLang="en-US" sz="2400" b="1" i="1" dirty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  <a:sym typeface="Symbol" panose="05050102010706020507" pitchFamily="18" charset="2"/>
                      </a:rPr>
                      <m:t>+</m:t>
                    </m:r>
                    <m:r>
                      <a:rPr lang="en-US" altLang="en-US" sz="2400" b="1" i="1" dirty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  <a:sym typeface="Symbol" panose="05050102010706020507" pitchFamily="18" charset="2"/>
                      </a:rPr>
                      <m:t>𝑾</m:t>
                    </m:r>
                    <m:r>
                      <a:rPr lang="en-US" altLang="en-US" sz="2400" b="1" i="1" dirty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  <a:sym typeface="Symbol" panose="05050102010706020507" pitchFamily="18" charset="2"/>
                      </a:rPr>
                      <m:t>+</m:t>
                    </m:r>
                    <m:r>
                      <a:rPr lang="en-US" altLang="en-US" sz="2400" b="1" i="1" dirty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  <a:sym typeface="Symbol" panose="05050102010706020507" pitchFamily="18" charset="2"/>
                      </a:rPr>
                      <m:t>𝒘</m:t>
                    </m:r>
                    <m:r>
                      <a:rPr lang="en-US" altLang="en-US" sz="2400" b="1" i="1" dirty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  <a:sym typeface="Symbol" panose="05050102010706020507" pitchFamily="18" charset="2"/>
                      </a:rPr>
                      <m:t>(</m:t>
                    </m:r>
                    <m:r>
                      <a:rPr lang="en-US" altLang="en-US" sz="2400" b="1" i="1" dirty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  <a:sym typeface="Symbol" panose="05050102010706020507" pitchFamily="18" charset="2"/>
                      </a:rPr>
                      <m:t>𝑭</m:t>
                    </m:r>
                    <m:r>
                      <a:rPr lang="en-US" altLang="en-US" sz="2400" b="1" i="1" dirty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  <a:sym typeface="Symbol" panose="05050102010706020507" pitchFamily="18" charset="2"/>
                      </a:rPr>
                      <m:t>)</m:t>
                    </m:r>
                  </m:oMath>
                </a14:m>
                <a:endParaRPr lang="en-US" altLang="en-US" sz="2400" b="1" dirty="0" smtClean="0"/>
              </a:p>
              <a:p>
                <a:pPr lvl="1">
                  <a:buClr>
                    <a:srgbClr val="FFCC00"/>
                  </a:buClr>
                </a:pPr>
                <a:r>
                  <a:rPr lang="en-US" altLang="en-US" dirty="0">
                    <a:solidFill>
                      <a:srgbClr val="000000"/>
                    </a:solidFill>
                  </a:rPr>
                  <a:t>Choose literal </a:t>
                </a:r>
                <a14:m>
                  <m:oMath xmlns:m="http://schemas.openxmlformats.org/officeDocument/2006/math">
                    <m:r>
                      <a:rPr lang="en-US" altLang="en-US" b="1" i="1" dirty="0" smtClean="0">
                        <a:solidFill>
                          <a:srgbClr val="FF6600"/>
                        </a:solidFill>
                        <a:latin typeface="Cambria Math" panose="02040503050406030204" pitchFamily="18" charset="0"/>
                      </a:rPr>
                      <m:t>𝒙</m:t>
                    </m:r>
                  </m:oMath>
                </a14:m>
                <a:r>
                  <a:rPr lang="en-US" altLang="en-US" dirty="0">
                    <a:solidFill>
                      <a:srgbClr val="000000"/>
                    </a:solidFill>
                  </a:rPr>
                  <a:t> most frequently occurring in large clauses and set it to </a:t>
                </a:r>
                <a14:m>
                  <m:oMath xmlns:m="http://schemas.openxmlformats.org/officeDocument/2006/math">
                    <m:r>
                      <a:rPr lang="en-US" altLang="en-US" b="1" i="1" dirty="0" smtClean="0">
                        <a:solidFill>
                          <a:srgbClr val="FF6600"/>
                        </a:solidFill>
                        <a:latin typeface="Cambria Math" panose="02040503050406030204" pitchFamily="18" charset="0"/>
                      </a:rPr>
                      <m:t>𝟏</m:t>
                    </m:r>
                  </m:oMath>
                </a14:m>
                <a:r>
                  <a:rPr lang="en-US" altLang="en-US" dirty="0">
                    <a:solidFill>
                      <a:srgbClr val="000000"/>
                    </a:solidFill>
                  </a:rPr>
                  <a:t>, satisfying </a:t>
                </a:r>
                <a14:m>
                  <m:oMath xmlns:m="http://schemas.openxmlformats.org/officeDocument/2006/math">
                    <m:r>
                      <a:rPr lang="en-US" altLang="en-US" i="1" dirty="0" smtClean="0">
                        <a:solidFill>
                          <a:srgbClr val="FF6600"/>
                        </a:solidFill>
                        <a:latin typeface="Cambria Math" panose="02040503050406030204" pitchFamily="18" charset="0"/>
                        <a:sym typeface="Symbol" panose="05050102010706020507" pitchFamily="18" charset="2"/>
                      </a:rPr>
                      <m:t> </m:t>
                    </m:r>
                    <m:r>
                      <a:rPr lang="en-US" altLang="en-US" b="1" i="1" dirty="0">
                        <a:solidFill>
                          <a:srgbClr val="FF6600"/>
                        </a:solidFill>
                        <a:latin typeface="Cambria Math" panose="02040503050406030204" pitchFamily="18" charset="0"/>
                      </a:rPr>
                      <m:t>𝑾</m:t>
                    </m:r>
                    <m:r>
                      <a:rPr lang="en-US" altLang="en-US" b="1" i="1" dirty="0" smtClean="0">
                        <a:solidFill>
                          <a:srgbClr val="FF6600"/>
                        </a:solidFill>
                        <a:latin typeface="Cambria Math" panose="02040503050406030204" pitchFamily="18" charset="0"/>
                      </a:rPr>
                      <m:t>𝑺</m:t>
                    </m:r>
                    <m:r>
                      <a:rPr lang="en-US" altLang="en-US" b="1" i="1" dirty="0">
                        <a:solidFill>
                          <a:srgbClr val="FF6600"/>
                        </a:solidFill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altLang="en-US" b="1" i="1" dirty="0">
                        <a:solidFill>
                          <a:srgbClr val="FF6600"/>
                        </a:solidFill>
                        <a:latin typeface="Cambria Math" panose="02040503050406030204" pitchFamily="18" charset="0"/>
                      </a:rPr>
                      <m:t>𝟐</m:t>
                    </m:r>
                    <m:r>
                      <a:rPr lang="en-US" altLang="en-US" b="1" i="1" dirty="0">
                        <a:solidFill>
                          <a:srgbClr val="FF6600"/>
                        </a:solidFill>
                        <a:latin typeface="Cambria Math" panose="02040503050406030204" pitchFamily="18" charset="0"/>
                      </a:rPr>
                      <m:t>𝒏</m:t>
                    </m:r>
                    <m:r>
                      <a:rPr lang="en-US" altLang="en-US" i="1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altLang="en-US" dirty="0" smtClean="0">
                    <a:solidFill>
                      <a:srgbClr val="000000"/>
                    </a:solidFill>
                  </a:rPr>
                  <a:t>large </a:t>
                </a:r>
                <a:r>
                  <a:rPr lang="en-US" altLang="en-US" dirty="0">
                    <a:solidFill>
                      <a:srgbClr val="000000"/>
                    </a:solidFill>
                  </a:rPr>
                  <a:t>clauses</a:t>
                </a:r>
              </a:p>
              <a:p>
                <a:pPr lvl="1">
                  <a:buClr>
                    <a:srgbClr val="FFCC00"/>
                  </a:buClr>
                </a:pPr>
                <a:r>
                  <a:rPr lang="en-US" altLang="en-US" dirty="0">
                    <a:solidFill>
                      <a:srgbClr val="000000"/>
                    </a:solidFill>
                  </a:rPr>
                  <a:t>Result is a proof of </a:t>
                </a:r>
                <a14:m>
                  <m:oMath xmlns:m="http://schemas.openxmlformats.org/officeDocument/2006/math">
                    <m:r>
                      <a:rPr lang="en-US" altLang="en-US" b="1" i="1" dirty="0" smtClean="0">
                        <a:solidFill>
                          <a:srgbClr val="FF6600"/>
                        </a:solidFill>
                        <a:latin typeface="Cambria Math" panose="02040503050406030204" pitchFamily="18" charset="0"/>
                      </a:rPr>
                      <m:t>𝑭</m:t>
                    </m:r>
                    <m:r>
                      <a:rPr lang="en-US" altLang="en-US" b="1" i="1" baseline="-25000" dirty="0">
                        <a:solidFill>
                          <a:srgbClr val="FF6600"/>
                        </a:solidFill>
                        <a:latin typeface="Cambria Math" panose="02040503050406030204" pitchFamily="18" charset="0"/>
                      </a:rPr>
                      <m:t>𝒙</m:t>
                    </m:r>
                    <m:r>
                      <a:rPr lang="en-US" altLang="en-US" b="1" i="1" baseline="-25000" dirty="0">
                        <a:solidFill>
                          <a:srgbClr val="FF6600"/>
                        </a:solidFill>
                        <a:latin typeface="Cambria Math" panose="02040503050406030204" pitchFamily="18" charset="0"/>
                        <a:sym typeface="Symbol" panose="05050102010706020507" pitchFamily="18" charset="2"/>
                      </a:rPr>
                      <m:t></m:t>
                    </m:r>
                    <m:r>
                      <a:rPr lang="en-US" altLang="en-US" b="1" i="1" baseline="-25000" dirty="0">
                        <a:solidFill>
                          <a:srgbClr val="FF6600"/>
                        </a:solidFill>
                        <a:latin typeface="Cambria Math" panose="02040503050406030204" pitchFamily="18" charset="0"/>
                      </a:rPr>
                      <m:t>𝟏</m:t>
                    </m:r>
                  </m:oMath>
                </a14:m>
                <a:r>
                  <a:rPr lang="en-US" altLang="en-US" b="1" dirty="0">
                    <a:solidFill>
                      <a:srgbClr val="000000"/>
                    </a:solidFill>
                  </a:rPr>
                  <a:t> </a:t>
                </a:r>
                <a:r>
                  <a:rPr lang="en-US" altLang="en-US" dirty="0">
                    <a:solidFill>
                      <a:srgbClr val="000000"/>
                    </a:solidFill>
                  </a:rPr>
                  <a:t>with</a:t>
                </a:r>
                <a:r>
                  <a:rPr lang="en-US" altLang="en-US" b="1" dirty="0">
                    <a:solidFill>
                      <a:srgbClr val="000000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en-US" b="1" i="1" dirty="0" smtClean="0">
                        <a:solidFill>
                          <a:srgbClr val="FF6600"/>
                        </a:solidFill>
                        <a:latin typeface="Cambria Math" panose="02040503050406030204" pitchFamily="18" charset="0"/>
                        <a:sym typeface="Symbol" panose="05050102010706020507" pitchFamily="18" charset="2"/>
                      </a:rPr>
                      <m:t>&lt;</m:t>
                    </m:r>
                    <m:r>
                      <a:rPr lang="en-US" altLang="en-US" b="1" i="1" dirty="0" smtClean="0">
                        <a:solidFill>
                          <a:srgbClr val="FF6600"/>
                        </a:solidFill>
                        <a:latin typeface="Cambria Math" panose="02040503050406030204" pitchFamily="18" charset="0"/>
                        <a:sym typeface="Symbol" panose="05050102010706020507" pitchFamily="18" charset="2"/>
                      </a:rPr>
                      <m:t> </m:t>
                    </m:r>
                    <m:r>
                      <a:rPr lang="en-US" altLang="en-US" b="1" i="1" dirty="0">
                        <a:solidFill>
                          <a:srgbClr val="FF6600"/>
                        </a:solidFill>
                        <a:latin typeface="Cambria Math" panose="02040503050406030204" pitchFamily="18" charset="0"/>
                      </a:rPr>
                      <m:t>𝑺</m:t>
                    </m:r>
                    <m:r>
                      <a:rPr lang="en-US" altLang="en-US" i="1" dirty="0">
                        <a:solidFill>
                          <a:srgbClr val="FF6600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altLang="en-US" b="1" i="1" dirty="0">
                        <a:solidFill>
                          <a:srgbClr val="FF6600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altLang="en-US" b="1" i="1" dirty="0">
                        <a:solidFill>
                          <a:srgbClr val="FF6600"/>
                        </a:solidFill>
                        <a:latin typeface="Cambria Math" panose="02040503050406030204" pitchFamily="18" charset="0"/>
                      </a:rPr>
                      <m:t>𝟏</m:t>
                    </m:r>
                    <m:r>
                      <a:rPr lang="en-US" altLang="en-US" b="1" i="1" dirty="0">
                        <a:solidFill>
                          <a:srgbClr val="FF6600"/>
                        </a:solidFill>
                        <a:latin typeface="Cambria Math" panose="02040503050406030204" pitchFamily="18" charset="0"/>
                      </a:rPr>
                      <m:t>−</m:t>
                    </m:r>
                    <m:r>
                      <a:rPr lang="en-US" altLang="en-US" b="1" i="1" dirty="0">
                        <a:solidFill>
                          <a:srgbClr val="FF6600"/>
                        </a:solidFill>
                        <a:latin typeface="Cambria Math" panose="02040503050406030204" pitchFamily="18" charset="0"/>
                      </a:rPr>
                      <m:t>𝑾</m:t>
                    </m:r>
                    <m:r>
                      <a:rPr lang="en-US" altLang="en-US" b="1" i="1" dirty="0">
                        <a:solidFill>
                          <a:srgbClr val="FF6600"/>
                        </a:solidFill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altLang="en-US" b="1" i="1" dirty="0">
                        <a:solidFill>
                          <a:srgbClr val="FF6600"/>
                        </a:solidFill>
                        <a:latin typeface="Cambria Math" panose="02040503050406030204" pitchFamily="18" charset="0"/>
                      </a:rPr>
                      <m:t>𝟐</m:t>
                    </m:r>
                    <m:r>
                      <a:rPr lang="en-US" altLang="en-US" b="1" i="1" dirty="0">
                        <a:solidFill>
                          <a:srgbClr val="FF6600"/>
                        </a:solidFill>
                        <a:latin typeface="Cambria Math" panose="02040503050406030204" pitchFamily="18" charset="0"/>
                      </a:rPr>
                      <m:t>𝒏</m:t>
                    </m:r>
                    <m:r>
                      <a:rPr lang="en-US" altLang="en-US" b="1" i="1" dirty="0">
                        <a:solidFill>
                          <a:srgbClr val="FF6600"/>
                        </a:solidFill>
                        <a:latin typeface="Cambria Math" panose="02040503050406030204" pitchFamily="18" charset="0"/>
                      </a:rPr>
                      <m:t>) </m:t>
                    </m:r>
                  </m:oMath>
                </a14:m>
                <a:r>
                  <a:rPr lang="en-US" altLang="en-US" dirty="0">
                    <a:solidFill>
                      <a:srgbClr val="000000"/>
                    </a:solidFill>
                  </a:rPr>
                  <a:t>large </a:t>
                </a:r>
                <a:r>
                  <a:rPr lang="en-US" altLang="en-US" dirty="0" smtClean="0">
                    <a:solidFill>
                      <a:srgbClr val="000000"/>
                    </a:solidFill>
                  </a:rPr>
                  <a:t>clauses</a:t>
                </a:r>
              </a:p>
              <a:p>
                <a:pPr lvl="1">
                  <a:buClr>
                    <a:srgbClr val="FFCC00"/>
                  </a:buClr>
                </a:pPr>
                <a:r>
                  <a:rPr lang="en-US" altLang="en-US" dirty="0" smtClean="0">
                    <a:solidFill>
                      <a:srgbClr val="000000"/>
                    </a:solidFill>
                  </a:rPr>
                  <a:t>By induction </a:t>
                </a:r>
                <a14:m>
                  <m:oMath xmlns:m="http://schemas.openxmlformats.org/officeDocument/2006/math">
                    <m:r>
                      <a:rPr lang="en-US" altLang="en-US" b="1" i="1" dirty="0">
                        <a:solidFill>
                          <a:srgbClr val="FF6600"/>
                        </a:solidFill>
                        <a:latin typeface="Cambria Math" panose="02040503050406030204" pitchFamily="18" charset="0"/>
                      </a:rPr>
                      <m:t>𝑭</m:t>
                    </m:r>
                    <m:r>
                      <a:rPr lang="en-US" altLang="en-US" b="1" i="1" baseline="-25000" dirty="0">
                        <a:solidFill>
                          <a:srgbClr val="FF6600"/>
                        </a:solidFill>
                        <a:latin typeface="Cambria Math" panose="02040503050406030204" pitchFamily="18" charset="0"/>
                      </a:rPr>
                      <m:t>𝒙</m:t>
                    </m:r>
                    <m:r>
                      <a:rPr lang="en-US" altLang="en-US" b="1" i="1" baseline="-25000" dirty="0">
                        <a:solidFill>
                          <a:srgbClr val="FF6600"/>
                        </a:solidFill>
                        <a:latin typeface="Cambria Math" panose="02040503050406030204" pitchFamily="18" charset="0"/>
                        <a:sym typeface="Symbol" panose="05050102010706020507" pitchFamily="18" charset="2"/>
                      </a:rPr>
                      <m:t></m:t>
                    </m:r>
                    <m:r>
                      <a:rPr lang="en-US" altLang="en-US" b="1" i="1" baseline="-25000" dirty="0">
                        <a:solidFill>
                          <a:srgbClr val="FF6600"/>
                        </a:solidFill>
                        <a:latin typeface="Cambria Math" panose="02040503050406030204" pitchFamily="18" charset="0"/>
                      </a:rPr>
                      <m:t>𝟏</m:t>
                    </m:r>
                  </m:oMath>
                </a14:m>
                <a:r>
                  <a:rPr lang="en-US" altLang="en-US" b="1" dirty="0">
                    <a:solidFill>
                      <a:srgbClr val="000000"/>
                    </a:solidFill>
                  </a:rPr>
                  <a:t> </a:t>
                </a:r>
                <a:r>
                  <a:rPr lang="en-US" altLang="en-US" dirty="0" smtClean="0">
                    <a:solidFill>
                      <a:srgbClr val="000000"/>
                    </a:solidFill>
                  </a:rPr>
                  <a:t>has proof of width </a:t>
                </a:r>
                <a14:m>
                  <m:oMath xmlns:m="http://schemas.openxmlformats.org/officeDocument/2006/math">
                    <m:r>
                      <a:rPr lang="en-US" altLang="en-US" sz="2400" b="1" i="1" dirty="0">
                        <a:solidFill>
                          <a:srgbClr val="FF6600"/>
                        </a:solidFill>
                        <a:latin typeface="Cambria Math" panose="02040503050406030204" pitchFamily="18" charset="0"/>
                        <a:sym typeface="Symbol" panose="05050102010706020507" pitchFamily="18" charset="2"/>
                      </a:rPr>
                      <m:t> </m:t>
                    </m:r>
                    <m:r>
                      <a:rPr lang="en-US" altLang="en-US" sz="2400" b="1" i="1" dirty="0" err="1">
                        <a:solidFill>
                          <a:srgbClr val="FF6600"/>
                        </a:solidFill>
                        <a:latin typeface="Cambria Math" panose="02040503050406030204" pitchFamily="18" charset="0"/>
                        <a:sym typeface="Symbol" panose="05050102010706020507" pitchFamily="18" charset="2"/>
                      </a:rPr>
                      <m:t>𝒌</m:t>
                    </m:r>
                    <m:r>
                      <a:rPr lang="en-US" altLang="en-US" sz="2400" b="1" i="1" dirty="0" smtClean="0">
                        <a:solidFill>
                          <a:srgbClr val="FF6600"/>
                        </a:solidFill>
                        <a:latin typeface="Cambria Math" panose="02040503050406030204" pitchFamily="18" charset="0"/>
                        <a:sym typeface="Symbol" panose="05050102010706020507" pitchFamily="18" charset="2"/>
                      </a:rPr>
                      <m:t>−</m:t>
                    </m:r>
                    <m:r>
                      <a:rPr lang="en-US" altLang="en-US" sz="2400" b="1" i="1" dirty="0" smtClean="0">
                        <a:solidFill>
                          <a:srgbClr val="FF6600"/>
                        </a:solidFill>
                        <a:latin typeface="Cambria Math" panose="02040503050406030204" pitchFamily="18" charset="0"/>
                        <a:sym typeface="Symbol" panose="05050102010706020507" pitchFamily="18" charset="2"/>
                      </a:rPr>
                      <m:t>𝟏</m:t>
                    </m:r>
                    <m:r>
                      <a:rPr lang="en-US" altLang="en-US" sz="2400" b="1" i="1" dirty="0" err="1">
                        <a:solidFill>
                          <a:srgbClr val="FF6600"/>
                        </a:solidFill>
                        <a:latin typeface="Cambria Math" panose="02040503050406030204" pitchFamily="18" charset="0"/>
                        <a:sym typeface="Symbol" panose="05050102010706020507" pitchFamily="18" charset="2"/>
                      </a:rPr>
                      <m:t>+</m:t>
                    </m:r>
                    <m:r>
                      <a:rPr lang="en-US" altLang="en-US" sz="2400" b="1" i="1" dirty="0" smtClean="0">
                        <a:solidFill>
                          <a:srgbClr val="FF6600"/>
                        </a:solidFill>
                        <a:latin typeface="Cambria Math" panose="02040503050406030204" pitchFamily="18" charset="0"/>
                        <a:sym typeface="Symbol" panose="05050102010706020507" pitchFamily="18" charset="2"/>
                      </a:rPr>
                      <m:t>𝑾</m:t>
                    </m:r>
                    <m:r>
                      <a:rPr lang="en-US" altLang="en-US" sz="2400" b="1" i="1" dirty="0" smtClean="0">
                        <a:solidFill>
                          <a:srgbClr val="FF6600"/>
                        </a:solidFill>
                        <a:latin typeface="Cambria Math" panose="02040503050406030204" pitchFamily="18" charset="0"/>
                        <a:sym typeface="Symbol" panose="05050102010706020507" pitchFamily="18" charset="2"/>
                      </a:rPr>
                      <m:t>+</m:t>
                    </m:r>
                    <m:r>
                      <a:rPr lang="en-US" altLang="en-US" sz="2400" b="1" i="1" dirty="0" err="1">
                        <a:solidFill>
                          <a:srgbClr val="FF6600"/>
                        </a:solidFill>
                        <a:latin typeface="Cambria Math" panose="02040503050406030204" pitchFamily="18" charset="0"/>
                        <a:sym typeface="Symbol" panose="05050102010706020507" pitchFamily="18" charset="2"/>
                      </a:rPr>
                      <m:t>𝒘</m:t>
                    </m:r>
                    <m:r>
                      <a:rPr lang="en-US" altLang="en-US" sz="2400" b="1" i="1" dirty="0">
                        <a:solidFill>
                          <a:srgbClr val="FF6600"/>
                        </a:solidFill>
                        <a:latin typeface="Cambria Math" panose="02040503050406030204" pitchFamily="18" charset="0"/>
                        <a:sym typeface="Symbol" panose="05050102010706020507" pitchFamily="18" charset="2"/>
                      </a:rPr>
                      <m:t>(</m:t>
                    </m:r>
                    <m:r>
                      <a:rPr lang="en-US" altLang="en-US" sz="2400" b="1" i="1" dirty="0">
                        <a:solidFill>
                          <a:srgbClr val="FF6600"/>
                        </a:solidFill>
                        <a:latin typeface="Cambria Math" panose="02040503050406030204" pitchFamily="18" charset="0"/>
                        <a:sym typeface="Symbol" panose="05050102010706020507" pitchFamily="18" charset="2"/>
                      </a:rPr>
                      <m:t>𝑭</m:t>
                    </m:r>
                    <m:r>
                      <a:rPr lang="en-US" altLang="en-US" sz="2400" b="1" i="1" dirty="0">
                        <a:solidFill>
                          <a:srgbClr val="FF6600"/>
                        </a:solidFill>
                        <a:latin typeface="Cambria Math" panose="02040503050406030204" pitchFamily="18" charset="0"/>
                        <a:sym typeface="Symbol" panose="05050102010706020507" pitchFamily="18" charset="2"/>
                      </a:rPr>
                      <m:t>)</m:t>
                    </m:r>
                  </m:oMath>
                </a14:m>
                <a:endParaRPr lang="en-US" altLang="en-US" sz="2400" b="1" dirty="0" smtClean="0">
                  <a:solidFill>
                    <a:srgbClr val="000000"/>
                  </a:solidFill>
                </a:endParaRPr>
              </a:p>
              <a:p>
                <a:pPr lvl="1">
                  <a:buClr>
                    <a:srgbClr val="FFCC00"/>
                  </a:buClr>
                </a:pPr>
                <a:r>
                  <a:rPr lang="en-US" altLang="en-US" dirty="0" smtClean="0">
                    <a:solidFill>
                      <a:srgbClr val="000000"/>
                    </a:solidFill>
                  </a:rPr>
                  <a:t>So can derive </a:t>
                </a:r>
                <a14:m>
                  <m:oMath xmlns:m="http://schemas.openxmlformats.org/officeDocument/2006/math">
                    <m:r>
                      <a:rPr lang="en-US" altLang="en-US" sz="2200" b="1" i="1" dirty="0" smtClean="0">
                        <a:solidFill>
                          <a:srgbClr val="FF6600"/>
                        </a:solidFill>
                        <a:latin typeface="Cambria Math" panose="02040503050406030204" pitchFamily="18" charset="0"/>
                        <a:sym typeface="Symbol" panose="05050102010706020507" pitchFamily="18" charset="2"/>
                      </a:rPr>
                      <m:t></m:t>
                    </m:r>
                    <m:r>
                      <a:rPr lang="en-US" altLang="en-US" sz="2200" b="1" i="1" dirty="0">
                        <a:solidFill>
                          <a:srgbClr val="FF6600"/>
                        </a:solidFill>
                        <a:latin typeface="Cambria Math" panose="02040503050406030204" pitchFamily="18" charset="0"/>
                      </a:rPr>
                      <m:t>𝒙</m:t>
                    </m:r>
                  </m:oMath>
                </a14:m>
                <a:r>
                  <a:rPr lang="en-US" altLang="en-US" sz="2200" dirty="0">
                    <a:solidFill>
                      <a:srgbClr val="000000"/>
                    </a:solidFill>
                  </a:rPr>
                  <a:t> from </a:t>
                </a:r>
                <a14:m>
                  <m:oMath xmlns:m="http://schemas.openxmlformats.org/officeDocument/2006/math">
                    <m:r>
                      <a:rPr lang="en-US" altLang="en-US" sz="2200" b="1" i="1" dirty="0" smtClean="0">
                        <a:solidFill>
                          <a:srgbClr val="FF6600"/>
                        </a:solidFill>
                        <a:latin typeface="Cambria Math" panose="02040503050406030204" pitchFamily="18" charset="0"/>
                      </a:rPr>
                      <m:t>𝑭</m:t>
                    </m:r>
                  </m:oMath>
                </a14:m>
                <a:r>
                  <a:rPr lang="en-US" altLang="en-US" sz="2200" dirty="0">
                    <a:solidFill>
                      <a:srgbClr val="000000"/>
                    </a:solidFill>
                  </a:rPr>
                  <a:t> </a:t>
                </a:r>
                <a:r>
                  <a:rPr lang="en-US" altLang="en-US" sz="2200" dirty="0" smtClean="0">
                    <a:solidFill>
                      <a:srgbClr val="000000"/>
                    </a:solidFill>
                  </a:rPr>
                  <a:t>in </a:t>
                </a:r>
                <a:r>
                  <a:rPr lang="en-US" altLang="en-US" sz="2200" dirty="0">
                    <a:solidFill>
                      <a:srgbClr val="000000"/>
                    </a:solidFill>
                  </a:rPr>
                  <a:t>width </a:t>
                </a:r>
                <a14:m>
                  <m:oMath xmlns:m="http://schemas.openxmlformats.org/officeDocument/2006/math">
                    <m:r>
                      <a:rPr lang="en-US" altLang="en-US" sz="2200" b="1" i="1" dirty="0" smtClean="0">
                        <a:solidFill>
                          <a:srgbClr val="FF6600"/>
                        </a:solidFill>
                        <a:latin typeface="Cambria Math" panose="02040503050406030204" pitchFamily="18" charset="0"/>
                      </a:rPr>
                      <m:t>𝒌</m:t>
                    </m:r>
                    <m:r>
                      <a:rPr lang="en-US" altLang="en-US" sz="2200" b="1" i="1" dirty="0" smtClean="0">
                        <a:solidFill>
                          <a:srgbClr val="FF6600"/>
                        </a:solidFill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altLang="en-US" sz="2200" b="1" i="1" dirty="0" smtClean="0">
                        <a:solidFill>
                          <a:srgbClr val="FF6600"/>
                        </a:solidFill>
                        <a:latin typeface="Cambria Math" panose="02040503050406030204" pitchFamily="18" charset="0"/>
                      </a:rPr>
                      <m:t>𝑾</m:t>
                    </m:r>
                    <m:r>
                      <a:rPr lang="en-US" altLang="en-US" sz="2200" b="1" i="1" dirty="0" smtClean="0">
                        <a:solidFill>
                          <a:srgbClr val="FF6600"/>
                        </a:solidFill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altLang="en-US" sz="2200" b="1" i="1" dirty="0" smtClean="0">
                        <a:solidFill>
                          <a:srgbClr val="FF6600"/>
                        </a:solidFill>
                        <a:latin typeface="Cambria Math" panose="02040503050406030204" pitchFamily="18" charset="0"/>
                      </a:rPr>
                      <m:t>𝒘</m:t>
                    </m:r>
                    <m:r>
                      <a:rPr lang="en-US" altLang="en-US" sz="2200" b="1" i="1" dirty="0">
                        <a:solidFill>
                          <a:srgbClr val="FF6600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altLang="en-US" sz="2200" b="1" i="1" dirty="0">
                        <a:solidFill>
                          <a:srgbClr val="FF6600"/>
                        </a:solidFill>
                        <a:latin typeface="Cambria Math" panose="02040503050406030204" pitchFamily="18" charset="0"/>
                      </a:rPr>
                      <m:t>𝑭</m:t>
                    </m:r>
                    <m:r>
                      <a:rPr lang="en-US" altLang="en-US" sz="2200" b="1" i="1" dirty="0">
                        <a:solidFill>
                          <a:srgbClr val="FF6600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US" altLang="en-US" sz="2200" b="1" dirty="0">
                  <a:solidFill>
                    <a:srgbClr val="000000"/>
                  </a:solidFill>
                </a:endParaRPr>
              </a:p>
              <a:p>
                <a:pPr lvl="1">
                  <a:buClr>
                    <a:srgbClr val="FFCC00"/>
                  </a:buClr>
                </a:pPr>
                <a:r>
                  <a:rPr lang="en-US" altLang="en-US" dirty="0" smtClean="0">
                    <a:solidFill>
                      <a:srgbClr val="000000"/>
                    </a:solidFill>
                  </a:rPr>
                  <a:t>Also by induction, proof of </a:t>
                </a:r>
                <a14:m>
                  <m:oMath xmlns:m="http://schemas.openxmlformats.org/officeDocument/2006/math">
                    <m:r>
                      <a:rPr lang="en-US" altLang="en-US" b="1" i="1" dirty="0">
                        <a:solidFill>
                          <a:srgbClr val="FF6600"/>
                        </a:solidFill>
                        <a:latin typeface="Cambria Math" panose="02040503050406030204" pitchFamily="18" charset="0"/>
                      </a:rPr>
                      <m:t>𝑭</m:t>
                    </m:r>
                    <m:r>
                      <a:rPr lang="en-US" altLang="en-US" b="1" i="1" baseline="-25000" dirty="0">
                        <a:solidFill>
                          <a:srgbClr val="FF6600"/>
                        </a:solidFill>
                        <a:latin typeface="Cambria Math" panose="02040503050406030204" pitchFamily="18" charset="0"/>
                      </a:rPr>
                      <m:t>𝒙</m:t>
                    </m:r>
                    <m:r>
                      <a:rPr lang="en-US" altLang="en-US" b="1" i="1" baseline="-25000" dirty="0">
                        <a:solidFill>
                          <a:srgbClr val="FF6600"/>
                        </a:solidFill>
                        <a:latin typeface="Cambria Math" panose="02040503050406030204" pitchFamily="18" charset="0"/>
                        <a:sym typeface="Symbol" panose="05050102010706020507" pitchFamily="18" charset="2"/>
                      </a:rPr>
                      <m:t></m:t>
                    </m:r>
                    <m:r>
                      <a:rPr lang="en-US" altLang="en-US" b="1" i="1" baseline="-25000" dirty="0" smtClean="0">
                        <a:solidFill>
                          <a:srgbClr val="FF6600"/>
                        </a:solidFill>
                        <a:latin typeface="Cambria Math" panose="02040503050406030204" pitchFamily="18" charset="0"/>
                      </a:rPr>
                      <m:t>𝟎</m:t>
                    </m:r>
                  </m:oMath>
                </a14:m>
                <a:r>
                  <a:rPr lang="en-US" altLang="en-US" b="1" dirty="0">
                    <a:solidFill>
                      <a:srgbClr val="000000"/>
                    </a:solidFill>
                  </a:rPr>
                  <a:t> </a:t>
                </a:r>
                <a:r>
                  <a:rPr lang="en-US" altLang="en-US" dirty="0" smtClean="0">
                    <a:solidFill>
                      <a:srgbClr val="000000"/>
                    </a:solidFill>
                  </a:rPr>
                  <a:t>of width </a:t>
                </a:r>
                <a14:m>
                  <m:oMath xmlns:m="http://schemas.openxmlformats.org/officeDocument/2006/math">
                    <m:r>
                      <a:rPr lang="en-US" altLang="en-US" b="1" i="1" dirty="0">
                        <a:solidFill>
                          <a:srgbClr val="FF6600"/>
                        </a:solidFill>
                        <a:latin typeface="Cambria Math" panose="02040503050406030204" pitchFamily="18" charset="0"/>
                      </a:rPr>
                      <m:t>𝒌</m:t>
                    </m:r>
                    <m:r>
                      <a:rPr lang="en-US" altLang="en-US" b="1" i="1" dirty="0">
                        <a:solidFill>
                          <a:srgbClr val="FF6600"/>
                        </a:solidFill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altLang="en-US" b="1" i="1" dirty="0" smtClean="0">
                        <a:solidFill>
                          <a:srgbClr val="FF6600"/>
                        </a:solidFill>
                        <a:latin typeface="Cambria Math" panose="02040503050406030204" pitchFamily="18" charset="0"/>
                      </a:rPr>
                      <m:t>𝑾</m:t>
                    </m:r>
                    <m:r>
                      <a:rPr lang="en-US" altLang="en-US" b="1" i="1" dirty="0" smtClean="0">
                        <a:solidFill>
                          <a:srgbClr val="FF6600"/>
                        </a:solidFill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altLang="en-US" b="1" i="1" dirty="0">
                        <a:solidFill>
                          <a:srgbClr val="FF6600"/>
                        </a:solidFill>
                        <a:latin typeface="Cambria Math" panose="02040503050406030204" pitchFamily="18" charset="0"/>
                      </a:rPr>
                      <m:t>𝒘</m:t>
                    </m:r>
                    <m:r>
                      <a:rPr lang="en-US" altLang="en-US" b="1" i="1" dirty="0">
                        <a:solidFill>
                          <a:srgbClr val="FF6600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altLang="en-US" b="1" i="1" dirty="0">
                        <a:solidFill>
                          <a:srgbClr val="FF6600"/>
                        </a:solidFill>
                        <a:latin typeface="Cambria Math" panose="02040503050406030204" pitchFamily="18" charset="0"/>
                      </a:rPr>
                      <m:t>𝑭</m:t>
                    </m:r>
                    <m:r>
                      <a:rPr lang="en-US" altLang="en-US" b="1" i="1" dirty="0">
                        <a:solidFill>
                          <a:srgbClr val="FF6600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US" altLang="en-US" sz="2400" dirty="0">
                  <a:solidFill>
                    <a:srgbClr val="000000"/>
                  </a:solidFill>
                </a:endParaRPr>
              </a:p>
              <a:p>
                <a:pPr lvl="1">
                  <a:buClr>
                    <a:srgbClr val="FFCC00"/>
                  </a:buClr>
                </a:pPr>
                <a:endParaRPr lang="en-US" altLang="en-US" dirty="0">
                  <a:solidFill>
                    <a:srgbClr val="000000"/>
                  </a:solidFill>
                </a:endParaRPr>
              </a:p>
              <a:p>
                <a:endParaRPr lang="en-US" altLang="en-US" sz="2400" b="1" dirty="0"/>
              </a:p>
              <a:p>
                <a:pPr marL="0" indent="0">
                  <a:buNone/>
                </a:pPr>
                <a:r>
                  <a:rPr lang="en-US" altLang="en-US" sz="2400" dirty="0" smtClean="0"/>
                  <a:t> </a:t>
                </a:r>
              </a:p>
              <a:p>
                <a:pPr marL="0" indent="0">
                  <a:buNone/>
                </a:pPr>
                <a:r>
                  <a:rPr lang="en-US" altLang="en-US" b="1" dirty="0">
                    <a:solidFill>
                      <a:srgbClr val="669900"/>
                    </a:solidFill>
                  </a:rPr>
                  <a:t> </a:t>
                </a:r>
                <a:r>
                  <a:rPr lang="en-US" altLang="en-US" b="1" dirty="0" smtClean="0">
                    <a:solidFill>
                      <a:srgbClr val="669900"/>
                    </a:solidFill>
                  </a:rPr>
                  <a:t>     </a:t>
                </a:r>
              </a:p>
            </p:txBody>
          </p:sp>
        </mc:Choice>
        <mc:Fallback>
          <p:sp>
            <p:nvSpPr>
              <p:cNvPr id="145411" name="Rectang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431800" y="1371600"/>
                <a:ext cx="8559800" cy="4953000"/>
              </a:xfrm>
              <a:blipFill>
                <a:blip r:embed="rId2"/>
                <a:stretch>
                  <a:fillRect l="-1496" t="-984" r="-499" b="-209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" name="Rectangular Callout 1"/>
              <p:cNvSpPr/>
              <p:nvPr/>
            </p:nvSpPr>
            <p:spPr bwMode="auto">
              <a:xfrm>
                <a:off x="850490" y="4495800"/>
                <a:ext cx="7696200" cy="1219200"/>
              </a:xfrm>
              <a:prstGeom prst="wedgeRectCallout">
                <a:avLst>
                  <a:gd name="adj1" fmla="val 351"/>
                  <a:gd name="adj2" fmla="val -118741"/>
                </a:avLst>
              </a:prstGeom>
              <a:solidFill>
                <a:schemeClr val="accent2">
                  <a:lumMod val="20000"/>
                  <a:lumOff val="80000"/>
                </a:schemeClr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 w="med" len="med"/>
              </a:ln>
              <a:effectLst/>
              <a:ex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14:m>
                  <m:oMath xmlns:m="http://schemas.openxmlformats.org/officeDocument/2006/math">
                    <m:d>
                      <m:dPr>
                        <m:ctrlPr>
                          <a:rPr lang="en-US" altLang="en-US" b="1" i="1" dirty="0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en-US" b="1" i="1" dirty="0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  <m:r>
                          <a:rPr lang="en-US" altLang="en-US" b="1" i="1" dirty="0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altLang="en-US" b="1" i="1" dirty="0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𝑾</m:t>
                        </m:r>
                        <m:r>
                          <a:rPr lang="en-US" altLang="en-US" b="1" i="1" dirty="0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∕</m:t>
                        </m:r>
                        <m:r>
                          <a:rPr lang="en-US" altLang="en-US" b="1" i="1" dirty="0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𝟐</m:t>
                        </m:r>
                        <m:r>
                          <a:rPr lang="en-US" altLang="en-US" b="1" i="1" dirty="0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𝒏</m:t>
                        </m:r>
                      </m:e>
                    </m:d>
                    <m:r>
                      <a:rPr lang="en-US" altLang="en-US" b="1" i="1" baseline="30000" dirty="0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𝑾</m:t>
                    </m:r>
                    <m:r>
                      <a:rPr lang="en-US" altLang="en-US" b="1" i="1" dirty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altLang="en-US" b="1" i="1" dirty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𝑺</m:t>
                    </m:r>
                    <m:r>
                      <a:rPr lang="en-US" altLang="en-US" b="1" i="1" dirty="0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&lt;</m:t>
                    </m:r>
                    <m:sSup>
                      <m:sSupPr>
                        <m:ctrlPr>
                          <a:rPr lang="en-US" altLang="en-US" b="1" i="1" dirty="0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en-US" b="1" i="1" dirty="0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𝒆</m:t>
                        </m:r>
                      </m:e>
                      <m:sup>
                        <m:r>
                          <a:rPr lang="en-US" altLang="en-US" b="1" i="1" dirty="0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f>
                          <m:fPr>
                            <m:ctrlPr>
                              <a:rPr lang="en-US" altLang="en-US" b="1" i="1" dirty="0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p>
                              <m:sSupPr>
                                <m:ctrlPr>
                                  <a:rPr lang="en-US" altLang="en-US" b="1" i="1" dirty="0" smtClean="0">
                                    <a:solidFill>
                                      <a:srgbClr val="C0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altLang="en-US" b="1" i="1" dirty="0" smtClean="0">
                                    <a:solidFill>
                                      <a:srgbClr val="C00000"/>
                                    </a:solidFill>
                                    <a:latin typeface="Cambria Math" panose="02040503050406030204" pitchFamily="18" charset="0"/>
                                  </a:rPr>
                                  <m:t>𝑾</m:t>
                                </m:r>
                              </m:e>
                              <m:sup>
                                <m:r>
                                  <a:rPr lang="en-US" altLang="en-US" b="1" i="1" dirty="0" smtClean="0">
                                    <a:solidFill>
                                      <a:srgbClr val="C00000"/>
                                    </a:solidFill>
                                    <a:latin typeface="Cambria Math" panose="02040503050406030204" pitchFamily="18" charset="0"/>
                                  </a:rPr>
                                  <m:t>𝟐</m:t>
                                </m:r>
                              </m:sup>
                            </m:sSup>
                          </m:num>
                          <m:den>
                            <m:r>
                              <a:rPr lang="en-US" altLang="en-US" b="1" i="1" dirty="0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𝟐</m:t>
                            </m:r>
                            <m:r>
                              <a:rPr lang="en-US" altLang="en-US" b="1" i="1" dirty="0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𝒏</m:t>
                            </m:r>
                          </m:den>
                        </m:f>
                      </m:sup>
                    </m:sSup>
                    <m:r>
                      <a:rPr lang="en-US" altLang="en-US" b="1" i="1" dirty="0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𝑺</m:t>
                    </m:r>
                    <m:r>
                      <a:rPr lang="en-US" altLang="en-US" b="1" i="1" dirty="0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US" altLang="en-US" b="1" i="1" dirty="0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en-US" b="1" i="1" dirty="0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𝒆</m:t>
                        </m:r>
                      </m:e>
                      <m:sup>
                        <m:r>
                          <a:rPr lang="en-US" altLang="en-US" b="1" i="1" dirty="0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m:rPr>
                            <m:sty m:val="p"/>
                          </m:rPr>
                          <a:rPr lang="en-US" altLang="en-US" b="1" i="1" dirty="0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ln</m:t>
                        </m:r>
                        <m:r>
                          <a:rPr lang="en-US" altLang="en-US" b="1" i="1" dirty="0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altLang="en-US" b="1" i="1" dirty="0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𝑺</m:t>
                        </m:r>
                      </m:sup>
                    </m:sSup>
                  </m:oMath>
                </a14:m>
                <a:r>
                  <a:rPr lang="en-US" altLang="en-US" b="1" dirty="0">
                    <a:solidFill>
                      <a:srgbClr val="C00000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en-US" b="1" i="1" dirty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𝑺</m:t>
                    </m:r>
                  </m:oMath>
                </a14:m>
                <a:r>
                  <a:rPr kumimoji="0" lang="en-US" sz="3200" u="none" strike="noStrike" cap="none" normalizeH="0" baseline="0" dirty="0" smtClean="0">
                    <a:ln>
                      <a:noFill/>
                    </a:ln>
                    <a:solidFill>
                      <a:srgbClr val="C00000"/>
                    </a:solidFill>
                    <a:effectLst/>
                    <a:latin typeface="Cambria Math" panose="02040503050406030204" pitchFamily="18" charset="0"/>
                    <a:ea typeface="Cambria Math" panose="02040503050406030204" pitchFamily="18" charset="0"/>
                    <a:cs typeface="Sakkal Majalla" panose="02000000000000000000" pitchFamily="2" charset="-78"/>
                  </a:rPr>
                  <a:t>=1</a:t>
                </a:r>
              </a:p>
            </p:txBody>
          </p:sp>
        </mc:Choice>
        <mc:Fallback>
          <p:sp>
            <p:nvSpPr>
              <p:cNvPr id="2" name="Rectangular Callout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850490" y="4495800"/>
                <a:ext cx="7696200" cy="1219200"/>
              </a:xfrm>
              <a:prstGeom prst="wedgeRectCallout">
                <a:avLst>
                  <a:gd name="adj1" fmla="val 351"/>
                  <a:gd name="adj2" fmla="val -118741"/>
                </a:avLst>
              </a:prstGeom>
              <a:blipFill>
                <a:blip r:embed="rId3"/>
                <a:stretch>
                  <a:fillRect b="-588"/>
                </a:stretch>
              </a:blip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 w="med" len="med"/>
              </a:ln>
              <a:effectLst/>
              <a:ex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5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3600" dirty="0"/>
              <a:t>Width </a:t>
            </a:r>
            <a:r>
              <a:rPr lang="en-US" altLang="en-US" sz="3600" dirty="0" smtClean="0"/>
              <a:t>vs size in resolution </a:t>
            </a:r>
            <a:r>
              <a:rPr lang="en-US" altLang="en-US" sz="3600" dirty="0"/>
              <a:t>proofs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384900-51C4-4F1F-AC0B-CB9FE738FE37}" type="slidenum">
              <a:rPr lang="en-US" altLang="en-US" smtClean="0"/>
              <a:pPr/>
              <a:t>48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946214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3600" dirty="0"/>
              <a:t>Width </a:t>
            </a:r>
            <a:r>
              <a:rPr lang="en-US" altLang="en-US" sz="3600" dirty="0" smtClean="0"/>
              <a:t>vs size in resolution </a:t>
            </a:r>
            <a:r>
              <a:rPr lang="en-US" altLang="en-US" sz="3600" dirty="0"/>
              <a:t>proofs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45411" name="Rectangle 3"/>
              <p:cNvSpPr>
                <a:spLocks noGrp="1" noChangeArrowheads="1"/>
              </p:cNvSpPr>
              <p:nvPr>
                <p:ph type="body" idx="1"/>
              </p:nvPr>
            </p:nvSpPr>
            <p:spPr>
              <a:xfrm>
                <a:off x="431800" y="1371600"/>
                <a:ext cx="8559800" cy="4953000"/>
              </a:xfrm>
            </p:spPr>
            <p:txBody>
              <a:bodyPr/>
              <a:lstStyle/>
              <a:p>
                <a:pPr marL="0" indent="0">
                  <a:buNone/>
                </a:pPr>
                <a:r>
                  <a:rPr lang="en-US" altLang="en-US" sz="2400" b="1" dirty="0" smtClean="0">
                    <a:solidFill>
                      <a:srgbClr val="669900"/>
                    </a:solidFill>
                  </a:rPr>
                  <a:t>Thm </a:t>
                </a:r>
                <a:r>
                  <a:rPr lang="en-US" altLang="en-US" sz="2400" dirty="0">
                    <a:solidFill>
                      <a:srgbClr val="0070C0"/>
                    </a:solidFill>
                  </a:rPr>
                  <a:t>[</a:t>
                </a:r>
                <a:r>
                  <a:rPr lang="en-US" altLang="en-US" sz="2400" dirty="0" smtClean="0">
                    <a:solidFill>
                      <a:srgbClr val="0070C0"/>
                    </a:solidFill>
                  </a:rPr>
                  <a:t>Ben-</a:t>
                </a:r>
                <a:r>
                  <a:rPr lang="en-US" altLang="en-US" sz="2400" dirty="0" err="1" smtClean="0">
                    <a:solidFill>
                      <a:srgbClr val="0070C0"/>
                    </a:solidFill>
                  </a:rPr>
                  <a:t>Sasson,Wigderson</a:t>
                </a:r>
                <a:r>
                  <a:rPr lang="en-US" altLang="en-US" sz="2400" dirty="0" smtClean="0">
                    <a:solidFill>
                      <a:srgbClr val="0070C0"/>
                    </a:solidFill>
                  </a:rPr>
                  <a:t>]</a:t>
                </a:r>
                <a:r>
                  <a:rPr lang="en-US" altLang="en-US" sz="2400" b="1" dirty="0" smtClean="0">
                    <a:solidFill>
                      <a:srgbClr val="669900"/>
                    </a:solidFill>
                  </a:rPr>
                  <a:t>:</a:t>
                </a:r>
                <a:r>
                  <a:rPr lang="en-US" altLang="en-US" sz="2400" b="1" dirty="0" smtClean="0">
                    <a:solidFill>
                      <a:srgbClr val="0070C0"/>
                    </a:solidFill>
                  </a:rPr>
                  <a:t> </a:t>
                </a:r>
                <a:r>
                  <a:rPr lang="en-US" altLang="en-US" sz="2400" dirty="0"/>
                  <a:t>Every </a:t>
                </a:r>
                <a:r>
                  <a:rPr lang="en-US" altLang="en-US" sz="2400" dirty="0" smtClean="0"/>
                  <a:t>resolution refutation </a:t>
                </a:r>
                <a:r>
                  <a:rPr lang="en-US" altLang="en-US" sz="2400" dirty="0"/>
                  <a:t>of </a:t>
                </a:r>
                <a14:m>
                  <m:oMath xmlns:m="http://schemas.openxmlformats.org/officeDocument/2006/math">
                    <m:r>
                      <a:rPr lang="en-US" altLang="en-US" sz="2400" b="1" i="1" dirty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𝑭</m:t>
                    </m:r>
                  </m:oMath>
                </a14:m>
                <a:r>
                  <a:rPr lang="en-US" altLang="en-US" sz="2400" b="1" dirty="0">
                    <a:solidFill>
                      <a:schemeClr val="accent1"/>
                    </a:solidFill>
                  </a:rPr>
                  <a:t> </a:t>
                </a:r>
                <a:r>
                  <a:rPr lang="en-US" altLang="en-US" sz="2400" dirty="0"/>
                  <a:t>of size </a:t>
                </a:r>
                <a14:m>
                  <m:oMath xmlns:m="http://schemas.openxmlformats.org/officeDocument/2006/math">
                    <m:r>
                      <a:rPr lang="en-US" altLang="en-US" sz="2400" b="1" i="1" dirty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𝑺</m:t>
                    </m:r>
                  </m:oMath>
                </a14:m>
                <a:r>
                  <a:rPr lang="en-US" altLang="en-US" sz="2400" b="1" dirty="0"/>
                  <a:t> </a:t>
                </a:r>
                <a:r>
                  <a:rPr lang="en-US" altLang="en-US" sz="2400" dirty="0"/>
                  <a:t>can be converted to one of width </a:t>
                </a:r>
                <a:r>
                  <a:rPr lang="en-US" altLang="en-US" sz="2400" dirty="0">
                    <a:sym typeface="Symbol" panose="05050102010706020507" pitchFamily="18" charset="2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en-US" sz="2400" b="1" i="0" dirty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  <a:sym typeface="Symbol" panose="05050102010706020507" pitchFamily="18" charset="2"/>
                      </a:rPr>
                      <m:t>𝟐</m:t>
                    </m:r>
                    <m:rad>
                      <m:radPr>
                        <m:degHide m:val="on"/>
                        <m:ctrlPr>
                          <a:rPr lang="en-US" altLang="en-US" sz="2400" b="1" i="1" dirty="0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</m:ctrlPr>
                      </m:radPr>
                      <m:deg/>
                      <m:e>
                        <m:r>
                          <a:rPr lang="en-US" altLang="en-US" sz="2400" b="1" i="1" dirty="0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  <m:t>𝟐</m:t>
                        </m:r>
                        <m:r>
                          <a:rPr lang="en-US" altLang="en-US" sz="2400" b="1" i="1" dirty="0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  <m:t>𝒏</m:t>
                        </m:r>
                        <m:r>
                          <a:rPr lang="en-US" altLang="en-US" sz="2400" b="1" i="0" dirty="0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 altLang="en-US" sz="2400" b="1" i="0" dirty="0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  <m:t>ln</m:t>
                        </m:r>
                        <m:r>
                          <a:rPr lang="en-US" altLang="en-US" sz="2400" b="1" i="0" dirty="0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  <m:t> </m:t>
                        </m:r>
                        <m:r>
                          <a:rPr lang="en-US" altLang="en-US" sz="2400" b="1" i="1" dirty="0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  <m:t>𝑺</m:t>
                        </m:r>
                      </m:e>
                    </m:rad>
                    <m:r>
                      <a:rPr lang="en-US" altLang="en-US" sz="2400" b="1" i="1" dirty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altLang="en-US" sz="2400" b="1" i="1" dirty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𝒘</m:t>
                    </m:r>
                    <m:r>
                      <a:rPr lang="en-US" altLang="en-US" sz="2400" i="1" dirty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altLang="en-US" sz="2400" b="1" i="1" dirty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𝑭</m:t>
                    </m:r>
                    <m:r>
                      <a:rPr lang="en-US" altLang="en-US" sz="2400" i="1" dirty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US" altLang="en-US" sz="2400" b="1" dirty="0" smtClean="0">
                  <a:solidFill>
                    <a:schemeClr val="accent1"/>
                  </a:solidFill>
                </a:endParaRPr>
              </a:p>
              <a:p>
                <a:pPr marL="0" indent="0">
                  <a:buNone/>
                </a:pPr>
                <a:endParaRPr lang="en-US" altLang="en-US" sz="1000" b="1" dirty="0" smtClean="0">
                  <a:solidFill>
                    <a:srgbClr val="669900"/>
                  </a:solidFill>
                </a:endParaRPr>
              </a:p>
              <a:p>
                <a:pPr marL="0" indent="0">
                  <a:buNone/>
                </a:pPr>
                <a:r>
                  <a:rPr lang="en-US" altLang="en-US" b="1" dirty="0" smtClean="0">
                    <a:solidFill>
                      <a:srgbClr val="669900"/>
                    </a:solidFill>
                  </a:rPr>
                  <a:t>Pf: </a:t>
                </a:r>
                <a:r>
                  <a:rPr lang="en-US" altLang="en-US" sz="2400" dirty="0" smtClean="0"/>
                  <a:t>Let </a:t>
                </a:r>
                <a14:m>
                  <m:oMath xmlns:m="http://schemas.openxmlformats.org/officeDocument/2006/math">
                    <m:r>
                      <a:rPr lang="en-US" altLang="en-US" sz="2400" b="1" i="1" dirty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𝑾</m:t>
                    </m:r>
                    <m:r>
                      <a:rPr lang="en-US" altLang="en-US" sz="2400" b="1" i="1" dirty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altLang="en-US" sz="2400" b="1" i="1" dirty="0" smtClean="0">
                            <a:solidFill>
                              <a:srgbClr val="FF6600"/>
                            </a:solidFill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</m:ctrlPr>
                      </m:radPr>
                      <m:deg/>
                      <m:e>
                        <m:r>
                          <a:rPr lang="en-US" altLang="en-US" sz="2400" b="1" i="1" dirty="0">
                            <a:solidFill>
                              <a:srgbClr val="FF6600"/>
                            </a:solidFill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  <m:t>𝟐</m:t>
                        </m:r>
                        <m:r>
                          <a:rPr lang="en-US" altLang="en-US" sz="2400" b="1" i="1" dirty="0">
                            <a:solidFill>
                              <a:srgbClr val="FF6600"/>
                            </a:solidFill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  <m:t>𝒏</m:t>
                        </m:r>
                        <m:r>
                          <a:rPr lang="en-US" altLang="en-US" sz="2400" b="1" dirty="0">
                            <a:solidFill>
                              <a:srgbClr val="FF6600"/>
                            </a:solidFill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 altLang="en-US" sz="2400" b="1" dirty="0">
                            <a:solidFill>
                              <a:srgbClr val="FF6600"/>
                            </a:solidFill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  <m:t>ln</m:t>
                        </m:r>
                        <m:r>
                          <a:rPr lang="en-US" altLang="en-US" sz="2400" b="1" dirty="0">
                            <a:solidFill>
                              <a:srgbClr val="FF6600"/>
                            </a:solidFill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  <m:t> </m:t>
                        </m:r>
                        <m:r>
                          <a:rPr lang="en-US" altLang="en-US" sz="2400" b="1" i="1" dirty="0">
                            <a:solidFill>
                              <a:srgbClr val="FF6600"/>
                            </a:solidFill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  <m:t>𝑺</m:t>
                        </m:r>
                      </m:e>
                    </m:rad>
                  </m:oMath>
                </a14:m>
                <a:r>
                  <a:rPr lang="en-US" altLang="en-US" sz="2400" dirty="0" smtClean="0"/>
                  <a:t>.   A clause </a:t>
                </a:r>
                <a14:m>
                  <m:oMath xmlns:m="http://schemas.openxmlformats.org/officeDocument/2006/math">
                    <m:r>
                      <a:rPr lang="en-US" altLang="en-US" sz="2400" b="1" i="1" dirty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𝑪</m:t>
                    </m:r>
                  </m:oMath>
                </a14:m>
                <a:r>
                  <a:rPr lang="en-US" altLang="en-US" sz="2400" dirty="0" smtClean="0"/>
                  <a:t> is </a:t>
                </a:r>
                <a:r>
                  <a:rPr lang="en-US" altLang="en-US" sz="2400" i="1" dirty="0" smtClean="0"/>
                  <a:t>large</a:t>
                </a:r>
                <a:r>
                  <a:rPr lang="en-US" altLang="en-US" sz="2400" dirty="0" smtClean="0"/>
                  <a:t> </a:t>
                </a:r>
                <a:r>
                  <a:rPr lang="en-US" altLang="en-US" sz="2400" dirty="0" err="1" smtClean="0"/>
                  <a:t>iff</a:t>
                </a:r>
                <a:r>
                  <a:rPr lang="en-US" altLang="en-US" sz="2400" dirty="0" smtClean="0"/>
                  <a:t> </a:t>
                </a:r>
                <a14:m>
                  <m:oMath xmlns:m="http://schemas.openxmlformats.org/officeDocument/2006/math">
                    <m:r>
                      <a:rPr lang="en-US" altLang="en-US" sz="2400" b="1" i="1" dirty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𝒘</m:t>
                    </m:r>
                    <m:d>
                      <m:dPr>
                        <m:ctrlPr>
                          <a:rPr lang="en-US" altLang="en-US" sz="2400" b="1" i="1" dirty="0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en-US" sz="2400" b="1" i="1" dirty="0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𝑪</m:t>
                        </m:r>
                      </m:e>
                    </m:d>
                    <m:r>
                      <a:rPr lang="en-US" altLang="en-US" sz="2400" b="1" i="1" dirty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≥</m:t>
                    </m:r>
                    <m:r>
                      <a:rPr lang="en-US" altLang="en-US" sz="2400" b="1" i="1" dirty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𝑾</m:t>
                    </m:r>
                    <m:r>
                      <a:rPr lang="en-US" altLang="en-US" sz="2400" b="1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.</m:t>
                    </m:r>
                  </m:oMath>
                </a14:m>
                <a:endParaRPr lang="en-US" altLang="en-US" sz="2400" b="1" dirty="0">
                  <a:solidFill>
                    <a:srgbClr val="669900"/>
                  </a:solidFill>
                </a:endParaRPr>
              </a:p>
              <a:p>
                <a:pPr marL="0" indent="0">
                  <a:buNone/>
                </a:pPr>
                <a:r>
                  <a:rPr lang="en-US" altLang="en-US" sz="2400" dirty="0" smtClean="0"/>
                  <a:t>By </a:t>
                </a:r>
                <a:r>
                  <a:rPr lang="en-US" altLang="en-US" sz="2400" dirty="0"/>
                  <a:t>induction on </a:t>
                </a:r>
                <a14:m>
                  <m:oMath xmlns:m="http://schemas.openxmlformats.org/officeDocument/2006/math">
                    <m:r>
                      <a:rPr lang="en-US" altLang="en-US" sz="2400" b="1" i="1" dirty="0" smtClean="0">
                        <a:solidFill>
                          <a:srgbClr val="669900"/>
                        </a:solidFill>
                        <a:latin typeface="Cambria Math" panose="02040503050406030204" pitchFamily="18" charset="0"/>
                      </a:rPr>
                      <m:t>𝒏</m:t>
                    </m:r>
                  </m:oMath>
                </a14:m>
                <a:r>
                  <a:rPr lang="en-US" altLang="en-US" sz="2400" b="1" dirty="0">
                    <a:solidFill>
                      <a:srgbClr val="669900"/>
                    </a:solidFill>
                  </a:rPr>
                  <a:t> </a:t>
                </a:r>
                <a:r>
                  <a:rPr lang="en-US" altLang="en-US" sz="2400" dirty="0"/>
                  <a:t>and</a:t>
                </a:r>
                <a:r>
                  <a:rPr lang="en-US" altLang="en-US" sz="2400" b="1" dirty="0">
                    <a:solidFill>
                      <a:srgbClr val="669900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en-US" sz="2400" b="1" i="1" dirty="0" smtClean="0">
                        <a:solidFill>
                          <a:srgbClr val="669900"/>
                        </a:solidFill>
                        <a:latin typeface="Cambria Math" panose="02040503050406030204" pitchFamily="18" charset="0"/>
                      </a:rPr>
                      <m:t>𝒌</m:t>
                    </m:r>
                  </m:oMath>
                </a14:m>
                <a:r>
                  <a:rPr lang="en-US" altLang="en-US" sz="2400" b="1" dirty="0"/>
                  <a:t>: </a:t>
                </a:r>
                <a:r>
                  <a:rPr lang="en-US" altLang="en-US" sz="2400" b="1" dirty="0" smtClean="0"/>
                  <a:t>  </a:t>
                </a:r>
                <a:r>
                  <a:rPr lang="en-US" altLang="en-US" sz="2400" i="1" dirty="0" smtClean="0"/>
                  <a:t>If</a:t>
                </a:r>
                <a:r>
                  <a:rPr lang="en-US" altLang="en-US" sz="2400" b="1" i="1" dirty="0" smtClean="0"/>
                  <a:t>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altLang="en-US" sz="2400" b="1" i="1" dirty="0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en-US" sz="2400" b="1" i="1" dirty="0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  <m:r>
                          <a:rPr lang="en-US" altLang="en-US" sz="2400" b="1" i="1" dirty="0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altLang="en-US" sz="2400" b="1" i="1" dirty="0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𝑾</m:t>
                        </m:r>
                        <m:r>
                          <a:rPr lang="en-US" altLang="en-US" sz="2400" b="1" i="1" dirty="0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/</m:t>
                        </m:r>
                        <m:r>
                          <a:rPr lang="en-US" altLang="en-US" sz="2400" b="1" i="1" dirty="0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  <m:r>
                          <a:rPr lang="en-US" altLang="en-US" sz="2400" b="1" i="1" dirty="0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𝒏</m:t>
                        </m:r>
                      </m:e>
                    </m:d>
                    <m:r>
                      <a:rPr lang="en-US" altLang="en-US" sz="2400" b="1" i="1" baseline="30000" dirty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𝒌</m:t>
                    </m:r>
                    <m:r>
                      <a:rPr lang="en-US" altLang="en-US" sz="2400" b="1" i="1" dirty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altLang="en-US" sz="2400" b="1" i="1" dirty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𝑺</m:t>
                    </m:r>
                    <m:r>
                      <a:rPr lang="en-US" altLang="en-US" sz="2400" b="1" i="1" dirty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&lt;</m:t>
                    </m:r>
                    <m:r>
                      <a:rPr lang="en-US" altLang="en-US" sz="2400" b="1" i="1" dirty="0">
                        <a:solidFill>
                          <a:schemeClr val="accent1"/>
                        </a:solidFill>
                        <a:latin typeface="Cambria Math" panose="02040503050406030204" pitchFamily="18" charset="0"/>
                        <a:sym typeface="Symbol" panose="05050102010706020507" pitchFamily="18" charset="2"/>
                      </a:rPr>
                      <m:t>𝟏</m:t>
                    </m:r>
                    <m:r>
                      <a:rPr lang="en-US" altLang="en-US" sz="2400" b="1" i="1" dirty="0">
                        <a:latin typeface="Cambria Math" panose="02040503050406030204" pitchFamily="18" charset="0"/>
                        <a:sym typeface="Symbol" panose="05050102010706020507" pitchFamily="18" charset="2"/>
                      </a:rPr>
                      <m:t> </m:t>
                    </m:r>
                  </m:oMath>
                </a14:m>
                <a:r>
                  <a:rPr lang="en-US" altLang="en-US" sz="2400" i="1" dirty="0">
                    <a:sym typeface="Symbol" panose="05050102010706020507" pitchFamily="18" charset="2"/>
                  </a:rPr>
                  <a:t>then any </a:t>
                </a:r>
                <a14:m>
                  <m:oMath xmlns:m="http://schemas.openxmlformats.org/officeDocument/2006/math">
                    <m:r>
                      <a:rPr lang="en-US" altLang="en-US" sz="2400" b="1" i="1" dirty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  <a:sym typeface="Symbol" panose="05050102010706020507" pitchFamily="18" charset="2"/>
                      </a:rPr>
                      <m:t>𝑭</m:t>
                    </m:r>
                  </m:oMath>
                </a14:m>
                <a:r>
                  <a:rPr lang="en-US" altLang="en-US" sz="2400" b="1" dirty="0">
                    <a:sym typeface="Symbol" panose="05050102010706020507" pitchFamily="18" charset="2"/>
                  </a:rPr>
                  <a:t> </a:t>
                </a:r>
                <a:r>
                  <a:rPr lang="en-US" altLang="en-US" sz="2400" b="1" dirty="0" smtClean="0">
                    <a:sym typeface="Symbol" panose="05050102010706020507" pitchFamily="18" charset="2"/>
                  </a:rPr>
                  <a:t>              </a:t>
                </a:r>
                <a:r>
                  <a:rPr lang="en-US" altLang="en-US" sz="2400" i="1" dirty="0" smtClean="0">
                    <a:sym typeface="Symbol" panose="05050102010706020507" pitchFamily="18" charset="2"/>
                  </a:rPr>
                  <a:t>with</a:t>
                </a:r>
                <a:r>
                  <a:rPr lang="en-US" altLang="en-US" sz="2400" dirty="0" smtClean="0">
                    <a:sym typeface="Symbol" panose="05050102010706020507" pitchFamily="18" charset="2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en-US" sz="2400" b="0" i="1" dirty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sym typeface="Symbol" panose="05050102010706020507" pitchFamily="18" charset="2"/>
                      </a:rPr>
                      <m:t>≤</m:t>
                    </m:r>
                    <m:r>
                      <a:rPr lang="en-US" altLang="en-US" sz="2400" b="1" i="1" dirty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  <a:sym typeface="Symbol" panose="05050102010706020507" pitchFamily="18" charset="2"/>
                      </a:rPr>
                      <m:t>𝑺</m:t>
                    </m:r>
                  </m:oMath>
                </a14:m>
                <a:r>
                  <a:rPr lang="en-US" altLang="en-US" sz="2400" b="1" dirty="0">
                    <a:sym typeface="Symbol" panose="05050102010706020507" pitchFamily="18" charset="2"/>
                  </a:rPr>
                  <a:t> </a:t>
                </a:r>
                <a:r>
                  <a:rPr lang="en-US" altLang="en-US" sz="2400" i="1" dirty="0">
                    <a:sym typeface="Symbol" panose="05050102010706020507" pitchFamily="18" charset="2"/>
                  </a:rPr>
                  <a:t>large clauses has </a:t>
                </a:r>
                <a:r>
                  <a:rPr lang="en-US" altLang="en-US" sz="2400" i="1" dirty="0" smtClean="0">
                    <a:sym typeface="Symbol" panose="05050102010706020507" pitchFamily="18" charset="2"/>
                  </a:rPr>
                  <a:t>refutation </a:t>
                </a:r>
                <a:r>
                  <a:rPr lang="en-US" altLang="en-US" sz="2400" i="1" dirty="0">
                    <a:sym typeface="Symbol" panose="05050102010706020507" pitchFamily="18" charset="2"/>
                  </a:rPr>
                  <a:t>of width </a:t>
                </a:r>
                <a14:m>
                  <m:oMath xmlns:m="http://schemas.openxmlformats.org/officeDocument/2006/math">
                    <m:r>
                      <a:rPr lang="en-US" altLang="en-US" sz="2400" b="1" i="1" dirty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  <a:sym typeface="Symbol" panose="05050102010706020507" pitchFamily="18" charset="2"/>
                      </a:rPr>
                      <m:t> </m:t>
                    </m:r>
                    <m:r>
                      <a:rPr lang="en-US" altLang="en-US" sz="2400" b="1" i="1" dirty="0" err="1">
                        <a:solidFill>
                          <a:schemeClr val="accent1"/>
                        </a:solidFill>
                        <a:latin typeface="Cambria Math" panose="02040503050406030204" pitchFamily="18" charset="0"/>
                        <a:sym typeface="Symbol" panose="05050102010706020507" pitchFamily="18" charset="2"/>
                      </a:rPr>
                      <m:t>𝒌</m:t>
                    </m:r>
                    <m:r>
                      <a:rPr lang="en-US" altLang="en-US" sz="2400" b="1" i="1" dirty="0" err="1">
                        <a:solidFill>
                          <a:schemeClr val="accent1"/>
                        </a:solidFill>
                        <a:latin typeface="Cambria Math" panose="02040503050406030204" pitchFamily="18" charset="0"/>
                        <a:sym typeface="Symbol" panose="05050102010706020507" pitchFamily="18" charset="2"/>
                      </a:rPr>
                      <m:t>+</m:t>
                    </m:r>
                    <m:r>
                      <a:rPr lang="en-US" altLang="en-US" sz="2400" b="1" i="1" dirty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  <a:sym typeface="Symbol" panose="05050102010706020507" pitchFamily="18" charset="2"/>
                      </a:rPr>
                      <m:t>𝑾</m:t>
                    </m:r>
                    <m:r>
                      <a:rPr lang="en-US" altLang="en-US" sz="2400" b="1" i="1" dirty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  <a:sym typeface="Symbol" panose="05050102010706020507" pitchFamily="18" charset="2"/>
                      </a:rPr>
                      <m:t>+</m:t>
                    </m:r>
                    <m:r>
                      <a:rPr lang="en-US" altLang="en-US" sz="2400" b="1" i="1" dirty="0" err="1">
                        <a:solidFill>
                          <a:schemeClr val="accent1"/>
                        </a:solidFill>
                        <a:latin typeface="Cambria Math" panose="02040503050406030204" pitchFamily="18" charset="0"/>
                        <a:sym typeface="Symbol" panose="05050102010706020507" pitchFamily="18" charset="2"/>
                      </a:rPr>
                      <m:t>𝒘</m:t>
                    </m:r>
                    <m:r>
                      <a:rPr lang="en-US" altLang="en-US" sz="2400" b="1" i="1" dirty="0">
                        <a:solidFill>
                          <a:schemeClr val="accent1"/>
                        </a:solidFill>
                        <a:latin typeface="Cambria Math" panose="02040503050406030204" pitchFamily="18" charset="0"/>
                        <a:sym typeface="Symbol" panose="05050102010706020507" pitchFamily="18" charset="2"/>
                      </a:rPr>
                      <m:t>(</m:t>
                    </m:r>
                    <m:r>
                      <a:rPr lang="en-US" altLang="en-US" sz="2400" b="1" i="1" dirty="0">
                        <a:solidFill>
                          <a:schemeClr val="accent1"/>
                        </a:solidFill>
                        <a:latin typeface="Cambria Math" panose="02040503050406030204" pitchFamily="18" charset="0"/>
                        <a:sym typeface="Symbol" panose="05050102010706020507" pitchFamily="18" charset="2"/>
                      </a:rPr>
                      <m:t>𝑭</m:t>
                    </m:r>
                    <m:r>
                      <a:rPr lang="en-US" altLang="en-US" sz="2400" b="1" i="1" dirty="0">
                        <a:solidFill>
                          <a:schemeClr val="accent1"/>
                        </a:solidFill>
                        <a:latin typeface="Cambria Math" panose="02040503050406030204" pitchFamily="18" charset="0"/>
                        <a:sym typeface="Symbol" panose="05050102010706020507" pitchFamily="18" charset="2"/>
                      </a:rPr>
                      <m:t>)</m:t>
                    </m:r>
                  </m:oMath>
                </a14:m>
                <a:endParaRPr lang="en-US" altLang="en-US" sz="2400" b="1" dirty="0" smtClean="0"/>
              </a:p>
              <a:p>
                <a:pPr lvl="1">
                  <a:buClr>
                    <a:srgbClr val="FFCC00"/>
                  </a:buClr>
                </a:pPr>
                <a:r>
                  <a:rPr lang="en-US" altLang="en-US" dirty="0" smtClean="0">
                    <a:solidFill>
                      <a:srgbClr val="000000"/>
                    </a:solidFill>
                  </a:rPr>
                  <a:t>So can derive </a:t>
                </a:r>
                <a14:m>
                  <m:oMath xmlns:m="http://schemas.openxmlformats.org/officeDocument/2006/math">
                    <m:r>
                      <a:rPr lang="en-US" altLang="en-US" sz="2200" b="1" i="1" dirty="0" smtClean="0">
                        <a:solidFill>
                          <a:srgbClr val="FF6600"/>
                        </a:solidFill>
                        <a:latin typeface="Cambria Math" panose="02040503050406030204" pitchFamily="18" charset="0"/>
                        <a:sym typeface="Symbol" panose="05050102010706020507" pitchFamily="18" charset="2"/>
                      </a:rPr>
                      <m:t></m:t>
                    </m:r>
                    <m:r>
                      <a:rPr lang="en-US" altLang="en-US" sz="2200" b="1" i="1" dirty="0">
                        <a:solidFill>
                          <a:srgbClr val="FF6600"/>
                        </a:solidFill>
                        <a:latin typeface="Cambria Math" panose="02040503050406030204" pitchFamily="18" charset="0"/>
                      </a:rPr>
                      <m:t>𝒙</m:t>
                    </m:r>
                  </m:oMath>
                </a14:m>
                <a:r>
                  <a:rPr lang="en-US" altLang="en-US" sz="2200" dirty="0">
                    <a:solidFill>
                      <a:srgbClr val="000000"/>
                    </a:solidFill>
                  </a:rPr>
                  <a:t> from </a:t>
                </a:r>
                <a14:m>
                  <m:oMath xmlns:m="http://schemas.openxmlformats.org/officeDocument/2006/math">
                    <m:r>
                      <a:rPr lang="en-US" altLang="en-US" sz="2200" b="1" i="1" dirty="0" smtClean="0">
                        <a:solidFill>
                          <a:srgbClr val="FF6600"/>
                        </a:solidFill>
                        <a:latin typeface="Cambria Math" panose="02040503050406030204" pitchFamily="18" charset="0"/>
                      </a:rPr>
                      <m:t>𝑭</m:t>
                    </m:r>
                  </m:oMath>
                </a14:m>
                <a:r>
                  <a:rPr lang="en-US" altLang="en-US" sz="2200" dirty="0">
                    <a:solidFill>
                      <a:srgbClr val="000000"/>
                    </a:solidFill>
                  </a:rPr>
                  <a:t> </a:t>
                </a:r>
                <a:r>
                  <a:rPr lang="en-US" altLang="en-US" sz="2200" dirty="0" smtClean="0">
                    <a:solidFill>
                      <a:srgbClr val="000000"/>
                    </a:solidFill>
                  </a:rPr>
                  <a:t>in </a:t>
                </a:r>
                <a:r>
                  <a:rPr lang="en-US" altLang="en-US" sz="2200" dirty="0">
                    <a:solidFill>
                      <a:srgbClr val="000000"/>
                    </a:solidFill>
                  </a:rPr>
                  <a:t>width </a:t>
                </a:r>
                <a14:m>
                  <m:oMath xmlns:m="http://schemas.openxmlformats.org/officeDocument/2006/math">
                    <m:r>
                      <a:rPr lang="en-US" altLang="en-US" sz="2200" b="1" i="1" dirty="0" smtClean="0">
                        <a:solidFill>
                          <a:srgbClr val="FF6600"/>
                        </a:solidFill>
                        <a:latin typeface="Cambria Math" panose="02040503050406030204" pitchFamily="18" charset="0"/>
                      </a:rPr>
                      <m:t>𝒌</m:t>
                    </m:r>
                    <m:r>
                      <a:rPr lang="en-US" altLang="en-US" sz="2200" b="1" i="1" dirty="0" smtClean="0">
                        <a:solidFill>
                          <a:srgbClr val="FF6600"/>
                        </a:solidFill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altLang="en-US" sz="2200" b="1" i="1" dirty="0" smtClean="0">
                        <a:solidFill>
                          <a:srgbClr val="FF6600"/>
                        </a:solidFill>
                        <a:latin typeface="Cambria Math" panose="02040503050406030204" pitchFamily="18" charset="0"/>
                      </a:rPr>
                      <m:t>𝑾</m:t>
                    </m:r>
                    <m:r>
                      <a:rPr lang="en-US" altLang="en-US" sz="2200" b="1" i="1" dirty="0" smtClean="0">
                        <a:solidFill>
                          <a:srgbClr val="FF6600"/>
                        </a:solidFill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altLang="en-US" sz="2200" b="1" i="1" dirty="0" smtClean="0">
                        <a:solidFill>
                          <a:srgbClr val="FF6600"/>
                        </a:solidFill>
                        <a:latin typeface="Cambria Math" panose="02040503050406030204" pitchFamily="18" charset="0"/>
                      </a:rPr>
                      <m:t>𝒘</m:t>
                    </m:r>
                    <m:r>
                      <a:rPr lang="en-US" altLang="en-US" sz="2200" b="1" i="1" dirty="0">
                        <a:solidFill>
                          <a:srgbClr val="FF6600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altLang="en-US" sz="2200" b="1" i="1" dirty="0">
                        <a:solidFill>
                          <a:srgbClr val="FF6600"/>
                        </a:solidFill>
                        <a:latin typeface="Cambria Math" panose="02040503050406030204" pitchFamily="18" charset="0"/>
                      </a:rPr>
                      <m:t>𝑭</m:t>
                    </m:r>
                    <m:r>
                      <a:rPr lang="en-US" altLang="en-US" sz="2200" b="1" i="1" dirty="0">
                        <a:solidFill>
                          <a:srgbClr val="FF6600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US" altLang="en-US" sz="2200" b="1" dirty="0">
                  <a:solidFill>
                    <a:srgbClr val="000000"/>
                  </a:solidFill>
                </a:endParaRPr>
              </a:p>
              <a:p>
                <a:pPr lvl="1">
                  <a:buClr>
                    <a:srgbClr val="FFCC00"/>
                  </a:buClr>
                </a:pPr>
                <a:r>
                  <a:rPr lang="en-US" altLang="en-US" dirty="0" smtClean="0">
                    <a:solidFill>
                      <a:srgbClr val="000000"/>
                    </a:solidFill>
                  </a:rPr>
                  <a:t>Also by induction, refutation of </a:t>
                </a:r>
                <a14:m>
                  <m:oMath xmlns:m="http://schemas.openxmlformats.org/officeDocument/2006/math">
                    <m:r>
                      <a:rPr lang="en-US" altLang="en-US" b="1" i="1" dirty="0">
                        <a:solidFill>
                          <a:srgbClr val="FF6600"/>
                        </a:solidFill>
                        <a:latin typeface="Cambria Math" panose="02040503050406030204" pitchFamily="18" charset="0"/>
                      </a:rPr>
                      <m:t>𝑭</m:t>
                    </m:r>
                    <m:r>
                      <a:rPr lang="en-US" altLang="en-US" b="1" i="1" baseline="-25000" dirty="0">
                        <a:solidFill>
                          <a:srgbClr val="FF6600"/>
                        </a:solidFill>
                        <a:latin typeface="Cambria Math" panose="02040503050406030204" pitchFamily="18" charset="0"/>
                      </a:rPr>
                      <m:t>𝒙</m:t>
                    </m:r>
                    <m:r>
                      <a:rPr lang="en-US" altLang="en-US" b="1" i="1" baseline="-25000" dirty="0">
                        <a:solidFill>
                          <a:srgbClr val="FF6600"/>
                        </a:solidFill>
                        <a:latin typeface="Cambria Math" panose="02040503050406030204" pitchFamily="18" charset="0"/>
                        <a:sym typeface="Symbol" panose="05050102010706020507" pitchFamily="18" charset="2"/>
                      </a:rPr>
                      <m:t></m:t>
                    </m:r>
                    <m:r>
                      <a:rPr lang="en-US" altLang="en-US" b="1" i="1" baseline="-25000" dirty="0" smtClean="0">
                        <a:solidFill>
                          <a:srgbClr val="FF6600"/>
                        </a:solidFill>
                        <a:latin typeface="Cambria Math" panose="02040503050406030204" pitchFamily="18" charset="0"/>
                      </a:rPr>
                      <m:t>𝟎</m:t>
                    </m:r>
                  </m:oMath>
                </a14:m>
                <a:r>
                  <a:rPr lang="en-US" altLang="en-US" b="1" dirty="0">
                    <a:solidFill>
                      <a:srgbClr val="000000"/>
                    </a:solidFill>
                  </a:rPr>
                  <a:t> </a:t>
                </a:r>
                <a:r>
                  <a:rPr lang="en-US" altLang="en-US" dirty="0" smtClean="0">
                    <a:solidFill>
                      <a:srgbClr val="000000"/>
                    </a:solidFill>
                  </a:rPr>
                  <a:t>of width </a:t>
                </a:r>
                <a14:m>
                  <m:oMath xmlns:m="http://schemas.openxmlformats.org/officeDocument/2006/math">
                    <m:r>
                      <a:rPr lang="en-US" altLang="en-US" b="1" i="1" dirty="0">
                        <a:solidFill>
                          <a:srgbClr val="FF6600"/>
                        </a:solidFill>
                        <a:latin typeface="Cambria Math" panose="02040503050406030204" pitchFamily="18" charset="0"/>
                      </a:rPr>
                      <m:t>𝒌</m:t>
                    </m:r>
                    <m:r>
                      <a:rPr lang="en-US" altLang="en-US" b="1" i="1" dirty="0">
                        <a:solidFill>
                          <a:srgbClr val="FF6600"/>
                        </a:solidFill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altLang="en-US" b="1" i="1" dirty="0" smtClean="0">
                        <a:solidFill>
                          <a:srgbClr val="FF6600"/>
                        </a:solidFill>
                        <a:latin typeface="Cambria Math" panose="02040503050406030204" pitchFamily="18" charset="0"/>
                      </a:rPr>
                      <m:t>𝑾</m:t>
                    </m:r>
                    <m:r>
                      <a:rPr lang="en-US" altLang="en-US" b="1" i="1" dirty="0" smtClean="0">
                        <a:solidFill>
                          <a:srgbClr val="FF6600"/>
                        </a:solidFill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altLang="en-US" b="1" i="1" dirty="0">
                        <a:solidFill>
                          <a:srgbClr val="FF6600"/>
                        </a:solidFill>
                        <a:latin typeface="Cambria Math" panose="02040503050406030204" pitchFamily="18" charset="0"/>
                      </a:rPr>
                      <m:t>𝒘</m:t>
                    </m:r>
                    <m:r>
                      <a:rPr lang="en-US" altLang="en-US" b="1" i="1" dirty="0">
                        <a:solidFill>
                          <a:srgbClr val="FF6600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altLang="en-US" b="1" i="1" dirty="0">
                        <a:solidFill>
                          <a:srgbClr val="FF6600"/>
                        </a:solidFill>
                        <a:latin typeface="Cambria Math" panose="02040503050406030204" pitchFamily="18" charset="0"/>
                      </a:rPr>
                      <m:t>𝑭</m:t>
                    </m:r>
                    <m:r>
                      <a:rPr lang="en-US" altLang="en-US" b="1" i="1" dirty="0">
                        <a:solidFill>
                          <a:srgbClr val="FF6600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US" altLang="en-US" sz="2400" dirty="0" smtClean="0">
                  <a:solidFill>
                    <a:srgbClr val="000000"/>
                  </a:solidFill>
                </a:endParaRPr>
              </a:p>
              <a:p>
                <a:pPr marL="0" indent="0">
                  <a:buClr>
                    <a:srgbClr val="FFCC00"/>
                  </a:buClr>
                  <a:buNone/>
                </a:pPr>
                <a:r>
                  <a:rPr lang="en-US" altLang="en-US" sz="2400" dirty="0" smtClean="0">
                    <a:solidFill>
                      <a:srgbClr val="000000"/>
                    </a:solidFill>
                  </a:rPr>
                  <a:t>Width </a:t>
                </a:r>
                <a14:m>
                  <m:oMath xmlns:m="http://schemas.openxmlformats.org/officeDocument/2006/math">
                    <m:r>
                      <a:rPr lang="en-US" altLang="en-US" sz="2400" b="1" i="1" dirty="0">
                        <a:solidFill>
                          <a:srgbClr val="FF6600"/>
                        </a:solidFill>
                        <a:latin typeface="Cambria Math" panose="02040503050406030204" pitchFamily="18" charset="0"/>
                      </a:rPr>
                      <m:t>𝒌</m:t>
                    </m:r>
                    <m:r>
                      <a:rPr lang="en-US" altLang="en-US" sz="2400" b="1" i="1" dirty="0">
                        <a:solidFill>
                          <a:srgbClr val="FF6600"/>
                        </a:solidFill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altLang="en-US" sz="2400" b="1" i="1" dirty="0" smtClean="0">
                        <a:solidFill>
                          <a:srgbClr val="FF6600"/>
                        </a:solidFill>
                        <a:latin typeface="Cambria Math" panose="02040503050406030204" pitchFamily="18" charset="0"/>
                      </a:rPr>
                      <m:t>𝑾</m:t>
                    </m:r>
                    <m:r>
                      <a:rPr lang="en-US" altLang="en-US" sz="2400" b="1" i="1" dirty="0" smtClean="0">
                        <a:solidFill>
                          <a:srgbClr val="FF6600"/>
                        </a:solidFill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altLang="en-US" sz="2400" b="1" i="1" dirty="0">
                        <a:solidFill>
                          <a:srgbClr val="FF6600"/>
                        </a:solidFill>
                        <a:latin typeface="Cambria Math" panose="02040503050406030204" pitchFamily="18" charset="0"/>
                      </a:rPr>
                      <m:t>𝒘</m:t>
                    </m:r>
                    <m:r>
                      <a:rPr lang="en-US" altLang="en-US" sz="2400" b="1" i="1" dirty="0">
                        <a:solidFill>
                          <a:srgbClr val="FF6600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altLang="en-US" sz="2400" b="1" i="1" dirty="0">
                        <a:solidFill>
                          <a:srgbClr val="FF6600"/>
                        </a:solidFill>
                        <a:latin typeface="Cambria Math" panose="02040503050406030204" pitchFamily="18" charset="0"/>
                      </a:rPr>
                      <m:t>𝑭</m:t>
                    </m:r>
                    <m:r>
                      <a:rPr lang="en-US" altLang="en-US" sz="2400" b="1" i="1" dirty="0">
                        <a:solidFill>
                          <a:srgbClr val="FF6600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altLang="en-US" sz="2400" dirty="0" smtClean="0">
                    <a:solidFill>
                      <a:srgbClr val="000000"/>
                    </a:solidFill>
                  </a:rPr>
                  <a:t> refutation of </a:t>
                </a:r>
                <a14:m>
                  <m:oMath xmlns:m="http://schemas.openxmlformats.org/officeDocument/2006/math">
                    <m:r>
                      <a:rPr lang="en-US" altLang="en-US" sz="2400" b="1" i="1" dirty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𝑭</m:t>
                    </m:r>
                    <m:r>
                      <a:rPr lang="en-US" altLang="en-US" sz="2400" b="1" i="1" dirty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:</m:t>
                    </m:r>
                  </m:oMath>
                </a14:m>
                <a:endParaRPr lang="en-US" altLang="en-US" sz="2400" b="1" dirty="0" smtClean="0">
                  <a:solidFill>
                    <a:schemeClr val="accent1"/>
                  </a:solidFill>
                </a:endParaRPr>
              </a:p>
              <a:p>
                <a:pPr lvl="1">
                  <a:buClr>
                    <a:srgbClr val="FFCC00"/>
                  </a:buClr>
                </a:pPr>
                <a:r>
                  <a:rPr lang="en-US" altLang="en-US" sz="2400" dirty="0" smtClean="0">
                    <a:solidFill>
                      <a:srgbClr val="000000"/>
                    </a:solidFill>
                  </a:rPr>
                  <a:t>Derive </a:t>
                </a:r>
                <a14:m>
                  <m:oMath xmlns:m="http://schemas.openxmlformats.org/officeDocument/2006/math">
                    <m:r>
                      <a:rPr lang="en-US" altLang="en-US" b="1" i="1" dirty="0">
                        <a:solidFill>
                          <a:srgbClr val="FF6600"/>
                        </a:solidFill>
                        <a:latin typeface="Cambria Math" panose="02040503050406030204" pitchFamily="18" charset="0"/>
                        <a:sym typeface="Symbol" panose="05050102010706020507" pitchFamily="18" charset="2"/>
                      </a:rPr>
                      <m:t></m:t>
                    </m:r>
                    <m:r>
                      <a:rPr lang="en-US" altLang="en-US" b="1" i="1" dirty="0">
                        <a:solidFill>
                          <a:srgbClr val="FF6600"/>
                        </a:solidFill>
                        <a:latin typeface="Cambria Math" panose="02040503050406030204" pitchFamily="18" charset="0"/>
                      </a:rPr>
                      <m:t>𝒙</m:t>
                    </m:r>
                  </m:oMath>
                </a14:m>
                <a:r>
                  <a:rPr lang="en-US" altLang="en-US" dirty="0">
                    <a:solidFill>
                      <a:srgbClr val="000000"/>
                    </a:solidFill>
                  </a:rPr>
                  <a:t> from </a:t>
                </a:r>
                <a14:m>
                  <m:oMath xmlns:m="http://schemas.openxmlformats.org/officeDocument/2006/math">
                    <m:r>
                      <a:rPr lang="en-US" altLang="en-US" b="1" i="1" dirty="0">
                        <a:solidFill>
                          <a:srgbClr val="FF6600"/>
                        </a:solidFill>
                        <a:latin typeface="Cambria Math" panose="02040503050406030204" pitchFamily="18" charset="0"/>
                      </a:rPr>
                      <m:t>𝑭</m:t>
                    </m:r>
                  </m:oMath>
                </a14:m>
                <a:endParaRPr lang="en-US" altLang="en-US" b="1" dirty="0" smtClean="0">
                  <a:solidFill>
                    <a:srgbClr val="FF6600"/>
                  </a:solidFill>
                </a:endParaRPr>
              </a:p>
              <a:p>
                <a:pPr lvl="1">
                  <a:buClr>
                    <a:srgbClr val="FFCC00"/>
                  </a:buClr>
                </a:pPr>
                <a:r>
                  <a:rPr lang="en-US" altLang="en-US" sz="2400" dirty="0" smtClean="0">
                    <a:solidFill>
                      <a:srgbClr val="000000"/>
                    </a:solidFill>
                  </a:rPr>
                  <a:t>Resolve </a:t>
                </a:r>
                <a14:m>
                  <m:oMath xmlns:m="http://schemas.openxmlformats.org/officeDocument/2006/math">
                    <m:r>
                      <a:rPr lang="en-US" altLang="en-US" b="1" i="1" dirty="0">
                        <a:solidFill>
                          <a:srgbClr val="FF6600"/>
                        </a:solidFill>
                        <a:latin typeface="Cambria Math" panose="02040503050406030204" pitchFamily="18" charset="0"/>
                        <a:sym typeface="Symbol" panose="05050102010706020507" pitchFamily="18" charset="2"/>
                      </a:rPr>
                      <m:t></m:t>
                    </m:r>
                    <m:r>
                      <a:rPr lang="en-US" altLang="en-US" b="1" i="1" dirty="0">
                        <a:solidFill>
                          <a:srgbClr val="FF6600"/>
                        </a:solidFill>
                        <a:latin typeface="Cambria Math" panose="02040503050406030204" pitchFamily="18" charset="0"/>
                      </a:rPr>
                      <m:t>𝒙</m:t>
                    </m:r>
                  </m:oMath>
                </a14:m>
                <a:r>
                  <a:rPr lang="en-US" altLang="en-US" dirty="0">
                    <a:solidFill>
                      <a:srgbClr val="000000"/>
                    </a:solidFill>
                  </a:rPr>
                  <a:t> </a:t>
                </a:r>
                <a:r>
                  <a:rPr lang="en-US" altLang="en-US" dirty="0" smtClean="0">
                    <a:solidFill>
                      <a:srgbClr val="000000"/>
                    </a:solidFill>
                  </a:rPr>
                  <a:t>with all clauses of </a:t>
                </a:r>
                <a14:m>
                  <m:oMath xmlns:m="http://schemas.openxmlformats.org/officeDocument/2006/math">
                    <m:r>
                      <a:rPr lang="en-US" altLang="en-US" b="1" i="1" dirty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𝑭</m:t>
                    </m:r>
                  </m:oMath>
                </a14:m>
                <a:r>
                  <a:rPr lang="en-US" altLang="en-US" dirty="0" smtClean="0">
                    <a:solidFill>
                      <a:srgbClr val="000000"/>
                    </a:solidFill>
                  </a:rPr>
                  <a:t> to yield </a:t>
                </a:r>
                <a14:m>
                  <m:oMath xmlns:m="http://schemas.openxmlformats.org/officeDocument/2006/math">
                    <m:r>
                      <a:rPr lang="en-US" altLang="en-US" b="1" i="1" dirty="0">
                        <a:solidFill>
                          <a:srgbClr val="FF6600"/>
                        </a:solidFill>
                        <a:latin typeface="Cambria Math" panose="02040503050406030204" pitchFamily="18" charset="0"/>
                      </a:rPr>
                      <m:t>𝑭</m:t>
                    </m:r>
                    <m:r>
                      <a:rPr lang="en-US" altLang="en-US" b="1" i="1" baseline="-25000" dirty="0">
                        <a:solidFill>
                          <a:srgbClr val="FF6600"/>
                        </a:solidFill>
                        <a:latin typeface="Cambria Math" panose="02040503050406030204" pitchFamily="18" charset="0"/>
                      </a:rPr>
                      <m:t>𝒙</m:t>
                    </m:r>
                    <m:r>
                      <a:rPr lang="en-US" altLang="en-US" b="1" i="1" baseline="-25000" dirty="0">
                        <a:solidFill>
                          <a:srgbClr val="FF6600"/>
                        </a:solidFill>
                        <a:latin typeface="Cambria Math" panose="02040503050406030204" pitchFamily="18" charset="0"/>
                        <a:sym typeface="Symbol" panose="05050102010706020507" pitchFamily="18" charset="2"/>
                      </a:rPr>
                      <m:t></m:t>
                    </m:r>
                    <m:r>
                      <a:rPr lang="en-US" altLang="en-US" b="1" i="1" baseline="-25000" dirty="0">
                        <a:solidFill>
                          <a:srgbClr val="FF6600"/>
                        </a:solidFill>
                        <a:latin typeface="Cambria Math" panose="02040503050406030204" pitchFamily="18" charset="0"/>
                      </a:rPr>
                      <m:t>𝟎</m:t>
                    </m:r>
                  </m:oMath>
                </a14:m>
                <a:r>
                  <a:rPr lang="en-US" altLang="en-US" b="1" dirty="0">
                    <a:solidFill>
                      <a:srgbClr val="000000"/>
                    </a:solidFill>
                  </a:rPr>
                  <a:t> </a:t>
                </a:r>
                <a:endParaRPr lang="en-US" altLang="en-US" b="1" dirty="0" smtClean="0">
                  <a:solidFill>
                    <a:srgbClr val="000000"/>
                  </a:solidFill>
                </a:endParaRPr>
              </a:p>
              <a:p>
                <a:pPr lvl="1">
                  <a:buClr>
                    <a:srgbClr val="FFCC00"/>
                  </a:buClr>
                </a:pPr>
                <a:r>
                  <a:rPr lang="en-US" altLang="en-US" dirty="0" smtClean="0">
                    <a:solidFill>
                      <a:srgbClr val="000000"/>
                    </a:solidFill>
                  </a:rPr>
                  <a:t>Refute</a:t>
                </a:r>
                <a:r>
                  <a:rPr lang="en-US" altLang="en-US" b="1" dirty="0" smtClean="0">
                    <a:solidFill>
                      <a:srgbClr val="000000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en-US" b="1" i="1" dirty="0">
                        <a:solidFill>
                          <a:srgbClr val="FF6600"/>
                        </a:solidFill>
                        <a:latin typeface="Cambria Math" panose="02040503050406030204" pitchFamily="18" charset="0"/>
                      </a:rPr>
                      <m:t>𝑭</m:t>
                    </m:r>
                    <m:r>
                      <a:rPr lang="en-US" altLang="en-US" b="1" i="1" baseline="-25000" dirty="0">
                        <a:solidFill>
                          <a:srgbClr val="FF6600"/>
                        </a:solidFill>
                        <a:latin typeface="Cambria Math" panose="02040503050406030204" pitchFamily="18" charset="0"/>
                      </a:rPr>
                      <m:t>𝒙</m:t>
                    </m:r>
                    <m:r>
                      <a:rPr lang="en-US" altLang="en-US" b="1" i="1" baseline="-25000" dirty="0">
                        <a:solidFill>
                          <a:srgbClr val="FF6600"/>
                        </a:solidFill>
                        <a:latin typeface="Cambria Math" panose="02040503050406030204" pitchFamily="18" charset="0"/>
                        <a:sym typeface="Symbol" panose="05050102010706020507" pitchFamily="18" charset="2"/>
                      </a:rPr>
                      <m:t></m:t>
                    </m:r>
                    <m:r>
                      <a:rPr lang="en-US" altLang="en-US" b="1" i="1" baseline="-25000" dirty="0">
                        <a:solidFill>
                          <a:srgbClr val="FF6600"/>
                        </a:solidFill>
                        <a:latin typeface="Cambria Math" panose="02040503050406030204" pitchFamily="18" charset="0"/>
                      </a:rPr>
                      <m:t>𝟎</m:t>
                    </m:r>
                  </m:oMath>
                </a14:m>
                <a:r>
                  <a:rPr lang="en-US" altLang="en-US" b="1" dirty="0">
                    <a:solidFill>
                      <a:srgbClr val="000000"/>
                    </a:solidFill>
                  </a:rPr>
                  <a:t> </a:t>
                </a:r>
                <a:endParaRPr lang="en-US" altLang="en-US" sz="2400" dirty="0">
                  <a:solidFill>
                    <a:srgbClr val="000000"/>
                  </a:solidFill>
                </a:endParaRPr>
              </a:p>
              <a:p>
                <a:pPr lvl="1">
                  <a:buClr>
                    <a:srgbClr val="FFCC00"/>
                  </a:buClr>
                </a:pPr>
                <a:endParaRPr lang="en-US" altLang="en-US" dirty="0">
                  <a:solidFill>
                    <a:srgbClr val="000000"/>
                  </a:solidFill>
                </a:endParaRPr>
              </a:p>
              <a:p>
                <a:endParaRPr lang="en-US" altLang="en-US" sz="2400" b="1" dirty="0"/>
              </a:p>
              <a:p>
                <a:pPr marL="0" indent="0">
                  <a:buNone/>
                </a:pPr>
                <a:r>
                  <a:rPr lang="en-US" altLang="en-US" sz="2400" dirty="0" smtClean="0"/>
                  <a:t> </a:t>
                </a:r>
              </a:p>
              <a:p>
                <a:pPr marL="0" indent="0">
                  <a:buNone/>
                </a:pPr>
                <a:r>
                  <a:rPr lang="en-US" altLang="en-US" b="1" dirty="0">
                    <a:solidFill>
                      <a:srgbClr val="669900"/>
                    </a:solidFill>
                  </a:rPr>
                  <a:t> </a:t>
                </a:r>
                <a:r>
                  <a:rPr lang="en-US" altLang="en-US" b="1" dirty="0" smtClean="0">
                    <a:solidFill>
                      <a:srgbClr val="669900"/>
                    </a:solidFill>
                  </a:rPr>
                  <a:t>     </a:t>
                </a:r>
              </a:p>
            </p:txBody>
          </p:sp>
        </mc:Choice>
        <mc:Fallback>
          <p:sp>
            <p:nvSpPr>
              <p:cNvPr id="145411" name="Rectang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431800" y="1371600"/>
                <a:ext cx="8559800" cy="4953000"/>
              </a:xfrm>
              <a:blipFill>
                <a:blip r:embed="rId2"/>
                <a:stretch>
                  <a:fillRect l="-1496" t="-984" r="-285" b="-35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Rectangle 2"/>
          <p:cNvSpPr>
            <a:spLocks noChangeAspect="1"/>
          </p:cNvSpPr>
          <p:nvPr/>
        </p:nvSpPr>
        <p:spPr bwMode="auto">
          <a:xfrm>
            <a:off x="7924800" y="6233160"/>
            <a:ext cx="182880" cy="182880"/>
          </a:xfrm>
          <a:prstGeom prst="rect">
            <a:avLst/>
          </a:prstGeom>
          <a:solidFill>
            <a:srgbClr val="669900"/>
          </a:solidFill>
          <a:ln w="9525" cap="flat" cmpd="sng" algn="ctr">
            <a:noFill/>
            <a:prstDash val="solid"/>
            <a:round/>
            <a:headEnd type="none" w="med" len="med"/>
            <a:tailEnd type="triangl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Symbol" panose="05050102010706020507" pitchFamily="18" charset="2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384900-51C4-4F1F-AC0B-CB9FE738FE37}" type="slidenum">
              <a:rPr lang="en-US" altLang="en-US" smtClean="0"/>
              <a:pPr/>
              <a:t>49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817920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BC8C3-4145-427F-A67A-5482D60CB90E}" type="slidenum">
              <a:rPr lang="en-US" altLang="en-US"/>
              <a:pPr/>
              <a:t>5</a:t>
            </a:fld>
            <a:endParaRPr lang="en-US" altLang="en-US"/>
          </a:p>
        </p:txBody>
      </p:sp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3600"/>
              <a:t>Propositional proof systems</a:t>
            </a:r>
            <a:endParaRPr lang="en-US" altLang="en-US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altLang="en-US" b="1" dirty="0" err="1" smtClean="0">
                <a:solidFill>
                  <a:srgbClr val="669900"/>
                </a:solidFill>
              </a:rPr>
              <a:t>Defn</a:t>
            </a:r>
            <a:r>
              <a:rPr lang="en-US" altLang="en-US" b="1" dirty="0" smtClean="0">
                <a:solidFill>
                  <a:srgbClr val="669900"/>
                </a:solidFill>
              </a:rPr>
              <a:t>: </a:t>
            </a:r>
            <a:r>
              <a:rPr lang="en-US" altLang="en-US" dirty="0" smtClean="0"/>
              <a:t>A </a:t>
            </a:r>
            <a:r>
              <a:rPr lang="en-US" altLang="en-US" i="1" dirty="0"/>
              <a:t>propositional proof system </a:t>
            </a:r>
            <a:r>
              <a:rPr lang="en-US" altLang="en-US" dirty="0"/>
              <a:t>is a proof system </a:t>
            </a:r>
            <a:r>
              <a:rPr lang="en-US" altLang="en-US" b="1" dirty="0" smtClean="0">
                <a:solidFill>
                  <a:schemeClr val="accent1"/>
                </a:solidFill>
              </a:rPr>
              <a:t>V</a:t>
            </a:r>
            <a:r>
              <a:rPr lang="en-US" altLang="en-US" dirty="0" smtClean="0"/>
              <a:t> for </a:t>
            </a:r>
            <a:r>
              <a:rPr lang="en-US" altLang="en-US" dirty="0"/>
              <a:t>the set </a:t>
            </a:r>
            <a:r>
              <a:rPr lang="en-US" altLang="en-US" b="1" dirty="0">
                <a:solidFill>
                  <a:schemeClr val="accent1"/>
                </a:solidFill>
              </a:rPr>
              <a:t>TAUT</a:t>
            </a:r>
            <a:r>
              <a:rPr lang="en-US" altLang="en-US" dirty="0"/>
              <a:t> of propositional logic </a:t>
            </a:r>
            <a:r>
              <a:rPr lang="en-US" altLang="en-US" dirty="0" smtClean="0"/>
              <a:t>tautologies</a:t>
            </a:r>
          </a:p>
          <a:p>
            <a:pPr lvl="2"/>
            <a:r>
              <a:rPr lang="en-US" altLang="en-US" sz="2800" b="1" dirty="0" smtClean="0">
                <a:solidFill>
                  <a:schemeClr val="accent1"/>
                </a:solidFill>
              </a:rPr>
              <a:t>F </a:t>
            </a:r>
            <a:r>
              <a:rPr lang="en-US" altLang="en-US" sz="2800" dirty="0">
                <a:solidFill>
                  <a:schemeClr val="accent1"/>
                </a:solidFill>
                <a:ea typeface="Cambria Math" panose="02040503050406030204" pitchFamily="18" charset="0"/>
              </a:rPr>
              <a:t>∊</a:t>
            </a:r>
            <a:r>
              <a:rPr lang="en-US" altLang="en-US" sz="2800" b="1" dirty="0">
                <a:solidFill>
                  <a:schemeClr val="accent1"/>
                </a:solidFill>
              </a:rPr>
              <a:t> </a:t>
            </a:r>
            <a:r>
              <a:rPr lang="en-US" altLang="en-US" sz="2800" b="1" dirty="0" smtClean="0">
                <a:solidFill>
                  <a:schemeClr val="accent1"/>
                </a:solidFill>
              </a:rPr>
              <a:t>TAUT </a:t>
            </a:r>
            <a:r>
              <a:rPr lang="en-US" altLang="en-US" sz="2800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⇔</a:t>
            </a:r>
            <a:r>
              <a:rPr lang="en-US" altLang="en-US" sz="2800" dirty="0" smtClean="0"/>
              <a:t>   </a:t>
            </a:r>
            <a:r>
              <a:rPr lang="en-US" altLang="en-US" sz="2800" b="1" dirty="0" smtClean="0">
                <a:solidFill>
                  <a:schemeClr val="accent1"/>
                </a:solidFill>
                <a:ea typeface="Cambria Math" panose="02040503050406030204" pitchFamily="18" charset="0"/>
                <a:sym typeface="Symbol" panose="05050102010706020507" pitchFamily="18" charset="2"/>
              </a:rPr>
              <a:t> </a:t>
            </a:r>
            <a:r>
              <a:rPr lang="en-US" altLang="en-US" sz="2800" dirty="0" smtClean="0">
                <a:ea typeface="Cambria Math" panose="02040503050406030204" pitchFamily="18" charset="0"/>
                <a:sym typeface="Symbol" panose="05050102010706020507" pitchFamily="18" charset="2"/>
              </a:rPr>
              <a:t>proof</a:t>
            </a:r>
            <a:r>
              <a:rPr lang="en-US" altLang="en-US" sz="2800" b="1" dirty="0" smtClean="0">
                <a:solidFill>
                  <a:schemeClr val="accent1"/>
                </a:solidFill>
                <a:ea typeface="Cambria Math" panose="02040503050406030204" pitchFamily="18" charset="0"/>
                <a:sym typeface="Symbol" panose="05050102010706020507" pitchFamily="18" charset="2"/>
              </a:rPr>
              <a:t> P</a:t>
            </a:r>
            <a:r>
              <a:rPr lang="en-US" altLang="en-US" sz="2800" dirty="0" smtClean="0">
                <a:solidFill>
                  <a:schemeClr val="accent1"/>
                </a:solidFill>
                <a:ea typeface="Cambria Math" panose="02040503050406030204" pitchFamily="18" charset="0"/>
                <a:sym typeface="Symbol" panose="05050102010706020507" pitchFamily="18" charset="2"/>
              </a:rPr>
              <a:t> </a:t>
            </a:r>
            <a:r>
              <a:rPr lang="en-US" altLang="en-US" sz="2800" dirty="0">
                <a:solidFill>
                  <a:schemeClr val="accent1"/>
                </a:solidFill>
                <a:ea typeface="Cambria Math" panose="02040503050406030204" pitchFamily="18" charset="0"/>
                <a:sym typeface="Symbol" panose="05050102010706020507" pitchFamily="18" charset="2"/>
              </a:rPr>
              <a:t>. </a:t>
            </a:r>
            <a:r>
              <a:rPr lang="en-US" altLang="en-US" sz="2800" b="1" dirty="0" smtClean="0">
                <a:solidFill>
                  <a:schemeClr val="accent1"/>
                </a:solidFill>
                <a:ea typeface="Cambria Math" panose="02040503050406030204" pitchFamily="18" charset="0"/>
                <a:sym typeface="Symbol" panose="05050102010706020507" pitchFamily="18" charset="2"/>
              </a:rPr>
              <a:t>V</a:t>
            </a:r>
            <a:r>
              <a:rPr lang="en-US" altLang="en-US" sz="2800" dirty="0" smtClean="0">
                <a:solidFill>
                  <a:schemeClr val="accent1"/>
                </a:solidFill>
                <a:ea typeface="Cambria Math" panose="02040503050406030204" pitchFamily="18" charset="0"/>
                <a:sym typeface="Symbol" panose="05050102010706020507" pitchFamily="18" charset="2"/>
              </a:rPr>
              <a:t>(</a:t>
            </a:r>
            <a:r>
              <a:rPr lang="en-US" altLang="en-US" sz="2800" b="1" dirty="0" smtClean="0">
                <a:solidFill>
                  <a:schemeClr val="accent1"/>
                </a:solidFill>
                <a:ea typeface="Cambria Math" panose="02040503050406030204" pitchFamily="18" charset="0"/>
                <a:sym typeface="Symbol" panose="05050102010706020507" pitchFamily="18" charset="2"/>
              </a:rPr>
              <a:t>F</a:t>
            </a:r>
            <a:r>
              <a:rPr lang="en-US" altLang="en-US" sz="2800" dirty="0" smtClean="0">
                <a:solidFill>
                  <a:schemeClr val="accent1"/>
                </a:solidFill>
                <a:ea typeface="Cambria Math" panose="02040503050406030204" pitchFamily="18" charset="0"/>
                <a:sym typeface="Symbol" panose="05050102010706020507" pitchFamily="18" charset="2"/>
              </a:rPr>
              <a:t>,</a:t>
            </a:r>
            <a:r>
              <a:rPr lang="en-US" altLang="en-US" sz="2800" b="1" dirty="0" smtClean="0">
                <a:solidFill>
                  <a:schemeClr val="accent1"/>
                </a:solidFill>
                <a:ea typeface="Cambria Math" panose="02040503050406030204" pitchFamily="18" charset="0"/>
                <a:sym typeface="Symbol" panose="05050102010706020507" pitchFamily="18" charset="2"/>
              </a:rPr>
              <a:t>P</a:t>
            </a:r>
            <a:r>
              <a:rPr lang="en-US" altLang="en-US" sz="2800" dirty="0" smtClean="0">
                <a:solidFill>
                  <a:schemeClr val="accent1"/>
                </a:solidFill>
                <a:ea typeface="Cambria Math" panose="02040503050406030204" pitchFamily="18" charset="0"/>
                <a:sym typeface="Symbol" panose="05050102010706020507" pitchFamily="18" charset="2"/>
              </a:rPr>
              <a:t>)</a:t>
            </a:r>
            <a:endParaRPr lang="en-US" altLang="en-US" sz="2800" b="1" dirty="0">
              <a:solidFill>
                <a:srgbClr val="FF0000"/>
              </a:solidFill>
            </a:endParaRPr>
          </a:p>
          <a:p>
            <a:pPr lvl="3"/>
            <a:r>
              <a:rPr lang="en-US" altLang="en-US" sz="2400" dirty="0">
                <a:latin typeface="Cambria Math" panose="02040503050406030204" pitchFamily="18" charset="0"/>
                <a:ea typeface="Cambria Math" panose="02040503050406030204" pitchFamily="18" charset="0"/>
                <a:sym typeface="Symbol" panose="05050102010706020507" pitchFamily="18" charset="2"/>
              </a:rPr>
              <a:t></a:t>
            </a:r>
            <a:r>
              <a:rPr lang="en-US" altLang="en-US" sz="2000" b="1" dirty="0"/>
              <a:t> </a:t>
            </a:r>
            <a:r>
              <a:rPr lang="en-US" altLang="en-US" sz="2400" dirty="0"/>
              <a:t>direction is usually called </a:t>
            </a:r>
            <a:r>
              <a:rPr lang="en-US" altLang="en-US" sz="2400" i="1" dirty="0"/>
              <a:t>soundness</a:t>
            </a:r>
          </a:p>
          <a:p>
            <a:pPr lvl="3"/>
            <a:r>
              <a:rPr lang="en-US" altLang="en-US" sz="2400" dirty="0">
                <a:latin typeface="Cambria Math" panose="02040503050406030204" pitchFamily="18" charset="0"/>
                <a:ea typeface="Cambria Math" panose="02040503050406030204" pitchFamily="18" charset="0"/>
                <a:sym typeface="Symbol" panose="05050102010706020507" pitchFamily="18" charset="2"/>
              </a:rPr>
              <a:t></a:t>
            </a:r>
            <a:r>
              <a:rPr lang="en-US" altLang="en-US" sz="2400" b="1" dirty="0"/>
              <a:t> </a:t>
            </a:r>
            <a:r>
              <a:rPr lang="en-US" altLang="en-US" sz="2400" dirty="0"/>
              <a:t>direction is usually called </a:t>
            </a:r>
            <a:r>
              <a:rPr lang="en-US" altLang="en-US" sz="2400" i="1" dirty="0" smtClean="0"/>
              <a:t>completeness</a:t>
            </a:r>
          </a:p>
          <a:p>
            <a:pPr lvl="8"/>
            <a:endParaRPr lang="en-US" altLang="en-US" sz="1050" i="1" dirty="0" smtClean="0"/>
          </a:p>
          <a:p>
            <a:pPr marL="0" indent="0">
              <a:buNone/>
            </a:pPr>
            <a:r>
              <a:rPr lang="en-US" altLang="en-US" b="1" dirty="0" smtClean="0">
                <a:solidFill>
                  <a:srgbClr val="669900"/>
                </a:solidFill>
              </a:rPr>
              <a:t>Alt </a:t>
            </a:r>
            <a:r>
              <a:rPr lang="en-US" altLang="en-US" b="1" dirty="0" err="1" smtClean="0">
                <a:solidFill>
                  <a:srgbClr val="669900"/>
                </a:solidFill>
              </a:rPr>
              <a:t>Defn</a:t>
            </a:r>
            <a:r>
              <a:rPr lang="en-US" altLang="en-US" b="1" dirty="0">
                <a:solidFill>
                  <a:srgbClr val="669900"/>
                </a:solidFill>
              </a:rPr>
              <a:t>: </a:t>
            </a:r>
            <a:r>
              <a:rPr lang="en-US" altLang="en-US" dirty="0"/>
              <a:t>A </a:t>
            </a:r>
            <a:r>
              <a:rPr lang="en-US" altLang="en-US" i="1" dirty="0"/>
              <a:t>propositional proof system </a:t>
            </a:r>
            <a:r>
              <a:rPr lang="en-US" altLang="en-US" dirty="0"/>
              <a:t>is a proof system </a:t>
            </a:r>
            <a:r>
              <a:rPr lang="en-US" altLang="en-US" b="1" dirty="0">
                <a:solidFill>
                  <a:schemeClr val="accent1"/>
                </a:solidFill>
              </a:rPr>
              <a:t>V</a:t>
            </a:r>
            <a:r>
              <a:rPr lang="en-US" altLang="en-US" dirty="0"/>
              <a:t> for the set </a:t>
            </a:r>
            <a:r>
              <a:rPr lang="en-US" altLang="en-US" b="1" dirty="0" smtClean="0">
                <a:solidFill>
                  <a:schemeClr val="accent1"/>
                </a:solidFill>
              </a:rPr>
              <a:t>UNSAT</a:t>
            </a:r>
            <a:r>
              <a:rPr lang="en-US" altLang="en-US" dirty="0" smtClean="0"/>
              <a:t> </a:t>
            </a:r>
            <a:r>
              <a:rPr lang="en-US" altLang="en-US" dirty="0"/>
              <a:t>of propositional logic </a:t>
            </a:r>
            <a:r>
              <a:rPr lang="en-US" altLang="en-US" dirty="0" smtClean="0"/>
              <a:t>contradictions</a:t>
            </a:r>
          </a:p>
          <a:p>
            <a:pPr marL="0" indent="0">
              <a:buNone/>
            </a:pPr>
            <a:endParaRPr lang="en-US" altLang="en-US" sz="700" dirty="0" smtClean="0"/>
          </a:p>
          <a:p>
            <a:pPr marL="0" indent="0">
              <a:buNone/>
            </a:pPr>
            <a:r>
              <a:rPr lang="en-US" altLang="en-US" dirty="0" smtClean="0"/>
              <a:t>	Since </a:t>
            </a:r>
            <a:r>
              <a:rPr lang="en-US" altLang="en-US" b="1" dirty="0" smtClean="0">
                <a:solidFill>
                  <a:schemeClr val="accent1"/>
                </a:solidFill>
              </a:rPr>
              <a:t>TAUT</a:t>
            </a:r>
            <a:r>
              <a:rPr lang="en-US" altLang="en-US" dirty="0" smtClean="0"/>
              <a:t> and </a:t>
            </a:r>
            <a:r>
              <a:rPr lang="en-US" altLang="en-US" b="1" dirty="0" smtClean="0">
                <a:solidFill>
                  <a:schemeClr val="accent1"/>
                </a:solidFill>
              </a:rPr>
              <a:t>UNSAT</a:t>
            </a:r>
            <a:r>
              <a:rPr lang="en-US" altLang="en-US" dirty="0" smtClean="0"/>
              <a:t> are </a:t>
            </a:r>
            <a:r>
              <a:rPr lang="en-US" altLang="en-US" b="1" dirty="0" err="1" smtClean="0">
                <a:solidFill>
                  <a:schemeClr val="accent1"/>
                </a:solidFill>
              </a:rPr>
              <a:t>coNP</a:t>
            </a:r>
            <a:r>
              <a:rPr lang="en-US" altLang="en-US" b="1" dirty="0" smtClean="0">
                <a:solidFill>
                  <a:schemeClr val="accent1"/>
                </a:solidFill>
              </a:rPr>
              <a:t>-complete</a:t>
            </a:r>
            <a:r>
              <a:rPr lang="en-US" altLang="en-US" dirty="0" smtClean="0"/>
              <a:t>… </a:t>
            </a:r>
          </a:p>
          <a:p>
            <a:pPr marL="0" indent="0">
              <a:buNone/>
            </a:pPr>
            <a:endParaRPr lang="en-US" altLang="en-US" sz="1050" dirty="0" smtClean="0"/>
          </a:p>
          <a:p>
            <a:pPr marL="0" indent="0">
              <a:buNone/>
            </a:pPr>
            <a:r>
              <a:rPr lang="en-US" altLang="en-US" b="1" dirty="0" err="1" smtClean="0">
                <a:solidFill>
                  <a:srgbClr val="669900"/>
                </a:solidFill>
              </a:rPr>
              <a:t>Thm</a:t>
            </a:r>
            <a:r>
              <a:rPr lang="en-US" altLang="en-US" b="1" dirty="0" smtClean="0">
                <a:solidFill>
                  <a:srgbClr val="669900"/>
                </a:solidFill>
              </a:rPr>
              <a:t>: </a:t>
            </a:r>
            <a:r>
              <a:rPr lang="en-US" altLang="en-US" b="1" dirty="0" smtClean="0">
                <a:solidFill>
                  <a:schemeClr val="accent1"/>
                </a:solidFill>
              </a:rPr>
              <a:t>NP</a:t>
            </a:r>
            <a:r>
              <a:rPr lang="en-US" altLang="en-US" dirty="0" smtClean="0">
                <a:solidFill>
                  <a:schemeClr val="accent1"/>
                </a:solidFill>
              </a:rPr>
              <a:t>=</a:t>
            </a:r>
            <a:r>
              <a:rPr lang="en-US" altLang="en-US" b="1" dirty="0" err="1" smtClean="0">
                <a:solidFill>
                  <a:schemeClr val="accent1"/>
                </a:solidFill>
              </a:rPr>
              <a:t>coNP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iff</a:t>
            </a:r>
            <a:r>
              <a:rPr lang="en-US" altLang="en-US" dirty="0" smtClean="0"/>
              <a:t> there is a </a:t>
            </a:r>
            <a:r>
              <a:rPr lang="en-US" altLang="en-US" dirty="0" err="1" smtClean="0"/>
              <a:t>polynomially</a:t>
            </a:r>
            <a:r>
              <a:rPr lang="en-US" altLang="en-US" dirty="0" smtClean="0"/>
              <a:t> bounded    	                      propositional proof system</a:t>
            </a:r>
            <a:endParaRPr lang="en-US" altLang="en-US" sz="2400" i="1" dirty="0"/>
          </a:p>
          <a:p>
            <a:endParaRPr lang="en-US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3600" dirty="0"/>
              <a:t>Width </a:t>
            </a:r>
            <a:r>
              <a:rPr lang="en-US" altLang="en-US" sz="3600" dirty="0" smtClean="0"/>
              <a:t>vs size in tree-resolution </a:t>
            </a:r>
            <a:r>
              <a:rPr lang="en-US" altLang="en-US" sz="3600" dirty="0"/>
              <a:t>proofs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5411" name="Rectangle 3"/>
              <p:cNvSpPr>
                <a:spLocks noGrp="1" noChangeArrowheads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pPr marL="0" indent="0">
                  <a:buNone/>
                </a:pPr>
                <a:r>
                  <a:rPr lang="en-US" altLang="en-US" b="1" dirty="0" smtClean="0">
                    <a:solidFill>
                      <a:srgbClr val="669900"/>
                    </a:solidFill>
                  </a:rPr>
                  <a:t>Defn:</a:t>
                </a:r>
                <a:r>
                  <a:rPr lang="en-US" altLang="en-US" dirty="0" smtClean="0"/>
                  <a:t> If </a:t>
                </a:r>
                <a14:m>
                  <m:oMath xmlns:m="http://schemas.openxmlformats.org/officeDocument/2006/math">
                    <m:r>
                      <a:rPr lang="en-US" altLang="en-US" b="1" i="1" dirty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𝑭</m:t>
                    </m:r>
                  </m:oMath>
                </a14:m>
                <a:r>
                  <a:rPr lang="en-US" altLang="en-US" dirty="0">
                    <a:solidFill>
                      <a:schemeClr val="accent1"/>
                    </a:solidFill>
                  </a:rPr>
                  <a:t> </a:t>
                </a:r>
                <a:r>
                  <a:rPr lang="en-US" altLang="en-US" dirty="0"/>
                  <a:t>is a set of </a:t>
                </a:r>
                <a:r>
                  <a:rPr lang="en-US" altLang="en-US" dirty="0" smtClean="0"/>
                  <a:t>clauses</a:t>
                </a:r>
                <a:endParaRPr lang="en-US" altLang="en-US" dirty="0"/>
              </a:p>
              <a:p>
                <a14:m>
                  <m:oMath xmlns:m="http://schemas.openxmlformats.org/officeDocument/2006/math">
                    <m:r>
                      <a:rPr lang="en-US" altLang="en-US" sz="2400" b="1" i="1" dirty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𝑹𝒆𝒔</m:t>
                    </m:r>
                    <m:r>
                      <a:rPr lang="en-US" altLang="en-US" sz="2400" i="1" baseline="-25000" dirty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𝑡𝑟𝑒𝑒</m:t>
                    </m:r>
                    <m:r>
                      <a:rPr lang="en-US" altLang="en-US" sz="2400" i="1" dirty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altLang="en-US" sz="2400" b="1" i="1" dirty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𝑭</m:t>
                    </m:r>
                    <m:r>
                      <a:rPr lang="en-US" altLang="en-US" sz="2400" i="1" dirty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altLang="en-US" sz="2400" dirty="0" smtClean="0"/>
                  <a:t>  = length of shortest </a:t>
                </a:r>
                <a:r>
                  <a:rPr lang="en-US" altLang="en-US" sz="2400" i="1" dirty="0" smtClean="0"/>
                  <a:t>tree-resolution</a:t>
                </a:r>
                <a:r>
                  <a:rPr lang="en-US" altLang="en-US" sz="2400" dirty="0" smtClean="0"/>
                  <a:t> 		                   		    refutation of </a:t>
                </a:r>
                <a14:m>
                  <m:oMath xmlns:m="http://schemas.openxmlformats.org/officeDocument/2006/math">
                    <m:r>
                      <a:rPr lang="en-US" altLang="en-US" sz="2400" b="1" i="1" dirty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𝑭</m:t>
                    </m:r>
                  </m:oMath>
                </a14:m>
                <a:r>
                  <a:rPr lang="en-US" altLang="en-US" sz="2400" b="1" dirty="0" smtClean="0"/>
                  <a:t> </a:t>
                </a:r>
                <a:r>
                  <a:rPr lang="en-US" altLang="en-US" sz="2400" b="1" dirty="0"/>
                  <a:t> </a:t>
                </a:r>
                <a:r>
                  <a:rPr lang="en-US" altLang="en-US" sz="2400" b="1" dirty="0" smtClean="0"/>
                  <a:t>                                                             	              </a:t>
                </a:r>
                <a:r>
                  <a:rPr lang="en-US" altLang="en-US" sz="2400" dirty="0" smtClean="0"/>
                  <a:t>= </a:t>
                </a:r>
                <a:r>
                  <a:rPr lang="en-US" altLang="en-US" sz="2400" b="1" dirty="0" smtClean="0">
                    <a:solidFill>
                      <a:schemeClr val="accent1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∞</a:t>
                </a:r>
                <a:r>
                  <a:rPr lang="en-US" altLang="en-US" sz="2400" dirty="0" smtClean="0"/>
                  <a:t>  if </a:t>
                </a:r>
                <a14:m>
                  <m:oMath xmlns:m="http://schemas.openxmlformats.org/officeDocument/2006/math">
                    <m:r>
                      <a:rPr lang="en-US" altLang="en-US" sz="2400" b="1" i="1" dirty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𝑭</m:t>
                    </m:r>
                  </m:oMath>
                </a14:m>
                <a:r>
                  <a:rPr lang="en-US" altLang="en-US" sz="2400" b="1" dirty="0" smtClean="0"/>
                  <a:t> </a:t>
                </a:r>
                <a:r>
                  <a:rPr lang="en-US" altLang="en-US" sz="2400" dirty="0" smtClean="0"/>
                  <a:t>is </a:t>
                </a:r>
                <a:r>
                  <a:rPr lang="en-US" altLang="en-US" sz="2400" dirty="0" err="1" smtClean="0"/>
                  <a:t>satisfiable</a:t>
                </a:r>
                <a:endParaRPr lang="en-US" altLang="en-US" sz="2400" dirty="0" smtClean="0"/>
              </a:p>
              <a:p>
                <a14:m>
                  <m:oMath xmlns:m="http://schemas.openxmlformats.org/officeDocument/2006/math">
                    <m:r>
                      <a:rPr lang="en-US" altLang="en-US" sz="2400" b="1" i="1" dirty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𝒘</m:t>
                    </m:r>
                    <m:r>
                      <a:rPr lang="en-US" altLang="en-US" sz="2400" b="1" i="1" dirty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altLang="en-US" sz="2400" b="1" i="1" dirty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𝑭</m:t>
                    </m:r>
                    <m:r>
                      <a:rPr lang="en-US" altLang="en-US" sz="2400" b="1" i="1" dirty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) </m:t>
                    </m:r>
                    <m:r>
                      <a:rPr lang="en-US" altLang="en-US" sz="2400" b="1" i="1" dirty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altLang="en-US" sz="2400" dirty="0" smtClean="0"/>
                  <a:t>= length </a:t>
                </a:r>
                <a:r>
                  <a:rPr lang="en-US" altLang="en-US" sz="2400" dirty="0"/>
                  <a:t>of longest clause in</a:t>
                </a:r>
                <a:r>
                  <a:rPr lang="en-US" altLang="en-US" sz="2400" dirty="0">
                    <a:solidFill>
                      <a:schemeClr val="accent1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en-US" sz="2400" b="1" i="1" dirty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𝑭</m:t>
                    </m:r>
                    <m:r>
                      <a:rPr lang="en-US" altLang="en-US" sz="2400" b="1" i="0" dirty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endParaRPr lang="en-US" altLang="en-US" sz="2400" b="1" dirty="0" smtClean="0">
                  <a:solidFill>
                    <a:schemeClr val="accent1"/>
                  </a:solidFill>
                </a:endParaRPr>
              </a:p>
              <a:p>
                <a14:m>
                  <m:oMath xmlns:m="http://schemas.openxmlformats.org/officeDocument/2006/math">
                    <m:r>
                      <a:rPr lang="en-US" altLang="en-US" sz="2400" b="1" i="1" dirty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𝒘𝒊𝒅𝒕𝒉</m:t>
                    </m:r>
                    <m:r>
                      <a:rPr lang="en-US" altLang="en-US" sz="2400" b="1" i="1" baseline="-25000" dirty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altLang="en-US" sz="2400" b="1" i="1" dirty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altLang="en-US" sz="2400" b="1" i="1" dirty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𝑭</m:t>
                    </m:r>
                    <m:r>
                      <a:rPr lang="en-US" altLang="en-US" sz="2400" b="1" i="1" dirty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) </m:t>
                    </m:r>
                  </m:oMath>
                </a14:m>
                <a:r>
                  <a:rPr lang="en-US" altLang="en-US" sz="2400" b="1" dirty="0"/>
                  <a:t>= </a:t>
                </a:r>
                <a:r>
                  <a:rPr lang="en-US" altLang="en-US" sz="2400" b="1" dirty="0" smtClean="0"/>
                  <a:t> </a:t>
                </a:r>
                <a14:m>
                  <m:oMath xmlns:m="http://schemas.openxmlformats.org/officeDocument/2006/math">
                    <m:r>
                      <a:rPr lang="en-US" altLang="en-US" sz="2400" b="1" i="0" dirty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𝐦𝐢𝐧</m:t>
                    </m:r>
                    <m:r>
                      <a:rPr lang="en-US" altLang="en-US" sz="2400" b="1" i="1" baseline="-25000" dirty="0" err="1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𝑷</m:t>
                    </m:r>
                    <m:r>
                      <a:rPr lang="en-US" altLang="en-US" sz="2400" b="1" i="1" baseline="-25000" dirty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altLang="en-US" sz="2400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{</m:t>
                    </m:r>
                    <m:r>
                      <a:rPr lang="en-US" altLang="en-US" sz="2400" b="1" i="1" dirty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𝒘</m:t>
                    </m:r>
                    <m:r>
                      <a:rPr lang="en-US" altLang="en-US" sz="2400" i="1" dirty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altLang="en-US" sz="2400" b="1" i="1" dirty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𝑷</m:t>
                    </m:r>
                    <m:r>
                      <a:rPr lang="en-US" altLang="en-US" sz="2400" i="1" dirty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)</m:t>
                    </m:r>
                    <m:r>
                      <a:rPr lang="en-US" altLang="en-US" sz="2400" b="1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:</m:t>
                    </m:r>
                    <m:r>
                      <a:rPr lang="en-US" altLang="en-US" sz="2400" b="1" i="1" dirty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𝑷</m:t>
                    </m:r>
                    <m:r>
                      <a:rPr lang="en-US" altLang="en-US" sz="2400" b="1" i="1" dirty="0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altLang="en-US" sz="2400" dirty="0" smtClean="0"/>
                  <a:t>is a resolution refutation of </a:t>
                </a:r>
                <a14:m>
                  <m:oMath xmlns:m="http://schemas.openxmlformats.org/officeDocument/2006/math">
                    <m:r>
                      <a:rPr lang="en-US" altLang="en-US" sz="2400" b="1" i="1" dirty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𝑭</m:t>
                    </m:r>
                    <m:r>
                      <a:rPr lang="en-US" altLang="en-US" sz="2400" b="1" i="1" dirty="0" smtClean="0">
                        <a:latin typeface="Cambria Math" panose="02040503050406030204" pitchFamily="18" charset="0"/>
                      </a:rPr>
                      <m:t>}</m:t>
                    </m:r>
                  </m:oMath>
                </a14:m>
                <a:endParaRPr lang="en-US" altLang="en-US" sz="2400" b="1" dirty="0" smtClean="0">
                  <a:solidFill>
                    <a:srgbClr val="009900"/>
                  </a:solidFill>
                </a:endParaRPr>
              </a:p>
              <a:p>
                <a:pPr lvl="7"/>
                <a:endParaRPr lang="en-US" altLang="en-US" sz="1400" b="1" dirty="0">
                  <a:solidFill>
                    <a:srgbClr val="009900"/>
                  </a:solidFill>
                </a:endParaRPr>
              </a:p>
              <a:p>
                <a:pPr marL="0" indent="0">
                  <a:buNone/>
                </a:pPr>
                <a:endParaRPr lang="en-US" altLang="en-US" sz="800" b="1" dirty="0" smtClean="0">
                  <a:solidFill>
                    <a:srgbClr val="669900"/>
                  </a:solidFill>
                </a:endParaRPr>
              </a:p>
              <a:p>
                <a:pPr marL="0" indent="0">
                  <a:buNone/>
                </a:pPr>
                <a:r>
                  <a:rPr lang="en-US" altLang="en-US" sz="2400" b="1" dirty="0" err="1" smtClean="0">
                    <a:solidFill>
                      <a:srgbClr val="669900"/>
                    </a:solidFill>
                  </a:rPr>
                  <a:t>Thm</a:t>
                </a:r>
                <a:r>
                  <a:rPr lang="en-US" altLang="en-US" sz="2400" b="1" dirty="0" smtClean="0">
                    <a:solidFill>
                      <a:srgbClr val="669900"/>
                    </a:solidFill>
                  </a:rPr>
                  <a:t> </a:t>
                </a:r>
                <a:r>
                  <a:rPr lang="en-US" altLang="en-US" sz="2400" dirty="0">
                    <a:solidFill>
                      <a:srgbClr val="0070C0"/>
                    </a:solidFill>
                  </a:rPr>
                  <a:t>[</a:t>
                </a:r>
                <a:r>
                  <a:rPr lang="en-US" altLang="en-US" sz="2400" dirty="0" smtClean="0">
                    <a:solidFill>
                      <a:srgbClr val="0070C0"/>
                    </a:solidFill>
                  </a:rPr>
                  <a:t>Ben-</a:t>
                </a:r>
                <a:r>
                  <a:rPr lang="en-US" altLang="en-US" sz="2400" dirty="0" err="1" smtClean="0">
                    <a:solidFill>
                      <a:srgbClr val="0070C0"/>
                    </a:solidFill>
                  </a:rPr>
                  <a:t>Sasson,Wigderson</a:t>
                </a:r>
                <a:r>
                  <a:rPr lang="en-US" altLang="en-US" sz="2400" dirty="0" smtClean="0">
                    <a:solidFill>
                      <a:srgbClr val="0070C0"/>
                    </a:solidFill>
                  </a:rPr>
                  <a:t>]</a:t>
                </a:r>
                <a:r>
                  <a:rPr lang="en-US" altLang="en-US" sz="2400" dirty="0" smtClean="0">
                    <a:solidFill>
                      <a:srgbClr val="669900"/>
                    </a:solidFill>
                  </a:rPr>
                  <a:t>:</a:t>
                </a:r>
                <a:r>
                  <a:rPr lang="en-US" altLang="en-US" sz="2400" b="1" dirty="0" smtClean="0">
                    <a:solidFill>
                      <a:srgbClr val="0070C0"/>
                    </a:solidFill>
                  </a:rPr>
                  <a:t> </a:t>
                </a:r>
                <a:r>
                  <a:rPr lang="en-US" altLang="en-US" sz="2400" dirty="0"/>
                  <a:t>Every </a:t>
                </a:r>
                <a:r>
                  <a:rPr lang="en-US" altLang="en-US" sz="2400" dirty="0" smtClean="0"/>
                  <a:t>DPLL/tree-resolution refutation </a:t>
                </a:r>
                <a:r>
                  <a:rPr lang="en-US" altLang="en-US" sz="2400" dirty="0"/>
                  <a:t>of </a:t>
                </a:r>
                <a14:m>
                  <m:oMath xmlns:m="http://schemas.openxmlformats.org/officeDocument/2006/math">
                    <m:r>
                      <a:rPr lang="en-US" altLang="en-US" sz="2400" b="1" i="1" dirty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𝑭</m:t>
                    </m:r>
                  </m:oMath>
                </a14:m>
                <a:r>
                  <a:rPr lang="en-US" altLang="en-US" sz="2400" b="1" dirty="0">
                    <a:solidFill>
                      <a:schemeClr val="accent1"/>
                    </a:solidFill>
                  </a:rPr>
                  <a:t> </a:t>
                </a:r>
                <a:r>
                  <a:rPr lang="en-US" altLang="en-US" sz="2400" dirty="0"/>
                  <a:t>of size </a:t>
                </a:r>
                <a14:m>
                  <m:oMath xmlns:m="http://schemas.openxmlformats.org/officeDocument/2006/math">
                    <m:r>
                      <a:rPr lang="en-US" altLang="en-US" sz="2400" b="1" i="1" dirty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𝑺</m:t>
                    </m:r>
                  </m:oMath>
                </a14:m>
                <a:r>
                  <a:rPr lang="en-US" altLang="en-US" sz="2400" b="1" dirty="0"/>
                  <a:t> </a:t>
                </a:r>
                <a:r>
                  <a:rPr lang="en-US" altLang="en-US" sz="2400" dirty="0"/>
                  <a:t>can be converted to one of width </a:t>
                </a:r>
                <a:r>
                  <a:rPr lang="en-US" altLang="en-US" sz="2400" dirty="0">
                    <a:sym typeface="Symbol" panose="05050102010706020507" pitchFamily="18" charset="2"/>
                  </a:rPr>
                  <a:t> </a:t>
                </a:r>
                <a:r>
                  <a:rPr lang="en-US" altLang="en-US" sz="2400" dirty="0" smtClean="0">
                    <a:sym typeface="Symbol" panose="05050102010706020507" pitchFamily="18" charset="2"/>
                  </a:rPr>
                  <a:t>			</a:t>
                </a:r>
                <a14:m>
                  <m:oMath xmlns:m="http://schemas.openxmlformats.org/officeDocument/2006/math">
                    <m:r>
                      <a:rPr lang="en-US" altLang="en-US" sz="2400" b="1" i="1" dirty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  <a:sym typeface="Symbol" panose="05050102010706020507" pitchFamily="18" charset="2"/>
                      </a:rPr>
                      <m:t></m:t>
                    </m:r>
                    <m:r>
                      <m:rPr>
                        <m:sty m:val="p"/>
                      </m:rPr>
                      <a:rPr lang="en-US" altLang="en-US" sz="2400" i="1" dirty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log</m:t>
                    </m:r>
                    <m:r>
                      <a:rPr lang="en-US" altLang="en-US" sz="2400" i="1" baseline="-25000" dirty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2</m:t>
                    </m:r>
                    <m:r>
                      <a:rPr lang="en-US" altLang="en-US" sz="2400" b="1" i="1" baseline="-25000" dirty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altLang="en-US" sz="2400" b="1" i="1" dirty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𝑺</m:t>
                    </m:r>
                    <m:r>
                      <a:rPr lang="en-US" altLang="en-US" sz="2400" b="1" i="1" dirty="0">
                        <a:solidFill>
                          <a:schemeClr val="accent1"/>
                        </a:solidFill>
                        <a:latin typeface="Cambria Math" panose="02040503050406030204" pitchFamily="18" charset="0"/>
                        <a:sym typeface="Symbol" panose="05050102010706020507" pitchFamily="18" charset="2"/>
                      </a:rPr>
                      <m:t> </m:t>
                    </m:r>
                    <m:r>
                      <a:rPr lang="en-US" altLang="en-US" sz="2400" b="1" i="1" dirty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altLang="en-US" sz="2400" i="1" dirty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altLang="en-US" sz="2400" b="1" i="1" dirty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𝒘</m:t>
                    </m:r>
                    <m:r>
                      <a:rPr lang="en-US" altLang="en-US" sz="2400" i="1" dirty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altLang="en-US" sz="2400" b="1" i="1" dirty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𝑭</m:t>
                    </m:r>
                    <m:r>
                      <a:rPr lang="en-US" altLang="en-US" sz="2400" i="1" dirty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US" altLang="en-US" sz="2400" b="1" dirty="0" smtClean="0">
                  <a:solidFill>
                    <a:schemeClr val="accent1"/>
                  </a:solidFill>
                </a:endParaRPr>
              </a:p>
              <a:p>
                <a:pPr marL="0" indent="0">
                  <a:buNone/>
                </a:pPr>
                <a:endParaRPr lang="en-US" altLang="en-US" sz="2000" b="1" dirty="0">
                  <a:solidFill>
                    <a:schemeClr val="accent1"/>
                  </a:solidFill>
                </a:endParaRPr>
              </a:p>
              <a:p>
                <a:pPr marL="0" indent="0">
                  <a:buNone/>
                </a:pPr>
                <a:r>
                  <a:rPr lang="en-US" altLang="en-US" sz="2400" b="1" dirty="0" smtClean="0">
                    <a:solidFill>
                      <a:srgbClr val="669900"/>
                    </a:solidFill>
                  </a:rPr>
                  <a:t> Corollary:  </a:t>
                </a:r>
                <a14:m>
                  <m:oMath xmlns:m="http://schemas.openxmlformats.org/officeDocument/2006/math">
                    <m:r>
                      <a:rPr lang="en-US" altLang="en-US" sz="2400" b="1" i="1" dirty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𝑹𝒆𝒔</m:t>
                    </m:r>
                    <m:r>
                      <a:rPr lang="en-US" altLang="en-US" sz="2400" i="1" baseline="-25000" dirty="0" err="1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𝑡𝑟𝑒𝑒</m:t>
                    </m:r>
                    <m:r>
                      <a:rPr lang="en-US" altLang="en-US" sz="2400" i="1" dirty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altLang="en-US" sz="2400" b="1" i="1" dirty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𝑭</m:t>
                    </m:r>
                    <m:r>
                      <a:rPr lang="en-US" altLang="en-US" sz="2400" i="1" dirty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) </m:t>
                    </m:r>
                    <m:r>
                      <a:rPr lang="en-US" altLang="en-US" sz="2400" i="1" dirty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≥ </m:t>
                    </m:r>
                    <m:sSup>
                      <m:sSupPr>
                        <m:ctrlPr>
                          <a:rPr lang="en-US" altLang="en-US" sz="2400" b="1" i="1" dirty="0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en-US" sz="2400" b="1" i="1" dirty="0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e>
                      <m:sup>
                        <m:r>
                          <a:rPr lang="en-US" altLang="en-US" sz="2400" b="1" i="1" dirty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𝒘</m:t>
                        </m:r>
                        <m:r>
                          <a:rPr lang="en-US" altLang="en-US" sz="2400" b="1" i="1" dirty="0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𝒊𝒅𝒕𝒉</m:t>
                        </m:r>
                        <m:r>
                          <a:rPr lang="en-US" altLang="en-US" sz="2400" b="1" i="1" dirty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altLang="en-US" sz="2400" b="1" i="1" dirty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𝑭</m:t>
                        </m:r>
                        <m:r>
                          <a:rPr lang="en-US" altLang="en-US" sz="2400" b="1" i="1" dirty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) – </m:t>
                        </m:r>
                        <m:r>
                          <a:rPr lang="en-US" altLang="en-US" sz="2400" b="1" i="1" dirty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𝒘</m:t>
                        </m:r>
                        <m:r>
                          <a:rPr lang="en-US" altLang="en-US" sz="2400" b="1" i="1" dirty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altLang="en-US" sz="2400" b="1" i="1" dirty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𝑭</m:t>
                        </m:r>
                        <m:r>
                          <a:rPr lang="en-US" altLang="en-US" sz="2400" b="1" i="1" dirty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)</m:t>
                        </m:r>
                        <m:r>
                          <m:rPr>
                            <m:nor/>
                          </m:rPr>
                          <a:rPr lang="en-US" altLang="en-US" sz="2400" b="1" dirty="0">
                            <a:solidFill>
                              <a:schemeClr val="accent1"/>
                            </a:solidFill>
                          </a:rPr>
                          <m:t> </m:t>
                        </m:r>
                      </m:sup>
                    </m:sSup>
                  </m:oMath>
                </a14:m>
                <a:endParaRPr lang="en-US" altLang="en-US" b="1" dirty="0" smtClean="0">
                  <a:solidFill>
                    <a:schemeClr val="accent1"/>
                  </a:solidFill>
                </a:endParaRPr>
              </a:p>
            </p:txBody>
          </p:sp>
        </mc:Choice>
        <mc:Fallback xmlns="">
          <p:sp>
            <p:nvSpPr>
              <p:cNvPr id="145411" name="Rectang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blipFill rotWithShape="0">
                <a:blip r:embed="rId2"/>
                <a:stretch>
                  <a:fillRect l="-1523" t="-1107" b="-35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384900-51C4-4F1F-AC0B-CB9FE738FE37}" type="slidenum">
              <a:rPr lang="en-US" altLang="en-US" smtClean="0"/>
              <a:pPr/>
              <a:t>50</a:t>
            </a:fld>
            <a:endParaRPr lang="en-US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4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Proof: Width </a:t>
            </a:r>
            <a:r>
              <a:rPr lang="en-US" altLang="en-US" dirty="0"/>
              <a:t>of Tree-like Resolution</a:t>
            </a:r>
          </a:p>
        </p:txBody>
      </p:sp>
      <p:sp>
        <p:nvSpPr>
          <p:cNvPr id="134154" name="AutoShape 10"/>
          <p:cNvSpPr>
            <a:spLocks noChangeArrowheads="1"/>
          </p:cNvSpPr>
          <p:nvPr/>
        </p:nvSpPr>
        <p:spPr bwMode="auto">
          <a:xfrm>
            <a:off x="4389438" y="2398713"/>
            <a:ext cx="2819400" cy="2362200"/>
          </a:xfrm>
          <a:prstGeom prst="triangle">
            <a:avLst>
              <a:gd name="adj" fmla="val 50000"/>
            </a:avLst>
          </a:prstGeom>
          <a:solidFill>
            <a:srgbClr val="FFFFFF"/>
          </a:solidFill>
          <a:ln w="38100">
            <a:solidFill>
              <a:srgbClr val="6699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n-US" altLang="en-US" b="1" dirty="0" smtClean="0">
                <a:solidFill>
                  <a:srgbClr val="669900"/>
                </a:solidFill>
                <a:latin typeface="Calibri" panose="020F0502020204030204" pitchFamily="34" charset="0"/>
                <a:sym typeface="Symbol" panose="05050102010706020507" pitchFamily="18" charset="2"/>
              </a:rPr>
              <a:t> </a:t>
            </a:r>
            <a:r>
              <a:rPr lang="en-US" altLang="en-US" sz="2800" b="1" dirty="0" smtClean="0">
                <a:solidFill>
                  <a:srgbClr val="669900"/>
                </a:solidFill>
                <a:latin typeface="Calibri" panose="020F0502020204030204" pitchFamily="34" charset="0"/>
              </a:rPr>
              <a:t>S</a:t>
            </a:r>
            <a:endParaRPr lang="en-US" altLang="en-US" sz="2400" b="1" dirty="0">
              <a:solidFill>
                <a:srgbClr val="669900"/>
              </a:solidFill>
              <a:latin typeface="Calibri" panose="020F0502020204030204" pitchFamily="34" charset="0"/>
            </a:endParaRPr>
          </a:p>
        </p:txBody>
      </p:sp>
      <p:sp>
        <p:nvSpPr>
          <p:cNvPr id="134159" name="Oval 15"/>
          <p:cNvSpPr>
            <a:spLocks noChangeArrowheads="1"/>
          </p:cNvSpPr>
          <p:nvPr/>
        </p:nvSpPr>
        <p:spPr bwMode="auto">
          <a:xfrm>
            <a:off x="3911600" y="2132013"/>
            <a:ext cx="152400" cy="168275"/>
          </a:xfrm>
          <a:prstGeom prst="ellipse">
            <a:avLst/>
          </a:prstGeom>
          <a:solidFill>
            <a:srgbClr val="0033CC"/>
          </a:solidFill>
          <a:ln w="9525">
            <a:solidFill>
              <a:srgbClr val="0033CC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34160" name="Oval 16"/>
          <p:cNvSpPr>
            <a:spLocks noChangeArrowheads="1"/>
          </p:cNvSpPr>
          <p:nvPr/>
        </p:nvSpPr>
        <p:spPr bwMode="auto">
          <a:xfrm>
            <a:off x="5715000" y="2249488"/>
            <a:ext cx="152400" cy="168275"/>
          </a:xfrm>
          <a:prstGeom prst="ellipse">
            <a:avLst/>
          </a:prstGeom>
          <a:solidFill>
            <a:srgbClr val="0033CC"/>
          </a:solidFill>
          <a:ln w="9525">
            <a:solidFill>
              <a:srgbClr val="0033CC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34161" name="Oval 17"/>
          <p:cNvSpPr>
            <a:spLocks noChangeArrowheads="1"/>
          </p:cNvSpPr>
          <p:nvPr/>
        </p:nvSpPr>
        <p:spPr bwMode="auto">
          <a:xfrm>
            <a:off x="4876800" y="1600200"/>
            <a:ext cx="152400" cy="168275"/>
          </a:xfrm>
          <a:prstGeom prst="ellipse">
            <a:avLst/>
          </a:prstGeom>
          <a:solidFill>
            <a:srgbClr val="0033CC"/>
          </a:solidFill>
          <a:ln w="9525">
            <a:solidFill>
              <a:srgbClr val="0033CC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cxnSp>
        <p:nvCxnSpPr>
          <p:cNvPr id="134168" name="AutoShape 24"/>
          <p:cNvCxnSpPr>
            <a:cxnSpLocks noChangeShapeType="1"/>
            <a:stCxn id="134159" idx="7"/>
            <a:endCxn id="134161" idx="2"/>
          </p:cNvCxnSpPr>
          <p:nvPr/>
        </p:nvCxnSpPr>
        <p:spPr bwMode="auto">
          <a:xfrm flipV="1">
            <a:off x="4041775" y="1684338"/>
            <a:ext cx="835025" cy="473075"/>
          </a:xfrm>
          <a:prstGeom prst="straightConnector1">
            <a:avLst/>
          </a:prstGeom>
          <a:noFill/>
          <a:ln w="28575">
            <a:solidFill>
              <a:srgbClr val="0033CC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34169" name="AutoShape 25"/>
          <p:cNvCxnSpPr>
            <a:cxnSpLocks noChangeShapeType="1"/>
            <a:stCxn id="134161" idx="5"/>
            <a:endCxn id="134160" idx="1"/>
          </p:cNvCxnSpPr>
          <p:nvPr/>
        </p:nvCxnSpPr>
        <p:spPr bwMode="auto">
          <a:xfrm>
            <a:off x="5006975" y="1743075"/>
            <a:ext cx="730250" cy="531813"/>
          </a:xfrm>
          <a:prstGeom prst="straightConnector1">
            <a:avLst/>
          </a:prstGeom>
          <a:noFill/>
          <a:ln w="28575">
            <a:solidFill>
              <a:srgbClr val="0033CC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34172" name="Oval 28"/>
          <p:cNvSpPr>
            <a:spLocks noChangeArrowheads="1"/>
          </p:cNvSpPr>
          <p:nvPr/>
        </p:nvSpPr>
        <p:spPr bwMode="auto">
          <a:xfrm>
            <a:off x="4559300" y="5562600"/>
            <a:ext cx="76200" cy="76200"/>
          </a:xfrm>
          <a:prstGeom prst="ellipse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34173" name="AutoShape 29"/>
          <p:cNvSpPr>
            <a:spLocks noChangeArrowheads="1"/>
          </p:cNvSpPr>
          <p:nvPr/>
        </p:nvSpPr>
        <p:spPr bwMode="auto">
          <a:xfrm>
            <a:off x="3162300" y="2247900"/>
            <a:ext cx="1584325" cy="1508125"/>
          </a:xfrm>
          <a:prstGeom prst="triangle">
            <a:avLst>
              <a:gd name="adj" fmla="val 50000"/>
            </a:avLst>
          </a:prstGeom>
          <a:solidFill>
            <a:srgbClr val="FFFFFF"/>
          </a:solidFill>
          <a:ln w="38100">
            <a:solidFill>
              <a:schemeClr val="accent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n-US" altLang="en-US" b="1" dirty="0" smtClean="0">
                <a:solidFill>
                  <a:schemeClr val="accent1"/>
                </a:solidFill>
                <a:latin typeface="Calibri" panose="020F0502020204030204" pitchFamily="34" charset="0"/>
                <a:sym typeface="Symbol" panose="05050102010706020507" pitchFamily="18" charset="2"/>
              </a:rPr>
              <a:t> </a:t>
            </a:r>
            <a:r>
              <a:rPr lang="en-US" altLang="en-US" sz="2800" b="1" dirty="0" smtClean="0">
                <a:solidFill>
                  <a:schemeClr val="accent1"/>
                </a:solidFill>
                <a:latin typeface="Calibri" panose="020F0502020204030204" pitchFamily="34" charset="0"/>
              </a:rPr>
              <a:t>S/2</a:t>
            </a:r>
            <a:endParaRPr lang="en-US" altLang="en-US" sz="36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4175" name="Text Box 31"/>
              <p:cNvSpPr txBox="1">
                <a:spLocks noChangeArrowheads="1"/>
              </p:cNvSpPr>
              <p:nvPr/>
            </p:nvSpPr>
            <p:spPr bwMode="auto">
              <a:xfrm>
                <a:off x="3300413" y="1781175"/>
                <a:ext cx="611187" cy="51911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en-US" sz="2400" b="1" i="1" dirty="0" smtClean="0">
                          <a:solidFill>
                            <a:schemeClr val="accent1"/>
                          </a:solidFill>
                          <a:latin typeface="Cambria Math" panose="02040503050406030204" pitchFamily="18" charset="0"/>
                          <a:sym typeface="Symbol" panose="05050102010706020507" pitchFamily="18" charset="2"/>
                        </a:rPr>
                        <m:t></m:t>
                      </m:r>
                      <m:r>
                        <a:rPr lang="en-US" altLang="en-US" sz="2800" b="1" i="1" dirty="0">
                          <a:solidFill>
                            <a:schemeClr val="accent1"/>
                          </a:solidFill>
                          <a:latin typeface="Cambria Math" panose="02040503050406030204" pitchFamily="18" charset="0"/>
                        </a:rPr>
                        <m:t>𝒙</m:t>
                      </m:r>
                    </m:oMath>
                  </m:oMathPara>
                </a14:m>
                <a:endParaRPr lang="en-US" altLang="en-US" sz="2800" b="1" dirty="0">
                  <a:latin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134175" name="Text Box 3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300413" y="1781175"/>
                <a:ext cx="611187" cy="519113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4177" name="Text Box 33"/>
              <p:cNvSpPr txBox="1">
                <a:spLocks noChangeArrowheads="1"/>
              </p:cNvSpPr>
              <p:nvPr/>
            </p:nvSpPr>
            <p:spPr bwMode="auto">
              <a:xfrm>
                <a:off x="5867400" y="1898650"/>
                <a:ext cx="611188" cy="51911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en-US" sz="2800" b="1" i="1" dirty="0" smtClean="0">
                          <a:solidFill>
                            <a:srgbClr val="669900"/>
                          </a:solidFill>
                          <a:latin typeface="Cambria Math" panose="02040503050406030204" pitchFamily="18" charset="0"/>
                        </a:rPr>
                        <m:t>𝒙</m:t>
                      </m:r>
                    </m:oMath>
                  </m:oMathPara>
                </a14:m>
                <a:endParaRPr lang="en-US" altLang="en-US" sz="2800" dirty="0">
                  <a:latin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134177" name="Text Box 3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867400" y="1898650"/>
                <a:ext cx="611188" cy="519113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4178" name="Text Box 34"/>
          <p:cNvSpPr txBox="1">
            <a:spLocks noChangeArrowheads="1"/>
          </p:cNvSpPr>
          <p:nvPr/>
        </p:nvSpPr>
        <p:spPr bwMode="auto">
          <a:xfrm>
            <a:off x="4749812" y="1043494"/>
            <a:ext cx="457177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n-US" altLang="en-US" dirty="0" smtClean="0">
                <a:solidFill>
                  <a:srgbClr val="0033CC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⊥</a:t>
            </a:r>
            <a:endParaRPr lang="en-US" altLang="en-US" dirty="0">
              <a:solidFill>
                <a:srgbClr val="0033CC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384900-51C4-4F1F-AC0B-CB9FE738FE37}" type="slidenum">
              <a:rPr lang="en-US" altLang="en-US" smtClean="0"/>
              <a:pPr/>
              <a:t>51</a:t>
            </a:fld>
            <a:endParaRPr lang="en-US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Width of Tree-like Resolution</a:t>
            </a:r>
          </a:p>
        </p:txBody>
      </p:sp>
      <p:sp>
        <p:nvSpPr>
          <p:cNvPr id="137219" name="AutoShape 3"/>
          <p:cNvSpPr>
            <a:spLocks noChangeArrowheads="1"/>
          </p:cNvSpPr>
          <p:nvPr/>
        </p:nvSpPr>
        <p:spPr bwMode="auto">
          <a:xfrm>
            <a:off x="4389438" y="2398713"/>
            <a:ext cx="2819400" cy="2362200"/>
          </a:xfrm>
          <a:prstGeom prst="triangle">
            <a:avLst>
              <a:gd name="adj" fmla="val 50000"/>
            </a:avLst>
          </a:prstGeom>
          <a:solidFill>
            <a:srgbClr val="FFFFFF"/>
          </a:solidFill>
          <a:ln w="38100">
            <a:solidFill>
              <a:srgbClr val="6699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n-US" altLang="en-US" b="1" dirty="0" smtClean="0">
                <a:solidFill>
                  <a:srgbClr val="669900"/>
                </a:solidFill>
                <a:latin typeface="Calibri" panose="020F0502020204030204" pitchFamily="34" charset="0"/>
                <a:sym typeface="Symbol" panose="05050102010706020507" pitchFamily="18" charset="2"/>
              </a:rPr>
              <a:t> </a:t>
            </a:r>
            <a:r>
              <a:rPr lang="en-US" altLang="en-US" sz="2800" b="1" dirty="0" smtClean="0">
                <a:solidFill>
                  <a:srgbClr val="669900"/>
                </a:solidFill>
                <a:latin typeface="Calibri" panose="020F0502020204030204" pitchFamily="34" charset="0"/>
              </a:rPr>
              <a:t>S</a:t>
            </a:r>
            <a:endParaRPr lang="en-US" altLang="en-US" sz="2400" b="1" dirty="0">
              <a:solidFill>
                <a:srgbClr val="669900"/>
              </a:solidFill>
              <a:latin typeface="Calibri" panose="020F0502020204030204" pitchFamily="34" charset="0"/>
            </a:endParaRPr>
          </a:p>
        </p:txBody>
      </p:sp>
      <p:sp>
        <p:nvSpPr>
          <p:cNvPr id="137220" name="Oval 4"/>
          <p:cNvSpPr>
            <a:spLocks noChangeArrowheads="1"/>
          </p:cNvSpPr>
          <p:nvPr/>
        </p:nvSpPr>
        <p:spPr bwMode="auto">
          <a:xfrm>
            <a:off x="3911600" y="2132013"/>
            <a:ext cx="152400" cy="168275"/>
          </a:xfrm>
          <a:prstGeom prst="ellipse">
            <a:avLst/>
          </a:prstGeom>
          <a:solidFill>
            <a:srgbClr val="0033CC"/>
          </a:solidFill>
          <a:ln w="9525">
            <a:solidFill>
              <a:srgbClr val="0033CC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37221" name="Oval 5"/>
          <p:cNvSpPr>
            <a:spLocks noChangeArrowheads="1"/>
          </p:cNvSpPr>
          <p:nvPr/>
        </p:nvSpPr>
        <p:spPr bwMode="auto">
          <a:xfrm>
            <a:off x="5715000" y="2249488"/>
            <a:ext cx="152400" cy="168275"/>
          </a:xfrm>
          <a:prstGeom prst="ellipse">
            <a:avLst/>
          </a:prstGeom>
          <a:solidFill>
            <a:srgbClr val="0033CC"/>
          </a:solidFill>
          <a:ln w="9525">
            <a:solidFill>
              <a:srgbClr val="0033CC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37222" name="Oval 6"/>
          <p:cNvSpPr>
            <a:spLocks noChangeArrowheads="1"/>
          </p:cNvSpPr>
          <p:nvPr/>
        </p:nvSpPr>
        <p:spPr bwMode="auto">
          <a:xfrm>
            <a:off x="4876800" y="1600200"/>
            <a:ext cx="152400" cy="168275"/>
          </a:xfrm>
          <a:prstGeom prst="ellipse">
            <a:avLst/>
          </a:prstGeom>
          <a:solidFill>
            <a:srgbClr val="0033CC"/>
          </a:solidFill>
          <a:ln w="9525">
            <a:solidFill>
              <a:srgbClr val="0033CC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cxnSp>
        <p:nvCxnSpPr>
          <p:cNvPr id="137223" name="AutoShape 7"/>
          <p:cNvCxnSpPr>
            <a:cxnSpLocks noChangeShapeType="1"/>
            <a:stCxn id="137220" idx="7"/>
            <a:endCxn id="137222" idx="2"/>
          </p:cNvCxnSpPr>
          <p:nvPr/>
        </p:nvCxnSpPr>
        <p:spPr bwMode="auto">
          <a:xfrm flipV="1">
            <a:off x="4041775" y="1684338"/>
            <a:ext cx="835025" cy="473075"/>
          </a:xfrm>
          <a:prstGeom prst="straightConnector1">
            <a:avLst/>
          </a:prstGeom>
          <a:noFill/>
          <a:ln w="28575">
            <a:solidFill>
              <a:srgbClr val="0033CC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37224" name="AutoShape 8"/>
          <p:cNvCxnSpPr>
            <a:cxnSpLocks noChangeShapeType="1"/>
            <a:stCxn id="137222" idx="5"/>
            <a:endCxn id="137221" idx="1"/>
          </p:cNvCxnSpPr>
          <p:nvPr/>
        </p:nvCxnSpPr>
        <p:spPr bwMode="auto">
          <a:xfrm>
            <a:off x="5006975" y="1743075"/>
            <a:ext cx="730250" cy="531813"/>
          </a:xfrm>
          <a:prstGeom prst="straightConnector1">
            <a:avLst/>
          </a:prstGeom>
          <a:noFill/>
          <a:ln w="28575">
            <a:solidFill>
              <a:srgbClr val="0033CC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37225" name="Oval 9"/>
          <p:cNvSpPr>
            <a:spLocks noChangeArrowheads="1"/>
          </p:cNvSpPr>
          <p:nvPr/>
        </p:nvSpPr>
        <p:spPr bwMode="auto">
          <a:xfrm>
            <a:off x="4559300" y="5562600"/>
            <a:ext cx="76200" cy="76200"/>
          </a:xfrm>
          <a:prstGeom prst="ellipse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37226" name="AutoShape 10"/>
          <p:cNvSpPr>
            <a:spLocks noChangeArrowheads="1"/>
          </p:cNvSpPr>
          <p:nvPr/>
        </p:nvSpPr>
        <p:spPr bwMode="auto">
          <a:xfrm>
            <a:off x="3162300" y="2247900"/>
            <a:ext cx="1584325" cy="1508125"/>
          </a:xfrm>
          <a:prstGeom prst="triangle">
            <a:avLst>
              <a:gd name="adj" fmla="val 50000"/>
            </a:avLst>
          </a:prstGeom>
          <a:solidFill>
            <a:srgbClr val="FFFFFF"/>
          </a:solidFill>
          <a:ln w="38100">
            <a:solidFill>
              <a:schemeClr val="accent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n-US" altLang="en-US" b="1" dirty="0" smtClean="0">
                <a:solidFill>
                  <a:schemeClr val="accent1"/>
                </a:solidFill>
                <a:latin typeface="Calibri" panose="020F0502020204030204" pitchFamily="34" charset="0"/>
                <a:sym typeface="Symbol" panose="05050102010706020507" pitchFamily="18" charset="2"/>
              </a:rPr>
              <a:t> </a:t>
            </a:r>
            <a:r>
              <a:rPr lang="en-US" altLang="en-US" sz="2800" b="1" dirty="0" smtClean="0">
                <a:solidFill>
                  <a:schemeClr val="accent1"/>
                </a:solidFill>
                <a:latin typeface="Calibri" panose="020F0502020204030204" pitchFamily="34" charset="0"/>
              </a:rPr>
              <a:t>S/2</a:t>
            </a:r>
            <a:endParaRPr lang="en-US" altLang="en-US" sz="36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7227" name="Text Box 11"/>
              <p:cNvSpPr txBox="1">
                <a:spLocks noChangeArrowheads="1"/>
              </p:cNvSpPr>
              <p:nvPr/>
            </p:nvSpPr>
            <p:spPr bwMode="auto">
              <a:xfrm>
                <a:off x="3300413" y="1781175"/>
                <a:ext cx="611187" cy="51911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en-US" sz="2400" b="1" i="1" dirty="0" smtClean="0">
                          <a:solidFill>
                            <a:schemeClr val="accent1"/>
                          </a:solidFill>
                          <a:latin typeface="Cambria Math" panose="02040503050406030204" pitchFamily="18" charset="0"/>
                          <a:sym typeface="Symbol" panose="05050102010706020507" pitchFamily="18" charset="2"/>
                        </a:rPr>
                        <m:t></m:t>
                      </m:r>
                      <m:r>
                        <a:rPr lang="en-US" altLang="en-US" sz="2800" b="1" i="1" dirty="0">
                          <a:solidFill>
                            <a:schemeClr val="accent1"/>
                          </a:solidFill>
                          <a:latin typeface="Cambria Math" panose="02040503050406030204" pitchFamily="18" charset="0"/>
                        </a:rPr>
                        <m:t>𝒙</m:t>
                      </m:r>
                    </m:oMath>
                  </m:oMathPara>
                </a14:m>
                <a:endParaRPr lang="en-US" altLang="en-US" sz="2800" b="1" dirty="0">
                  <a:latin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137227" name="Text 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300413" y="1781175"/>
                <a:ext cx="611187" cy="519113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7228" name="Text Box 12"/>
              <p:cNvSpPr txBox="1">
                <a:spLocks noChangeArrowheads="1"/>
              </p:cNvSpPr>
              <p:nvPr/>
            </p:nvSpPr>
            <p:spPr bwMode="auto">
              <a:xfrm>
                <a:off x="5867400" y="1898650"/>
                <a:ext cx="611188" cy="51911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en-US" sz="2800" b="1" i="1" dirty="0" smtClean="0">
                          <a:solidFill>
                            <a:srgbClr val="669900"/>
                          </a:solidFill>
                          <a:latin typeface="Cambria Math" panose="02040503050406030204" pitchFamily="18" charset="0"/>
                        </a:rPr>
                        <m:t>𝒙</m:t>
                      </m:r>
                    </m:oMath>
                  </m:oMathPara>
                </a14:m>
                <a:endParaRPr lang="en-US" altLang="en-US" sz="2800" dirty="0">
                  <a:latin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137228" name="Text Box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867400" y="1898650"/>
                <a:ext cx="611188" cy="519113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7229" name="Text Box 13"/>
          <p:cNvSpPr txBox="1">
            <a:spLocks noChangeArrowheads="1"/>
          </p:cNvSpPr>
          <p:nvPr/>
        </p:nvSpPr>
        <p:spPr bwMode="auto">
          <a:xfrm>
            <a:off x="4749812" y="1043494"/>
            <a:ext cx="457177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n-US" altLang="en-US" dirty="0" smtClean="0">
                <a:solidFill>
                  <a:srgbClr val="0033CC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⊥</a:t>
            </a:r>
            <a:endParaRPr lang="en-US" altLang="en-US" dirty="0">
              <a:solidFill>
                <a:srgbClr val="0033CC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7230" name="Text Box 14"/>
              <p:cNvSpPr txBox="1">
                <a:spLocks noChangeArrowheads="1"/>
              </p:cNvSpPr>
              <p:nvPr/>
            </p:nvSpPr>
            <p:spPr bwMode="auto">
              <a:xfrm>
                <a:off x="571705" y="2343934"/>
                <a:ext cx="2491964" cy="954107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altLang="en-US" sz="2800" b="1" i="1" dirty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𝑭</m:t>
                    </m:r>
                  </m:oMath>
                </a14:m>
                <a:r>
                  <a:rPr lang="en-US" altLang="en-US" sz="2800" dirty="0">
                    <a:solidFill>
                      <a:schemeClr val="accent1"/>
                    </a:solidFill>
                    <a:latin typeface="Calibri" panose="020F0502020204030204" pitchFamily="34" charset="0"/>
                  </a:rPr>
                  <a:t> </a:t>
                </a:r>
                <a:r>
                  <a:rPr lang="en-US" altLang="en-US" sz="2800" dirty="0">
                    <a:latin typeface="Calibri" panose="020F0502020204030204" pitchFamily="34" charset="0"/>
                  </a:rPr>
                  <a:t>proves</a:t>
                </a:r>
                <a:r>
                  <a:rPr lang="en-US" altLang="en-US" sz="2800" dirty="0">
                    <a:solidFill>
                      <a:schemeClr val="accent1"/>
                    </a:solidFill>
                    <a:latin typeface="Calibri" panose="020F0502020204030204" pitchFamily="34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en-US" sz="2400" b="1" i="1" dirty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  <a:sym typeface="Symbol" panose="05050102010706020507" pitchFamily="18" charset="2"/>
                      </a:rPr>
                      <m:t></m:t>
                    </m:r>
                    <m:r>
                      <a:rPr lang="en-US" altLang="en-US" sz="2800" b="1" i="1" dirty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𝒙</m:t>
                    </m:r>
                  </m:oMath>
                </a14:m>
                <a:r>
                  <a:rPr lang="en-US" altLang="en-US" sz="2800" dirty="0">
                    <a:solidFill>
                      <a:schemeClr val="accent1"/>
                    </a:solidFill>
                    <a:latin typeface="Calibri" panose="020F0502020204030204" pitchFamily="34" charset="0"/>
                  </a:rPr>
                  <a:t> </a:t>
                </a:r>
                <a:r>
                  <a:rPr lang="en-US" altLang="en-US" sz="2800" dirty="0">
                    <a:latin typeface="Calibri" panose="020F0502020204030204" pitchFamily="34" charset="0"/>
                  </a:rPr>
                  <a:t>in </a:t>
                </a:r>
              </a:p>
              <a:p>
                <a:r>
                  <a:rPr lang="en-US" altLang="en-US" sz="2800" dirty="0">
                    <a:latin typeface="Calibri" panose="020F0502020204030204" pitchFamily="34" charset="0"/>
                  </a:rPr>
                  <a:t>size at most</a:t>
                </a:r>
                <a:r>
                  <a:rPr lang="en-US" altLang="en-US" sz="2800" dirty="0">
                    <a:solidFill>
                      <a:schemeClr val="accent1"/>
                    </a:solidFill>
                    <a:latin typeface="Calibri" panose="020F0502020204030204" pitchFamily="34" charset="0"/>
                  </a:rPr>
                  <a:t> </a:t>
                </a:r>
                <a:r>
                  <a:rPr lang="en-US" altLang="en-US" sz="2800" b="1" dirty="0">
                    <a:solidFill>
                      <a:schemeClr val="accent1"/>
                    </a:solidFill>
                    <a:latin typeface="Calibri" panose="020F0502020204030204" pitchFamily="34" charset="0"/>
                  </a:rPr>
                  <a:t>S/2</a:t>
                </a:r>
              </a:p>
            </p:txBody>
          </p:sp>
        </mc:Choice>
        <mc:Fallback xmlns="">
          <p:sp>
            <p:nvSpPr>
              <p:cNvPr id="137230" name="Text Box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71705" y="2343934"/>
                <a:ext cx="2491964" cy="954107"/>
              </a:xfrm>
              <a:prstGeom prst="rect">
                <a:avLst/>
              </a:prstGeom>
              <a:blipFill rotWithShape="0">
                <a:blip r:embed="rId4"/>
                <a:stretch>
                  <a:fillRect l="-4380" t="-5063" r="-3893" b="-17089"/>
                </a:stretch>
              </a:blip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384900-51C4-4F1F-AC0B-CB9FE738FE37}" type="slidenum">
              <a:rPr lang="en-US" altLang="en-US" smtClean="0"/>
              <a:pPr/>
              <a:t>52</a:t>
            </a:fld>
            <a:endParaRPr lang="en-US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Width of Tree-like Resolution</a:t>
            </a:r>
          </a:p>
        </p:txBody>
      </p:sp>
      <p:sp>
        <p:nvSpPr>
          <p:cNvPr id="139267" name="AutoShape 3"/>
          <p:cNvSpPr>
            <a:spLocks noChangeArrowheads="1"/>
          </p:cNvSpPr>
          <p:nvPr/>
        </p:nvSpPr>
        <p:spPr bwMode="auto">
          <a:xfrm>
            <a:off x="4389438" y="2398713"/>
            <a:ext cx="2819400" cy="2362200"/>
          </a:xfrm>
          <a:prstGeom prst="triangle">
            <a:avLst>
              <a:gd name="adj" fmla="val 50000"/>
            </a:avLst>
          </a:prstGeom>
          <a:solidFill>
            <a:srgbClr val="FFFFFF"/>
          </a:solidFill>
          <a:ln w="38100">
            <a:solidFill>
              <a:srgbClr val="6699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n-US" altLang="en-US" b="1" dirty="0" smtClean="0">
                <a:solidFill>
                  <a:srgbClr val="669900"/>
                </a:solidFill>
                <a:latin typeface="Calibri" panose="020F0502020204030204" pitchFamily="34" charset="0"/>
                <a:sym typeface="Symbol" panose="05050102010706020507" pitchFamily="18" charset="2"/>
              </a:rPr>
              <a:t> </a:t>
            </a:r>
            <a:r>
              <a:rPr lang="en-US" altLang="en-US" sz="2800" b="1" dirty="0" smtClean="0">
                <a:solidFill>
                  <a:srgbClr val="669900"/>
                </a:solidFill>
                <a:latin typeface="Calibri" panose="020F0502020204030204" pitchFamily="34" charset="0"/>
              </a:rPr>
              <a:t>S</a:t>
            </a:r>
            <a:endParaRPr lang="en-US" altLang="en-US" sz="2400" b="1" dirty="0">
              <a:solidFill>
                <a:srgbClr val="669900"/>
              </a:solidFill>
              <a:latin typeface="Calibri" panose="020F0502020204030204" pitchFamily="34" charset="0"/>
            </a:endParaRPr>
          </a:p>
        </p:txBody>
      </p:sp>
      <p:sp>
        <p:nvSpPr>
          <p:cNvPr id="139268" name="Oval 4"/>
          <p:cNvSpPr>
            <a:spLocks noChangeArrowheads="1"/>
          </p:cNvSpPr>
          <p:nvPr/>
        </p:nvSpPr>
        <p:spPr bwMode="auto">
          <a:xfrm>
            <a:off x="3911600" y="2132013"/>
            <a:ext cx="152400" cy="168275"/>
          </a:xfrm>
          <a:prstGeom prst="ellipse">
            <a:avLst/>
          </a:prstGeom>
          <a:solidFill>
            <a:srgbClr val="0033CC"/>
          </a:solidFill>
          <a:ln w="9525">
            <a:solidFill>
              <a:srgbClr val="0033CC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39269" name="Oval 5"/>
          <p:cNvSpPr>
            <a:spLocks noChangeArrowheads="1"/>
          </p:cNvSpPr>
          <p:nvPr/>
        </p:nvSpPr>
        <p:spPr bwMode="auto">
          <a:xfrm>
            <a:off x="5715000" y="2249488"/>
            <a:ext cx="152400" cy="168275"/>
          </a:xfrm>
          <a:prstGeom prst="ellipse">
            <a:avLst/>
          </a:prstGeom>
          <a:solidFill>
            <a:srgbClr val="0033CC"/>
          </a:solidFill>
          <a:ln w="9525">
            <a:solidFill>
              <a:srgbClr val="0033CC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39270" name="Oval 6"/>
          <p:cNvSpPr>
            <a:spLocks noChangeArrowheads="1"/>
          </p:cNvSpPr>
          <p:nvPr/>
        </p:nvSpPr>
        <p:spPr bwMode="auto">
          <a:xfrm>
            <a:off x="4876800" y="1600200"/>
            <a:ext cx="152400" cy="168275"/>
          </a:xfrm>
          <a:prstGeom prst="ellipse">
            <a:avLst/>
          </a:prstGeom>
          <a:solidFill>
            <a:srgbClr val="0033CC"/>
          </a:solidFill>
          <a:ln w="9525">
            <a:solidFill>
              <a:srgbClr val="0033CC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cxnSp>
        <p:nvCxnSpPr>
          <p:cNvPr id="139271" name="AutoShape 7"/>
          <p:cNvCxnSpPr>
            <a:cxnSpLocks noChangeShapeType="1"/>
            <a:stCxn id="139268" idx="7"/>
            <a:endCxn id="139270" idx="2"/>
          </p:cNvCxnSpPr>
          <p:nvPr/>
        </p:nvCxnSpPr>
        <p:spPr bwMode="auto">
          <a:xfrm flipV="1">
            <a:off x="4041775" y="1684338"/>
            <a:ext cx="835025" cy="473075"/>
          </a:xfrm>
          <a:prstGeom prst="straightConnector1">
            <a:avLst/>
          </a:prstGeom>
          <a:noFill/>
          <a:ln w="28575">
            <a:solidFill>
              <a:srgbClr val="0033CC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39272" name="AutoShape 8"/>
          <p:cNvCxnSpPr>
            <a:cxnSpLocks noChangeShapeType="1"/>
            <a:stCxn id="139270" idx="5"/>
            <a:endCxn id="139269" idx="1"/>
          </p:cNvCxnSpPr>
          <p:nvPr/>
        </p:nvCxnSpPr>
        <p:spPr bwMode="auto">
          <a:xfrm>
            <a:off x="5006975" y="1743075"/>
            <a:ext cx="730250" cy="531813"/>
          </a:xfrm>
          <a:prstGeom prst="straightConnector1">
            <a:avLst/>
          </a:prstGeom>
          <a:noFill/>
          <a:ln w="28575">
            <a:solidFill>
              <a:srgbClr val="0033CC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39273" name="Oval 9"/>
          <p:cNvSpPr>
            <a:spLocks noChangeArrowheads="1"/>
          </p:cNvSpPr>
          <p:nvPr/>
        </p:nvSpPr>
        <p:spPr bwMode="auto">
          <a:xfrm>
            <a:off x="4559300" y="5562600"/>
            <a:ext cx="76200" cy="76200"/>
          </a:xfrm>
          <a:prstGeom prst="ellipse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39274" name="AutoShape 10"/>
          <p:cNvSpPr>
            <a:spLocks noChangeArrowheads="1"/>
          </p:cNvSpPr>
          <p:nvPr/>
        </p:nvSpPr>
        <p:spPr bwMode="auto">
          <a:xfrm>
            <a:off x="3162300" y="2247900"/>
            <a:ext cx="1584325" cy="1508125"/>
          </a:xfrm>
          <a:prstGeom prst="triangle">
            <a:avLst>
              <a:gd name="adj" fmla="val 50000"/>
            </a:avLst>
          </a:prstGeom>
          <a:solidFill>
            <a:srgbClr val="FFFFFF"/>
          </a:solidFill>
          <a:ln w="38100">
            <a:solidFill>
              <a:schemeClr val="accent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n-US" altLang="en-US" b="1" dirty="0" smtClean="0">
                <a:solidFill>
                  <a:schemeClr val="accent1"/>
                </a:solidFill>
                <a:latin typeface="Calibri" panose="020F0502020204030204" pitchFamily="34" charset="0"/>
                <a:sym typeface="Symbol" panose="05050102010706020507" pitchFamily="18" charset="2"/>
              </a:rPr>
              <a:t> </a:t>
            </a:r>
            <a:r>
              <a:rPr lang="en-US" altLang="en-US" sz="2800" b="1" dirty="0" smtClean="0">
                <a:solidFill>
                  <a:schemeClr val="accent1"/>
                </a:solidFill>
                <a:latin typeface="Calibri" panose="020F0502020204030204" pitchFamily="34" charset="0"/>
              </a:rPr>
              <a:t>S/2</a:t>
            </a:r>
            <a:endParaRPr lang="en-US" altLang="en-US" sz="36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9275" name="Text Box 11"/>
              <p:cNvSpPr txBox="1">
                <a:spLocks noChangeArrowheads="1"/>
              </p:cNvSpPr>
              <p:nvPr/>
            </p:nvSpPr>
            <p:spPr bwMode="auto">
              <a:xfrm>
                <a:off x="3300413" y="1781175"/>
                <a:ext cx="611187" cy="51911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en-US" sz="2400" b="1" i="1" dirty="0" smtClean="0">
                          <a:solidFill>
                            <a:schemeClr val="accent1"/>
                          </a:solidFill>
                          <a:latin typeface="Cambria Math" panose="02040503050406030204" pitchFamily="18" charset="0"/>
                          <a:sym typeface="Symbol" panose="05050102010706020507" pitchFamily="18" charset="2"/>
                        </a:rPr>
                        <m:t></m:t>
                      </m:r>
                      <m:r>
                        <a:rPr lang="en-US" altLang="en-US" sz="2800" b="1" i="1" dirty="0">
                          <a:solidFill>
                            <a:schemeClr val="accent1"/>
                          </a:solidFill>
                          <a:latin typeface="Cambria Math" panose="02040503050406030204" pitchFamily="18" charset="0"/>
                        </a:rPr>
                        <m:t>𝒙</m:t>
                      </m:r>
                    </m:oMath>
                  </m:oMathPara>
                </a14:m>
                <a:endParaRPr lang="en-US" altLang="en-US" sz="2800" b="1" dirty="0">
                  <a:latin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139275" name="Text 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300413" y="1781175"/>
                <a:ext cx="611187" cy="519113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9276" name="Text Box 12"/>
              <p:cNvSpPr txBox="1">
                <a:spLocks noChangeArrowheads="1"/>
              </p:cNvSpPr>
              <p:nvPr/>
            </p:nvSpPr>
            <p:spPr bwMode="auto">
              <a:xfrm>
                <a:off x="5867400" y="1898650"/>
                <a:ext cx="611188" cy="51911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en-US" sz="2800" b="1" i="1" dirty="0" smtClean="0">
                          <a:solidFill>
                            <a:srgbClr val="669900"/>
                          </a:solidFill>
                          <a:latin typeface="Cambria Math" panose="02040503050406030204" pitchFamily="18" charset="0"/>
                        </a:rPr>
                        <m:t>𝒙</m:t>
                      </m:r>
                    </m:oMath>
                  </m:oMathPara>
                </a14:m>
                <a:endParaRPr lang="en-US" altLang="en-US" sz="2800" dirty="0">
                  <a:latin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139276" name="Text Box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867400" y="1898650"/>
                <a:ext cx="611188" cy="519113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9277" name="Text Box 13"/>
          <p:cNvSpPr txBox="1">
            <a:spLocks noChangeArrowheads="1"/>
          </p:cNvSpPr>
          <p:nvPr/>
        </p:nvSpPr>
        <p:spPr bwMode="auto">
          <a:xfrm>
            <a:off x="4749812" y="1043494"/>
            <a:ext cx="457177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n-US" altLang="en-US" dirty="0" smtClean="0">
                <a:solidFill>
                  <a:srgbClr val="0033CC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⊥</a:t>
            </a:r>
            <a:endParaRPr lang="en-US" altLang="en-US" dirty="0">
              <a:solidFill>
                <a:srgbClr val="0033CC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9278" name="Text Box 14"/>
              <p:cNvSpPr txBox="1">
                <a:spLocks noChangeArrowheads="1"/>
              </p:cNvSpPr>
              <p:nvPr/>
            </p:nvSpPr>
            <p:spPr bwMode="auto">
              <a:xfrm>
                <a:off x="571705" y="2343934"/>
                <a:ext cx="2491964" cy="954107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altLang="en-US" sz="2800" b="1" i="1" dirty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𝑭</m:t>
                    </m:r>
                  </m:oMath>
                </a14:m>
                <a:r>
                  <a:rPr lang="en-US" altLang="en-US" sz="2800" dirty="0">
                    <a:solidFill>
                      <a:schemeClr val="accent1"/>
                    </a:solidFill>
                    <a:latin typeface="Calibri" panose="020F0502020204030204" pitchFamily="34" charset="0"/>
                  </a:rPr>
                  <a:t> </a:t>
                </a:r>
                <a:r>
                  <a:rPr lang="en-US" altLang="en-US" sz="2800" dirty="0">
                    <a:latin typeface="Calibri" panose="020F0502020204030204" pitchFamily="34" charset="0"/>
                  </a:rPr>
                  <a:t>proves</a:t>
                </a:r>
                <a:r>
                  <a:rPr lang="en-US" altLang="en-US" sz="2800" dirty="0">
                    <a:solidFill>
                      <a:schemeClr val="accent1"/>
                    </a:solidFill>
                    <a:latin typeface="Calibri" panose="020F0502020204030204" pitchFamily="34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en-US" sz="2400" b="1" i="1" dirty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  <a:sym typeface="Symbol" panose="05050102010706020507" pitchFamily="18" charset="2"/>
                      </a:rPr>
                      <m:t></m:t>
                    </m:r>
                    <m:r>
                      <a:rPr lang="en-US" altLang="en-US" sz="2800" b="1" i="1" dirty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𝒙</m:t>
                    </m:r>
                  </m:oMath>
                </a14:m>
                <a:r>
                  <a:rPr lang="en-US" altLang="en-US" sz="2800" dirty="0">
                    <a:solidFill>
                      <a:schemeClr val="accent1"/>
                    </a:solidFill>
                    <a:latin typeface="Calibri" panose="020F0502020204030204" pitchFamily="34" charset="0"/>
                  </a:rPr>
                  <a:t> </a:t>
                </a:r>
                <a:r>
                  <a:rPr lang="en-US" altLang="en-US" sz="2800" dirty="0">
                    <a:latin typeface="Calibri" panose="020F0502020204030204" pitchFamily="34" charset="0"/>
                  </a:rPr>
                  <a:t>in </a:t>
                </a:r>
              </a:p>
              <a:p>
                <a:r>
                  <a:rPr lang="en-US" altLang="en-US" sz="2800" dirty="0">
                    <a:latin typeface="Calibri" panose="020F0502020204030204" pitchFamily="34" charset="0"/>
                  </a:rPr>
                  <a:t>size at most</a:t>
                </a:r>
                <a:r>
                  <a:rPr lang="en-US" altLang="en-US" sz="2800" dirty="0">
                    <a:solidFill>
                      <a:schemeClr val="accent1"/>
                    </a:solidFill>
                    <a:latin typeface="Calibri" panose="020F0502020204030204" pitchFamily="34" charset="0"/>
                  </a:rPr>
                  <a:t> </a:t>
                </a:r>
                <a:r>
                  <a:rPr lang="en-US" altLang="en-US" sz="2800" b="1" dirty="0">
                    <a:solidFill>
                      <a:schemeClr val="accent1"/>
                    </a:solidFill>
                    <a:latin typeface="Calibri" panose="020F0502020204030204" pitchFamily="34" charset="0"/>
                  </a:rPr>
                  <a:t>S/2</a:t>
                </a:r>
              </a:p>
            </p:txBody>
          </p:sp>
        </mc:Choice>
        <mc:Fallback xmlns="">
          <p:sp>
            <p:nvSpPr>
              <p:cNvPr id="139278" name="Text Box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71705" y="2343934"/>
                <a:ext cx="2491964" cy="954107"/>
              </a:xfrm>
              <a:prstGeom prst="rect">
                <a:avLst/>
              </a:prstGeom>
              <a:blipFill rotWithShape="0">
                <a:blip r:embed="rId4"/>
                <a:stretch>
                  <a:fillRect l="-4380" t="-5063" r="-3893" b="-17089"/>
                </a:stretch>
              </a:blip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9279" name="Rectangle 15"/>
              <p:cNvSpPr>
                <a:spLocks noChangeArrowheads="1"/>
              </p:cNvSpPr>
              <p:nvPr/>
            </p:nvSpPr>
            <p:spPr bwMode="auto">
              <a:xfrm>
                <a:off x="590193" y="3806022"/>
                <a:ext cx="2345450" cy="954107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altLang="en-US" sz="2800" b="1" i="1" dirty="0" smtClean="0">
                        <a:solidFill>
                          <a:srgbClr val="669900"/>
                        </a:solidFill>
                        <a:latin typeface="Cambria Math" panose="02040503050406030204" pitchFamily="18" charset="0"/>
                      </a:rPr>
                      <m:t>𝑭</m:t>
                    </m:r>
                    <m:r>
                      <a:rPr lang="en-US" altLang="en-US" sz="2800" i="1" dirty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altLang="en-US" sz="2800" dirty="0">
                    <a:latin typeface="Calibri" panose="020F0502020204030204" pitchFamily="34" charset="0"/>
                  </a:rPr>
                  <a:t>proves</a:t>
                </a:r>
                <a:r>
                  <a:rPr lang="en-US" altLang="en-US" sz="2800" b="1" dirty="0">
                    <a:solidFill>
                      <a:srgbClr val="669900"/>
                    </a:solidFill>
                    <a:latin typeface="Calibri" panose="020F0502020204030204" pitchFamily="34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en-US" sz="2800" b="1" i="1" dirty="0" smtClean="0">
                        <a:solidFill>
                          <a:srgbClr val="669900"/>
                        </a:solidFill>
                        <a:latin typeface="Cambria Math" panose="02040503050406030204" pitchFamily="18" charset="0"/>
                      </a:rPr>
                      <m:t>𝒙</m:t>
                    </m:r>
                  </m:oMath>
                </a14:m>
                <a:r>
                  <a:rPr lang="en-US" altLang="en-US" sz="2800" b="1" dirty="0">
                    <a:solidFill>
                      <a:srgbClr val="669900"/>
                    </a:solidFill>
                    <a:latin typeface="Calibri" panose="020F0502020204030204" pitchFamily="34" charset="0"/>
                  </a:rPr>
                  <a:t> </a:t>
                </a:r>
                <a:r>
                  <a:rPr lang="en-US" altLang="en-US" sz="2800" dirty="0">
                    <a:latin typeface="Calibri" panose="020F0502020204030204" pitchFamily="34" charset="0"/>
                  </a:rPr>
                  <a:t>in </a:t>
                </a:r>
              </a:p>
              <a:p>
                <a:r>
                  <a:rPr lang="en-US" altLang="en-US" sz="2800" dirty="0">
                    <a:latin typeface="Calibri" panose="020F0502020204030204" pitchFamily="34" charset="0"/>
                  </a:rPr>
                  <a:t>size less than</a:t>
                </a:r>
                <a:r>
                  <a:rPr lang="en-US" altLang="en-US" sz="2800" dirty="0">
                    <a:solidFill>
                      <a:schemeClr val="accent1"/>
                    </a:solidFill>
                    <a:latin typeface="Calibri" panose="020F0502020204030204" pitchFamily="34" charset="0"/>
                  </a:rPr>
                  <a:t> </a:t>
                </a:r>
                <a:r>
                  <a:rPr lang="en-US" altLang="en-US" sz="2800" b="1" dirty="0">
                    <a:solidFill>
                      <a:srgbClr val="669900"/>
                    </a:solidFill>
                    <a:latin typeface="Calibri" panose="020F0502020204030204" pitchFamily="34" charset="0"/>
                  </a:rPr>
                  <a:t>S</a:t>
                </a:r>
                <a:endParaRPr lang="en-US" altLang="en-US" sz="2800" b="1" dirty="0">
                  <a:solidFill>
                    <a:schemeClr val="accent1"/>
                  </a:solidFill>
                  <a:latin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139279" name="Rectangle 1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90193" y="3806022"/>
                <a:ext cx="2345450" cy="954107"/>
              </a:xfrm>
              <a:prstGeom prst="rect">
                <a:avLst/>
              </a:prstGeom>
              <a:blipFill rotWithShape="0">
                <a:blip r:embed="rId5"/>
                <a:stretch>
                  <a:fillRect l="-4651" t="-4403" r="-4134" b="-16981"/>
                </a:stretch>
              </a:blip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384900-51C4-4F1F-AC0B-CB9FE738FE37}" type="slidenum">
              <a:rPr lang="en-US" altLang="en-US" smtClean="0"/>
              <a:pPr/>
              <a:t>53</a:t>
            </a:fld>
            <a:endParaRPr lang="en-US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Width of Tree-like Resolution</a:t>
            </a:r>
          </a:p>
        </p:txBody>
      </p:sp>
      <p:sp>
        <p:nvSpPr>
          <p:cNvPr id="138243" name="AutoShape 3"/>
          <p:cNvSpPr>
            <a:spLocks noChangeArrowheads="1"/>
          </p:cNvSpPr>
          <p:nvPr/>
        </p:nvSpPr>
        <p:spPr bwMode="auto">
          <a:xfrm>
            <a:off x="4389438" y="2398713"/>
            <a:ext cx="2819400" cy="2362200"/>
          </a:xfrm>
          <a:prstGeom prst="triangle">
            <a:avLst>
              <a:gd name="adj" fmla="val 50000"/>
            </a:avLst>
          </a:prstGeom>
          <a:solidFill>
            <a:srgbClr val="FFFFFF"/>
          </a:solidFill>
          <a:ln w="38100">
            <a:solidFill>
              <a:srgbClr val="6699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n-US" altLang="en-US" b="1" dirty="0" smtClean="0">
                <a:solidFill>
                  <a:srgbClr val="669900"/>
                </a:solidFill>
                <a:latin typeface="Calibri" panose="020F0502020204030204" pitchFamily="34" charset="0"/>
                <a:sym typeface="Symbol" panose="05050102010706020507" pitchFamily="18" charset="2"/>
              </a:rPr>
              <a:t> </a:t>
            </a:r>
            <a:r>
              <a:rPr lang="en-US" altLang="en-US" sz="2800" b="1" dirty="0" smtClean="0">
                <a:solidFill>
                  <a:srgbClr val="669900"/>
                </a:solidFill>
                <a:latin typeface="Calibri" panose="020F0502020204030204" pitchFamily="34" charset="0"/>
              </a:rPr>
              <a:t>S</a:t>
            </a:r>
            <a:endParaRPr lang="en-US" altLang="en-US" sz="2400" b="1" dirty="0">
              <a:solidFill>
                <a:srgbClr val="669900"/>
              </a:solidFill>
              <a:latin typeface="Calibri" panose="020F0502020204030204" pitchFamily="34" charset="0"/>
            </a:endParaRPr>
          </a:p>
        </p:txBody>
      </p:sp>
      <p:sp>
        <p:nvSpPr>
          <p:cNvPr id="138244" name="Oval 4"/>
          <p:cNvSpPr>
            <a:spLocks noChangeArrowheads="1"/>
          </p:cNvSpPr>
          <p:nvPr/>
        </p:nvSpPr>
        <p:spPr bwMode="auto">
          <a:xfrm>
            <a:off x="3911600" y="2132013"/>
            <a:ext cx="152400" cy="168275"/>
          </a:xfrm>
          <a:prstGeom prst="ellipse">
            <a:avLst/>
          </a:prstGeom>
          <a:solidFill>
            <a:srgbClr val="0033CC"/>
          </a:solidFill>
          <a:ln w="9525">
            <a:solidFill>
              <a:srgbClr val="0033CC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38245" name="Oval 5"/>
          <p:cNvSpPr>
            <a:spLocks noChangeArrowheads="1"/>
          </p:cNvSpPr>
          <p:nvPr/>
        </p:nvSpPr>
        <p:spPr bwMode="auto">
          <a:xfrm>
            <a:off x="5715000" y="2249488"/>
            <a:ext cx="152400" cy="168275"/>
          </a:xfrm>
          <a:prstGeom prst="ellipse">
            <a:avLst/>
          </a:prstGeom>
          <a:solidFill>
            <a:srgbClr val="0033CC"/>
          </a:solidFill>
          <a:ln w="9525">
            <a:solidFill>
              <a:srgbClr val="0033CC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38246" name="Oval 6"/>
          <p:cNvSpPr>
            <a:spLocks noChangeArrowheads="1"/>
          </p:cNvSpPr>
          <p:nvPr/>
        </p:nvSpPr>
        <p:spPr bwMode="auto">
          <a:xfrm>
            <a:off x="4876800" y="1600200"/>
            <a:ext cx="152400" cy="168275"/>
          </a:xfrm>
          <a:prstGeom prst="ellipse">
            <a:avLst/>
          </a:prstGeom>
          <a:solidFill>
            <a:srgbClr val="0033CC"/>
          </a:solidFill>
          <a:ln w="9525">
            <a:solidFill>
              <a:srgbClr val="0033CC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cxnSp>
        <p:nvCxnSpPr>
          <p:cNvPr id="138247" name="AutoShape 7"/>
          <p:cNvCxnSpPr>
            <a:cxnSpLocks noChangeShapeType="1"/>
            <a:stCxn id="138244" idx="7"/>
            <a:endCxn id="138246" idx="2"/>
          </p:cNvCxnSpPr>
          <p:nvPr/>
        </p:nvCxnSpPr>
        <p:spPr bwMode="auto">
          <a:xfrm flipV="1">
            <a:off x="4041775" y="1684338"/>
            <a:ext cx="835025" cy="473075"/>
          </a:xfrm>
          <a:prstGeom prst="straightConnector1">
            <a:avLst/>
          </a:prstGeom>
          <a:noFill/>
          <a:ln w="28575">
            <a:solidFill>
              <a:srgbClr val="0033CC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38248" name="AutoShape 8"/>
          <p:cNvCxnSpPr>
            <a:cxnSpLocks noChangeShapeType="1"/>
            <a:stCxn id="138246" idx="5"/>
            <a:endCxn id="138245" idx="1"/>
          </p:cNvCxnSpPr>
          <p:nvPr/>
        </p:nvCxnSpPr>
        <p:spPr bwMode="auto">
          <a:xfrm>
            <a:off x="5006975" y="1743075"/>
            <a:ext cx="730250" cy="531813"/>
          </a:xfrm>
          <a:prstGeom prst="straightConnector1">
            <a:avLst/>
          </a:prstGeom>
          <a:noFill/>
          <a:ln w="28575">
            <a:solidFill>
              <a:srgbClr val="0033CC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38249" name="Oval 9"/>
          <p:cNvSpPr>
            <a:spLocks noChangeArrowheads="1"/>
          </p:cNvSpPr>
          <p:nvPr/>
        </p:nvSpPr>
        <p:spPr bwMode="auto">
          <a:xfrm>
            <a:off x="4559300" y="5562600"/>
            <a:ext cx="76200" cy="76200"/>
          </a:xfrm>
          <a:prstGeom prst="ellipse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38250" name="AutoShape 10"/>
          <p:cNvSpPr>
            <a:spLocks noChangeArrowheads="1"/>
          </p:cNvSpPr>
          <p:nvPr/>
        </p:nvSpPr>
        <p:spPr bwMode="auto">
          <a:xfrm>
            <a:off x="3162300" y="2247900"/>
            <a:ext cx="1584325" cy="1508125"/>
          </a:xfrm>
          <a:prstGeom prst="triangle">
            <a:avLst>
              <a:gd name="adj" fmla="val 50000"/>
            </a:avLst>
          </a:prstGeom>
          <a:solidFill>
            <a:srgbClr val="FFFFFF"/>
          </a:solidFill>
          <a:ln w="38100">
            <a:solidFill>
              <a:schemeClr val="accent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n-US" altLang="en-US" b="1" dirty="0" smtClean="0">
                <a:solidFill>
                  <a:schemeClr val="accent1"/>
                </a:solidFill>
                <a:latin typeface="Calibri" panose="020F0502020204030204" pitchFamily="34" charset="0"/>
                <a:sym typeface="Symbol" panose="05050102010706020507" pitchFamily="18" charset="2"/>
              </a:rPr>
              <a:t> </a:t>
            </a:r>
            <a:r>
              <a:rPr lang="en-US" altLang="en-US" sz="2800" b="1" dirty="0" smtClean="0">
                <a:solidFill>
                  <a:schemeClr val="accent1"/>
                </a:solidFill>
                <a:latin typeface="Calibri" panose="020F0502020204030204" pitchFamily="34" charset="0"/>
              </a:rPr>
              <a:t>S/2</a:t>
            </a:r>
            <a:endParaRPr lang="en-US" altLang="en-US" sz="36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8251" name="Text Box 11"/>
              <p:cNvSpPr txBox="1">
                <a:spLocks noChangeArrowheads="1"/>
              </p:cNvSpPr>
              <p:nvPr/>
            </p:nvSpPr>
            <p:spPr bwMode="auto">
              <a:xfrm>
                <a:off x="3300413" y="1781175"/>
                <a:ext cx="611187" cy="51911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en-US" sz="2400" b="1" i="1" dirty="0" smtClean="0">
                          <a:solidFill>
                            <a:schemeClr val="accent1"/>
                          </a:solidFill>
                          <a:latin typeface="Cambria Math" panose="02040503050406030204" pitchFamily="18" charset="0"/>
                          <a:sym typeface="Symbol" panose="05050102010706020507" pitchFamily="18" charset="2"/>
                        </a:rPr>
                        <m:t></m:t>
                      </m:r>
                      <m:r>
                        <a:rPr lang="en-US" altLang="en-US" sz="2800" b="1" i="1" dirty="0">
                          <a:solidFill>
                            <a:schemeClr val="accent1"/>
                          </a:solidFill>
                          <a:latin typeface="Cambria Math" panose="02040503050406030204" pitchFamily="18" charset="0"/>
                        </a:rPr>
                        <m:t>𝒙</m:t>
                      </m:r>
                    </m:oMath>
                  </m:oMathPara>
                </a14:m>
                <a:endParaRPr lang="en-US" altLang="en-US" sz="2800" b="1" dirty="0">
                  <a:latin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138251" name="Text 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300413" y="1781175"/>
                <a:ext cx="611187" cy="519113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8252" name="Text Box 12"/>
              <p:cNvSpPr txBox="1">
                <a:spLocks noChangeArrowheads="1"/>
              </p:cNvSpPr>
              <p:nvPr/>
            </p:nvSpPr>
            <p:spPr bwMode="auto">
              <a:xfrm>
                <a:off x="5867400" y="1898650"/>
                <a:ext cx="611188" cy="51911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en-US" sz="2800" b="1" i="1" dirty="0" smtClean="0">
                          <a:solidFill>
                            <a:srgbClr val="669900"/>
                          </a:solidFill>
                          <a:latin typeface="Cambria Math" panose="02040503050406030204" pitchFamily="18" charset="0"/>
                        </a:rPr>
                        <m:t>𝒙</m:t>
                      </m:r>
                    </m:oMath>
                  </m:oMathPara>
                </a14:m>
                <a:endParaRPr lang="en-US" altLang="en-US" sz="2800" dirty="0">
                  <a:latin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138252" name="Text Box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867400" y="1898650"/>
                <a:ext cx="611188" cy="519113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8253" name="Text Box 13"/>
          <p:cNvSpPr txBox="1">
            <a:spLocks noChangeArrowheads="1"/>
          </p:cNvSpPr>
          <p:nvPr/>
        </p:nvSpPr>
        <p:spPr bwMode="auto">
          <a:xfrm>
            <a:off x="4749812" y="1043494"/>
            <a:ext cx="457177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n-US" altLang="en-US" dirty="0" smtClean="0">
                <a:solidFill>
                  <a:srgbClr val="0033CC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⊥</a:t>
            </a:r>
            <a:endParaRPr lang="en-US" altLang="en-US" dirty="0">
              <a:solidFill>
                <a:srgbClr val="0033CC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8254" name="Text Box 14"/>
              <p:cNvSpPr txBox="1">
                <a:spLocks noChangeArrowheads="1"/>
              </p:cNvSpPr>
              <p:nvPr/>
            </p:nvSpPr>
            <p:spPr bwMode="auto">
              <a:xfrm>
                <a:off x="485945" y="2343934"/>
                <a:ext cx="2663486" cy="954107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r>
                  <a:rPr lang="en-US" altLang="en-US" sz="2800" b="1" dirty="0">
                    <a:solidFill>
                      <a:schemeClr val="accent1"/>
                    </a:solidFill>
                    <a:latin typeface="Calibri" panose="020F0502020204030204" pitchFamily="34" charset="0"/>
                  </a:rPr>
                  <a:t>F</a:t>
                </a:r>
                <a:r>
                  <a:rPr lang="en-US" altLang="en-US" sz="2800" b="1" baseline="-25000" dirty="0">
                    <a:solidFill>
                      <a:schemeClr val="accent1"/>
                    </a:solidFill>
                    <a:latin typeface="Calibri" panose="020F0502020204030204" pitchFamily="34" charset="0"/>
                  </a:rPr>
                  <a:t>x</a:t>
                </a:r>
                <a:r>
                  <a:rPr lang="en-US" altLang="en-US" sz="2800" b="1" baseline="-25000" dirty="0">
                    <a:solidFill>
                      <a:schemeClr val="accent1"/>
                    </a:solidFill>
                    <a:latin typeface="Calibri" panose="020F0502020204030204" pitchFamily="34" charset="0"/>
                    <a:sym typeface="Symbol" panose="05050102010706020507" pitchFamily="18" charset="2"/>
                  </a:rPr>
                  <a:t></a:t>
                </a:r>
                <a:r>
                  <a:rPr lang="en-US" altLang="en-US" sz="2800" b="1" baseline="-25000" dirty="0">
                    <a:solidFill>
                      <a:schemeClr val="accent1"/>
                    </a:solidFill>
                    <a:latin typeface="Calibri" panose="020F0502020204030204" pitchFamily="34" charset="0"/>
                  </a:rPr>
                  <a:t>1</a:t>
                </a:r>
                <a:r>
                  <a:rPr lang="en-US" altLang="en-US" sz="2800" dirty="0">
                    <a:solidFill>
                      <a:schemeClr val="accent1"/>
                    </a:solidFill>
                    <a:latin typeface="Calibri" panose="020F0502020204030204" pitchFamily="34" charset="0"/>
                  </a:rPr>
                  <a:t> </a:t>
                </a:r>
                <a:r>
                  <a:rPr lang="en-US" altLang="en-US" sz="2800" dirty="0">
                    <a:latin typeface="Calibri" panose="020F0502020204030204" pitchFamily="34" charset="0"/>
                  </a:rPr>
                  <a:t>proves</a:t>
                </a:r>
                <a:r>
                  <a:rPr lang="en-US" altLang="en-US" sz="2800" dirty="0">
                    <a:solidFill>
                      <a:schemeClr val="accent1"/>
                    </a:solidFill>
                    <a:latin typeface="Calibri" panose="020F0502020204030204" pitchFamily="34" charset="0"/>
                  </a:rPr>
                  <a:t> </a:t>
                </a:r>
                <a:r>
                  <a:rPr lang="en-US" altLang="en-US" sz="2800" b="1" dirty="0" smtClean="0">
                    <a:solidFill>
                      <a:schemeClr val="accent1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⊥</a:t>
                </a:r>
                <a:r>
                  <a:rPr lang="en-US" altLang="en-US" sz="2800" dirty="0" smtClean="0">
                    <a:solidFill>
                      <a:schemeClr val="accent1"/>
                    </a:solidFill>
                    <a:latin typeface="Calibri" panose="020F0502020204030204" pitchFamily="34" charset="0"/>
                  </a:rPr>
                  <a:t> </a:t>
                </a:r>
                <a:r>
                  <a:rPr lang="en-US" altLang="en-US" sz="2800" dirty="0">
                    <a:latin typeface="Calibri" panose="020F0502020204030204" pitchFamily="34" charset="0"/>
                  </a:rPr>
                  <a:t>in </a:t>
                </a:r>
              </a:p>
              <a:p>
                <a:r>
                  <a:rPr lang="en-US" altLang="en-US" sz="2800" dirty="0">
                    <a:latin typeface="Calibri" panose="020F0502020204030204" pitchFamily="34" charset="0"/>
                  </a:rPr>
                  <a:t>size at most</a:t>
                </a:r>
                <a:r>
                  <a:rPr lang="en-US" altLang="en-US" sz="2800" dirty="0">
                    <a:solidFill>
                      <a:schemeClr val="accent1"/>
                    </a:solidFill>
                    <a:latin typeface="Calibri" panose="020F0502020204030204" pitchFamily="34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en-US" sz="2800" b="1" i="1" dirty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𝑺</m:t>
                    </m:r>
                    <m:r>
                      <a:rPr lang="en-US" altLang="en-US" sz="2800" b="1" i="1" dirty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altLang="en-US" sz="2800" b="1" i="1" dirty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𝟐</m:t>
                    </m:r>
                  </m:oMath>
                </a14:m>
                <a:endParaRPr lang="en-US" altLang="en-US" dirty="0">
                  <a:solidFill>
                    <a:schemeClr val="accent1"/>
                  </a:solidFill>
                </a:endParaRPr>
              </a:p>
            </p:txBody>
          </p:sp>
        </mc:Choice>
        <mc:Fallback xmlns="">
          <p:sp>
            <p:nvSpPr>
              <p:cNvPr id="138254" name="Text Box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85945" y="2343934"/>
                <a:ext cx="2663486" cy="954107"/>
              </a:xfrm>
              <a:prstGeom prst="rect">
                <a:avLst/>
              </a:prstGeom>
              <a:blipFill rotWithShape="0">
                <a:blip r:embed="rId4"/>
                <a:stretch>
                  <a:fillRect l="-3417" t="-6962" r="-2961" b="-17089"/>
                </a:stretch>
              </a:blip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8255" name="Rectangle 15"/>
              <p:cNvSpPr>
                <a:spLocks noChangeArrowheads="1"/>
              </p:cNvSpPr>
              <p:nvPr/>
            </p:nvSpPr>
            <p:spPr bwMode="auto">
              <a:xfrm>
                <a:off x="499698" y="3806022"/>
                <a:ext cx="2635978" cy="954107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r>
                  <a:rPr lang="en-US" altLang="en-US" sz="2800" b="1" dirty="0">
                    <a:solidFill>
                      <a:srgbClr val="669900"/>
                    </a:solidFill>
                    <a:latin typeface="Calibri" panose="020F0502020204030204" pitchFamily="34" charset="0"/>
                  </a:rPr>
                  <a:t>F</a:t>
                </a:r>
                <a:r>
                  <a:rPr lang="en-US" altLang="en-US" sz="2800" b="1" baseline="-25000" dirty="0">
                    <a:solidFill>
                      <a:srgbClr val="669900"/>
                    </a:solidFill>
                    <a:latin typeface="Calibri" panose="020F0502020204030204" pitchFamily="34" charset="0"/>
                  </a:rPr>
                  <a:t>x</a:t>
                </a:r>
                <a:r>
                  <a:rPr lang="en-US" altLang="en-US" sz="2800" b="1" baseline="-25000" dirty="0">
                    <a:solidFill>
                      <a:srgbClr val="669900"/>
                    </a:solidFill>
                    <a:latin typeface="Calibri" panose="020F0502020204030204" pitchFamily="34" charset="0"/>
                    <a:sym typeface="Symbol" panose="05050102010706020507" pitchFamily="18" charset="2"/>
                  </a:rPr>
                  <a:t></a:t>
                </a:r>
                <a:r>
                  <a:rPr lang="en-US" altLang="en-US" sz="2800" b="1" baseline="-25000" dirty="0">
                    <a:solidFill>
                      <a:srgbClr val="669900"/>
                    </a:solidFill>
                    <a:latin typeface="Calibri" panose="020F0502020204030204" pitchFamily="34" charset="0"/>
                  </a:rPr>
                  <a:t>0</a:t>
                </a:r>
                <a:r>
                  <a:rPr lang="en-US" altLang="en-US" sz="2800" dirty="0">
                    <a:solidFill>
                      <a:schemeClr val="accent1"/>
                    </a:solidFill>
                    <a:latin typeface="Calibri" panose="020F0502020204030204" pitchFamily="34" charset="0"/>
                  </a:rPr>
                  <a:t> </a:t>
                </a:r>
                <a:r>
                  <a:rPr lang="en-US" altLang="en-US" sz="2800" dirty="0">
                    <a:latin typeface="Calibri" panose="020F0502020204030204" pitchFamily="34" charset="0"/>
                  </a:rPr>
                  <a:t>proves</a:t>
                </a:r>
                <a:r>
                  <a:rPr lang="en-US" altLang="en-US" sz="2800" dirty="0">
                    <a:solidFill>
                      <a:schemeClr val="accent1"/>
                    </a:solidFill>
                    <a:latin typeface="Calibri" panose="020F0502020204030204" pitchFamily="34" charset="0"/>
                  </a:rPr>
                  <a:t> </a:t>
                </a:r>
                <a:r>
                  <a:rPr lang="en-US" altLang="en-US" sz="2800" b="1" dirty="0" smtClean="0">
                    <a:solidFill>
                      <a:srgbClr val="66990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⊥</a:t>
                </a:r>
                <a:r>
                  <a:rPr lang="en-US" altLang="en-US" sz="2800" dirty="0" smtClean="0">
                    <a:solidFill>
                      <a:schemeClr val="accent1"/>
                    </a:solidFill>
                    <a:latin typeface="Calibri" panose="020F0502020204030204" pitchFamily="34" charset="0"/>
                  </a:rPr>
                  <a:t> </a:t>
                </a:r>
                <a:r>
                  <a:rPr lang="en-US" altLang="en-US" sz="2800" dirty="0">
                    <a:latin typeface="Calibri" panose="020F0502020204030204" pitchFamily="34" charset="0"/>
                  </a:rPr>
                  <a:t>in </a:t>
                </a:r>
              </a:p>
              <a:p>
                <a:r>
                  <a:rPr lang="en-US" altLang="en-US" sz="2800" dirty="0">
                    <a:latin typeface="Calibri" panose="020F0502020204030204" pitchFamily="34" charset="0"/>
                  </a:rPr>
                  <a:t>size less than</a:t>
                </a:r>
                <a:r>
                  <a:rPr lang="en-US" altLang="en-US" sz="2800" dirty="0">
                    <a:solidFill>
                      <a:schemeClr val="accent1"/>
                    </a:solidFill>
                    <a:latin typeface="Calibri" panose="020F0502020204030204" pitchFamily="34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en-US" sz="2800" b="1" i="1" dirty="0" smtClean="0">
                        <a:solidFill>
                          <a:srgbClr val="669900"/>
                        </a:solidFill>
                        <a:latin typeface="Cambria Math" panose="02040503050406030204" pitchFamily="18" charset="0"/>
                      </a:rPr>
                      <m:t>𝑺</m:t>
                    </m:r>
                  </m:oMath>
                </a14:m>
                <a:endParaRPr lang="en-US" altLang="en-US" sz="2800" b="1" dirty="0">
                  <a:solidFill>
                    <a:schemeClr val="accent1"/>
                  </a:solidFill>
                  <a:latin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138255" name="Rectangle 1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99698" y="3806022"/>
                <a:ext cx="2635978" cy="954107"/>
              </a:xfrm>
              <a:prstGeom prst="rect">
                <a:avLst/>
              </a:prstGeom>
              <a:blipFill rotWithShape="0">
                <a:blip r:embed="rId5"/>
                <a:stretch>
                  <a:fillRect l="-3687" t="-6289" r="-3917" b="-16981"/>
                </a:stretch>
              </a:blip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384900-51C4-4F1F-AC0B-CB9FE738FE37}" type="slidenum">
              <a:rPr lang="en-US" altLang="en-US" smtClean="0"/>
              <a:pPr/>
              <a:t>54</a:t>
            </a:fld>
            <a:endParaRPr lang="en-US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Width of Tree-like Resolution</a:t>
            </a:r>
          </a:p>
        </p:txBody>
      </p:sp>
      <p:sp>
        <p:nvSpPr>
          <p:cNvPr id="142339" name="AutoShape 3"/>
          <p:cNvSpPr>
            <a:spLocks noChangeArrowheads="1"/>
          </p:cNvSpPr>
          <p:nvPr/>
        </p:nvSpPr>
        <p:spPr bwMode="auto">
          <a:xfrm>
            <a:off x="4389438" y="2398713"/>
            <a:ext cx="2819400" cy="2362200"/>
          </a:xfrm>
          <a:prstGeom prst="triangle">
            <a:avLst>
              <a:gd name="adj" fmla="val 50000"/>
            </a:avLst>
          </a:prstGeom>
          <a:solidFill>
            <a:srgbClr val="FFFFFF"/>
          </a:solidFill>
          <a:ln w="38100">
            <a:solidFill>
              <a:srgbClr val="6699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n-US" altLang="en-US" b="1" dirty="0" smtClean="0">
                <a:solidFill>
                  <a:srgbClr val="669900"/>
                </a:solidFill>
                <a:latin typeface="Calibri" panose="020F0502020204030204" pitchFamily="34" charset="0"/>
                <a:sym typeface="Symbol" panose="05050102010706020507" pitchFamily="18" charset="2"/>
              </a:rPr>
              <a:t> </a:t>
            </a:r>
            <a:r>
              <a:rPr lang="en-US" altLang="en-US" sz="2800" b="1" dirty="0" smtClean="0">
                <a:solidFill>
                  <a:srgbClr val="669900"/>
                </a:solidFill>
                <a:latin typeface="Calibri" panose="020F0502020204030204" pitchFamily="34" charset="0"/>
              </a:rPr>
              <a:t>S</a:t>
            </a:r>
            <a:endParaRPr lang="en-US" altLang="en-US" sz="2400" b="1" dirty="0">
              <a:solidFill>
                <a:srgbClr val="669900"/>
              </a:solidFill>
              <a:latin typeface="Calibri" panose="020F0502020204030204" pitchFamily="34" charset="0"/>
            </a:endParaRPr>
          </a:p>
        </p:txBody>
      </p:sp>
      <p:sp>
        <p:nvSpPr>
          <p:cNvPr id="142340" name="Oval 4"/>
          <p:cNvSpPr>
            <a:spLocks noChangeArrowheads="1"/>
          </p:cNvSpPr>
          <p:nvPr/>
        </p:nvSpPr>
        <p:spPr bwMode="auto">
          <a:xfrm>
            <a:off x="3911600" y="2132013"/>
            <a:ext cx="152400" cy="168275"/>
          </a:xfrm>
          <a:prstGeom prst="ellipse">
            <a:avLst/>
          </a:prstGeom>
          <a:solidFill>
            <a:srgbClr val="0033CC"/>
          </a:solidFill>
          <a:ln w="9525">
            <a:solidFill>
              <a:srgbClr val="0033CC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42341" name="Oval 5"/>
          <p:cNvSpPr>
            <a:spLocks noChangeArrowheads="1"/>
          </p:cNvSpPr>
          <p:nvPr/>
        </p:nvSpPr>
        <p:spPr bwMode="auto">
          <a:xfrm>
            <a:off x="5715000" y="2249488"/>
            <a:ext cx="152400" cy="168275"/>
          </a:xfrm>
          <a:prstGeom prst="ellipse">
            <a:avLst/>
          </a:prstGeom>
          <a:solidFill>
            <a:srgbClr val="0033CC"/>
          </a:solidFill>
          <a:ln w="9525">
            <a:solidFill>
              <a:srgbClr val="0033CC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42342" name="Oval 6"/>
          <p:cNvSpPr>
            <a:spLocks noChangeArrowheads="1"/>
          </p:cNvSpPr>
          <p:nvPr/>
        </p:nvSpPr>
        <p:spPr bwMode="auto">
          <a:xfrm>
            <a:off x="4876800" y="1600200"/>
            <a:ext cx="152400" cy="168275"/>
          </a:xfrm>
          <a:prstGeom prst="ellipse">
            <a:avLst/>
          </a:prstGeom>
          <a:solidFill>
            <a:srgbClr val="0033CC"/>
          </a:solidFill>
          <a:ln w="9525">
            <a:solidFill>
              <a:srgbClr val="0033CC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cxnSp>
        <p:nvCxnSpPr>
          <p:cNvPr id="142343" name="AutoShape 7"/>
          <p:cNvCxnSpPr>
            <a:cxnSpLocks noChangeShapeType="1"/>
            <a:stCxn id="142340" idx="7"/>
            <a:endCxn id="142342" idx="2"/>
          </p:cNvCxnSpPr>
          <p:nvPr/>
        </p:nvCxnSpPr>
        <p:spPr bwMode="auto">
          <a:xfrm flipV="1">
            <a:off x="4041775" y="1684338"/>
            <a:ext cx="835025" cy="473075"/>
          </a:xfrm>
          <a:prstGeom prst="straightConnector1">
            <a:avLst/>
          </a:prstGeom>
          <a:noFill/>
          <a:ln w="28575">
            <a:solidFill>
              <a:srgbClr val="0033CC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42344" name="AutoShape 8"/>
          <p:cNvCxnSpPr>
            <a:cxnSpLocks noChangeShapeType="1"/>
            <a:stCxn id="142342" idx="5"/>
            <a:endCxn id="142341" idx="1"/>
          </p:cNvCxnSpPr>
          <p:nvPr/>
        </p:nvCxnSpPr>
        <p:spPr bwMode="auto">
          <a:xfrm>
            <a:off x="5006975" y="1743075"/>
            <a:ext cx="730250" cy="531813"/>
          </a:xfrm>
          <a:prstGeom prst="straightConnector1">
            <a:avLst/>
          </a:prstGeom>
          <a:noFill/>
          <a:ln w="28575">
            <a:solidFill>
              <a:srgbClr val="0033CC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42345" name="Oval 9"/>
          <p:cNvSpPr>
            <a:spLocks noChangeArrowheads="1"/>
          </p:cNvSpPr>
          <p:nvPr/>
        </p:nvSpPr>
        <p:spPr bwMode="auto">
          <a:xfrm>
            <a:off x="4559300" y="5562600"/>
            <a:ext cx="76200" cy="76200"/>
          </a:xfrm>
          <a:prstGeom prst="ellipse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42346" name="AutoShape 10"/>
          <p:cNvSpPr>
            <a:spLocks noChangeArrowheads="1"/>
          </p:cNvSpPr>
          <p:nvPr/>
        </p:nvSpPr>
        <p:spPr bwMode="auto">
          <a:xfrm>
            <a:off x="3162300" y="2247900"/>
            <a:ext cx="1584325" cy="1508125"/>
          </a:xfrm>
          <a:prstGeom prst="triangle">
            <a:avLst>
              <a:gd name="adj" fmla="val 50000"/>
            </a:avLst>
          </a:prstGeom>
          <a:solidFill>
            <a:srgbClr val="FFFFFF"/>
          </a:solidFill>
          <a:ln w="38100">
            <a:solidFill>
              <a:schemeClr val="accent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n-US" altLang="en-US" b="1" dirty="0" smtClean="0">
                <a:solidFill>
                  <a:schemeClr val="accent1"/>
                </a:solidFill>
                <a:latin typeface="Calibri" panose="020F0502020204030204" pitchFamily="34" charset="0"/>
                <a:sym typeface="Symbol" panose="05050102010706020507" pitchFamily="18" charset="2"/>
              </a:rPr>
              <a:t> </a:t>
            </a:r>
            <a:r>
              <a:rPr lang="en-US" altLang="en-US" sz="2800" b="1" dirty="0" smtClean="0">
                <a:solidFill>
                  <a:schemeClr val="accent1"/>
                </a:solidFill>
                <a:latin typeface="Calibri" panose="020F0502020204030204" pitchFamily="34" charset="0"/>
              </a:rPr>
              <a:t>S/2</a:t>
            </a:r>
            <a:endParaRPr lang="en-US" altLang="en-US" sz="36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2347" name="Text Box 11"/>
              <p:cNvSpPr txBox="1">
                <a:spLocks noChangeArrowheads="1"/>
              </p:cNvSpPr>
              <p:nvPr/>
            </p:nvSpPr>
            <p:spPr bwMode="auto">
              <a:xfrm>
                <a:off x="3300413" y="1781175"/>
                <a:ext cx="611187" cy="51911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en-US" sz="2400" b="1" i="1" dirty="0" smtClean="0">
                          <a:solidFill>
                            <a:schemeClr val="accent1"/>
                          </a:solidFill>
                          <a:latin typeface="Cambria Math" panose="02040503050406030204" pitchFamily="18" charset="0"/>
                          <a:sym typeface="Symbol" panose="05050102010706020507" pitchFamily="18" charset="2"/>
                        </a:rPr>
                        <m:t></m:t>
                      </m:r>
                      <m:r>
                        <a:rPr lang="en-US" altLang="en-US" sz="2800" b="1" i="1" dirty="0">
                          <a:solidFill>
                            <a:schemeClr val="accent1"/>
                          </a:solidFill>
                          <a:latin typeface="Cambria Math" panose="02040503050406030204" pitchFamily="18" charset="0"/>
                        </a:rPr>
                        <m:t>𝒙</m:t>
                      </m:r>
                    </m:oMath>
                  </m:oMathPara>
                </a14:m>
                <a:endParaRPr lang="en-US" altLang="en-US" sz="2800" b="1" dirty="0">
                  <a:latin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142347" name="Text 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300413" y="1781175"/>
                <a:ext cx="611187" cy="519113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2348" name="Text Box 12"/>
              <p:cNvSpPr txBox="1">
                <a:spLocks noChangeArrowheads="1"/>
              </p:cNvSpPr>
              <p:nvPr/>
            </p:nvSpPr>
            <p:spPr bwMode="auto">
              <a:xfrm>
                <a:off x="5867400" y="1898650"/>
                <a:ext cx="611188" cy="51911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en-US" sz="2800" b="1" i="1" dirty="0" smtClean="0">
                          <a:solidFill>
                            <a:srgbClr val="669900"/>
                          </a:solidFill>
                          <a:latin typeface="Cambria Math" panose="02040503050406030204" pitchFamily="18" charset="0"/>
                        </a:rPr>
                        <m:t>𝒙</m:t>
                      </m:r>
                    </m:oMath>
                  </m:oMathPara>
                </a14:m>
                <a:endParaRPr lang="en-US" altLang="en-US" sz="2800" dirty="0">
                  <a:latin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142348" name="Text Box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867400" y="1898650"/>
                <a:ext cx="611188" cy="519113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2349" name="Text Box 13"/>
          <p:cNvSpPr txBox="1">
            <a:spLocks noChangeArrowheads="1"/>
          </p:cNvSpPr>
          <p:nvPr/>
        </p:nvSpPr>
        <p:spPr bwMode="auto">
          <a:xfrm>
            <a:off x="4749812" y="1043494"/>
            <a:ext cx="457177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n-US" altLang="en-US" dirty="0" smtClean="0">
                <a:solidFill>
                  <a:srgbClr val="0033CC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⊥</a:t>
            </a:r>
            <a:endParaRPr lang="en-US" altLang="en-US" dirty="0">
              <a:solidFill>
                <a:srgbClr val="0033CC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2350" name="Text Box 14"/>
              <p:cNvSpPr txBox="1">
                <a:spLocks noChangeArrowheads="1"/>
              </p:cNvSpPr>
              <p:nvPr/>
            </p:nvSpPr>
            <p:spPr bwMode="auto">
              <a:xfrm>
                <a:off x="485945" y="2343934"/>
                <a:ext cx="2663486" cy="954107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r>
                  <a:rPr lang="en-US" altLang="en-US" sz="2800" b="1" dirty="0">
                    <a:solidFill>
                      <a:schemeClr val="accent1"/>
                    </a:solidFill>
                    <a:latin typeface="Calibri" panose="020F0502020204030204" pitchFamily="34" charset="0"/>
                  </a:rPr>
                  <a:t>F</a:t>
                </a:r>
                <a:r>
                  <a:rPr lang="en-US" altLang="en-US" sz="2800" b="1" baseline="-25000" dirty="0">
                    <a:solidFill>
                      <a:schemeClr val="accent1"/>
                    </a:solidFill>
                    <a:latin typeface="Calibri" panose="020F0502020204030204" pitchFamily="34" charset="0"/>
                  </a:rPr>
                  <a:t>x</a:t>
                </a:r>
                <a:r>
                  <a:rPr lang="en-US" altLang="en-US" sz="2800" b="1" baseline="-25000" dirty="0">
                    <a:solidFill>
                      <a:schemeClr val="accent1"/>
                    </a:solidFill>
                    <a:latin typeface="Calibri" panose="020F0502020204030204" pitchFamily="34" charset="0"/>
                    <a:sym typeface="Symbol" panose="05050102010706020507" pitchFamily="18" charset="2"/>
                  </a:rPr>
                  <a:t></a:t>
                </a:r>
                <a:r>
                  <a:rPr lang="en-US" altLang="en-US" sz="2800" b="1" baseline="-25000" dirty="0">
                    <a:solidFill>
                      <a:schemeClr val="accent1"/>
                    </a:solidFill>
                    <a:latin typeface="Calibri" panose="020F0502020204030204" pitchFamily="34" charset="0"/>
                  </a:rPr>
                  <a:t>1</a:t>
                </a:r>
                <a:r>
                  <a:rPr lang="en-US" altLang="en-US" sz="2800" dirty="0">
                    <a:solidFill>
                      <a:schemeClr val="accent1"/>
                    </a:solidFill>
                    <a:latin typeface="Calibri" panose="020F0502020204030204" pitchFamily="34" charset="0"/>
                  </a:rPr>
                  <a:t> </a:t>
                </a:r>
                <a:r>
                  <a:rPr lang="en-US" altLang="en-US" sz="2800" dirty="0">
                    <a:latin typeface="Calibri" panose="020F0502020204030204" pitchFamily="34" charset="0"/>
                  </a:rPr>
                  <a:t>proves</a:t>
                </a:r>
                <a:r>
                  <a:rPr lang="en-US" altLang="en-US" sz="2800" dirty="0">
                    <a:solidFill>
                      <a:schemeClr val="accent1"/>
                    </a:solidFill>
                    <a:latin typeface="Calibri" panose="020F0502020204030204" pitchFamily="34" charset="0"/>
                  </a:rPr>
                  <a:t> </a:t>
                </a:r>
                <a:r>
                  <a:rPr lang="en-US" altLang="en-US" sz="2800" b="1" dirty="0" smtClean="0">
                    <a:solidFill>
                      <a:schemeClr val="accent1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⊥</a:t>
                </a:r>
                <a:r>
                  <a:rPr lang="en-US" altLang="en-US" sz="2800" dirty="0" smtClean="0">
                    <a:solidFill>
                      <a:schemeClr val="accent1"/>
                    </a:solidFill>
                    <a:latin typeface="Calibri" panose="020F0502020204030204" pitchFamily="34" charset="0"/>
                  </a:rPr>
                  <a:t> </a:t>
                </a:r>
                <a:r>
                  <a:rPr lang="en-US" altLang="en-US" sz="2800" dirty="0">
                    <a:latin typeface="Calibri" panose="020F0502020204030204" pitchFamily="34" charset="0"/>
                  </a:rPr>
                  <a:t>in </a:t>
                </a:r>
              </a:p>
              <a:p>
                <a:r>
                  <a:rPr lang="en-US" altLang="en-US" sz="2800" dirty="0">
                    <a:latin typeface="Calibri" panose="020F0502020204030204" pitchFamily="34" charset="0"/>
                  </a:rPr>
                  <a:t>size at most</a:t>
                </a:r>
                <a:r>
                  <a:rPr lang="en-US" altLang="en-US" sz="2800" dirty="0">
                    <a:solidFill>
                      <a:schemeClr val="accent1"/>
                    </a:solidFill>
                    <a:latin typeface="Calibri" panose="020F0502020204030204" pitchFamily="34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en-US" sz="2800" b="1" i="1" dirty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𝑺</m:t>
                    </m:r>
                    <m:r>
                      <a:rPr lang="en-US" altLang="en-US" sz="2800" b="1" i="1" dirty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altLang="en-US" sz="2800" b="1" i="1" dirty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𝟐</m:t>
                    </m:r>
                  </m:oMath>
                </a14:m>
                <a:endParaRPr lang="en-US" altLang="en-US" dirty="0">
                  <a:solidFill>
                    <a:schemeClr val="accent1"/>
                  </a:solidFill>
                </a:endParaRPr>
              </a:p>
            </p:txBody>
          </p:sp>
        </mc:Choice>
        <mc:Fallback xmlns="">
          <p:sp>
            <p:nvSpPr>
              <p:cNvPr id="142350" name="Text Box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85945" y="2343934"/>
                <a:ext cx="2663486" cy="954107"/>
              </a:xfrm>
              <a:prstGeom prst="rect">
                <a:avLst/>
              </a:prstGeom>
              <a:blipFill rotWithShape="0">
                <a:blip r:embed="rId4"/>
                <a:stretch>
                  <a:fillRect l="-3417" t="-6962" r="-2961" b="-17089"/>
                </a:stretch>
              </a:blip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2351" name="Text Box 15"/>
              <p:cNvSpPr txBox="1">
                <a:spLocks noChangeArrowheads="1"/>
              </p:cNvSpPr>
              <p:nvPr/>
            </p:nvSpPr>
            <p:spPr bwMode="auto">
              <a:xfrm>
                <a:off x="76373" y="4907747"/>
                <a:ext cx="6792565" cy="954107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r>
                  <a:rPr lang="en-US" altLang="en-US" sz="2800" dirty="0" smtClean="0">
                    <a:latin typeface="Calibri" panose="020F0502020204030204" pitchFamily="34" charset="0"/>
                  </a:rPr>
                  <a:t>By induction </a:t>
                </a:r>
                <a:r>
                  <a:rPr lang="en-US" altLang="en-US" sz="2800" b="1" dirty="0" smtClean="0">
                    <a:solidFill>
                      <a:schemeClr val="accent1"/>
                    </a:solidFill>
                    <a:latin typeface="Calibri" panose="020F0502020204030204" pitchFamily="34" charset="0"/>
                  </a:rPr>
                  <a:t>F</a:t>
                </a:r>
                <a:r>
                  <a:rPr lang="en-US" altLang="en-US" sz="2800" b="1" baseline="-25000" dirty="0" smtClean="0">
                    <a:solidFill>
                      <a:schemeClr val="accent1"/>
                    </a:solidFill>
                    <a:latin typeface="Calibri" panose="020F0502020204030204" pitchFamily="34" charset="0"/>
                  </a:rPr>
                  <a:t>x</a:t>
                </a:r>
                <a:r>
                  <a:rPr lang="en-US" altLang="en-US" sz="2800" b="1" baseline="-25000" dirty="0">
                    <a:solidFill>
                      <a:schemeClr val="accent1"/>
                    </a:solidFill>
                    <a:latin typeface="Calibri" panose="020F0502020204030204" pitchFamily="34" charset="0"/>
                    <a:sym typeface="Symbol" panose="05050102010706020507" pitchFamily="18" charset="2"/>
                  </a:rPr>
                  <a:t></a:t>
                </a:r>
                <a:r>
                  <a:rPr lang="en-US" altLang="en-US" sz="2800" b="1" baseline="-25000" dirty="0">
                    <a:solidFill>
                      <a:schemeClr val="accent1"/>
                    </a:solidFill>
                    <a:latin typeface="Calibri" panose="020F0502020204030204" pitchFamily="34" charset="0"/>
                  </a:rPr>
                  <a:t>1</a:t>
                </a:r>
                <a:r>
                  <a:rPr lang="en-US" altLang="en-US" sz="2800" dirty="0">
                    <a:solidFill>
                      <a:schemeClr val="accent1"/>
                    </a:solidFill>
                    <a:latin typeface="Calibri" panose="020F0502020204030204" pitchFamily="34" charset="0"/>
                  </a:rPr>
                  <a:t> </a:t>
                </a:r>
                <a:r>
                  <a:rPr lang="en-US" altLang="en-US" sz="2800" dirty="0">
                    <a:latin typeface="Calibri" panose="020F0502020204030204" pitchFamily="34" charset="0"/>
                  </a:rPr>
                  <a:t>proves</a:t>
                </a:r>
                <a:r>
                  <a:rPr lang="en-US" altLang="en-US" sz="2800" dirty="0">
                    <a:solidFill>
                      <a:schemeClr val="accent1"/>
                    </a:solidFill>
                    <a:latin typeface="Calibri" panose="020F0502020204030204" pitchFamily="34" charset="0"/>
                  </a:rPr>
                  <a:t> </a:t>
                </a:r>
                <a:r>
                  <a:rPr lang="en-US" altLang="en-US" sz="2800" b="1" dirty="0" smtClean="0">
                    <a:solidFill>
                      <a:schemeClr val="accent1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⊥</a:t>
                </a:r>
                <a:r>
                  <a:rPr lang="en-US" altLang="en-US" sz="2800" dirty="0" smtClean="0">
                    <a:solidFill>
                      <a:schemeClr val="accent1"/>
                    </a:solidFill>
                    <a:latin typeface="Calibri" panose="020F0502020204030204" pitchFamily="34" charset="0"/>
                  </a:rPr>
                  <a:t> </a:t>
                </a:r>
                <a:r>
                  <a:rPr lang="en-US" altLang="en-US" sz="2800" dirty="0">
                    <a:latin typeface="Calibri" panose="020F0502020204030204" pitchFamily="34" charset="0"/>
                  </a:rPr>
                  <a:t>in width at most</a:t>
                </a:r>
                <a:r>
                  <a:rPr lang="en-US" altLang="en-US" sz="2800" dirty="0">
                    <a:solidFill>
                      <a:schemeClr val="accent1"/>
                    </a:solidFill>
                    <a:latin typeface="Calibri" panose="020F0502020204030204" pitchFamily="34" charset="0"/>
                  </a:rPr>
                  <a:t> </a:t>
                </a:r>
                <a:r>
                  <a:rPr lang="en-US" altLang="en-US" sz="2400" b="1" dirty="0">
                    <a:solidFill>
                      <a:schemeClr val="accent1"/>
                    </a:solidFill>
                    <a:latin typeface="Times New Roman" panose="02020603050405020304" pitchFamily="18" charset="0"/>
                    <a:sym typeface="Symbol" panose="05050102010706020507" pitchFamily="18" charset="2"/>
                  </a:rPr>
                  <a:t> 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en-US" sz="2400" b="1" i="1" dirty="0" smtClean="0">
                          <a:solidFill>
                            <a:schemeClr val="accent1"/>
                          </a:solidFill>
                          <a:latin typeface="Cambria Math" panose="02040503050406030204" pitchFamily="18" charset="0"/>
                          <a:sym typeface="Symbol" panose="05050102010706020507" pitchFamily="18" charset="2"/>
                        </a:rPr>
                        <m:t></m:t>
                      </m:r>
                      <m:r>
                        <m:rPr>
                          <m:sty m:val="p"/>
                        </m:rPr>
                        <a:rPr lang="en-US" altLang="en-US" sz="2800" i="1" dirty="0">
                          <a:solidFill>
                            <a:schemeClr val="accent1"/>
                          </a:solidFill>
                          <a:latin typeface="Cambria Math" panose="02040503050406030204" pitchFamily="18" charset="0"/>
                        </a:rPr>
                        <m:t>log</m:t>
                      </m:r>
                      <m:r>
                        <a:rPr lang="en-US" altLang="en-US" sz="2800" i="1" baseline="-25000" dirty="0">
                          <a:solidFill>
                            <a:schemeClr val="accent1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  <m:r>
                        <a:rPr lang="en-US" altLang="en-US" sz="2800" i="1" dirty="0">
                          <a:solidFill>
                            <a:schemeClr val="accent1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altLang="en-US" sz="2800" b="1" i="1" dirty="0">
                          <a:solidFill>
                            <a:schemeClr val="accent1"/>
                          </a:solidFill>
                          <a:latin typeface="Cambria Math" panose="02040503050406030204" pitchFamily="18" charset="0"/>
                        </a:rPr>
                        <m:t>𝑺</m:t>
                      </m:r>
                      <m:r>
                        <a:rPr lang="en-US" altLang="en-US" sz="2800" b="1" i="1" dirty="0">
                          <a:solidFill>
                            <a:schemeClr val="accent1"/>
                          </a:solidFill>
                          <a:latin typeface="Cambria Math" panose="02040503050406030204" pitchFamily="18" charset="0"/>
                        </a:rPr>
                        <m:t>/</m:t>
                      </m:r>
                      <m:r>
                        <a:rPr lang="en-US" altLang="en-US" sz="2800" b="1" i="1" dirty="0">
                          <a:solidFill>
                            <a:schemeClr val="accent1"/>
                          </a:solidFill>
                          <a:latin typeface="Cambria Math" panose="02040503050406030204" pitchFamily="18" charset="0"/>
                        </a:rPr>
                        <m:t>𝟐</m:t>
                      </m:r>
                      <m:r>
                        <a:rPr lang="en-US" altLang="en-US" sz="2800" i="1" dirty="0">
                          <a:solidFill>
                            <a:schemeClr val="accent1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  <m:r>
                        <a:rPr lang="en-US" altLang="en-US" sz="2400" b="1" i="1" dirty="0">
                          <a:solidFill>
                            <a:schemeClr val="accent1"/>
                          </a:solidFill>
                          <a:latin typeface="Cambria Math" panose="02040503050406030204" pitchFamily="18" charset="0"/>
                          <a:sym typeface="Symbol" panose="05050102010706020507" pitchFamily="18" charset="2"/>
                        </a:rPr>
                        <m:t></m:t>
                      </m:r>
                      <m:r>
                        <a:rPr lang="en-US" altLang="en-US" sz="2800" b="1" i="1" dirty="0">
                          <a:solidFill>
                            <a:schemeClr val="accent1"/>
                          </a:solidFill>
                          <a:latin typeface="Cambria Math" panose="02040503050406030204" pitchFamily="18" charset="0"/>
                        </a:rPr>
                        <m:t> +</m:t>
                      </m:r>
                      <m:r>
                        <a:rPr lang="en-US" altLang="en-US" sz="2800" b="1" i="1" dirty="0">
                          <a:solidFill>
                            <a:schemeClr val="accent1"/>
                          </a:solidFill>
                          <a:latin typeface="Cambria Math" panose="02040503050406030204" pitchFamily="18" charset="0"/>
                        </a:rPr>
                        <m:t>𝒘</m:t>
                      </m:r>
                      <m:r>
                        <a:rPr lang="en-US" altLang="en-US" sz="2800" i="1" dirty="0">
                          <a:solidFill>
                            <a:schemeClr val="accent1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altLang="en-US" sz="2800" b="1" i="1" dirty="0">
                          <a:solidFill>
                            <a:schemeClr val="accent1"/>
                          </a:solidFill>
                          <a:latin typeface="Cambria Math" panose="02040503050406030204" pitchFamily="18" charset="0"/>
                        </a:rPr>
                        <m:t>𝑭</m:t>
                      </m:r>
                      <m:r>
                        <a:rPr lang="en-US" altLang="en-US" sz="2800" i="1" dirty="0">
                          <a:solidFill>
                            <a:schemeClr val="accent1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  <m:r>
                        <a:rPr lang="en-US" altLang="en-US" sz="2800" b="1" i="1" dirty="0">
                          <a:solidFill>
                            <a:schemeClr val="accent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altLang="en-US" sz="2400" b="1" i="1" dirty="0">
                          <a:solidFill>
                            <a:schemeClr val="accent1"/>
                          </a:solidFill>
                          <a:latin typeface="Cambria Math" panose="02040503050406030204" pitchFamily="18" charset="0"/>
                          <a:sym typeface="Symbol" panose="05050102010706020507" pitchFamily="18" charset="2"/>
                        </a:rPr>
                        <m:t> </m:t>
                      </m:r>
                      <m:r>
                        <m:rPr>
                          <m:sty m:val="p"/>
                        </m:rPr>
                        <a:rPr lang="en-US" altLang="en-US" sz="2800" i="1" dirty="0">
                          <a:solidFill>
                            <a:schemeClr val="accent1"/>
                          </a:solidFill>
                          <a:latin typeface="Cambria Math" panose="02040503050406030204" pitchFamily="18" charset="0"/>
                        </a:rPr>
                        <m:t>log</m:t>
                      </m:r>
                      <m:r>
                        <a:rPr lang="en-US" altLang="en-US" sz="2800" i="1" baseline="-25000" dirty="0">
                          <a:solidFill>
                            <a:schemeClr val="accent1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  <m:r>
                        <a:rPr lang="en-US" altLang="en-US" sz="2800" b="1" i="1" dirty="0">
                          <a:solidFill>
                            <a:schemeClr val="accent1"/>
                          </a:solidFill>
                          <a:latin typeface="Cambria Math" panose="02040503050406030204" pitchFamily="18" charset="0"/>
                        </a:rPr>
                        <m:t>𝑺</m:t>
                      </m:r>
                      <m:r>
                        <a:rPr lang="en-US" altLang="en-US" sz="2400" b="1" i="1" dirty="0">
                          <a:solidFill>
                            <a:schemeClr val="accent1"/>
                          </a:solidFill>
                          <a:latin typeface="Cambria Math" panose="02040503050406030204" pitchFamily="18" charset="0"/>
                          <a:sym typeface="Symbol" panose="05050102010706020507" pitchFamily="18" charset="2"/>
                        </a:rPr>
                        <m:t></m:t>
                      </m:r>
                      <m:r>
                        <a:rPr lang="en-US" altLang="en-US" sz="2800" b="1" i="1" dirty="0">
                          <a:solidFill>
                            <a:schemeClr val="accent1"/>
                          </a:solidFill>
                          <a:latin typeface="Cambria Math" panose="02040503050406030204" pitchFamily="18" charset="0"/>
                        </a:rPr>
                        <m:t> +</m:t>
                      </m:r>
                      <m:r>
                        <a:rPr lang="en-US" altLang="en-US" sz="2800" b="1" i="1" dirty="0">
                          <a:solidFill>
                            <a:schemeClr val="accent1"/>
                          </a:solidFill>
                          <a:latin typeface="Cambria Math" panose="02040503050406030204" pitchFamily="18" charset="0"/>
                        </a:rPr>
                        <m:t>𝒘</m:t>
                      </m:r>
                      <m:r>
                        <a:rPr lang="en-US" altLang="en-US" sz="2800" i="1" dirty="0">
                          <a:solidFill>
                            <a:schemeClr val="accent1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altLang="en-US" sz="2800" b="1" i="1" dirty="0">
                          <a:solidFill>
                            <a:schemeClr val="accent1"/>
                          </a:solidFill>
                          <a:latin typeface="Cambria Math" panose="02040503050406030204" pitchFamily="18" charset="0"/>
                        </a:rPr>
                        <m:t>𝑭</m:t>
                      </m:r>
                      <m:r>
                        <a:rPr lang="en-US" altLang="en-US" sz="2800" i="1" dirty="0">
                          <a:solidFill>
                            <a:schemeClr val="accent1"/>
                          </a:solidFill>
                          <a:latin typeface="Cambria Math" panose="02040503050406030204" pitchFamily="18" charset="0"/>
                        </a:rPr>
                        <m:t>)−</m:t>
                      </m:r>
                      <m:r>
                        <a:rPr lang="en-US" altLang="en-US" sz="2800" b="1" i="1" dirty="0">
                          <a:solidFill>
                            <a:schemeClr val="accent1"/>
                          </a:solidFill>
                          <a:latin typeface="Cambria Math" panose="02040503050406030204" pitchFamily="18" charset="0"/>
                        </a:rPr>
                        <m:t>𝟏</m:t>
                      </m:r>
                    </m:oMath>
                  </m:oMathPara>
                </a14:m>
                <a:endParaRPr lang="en-US" altLang="en-US" sz="2800" b="1" dirty="0">
                  <a:solidFill>
                    <a:schemeClr val="accent1"/>
                  </a:solidFill>
                  <a:latin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142351" name="Text Box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6373" y="4907747"/>
                <a:ext cx="6792565" cy="954107"/>
              </a:xfrm>
              <a:prstGeom prst="rect">
                <a:avLst/>
              </a:prstGeom>
              <a:blipFill rotWithShape="0">
                <a:blip r:embed="rId5"/>
                <a:stretch>
                  <a:fillRect l="-1344" t="-6918"/>
                </a:stretch>
              </a:blip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" name="Straight Arrow Connector 2"/>
          <p:cNvCxnSpPr/>
          <p:nvPr/>
        </p:nvCxnSpPr>
        <p:spPr bwMode="auto">
          <a:xfrm>
            <a:off x="2057400" y="3298041"/>
            <a:ext cx="0" cy="1609706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stealth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384900-51C4-4F1F-AC0B-CB9FE738FE37}" type="slidenum">
              <a:rPr lang="en-US" altLang="en-US" smtClean="0"/>
              <a:pPr/>
              <a:t>55</a:t>
            </a:fld>
            <a:endParaRPr lang="en-US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Width of Tree-like Resolution</a:t>
            </a:r>
          </a:p>
        </p:txBody>
      </p:sp>
      <p:sp>
        <p:nvSpPr>
          <p:cNvPr id="143363" name="AutoShape 3"/>
          <p:cNvSpPr>
            <a:spLocks noChangeArrowheads="1"/>
          </p:cNvSpPr>
          <p:nvPr/>
        </p:nvSpPr>
        <p:spPr bwMode="auto">
          <a:xfrm>
            <a:off x="4389438" y="2398713"/>
            <a:ext cx="2819400" cy="2362200"/>
          </a:xfrm>
          <a:prstGeom prst="triangle">
            <a:avLst>
              <a:gd name="adj" fmla="val 50000"/>
            </a:avLst>
          </a:prstGeom>
          <a:solidFill>
            <a:srgbClr val="FFFFFF"/>
          </a:solidFill>
          <a:ln w="38100">
            <a:solidFill>
              <a:srgbClr val="6699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n-US" altLang="en-US" b="1" dirty="0" smtClean="0">
                <a:solidFill>
                  <a:srgbClr val="669900"/>
                </a:solidFill>
                <a:latin typeface="Calibri" panose="020F0502020204030204" pitchFamily="34" charset="0"/>
                <a:sym typeface="Symbol" panose="05050102010706020507" pitchFamily="18" charset="2"/>
              </a:rPr>
              <a:t> </a:t>
            </a:r>
            <a:r>
              <a:rPr lang="en-US" altLang="en-US" sz="2800" b="1" dirty="0" smtClean="0">
                <a:solidFill>
                  <a:srgbClr val="669900"/>
                </a:solidFill>
                <a:latin typeface="Calibri" panose="020F0502020204030204" pitchFamily="34" charset="0"/>
              </a:rPr>
              <a:t>S</a:t>
            </a:r>
            <a:endParaRPr lang="en-US" altLang="en-US" sz="2400" b="1" dirty="0">
              <a:solidFill>
                <a:srgbClr val="669900"/>
              </a:solidFill>
              <a:latin typeface="Calibri" panose="020F0502020204030204" pitchFamily="34" charset="0"/>
            </a:endParaRPr>
          </a:p>
        </p:txBody>
      </p:sp>
      <p:sp>
        <p:nvSpPr>
          <p:cNvPr id="143364" name="Oval 4"/>
          <p:cNvSpPr>
            <a:spLocks noChangeArrowheads="1"/>
          </p:cNvSpPr>
          <p:nvPr/>
        </p:nvSpPr>
        <p:spPr bwMode="auto">
          <a:xfrm>
            <a:off x="3911600" y="2132013"/>
            <a:ext cx="152400" cy="168275"/>
          </a:xfrm>
          <a:prstGeom prst="ellipse">
            <a:avLst/>
          </a:prstGeom>
          <a:solidFill>
            <a:srgbClr val="0033CC"/>
          </a:solidFill>
          <a:ln w="9525">
            <a:solidFill>
              <a:srgbClr val="0033CC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43365" name="Oval 5"/>
          <p:cNvSpPr>
            <a:spLocks noChangeArrowheads="1"/>
          </p:cNvSpPr>
          <p:nvPr/>
        </p:nvSpPr>
        <p:spPr bwMode="auto">
          <a:xfrm>
            <a:off x="5715000" y="2249488"/>
            <a:ext cx="152400" cy="168275"/>
          </a:xfrm>
          <a:prstGeom prst="ellipse">
            <a:avLst/>
          </a:prstGeom>
          <a:solidFill>
            <a:srgbClr val="0033CC"/>
          </a:solidFill>
          <a:ln w="9525">
            <a:solidFill>
              <a:srgbClr val="0033CC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43366" name="Oval 6"/>
          <p:cNvSpPr>
            <a:spLocks noChangeArrowheads="1"/>
          </p:cNvSpPr>
          <p:nvPr/>
        </p:nvSpPr>
        <p:spPr bwMode="auto">
          <a:xfrm>
            <a:off x="4876800" y="1600200"/>
            <a:ext cx="152400" cy="168275"/>
          </a:xfrm>
          <a:prstGeom prst="ellipse">
            <a:avLst/>
          </a:prstGeom>
          <a:solidFill>
            <a:srgbClr val="0033CC"/>
          </a:solidFill>
          <a:ln w="9525">
            <a:solidFill>
              <a:srgbClr val="0033CC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cxnSp>
        <p:nvCxnSpPr>
          <p:cNvPr id="143367" name="AutoShape 7"/>
          <p:cNvCxnSpPr>
            <a:cxnSpLocks noChangeShapeType="1"/>
            <a:stCxn id="143364" idx="7"/>
            <a:endCxn id="143366" idx="2"/>
          </p:cNvCxnSpPr>
          <p:nvPr/>
        </p:nvCxnSpPr>
        <p:spPr bwMode="auto">
          <a:xfrm flipV="1">
            <a:off x="4041775" y="1684338"/>
            <a:ext cx="835025" cy="473075"/>
          </a:xfrm>
          <a:prstGeom prst="straightConnector1">
            <a:avLst/>
          </a:prstGeom>
          <a:noFill/>
          <a:ln w="28575">
            <a:solidFill>
              <a:srgbClr val="0033CC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43368" name="AutoShape 8"/>
          <p:cNvCxnSpPr>
            <a:cxnSpLocks noChangeShapeType="1"/>
            <a:stCxn id="143366" idx="5"/>
            <a:endCxn id="143365" idx="1"/>
          </p:cNvCxnSpPr>
          <p:nvPr/>
        </p:nvCxnSpPr>
        <p:spPr bwMode="auto">
          <a:xfrm>
            <a:off x="5006975" y="1743075"/>
            <a:ext cx="730250" cy="531813"/>
          </a:xfrm>
          <a:prstGeom prst="straightConnector1">
            <a:avLst/>
          </a:prstGeom>
          <a:noFill/>
          <a:ln w="28575">
            <a:solidFill>
              <a:srgbClr val="0033CC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43369" name="Oval 9"/>
          <p:cNvSpPr>
            <a:spLocks noChangeArrowheads="1"/>
          </p:cNvSpPr>
          <p:nvPr/>
        </p:nvSpPr>
        <p:spPr bwMode="auto">
          <a:xfrm>
            <a:off x="4559300" y="5562600"/>
            <a:ext cx="76200" cy="76200"/>
          </a:xfrm>
          <a:prstGeom prst="ellipse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3370" name="AutoShape 10"/>
              <p:cNvSpPr>
                <a:spLocks noChangeArrowheads="1"/>
              </p:cNvSpPr>
              <p:nvPr/>
            </p:nvSpPr>
            <p:spPr bwMode="auto">
              <a:xfrm>
                <a:off x="3554413" y="2247900"/>
                <a:ext cx="835025" cy="1508125"/>
              </a:xfrm>
              <a:prstGeom prst="triangle">
                <a:avLst>
                  <a:gd name="adj" fmla="val 50000"/>
                </a:avLst>
              </a:prstGeom>
              <a:solidFill>
                <a:srgbClr val="FFFFFF"/>
              </a:solidFill>
              <a:ln w="38100">
                <a:solidFill>
                  <a:schemeClr val="accent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en-US" b="1" i="1" dirty="0" smtClean="0">
                          <a:solidFill>
                            <a:schemeClr val="accent1"/>
                          </a:solidFill>
                          <a:latin typeface="Cambria Math" panose="02040503050406030204" pitchFamily="18" charset="0"/>
                          <a:sym typeface="Symbol" panose="05050102010706020507" pitchFamily="18" charset="2"/>
                        </a:rPr>
                        <m:t></m:t>
                      </m:r>
                      <m:r>
                        <a:rPr lang="en-US" altLang="en-US" sz="2800" b="1" i="1" dirty="0" smtClean="0">
                          <a:solidFill>
                            <a:schemeClr val="accent1"/>
                          </a:solidFill>
                          <a:latin typeface="Cambria Math" panose="02040503050406030204" pitchFamily="18" charset="0"/>
                        </a:rPr>
                        <m:t>𝒘</m:t>
                      </m:r>
                    </m:oMath>
                  </m:oMathPara>
                </a14:m>
                <a:endParaRPr lang="en-US" altLang="en-US" sz="3600" dirty="0"/>
              </a:p>
            </p:txBody>
          </p:sp>
        </mc:Choice>
        <mc:Fallback xmlns="">
          <p:sp>
            <p:nvSpPr>
              <p:cNvPr id="143370" name="AutoShape 1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554413" y="2247900"/>
                <a:ext cx="835025" cy="1508125"/>
              </a:xfrm>
              <a:prstGeom prst="triangle">
                <a:avLst>
                  <a:gd name="adj" fmla="val 50000"/>
                </a:avLst>
              </a:prstGeom>
              <a:blipFill rotWithShape="0">
                <a:blip r:embed="rId2"/>
                <a:stretch>
                  <a:fillRect/>
                </a:stretch>
              </a:blipFill>
              <a:ln w="38100">
                <a:solidFill>
                  <a:schemeClr val="accent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3371" name="Text Box 11"/>
              <p:cNvSpPr txBox="1">
                <a:spLocks noChangeArrowheads="1"/>
              </p:cNvSpPr>
              <p:nvPr/>
            </p:nvSpPr>
            <p:spPr bwMode="auto">
              <a:xfrm>
                <a:off x="3300413" y="1781175"/>
                <a:ext cx="611187" cy="51911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en-US" sz="2400" b="1" i="1" dirty="0" smtClean="0">
                          <a:solidFill>
                            <a:schemeClr val="accent1"/>
                          </a:solidFill>
                          <a:latin typeface="Cambria Math" panose="02040503050406030204" pitchFamily="18" charset="0"/>
                          <a:sym typeface="Symbol" panose="05050102010706020507" pitchFamily="18" charset="2"/>
                        </a:rPr>
                        <m:t></m:t>
                      </m:r>
                      <m:r>
                        <a:rPr lang="en-US" altLang="en-US" sz="2800" b="1" i="1" dirty="0">
                          <a:solidFill>
                            <a:schemeClr val="accent1"/>
                          </a:solidFill>
                          <a:latin typeface="Cambria Math" panose="02040503050406030204" pitchFamily="18" charset="0"/>
                        </a:rPr>
                        <m:t>𝒙</m:t>
                      </m:r>
                    </m:oMath>
                  </m:oMathPara>
                </a14:m>
                <a:endParaRPr lang="en-US" altLang="en-US" sz="2800" b="1" dirty="0">
                  <a:latin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143371" name="Text 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300413" y="1781175"/>
                <a:ext cx="611187" cy="519113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3372" name="Text Box 12"/>
              <p:cNvSpPr txBox="1">
                <a:spLocks noChangeArrowheads="1"/>
              </p:cNvSpPr>
              <p:nvPr/>
            </p:nvSpPr>
            <p:spPr bwMode="auto">
              <a:xfrm>
                <a:off x="5867400" y="1898650"/>
                <a:ext cx="611188" cy="51911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en-US" sz="2800" b="1" i="1" dirty="0" smtClean="0">
                          <a:solidFill>
                            <a:srgbClr val="669900"/>
                          </a:solidFill>
                          <a:latin typeface="Cambria Math" panose="02040503050406030204" pitchFamily="18" charset="0"/>
                        </a:rPr>
                        <m:t>𝒙</m:t>
                      </m:r>
                    </m:oMath>
                  </m:oMathPara>
                </a14:m>
                <a:endParaRPr lang="en-US" altLang="en-US" sz="2800" dirty="0">
                  <a:latin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143372" name="Text Box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867400" y="1898650"/>
                <a:ext cx="611188" cy="519113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3373" name="Text Box 13"/>
          <p:cNvSpPr txBox="1">
            <a:spLocks noChangeArrowheads="1"/>
          </p:cNvSpPr>
          <p:nvPr/>
        </p:nvSpPr>
        <p:spPr bwMode="auto">
          <a:xfrm>
            <a:off x="4749812" y="1043494"/>
            <a:ext cx="457177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n-US" altLang="en-US" dirty="0" smtClean="0">
                <a:solidFill>
                  <a:srgbClr val="0033CC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⊥</a:t>
            </a:r>
            <a:endParaRPr lang="en-US" altLang="en-US" dirty="0">
              <a:solidFill>
                <a:srgbClr val="0033CC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3374" name="Text Box 14"/>
              <p:cNvSpPr txBox="1">
                <a:spLocks noChangeArrowheads="1"/>
              </p:cNvSpPr>
              <p:nvPr/>
            </p:nvSpPr>
            <p:spPr bwMode="auto">
              <a:xfrm>
                <a:off x="485945" y="2343934"/>
                <a:ext cx="2663486" cy="954107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r>
                  <a:rPr lang="en-US" altLang="en-US" sz="2800" b="1" dirty="0">
                    <a:solidFill>
                      <a:schemeClr val="accent1"/>
                    </a:solidFill>
                    <a:latin typeface="Calibri" panose="020F0502020204030204" pitchFamily="34" charset="0"/>
                  </a:rPr>
                  <a:t>F</a:t>
                </a:r>
                <a:r>
                  <a:rPr lang="en-US" altLang="en-US" sz="2800" b="1" baseline="-25000" dirty="0">
                    <a:solidFill>
                      <a:schemeClr val="accent1"/>
                    </a:solidFill>
                    <a:latin typeface="Calibri" panose="020F0502020204030204" pitchFamily="34" charset="0"/>
                  </a:rPr>
                  <a:t>x</a:t>
                </a:r>
                <a:r>
                  <a:rPr lang="en-US" altLang="en-US" sz="2800" b="1" baseline="-25000" dirty="0">
                    <a:solidFill>
                      <a:schemeClr val="accent1"/>
                    </a:solidFill>
                    <a:latin typeface="Calibri" panose="020F0502020204030204" pitchFamily="34" charset="0"/>
                    <a:sym typeface="Symbol" panose="05050102010706020507" pitchFamily="18" charset="2"/>
                  </a:rPr>
                  <a:t></a:t>
                </a:r>
                <a:r>
                  <a:rPr lang="en-US" altLang="en-US" sz="2800" b="1" baseline="-25000" dirty="0">
                    <a:solidFill>
                      <a:schemeClr val="accent1"/>
                    </a:solidFill>
                    <a:latin typeface="Calibri" panose="020F0502020204030204" pitchFamily="34" charset="0"/>
                  </a:rPr>
                  <a:t>1</a:t>
                </a:r>
                <a:r>
                  <a:rPr lang="en-US" altLang="en-US" sz="2800" dirty="0">
                    <a:solidFill>
                      <a:schemeClr val="accent1"/>
                    </a:solidFill>
                    <a:latin typeface="Calibri" panose="020F0502020204030204" pitchFamily="34" charset="0"/>
                  </a:rPr>
                  <a:t> </a:t>
                </a:r>
                <a:r>
                  <a:rPr lang="en-US" altLang="en-US" sz="2800" dirty="0">
                    <a:latin typeface="Calibri" panose="020F0502020204030204" pitchFamily="34" charset="0"/>
                  </a:rPr>
                  <a:t>proves</a:t>
                </a:r>
                <a:r>
                  <a:rPr lang="en-US" altLang="en-US" sz="2800" dirty="0">
                    <a:solidFill>
                      <a:schemeClr val="accent1"/>
                    </a:solidFill>
                    <a:latin typeface="Calibri" panose="020F0502020204030204" pitchFamily="34" charset="0"/>
                  </a:rPr>
                  <a:t> </a:t>
                </a:r>
                <a:r>
                  <a:rPr lang="en-US" altLang="en-US" sz="2800" b="1" dirty="0" smtClean="0">
                    <a:solidFill>
                      <a:schemeClr val="accent1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⊥</a:t>
                </a:r>
                <a:r>
                  <a:rPr lang="en-US" altLang="en-US" sz="2800" dirty="0" smtClean="0">
                    <a:solidFill>
                      <a:schemeClr val="accent1"/>
                    </a:solidFill>
                    <a:latin typeface="Calibri" panose="020F0502020204030204" pitchFamily="34" charset="0"/>
                  </a:rPr>
                  <a:t> </a:t>
                </a:r>
                <a:r>
                  <a:rPr lang="en-US" altLang="en-US" sz="2800" dirty="0">
                    <a:latin typeface="Calibri" panose="020F0502020204030204" pitchFamily="34" charset="0"/>
                  </a:rPr>
                  <a:t>in </a:t>
                </a:r>
              </a:p>
              <a:p>
                <a:r>
                  <a:rPr lang="en-US" altLang="en-US" sz="2800" dirty="0">
                    <a:latin typeface="Calibri" panose="020F0502020204030204" pitchFamily="34" charset="0"/>
                  </a:rPr>
                  <a:t>size at most</a:t>
                </a:r>
                <a:r>
                  <a:rPr lang="en-US" altLang="en-US" sz="2800" dirty="0">
                    <a:solidFill>
                      <a:schemeClr val="accent1"/>
                    </a:solidFill>
                    <a:latin typeface="Calibri" panose="020F0502020204030204" pitchFamily="34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en-US" sz="2800" b="1" i="1" dirty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𝑺</m:t>
                    </m:r>
                    <m:r>
                      <a:rPr lang="en-US" altLang="en-US" sz="2800" b="1" i="1" dirty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altLang="en-US" sz="2800" b="1" i="1" dirty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𝟐</m:t>
                    </m:r>
                  </m:oMath>
                </a14:m>
                <a:endParaRPr lang="en-US" altLang="en-US" dirty="0">
                  <a:solidFill>
                    <a:schemeClr val="accent1"/>
                  </a:solidFill>
                </a:endParaRPr>
              </a:p>
            </p:txBody>
          </p:sp>
        </mc:Choice>
        <mc:Fallback xmlns="">
          <p:sp>
            <p:nvSpPr>
              <p:cNvPr id="143374" name="Text Box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85945" y="2343934"/>
                <a:ext cx="2663486" cy="954107"/>
              </a:xfrm>
              <a:prstGeom prst="rect">
                <a:avLst/>
              </a:prstGeom>
              <a:blipFill rotWithShape="0">
                <a:blip r:embed="rId5"/>
                <a:stretch>
                  <a:fillRect l="-3417" t="-6962" r="-2961" b="-17089"/>
                </a:stretch>
              </a:blip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3377" name="Text Box 17"/>
              <p:cNvSpPr txBox="1">
                <a:spLocks noChangeArrowheads="1"/>
              </p:cNvSpPr>
              <p:nvPr/>
            </p:nvSpPr>
            <p:spPr bwMode="auto">
              <a:xfrm>
                <a:off x="302587" y="6078071"/>
                <a:ext cx="7864141" cy="52322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altLang="en-US" sz="2800" b="1" i="1" dirty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𝑭</m:t>
                    </m:r>
                  </m:oMath>
                </a14:m>
                <a:r>
                  <a:rPr lang="en-US" altLang="en-US" sz="2800" dirty="0">
                    <a:solidFill>
                      <a:schemeClr val="accent1"/>
                    </a:solidFill>
                    <a:latin typeface="Calibri" panose="020F0502020204030204" pitchFamily="34" charset="0"/>
                  </a:rPr>
                  <a:t> </a:t>
                </a:r>
                <a:r>
                  <a:rPr lang="en-US" altLang="en-US" sz="2800" dirty="0">
                    <a:latin typeface="Calibri" panose="020F0502020204030204" pitchFamily="34" charset="0"/>
                  </a:rPr>
                  <a:t>proves in </a:t>
                </a:r>
                <a14:m>
                  <m:oMath xmlns:m="http://schemas.openxmlformats.org/officeDocument/2006/math">
                    <m:r>
                      <a:rPr lang="en-US" altLang="en-US" sz="2400" b="1" i="1" dirty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  <a:sym typeface="Symbol" panose="05050102010706020507" pitchFamily="18" charset="2"/>
                      </a:rPr>
                      <m:t></m:t>
                    </m:r>
                    <m:r>
                      <a:rPr lang="en-US" altLang="en-US" sz="2800" b="1" i="1" dirty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𝒙</m:t>
                    </m:r>
                  </m:oMath>
                </a14:m>
                <a:r>
                  <a:rPr lang="en-US" altLang="en-US" sz="2800" dirty="0">
                    <a:latin typeface="Calibri" panose="020F0502020204030204" pitchFamily="34" charset="0"/>
                  </a:rPr>
                  <a:t> in width at most </a:t>
                </a:r>
                <a:r>
                  <a:rPr lang="en-US" altLang="en-US" sz="2400" b="1" dirty="0">
                    <a:latin typeface="Times New Roman" panose="02020603050405020304" pitchFamily="18" charset="0"/>
                    <a:sym typeface="Symbol" panose="05050102010706020507" pitchFamily="18" charset="2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en-US" sz="2400" b="1" i="1" dirty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  <a:sym typeface="Symbol" panose="05050102010706020507" pitchFamily="18" charset="2"/>
                      </a:rPr>
                      <m:t>𝒘</m:t>
                    </m:r>
                    <m:r>
                      <a:rPr lang="en-US" altLang="en-US" sz="2400" b="1" i="1" dirty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  <a:sym typeface="Symbol" panose="05050102010706020507" pitchFamily="18" charset="2"/>
                      </a:rPr>
                      <m:t>=</m:t>
                    </m:r>
                    <m:r>
                      <m:rPr>
                        <m:sty m:val="p"/>
                      </m:rPr>
                      <a:rPr lang="en-US" altLang="en-US" sz="2800" i="1" dirty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log</m:t>
                    </m:r>
                    <m:r>
                      <a:rPr lang="en-US" altLang="en-US" sz="2800" b="1" i="1" baseline="-25000" dirty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𝟐</m:t>
                    </m:r>
                    <m:r>
                      <a:rPr lang="en-US" altLang="en-US" sz="2800" b="1" i="1" dirty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𝑺</m:t>
                    </m:r>
                    <m:r>
                      <a:rPr lang="en-US" altLang="en-US" sz="2400" b="1" i="1" dirty="0">
                        <a:solidFill>
                          <a:schemeClr val="accent1"/>
                        </a:solidFill>
                        <a:latin typeface="Cambria Math" panose="02040503050406030204" pitchFamily="18" charset="0"/>
                        <a:sym typeface="Symbol" panose="05050102010706020507" pitchFamily="18" charset="2"/>
                      </a:rPr>
                      <m:t></m:t>
                    </m:r>
                    <m:r>
                      <a:rPr lang="en-US" altLang="en-US" sz="2800" b="1" i="1" dirty="0">
                        <a:solidFill>
                          <a:schemeClr val="accent1"/>
                        </a:solidFill>
                        <a:latin typeface="Cambria Math" panose="02040503050406030204" pitchFamily="18" charset="0"/>
                        <a:sym typeface="Symbol" panose="05050102010706020507" pitchFamily="18" charset="2"/>
                      </a:rPr>
                      <m:t>+</m:t>
                    </m:r>
                    <m:r>
                      <a:rPr lang="en-US" altLang="en-US" sz="2800" b="1" i="1" dirty="0">
                        <a:solidFill>
                          <a:schemeClr val="accent1"/>
                        </a:solidFill>
                        <a:latin typeface="Cambria Math" panose="02040503050406030204" pitchFamily="18" charset="0"/>
                        <a:sym typeface="Symbol" panose="05050102010706020507" pitchFamily="18" charset="2"/>
                      </a:rPr>
                      <m:t>𝒘</m:t>
                    </m:r>
                    <m:r>
                      <a:rPr lang="en-US" altLang="en-US" sz="2800" i="1" dirty="0">
                        <a:solidFill>
                          <a:schemeClr val="accent1"/>
                        </a:solidFill>
                        <a:latin typeface="Cambria Math" panose="02040503050406030204" pitchFamily="18" charset="0"/>
                        <a:sym typeface="Symbol" panose="05050102010706020507" pitchFamily="18" charset="2"/>
                      </a:rPr>
                      <m:t>(</m:t>
                    </m:r>
                    <m:r>
                      <a:rPr lang="en-US" altLang="en-US" sz="2800" b="1" i="1" dirty="0">
                        <a:solidFill>
                          <a:schemeClr val="accent1"/>
                        </a:solidFill>
                        <a:latin typeface="Cambria Math" panose="02040503050406030204" pitchFamily="18" charset="0"/>
                        <a:sym typeface="Symbol" panose="05050102010706020507" pitchFamily="18" charset="2"/>
                      </a:rPr>
                      <m:t>𝑭</m:t>
                    </m:r>
                    <m:r>
                      <a:rPr lang="en-US" altLang="en-US" sz="2800" i="1" dirty="0">
                        <a:solidFill>
                          <a:schemeClr val="accent1"/>
                        </a:solidFill>
                        <a:latin typeface="Cambria Math" panose="02040503050406030204" pitchFamily="18" charset="0"/>
                        <a:sym typeface="Symbol" panose="05050102010706020507" pitchFamily="18" charset="2"/>
                      </a:rPr>
                      <m:t>)</m:t>
                    </m:r>
                  </m:oMath>
                </a14:m>
                <a:endParaRPr lang="en-US" altLang="en-US" sz="2800" b="1" dirty="0">
                  <a:solidFill>
                    <a:schemeClr val="accent1"/>
                  </a:solidFill>
                  <a:latin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143377" name="Text Box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02587" y="6078071"/>
                <a:ext cx="7864141" cy="523220"/>
              </a:xfrm>
              <a:prstGeom prst="rect">
                <a:avLst/>
              </a:prstGeom>
              <a:blipFill rotWithShape="0">
                <a:blip r:embed="rId6"/>
                <a:stretch>
                  <a:fillRect t="-9091" b="-30682"/>
                </a:stretch>
              </a:blip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384900-51C4-4F1F-AC0B-CB9FE738FE37}" type="slidenum">
              <a:rPr lang="en-US" altLang="en-US" smtClean="0"/>
              <a:pPr/>
              <a:t>56</a:t>
            </a:fld>
            <a:endParaRPr lang="en-US" altLang="en-US"/>
          </a:p>
        </p:txBody>
      </p:sp>
      <p:cxnSp>
        <p:nvCxnSpPr>
          <p:cNvPr id="19" name="Straight Arrow Connector 18"/>
          <p:cNvCxnSpPr/>
          <p:nvPr/>
        </p:nvCxnSpPr>
        <p:spPr bwMode="auto">
          <a:xfrm>
            <a:off x="2057400" y="3298041"/>
            <a:ext cx="0" cy="1609706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stealth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1" name="Straight Arrow Connector 20"/>
          <p:cNvCxnSpPr/>
          <p:nvPr/>
        </p:nvCxnSpPr>
        <p:spPr bwMode="auto">
          <a:xfrm>
            <a:off x="2057400" y="5883105"/>
            <a:ext cx="0" cy="194966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stealth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 Box 15"/>
              <p:cNvSpPr txBox="1">
                <a:spLocks noChangeArrowheads="1"/>
              </p:cNvSpPr>
              <p:nvPr/>
            </p:nvSpPr>
            <p:spPr bwMode="auto">
              <a:xfrm>
                <a:off x="76373" y="4907747"/>
                <a:ext cx="6792565" cy="954107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r>
                  <a:rPr lang="en-US" altLang="en-US" sz="2800" dirty="0" smtClean="0">
                    <a:latin typeface="Calibri" panose="020F0502020204030204" pitchFamily="34" charset="0"/>
                  </a:rPr>
                  <a:t>By induction </a:t>
                </a:r>
                <a:r>
                  <a:rPr lang="en-US" altLang="en-US" sz="2800" b="1" dirty="0" smtClean="0">
                    <a:solidFill>
                      <a:schemeClr val="accent1"/>
                    </a:solidFill>
                    <a:latin typeface="Calibri" panose="020F0502020204030204" pitchFamily="34" charset="0"/>
                  </a:rPr>
                  <a:t>F</a:t>
                </a:r>
                <a:r>
                  <a:rPr lang="en-US" altLang="en-US" sz="2800" b="1" baseline="-25000" dirty="0" smtClean="0">
                    <a:solidFill>
                      <a:schemeClr val="accent1"/>
                    </a:solidFill>
                    <a:latin typeface="Calibri" panose="020F0502020204030204" pitchFamily="34" charset="0"/>
                  </a:rPr>
                  <a:t>x</a:t>
                </a:r>
                <a:r>
                  <a:rPr lang="en-US" altLang="en-US" sz="2800" b="1" baseline="-25000" dirty="0">
                    <a:solidFill>
                      <a:schemeClr val="accent1"/>
                    </a:solidFill>
                    <a:latin typeface="Calibri" panose="020F0502020204030204" pitchFamily="34" charset="0"/>
                    <a:sym typeface="Symbol" panose="05050102010706020507" pitchFamily="18" charset="2"/>
                  </a:rPr>
                  <a:t></a:t>
                </a:r>
                <a:r>
                  <a:rPr lang="en-US" altLang="en-US" sz="2800" b="1" baseline="-25000" dirty="0">
                    <a:solidFill>
                      <a:schemeClr val="accent1"/>
                    </a:solidFill>
                    <a:latin typeface="Calibri" panose="020F0502020204030204" pitchFamily="34" charset="0"/>
                  </a:rPr>
                  <a:t>1</a:t>
                </a:r>
                <a:r>
                  <a:rPr lang="en-US" altLang="en-US" sz="2800" dirty="0">
                    <a:solidFill>
                      <a:schemeClr val="accent1"/>
                    </a:solidFill>
                    <a:latin typeface="Calibri" panose="020F0502020204030204" pitchFamily="34" charset="0"/>
                  </a:rPr>
                  <a:t> </a:t>
                </a:r>
                <a:r>
                  <a:rPr lang="en-US" altLang="en-US" sz="2800" dirty="0">
                    <a:latin typeface="Calibri" panose="020F0502020204030204" pitchFamily="34" charset="0"/>
                  </a:rPr>
                  <a:t>proves</a:t>
                </a:r>
                <a:r>
                  <a:rPr lang="en-US" altLang="en-US" sz="2800" dirty="0">
                    <a:solidFill>
                      <a:schemeClr val="accent1"/>
                    </a:solidFill>
                    <a:latin typeface="Calibri" panose="020F0502020204030204" pitchFamily="34" charset="0"/>
                  </a:rPr>
                  <a:t> </a:t>
                </a:r>
                <a:r>
                  <a:rPr lang="en-US" altLang="en-US" sz="2800" b="1" dirty="0" smtClean="0">
                    <a:solidFill>
                      <a:schemeClr val="accent1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⊥</a:t>
                </a:r>
                <a:r>
                  <a:rPr lang="en-US" altLang="en-US" sz="2800" dirty="0" smtClean="0">
                    <a:solidFill>
                      <a:schemeClr val="accent1"/>
                    </a:solidFill>
                    <a:latin typeface="Calibri" panose="020F0502020204030204" pitchFamily="34" charset="0"/>
                  </a:rPr>
                  <a:t> </a:t>
                </a:r>
                <a:r>
                  <a:rPr lang="en-US" altLang="en-US" sz="2800" dirty="0">
                    <a:latin typeface="Calibri" panose="020F0502020204030204" pitchFamily="34" charset="0"/>
                  </a:rPr>
                  <a:t>in width at most</a:t>
                </a:r>
                <a:r>
                  <a:rPr lang="en-US" altLang="en-US" sz="2800" dirty="0">
                    <a:solidFill>
                      <a:schemeClr val="accent1"/>
                    </a:solidFill>
                    <a:latin typeface="Calibri" panose="020F0502020204030204" pitchFamily="34" charset="0"/>
                  </a:rPr>
                  <a:t> </a:t>
                </a:r>
                <a:r>
                  <a:rPr lang="en-US" altLang="en-US" sz="2400" b="1" dirty="0">
                    <a:solidFill>
                      <a:schemeClr val="accent1"/>
                    </a:solidFill>
                    <a:latin typeface="Times New Roman" panose="02020603050405020304" pitchFamily="18" charset="0"/>
                    <a:sym typeface="Symbol" panose="05050102010706020507" pitchFamily="18" charset="2"/>
                  </a:rPr>
                  <a:t> 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en-US" sz="2400" b="1" i="1" dirty="0" smtClean="0">
                          <a:solidFill>
                            <a:schemeClr val="accent1"/>
                          </a:solidFill>
                          <a:latin typeface="Cambria Math" panose="02040503050406030204" pitchFamily="18" charset="0"/>
                          <a:sym typeface="Symbol" panose="05050102010706020507" pitchFamily="18" charset="2"/>
                        </a:rPr>
                        <m:t></m:t>
                      </m:r>
                      <m:r>
                        <m:rPr>
                          <m:sty m:val="p"/>
                        </m:rPr>
                        <a:rPr lang="en-US" altLang="en-US" sz="2800" i="1" dirty="0">
                          <a:solidFill>
                            <a:schemeClr val="accent1"/>
                          </a:solidFill>
                          <a:latin typeface="Cambria Math" panose="02040503050406030204" pitchFamily="18" charset="0"/>
                        </a:rPr>
                        <m:t>log</m:t>
                      </m:r>
                      <m:r>
                        <a:rPr lang="en-US" altLang="en-US" sz="2800" i="1" baseline="-25000" dirty="0">
                          <a:solidFill>
                            <a:schemeClr val="accent1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  <m:r>
                        <a:rPr lang="en-US" altLang="en-US" sz="2800" i="1" dirty="0">
                          <a:solidFill>
                            <a:schemeClr val="accent1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altLang="en-US" sz="2800" b="1" i="1" dirty="0">
                          <a:solidFill>
                            <a:schemeClr val="accent1"/>
                          </a:solidFill>
                          <a:latin typeface="Cambria Math" panose="02040503050406030204" pitchFamily="18" charset="0"/>
                        </a:rPr>
                        <m:t>𝑺</m:t>
                      </m:r>
                      <m:r>
                        <a:rPr lang="en-US" altLang="en-US" sz="2800" b="1" i="1" dirty="0">
                          <a:solidFill>
                            <a:schemeClr val="accent1"/>
                          </a:solidFill>
                          <a:latin typeface="Cambria Math" panose="02040503050406030204" pitchFamily="18" charset="0"/>
                        </a:rPr>
                        <m:t>/</m:t>
                      </m:r>
                      <m:r>
                        <a:rPr lang="en-US" altLang="en-US" sz="2800" b="1" i="1" dirty="0">
                          <a:solidFill>
                            <a:schemeClr val="accent1"/>
                          </a:solidFill>
                          <a:latin typeface="Cambria Math" panose="02040503050406030204" pitchFamily="18" charset="0"/>
                        </a:rPr>
                        <m:t>𝟐</m:t>
                      </m:r>
                      <m:r>
                        <a:rPr lang="en-US" altLang="en-US" sz="2800" i="1" dirty="0">
                          <a:solidFill>
                            <a:schemeClr val="accent1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  <m:r>
                        <a:rPr lang="en-US" altLang="en-US" sz="2400" b="1" i="1" dirty="0">
                          <a:solidFill>
                            <a:schemeClr val="accent1"/>
                          </a:solidFill>
                          <a:latin typeface="Cambria Math" panose="02040503050406030204" pitchFamily="18" charset="0"/>
                          <a:sym typeface="Symbol" panose="05050102010706020507" pitchFamily="18" charset="2"/>
                        </a:rPr>
                        <m:t></m:t>
                      </m:r>
                      <m:r>
                        <a:rPr lang="en-US" altLang="en-US" sz="2800" b="1" i="1" dirty="0">
                          <a:solidFill>
                            <a:schemeClr val="accent1"/>
                          </a:solidFill>
                          <a:latin typeface="Cambria Math" panose="02040503050406030204" pitchFamily="18" charset="0"/>
                        </a:rPr>
                        <m:t> +</m:t>
                      </m:r>
                      <m:r>
                        <a:rPr lang="en-US" altLang="en-US" sz="2800" b="1" i="1" dirty="0">
                          <a:solidFill>
                            <a:schemeClr val="accent1"/>
                          </a:solidFill>
                          <a:latin typeface="Cambria Math" panose="02040503050406030204" pitchFamily="18" charset="0"/>
                        </a:rPr>
                        <m:t>𝒘</m:t>
                      </m:r>
                      <m:r>
                        <a:rPr lang="en-US" altLang="en-US" sz="2800" i="1" dirty="0">
                          <a:solidFill>
                            <a:schemeClr val="accent1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altLang="en-US" sz="2800" b="1" i="1" dirty="0">
                          <a:solidFill>
                            <a:schemeClr val="accent1"/>
                          </a:solidFill>
                          <a:latin typeface="Cambria Math" panose="02040503050406030204" pitchFamily="18" charset="0"/>
                        </a:rPr>
                        <m:t>𝑭</m:t>
                      </m:r>
                      <m:r>
                        <a:rPr lang="en-US" altLang="en-US" sz="2800" i="1" dirty="0">
                          <a:solidFill>
                            <a:schemeClr val="accent1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  <m:r>
                        <a:rPr lang="en-US" altLang="en-US" sz="2800" b="1" i="1" dirty="0">
                          <a:solidFill>
                            <a:schemeClr val="accent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altLang="en-US" sz="2400" b="1" i="1" dirty="0">
                          <a:solidFill>
                            <a:schemeClr val="accent1"/>
                          </a:solidFill>
                          <a:latin typeface="Cambria Math" panose="02040503050406030204" pitchFamily="18" charset="0"/>
                          <a:sym typeface="Symbol" panose="05050102010706020507" pitchFamily="18" charset="2"/>
                        </a:rPr>
                        <m:t> </m:t>
                      </m:r>
                      <m:r>
                        <m:rPr>
                          <m:sty m:val="p"/>
                        </m:rPr>
                        <a:rPr lang="en-US" altLang="en-US" sz="2800" i="1" dirty="0">
                          <a:solidFill>
                            <a:schemeClr val="accent1"/>
                          </a:solidFill>
                          <a:latin typeface="Cambria Math" panose="02040503050406030204" pitchFamily="18" charset="0"/>
                        </a:rPr>
                        <m:t>log</m:t>
                      </m:r>
                      <m:r>
                        <a:rPr lang="en-US" altLang="en-US" sz="2800" i="1" baseline="-25000" dirty="0">
                          <a:solidFill>
                            <a:schemeClr val="accent1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  <m:r>
                        <a:rPr lang="en-US" altLang="en-US" sz="2800" b="1" i="1" dirty="0">
                          <a:solidFill>
                            <a:schemeClr val="accent1"/>
                          </a:solidFill>
                          <a:latin typeface="Cambria Math" panose="02040503050406030204" pitchFamily="18" charset="0"/>
                        </a:rPr>
                        <m:t>𝑺</m:t>
                      </m:r>
                      <m:r>
                        <a:rPr lang="en-US" altLang="en-US" sz="2400" b="1" i="1" dirty="0">
                          <a:solidFill>
                            <a:schemeClr val="accent1"/>
                          </a:solidFill>
                          <a:latin typeface="Cambria Math" panose="02040503050406030204" pitchFamily="18" charset="0"/>
                          <a:sym typeface="Symbol" panose="05050102010706020507" pitchFamily="18" charset="2"/>
                        </a:rPr>
                        <m:t></m:t>
                      </m:r>
                      <m:r>
                        <a:rPr lang="en-US" altLang="en-US" sz="2800" b="1" i="1" dirty="0">
                          <a:solidFill>
                            <a:schemeClr val="accent1"/>
                          </a:solidFill>
                          <a:latin typeface="Cambria Math" panose="02040503050406030204" pitchFamily="18" charset="0"/>
                        </a:rPr>
                        <m:t> +</m:t>
                      </m:r>
                      <m:r>
                        <a:rPr lang="en-US" altLang="en-US" sz="2800" b="1" i="1" dirty="0">
                          <a:solidFill>
                            <a:schemeClr val="accent1"/>
                          </a:solidFill>
                          <a:latin typeface="Cambria Math" panose="02040503050406030204" pitchFamily="18" charset="0"/>
                        </a:rPr>
                        <m:t>𝒘</m:t>
                      </m:r>
                      <m:r>
                        <a:rPr lang="en-US" altLang="en-US" sz="2800" i="1" dirty="0">
                          <a:solidFill>
                            <a:schemeClr val="accent1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altLang="en-US" sz="2800" b="1" i="1" dirty="0">
                          <a:solidFill>
                            <a:schemeClr val="accent1"/>
                          </a:solidFill>
                          <a:latin typeface="Cambria Math" panose="02040503050406030204" pitchFamily="18" charset="0"/>
                        </a:rPr>
                        <m:t>𝑭</m:t>
                      </m:r>
                      <m:r>
                        <a:rPr lang="en-US" altLang="en-US" sz="2800" i="1" dirty="0">
                          <a:solidFill>
                            <a:schemeClr val="accent1"/>
                          </a:solidFill>
                          <a:latin typeface="Cambria Math" panose="02040503050406030204" pitchFamily="18" charset="0"/>
                        </a:rPr>
                        <m:t>)−</m:t>
                      </m:r>
                      <m:r>
                        <a:rPr lang="en-US" altLang="en-US" sz="2800" b="1" i="1" dirty="0">
                          <a:solidFill>
                            <a:schemeClr val="accent1"/>
                          </a:solidFill>
                          <a:latin typeface="Cambria Math" panose="02040503050406030204" pitchFamily="18" charset="0"/>
                        </a:rPr>
                        <m:t>𝟏</m:t>
                      </m:r>
                    </m:oMath>
                  </m:oMathPara>
                </a14:m>
                <a:endParaRPr lang="en-US" altLang="en-US" sz="2800" b="1" dirty="0">
                  <a:solidFill>
                    <a:schemeClr val="accent1"/>
                  </a:solidFill>
                  <a:latin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22" name="Text Box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6373" y="4907747"/>
                <a:ext cx="6792565" cy="954107"/>
              </a:xfrm>
              <a:prstGeom prst="rect">
                <a:avLst/>
              </a:prstGeom>
              <a:blipFill rotWithShape="0">
                <a:blip r:embed="rId7"/>
                <a:stretch>
                  <a:fillRect l="-717" t="-6918"/>
                </a:stretch>
              </a:blip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Width of Tree-like Resolution</a:t>
            </a:r>
          </a:p>
        </p:txBody>
      </p:sp>
      <p:sp>
        <p:nvSpPr>
          <p:cNvPr id="141315" name="AutoShape 3"/>
          <p:cNvSpPr>
            <a:spLocks noChangeArrowheads="1"/>
          </p:cNvSpPr>
          <p:nvPr/>
        </p:nvSpPr>
        <p:spPr bwMode="auto">
          <a:xfrm>
            <a:off x="4389438" y="2398713"/>
            <a:ext cx="2819400" cy="2362200"/>
          </a:xfrm>
          <a:prstGeom prst="triangle">
            <a:avLst>
              <a:gd name="adj" fmla="val 50000"/>
            </a:avLst>
          </a:prstGeom>
          <a:solidFill>
            <a:srgbClr val="FFFFFF"/>
          </a:solidFill>
          <a:ln w="38100">
            <a:solidFill>
              <a:srgbClr val="6699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n-US" altLang="en-US" b="1" dirty="0">
                <a:solidFill>
                  <a:srgbClr val="669900"/>
                </a:solidFill>
                <a:latin typeface="Calibri" panose="020F0502020204030204" pitchFamily="34" charset="0"/>
                <a:sym typeface="Symbol" panose="05050102010706020507" pitchFamily="18" charset="2"/>
              </a:rPr>
              <a:t> </a:t>
            </a:r>
            <a:r>
              <a:rPr lang="en-US" altLang="en-US" sz="2800" b="1" dirty="0">
                <a:solidFill>
                  <a:srgbClr val="669900"/>
                </a:solidFill>
                <a:latin typeface="Calibri" panose="020F0502020204030204" pitchFamily="34" charset="0"/>
              </a:rPr>
              <a:t>S</a:t>
            </a:r>
            <a:endParaRPr lang="en-US" altLang="en-US" sz="2400" b="1" dirty="0">
              <a:solidFill>
                <a:srgbClr val="669900"/>
              </a:solidFill>
              <a:latin typeface="Calibri" panose="020F0502020204030204" pitchFamily="34" charset="0"/>
            </a:endParaRPr>
          </a:p>
        </p:txBody>
      </p:sp>
      <p:sp>
        <p:nvSpPr>
          <p:cNvPr id="141316" name="Oval 4"/>
          <p:cNvSpPr>
            <a:spLocks noChangeArrowheads="1"/>
          </p:cNvSpPr>
          <p:nvPr/>
        </p:nvSpPr>
        <p:spPr bwMode="auto">
          <a:xfrm>
            <a:off x="3911600" y="2132013"/>
            <a:ext cx="152400" cy="168275"/>
          </a:xfrm>
          <a:prstGeom prst="ellipse">
            <a:avLst/>
          </a:prstGeom>
          <a:solidFill>
            <a:srgbClr val="0033CC"/>
          </a:solidFill>
          <a:ln w="9525">
            <a:solidFill>
              <a:srgbClr val="0033CC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41317" name="Oval 5"/>
          <p:cNvSpPr>
            <a:spLocks noChangeArrowheads="1"/>
          </p:cNvSpPr>
          <p:nvPr/>
        </p:nvSpPr>
        <p:spPr bwMode="auto">
          <a:xfrm>
            <a:off x="5715000" y="2249488"/>
            <a:ext cx="152400" cy="168275"/>
          </a:xfrm>
          <a:prstGeom prst="ellipse">
            <a:avLst/>
          </a:prstGeom>
          <a:solidFill>
            <a:srgbClr val="0033CC"/>
          </a:solidFill>
          <a:ln w="9525">
            <a:solidFill>
              <a:srgbClr val="0033CC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41318" name="Oval 6"/>
          <p:cNvSpPr>
            <a:spLocks noChangeArrowheads="1"/>
          </p:cNvSpPr>
          <p:nvPr/>
        </p:nvSpPr>
        <p:spPr bwMode="auto">
          <a:xfrm>
            <a:off x="4876800" y="1600200"/>
            <a:ext cx="152400" cy="168275"/>
          </a:xfrm>
          <a:prstGeom prst="ellipse">
            <a:avLst/>
          </a:prstGeom>
          <a:solidFill>
            <a:srgbClr val="0033CC"/>
          </a:solidFill>
          <a:ln w="9525">
            <a:solidFill>
              <a:srgbClr val="0033CC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cxnSp>
        <p:nvCxnSpPr>
          <p:cNvPr id="141319" name="AutoShape 7"/>
          <p:cNvCxnSpPr>
            <a:cxnSpLocks noChangeShapeType="1"/>
            <a:stCxn id="141316" idx="7"/>
            <a:endCxn id="141318" idx="2"/>
          </p:cNvCxnSpPr>
          <p:nvPr/>
        </p:nvCxnSpPr>
        <p:spPr bwMode="auto">
          <a:xfrm flipV="1">
            <a:off x="4041775" y="1684338"/>
            <a:ext cx="835025" cy="473075"/>
          </a:xfrm>
          <a:prstGeom prst="straightConnector1">
            <a:avLst/>
          </a:prstGeom>
          <a:noFill/>
          <a:ln w="28575">
            <a:solidFill>
              <a:srgbClr val="0033CC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41320" name="AutoShape 8"/>
          <p:cNvCxnSpPr>
            <a:cxnSpLocks noChangeShapeType="1"/>
            <a:stCxn id="141318" idx="5"/>
            <a:endCxn id="141317" idx="1"/>
          </p:cNvCxnSpPr>
          <p:nvPr/>
        </p:nvCxnSpPr>
        <p:spPr bwMode="auto">
          <a:xfrm>
            <a:off x="5006975" y="1743075"/>
            <a:ext cx="730250" cy="531813"/>
          </a:xfrm>
          <a:prstGeom prst="straightConnector1">
            <a:avLst/>
          </a:prstGeom>
          <a:noFill/>
          <a:ln w="28575">
            <a:solidFill>
              <a:srgbClr val="0033CC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41321" name="Oval 9"/>
          <p:cNvSpPr>
            <a:spLocks noChangeArrowheads="1"/>
          </p:cNvSpPr>
          <p:nvPr/>
        </p:nvSpPr>
        <p:spPr bwMode="auto">
          <a:xfrm>
            <a:off x="4559300" y="5562600"/>
            <a:ext cx="76200" cy="76200"/>
          </a:xfrm>
          <a:prstGeom prst="ellipse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1323" name="Text Box 11"/>
              <p:cNvSpPr txBox="1">
                <a:spLocks noChangeArrowheads="1"/>
              </p:cNvSpPr>
              <p:nvPr/>
            </p:nvSpPr>
            <p:spPr bwMode="auto">
              <a:xfrm>
                <a:off x="3300413" y="1781175"/>
                <a:ext cx="611187" cy="51911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en-US" sz="2400" b="1" i="1" dirty="0" smtClean="0">
                          <a:solidFill>
                            <a:schemeClr val="accent1"/>
                          </a:solidFill>
                          <a:latin typeface="Cambria Math" panose="02040503050406030204" pitchFamily="18" charset="0"/>
                          <a:sym typeface="Symbol" panose="05050102010706020507" pitchFamily="18" charset="2"/>
                        </a:rPr>
                        <m:t></m:t>
                      </m:r>
                      <m:r>
                        <a:rPr lang="en-US" altLang="en-US" sz="2800" b="1" i="1" dirty="0">
                          <a:solidFill>
                            <a:schemeClr val="accent1"/>
                          </a:solidFill>
                          <a:latin typeface="Cambria Math" panose="02040503050406030204" pitchFamily="18" charset="0"/>
                        </a:rPr>
                        <m:t>𝒙</m:t>
                      </m:r>
                    </m:oMath>
                  </m:oMathPara>
                </a14:m>
                <a:endParaRPr lang="en-US" altLang="en-US" sz="2800" b="1" dirty="0">
                  <a:latin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141323" name="Text 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300413" y="1781175"/>
                <a:ext cx="611187" cy="519113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1324" name="Text Box 12"/>
              <p:cNvSpPr txBox="1">
                <a:spLocks noChangeArrowheads="1"/>
              </p:cNvSpPr>
              <p:nvPr/>
            </p:nvSpPr>
            <p:spPr bwMode="auto">
              <a:xfrm>
                <a:off x="5867400" y="1898650"/>
                <a:ext cx="611188" cy="51911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en-US" sz="2800" b="1" i="1" dirty="0" smtClean="0">
                          <a:solidFill>
                            <a:srgbClr val="669900"/>
                          </a:solidFill>
                          <a:latin typeface="Cambria Math" panose="02040503050406030204" pitchFamily="18" charset="0"/>
                        </a:rPr>
                        <m:t>𝒙</m:t>
                      </m:r>
                    </m:oMath>
                  </m:oMathPara>
                </a14:m>
                <a:endParaRPr lang="en-US" altLang="en-US" sz="2800" dirty="0">
                  <a:latin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141324" name="Text Box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867400" y="1898650"/>
                <a:ext cx="611188" cy="519113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1325" name="Text Box 13"/>
          <p:cNvSpPr txBox="1">
            <a:spLocks noChangeArrowheads="1"/>
          </p:cNvSpPr>
          <p:nvPr/>
        </p:nvSpPr>
        <p:spPr bwMode="auto">
          <a:xfrm>
            <a:off x="4749812" y="1043494"/>
            <a:ext cx="457177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n-US" altLang="en-US" dirty="0" smtClean="0">
                <a:solidFill>
                  <a:srgbClr val="0033CC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⊥</a:t>
            </a:r>
            <a:endParaRPr lang="en-US" altLang="en-US" dirty="0">
              <a:solidFill>
                <a:srgbClr val="0033CC"/>
              </a:solidFill>
            </a:endParaRPr>
          </a:p>
        </p:txBody>
      </p:sp>
      <p:sp>
        <p:nvSpPr>
          <p:cNvPr id="141327" name="Rectangle 15"/>
          <p:cNvSpPr>
            <a:spLocks noChangeArrowheads="1"/>
          </p:cNvSpPr>
          <p:nvPr/>
        </p:nvSpPr>
        <p:spPr bwMode="auto">
          <a:xfrm>
            <a:off x="490173" y="3806022"/>
            <a:ext cx="2635978" cy="95410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n-US" altLang="en-US" sz="2800" b="1" dirty="0">
                <a:solidFill>
                  <a:srgbClr val="669900"/>
                </a:solidFill>
                <a:latin typeface="Calibri" panose="020F0502020204030204" pitchFamily="34" charset="0"/>
              </a:rPr>
              <a:t>F</a:t>
            </a:r>
            <a:r>
              <a:rPr lang="en-US" altLang="en-US" sz="2800" b="1" baseline="-25000" dirty="0">
                <a:solidFill>
                  <a:srgbClr val="669900"/>
                </a:solidFill>
                <a:latin typeface="Calibri" panose="020F0502020204030204" pitchFamily="34" charset="0"/>
              </a:rPr>
              <a:t>x</a:t>
            </a:r>
            <a:r>
              <a:rPr lang="en-US" altLang="en-US" sz="2800" b="1" baseline="-25000" dirty="0">
                <a:solidFill>
                  <a:srgbClr val="669900"/>
                </a:solidFill>
                <a:latin typeface="Calibri" panose="020F0502020204030204" pitchFamily="34" charset="0"/>
                <a:sym typeface="Symbol" panose="05050102010706020507" pitchFamily="18" charset="2"/>
              </a:rPr>
              <a:t></a:t>
            </a:r>
            <a:r>
              <a:rPr lang="en-US" altLang="en-US" sz="2800" b="1" baseline="-25000" dirty="0">
                <a:solidFill>
                  <a:srgbClr val="669900"/>
                </a:solidFill>
                <a:latin typeface="Calibri" panose="020F0502020204030204" pitchFamily="34" charset="0"/>
              </a:rPr>
              <a:t>0</a:t>
            </a:r>
            <a:r>
              <a:rPr lang="en-US" altLang="en-US" sz="2800" dirty="0">
                <a:solidFill>
                  <a:schemeClr val="accent1"/>
                </a:solidFill>
                <a:latin typeface="Calibri" panose="020F0502020204030204" pitchFamily="34" charset="0"/>
              </a:rPr>
              <a:t> </a:t>
            </a:r>
            <a:r>
              <a:rPr lang="en-US" altLang="en-US" sz="2800" dirty="0">
                <a:latin typeface="Calibri" panose="020F0502020204030204" pitchFamily="34" charset="0"/>
              </a:rPr>
              <a:t>proves</a:t>
            </a:r>
            <a:r>
              <a:rPr lang="en-US" altLang="en-US" sz="2800" dirty="0">
                <a:solidFill>
                  <a:schemeClr val="accent1"/>
                </a:solidFill>
                <a:latin typeface="Calibri" panose="020F0502020204030204" pitchFamily="34" charset="0"/>
              </a:rPr>
              <a:t> </a:t>
            </a:r>
            <a:r>
              <a:rPr lang="en-US" altLang="en-US" sz="2800" b="1" dirty="0" smtClean="0">
                <a:solidFill>
                  <a:srgbClr val="6699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⊥</a:t>
            </a:r>
            <a:r>
              <a:rPr lang="en-US" altLang="en-US" sz="2800" dirty="0" smtClean="0">
                <a:solidFill>
                  <a:schemeClr val="accent1"/>
                </a:solidFill>
                <a:latin typeface="Calibri" panose="020F0502020204030204" pitchFamily="34" charset="0"/>
              </a:rPr>
              <a:t> </a:t>
            </a:r>
            <a:r>
              <a:rPr lang="en-US" altLang="en-US" sz="2800" dirty="0">
                <a:latin typeface="Calibri" panose="020F0502020204030204" pitchFamily="34" charset="0"/>
              </a:rPr>
              <a:t>in </a:t>
            </a:r>
          </a:p>
          <a:p>
            <a:r>
              <a:rPr lang="en-US" altLang="en-US" sz="2800" dirty="0">
                <a:latin typeface="Calibri" panose="020F0502020204030204" pitchFamily="34" charset="0"/>
              </a:rPr>
              <a:t>size </a:t>
            </a:r>
            <a:r>
              <a:rPr lang="en-US" altLang="en-US" sz="2800" dirty="0" smtClean="0">
                <a:solidFill>
                  <a:srgbClr val="669900"/>
                </a:solidFill>
                <a:latin typeface="Calibri" panose="020F0502020204030204" pitchFamily="34" charset="0"/>
              </a:rPr>
              <a:t>&lt;</a:t>
            </a:r>
            <a:r>
              <a:rPr lang="en-US" altLang="en-US" sz="2800" dirty="0" smtClean="0">
                <a:latin typeface="Calibri" panose="020F0502020204030204" pitchFamily="34" charset="0"/>
              </a:rPr>
              <a:t> </a:t>
            </a:r>
            <a:r>
              <a:rPr lang="en-US" altLang="en-US" sz="2800" b="1" dirty="0" smtClean="0">
                <a:solidFill>
                  <a:srgbClr val="669900"/>
                </a:solidFill>
                <a:latin typeface="Calibri" panose="020F0502020204030204" pitchFamily="34" charset="0"/>
              </a:rPr>
              <a:t>S</a:t>
            </a:r>
            <a:endParaRPr lang="en-US" altLang="en-US" sz="2800" b="1" dirty="0">
              <a:solidFill>
                <a:schemeClr val="accent1"/>
              </a:solidFill>
              <a:latin typeface="Calibri" panose="020F050202020403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1329" name="Text Box 17"/>
              <p:cNvSpPr txBox="1">
                <a:spLocks noChangeArrowheads="1"/>
              </p:cNvSpPr>
              <p:nvPr/>
            </p:nvSpPr>
            <p:spPr bwMode="auto">
              <a:xfrm>
                <a:off x="359395" y="5029984"/>
                <a:ext cx="5405647" cy="954107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pPr algn="l"/>
                <a:r>
                  <a:rPr lang="en-US" altLang="en-US" sz="2800" dirty="0" smtClean="0">
                    <a:latin typeface="Calibri" panose="020F0502020204030204" pitchFamily="34" charset="0"/>
                  </a:rPr>
                  <a:t>By induction </a:t>
                </a:r>
                <a:r>
                  <a:rPr lang="en-US" altLang="en-US" sz="2800" b="1" dirty="0" smtClean="0">
                    <a:solidFill>
                      <a:srgbClr val="669900"/>
                    </a:solidFill>
                    <a:latin typeface="Calibri" panose="020F0502020204030204" pitchFamily="34" charset="0"/>
                  </a:rPr>
                  <a:t>F</a:t>
                </a:r>
                <a:r>
                  <a:rPr lang="en-US" altLang="en-US" sz="2800" b="1" baseline="-25000" dirty="0" smtClean="0">
                    <a:solidFill>
                      <a:srgbClr val="669900"/>
                    </a:solidFill>
                    <a:latin typeface="Calibri" panose="020F0502020204030204" pitchFamily="34" charset="0"/>
                  </a:rPr>
                  <a:t>x</a:t>
                </a:r>
                <a:r>
                  <a:rPr lang="en-US" altLang="en-US" sz="2800" b="1" baseline="-25000" dirty="0">
                    <a:solidFill>
                      <a:srgbClr val="669900"/>
                    </a:solidFill>
                    <a:latin typeface="Calibri" panose="020F0502020204030204" pitchFamily="34" charset="0"/>
                    <a:sym typeface="Symbol" panose="05050102010706020507" pitchFamily="18" charset="2"/>
                  </a:rPr>
                  <a:t></a:t>
                </a:r>
                <a:r>
                  <a:rPr lang="en-US" altLang="en-US" sz="2800" b="1" baseline="-25000" dirty="0">
                    <a:solidFill>
                      <a:srgbClr val="669900"/>
                    </a:solidFill>
                    <a:latin typeface="Calibri" panose="020F0502020204030204" pitchFamily="34" charset="0"/>
                  </a:rPr>
                  <a:t>0</a:t>
                </a:r>
                <a:r>
                  <a:rPr lang="en-US" altLang="en-US" sz="2800" dirty="0">
                    <a:solidFill>
                      <a:schemeClr val="accent1"/>
                    </a:solidFill>
                    <a:latin typeface="Calibri" panose="020F0502020204030204" pitchFamily="34" charset="0"/>
                  </a:rPr>
                  <a:t> </a:t>
                </a:r>
                <a:r>
                  <a:rPr lang="en-US" altLang="en-US" sz="2800" dirty="0">
                    <a:latin typeface="Calibri" panose="020F0502020204030204" pitchFamily="34" charset="0"/>
                  </a:rPr>
                  <a:t>proves</a:t>
                </a:r>
                <a:r>
                  <a:rPr lang="en-US" altLang="en-US" sz="2800" dirty="0">
                    <a:solidFill>
                      <a:schemeClr val="accent1"/>
                    </a:solidFill>
                    <a:latin typeface="Calibri" panose="020F0502020204030204" pitchFamily="34" charset="0"/>
                  </a:rPr>
                  <a:t> </a:t>
                </a:r>
                <a:r>
                  <a:rPr lang="en-US" altLang="en-US" sz="2800" b="1" dirty="0" smtClean="0">
                    <a:solidFill>
                      <a:srgbClr val="66990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⊥</a:t>
                </a:r>
                <a:r>
                  <a:rPr lang="en-US" altLang="en-US" sz="2800" dirty="0" smtClean="0">
                    <a:solidFill>
                      <a:schemeClr val="accent1"/>
                    </a:solidFill>
                    <a:latin typeface="Calibri" panose="020F0502020204030204" pitchFamily="34" charset="0"/>
                  </a:rPr>
                  <a:t> </a:t>
                </a:r>
                <a:r>
                  <a:rPr lang="en-US" altLang="en-US" sz="2800" dirty="0">
                    <a:latin typeface="Calibri" panose="020F0502020204030204" pitchFamily="34" charset="0"/>
                  </a:rPr>
                  <a:t>in width</a:t>
                </a:r>
              </a:p>
              <a:p>
                <a:pPr algn="l"/>
                <a:r>
                  <a:rPr lang="en-US" altLang="en-US" sz="2800" dirty="0">
                    <a:latin typeface="Calibri" panose="020F0502020204030204" pitchFamily="34" charset="0"/>
                  </a:rPr>
                  <a:t> at most</a:t>
                </a:r>
                <a:r>
                  <a:rPr lang="en-US" altLang="en-US" sz="2800" dirty="0">
                    <a:solidFill>
                      <a:schemeClr val="accent1"/>
                    </a:solidFill>
                    <a:latin typeface="Calibri" panose="020F0502020204030204" pitchFamily="34" charset="0"/>
                  </a:rPr>
                  <a:t> </a:t>
                </a:r>
                <a:r>
                  <a:rPr lang="en-US" altLang="en-US" sz="2400" b="1" dirty="0">
                    <a:solidFill>
                      <a:schemeClr val="accent1"/>
                    </a:solidFill>
                    <a:latin typeface="Times New Roman" panose="02020603050405020304" pitchFamily="18" charset="0"/>
                    <a:sym typeface="Symbol" panose="05050102010706020507" pitchFamily="18" charset="2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en-US" sz="2400" b="1" i="1" dirty="0" smtClean="0">
                        <a:solidFill>
                          <a:srgbClr val="669900"/>
                        </a:solidFill>
                        <a:latin typeface="Cambria Math" panose="02040503050406030204" pitchFamily="18" charset="0"/>
                        <a:sym typeface="Symbol" panose="05050102010706020507" pitchFamily="18" charset="2"/>
                      </a:rPr>
                      <m:t></m:t>
                    </m:r>
                    <m:r>
                      <m:rPr>
                        <m:sty m:val="p"/>
                      </m:rPr>
                      <a:rPr lang="en-US" altLang="en-US" sz="2800" i="1" dirty="0">
                        <a:solidFill>
                          <a:srgbClr val="669900"/>
                        </a:solidFill>
                        <a:latin typeface="Cambria Math" panose="02040503050406030204" pitchFamily="18" charset="0"/>
                      </a:rPr>
                      <m:t>log</m:t>
                    </m:r>
                    <m:r>
                      <a:rPr lang="en-US" altLang="en-US" sz="2800" i="1" baseline="-25000" dirty="0">
                        <a:solidFill>
                          <a:srgbClr val="669900"/>
                        </a:solidFill>
                        <a:latin typeface="Cambria Math" panose="02040503050406030204" pitchFamily="18" charset="0"/>
                      </a:rPr>
                      <m:t>2</m:t>
                    </m:r>
                    <m:r>
                      <a:rPr lang="en-US" altLang="en-US" sz="2800" b="1" i="1" baseline="-25000" dirty="0" smtClean="0">
                        <a:solidFill>
                          <a:srgbClr val="669900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altLang="en-US" sz="2800" b="1" i="1" dirty="0">
                        <a:solidFill>
                          <a:srgbClr val="669900"/>
                        </a:solidFill>
                        <a:latin typeface="Cambria Math" panose="02040503050406030204" pitchFamily="18" charset="0"/>
                      </a:rPr>
                      <m:t>𝑺</m:t>
                    </m:r>
                    <m:r>
                      <a:rPr lang="en-US" altLang="en-US" sz="2400" b="1" i="1" dirty="0">
                        <a:solidFill>
                          <a:srgbClr val="669900"/>
                        </a:solidFill>
                        <a:latin typeface="Cambria Math" panose="02040503050406030204" pitchFamily="18" charset="0"/>
                        <a:sym typeface="Symbol" panose="05050102010706020507" pitchFamily="18" charset="2"/>
                      </a:rPr>
                      <m:t> </m:t>
                    </m:r>
                    <m:r>
                      <a:rPr lang="en-US" altLang="en-US" sz="2800" i="1" dirty="0">
                        <a:solidFill>
                          <a:srgbClr val="669900"/>
                        </a:solidFill>
                        <a:latin typeface="Cambria Math" panose="02040503050406030204" pitchFamily="18" charset="0"/>
                        <a:sym typeface="Symbol" panose="05050102010706020507" pitchFamily="18" charset="2"/>
                      </a:rPr>
                      <m:t>+</m:t>
                    </m:r>
                    <m:r>
                      <a:rPr lang="en-US" altLang="en-US" sz="2800" b="1" i="1" dirty="0">
                        <a:solidFill>
                          <a:srgbClr val="669900"/>
                        </a:solidFill>
                        <a:latin typeface="Cambria Math" panose="02040503050406030204" pitchFamily="18" charset="0"/>
                        <a:sym typeface="Symbol" panose="05050102010706020507" pitchFamily="18" charset="2"/>
                      </a:rPr>
                      <m:t>𝒘</m:t>
                    </m:r>
                    <m:r>
                      <a:rPr lang="en-US" altLang="en-US" sz="2800" i="1" dirty="0">
                        <a:solidFill>
                          <a:srgbClr val="669900"/>
                        </a:solidFill>
                        <a:latin typeface="Cambria Math" panose="02040503050406030204" pitchFamily="18" charset="0"/>
                        <a:sym typeface="Symbol" panose="05050102010706020507" pitchFamily="18" charset="2"/>
                      </a:rPr>
                      <m:t>(</m:t>
                    </m:r>
                    <m:r>
                      <a:rPr lang="en-US" altLang="en-US" sz="2800" b="1" i="1" dirty="0">
                        <a:solidFill>
                          <a:srgbClr val="669900"/>
                        </a:solidFill>
                        <a:latin typeface="Cambria Math" panose="02040503050406030204" pitchFamily="18" charset="0"/>
                        <a:sym typeface="Symbol" panose="05050102010706020507" pitchFamily="18" charset="2"/>
                      </a:rPr>
                      <m:t>𝑭</m:t>
                    </m:r>
                    <m:r>
                      <a:rPr lang="en-US" altLang="en-US" sz="2800" i="1" dirty="0">
                        <a:solidFill>
                          <a:srgbClr val="669900"/>
                        </a:solidFill>
                        <a:latin typeface="Cambria Math" panose="02040503050406030204" pitchFamily="18" charset="0"/>
                        <a:sym typeface="Symbol" panose="05050102010706020507" pitchFamily="18" charset="2"/>
                      </a:rPr>
                      <m:t>)</m:t>
                    </m:r>
                  </m:oMath>
                </a14:m>
                <a:endParaRPr lang="en-US" altLang="en-US" sz="2800" dirty="0">
                  <a:solidFill>
                    <a:srgbClr val="0033CC"/>
                  </a:solidFill>
                  <a:latin typeface="Calibri" panose="020F0502020204030204" pitchFamily="34" charset="0"/>
                  <a:sym typeface="Symbol" panose="05050102010706020507" pitchFamily="18" charset="2"/>
                </a:endParaRPr>
              </a:p>
            </p:txBody>
          </p:sp>
        </mc:Choice>
        <mc:Fallback xmlns="">
          <p:sp>
            <p:nvSpPr>
              <p:cNvPr id="141329" name="Text Box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59395" y="5029984"/>
                <a:ext cx="5405647" cy="954107"/>
              </a:xfrm>
              <a:prstGeom prst="rect">
                <a:avLst/>
              </a:prstGeom>
              <a:blipFill rotWithShape="0">
                <a:blip r:embed="rId5"/>
                <a:stretch>
                  <a:fillRect l="-2250" t="-6918" b="-16981"/>
                </a:stretch>
              </a:blip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384900-51C4-4F1F-AC0B-CB9FE738FE37}" type="slidenum">
              <a:rPr lang="en-US" altLang="en-US" smtClean="0"/>
              <a:pPr/>
              <a:t>57</a:t>
            </a:fld>
            <a:endParaRPr lang="en-US" alt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AutoShape 10"/>
              <p:cNvSpPr>
                <a:spLocks noChangeArrowheads="1"/>
              </p:cNvSpPr>
              <p:nvPr/>
            </p:nvSpPr>
            <p:spPr bwMode="auto">
              <a:xfrm>
                <a:off x="3554413" y="2247900"/>
                <a:ext cx="835025" cy="1508125"/>
              </a:xfrm>
              <a:prstGeom prst="triangle">
                <a:avLst>
                  <a:gd name="adj" fmla="val 50000"/>
                </a:avLst>
              </a:prstGeom>
              <a:solidFill>
                <a:srgbClr val="FFFFFF"/>
              </a:solidFill>
              <a:ln w="38100">
                <a:solidFill>
                  <a:schemeClr val="accent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en-US" b="1" i="1" dirty="0" smtClean="0">
                          <a:solidFill>
                            <a:schemeClr val="accent1"/>
                          </a:solidFill>
                          <a:latin typeface="Cambria Math" panose="02040503050406030204" pitchFamily="18" charset="0"/>
                          <a:sym typeface="Symbol" panose="05050102010706020507" pitchFamily="18" charset="2"/>
                        </a:rPr>
                        <m:t></m:t>
                      </m:r>
                      <m:r>
                        <a:rPr lang="en-US" altLang="en-US" sz="2800" b="1" i="1" dirty="0" smtClean="0">
                          <a:solidFill>
                            <a:schemeClr val="accent1"/>
                          </a:solidFill>
                          <a:latin typeface="Cambria Math" panose="02040503050406030204" pitchFamily="18" charset="0"/>
                        </a:rPr>
                        <m:t>𝒘</m:t>
                      </m:r>
                    </m:oMath>
                  </m:oMathPara>
                </a14:m>
                <a:endParaRPr lang="en-US" altLang="en-US" sz="3600" dirty="0"/>
              </a:p>
            </p:txBody>
          </p:sp>
        </mc:Choice>
        <mc:Fallback xmlns="">
          <p:sp>
            <p:nvSpPr>
              <p:cNvPr id="18" name="AutoShape 1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554413" y="2247900"/>
                <a:ext cx="835025" cy="1508125"/>
              </a:xfrm>
              <a:prstGeom prst="triangle">
                <a:avLst>
                  <a:gd name="adj" fmla="val 50000"/>
                </a:avLst>
              </a:prstGeom>
              <a:blipFill rotWithShape="0">
                <a:blip r:embed="rId6"/>
                <a:stretch>
                  <a:fillRect/>
                </a:stretch>
              </a:blipFill>
              <a:ln w="38100">
                <a:solidFill>
                  <a:schemeClr val="accent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38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28600"/>
            <a:ext cx="8077200" cy="914400"/>
          </a:xfrm>
        </p:spPr>
        <p:txBody>
          <a:bodyPr/>
          <a:lstStyle/>
          <a:p>
            <a:r>
              <a:rPr lang="en-US" altLang="en-US" sz="3600" dirty="0" smtClean="0"/>
              <a:t>Conclusion: Width </a:t>
            </a:r>
            <a:r>
              <a:rPr lang="en-US" altLang="en-US" sz="3600" dirty="0"/>
              <a:t>of Tree-like Resolution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4387" name="AutoShape 3"/>
              <p:cNvSpPr>
                <a:spLocks noChangeArrowheads="1"/>
              </p:cNvSpPr>
              <p:nvPr/>
            </p:nvSpPr>
            <p:spPr bwMode="auto">
              <a:xfrm>
                <a:off x="4389438" y="2398713"/>
                <a:ext cx="2819400" cy="2362200"/>
              </a:xfrm>
              <a:prstGeom prst="triangle">
                <a:avLst>
                  <a:gd name="adj" fmla="val 50000"/>
                </a:avLst>
              </a:prstGeom>
              <a:solidFill>
                <a:srgbClr val="FFFFFF"/>
              </a:solidFill>
              <a:ln w="38100">
                <a:solidFill>
                  <a:srgbClr val="6699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en-US" b="1" i="1" dirty="0" smtClean="0">
                          <a:solidFill>
                            <a:srgbClr val="669900"/>
                          </a:solidFill>
                          <a:latin typeface="Cambria Math" panose="02040503050406030204" pitchFamily="18" charset="0"/>
                          <a:sym typeface="Symbol" panose="05050102010706020507" pitchFamily="18" charset="2"/>
                        </a:rPr>
                        <m:t> </m:t>
                      </m:r>
                      <m:r>
                        <a:rPr lang="en-US" altLang="en-US" sz="2800" b="1" i="1" dirty="0">
                          <a:solidFill>
                            <a:srgbClr val="669900"/>
                          </a:solidFill>
                          <a:latin typeface="Cambria Math" panose="02040503050406030204" pitchFamily="18" charset="0"/>
                        </a:rPr>
                        <m:t>𝒘</m:t>
                      </m:r>
                    </m:oMath>
                  </m:oMathPara>
                </a14:m>
                <a:endParaRPr lang="en-US" altLang="en-US" sz="2800" b="1" dirty="0">
                  <a:solidFill>
                    <a:srgbClr val="669900"/>
                  </a:solidFill>
                  <a:latin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144387" name="AutoShap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389438" y="2398713"/>
                <a:ext cx="2819400" cy="2362200"/>
              </a:xfrm>
              <a:prstGeom prst="triangle">
                <a:avLst>
                  <a:gd name="adj" fmla="val 50000"/>
                </a:avLst>
              </a:prstGeom>
              <a:blipFill rotWithShape="0">
                <a:blip r:embed="rId2"/>
                <a:stretch>
                  <a:fillRect/>
                </a:stretch>
              </a:blipFill>
              <a:ln w="38100">
                <a:solidFill>
                  <a:srgbClr val="6699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4393" name="Oval 9"/>
          <p:cNvSpPr>
            <a:spLocks noChangeArrowheads="1"/>
          </p:cNvSpPr>
          <p:nvPr/>
        </p:nvSpPr>
        <p:spPr bwMode="auto">
          <a:xfrm>
            <a:off x="4559300" y="5562600"/>
            <a:ext cx="76200" cy="76200"/>
          </a:xfrm>
          <a:prstGeom prst="ellipse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44396" name="Text Box 12"/>
          <p:cNvSpPr txBox="1">
            <a:spLocks noChangeArrowheads="1"/>
          </p:cNvSpPr>
          <p:nvPr/>
        </p:nvSpPr>
        <p:spPr bwMode="auto">
          <a:xfrm>
            <a:off x="5867400" y="1898650"/>
            <a:ext cx="611188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r>
              <a:rPr lang="en-US" altLang="en-US" sz="2800" b="1" dirty="0" smtClean="0">
                <a:solidFill>
                  <a:srgbClr val="6699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⊥</a:t>
            </a:r>
            <a:endParaRPr lang="en-US" altLang="en-US" sz="2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4401" name="Text Box 17"/>
              <p:cNvSpPr txBox="1">
                <a:spLocks noChangeArrowheads="1"/>
              </p:cNvSpPr>
              <p:nvPr/>
            </p:nvSpPr>
            <p:spPr bwMode="auto">
              <a:xfrm>
                <a:off x="285750" y="1511429"/>
                <a:ext cx="4564839" cy="236988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pPr algn="l"/>
                <a:r>
                  <a:rPr lang="en-US" altLang="en-US" sz="2400" dirty="0">
                    <a:solidFill>
                      <a:srgbClr val="0033CC"/>
                    </a:solidFill>
                    <a:latin typeface="Calibri" panose="020F0502020204030204" pitchFamily="34" charset="0"/>
                  </a:rPr>
                  <a:t>New Refutation:</a:t>
                </a:r>
                <a:endParaRPr lang="en-US" altLang="en-US" sz="2400" dirty="0">
                  <a:latin typeface="Calibri" panose="020F0502020204030204" pitchFamily="34" charset="0"/>
                </a:endParaRPr>
              </a:p>
              <a:p>
                <a:pPr algn="l"/>
                <a:r>
                  <a:rPr lang="en-US" altLang="en-US" sz="2400" dirty="0">
                    <a:latin typeface="Calibri" panose="020F0502020204030204" pitchFamily="34" charset="0"/>
                  </a:rPr>
                  <a:t>1. Derive </a:t>
                </a:r>
                <a14:m>
                  <m:oMath xmlns:m="http://schemas.openxmlformats.org/officeDocument/2006/math">
                    <m:r>
                      <a:rPr lang="en-US" altLang="en-US" sz="2400" b="1" i="1" dirty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  <a:sym typeface="Symbol" panose="05050102010706020507" pitchFamily="18" charset="2"/>
                      </a:rPr>
                      <m:t></m:t>
                    </m:r>
                    <m:r>
                      <a:rPr lang="en-US" altLang="en-US" sz="2400" b="1" i="1" dirty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𝒙</m:t>
                    </m:r>
                    <m:r>
                      <a:rPr lang="en-US" altLang="en-US" sz="2400" b="1" i="1" dirty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altLang="en-US" sz="2400" dirty="0">
                    <a:latin typeface="Calibri" panose="020F0502020204030204" pitchFamily="34" charset="0"/>
                  </a:rPr>
                  <a:t>from </a:t>
                </a:r>
                <a14:m>
                  <m:oMath xmlns:m="http://schemas.openxmlformats.org/officeDocument/2006/math">
                    <m:r>
                      <a:rPr lang="en-US" altLang="en-US" sz="2400" b="1" i="1" dirty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𝑭</m:t>
                    </m:r>
                    <m:r>
                      <a:rPr lang="en-US" altLang="en-US" sz="2400" i="1" dirty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altLang="en-US" sz="2400" dirty="0">
                    <a:latin typeface="Calibri" panose="020F0502020204030204" pitchFamily="34" charset="0"/>
                  </a:rPr>
                  <a:t>in width </a:t>
                </a:r>
                <a14:m>
                  <m:oMath xmlns:m="http://schemas.openxmlformats.org/officeDocument/2006/math">
                    <m:r>
                      <a:rPr lang="en-US" altLang="en-US" sz="2400" b="1" i="1" dirty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𝒘</m:t>
                    </m:r>
                  </m:oMath>
                </a14:m>
                <a:endParaRPr lang="en-US" altLang="en-US" sz="2400" b="1" dirty="0">
                  <a:solidFill>
                    <a:schemeClr val="accent1"/>
                  </a:solidFill>
                  <a:latin typeface="Calibri" panose="020F0502020204030204" pitchFamily="34" charset="0"/>
                </a:endParaRPr>
              </a:p>
              <a:p>
                <a:pPr algn="l"/>
                <a:r>
                  <a:rPr lang="en-US" altLang="en-US" sz="2400" dirty="0">
                    <a:latin typeface="Calibri" panose="020F0502020204030204" pitchFamily="34" charset="0"/>
                  </a:rPr>
                  <a:t>2. Resolve </a:t>
                </a:r>
                <a14:m>
                  <m:oMath xmlns:m="http://schemas.openxmlformats.org/officeDocument/2006/math">
                    <m:r>
                      <a:rPr lang="en-US" altLang="en-US" sz="2400" b="1" i="1" dirty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  <a:sym typeface="Symbol" panose="05050102010706020507" pitchFamily="18" charset="2"/>
                      </a:rPr>
                      <m:t></m:t>
                    </m:r>
                    <m:r>
                      <a:rPr lang="en-US" altLang="en-US" sz="2400" b="1" i="1" dirty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𝒙</m:t>
                    </m:r>
                  </m:oMath>
                </a14:m>
                <a:r>
                  <a:rPr lang="en-US" altLang="en-US" sz="2400" dirty="0">
                    <a:solidFill>
                      <a:schemeClr val="accent1"/>
                    </a:solidFill>
                    <a:latin typeface="Calibri" panose="020F0502020204030204" pitchFamily="34" charset="0"/>
                  </a:rPr>
                  <a:t> </a:t>
                </a:r>
                <a:r>
                  <a:rPr lang="en-US" altLang="en-US" sz="2400" dirty="0">
                    <a:latin typeface="Calibri" panose="020F0502020204030204" pitchFamily="34" charset="0"/>
                  </a:rPr>
                  <a:t>with clauses </a:t>
                </a:r>
              </a:p>
              <a:p>
                <a:pPr algn="l"/>
                <a:r>
                  <a:rPr lang="en-US" altLang="en-US" sz="2400" dirty="0" smtClean="0">
                    <a:latin typeface="Calibri" panose="020F0502020204030204" pitchFamily="34" charset="0"/>
                  </a:rPr>
                  <a:t>     of </a:t>
                </a:r>
                <a14:m>
                  <m:oMath xmlns:m="http://schemas.openxmlformats.org/officeDocument/2006/math">
                    <m:r>
                      <a:rPr lang="en-US" altLang="en-US" sz="2400" b="1" i="1" dirty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𝑭</m:t>
                    </m:r>
                  </m:oMath>
                </a14:m>
                <a:r>
                  <a:rPr lang="en-US" altLang="en-US" sz="2400" dirty="0">
                    <a:latin typeface="Calibri" panose="020F0502020204030204" pitchFamily="34" charset="0"/>
                  </a:rPr>
                  <a:t> containing </a:t>
                </a:r>
                <a14:m>
                  <m:oMath xmlns:m="http://schemas.openxmlformats.org/officeDocument/2006/math">
                    <m:r>
                      <a:rPr lang="en-US" altLang="en-US" sz="2400" b="1" i="1" dirty="0" smtClean="0">
                        <a:solidFill>
                          <a:srgbClr val="669900"/>
                        </a:solidFill>
                        <a:latin typeface="Cambria Math" panose="02040503050406030204" pitchFamily="18" charset="0"/>
                      </a:rPr>
                      <m:t>𝒙</m:t>
                    </m:r>
                  </m:oMath>
                </a14:m>
                <a:r>
                  <a:rPr lang="en-US" altLang="en-US" sz="2400" dirty="0">
                    <a:latin typeface="Calibri" panose="020F0502020204030204" pitchFamily="34" charset="0"/>
                  </a:rPr>
                  <a:t> to derive </a:t>
                </a:r>
                <a14:m>
                  <m:oMath xmlns:m="http://schemas.openxmlformats.org/officeDocument/2006/math">
                    <m:r>
                      <a:rPr lang="en-US" altLang="en-US" sz="2400" b="1" i="1" dirty="0" smtClean="0">
                        <a:solidFill>
                          <a:srgbClr val="669900"/>
                        </a:solidFill>
                        <a:latin typeface="Cambria Math" panose="02040503050406030204" pitchFamily="18" charset="0"/>
                      </a:rPr>
                      <m:t>𝑭</m:t>
                    </m:r>
                    <m:r>
                      <a:rPr lang="en-US" altLang="en-US" sz="2400" b="1" i="1" baseline="-25000" dirty="0">
                        <a:solidFill>
                          <a:srgbClr val="669900"/>
                        </a:solidFill>
                        <a:latin typeface="Cambria Math" panose="02040503050406030204" pitchFamily="18" charset="0"/>
                      </a:rPr>
                      <m:t>𝒙</m:t>
                    </m:r>
                    <m:r>
                      <a:rPr lang="en-US" altLang="en-US" sz="2400" b="1" i="1" baseline="-25000" dirty="0">
                        <a:solidFill>
                          <a:srgbClr val="669900"/>
                        </a:solidFill>
                        <a:latin typeface="Cambria Math" panose="02040503050406030204" pitchFamily="18" charset="0"/>
                        <a:sym typeface="Symbol" panose="05050102010706020507" pitchFamily="18" charset="2"/>
                      </a:rPr>
                      <m:t></m:t>
                    </m:r>
                    <m:r>
                      <a:rPr lang="en-US" altLang="en-US" sz="2400" b="1" i="1" baseline="-25000" dirty="0">
                        <a:solidFill>
                          <a:srgbClr val="669900"/>
                        </a:solidFill>
                        <a:latin typeface="Cambria Math" panose="02040503050406030204" pitchFamily="18" charset="0"/>
                      </a:rPr>
                      <m:t>𝟎</m:t>
                    </m:r>
                  </m:oMath>
                </a14:m>
                <a:endParaRPr lang="en-US" altLang="en-US" sz="2400" b="1" baseline="-25000" dirty="0">
                  <a:latin typeface="Calibri" panose="020F0502020204030204" pitchFamily="34" charset="0"/>
                </a:endParaRPr>
              </a:p>
              <a:p>
                <a:pPr algn="l"/>
                <a:r>
                  <a:rPr lang="en-US" altLang="en-US" sz="2400" dirty="0">
                    <a:latin typeface="Calibri" panose="020F0502020204030204" pitchFamily="34" charset="0"/>
                  </a:rPr>
                  <a:t>3. Prove </a:t>
                </a:r>
                <a:r>
                  <a:rPr lang="en-US" altLang="en-US" sz="2400" b="1" dirty="0" smtClean="0">
                    <a:solidFill>
                      <a:srgbClr val="66990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⊥</a:t>
                </a:r>
                <a:r>
                  <a:rPr lang="en-US" altLang="en-US" sz="2400" b="1" dirty="0" smtClean="0">
                    <a:latin typeface="Calibri" panose="020F0502020204030204" pitchFamily="34" charset="0"/>
                  </a:rPr>
                  <a:t> </a:t>
                </a:r>
                <a:r>
                  <a:rPr lang="en-US" altLang="en-US" sz="2400" dirty="0">
                    <a:latin typeface="Calibri" panose="020F0502020204030204" pitchFamily="34" charset="0"/>
                  </a:rPr>
                  <a:t>in width </a:t>
                </a:r>
                <a14:m>
                  <m:oMath xmlns:m="http://schemas.openxmlformats.org/officeDocument/2006/math">
                    <m:r>
                      <a:rPr lang="en-US" altLang="en-US" sz="2400" b="1" i="1" dirty="0" smtClean="0">
                        <a:solidFill>
                          <a:srgbClr val="669900"/>
                        </a:solidFill>
                        <a:latin typeface="Cambria Math" panose="02040503050406030204" pitchFamily="18" charset="0"/>
                      </a:rPr>
                      <m:t>𝒘</m:t>
                    </m:r>
                  </m:oMath>
                </a14:m>
                <a:r>
                  <a:rPr lang="en-US" altLang="en-US" sz="2400" dirty="0">
                    <a:latin typeface="Calibri" panose="020F0502020204030204" pitchFamily="34" charset="0"/>
                  </a:rPr>
                  <a:t> from </a:t>
                </a:r>
                <a14:m>
                  <m:oMath xmlns:m="http://schemas.openxmlformats.org/officeDocument/2006/math">
                    <m:r>
                      <a:rPr lang="en-US" altLang="en-US" sz="2400" b="1" i="1" dirty="0" smtClean="0">
                        <a:solidFill>
                          <a:srgbClr val="669900"/>
                        </a:solidFill>
                        <a:latin typeface="Cambria Math" panose="02040503050406030204" pitchFamily="18" charset="0"/>
                      </a:rPr>
                      <m:t>𝑭</m:t>
                    </m:r>
                    <m:r>
                      <a:rPr lang="en-US" altLang="en-US" sz="2400" b="1" i="1" baseline="-25000" dirty="0">
                        <a:solidFill>
                          <a:srgbClr val="669900"/>
                        </a:solidFill>
                        <a:latin typeface="Cambria Math" panose="02040503050406030204" pitchFamily="18" charset="0"/>
                      </a:rPr>
                      <m:t>𝒙</m:t>
                    </m:r>
                    <m:r>
                      <a:rPr lang="en-US" altLang="en-US" sz="2400" b="1" i="1" baseline="-25000" dirty="0">
                        <a:solidFill>
                          <a:srgbClr val="669900"/>
                        </a:solidFill>
                        <a:latin typeface="Cambria Math" panose="02040503050406030204" pitchFamily="18" charset="0"/>
                        <a:sym typeface="Symbol" panose="05050102010706020507" pitchFamily="18" charset="2"/>
                      </a:rPr>
                      <m:t></m:t>
                    </m:r>
                    <m:r>
                      <a:rPr lang="en-US" altLang="en-US" sz="2400" b="1" i="1" baseline="-25000" dirty="0">
                        <a:solidFill>
                          <a:srgbClr val="669900"/>
                        </a:solidFill>
                        <a:latin typeface="Cambria Math" panose="02040503050406030204" pitchFamily="18" charset="0"/>
                      </a:rPr>
                      <m:t>𝟎</m:t>
                    </m:r>
                  </m:oMath>
                </a14:m>
                <a:endParaRPr lang="en-US" altLang="en-US" sz="2800" dirty="0">
                  <a:solidFill>
                    <a:srgbClr val="669900"/>
                  </a:solidFill>
                  <a:latin typeface="Calibri" panose="020F0502020204030204" pitchFamily="34" charset="0"/>
                </a:endParaRPr>
              </a:p>
              <a:p>
                <a:pPr algn="l"/>
                <a:endParaRPr lang="en-US" altLang="en-US" sz="2800" dirty="0">
                  <a:solidFill>
                    <a:schemeClr val="accent1"/>
                  </a:solidFill>
                  <a:latin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144401" name="Text Box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85750" y="1511429"/>
                <a:ext cx="4564839" cy="2369880"/>
              </a:xfrm>
              <a:prstGeom prst="rect">
                <a:avLst/>
              </a:prstGeom>
              <a:blipFill rotWithShape="0">
                <a:blip r:embed="rId3"/>
                <a:stretch>
                  <a:fillRect l="-2136" t="-1542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44405" name="Group 21"/>
          <p:cNvGrpSpPr>
            <a:grpSpLocks/>
          </p:cNvGrpSpPr>
          <p:nvPr/>
        </p:nvGrpSpPr>
        <p:grpSpPr bwMode="auto">
          <a:xfrm>
            <a:off x="3656013" y="4645025"/>
            <a:ext cx="1222375" cy="1673225"/>
            <a:chOff x="2303" y="2926"/>
            <a:chExt cx="770" cy="1054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44394" name="AutoShape 10"/>
                <p:cNvSpPr>
                  <a:spLocks noChangeArrowheads="1"/>
                </p:cNvSpPr>
                <p:nvPr/>
              </p:nvSpPr>
              <p:spPr bwMode="auto">
                <a:xfrm>
                  <a:off x="2512" y="2999"/>
                  <a:ext cx="561" cy="981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FFFFFF"/>
                </a:solidFill>
                <a:ln w="38100">
                  <a:solidFill>
                    <a:schemeClr val="accent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altLang="en-US" b="1" i="1" dirty="0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  <m:t></m:t>
                        </m:r>
                        <m:r>
                          <a:rPr lang="en-US" altLang="en-US" sz="2800" b="1" i="1" dirty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𝒘</m:t>
                        </m:r>
                      </m:oMath>
                    </m:oMathPara>
                  </a14:m>
                  <a:endParaRPr lang="en-US" altLang="en-US" sz="3600" dirty="0"/>
                </a:p>
              </p:txBody>
            </p:sp>
          </mc:Choice>
          <mc:Fallback xmlns="">
            <p:sp>
              <p:nvSpPr>
                <p:cNvPr id="144394" name="AutoShape 10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2512" y="2999"/>
                  <a:ext cx="561" cy="981"/>
                </a:xfrm>
                <a:prstGeom prst="triangle">
                  <a:avLst>
                    <a:gd name="adj" fmla="val 50000"/>
                  </a:avLst>
                </a:prstGeom>
                <a:blipFill rotWithShape="0">
                  <a:blip r:embed="rId5"/>
                  <a:stretch>
                    <a:fillRect/>
                  </a:stretch>
                </a:blipFill>
                <a:ln w="38100">
                  <a:solidFill>
                    <a:schemeClr val="accent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44404" name="Rectangle 20"/>
                <p:cNvSpPr>
                  <a:spLocks noChangeArrowheads="1"/>
                </p:cNvSpPr>
                <p:nvPr/>
              </p:nvSpPr>
              <p:spPr bwMode="auto">
                <a:xfrm>
                  <a:off x="2303" y="2926"/>
                  <a:ext cx="385" cy="32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anchor="ctr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altLang="en-US" sz="2400" b="1" i="1" dirty="0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  <m:t></m:t>
                        </m:r>
                        <m:r>
                          <a:rPr lang="en-US" altLang="en-US" sz="2800" b="1" i="1" dirty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𝒙</m:t>
                        </m:r>
                      </m:oMath>
                    </m:oMathPara>
                  </a14:m>
                  <a:endParaRPr lang="en-US" altLang="en-US" sz="2800" b="1" dirty="0">
                    <a:solidFill>
                      <a:schemeClr val="accent1"/>
                    </a:solidFill>
                    <a:latin typeface="Calibri" panose="020F0502020204030204" pitchFamily="34" charset="0"/>
                  </a:endParaRPr>
                </a:p>
              </p:txBody>
            </p:sp>
          </mc:Choice>
          <mc:Fallback xmlns="">
            <p:sp>
              <p:nvSpPr>
                <p:cNvPr id="144404" name="Rectangle 20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2303" y="2926"/>
                  <a:ext cx="385" cy="327"/>
                </a:xfrm>
                <a:prstGeom prst="rect">
                  <a:avLst/>
                </a:prstGeom>
                <a:blipFill rotWithShape="0">
                  <a:blip r:embed="rId6"/>
                  <a:stretch>
                    <a:fillRect/>
                  </a:stretch>
                </a:blipFill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144406" name="Group 22"/>
          <p:cNvGrpSpPr>
            <a:grpSpLocks/>
          </p:cNvGrpSpPr>
          <p:nvPr/>
        </p:nvGrpSpPr>
        <p:grpSpPr bwMode="auto">
          <a:xfrm>
            <a:off x="4594225" y="4645025"/>
            <a:ext cx="1222375" cy="1673225"/>
            <a:chOff x="2303" y="2926"/>
            <a:chExt cx="770" cy="1054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44407" name="AutoShape 23"/>
                <p:cNvSpPr>
                  <a:spLocks noChangeArrowheads="1"/>
                </p:cNvSpPr>
                <p:nvPr/>
              </p:nvSpPr>
              <p:spPr bwMode="auto">
                <a:xfrm>
                  <a:off x="2512" y="2999"/>
                  <a:ext cx="561" cy="981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FFFFFF"/>
                </a:solidFill>
                <a:ln w="38100">
                  <a:solidFill>
                    <a:schemeClr val="accent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altLang="en-US" b="1" i="1" dirty="0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  <m:t></m:t>
                        </m:r>
                        <m:r>
                          <a:rPr lang="en-US" altLang="en-US" sz="2800" b="1" i="1" dirty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𝒘</m:t>
                        </m:r>
                      </m:oMath>
                    </m:oMathPara>
                  </a14:m>
                  <a:endParaRPr lang="en-US" altLang="en-US" sz="3600" dirty="0"/>
                </a:p>
              </p:txBody>
            </p:sp>
          </mc:Choice>
          <mc:Fallback xmlns="">
            <p:sp>
              <p:nvSpPr>
                <p:cNvPr id="144407" name="AutoShape 23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2512" y="2999"/>
                  <a:ext cx="561" cy="981"/>
                </a:xfrm>
                <a:prstGeom prst="triangle">
                  <a:avLst>
                    <a:gd name="adj" fmla="val 50000"/>
                  </a:avLst>
                </a:prstGeom>
                <a:blipFill rotWithShape="0">
                  <a:blip r:embed="rId7"/>
                  <a:stretch>
                    <a:fillRect/>
                  </a:stretch>
                </a:blipFill>
                <a:ln w="38100">
                  <a:solidFill>
                    <a:schemeClr val="accent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44408" name="Rectangle 24"/>
                <p:cNvSpPr>
                  <a:spLocks noChangeArrowheads="1"/>
                </p:cNvSpPr>
                <p:nvPr/>
              </p:nvSpPr>
              <p:spPr bwMode="auto">
                <a:xfrm>
                  <a:off x="2303" y="2926"/>
                  <a:ext cx="385" cy="32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anchor="ctr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altLang="en-US" sz="2400" b="1" i="1" dirty="0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  <m:t></m:t>
                        </m:r>
                        <m:r>
                          <a:rPr lang="en-US" altLang="en-US" sz="2800" b="1" i="1" dirty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𝒙</m:t>
                        </m:r>
                      </m:oMath>
                    </m:oMathPara>
                  </a14:m>
                  <a:endParaRPr lang="en-US" altLang="en-US" sz="2800" b="1" dirty="0">
                    <a:solidFill>
                      <a:schemeClr val="accent1"/>
                    </a:solidFill>
                    <a:latin typeface="Calibri" panose="020F0502020204030204" pitchFamily="34" charset="0"/>
                  </a:endParaRPr>
                </a:p>
              </p:txBody>
            </p:sp>
          </mc:Choice>
          <mc:Fallback xmlns="">
            <p:sp>
              <p:nvSpPr>
                <p:cNvPr id="144408" name="Rectangle 24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2303" y="2926"/>
                  <a:ext cx="385" cy="327"/>
                </a:xfrm>
                <a:prstGeom prst="rect">
                  <a:avLst/>
                </a:prstGeom>
                <a:blipFill rotWithShape="0">
                  <a:blip r:embed="rId8"/>
                  <a:stretch>
                    <a:fillRect/>
                  </a:stretch>
                </a:blipFill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144409" name="Group 25"/>
          <p:cNvGrpSpPr>
            <a:grpSpLocks/>
          </p:cNvGrpSpPr>
          <p:nvPr/>
        </p:nvGrpSpPr>
        <p:grpSpPr bwMode="auto">
          <a:xfrm>
            <a:off x="5484813" y="4645025"/>
            <a:ext cx="1222375" cy="1673225"/>
            <a:chOff x="2303" y="2926"/>
            <a:chExt cx="770" cy="1054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44410" name="AutoShape 26"/>
                <p:cNvSpPr>
                  <a:spLocks noChangeArrowheads="1"/>
                </p:cNvSpPr>
                <p:nvPr/>
              </p:nvSpPr>
              <p:spPr bwMode="auto">
                <a:xfrm>
                  <a:off x="2512" y="2999"/>
                  <a:ext cx="561" cy="981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FFFFFF"/>
                </a:solidFill>
                <a:ln w="38100">
                  <a:solidFill>
                    <a:schemeClr val="accent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altLang="en-US" b="1" i="1" dirty="0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  <m:t></m:t>
                        </m:r>
                        <m:r>
                          <a:rPr lang="en-US" altLang="en-US" sz="2800" b="1" i="1" dirty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𝒘</m:t>
                        </m:r>
                      </m:oMath>
                    </m:oMathPara>
                  </a14:m>
                  <a:endParaRPr lang="en-US" altLang="en-US" sz="3600" dirty="0"/>
                </a:p>
              </p:txBody>
            </p:sp>
          </mc:Choice>
          <mc:Fallback xmlns="">
            <p:sp>
              <p:nvSpPr>
                <p:cNvPr id="144410" name="AutoShape 26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2512" y="2999"/>
                  <a:ext cx="561" cy="981"/>
                </a:xfrm>
                <a:prstGeom prst="triangle">
                  <a:avLst>
                    <a:gd name="adj" fmla="val 50000"/>
                  </a:avLst>
                </a:prstGeom>
                <a:blipFill rotWithShape="0">
                  <a:blip r:embed="rId5"/>
                  <a:stretch>
                    <a:fillRect/>
                  </a:stretch>
                </a:blipFill>
                <a:ln w="38100">
                  <a:solidFill>
                    <a:schemeClr val="accent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44411" name="Rectangle 27"/>
                <p:cNvSpPr>
                  <a:spLocks noChangeArrowheads="1"/>
                </p:cNvSpPr>
                <p:nvPr/>
              </p:nvSpPr>
              <p:spPr bwMode="auto">
                <a:xfrm>
                  <a:off x="2303" y="2926"/>
                  <a:ext cx="385" cy="32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anchor="ctr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altLang="en-US" sz="2400" b="1" i="1" dirty="0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  <m:t></m:t>
                        </m:r>
                        <m:r>
                          <a:rPr lang="en-US" altLang="en-US" sz="2800" b="1" i="1" dirty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𝒙</m:t>
                        </m:r>
                      </m:oMath>
                    </m:oMathPara>
                  </a14:m>
                  <a:endParaRPr lang="en-US" altLang="en-US" sz="2800" b="1" dirty="0">
                    <a:solidFill>
                      <a:schemeClr val="accent1"/>
                    </a:solidFill>
                    <a:latin typeface="Calibri" panose="020F0502020204030204" pitchFamily="34" charset="0"/>
                  </a:endParaRPr>
                </a:p>
              </p:txBody>
            </p:sp>
          </mc:Choice>
          <mc:Fallback xmlns="">
            <p:sp>
              <p:nvSpPr>
                <p:cNvPr id="144411" name="Rectangle 27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2303" y="2926"/>
                  <a:ext cx="385" cy="327"/>
                </a:xfrm>
                <a:prstGeom prst="rect">
                  <a:avLst/>
                </a:prstGeom>
                <a:blipFill rotWithShape="0">
                  <a:blip r:embed="rId6"/>
                  <a:stretch>
                    <a:fillRect/>
                  </a:stretch>
                </a:blipFill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144412" name="Group 28"/>
          <p:cNvGrpSpPr>
            <a:grpSpLocks/>
          </p:cNvGrpSpPr>
          <p:nvPr/>
        </p:nvGrpSpPr>
        <p:grpSpPr bwMode="auto">
          <a:xfrm>
            <a:off x="6375400" y="4645025"/>
            <a:ext cx="1222375" cy="1673225"/>
            <a:chOff x="2303" y="2926"/>
            <a:chExt cx="770" cy="1054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44413" name="AutoShape 29"/>
                <p:cNvSpPr>
                  <a:spLocks noChangeArrowheads="1"/>
                </p:cNvSpPr>
                <p:nvPr/>
              </p:nvSpPr>
              <p:spPr bwMode="auto">
                <a:xfrm>
                  <a:off x="2512" y="2999"/>
                  <a:ext cx="561" cy="981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FFFFFF"/>
                </a:solidFill>
                <a:ln w="38100">
                  <a:solidFill>
                    <a:schemeClr val="accent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altLang="en-US" b="1" i="1" dirty="0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  <m:t></m:t>
                        </m:r>
                        <m:r>
                          <a:rPr lang="en-US" altLang="en-US" sz="2800" b="1" i="1" dirty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𝒘</m:t>
                        </m:r>
                      </m:oMath>
                    </m:oMathPara>
                  </a14:m>
                  <a:endParaRPr lang="en-US" altLang="en-US" sz="3600" dirty="0"/>
                </a:p>
              </p:txBody>
            </p:sp>
          </mc:Choice>
          <mc:Fallback xmlns="">
            <p:sp>
              <p:nvSpPr>
                <p:cNvPr id="144413" name="AutoShape 29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2512" y="2999"/>
                  <a:ext cx="561" cy="981"/>
                </a:xfrm>
                <a:prstGeom prst="triangle">
                  <a:avLst>
                    <a:gd name="adj" fmla="val 50000"/>
                  </a:avLst>
                </a:prstGeom>
                <a:blipFill rotWithShape="0">
                  <a:blip r:embed="rId9"/>
                  <a:stretch>
                    <a:fillRect/>
                  </a:stretch>
                </a:blipFill>
                <a:ln w="38100">
                  <a:solidFill>
                    <a:schemeClr val="accent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44414" name="Rectangle 30"/>
                <p:cNvSpPr>
                  <a:spLocks noChangeArrowheads="1"/>
                </p:cNvSpPr>
                <p:nvPr/>
              </p:nvSpPr>
              <p:spPr bwMode="auto">
                <a:xfrm>
                  <a:off x="2303" y="2926"/>
                  <a:ext cx="385" cy="32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anchor="ctr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altLang="en-US" sz="2400" b="1" i="1" dirty="0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  <m:t></m:t>
                        </m:r>
                        <m:r>
                          <a:rPr lang="en-US" altLang="en-US" sz="2800" b="1" i="1" dirty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𝒙</m:t>
                        </m:r>
                      </m:oMath>
                    </m:oMathPara>
                  </a14:m>
                  <a:endParaRPr lang="en-US" altLang="en-US" sz="2800" b="1" dirty="0">
                    <a:solidFill>
                      <a:schemeClr val="accent1"/>
                    </a:solidFill>
                    <a:latin typeface="Calibri" panose="020F0502020204030204" pitchFamily="34" charset="0"/>
                  </a:endParaRPr>
                </a:p>
              </p:txBody>
            </p:sp>
          </mc:Choice>
          <mc:Fallback xmlns="">
            <p:sp>
              <p:nvSpPr>
                <p:cNvPr id="144414" name="Rectangle 30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2303" y="2926"/>
                  <a:ext cx="385" cy="327"/>
                </a:xfrm>
                <a:prstGeom prst="rect">
                  <a:avLst/>
                </a:prstGeom>
                <a:blipFill rotWithShape="0">
                  <a:blip r:embed="rId10"/>
                  <a:stretch>
                    <a:fillRect/>
                  </a:stretch>
                </a:blipFill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384900-51C4-4F1F-AC0B-CB9FE738FE37}" type="slidenum">
              <a:rPr lang="en-US" altLang="en-US" smtClean="0"/>
              <a:pPr/>
              <a:t>58</a:t>
            </a:fld>
            <a:endParaRPr lang="en-US" alt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Rectangle 20"/>
              <p:cNvSpPr>
                <a:spLocks noChangeArrowheads="1"/>
              </p:cNvSpPr>
              <p:nvPr/>
            </p:nvSpPr>
            <p:spPr bwMode="auto">
              <a:xfrm>
                <a:off x="5825836" y="1299632"/>
                <a:ext cx="3312510" cy="52322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en-US" sz="2400" b="1" i="1" dirty="0" smtClean="0">
                          <a:solidFill>
                            <a:srgbClr val="0033CC"/>
                          </a:solidFill>
                          <a:latin typeface="Cambria Math" panose="02040503050406030204" pitchFamily="18" charset="0"/>
                          <a:sym typeface="Symbol" panose="05050102010706020507" pitchFamily="18" charset="2"/>
                        </a:rPr>
                        <m:t>𝒘</m:t>
                      </m:r>
                      <m:r>
                        <a:rPr lang="en-US" altLang="en-US" sz="2400" b="1" i="1" dirty="0" smtClean="0">
                          <a:solidFill>
                            <a:srgbClr val="0033CC"/>
                          </a:solidFill>
                          <a:latin typeface="Cambria Math" panose="02040503050406030204" pitchFamily="18" charset="0"/>
                          <a:sym typeface="Symbol" panose="05050102010706020507" pitchFamily="18" charset="2"/>
                        </a:rPr>
                        <m:t>= </m:t>
                      </m:r>
                      <m:r>
                        <m:rPr>
                          <m:sty m:val="p"/>
                        </m:rPr>
                        <a:rPr lang="en-US" altLang="en-US" sz="2800" i="1" dirty="0">
                          <a:solidFill>
                            <a:srgbClr val="0033CC"/>
                          </a:solidFill>
                          <a:latin typeface="Cambria Math" panose="02040503050406030204" pitchFamily="18" charset="0"/>
                        </a:rPr>
                        <m:t>log</m:t>
                      </m:r>
                      <m:r>
                        <a:rPr lang="en-US" altLang="en-US" sz="2800" b="1" i="1" baseline="-25000" dirty="0">
                          <a:solidFill>
                            <a:srgbClr val="0033CC"/>
                          </a:solidFill>
                          <a:latin typeface="Cambria Math" panose="02040503050406030204" pitchFamily="18" charset="0"/>
                        </a:rPr>
                        <m:t>𝟐</m:t>
                      </m:r>
                      <m:r>
                        <a:rPr lang="en-US" altLang="en-US" sz="2800" b="1" i="1" dirty="0">
                          <a:solidFill>
                            <a:srgbClr val="0033CC"/>
                          </a:solidFill>
                          <a:latin typeface="Cambria Math" panose="02040503050406030204" pitchFamily="18" charset="0"/>
                        </a:rPr>
                        <m:t>𝑺</m:t>
                      </m:r>
                      <m:r>
                        <a:rPr lang="en-US" altLang="en-US" sz="2400" b="1" i="1" dirty="0">
                          <a:solidFill>
                            <a:srgbClr val="0033CC"/>
                          </a:solidFill>
                          <a:latin typeface="Cambria Math" panose="02040503050406030204" pitchFamily="18" charset="0"/>
                          <a:sym typeface="Symbol" panose="05050102010706020507" pitchFamily="18" charset="2"/>
                        </a:rPr>
                        <m:t> </m:t>
                      </m:r>
                      <m:r>
                        <a:rPr lang="en-US" altLang="en-US" sz="2800" i="1" dirty="0">
                          <a:solidFill>
                            <a:srgbClr val="0033CC"/>
                          </a:solidFill>
                          <a:latin typeface="Cambria Math" panose="02040503050406030204" pitchFamily="18" charset="0"/>
                          <a:sym typeface="Symbol" panose="05050102010706020507" pitchFamily="18" charset="2"/>
                        </a:rPr>
                        <m:t>+</m:t>
                      </m:r>
                      <m:r>
                        <a:rPr lang="en-US" altLang="en-US" sz="2800" b="1" i="1" dirty="0">
                          <a:solidFill>
                            <a:srgbClr val="0033CC"/>
                          </a:solidFill>
                          <a:latin typeface="Cambria Math" panose="02040503050406030204" pitchFamily="18" charset="0"/>
                          <a:sym typeface="Symbol" panose="05050102010706020507" pitchFamily="18" charset="2"/>
                        </a:rPr>
                        <m:t>𝒘</m:t>
                      </m:r>
                      <m:r>
                        <a:rPr lang="en-US" altLang="en-US" sz="2800" i="1" dirty="0">
                          <a:solidFill>
                            <a:srgbClr val="0033CC"/>
                          </a:solidFill>
                          <a:latin typeface="Cambria Math" panose="02040503050406030204" pitchFamily="18" charset="0"/>
                          <a:sym typeface="Symbol" panose="05050102010706020507" pitchFamily="18" charset="2"/>
                        </a:rPr>
                        <m:t>(</m:t>
                      </m:r>
                      <m:r>
                        <a:rPr lang="en-US" altLang="en-US" sz="2800" b="1" i="1" dirty="0">
                          <a:solidFill>
                            <a:srgbClr val="0033CC"/>
                          </a:solidFill>
                          <a:latin typeface="Cambria Math" panose="02040503050406030204" pitchFamily="18" charset="0"/>
                          <a:sym typeface="Symbol" panose="05050102010706020507" pitchFamily="18" charset="2"/>
                        </a:rPr>
                        <m:t>𝑭</m:t>
                      </m:r>
                      <m:r>
                        <a:rPr lang="en-US" altLang="en-US" sz="2800" i="1" dirty="0">
                          <a:solidFill>
                            <a:srgbClr val="0033CC"/>
                          </a:solidFill>
                          <a:latin typeface="Cambria Math" panose="02040503050406030204" pitchFamily="18" charset="0"/>
                          <a:sym typeface="Symbol" panose="05050102010706020507" pitchFamily="18" charset="2"/>
                        </a:rPr>
                        <m:t>)</m:t>
                      </m:r>
                    </m:oMath>
                  </m:oMathPara>
                </a14:m>
                <a:endParaRPr lang="en-US" altLang="en-US" sz="2800" dirty="0">
                  <a:solidFill>
                    <a:srgbClr val="0033CC"/>
                  </a:solidFill>
                  <a:latin typeface="Calibri" panose="020F0502020204030204" pitchFamily="34" charset="0"/>
                  <a:sym typeface="Symbol" panose="05050102010706020507" pitchFamily="18" charset="2"/>
                </a:endParaRPr>
              </a:p>
            </p:txBody>
          </p:sp>
        </mc:Choice>
        <mc:Fallback xmlns="">
          <p:sp>
            <p:nvSpPr>
              <p:cNvPr id="21" name="Rectangle 2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825836" y="1299632"/>
                <a:ext cx="3312510" cy="523220"/>
              </a:xfrm>
              <a:prstGeom prst="rect">
                <a:avLst/>
              </a:prstGeom>
              <a:blipFill rotWithShape="0">
                <a:blip r:embed="rId11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Using width-size relationships</a:t>
            </a:r>
            <a:endParaRPr lang="en-US" alt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55651" name="Rectangle 3"/>
              <p:cNvSpPr>
                <a:spLocks noGrp="1" noChangeArrowheads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r>
                  <a:rPr lang="en-US" altLang="en-US" b="1" dirty="0" smtClean="0">
                    <a:solidFill>
                      <a:srgbClr val="669900"/>
                    </a:solidFill>
                  </a:rPr>
                  <a:t>Cor: </a:t>
                </a:r>
                <a:r>
                  <a:rPr lang="en-US" altLang="en-US" dirty="0">
                    <a:solidFill>
                      <a:srgbClr val="0070C0"/>
                    </a:solidFill>
                  </a:rPr>
                  <a:t>[Ben-</a:t>
                </a:r>
                <a:r>
                  <a:rPr lang="en-US" altLang="en-US" dirty="0" err="1">
                    <a:solidFill>
                      <a:srgbClr val="0070C0"/>
                    </a:solidFill>
                  </a:rPr>
                  <a:t>SassonWigderson</a:t>
                </a:r>
                <a:r>
                  <a:rPr lang="en-US" altLang="en-US" dirty="0">
                    <a:solidFill>
                      <a:srgbClr val="0070C0"/>
                    </a:solidFill>
                  </a:rPr>
                  <a:t>]</a:t>
                </a:r>
                <a:r>
                  <a:rPr lang="en-US" altLang="en-US" b="1" dirty="0">
                    <a:solidFill>
                      <a:srgbClr val="669900"/>
                    </a:solidFill>
                  </a:rPr>
                  <a:t>:  </a:t>
                </a:r>
                <a:endParaRPr lang="en-US" altLang="en-US" b="1" i="1" dirty="0">
                  <a:solidFill>
                    <a:schemeClr val="accent1"/>
                  </a:solidFill>
                  <a:latin typeface="Cambria Math" panose="02040503050406030204" pitchFamily="18" charset="0"/>
                </a:endParaRPr>
              </a:p>
              <a:p>
                <a:pPr lvl="1"/>
                <a14:m>
                  <m:oMath xmlns:m="http://schemas.openxmlformats.org/officeDocument/2006/math">
                    <m:r>
                      <a:rPr lang="en-US" altLang="en-US" sz="2800" b="1" i="1" dirty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𝑹𝒆𝒔</m:t>
                    </m:r>
                    <m:d>
                      <m:dPr>
                        <m:ctrlPr>
                          <a:rPr lang="en-US" altLang="en-US" sz="2800" b="1" i="1" dirty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en-US" sz="2800" b="1" i="1" dirty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𝑭</m:t>
                        </m:r>
                      </m:e>
                    </m:d>
                    <m:r>
                      <a:rPr lang="en-US" altLang="en-US" sz="2800" i="1" dirty="0">
                        <a:solidFill>
                          <a:schemeClr val="accent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≥</m:t>
                    </m:r>
                    <m:r>
                      <a:rPr lang="en-US" altLang="en-US" sz="2800" b="1" i="1" dirty="0">
                        <a:solidFill>
                          <a:srgbClr val="FF6600"/>
                        </a:solidFill>
                        <a:latin typeface="Cambria Math" panose="02040503050406030204" pitchFamily="18" charset="0"/>
                      </a:rPr>
                      <m:t>𝒆𝒙𝒑</m:t>
                    </m:r>
                    <m:d>
                      <m:dPr>
                        <m:ctrlPr>
                          <a:rPr lang="en-US" altLang="en-US" sz="2800" b="1" i="1" dirty="0">
                            <a:solidFill>
                              <a:srgbClr val="FF66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altLang="en-US" sz="2800" b="1" i="1" dirty="0">
                                <a:solidFill>
                                  <a:srgbClr val="FF66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p>
                              <m:sSupPr>
                                <m:ctrlPr>
                                  <a:rPr lang="en-US" altLang="en-US" sz="2800" b="1" i="1" dirty="0">
                                    <a:solidFill>
                                      <a:srgbClr val="FF66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d>
                                  <m:dPr>
                                    <m:begChr m:val="["/>
                                    <m:endChr m:val="]"/>
                                    <m:ctrlPr>
                                      <a:rPr lang="en-US" altLang="en-US" sz="2800" i="1" dirty="0">
                                        <a:solidFill>
                                          <a:srgbClr val="FF66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altLang="en-US" sz="2800" i="1" dirty="0">
                                        <a:solidFill>
                                          <a:srgbClr val="FF66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 </m:t>
                                    </m:r>
                                    <m:r>
                                      <a:rPr lang="en-US" altLang="en-US" sz="2800" b="1" i="1" dirty="0">
                                        <a:solidFill>
                                          <a:srgbClr val="FF66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𝒘𝒊𝒅𝒕𝒉</m:t>
                                    </m:r>
                                    <m:d>
                                      <m:dPr>
                                        <m:ctrlPr>
                                          <a:rPr lang="en-US" altLang="en-US" sz="2800" b="1" i="1" dirty="0">
                                            <a:solidFill>
                                              <a:srgbClr val="FF660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en-US" altLang="en-US" sz="2800" b="1" i="1" dirty="0">
                                            <a:solidFill>
                                              <a:srgbClr val="FF660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𝑭</m:t>
                                        </m:r>
                                      </m:e>
                                    </m:d>
                                    <m:r>
                                      <a:rPr lang="en-US" altLang="en-US" sz="2800" b="1" i="1" dirty="0">
                                        <a:solidFill>
                                          <a:srgbClr val="FF66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– </m:t>
                                    </m:r>
                                    <m:r>
                                      <a:rPr lang="en-US" altLang="en-US" sz="2800" b="1" i="1" dirty="0">
                                        <a:solidFill>
                                          <a:srgbClr val="FF66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𝒘</m:t>
                                    </m:r>
                                    <m:d>
                                      <m:dPr>
                                        <m:ctrlPr>
                                          <a:rPr lang="en-US" altLang="en-US" sz="2800" b="1" i="1" dirty="0">
                                            <a:solidFill>
                                              <a:srgbClr val="FF660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en-US" altLang="en-US" sz="2800" b="1" i="1" dirty="0">
                                            <a:solidFill>
                                              <a:srgbClr val="FF660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𝑭</m:t>
                                        </m:r>
                                      </m:e>
                                    </m:d>
                                    <m:r>
                                      <a:rPr lang="en-US" altLang="en-US" sz="2800" b="1" i="1" dirty="0">
                                        <a:solidFill>
                                          <a:srgbClr val="FF66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 </m:t>
                                    </m:r>
                                  </m:e>
                                </m:d>
                              </m:e>
                              <m:sup>
                                <m:r>
                                  <a:rPr lang="en-US" altLang="en-US" sz="2800" b="1" i="1" dirty="0">
                                    <a:solidFill>
                                      <a:srgbClr val="FF6600"/>
                                    </a:solidFill>
                                    <a:latin typeface="Cambria Math" panose="02040503050406030204" pitchFamily="18" charset="0"/>
                                  </a:rPr>
                                  <m:t>𝟐</m:t>
                                </m:r>
                              </m:sup>
                            </m:sSup>
                          </m:num>
                          <m:den>
                            <m:r>
                              <a:rPr lang="en-US" altLang="en-US" sz="2800" b="1" i="1" dirty="0" smtClean="0">
                                <a:solidFill>
                                  <a:srgbClr val="FF6600"/>
                                </a:solidFill>
                                <a:latin typeface="Cambria Math" panose="02040503050406030204" pitchFamily="18" charset="0"/>
                              </a:rPr>
                              <m:t>𝟖</m:t>
                            </m:r>
                            <m:r>
                              <a:rPr lang="en-US" altLang="en-US" sz="2800" b="1" i="1" dirty="0">
                                <a:solidFill>
                                  <a:srgbClr val="FF6600"/>
                                </a:solidFill>
                                <a:latin typeface="Cambria Math" panose="02040503050406030204" pitchFamily="18" charset="0"/>
                              </a:rPr>
                              <m:t>𝒏</m:t>
                            </m:r>
                          </m:den>
                        </m:f>
                      </m:e>
                    </m:d>
                  </m:oMath>
                </a14:m>
                <a:endParaRPr lang="en-US" altLang="en-US" sz="2800" b="1" dirty="0">
                  <a:solidFill>
                    <a:srgbClr val="FF6600"/>
                  </a:solidFill>
                </a:endParaRPr>
              </a:p>
              <a:p>
                <a:pPr lvl="1"/>
                <a14:m>
                  <m:oMath xmlns:m="http://schemas.openxmlformats.org/officeDocument/2006/math">
                    <m:r>
                      <a:rPr lang="en-US" altLang="en-US" sz="2800" b="1" i="1" dirty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𝑹𝒆𝒔</m:t>
                    </m:r>
                    <m:r>
                      <a:rPr lang="en-US" altLang="en-US" sz="2800" i="1" baseline="-25000" dirty="0" err="1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𝑡𝑟𝑒𝑒</m:t>
                    </m:r>
                    <m:r>
                      <a:rPr lang="en-US" altLang="en-US" sz="2800" i="1" dirty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altLang="en-US" sz="2800" b="1" i="1" dirty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𝑭</m:t>
                    </m:r>
                    <m:r>
                      <a:rPr lang="en-US" altLang="en-US" sz="2800" i="1" dirty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) </m:t>
                    </m:r>
                    <m:r>
                      <a:rPr lang="en-US" altLang="en-US" sz="2800" i="1" dirty="0">
                        <a:solidFill>
                          <a:schemeClr val="accent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≥ </m:t>
                    </m:r>
                    <m:sSup>
                      <m:sSupPr>
                        <m:ctrlPr>
                          <a:rPr lang="en-US" altLang="en-US" sz="2800" b="1" i="1" dirty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en-US" sz="2800" b="1" i="1" dirty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e>
                      <m:sup>
                        <m:r>
                          <a:rPr lang="en-US" altLang="en-US" sz="2800" b="1" i="1" dirty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𝒘𝒊𝒅𝒕𝒉</m:t>
                        </m:r>
                        <m:r>
                          <a:rPr lang="en-US" altLang="en-US" sz="2800" b="1" i="1" dirty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altLang="en-US" sz="2800" b="1" i="1" dirty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𝑭</m:t>
                        </m:r>
                        <m:r>
                          <a:rPr lang="en-US" altLang="en-US" sz="2800" b="1" i="1" dirty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) – </m:t>
                        </m:r>
                        <m:r>
                          <a:rPr lang="en-US" altLang="en-US" sz="2800" b="1" i="1" dirty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𝒘</m:t>
                        </m:r>
                        <m:r>
                          <a:rPr lang="en-US" altLang="en-US" sz="2800" b="1" i="1" dirty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altLang="en-US" sz="2800" b="1" i="1" dirty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𝑭</m:t>
                        </m:r>
                        <m:r>
                          <a:rPr lang="en-US" altLang="en-US" sz="2800" b="1" i="1" dirty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)</m:t>
                        </m:r>
                        <m:r>
                          <m:rPr>
                            <m:nor/>
                          </m:rPr>
                          <a:rPr lang="en-US" altLang="en-US" sz="2800" b="1" dirty="0">
                            <a:solidFill>
                              <a:schemeClr val="accent1"/>
                            </a:solidFill>
                          </a:rPr>
                          <m:t> </m:t>
                        </m:r>
                      </m:sup>
                    </m:sSup>
                  </m:oMath>
                </a14:m>
                <a:endParaRPr lang="en-US" altLang="en-US" b="1" dirty="0" smtClean="0">
                  <a:solidFill>
                    <a:srgbClr val="669900"/>
                  </a:solidFill>
                </a:endParaRPr>
              </a:p>
              <a:p>
                <a:pPr lvl="8"/>
                <a:endParaRPr lang="en-US" altLang="en-US" b="1" dirty="0" smtClean="0">
                  <a:solidFill>
                    <a:srgbClr val="669900"/>
                  </a:solidFill>
                </a:endParaRPr>
              </a:p>
              <a:p>
                <a:r>
                  <a:rPr lang="en-US" altLang="en-US" b="1" dirty="0" err="1" smtClean="0">
                    <a:solidFill>
                      <a:srgbClr val="669900"/>
                    </a:solidFill>
                  </a:rPr>
                  <a:t>Cor</a:t>
                </a:r>
                <a:r>
                  <a:rPr lang="en-US" altLang="en-US" b="1" dirty="0" smtClean="0">
                    <a:solidFill>
                      <a:srgbClr val="669900"/>
                    </a:solidFill>
                  </a:rPr>
                  <a:t>: </a:t>
                </a:r>
                <a:r>
                  <a:rPr lang="en-US" altLang="en-US" dirty="0" smtClean="0">
                    <a:solidFill>
                      <a:srgbClr val="0070C0"/>
                    </a:solidFill>
                  </a:rPr>
                  <a:t>[BP 96]:  </a:t>
                </a:r>
                <a:r>
                  <a:rPr lang="en-US" altLang="en-US" dirty="0" smtClean="0"/>
                  <a:t>If there is a </a:t>
                </a:r>
                <a:r>
                  <a:rPr lang="en-US" altLang="en-US" i="1" dirty="0" smtClean="0"/>
                  <a:t>resolution</a:t>
                </a:r>
                <a:r>
                  <a:rPr lang="en-US" altLang="en-US" dirty="0" smtClean="0"/>
                  <a:t> refutation of size </a:t>
                </a:r>
                <a14:m>
                  <m:oMath xmlns:m="http://schemas.openxmlformats.org/officeDocument/2006/math">
                    <m:r>
                      <a:rPr lang="en-US" altLang="en-US" b="1" i="1" dirty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𝑺</m:t>
                    </m:r>
                  </m:oMath>
                </a14:m>
                <a:r>
                  <a:rPr lang="en-US" altLang="en-US" b="1" dirty="0" smtClean="0">
                    <a:solidFill>
                      <a:srgbClr val="669900"/>
                    </a:solidFill>
                  </a:rPr>
                  <a:t> </a:t>
                </a:r>
                <a:r>
                  <a:rPr lang="en-US" altLang="en-US" dirty="0" smtClean="0"/>
                  <a:t>then can find one in time/size 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en-US" b="1" i="1" dirty="0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en-US" b="1" i="1" dirty="0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𝒏</m:t>
                        </m:r>
                      </m:e>
                      <m:sup>
                        <m:r>
                          <a:rPr lang="en-US" altLang="en-US" b="1" i="1" dirty="0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𝑶</m:t>
                        </m:r>
                        <m:r>
                          <a:rPr lang="en-US" altLang="en-US" b="1" i="1" dirty="0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  <m:rad>
                          <m:radPr>
                            <m:degHide m:val="on"/>
                            <m:ctrlPr>
                              <a:rPr lang="en-US" altLang="en-US" b="1" i="1" dirty="0">
                                <a:solidFill>
                                  <a:schemeClr val="accent1"/>
                                </a:solidFill>
                                <a:latin typeface="Cambria Math" panose="02040503050406030204" pitchFamily="18" charset="0"/>
                                <a:sym typeface="Symbol" panose="05050102010706020507" pitchFamily="18" charset="2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en-US" b="1" i="1" dirty="0">
                                <a:solidFill>
                                  <a:schemeClr val="accent1"/>
                                </a:solidFill>
                                <a:latin typeface="Cambria Math" panose="02040503050406030204" pitchFamily="18" charset="0"/>
                                <a:sym typeface="Symbol" panose="05050102010706020507" pitchFamily="18" charset="2"/>
                              </a:rPr>
                              <m:t>𝒏</m:t>
                            </m:r>
                            <m:r>
                              <a:rPr lang="en-US" altLang="en-US" b="1" dirty="0">
                                <a:solidFill>
                                  <a:schemeClr val="accent1"/>
                                </a:solidFill>
                                <a:latin typeface="Cambria Math" panose="02040503050406030204" pitchFamily="18" charset="0"/>
                                <a:sym typeface="Symbol" panose="05050102010706020507" pitchFamily="18" charset="2"/>
                              </a:rPr>
                              <m:t> </m:t>
                            </m:r>
                            <m:r>
                              <m:rPr>
                                <m:sty m:val="p"/>
                              </m:rPr>
                              <a:rPr lang="en-US" altLang="en-US" b="1" dirty="0">
                                <a:solidFill>
                                  <a:schemeClr val="accent1"/>
                                </a:solidFill>
                                <a:latin typeface="Cambria Math" panose="02040503050406030204" pitchFamily="18" charset="0"/>
                                <a:sym typeface="Symbol" panose="05050102010706020507" pitchFamily="18" charset="2"/>
                              </a:rPr>
                              <m:t>ln</m:t>
                            </m:r>
                            <m:r>
                              <a:rPr lang="en-US" altLang="en-US" b="1" dirty="0">
                                <a:solidFill>
                                  <a:schemeClr val="accent1"/>
                                </a:solidFill>
                                <a:latin typeface="Cambria Math" panose="02040503050406030204" pitchFamily="18" charset="0"/>
                                <a:sym typeface="Symbol" panose="05050102010706020507" pitchFamily="18" charset="2"/>
                              </a:rPr>
                              <m:t> </m:t>
                            </m:r>
                            <m:r>
                              <a:rPr lang="en-US" altLang="en-US" b="1" i="1" dirty="0" smtClean="0">
                                <a:solidFill>
                                  <a:schemeClr val="accent1"/>
                                </a:solidFill>
                                <a:latin typeface="Cambria Math" panose="02040503050406030204" pitchFamily="18" charset="0"/>
                                <a:sym typeface="Symbol" panose="05050102010706020507" pitchFamily="18" charset="2"/>
                              </a:rPr>
                              <m:t>𝑺</m:t>
                            </m:r>
                          </m:e>
                        </m:rad>
                      </m:sup>
                    </m:sSup>
                  </m:oMath>
                </a14:m>
                <a:r>
                  <a:rPr lang="en-US" altLang="en-US" baseline="30000" dirty="0" smtClean="0">
                    <a:solidFill>
                      <a:schemeClr val="accent1"/>
                    </a:solidFill>
                  </a:rPr>
                  <a:t>)</a:t>
                </a:r>
              </a:p>
              <a:p>
                <a:pPr lvl="1"/>
                <a:r>
                  <a:rPr lang="en-US" altLang="en-US" dirty="0" smtClean="0"/>
                  <a:t>Derive all clauses of width at most </a:t>
                </a:r>
                <a14:m>
                  <m:oMath xmlns:m="http://schemas.openxmlformats.org/officeDocument/2006/math">
                    <m:r>
                      <a:rPr lang="en-US" altLang="en-US" b="1" i="1" dirty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𝑾</m:t>
                    </m:r>
                    <m:r>
                      <a:rPr lang="en-US" altLang="en-US" b="1" i="1" dirty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altLang="en-US" b="1" i="1" dirty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</m:ctrlPr>
                      </m:radPr>
                      <m:deg/>
                      <m:e>
                        <m:r>
                          <a:rPr lang="en-US" altLang="en-US" b="1" i="1" dirty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  <m:t>𝟐</m:t>
                        </m:r>
                        <m:r>
                          <a:rPr lang="en-US" altLang="en-US" b="1" i="1" dirty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  <m:t>𝒏</m:t>
                        </m:r>
                        <m:r>
                          <a:rPr lang="en-US" altLang="en-US" b="1" dirty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 altLang="en-US" b="1" dirty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  <m:t>ln</m:t>
                        </m:r>
                        <m:r>
                          <a:rPr lang="en-US" altLang="en-US" b="1" dirty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  <m:t> </m:t>
                        </m:r>
                        <m:r>
                          <a:rPr lang="en-US" altLang="en-US" b="1" i="1" dirty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  <m:t>𝑺</m:t>
                        </m:r>
                      </m:e>
                    </m:rad>
                  </m:oMath>
                </a14:m>
                <a:r>
                  <a:rPr lang="en-US" altLang="en-US" dirty="0" smtClean="0"/>
                  <a:t>.</a:t>
                </a:r>
              </a:p>
              <a:p>
                <a:pPr marL="3657600" lvl="8" indent="0">
                  <a:buNone/>
                </a:pPr>
                <a:endParaRPr lang="en-US" altLang="en-US" sz="1050" dirty="0" smtClean="0"/>
              </a:p>
              <a:p>
                <a:r>
                  <a:rPr lang="en-US" altLang="en-US" b="1" dirty="0" smtClean="0">
                    <a:solidFill>
                      <a:srgbClr val="669900"/>
                    </a:solidFill>
                  </a:rPr>
                  <a:t>Cor: </a:t>
                </a:r>
                <a:r>
                  <a:rPr lang="en-US" altLang="en-US" dirty="0" smtClean="0"/>
                  <a:t>If there is a </a:t>
                </a:r>
                <a:r>
                  <a:rPr lang="en-US" altLang="en-US" i="1" dirty="0" smtClean="0"/>
                  <a:t>tree-resolution</a:t>
                </a:r>
                <a:r>
                  <a:rPr lang="en-US" altLang="en-US" dirty="0" smtClean="0"/>
                  <a:t> refutation of size </a:t>
                </a:r>
                <a14:m>
                  <m:oMath xmlns:m="http://schemas.openxmlformats.org/officeDocument/2006/math">
                    <m:r>
                      <a:rPr lang="en-US" altLang="en-US" b="1" i="1" dirty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𝑺</m:t>
                    </m:r>
                  </m:oMath>
                </a14:m>
                <a:r>
                  <a:rPr lang="en-US" altLang="en-US" dirty="0" smtClean="0"/>
                  <a:t> then can find one in time/size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en-US" b="1" i="1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en-US" altLang="en-US" b="1" i="1" smtClean="0">
                                <a:solidFill>
                                  <a:schemeClr val="accent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altLang="en-US" b="1" i="1" smtClean="0">
                                <a:solidFill>
                                  <a:schemeClr val="accent1"/>
                                </a:solidFill>
                                <a:latin typeface="Cambria Math" panose="02040503050406030204" pitchFamily="18" charset="0"/>
                              </a:rPr>
                              <m:t>𝒏</m:t>
                            </m:r>
                          </m:e>
                          <m:sup>
                            <m:r>
                              <a:rPr lang="en-US" altLang="en-US" b="1" i="1" smtClean="0">
                                <a:solidFill>
                                  <a:schemeClr val="accent1"/>
                                </a:solidFill>
                                <a:latin typeface="Cambria Math" panose="02040503050406030204" pitchFamily="18" charset="0"/>
                              </a:rPr>
                              <m:t>𝑶</m:t>
                            </m:r>
                            <m:r>
                              <a:rPr lang="en-US" altLang="en-US" b="1" i="1" smtClean="0">
                                <a:solidFill>
                                  <a:schemeClr val="accent1"/>
                                </a:solidFill>
                                <a:latin typeface="Cambria Math" panose="02040503050406030204" pitchFamily="18" charset="0"/>
                              </a:rPr>
                              <m:t>(</m:t>
                            </m:r>
                            <m:func>
                              <m:funcPr>
                                <m:ctrlPr>
                                  <a:rPr lang="en-US" altLang="en-US" b="1" i="1" smtClean="0">
                                    <a:solidFill>
                                      <a:schemeClr val="accent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funcPr>
                              <m:fName>
                                <m:r>
                                  <a:rPr lang="en-US" altLang="en-US" b="1" i="0" smtClean="0">
                                    <a:solidFill>
                                      <a:schemeClr val="accent1"/>
                                    </a:solidFill>
                                    <a:latin typeface="Cambria Math" panose="02040503050406030204" pitchFamily="18" charset="0"/>
                                  </a:rPr>
                                  <m:t>𝐥𝐨𝐠</m:t>
                                </m:r>
                              </m:fName>
                              <m:e>
                                <m:r>
                                  <a:rPr lang="en-US" altLang="en-US" b="1" i="1" smtClean="0">
                                    <a:solidFill>
                                      <a:schemeClr val="accent1"/>
                                    </a:solidFill>
                                    <a:latin typeface="Cambria Math" panose="02040503050406030204" pitchFamily="18" charset="0"/>
                                  </a:rPr>
                                  <m:t>𝑺</m:t>
                                </m:r>
                                <m:r>
                                  <a:rPr lang="en-US" altLang="en-US" b="1" i="1" smtClean="0">
                                    <a:solidFill>
                                      <a:schemeClr val="accent1"/>
                                    </a:solidFill>
                                    <a:latin typeface="Cambria Math" panose="02040503050406030204" pitchFamily="18" charset="0"/>
                                  </a:rPr>
                                  <m:t>)</m:t>
                                </m:r>
                              </m:e>
                            </m:func>
                          </m:sup>
                        </m:sSup>
                        <m:r>
                          <a:rPr lang="en-US" altLang="en-US" b="1" i="1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en-US" altLang="en-US" b="1" i="1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𝑺</m:t>
                        </m:r>
                      </m:e>
                      <m:sup>
                        <m:r>
                          <a:rPr lang="en-US" altLang="en-US" b="1" i="1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𝑶</m:t>
                        </m:r>
                        <m:r>
                          <a:rPr lang="en-US" altLang="en-US" b="1" i="1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  <m:func>
                          <m:funcPr>
                            <m:ctrlPr>
                              <a:rPr lang="en-US" altLang="en-US" b="1" i="1" smtClean="0">
                                <a:solidFill>
                                  <a:schemeClr val="accent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uncPr>
                          <m:fName>
                            <m:r>
                              <a:rPr lang="en-US" altLang="en-US" b="1" i="0" smtClean="0">
                                <a:solidFill>
                                  <a:schemeClr val="accent1"/>
                                </a:solidFill>
                                <a:latin typeface="Cambria Math" panose="02040503050406030204" pitchFamily="18" charset="0"/>
                              </a:rPr>
                              <m:t>𝐥𝐨𝐠</m:t>
                            </m:r>
                          </m:fName>
                          <m:e>
                            <m:r>
                              <a:rPr lang="en-US" altLang="en-US" b="1" i="1" smtClean="0">
                                <a:solidFill>
                                  <a:schemeClr val="accent1"/>
                                </a:solidFill>
                                <a:latin typeface="Cambria Math" panose="02040503050406030204" pitchFamily="18" charset="0"/>
                              </a:rPr>
                              <m:t>𝒏</m:t>
                            </m:r>
                            <m:r>
                              <a:rPr lang="en-US" altLang="en-US" b="1" i="1" smtClean="0">
                                <a:solidFill>
                                  <a:schemeClr val="accent1"/>
                                </a:solidFill>
                                <a:latin typeface="Cambria Math" panose="02040503050406030204" pitchFamily="18" charset="0"/>
                              </a:rPr>
                              <m:t>)</m:t>
                            </m:r>
                          </m:e>
                        </m:func>
                      </m:sup>
                    </m:sSup>
                  </m:oMath>
                </a14:m>
                <a:r>
                  <a:rPr lang="en-US" altLang="en-US" dirty="0" smtClean="0"/>
                  <a:t>.</a:t>
                </a:r>
              </a:p>
              <a:p>
                <a:pPr lvl="6"/>
                <a:endParaRPr lang="en-US" altLang="en-US" b="1" dirty="0">
                  <a:solidFill>
                    <a:srgbClr val="669900"/>
                  </a:solidFill>
                </a:endParaRPr>
              </a:p>
              <a:p>
                <a:endParaRPr lang="en-US" altLang="en-US" sz="2800" b="1" dirty="0" smtClean="0">
                  <a:solidFill>
                    <a:srgbClr val="FF6600"/>
                  </a:solidFill>
                </a:endParaRPr>
              </a:p>
              <a:p>
                <a:pPr marL="0" indent="0">
                  <a:buNone/>
                </a:pPr>
                <a:endParaRPr lang="en-US" altLang="en-US" b="1" dirty="0">
                  <a:solidFill>
                    <a:srgbClr val="FF6600"/>
                  </a:solidFill>
                </a:endParaRPr>
              </a:p>
              <a:p>
                <a:endParaRPr lang="en-US" altLang="en-US" sz="3200" dirty="0"/>
              </a:p>
            </p:txBody>
          </p:sp>
        </mc:Choice>
        <mc:Fallback>
          <p:sp>
            <p:nvSpPr>
              <p:cNvPr id="155651" name="Rectang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blipFill>
                <a:blip r:embed="rId2"/>
                <a:stretch>
                  <a:fillRect l="-1305" t="-1107" b="-319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384900-51C4-4F1F-AC0B-CB9FE738FE37}" type="slidenum">
              <a:rPr lang="en-US" altLang="en-US" smtClean="0"/>
              <a:pPr/>
              <a:t>59</a:t>
            </a:fld>
            <a:endParaRPr lang="en-US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A730FD-9445-4A6B-9866-D04306811F62}" type="slidenum">
              <a:rPr lang="en-US" altLang="en-US"/>
              <a:pPr/>
              <a:t>6</a:t>
            </a:fld>
            <a:endParaRPr lang="en-US" altLang="en-US"/>
          </a:p>
        </p:txBody>
      </p:sp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381000"/>
            <a:ext cx="7772400" cy="914400"/>
          </a:xfrm>
        </p:spPr>
        <p:txBody>
          <a:bodyPr/>
          <a:lstStyle/>
          <a:p>
            <a:r>
              <a:rPr lang="en-US" altLang="en-US" dirty="0" smtClean="0"/>
              <a:t>Proof complexity vs search</a:t>
            </a:r>
            <a:endParaRPr lang="en-US" altLang="en-US" dirty="0"/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 sz="1800" dirty="0" smtClean="0"/>
          </a:p>
          <a:p>
            <a:r>
              <a:rPr lang="en-US" altLang="en-US" dirty="0" smtClean="0"/>
              <a:t>Proof complexity only measures how large proofs must be, not how easy they are to find</a:t>
            </a:r>
          </a:p>
          <a:p>
            <a:pPr lvl="1"/>
            <a:r>
              <a:rPr lang="en-US" altLang="en-US" dirty="0" smtClean="0"/>
              <a:t>Lower bounds on proof complexity imply lower bounds on </a:t>
            </a:r>
            <a:r>
              <a:rPr lang="en-US" altLang="en-US" i="1" dirty="0" smtClean="0"/>
              <a:t>nondeterministic</a:t>
            </a:r>
            <a:r>
              <a:rPr lang="en-US" altLang="en-US" dirty="0" smtClean="0"/>
              <a:t> algorithms</a:t>
            </a:r>
          </a:p>
          <a:p>
            <a:pPr lvl="2"/>
            <a:r>
              <a:rPr lang="en-US" altLang="en-US" sz="2400" dirty="0" smtClean="0"/>
              <a:t>Stronger than lower bounds on deterministic search</a:t>
            </a:r>
          </a:p>
          <a:p>
            <a:pPr lvl="7"/>
            <a:endParaRPr lang="en-US" altLang="en-US" dirty="0">
              <a:solidFill>
                <a:schemeClr val="accent1"/>
              </a:solidFill>
            </a:endParaRPr>
          </a:p>
          <a:p>
            <a:r>
              <a:rPr lang="en-US" altLang="en-US" dirty="0" smtClean="0"/>
              <a:t>Any complete SAT solver yields a propositional proof system</a:t>
            </a:r>
          </a:p>
          <a:p>
            <a:pPr lvl="1"/>
            <a:r>
              <a:rPr lang="en-US" altLang="en-US" dirty="0" smtClean="0"/>
              <a:t>Proof that</a:t>
            </a:r>
            <a:r>
              <a:rPr lang="en-US" altLang="en-US" dirty="0" smtClean="0">
                <a:solidFill>
                  <a:schemeClr val="accent1"/>
                </a:solidFill>
              </a:rPr>
              <a:t> </a:t>
            </a:r>
            <a:r>
              <a:rPr lang="en-US" altLang="en-US" b="1" dirty="0" smtClean="0">
                <a:solidFill>
                  <a:schemeClr val="accent1"/>
                </a:solidFill>
              </a:rPr>
              <a:t>F</a:t>
            </a:r>
            <a:r>
              <a:rPr lang="en-US" altLang="en-US" dirty="0" smtClean="0">
                <a:solidFill>
                  <a:schemeClr val="accent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∊</a:t>
            </a:r>
            <a:r>
              <a:rPr lang="en-US" altLang="en-US" b="1" dirty="0" smtClean="0">
                <a:solidFill>
                  <a:schemeClr val="accent1"/>
                </a:solidFill>
              </a:rPr>
              <a:t>UNSAT </a:t>
            </a:r>
            <a:r>
              <a:rPr lang="en-US" altLang="en-US" dirty="0" smtClean="0"/>
              <a:t>is transcript of failed search on input </a:t>
            </a:r>
            <a:r>
              <a:rPr lang="en-US" altLang="en-US" b="1" dirty="0" smtClean="0">
                <a:solidFill>
                  <a:schemeClr val="accent1"/>
                </a:solidFill>
              </a:rPr>
              <a:t>F</a:t>
            </a:r>
          </a:p>
          <a:p>
            <a:pPr lvl="1"/>
            <a:r>
              <a:rPr lang="en-US" altLang="en-US" dirty="0" smtClean="0"/>
              <a:t>Size of proof </a:t>
            </a:r>
            <a:r>
              <a:rPr lang="en-US" altLang="en-US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≈ </a:t>
            </a:r>
            <a:r>
              <a:rPr lang="en-US" altLang="en-US" dirty="0" smtClean="0">
                <a:latin typeface="+mn-lt"/>
                <a:ea typeface="Cambria Math" panose="02040503050406030204" pitchFamily="18" charset="0"/>
              </a:rPr>
              <a:t>running time of SAT solver on input </a:t>
            </a:r>
            <a:r>
              <a:rPr lang="en-US" altLang="en-US" b="1" dirty="0" smtClean="0">
                <a:solidFill>
                  <a:schemeClr val="accent1"/>
                </a:solidFill>
                <a:latin typeface="+mn-lt"/>
                <a:ea typeface="Cambria Math" panose="02040503050406030204" pitchFamily="18" charset="0"/>
              </a:rPr>
              <a:t>F</a:t>
            </a:r>
            <a:endParaRPr lang="en-US" altLang="en-US" b="1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0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Notes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1011" name="Rectangle 3"/>
              <p:cNvSpPr>
                <a:spLocks noGrp="1" noChangeArrowheads="1"/>
              </p:cNvSpPr>
              <p:nvPr>
                <p:ph type="body" idx="1"/>
              </p:nvPr>
            </p:nvSpPr>
            <p:spPr>
              <a:xfrm>
                <a:off x="495300" y="1524000"/>
                <a:ext cx="8407400" cy="4953000"/>
              </a:xfrm>
            </p:spPr>
            <p:txBody>
              <a:bodyPr/>
              <a:lstStyle/>
              <a:p>
                <a:r>
                  <a:rPr lang="en-US" altLang="en-US" dirty="0" smtClean="0"/>
                  <a:t>Relationship between width and size is roughly optimal for general resolution</a:t>
                </a:r>
              </a:p>
              <a:p>
                <a:pPr lvl="1"/>
                <a:r>
                  <a:rPr lang="en-US" altLang="en-US" sz="2800" dirty="0">
                    <a:solidFill>
                      <a:srgbClr val="0070C0"/>
                    </a:solidFill>
                  </a:rPr>
                  <a:t>[</a:t>
                </a:r>
                <a:r>
                  <a:rPr lang="en-US" altLang="en-US" sz="2800" dirty="0" err="1">
                    <a:solidFill>
                      <a:srgbClr val="0070C0"/>
                    </a:solidFill>
                  </a:rPr>
                  <a:t>Bonet</a:t>
                </a:r>
                <a:r>
                  <a:rPr lang="en-US" altLang="en-US" sz="2800" dirty="0">
                    <a:solidFill>
                      <a:srgbClr val="0070C0"/>
                    </a:solidFill>
                  </a:rPr>
                  <a:t>, et al 99] </a:t>
                </a:r>
                <a:r>
                  <a:rPr lang="en-US" altLang="en-US" sz="2800" dirty="0" smtClean="0"/>
                  <a:t>Ordering tautologies with </a:t>
                </a:r>
                <a:r>
                  <a:rPr lang="en-US" altLang="en-US" sz="2800" dirty="0"/>
                  <a:t>constant input </a:t>
                </a:r>
                <a:r>
                  <a:rPr lang="en-US" altLang="en-US" sz="2800" dirty="0" smtClean="0"/>
                  <a:t>clause size </a:t>
                </a:r>
                <a:r>
                  <a:rPr lang="en-US" altLang="en-US" sz="2800" dirty="0"/>
                  <a:t>and polynomial-size proofs that require width</a:t>
                </a:r>
                <a:r>
                  <a:rPr lang="en-US" altLang="en-US" sz="2800" dirty="0" smtClean="0"/>
                  <a:t> </a:t>
                </a:r>
                <a14:m>
                  <m:oMath xmlns:m="http://schemas.openxmlformats.org/officeDocument/2006/math">
                    <m:r>
                      <a:rPr lang="en-US" altLang="en-US" sz="2800" b="1" i="1" dirty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𝛀</m:t>
                    </m:r>
                    <m:r>
                      <a:rPr lang="en-US" altLang="en-US" sz="2800" b="1" i="1" dirty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(</m:t>
                    </m:r>
                    <m:rad>
                      <m:radPr>
                        <m:degHide m:val="on"/>
                        <m:ctrlPr>
                          <a:rPr lang="en-US" altLang="en-US" sz="2800" b="1" i="1" dirty="0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n-US" altLang="en-US" sz="2800" b="1" i="1" dirty="0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𝒏</m:t>
                        </m:r>
                      </m:e>
                    </m:rad>
                    <m:r>
                      <a:rPr lang="en-US" altLang="en-US" sz="2800" b="1" i="1" dirty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</m:t>
                    </m:r>
                  </m:oMath>
                </a14:m>
                <a:endParaRPr lang="en-US" altLang="en-US" sz="2800" dirty="0"/>
              </a:p>
              <a:p>
                <a:pPr lvl="1"/>
                <a:endParaRPr lang="en-US" altLang="en-US" sz="2800" dirty="0"/>
              </a:p>
              <a:p>
                <a:r>
                  <a:rPr lang="en-US" altLang="en-US" dirty="0" smtClean="0"/>
                  <a:t>DPLL/tree-resolution </a:t>
                </a:r>
                <a:r>
                  <a:rPr lang="en-US" altLang="en-US" dirty="0"/>
                  <a:t>can require exponentially larger proofs than general resolution </a:t>
                </a:r>
                <a:r>
                  <a:rPr lang="en-US" altLang="en-US" dirty="0">
                    <a:solidFill>
                      <a:srgbClr val="0070C0"/>
                    </a:solidFill>
                  </a:rPr>
                  <a:t>[BEGJ 98],[BW 98].</a:t>
                </a:r>
              </a:p>
              <a:p>
                <a:pPr lvl="1"/>
                <a:r>
                  <a:rPr lang="en-US" altLang="en-US" sz="2800" dirty="0"/>
                  <a:t>Polynomial versus  </a:t>
                </a:r>
                <a:r>
                  <a:rPr lang="en-US" altLang="en-US" sz="2800" dirty="0" smtClean="0">
                    <a:solidFill>
                      <a:schemeClr val="accent1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𝟐</a:t>
                </a:r>
                <a:r>
                  <a:rPr lang="el-GR" altLang="en-US" sz="2800" b="1" baseline="30000" dirty="0" smtClean="0">
                    <a:solidFill>
                      <a:schemeClr val="accent1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Ω</a:t>
                </a:r>
                <a:r>
                  <a:rPr lang="en-US" altLang="en-US" sz="2800" baseline="30000" dirty="0" smtClean="0">
                    <a:solidFill>
                      <a:schemeClr val="accent1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(𝒏/log 𝒏) </a:t>
                </a:r>
                <a:r>
                  <a:rPr lang="en-US" altLang="en-US" sz="2800" dirty="0" smtClean="0"/>
                  <a:t>size</a:t>
                </a:r>
                <a:endParaRPr lang="en-US" altLang="en-US" sz="2800" dirty="0"/>
              </a:p>
              <a:p>
                <a:pPr lvl="1"/>
                <a:r>
                  <a:rPr lang="en-US" altLang="en-US" sz="2800" dirty="0"/>
                  <a:t>Uses graph pebbling and width-based lower bound</a:t>
                </a:r>
              </a:p>
              <a:p>
                <a:endParaRPr lang="en-US" altLang="en-US" dirty="0"/>
              </a:p>
            </p:txBody>
          </p:sp>
        </mc:Choice>
        <mc:Fallback xmlns="">
          <p:sp>
            <p:nvSpPr>
              <p:cNvPr id="171011" name="Rectang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495300" y="1524000"/>
                <a:ext cx="8407400" cy="4953000"/>
              </a:xfrm>
              <a:blipFill rotWithShape="0">
                <a:blip r:embed="rId3"/>
                <a:stretch>
                  <a:fillRect l="-1233" t="-1107" r="-1668" b="-24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171013" name="Object 5"/>
          <p:cNvGraphicFramePr>
            <a:graphicFrameLocks noChangeAspect="1"/>
          </p:cNvGraphicFramePr>
          <p:nvPr/>
        </p:nvGraphicFramePr>
        <p:xfrm>
          <a:off x="4514850" y="3321050"/>
          <a:ext cx="112713" cy="2143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56" name="Equation" r:id="rId4" imgW="114120" imgH="215640" progId="Equation.3">
                  <p:embed/>
                </p:oleObj>
              </mc:Choice>
              <mc:Fallback>
                <p:oleObj name="Equation" r:id="rId4" imgW="11412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14850" y="3321050"/>
                        <a:ext cx="112713" cy="2143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384900-51C4-4F1F-AC0B-CB9FE738FE37}" type="slidenum">
              <a:rPr lang="en-US" altLang="en-US" smtClean="0"/>
              <a:pPr/>
              <a:t>60</a:t>
            </a:fld>
            <a:endParaRPr lang="en-US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28600"/>
            <a:ext cx="8077200" cy="914400"/>
          </a:xfrm>
        </p:spPr>
        <p:txBody>
          <a:bodyPr/>
          <a:lstStyle/>
          <a:p>
            <a:r>
              <a:rPr lang="en-US" altLang="en-US" dirty="0" smtClean="0"/>
              <a:t>Bounding width: boundary expansion</a:t>
            </a:r>
            <a:endParaRPr lang="en-US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2771" name="Rectangle 3"/>
              <p:cNvSpPr>
                <a:spLocks noGrp="1" noChangeArrowheads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r>
                  <a:rPr lang="en-US" altLang="en-US" dirty="0" smtClean="0"/>
                  <a:t> </a:t>
                </a:r>
                <a14:m>
                  <m:oMath xmlns:m="http://schemas.openxmlformats.org/officeDocument/2006/math">
                    <m:r>
                      <a:rPr lang="en-US" altLang="en-US" sz="3200" b="1" i="1" dirty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𝑭</m:t>
                    </m:r>
                  </m:oMath>
                </a14:m>
                <a:r>
                  <a:rPr lang="en-US" altLang="en-US" sz="3200" dirty="0"/>
                  <a:t> - a set of </a:t>
                </a:r>
                <a:r>
                  <a:rPr lang="en-US" altLang="en-US" sz="3200" dirty="0" smtClean="0"/>
                  <a:t>clauses</a:t>
                </a:r>
              </a:p>
              <a:p>
                <a:pPr lvl="4"/>
                <a:endParaRPr lang="en-US" altLang="en-US" sz="1200" dirty="0"/>
              </a:p>
              <a:p>
                <a14:m>
                  <m:oMath xmlns:m="http://schemas.openxmlformats.org/officeDocument/2006/math">
                    <m:r>
                      <a:rPr lang="en-US" altLang="en-US" sz="3200" b="1" i="1" dirty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𝜹</m:t>
                    </m:r>
                    <m:r>
                      <a:rPr lang="en-US" altLang="en-US" sz="3200" b="1" i="1" dirty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𝑭</m:t>
                    </m:r>
                  </m:oMath>
                </a14:m>
                <a:r>
                  <a:rPr lang="en-US" altLang="en-US" sz="3200" dirty="0"/>
                  <a:t> - boundary of </a:t>
                </a:r>
                <a14:m>
                  <m:oMath xmlns:m="http://schemas.openxmlformats.org/officeDocument/2006/math">
                    <m:r>
                      <a:rPr lang="en-US" altLang="en-US" sz="3200" b="1" i="1" dirty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𝑭</m:t>
                    </m:r>
                  </m:oMath>
                </a14:m>
                <a:r>
                  <a:rPr lang="en-US" altLang="en-US" sz="3200" dirty="0"/>
                  <a:t> </a:t>
                </a:r>
                <a:r>
                  <a:rPr lang="en-US" altLang="en-US" sz="3200" dirty="0" smtClean="0"/>
                  <a:t>= </a:t>
                </a:r>
                <a:r>
                  <a:rPr lang="en-US" altLang="en-US" sz="3200" dirty="0"/>
                  <a:t>set of variables appearing </a:t>
                </a:r>
                <a:r>
                  <a:rPr lang="en-US" altLang="en-US" sz="3200" dirty="0" smtClean="0"/>
                  <a:t>	   in </a:t>
                </a:r>
                <a:r>
                  <a:rPr lang="en-US" altLang="en-US" sz="3200" dirty="0"/>
                  <a:t>exactly one clause of </a:t>
                </a:r>
                <a14:m>
                  <m:oMath xmlns:m="http://schemas.openxmlformats.org/officeDocument/2006/math">
                    <m:r>
                      <a:rPr lang="en-US" altLang="en-US" sz="3200" b="1" i="1" dirty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𝑭</m:t>
                    </m:r>
                  </m:oMath>
                </a14:m>
                <a:endParaRPr lang="en-US" altLang="en-US" sz="3200" b="1" i="1" dirty="0" smtClean="0">
                  <a:solidFill>
                    <a:schemeClr val="accent1"/>
                  </a:solidFill>
                  <a:latin typeface="Cambria Math" panose="02040503050406030204" pitchFamily="18" charset="0"/>
                </a:endParaRPr>
              </a:p>
              <a:p>
                <a:pPr lvl="6"/>
                <a:endParaRPr lang="en-US" altLang="en-US" sz="1200" b="1" i="1" dirty="0" smtClean="0">
                  <a:solidFill>
                    <a:schemeClr val="accent1"/>
                  </a:solidFill>
                  <a:latin typeface="Cambria Math" panose="02040503050406030204" pitchFamily="18" charset="0"/>
                </a:endParaRPr>
              </a:p>
              <a:p>
                <a14:m>
                  <m:oMath xmlns:m="http://schemas.openxmlformats.org/officeDocument/2006/math">
                    <m:r>
                      <a:rPr lang="en-US" altLang="en-US" sz="3200" b="1" i="1" dirty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𝒔</m:t>
                    </m:r>
                    <m:r>
                      <a:rPr lang="en-US" altLang="en-US" sz="3200" b="1" i="1" dirty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altLang="en-US" sz="3200" b="1" i="1" dirty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𝑭</m:t>
                    </m:r>
                    <m:r>
                      <a:rPr lang="en-US" altLang="en-US" sz="3200" b="1" i="1" dirty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altLang="en-US" sz="3200" dirty="0">
                    <a:solidFill>
                      <a:schemeClr val="accent1"/>
                    </a:solidFill>
                  </a:rPr>
                  <a:t> </a:t>
                </a:r>
                <a:r>
                  <a:rPr lang="en-US" altLang="en-US" sz="3200" dirty="0"/>
                  <a:t>- </a:t>
                </a:r>
                <a:r>
                  <a:rPr lang="en-US" altLang="en-US" sz="3200" dirty="0" smtClean="0"/>
                  <a:t>minimum </a:t>
                </a:r>
                <a:r>
                  <a:rPr lang="en-US" altLang="en-US" sz="3200" dirty="0"/>
                  <a:t>size </a:t>
                </a:r>
                <a:r>
                  <a:rPr lang="en-US" altLang="en-US" sz="3200" dirty="0" smtClean="0"/>
                  <a:t>non-empty subset            	      of </a:t>
                </a:r>
                <a14:m>
                  <m:oMath xmlns:m="http://schemas.openxmlformats.org/officeDocument/2006/math">
                    <m:r>
                      <a:rPr lang="en-US" altLang="en-US" sz="3200" b="1" i="1" dirty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𝑯</m:t>
                    </m:r>
                    <m:r>
                      <a:rPr lang="en-US" altLang="en-US" sz="3200" b="0" i="1" dirty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⊆</m:t>
                    </m:r>
                    <m:r>
                      <a:rPr lang="en-US" altLang="en-US" sz="3200" b="1" i="1" dirty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𝑭</m:t>
                    </m:r>
                    <m:r>
                      <a:rPr lang="en-US" altLang="en-US" sz="3200" b="1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altLang="en-US" sz="3200" dirty="0" smtClean="0"/>
                  <a:t>with </a:t>
                </a:r>
                <a14:m>
                  <m:oMath xmlns:m="http://schemas.openxmlformats.org/officeDocument/2006/math">
                    <m:r>
                      <a:rPr lang="en-US" altLang="en-US" sz="3200" b="1" i="1" dirty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𝜹</m:t>
                    </m:r>
                    <m:r>
                      <a:rPr lang="en-US" altLang="en-US" sz="3200" b="1" i="1" dirty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𝑯</m:t>
                    </m:r>
                  </m:oMath>
                </a14:m>
                <a:r>
                  <a:rPr lang="en-US" altLang="en-US" sz="3200" dirty="0">
                    <a:solidFill>
                      <a:schemeClr val="accent1"/>
                    </a:solidFill>
                  </a:rPr>
                  <a:t> </a:t>
                </a:r>
                <a:r>
                  <a:rPr lang="en-US" altLang="en-US" sz="3200" dirty="0" smtClean="0">
                    <a:solidFill>
                      <a:schemeClr val="accent1"/>
                    </a:solidFill>
                  </a:rPr>
                  <a:t>= </a:t>
                </a:r>
                <a:r>
                  <a:rPr lang="en-US" altLang="en-US" sz="3200" dirty="0" smtClean="0">
                    <a:solidFill>
                      <a:schemeClr val="accent1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∅</a:t>
                </a:r>
              </a:p>
              <a:p>
                <a:pPr lvl="8"/>
                <a:endParaRPr lang="en-US" altLang="en-US" sz="1200" b="1" dirty="0">
                  <a:solidFill>
                    <a:schemeClr val="accent1"/>
                  </a:solidFill>
                </a:endParaRPr>
              </a:p>
              <a:p>
                <a14:m>
                  <m:oMath xmlns:m="http://schemas.openxmlformats.org/officeDocument/2006/math">
                    <m:r>
                      <a:rPr lang="en-US" altLang="en-US" sz="3200" b="1" i="1" dirty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𝒆</m:t>
                    </m:r>
                    <m:r>
                      <a:rPr lang="en-US" altLang="en-US" sz="3200" b="1" i="1" dirty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altLang="en-US" sz="3200" b="1" i="1" dirty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𝑭</m:t>
                    </m:r>
                    <m:r>
                      <a:rPr lang="en-US" altLang="en-US" sz="3200" b="1" i="1" dirty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altLang="en-US" sz="3200" dirty="0">
                    <a:solidFill>
                      <a:schemeClr val="accent1"/>
                    </a:solidFill>
                  </a:rPr>
                  <a:t> </a:t>
                </a:r>
                <a:r>
                  <a:rPr lang="en-US" altLang="en-US" sz="3200" dirty="0"/>
                  <a:t>- </a:t>
                </a:r>
                <a:r>
                  <a:rPr lang="en-US" altLang="en-US" sz="3200" dirty="0" smtClean="0"/>
                  <a:t>boundary </a:t>
                </a:r>
                <a:r>
                  <a:rPr lang="en-US" altLang="en-US" sz="3200" dirty="0"/>
                  <a:t>expansion of</a:t>
                </a:r>
                <a:r>
                  <a:rPr lang="en-US" altLang="en-US" sz="3200" dirty="0">
                    <a:solidFill>
                      <a:srgbClr val="FF0000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en-US" sz="3200" b="1" i="1" dirty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𝑭</m:t>
                    </m:r>
                  </m:oMath>
                </a14:m>
                <a:r>
                  <a:rPr lang="en-US" altLang="en-US" sz="3200" b="1" dirty="0"/>
                  <a:t> </a:t>
                </a:r>
                <a:r>
                  <a:rPr lang="en-US" altLang="en-US" sz="3200" b="1" dirty="0" smtClean="0"/>
                  <a:t>	  	 	    </a:t>
                </a:r>
                <a:r>
                  <a:rPr lang="en-US" altLang="en-US" sz="3200" dirty="0" smtClean="0"/>
                  <a:t>=</a:t>
                </a:r>
                <a14:m>
                  <m:oMath xmlns:m="http://schemas.openxmlformats.org/officeDocument/2006/math">
                    <m:r>
                      <a:rPr lang="en-US" altLang="en-US" sz="32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en-US" sz="3200" b="0" i="1" dirty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min</m:t>
                    </m:r>
                    <m:d>
                      <m:dPr>
                        <m:begChr m:val="{"/>
                        <m:endChr m:val="}"/>
                        <m:ctrlPr>
                          <a:rPr lang="en-US" altLang="en-US" sz="3200" b="0" i="1" dirty="0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d>
                          <m:dPr>
                            <m:begChr m:val="|"/>
                            <m:endChr m:val="|"/>
                            <m:ctrlPr>
                              <a:rPr lang="en-US" altLang="en-US" sz="3200" b="0" i="1" dirty="0" smtClean="0">
                                <a:solidFill>
                                  <a:schemeClr val="accent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altLang="en-US" sz="3200" b="1" i="1" dirty="0" smtClean="0">
                                <a:solidFill>
                                  <a:schemeClr val="accent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𝜹</m:t>
                            </m:r>
                            <m:r>
                              <a:rPr lang="en-US" altLang="en-US" sz="3200" b="1" i="1" dirty="0" smtClean="0">
                                <a:solidFill>
                                  <a:schemeClr val="accent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𝑯</m:t>
                            </m:r>
                          </m:e>
                        </m:d>
                        <m:r>
                          <a:rPr lang="en-US" altLang="en-US" sz="3200" b="0" i="1" dirty="0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:</m:t>
                        </m:r>
                        <m:r>
                          <a:rPr lang="en-US" altLang="en-US" sz="3200" b="1" i="1" dirty="0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𝑯</m:t>
                        </m:r>
                        <m:r>
                          <a:rPr lang="en-US" altLang="en-US" sz="3200" i="1" dirty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⊆</m:t>
                        </m:r>
                        <m:r>
                          <a:rPr lang="en-US" altLang="en-US" sz="3200" b="1" i="1" dirty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𝑭</m:t>
                        </m:r>
                        <m:r>
                          <a:rPr lang="en-US" altLang="en-US" sz="3200" b="0" i="1" dirty="0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,   </m:t>
                        </m:r>
                        <m:f>
                          <m:fPr>
                            <m:ctrlPr>
                              <a:rPr lang="en-US" altLang="en-US" sz="3200" b="0" i="1" dirty="0" smtClean="0">
                                <a:solidFill>
                                  <a:schemeClr val="accent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altLang="en-US" sz="3200" b="1" i="1" dirty="0" smtClean="0">
                                <a:solidFill>
                                  <a:schemeClr val="accent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𝒔</m:t>
                            </m:r>
                            <m:r>
                              <a:rPr lang="en-US" altLang="en-US" sz="3200" b="1" i="1" dirty="0" smtClean="0">
                                <a:solidFill>
                                  <a:schemeClr val="accent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(</m:t>
                            </m:r>
                            <m:r>
                              <a:rPr lang="en-US" altLang="en-US" sz="3200" b="1" i="1" dirty="0" smtClean="0">
                                <a:solidFill>
                                  <a:schemeClr val="accent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𝑭</m:t>
                            </m:r>
                            <m:r>
                              <a:rPr lang="en-US" altLang="en-US" sz="3200" b="1" i="1" dirty="0" smtClean="0">
                                <a:solidFill>
                                  <a:schemeClr val="accent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)</m:t>
                            </m:r>
                          </m:num>
                          <m:den>
                            <m:r>
                              <a:rPr lang="en-US" altLang="en-US" sz="3200" b="1" i="1" dirty="0" smtClean="0">
                                <a:solidFill>
                                  <a:schemeClr val="accent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𝟑</m:t>
                            </m:r>
                          </m:den>
                        </m:f>
                        <m:r>
                          <a:rPr lang="en-US" altLang="en-US" sz="3200" b="0" i="1" dirty="0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≤</m:t>
                        </m:r>
                        <m:d>
                          <m:dPr>
                            <m:begChr m:val="|"/>
                            <m:endChr m:val="|"/>
                            <m:ctrlPr>
                              <a:rPr lang="en-US" altLang="en-US" sz="3200" b="0" i="1" dirty="0" smtClean="0">
                                <a:solidFill>
                                  <a:schemeClr val="accent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altLang="en-US" sz="3200" b="1" i="1" dirty="0" smtClean="0">
                                <a:solidFill>
                                  <a:schemeClr val="accent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𝑯</m:t>
                            </m:r>
                          </m:e>
                        </m:d>
                        <m:r>
                          <a:rPr lang="en-US" altLang="en-US" sz="3200" b="0" i="1" dirty="0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≤</m:t>
                        </m:r>
                        <m:f>
                          <m:fPr>
                            <m:ctrlPr>
                              <a:rPr lang="en-US" altLang="en-US" sz="3200" b="0" i="1" dirty="0" smtClean="0">
                                <a:solidFill>
                                  <a:schemeClr val="accent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altLang="en-US" sz="3200" b="1" i="1" dirty="0" smtClean="0">
                                <a:solidFill>
                                  <a:schemeClr val="accent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𝟐</m:t>
                            </m:r>
                            <m:r>
                              <a:rPr lang="en-US" altLang="en-US" sz="3200" b="1" i="1" dirty="0" smtClean="0">
                                <a:solidFill>
                                  <a:schemeClr val="accent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𝒔</m:t>
                            </m:r>
                            <m:r>
                              <a:rPr lang="en-US" altLang="en-US" sz="3200" b="1" i="1" dirty="0" smtClean="0">
                                <a:solidFill>
                                  <a:schemeClr val="accent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(</m:t>
                            </m:r>
                            <m:r>
                              <a:rPr lang="en-US" altLang="en-US" sz="3200" b="1" i="1" dirty="0" smtClean="0">
                                <a:solidFill>
                                  <a:schemeClr val="accent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𝑭</m:t>
                            </m:r>
                            <m:r>
                              <a:rPr lang="en-US" altLang="en-US" sz="3200" b="1" i="1" dirty="0" smtClean="0">
                                <a:solidFill>
                                  <a:schemeClr val="accent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)</m:t>
                            </m:r>
                            <m:r>
                              <a:rPr lang="en-US" altLang="en-US" sz="3200" b="0" i="1" dirty="0" smtClean="0">
                                <a:solidFill>
                                  <a:schemeClr val="accent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 </m:t>
                            </m:r>
                          </m:num>
                          <m:den>
                            <m:r>
                              <a:rPr lang="en-US" altLang="en-US" sz="3200" b="1" i="1" dirty="0" smtClean="0">
                                <a:solidFill>
                                  <a:schemeClr val="accent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𝟑</m:t>
                            </m:r>
                          </m:den>
                        </m:f>
                      </m:e>
                    </m:d>
                  </m:oMath>
                </a14:m>
                <a:endParaRPr lang="en-US" altLang="en-US" sz="3200" b="0" dirty="0" smtClean="0">
                  <a:ea typeface="Cambria Math" panose="02040503050406030204" pitchFamily="18" charset="0"/>
                </a:endParaRPr>
              </a:p>
              <a:p>
                <a:endParaRPr lang="en-US" altLang="en-US" sz="32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32771" name="Rectang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blipFill rotWithShape="0">
                <a:blip r:embed="rId2"/>
                <a:stretch>
                  <a:fillRect l="-1668" t="-1476" r="-210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384900-51C4-4F1F-AC0B-CB9FE738FE37}" type="slidenum">
              <a:rPr lang="en-US" altLang="en-US" smtClean="0"/>
              <a:pPr/>
              <a:t>61</a:t>
            </a:fld>
            <a:endParaRPr lang="en-US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b="1" dirty="0">
                <a:solidFill>
                  <a:srgbClr val="009900"/>
                </a:solidFill>
              </a:rPr>
              <a:t> </a:t>
            </a:r>
            <a:r>
              <a:rPr lang="en-US" altLang="en-US" dirty="0"/>
              <a:t>Width </a:t>
            </a:r>
            <a:r>
              <a:rPr lang="en-US" altLang="en-US" dirty="0" smtClean="0"/>
              <a:t>vs boundary expansion</a:t>
            </a:r>
            <a:endParaRPr lang="en-US" altLang="en-US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5059" name="Rectangle 3"/>
              <p:cNvSpPr>
                <a:spLocks noGrp="1" noChangeArrowheads="1"/>
              </p:cNvSpPr>
              <p:nvPr>
                <p:ph type="body" idx="1"/>
              </p:nvPr>
            </p:nvSpPr>
            <p:spPr>
              <a:xfrm>
                <a:off x="457200" y="1676400"/>
                <a:ext cx="8178800" cy="4171950"/>
              </a:xfrm>
            </p:spPr>
            <p:txBody>
              <a:bodyPr/>
              <a:lstStyle/>
              <a:p>
                <a:r>
                  <a:rPr lang="en-US" altLang="en-US" b="1" dirty="0">
                    <a:solidFill>
                      <a:srgbClr val="669900"/>
                    </a:solidFill>
                  </a:rPr>
                  <a:t>Lemma</a:t>
                </a:r>
                <a:r>
                  <a:rPr lang="en-US" altLang="en-US" dirty="0">
                    <a:solidFill>
                      <a:srgbClr val="669900"/>
                    </a:solidFill>
                  </a:rPr>
                  <a:t> </a:t>
                </a:r>
                <a:r>
                  <a:rPr lang="en-US" altLang="en-US" dirty="0">
                    <a:solidFill>
                      <a:srgbClr val="0070C0"/>
                    </a:solidFill>
                  </a:rPr>
                  <a:t>[</a:t>
                </a:r>
                <a:r>
                  <a:rPr lang="en-US" altLang="en-US" dirty="0" err="1" smtClean="0">
                    <a:solidFill>
                      <a:srgbClr val="0070C0"/>
                    </a:solidFill>
                  </a:rPr>
                  <a:t>ChvatalSzemeredi</a:t>
                </a:r>
                <a:r>
                  <a:rPr lang="en-US" altLang="en-US" dirty="0" smtClean="0">
                    <a:solidFill>
                      <a:srgbClr val="0070C0"/>
                    </a:solidFill>
                  </a:rPr>
                  <a:t>] </a:t>
                </a:r>
                <a:r>
                  <a:rPr lang="en-US" altLang="en-US" dirty="0" smtClean="0">
                    <a:solidFill>
                      <a:srgbClr val="009900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en-US" b="1" i="1" dirty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𝒘𝒊𝒅𝒕𝒉</m:t>
                    </m:r>
                    <m:r>
                      <a:rPr lang="en-US" altLang="en-US" b="1" i="1" dirty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altLang="en-US" b="1" i="1" dirty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𝑭</m:t>
                    </m:r>
                    <m:r>
                      <a:rPr lang="en-US" altLang="en-US" b="1" i="1" dirty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) ≥ </m:t>
                    </m:r>
                    <m:r>
                      <a:rPr lang="en-US" altLang="en-US" b="1" i="1" dirty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𝒆</m:t>
                    </m:r>
                    <m:r>
                      <a:rPr lang="en-US" altLang="en-US" b="1" i="1" dirty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altLang="en-US" b="1" i="1" dirty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𝑭</m:t>
                    </m:r>
                    <m:r>
                      <a:rPr lang="en-US" altLang="en-US" b="1" i="1" dirty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altLang="en-US" dirty="0" smtClean="0"/>
                  <a:t>.</a:t>
                </a:r>
                <a:endParaRPr lang="en-US" altLang="en-US" dirty="0"/>
              </a:p>
            </p:txBody>
          </p:sp>
        </mc:Choice>
        <mc:Fallback xmlns="">
          <p:sp>
            <p:nvSpPr>
              <p:cNvPr id="45059" name="Rectang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457200" y="1676400"/>
                <a:ext cx="8178800" cy="4171950"/>
              </a:xfrm>
              <a:blipFill rotWithShape="0">
                <a:blip r:embed="rId2"/>
                <a:stretch>
                  <a:fillRect l="-1267" t="-131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5" name="Group 4"/>
          <p:cNvGrpSpPr/>
          <p:nvPr/>
        </p:nvGrpSpPr>
        <p:grpSpPr>
          <a:xfrm>
            <a:off x="1448594" y="2779068"/>
            <a:ext cx="6400800" cy="3888432"/>
            <a:chOff x="1448594" y="2779068"/>
            <a:chExt cx="6400800" cy="3888432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5097" name="Text Box 41"/>
                <p:cNvSpPr txBox="1">
                  <a:spLocks noChangeArrowheads="1"/>
                </p:cNvSpPr>
                <p:nvPr/>
              </p:nvSpPr>
              <p:spPr bwMode="auto">
                <a:xfrm>
                  <a:off x="4256880" y="2779068"/>
                  <a:ext cx="1915320" cy="461665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anchor="ctr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altLang="en-US" sz="2400" b="1" i="1" dirty="0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≥ </m:t>
                        </m:r>
                        <m:r>
                          <a:rPr lang="en-US" altLang="en-US" sz="2400" b="1" i="1" dirty="0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𝒔</m:t>
                        </m:r>
                        <m:r>
                          <a:rPr lang="en-US" altLang="en-US" sz="2400" b="1" i="1" dirty="0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altLang="en-US" sz="2400" b="1" i="1" dirty="0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𝑭</m:t>
                        </m:r>
                        <m:r>
                          <a:rPr lang="en-US" altLang="en-US" sz="2400" b="1" i="1" dirty="0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)</m:t>
                        </m:r>
                      </m:oMath>
                    </m:oMathPara>
                  </a14:m>
                  <a:endParaRPr lang="en-US" altLang="en-US" sz="2400" dirty="0">
                    <a:solidFill>
                      <a:schemeClr val="accent1"/>
                    </a:solidFill>
                  </a:endParaRPr>
                </a:p>
              </p:txBody>
            </p:sp>
          </mc:Choice>
          <mc:Fallback xmlns="">
            <p:sp>
              <p:nvSpPr>
                <p:cNvPr id="45097" name="Text Box 41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4256880" y="2779068"/>
                  <a:ext cx="1915320" cy="461665"/>
                </a:xfrm>
                <a:prstGeom prst="rect">
                  <a:avLst/>
                </a:prstGeom>
                <a:blipFill rotWithShape="0">
                  <a:blip r:embed="rId3"/>
                  <a:stretch>
                    <a:fillRect b="-19737"/>
                  </a:stretch>
                </a:blipFill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grpSp>
          <p:nvGrpSpPr>
            <p:cNvPr id="4" name="Group 3"/>
            <p:cNvGrpSpPr/>
            <p:nvPr/>
          </p:nvGrpSpPr>
          <p:grpSpPr>
            <a:xfrm>
              <a:off x="1448594" y="3238500"/>
              <a:ext cx="6400800" cy="3429000"/>
              <a:chOff x="1448594" y="3238500"/>
              <a:chExt cx="6400800" cy="3429000"/>
            </a:xfrm>
          </p:grpSpPr>
          <p:sp>
            <p:nvSpPr>
              <p:cNvPr id="45062" name="Oval 6"/>
              <p:cNvSpPr>
                <a:spLocks noChangeArrowheads="1"/>
              </p:cNvSpPr>
              <p:nvPr/>
            </p:nvSpPr>
            <p:spPr bwMode="auto">
              <a:xfrm>
                <a:off x="4267994" y="6286500"/>
                <a:ext cx="609600" cy="381000"/>
              </a:xfrm>
              <a:prstGeom prst="ellipse">
                <a:avLst/>
              </a:prstGeom>
              <a:solidFill>
                <a:srgbClr val="FFFFFF"/>
              </a:solidFill>
              <a:ln w="38100">
                <a:solidFill>
                  <a:schemeClr val="accent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r>
                  <a:rPr lang="en-US" altLang="en-US" sz="2400" b="1" dirty="0" smtClean="0">
                    <a:solidFill>
                      <a:srgbClr val="FF000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⊥</a:t>
                </a:r>
                <a:endParaRPr lang="en-US" altLang="en-US" sz="2400" dirty="0"/>
              </a:p>
            </p:txBody>
          </p:sp>
          <p:sp>
            <p:nvSpPr>
              <p:cNvPr id="45065" name="Oval 9"/>
              <p:cNvSpPr>
                <a:spLocks noChangeArrowheads="1"/>
              </p:cNvSpPr>
              <p:nvPr/>
            </p:nvSpPr>
            <p:spPr bwMode="auto">
              <a:xfrm>
                <a:off x="2515394" y="3771900"/>
                <a:ext cx="457200" cy="304800"/>
              </a:xfrm>
              <a:prstGeom prst="ellipse">
                <a:avLst/>
              </a:prstGeom>
              <a:solidFill>
                <a:srgbClr val="FFFFFF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5066" name="Oval 10"/>
              <p:cNvSpPr>
                <a:spLocks noChangeArrowheads="1"/>
              </p:cNvSpPr>
              <p:nvPr/>
            </p:nvSpPr>
            <p:spPr bwMode="auto">
              <a:xfrm>
                <a:off x="4191794" y="4838700"/>
                <a:ext cx="457200" cy="304800"/>
              </a:xfrm>
              <a:prstGeom prst="ellipse">
                <a:avLst/>
              </a:prstGeom>
              <a:solidFill>
                <a:srgbClr val="FFFFFF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5067" name="Oval 11"/>
              <p:cNvSpPr>
                <a:spLocks noChangeArrowheads="1"/>
              </p:cNvSpPr>
              <p:nvPr/>
            </p:nvSpPr>
            <p:spPr bwMode="auto">
              <a:xfrm>
                <a:off x="5106194" y="5143500"/>
                <a:ext cx="457200" cy="304800"/>
              </a:xfrm>
              <a:prstGeom prst="ellipse">
                <a:avLst/>
              </a:prstGeom>
              <a:solidFill>
                <a:srgbClr val="FFFFFF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5068" name="Oval 12"/>
              <p:cNvSpPr>
                <a:spLocks noChangeArrowheads="1"/>
              </p:cNvSpPr>
              <p:nvPr/>
            </p:nvSpPr>
            <p:spPr bwMode="auto">
              <a:xfrm>
                <a:off x="7315994" y="3695700"/>
                <a:ext cx="457200" cy="304800"/>
              </a:xfrm>
              <a:prstGeom prst="ellipse">
                <a:avLst/>
              </a:prstGeom>
              <a:solidFill>
                <a:srgbClr val="FFFFFF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5069" name="Oval 13"/>
              <p:cNvSpPr>
                <a:spLocks noChangeArrowheads="1"/>
              </p:cNvSpPr>
              <p:nvPr/>
            </p:nvSpPr>
            <p:spPr bwMode="auto">
              <a:xfrm>
                <a:off x="1753394" y="3695700"/>
                <a:ext cx="457200" cy="304800"/>
              </a:xfrm>
              <a:prstGeom prst="ellipse">
                <a:avLst/>
              </a:prstGeom>
              <a:solidFill>
                <a:srgbClr val="FFFFFF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altLang="en-US" sz="2400">
                  <a:solidFill>
                    <a:srgbClr val="0000FF"/>
                  </a:solidFill>
                </a:endParaRPr>
              </a:p>
            </p:txBody>
          </p:sp>
          <p:sp>
            <p:nvSpPr>
              <p:cNvPr id="45070" name="Oval 14"/>
              <p:cNvSpPr>
                <a:spLocks noChangeArrowheads="1"/>
              </p:cNvSpPr>
              <p:nvPr/>
            </p:nvSpPr>
            <p:spPr bwMode="auto">
              <a:xfrm>
                <a:off x="4267994" y="3695700"/>
                <a:ext cx="457200" cy="304800"/>
              </a:xfrm>
              <a:prstGeom prst="ellipse">
                <a:avLst/>
              </a:prstGeom>
              <a:solidFill>
                <a:srgbClr val="FFFFFF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5071" name="Oval 15"/>
              <p:cNvSpPr>
                <a:spLocks noChangeArrowheads="1"/>
              </p:cNvSpPr>
              <p:nvPr/>
            </p:nvSpPr>
            <p:spPr bwMode="auto">
              <a:xfrm>
                <a:off x="5258594" y="3695700"/>
                <a:ext cx="457200" cy="304800"/>
              </a:xfrm>
              <a:prstGeom prst="ellipse">
                <a:avLst/>
              </a:prstGeom>
              <a:solidFill>
                <a:srgbClr val="FFFFFF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5072" name="Oval 16"/>
              <p:cNvSpPr>
                <a:spLocks noChangeArrowheads="1"/>
              </p:cNvSpPr>
              <p:nvPr/>
            </p:nvSpPr>
            <p:spPr bwMode="auto">
              <a:xfrm>
                <a:off x="6325394" y="3695700"/>
                <a:ext cx="457200" cy="304800"/>
              </a:xfrm>
              <a:prstGeom prst="ellipse">
                <a:avLst/>
              </a:prstGeom>
              <a:solidFill>
                <a:srgbClr val="FFFFFF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5073" name="Oval 17"/>
              <p:cNvSpPr>
                <a:spLocks noChangeArrowheads="1"/>
              </p:cNvSpPr>
              <p:nvPr/>
            </p:nvSpPr>
            <p:spPr bwMode="auto">
              <a:xfrm>
                <a:off x="3277394" y="3695700"/>
                <a:ext cx="457200" cy="304800"/>
              </a:xfrm>
              <a:prstGeom prst="ellipse">
                <a:avLst/>
              </a:prstGeom>
              <a:solidFill>
                <a:srgbClr val="FFFFFF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5074" name="Oval 18"/>
              <p:cNvSpPr>
                <a:spLocks noChangeArrowheads="1"/>
              </p:cNvSpPr>
              <p:nvPr/>
            </p:nvSpPr>
            <p:spPr bwMode="auto">
              <a:xfrm>
                <a:off x="3124994" y="4762500"/>
                <a:ext cx="457200" cy="304800"/>
              </a:xfrm>
              <a:prstGeom prst="ellips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5075" name="Oval 19"/>
              <p:cNvSpPr>
                <a:spLocks noChangeArrowheads="1"/>
              </p:cNvSpPr>
              <p:nvPr/>
            </p:nvSpPr>
            <p:spPr bwMode="auto">
              <a:xfrm>
                <a:off x="3582194" y="5448300"/>
                <a:ext cx="457200" cy="304800"/>
              </a:xfrm>
              <a:prstGeom prst="ellipse">
                <a:avLst/>
              </a:prstGeom>
              <a:solidFill>
                <a:srgbClr val="FFFFFF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altLang="en-US" sz="2400"/>
              </a:p>
            </p:txBody>
          </p:sp>
          <p:cxnSp>
            <p:nvCxnSpPr>
              <p:cNvPr id="45076" name="AutoShape 20"/>
              <p:cNvCxnSpPr>
                <a:cxnSpLocks noChangeShapeType="1"/>
                <a:stCxn id="45062" idx="1"/>
                <a:endCxn id="45075" idx="5"/>
              </p:cNvCxnSpPr>
              <p:nvPr/>
            </p:nvCxnSpPr>
            <p:spPr bwMode="auto">
              <a:xfrm flipH="1" flipV="1">
                <a:off x="3972719" y="5708650"/>
                <a:ext cx="384175" cy="633413"/>
              </a:xfrm>
              <a:prstGeom prst="straightConnector1">
                <a:avLst/>
              </a:prstGeom>
              <a:noFill/>
              <a:ln w="38100">
                <a:solidFill>
                  <a:schemeClr val="tx1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5077" name="AutoShape 21"/>
              <p:cNvCxnSpPr>
                <a:cxnSpLocks noChangeShapeType="1"/>
                <a:stCxn id="45062" idx="7"/>
                <a:endCxn id="45067" idx="4"/>
              </p:cNvCxnSpPr>
              <p:nvPr/>
            </p:nvCxnSpPr>
            <p:spPr bwMode="auto">
              <a:xfrm flipV="1">
                <a:off x="4788694" y="5448300"/>
                <a:ext cx="546100" cy="893763"/>
              </a:xfrm>
              <a:prstGeom prst="straightConnector1">
                <a:avLst/>
              </a:prstGeom>
              <a:noFill/>
              <a:ln w="38100">
                <a:solidFill>
                  <a:schemeClr val="tx1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5078" name="AutoShape 22"/>
              <p:cNvCxnSpPr>
                <a:cxnSpLocks noChangeShapeType="1"/>
                <a:stCxn id="45075" idx="7"/>
                <a:endCxn id="45066" idx="3"/>
              </p:cNvCxnSpPr>
              <p:nvPr/>
            </p:nvCxnSpPr>
            <p:spPr bwMode="auto">
              <a:xfrm flipV="1">
                <a:off x="3972719" y="5118100"/>
                <a:ext cx="285750" cy="374650"/>
              </a:xfrm>
              <a:prstGeom prst="straightConnector1">
                <a:avLst/>
              </a:prstGeom>
              <a:noFill/>
              <a:ln w="38100">
                <a:solidFill>
                  <a:schemeClr val="tx1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5079" name="AutoShape 23"/>
              <p:cNvCxnSpPr>
                <a:cxnSpLocks noChangeShapeType="1"/>
                <a:stCxn id="45075" idx="1"/>
                <a:endCxn id="45074" idx="4"/>
              </p:cNvCxnSpPr>
              <p:nvPr/>
            </p:nvCxnSpPr>
            <p:spPr bwMode="auto">
              <a:xfrm flipH="1" flipV="1">
                <a:off x="3353594" y="5086350"/>
                <a:ext cx="295275" cy="406400"/>
              </a:xfrm>
              <a:prstGeom prst="straightConnector1">
                <a:avLst/>
              </a:prstGeom>
              <a:noFill/>
              <a:ln w="38100">
                <a:solidFill>
                  <a:schemeClr val="tx1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5080" name="AutoShape 24"/>
              <p:cNvCxnSpPr>
                <a:cxnSpLocks noChangeShapeType="1"/>
                <a:stCxn id="45074" idx="1"/>
                <a:endCxn id="45069" idx="5"/>
              </p:cNvCxnSpPr>
              <p:nvPr/>
            </p:nvCxnSpPr>
            <p:spPr bwMode="auto">
              <a:xfrm flipH="1" flipV="1">
                <a:off x="2143919" y="3975100"/>
                <a:ext cx="1047750" cy="812800"/>
              </a:xfrm>
              <a:prstGeom prst="straightConnector1">
                <a:avLst/>
              </a:prstGeom>
              <a:noFill/>
              <a:ln w="38100">
                <a:solidFill>
                  <a:schemeClr val="tx1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5081" name="AutoShape 25"/>
              <p:cNvCxnSpPr>
                <a:cxnSpLocks noChangeShapeType="1"/>
                <a:stCxn id="45074" idx="7"/>
                <a:endCxn id="45070" idx="3"/>
              </p:cNvCxnSpPr>
              <p:nvPr/>
            </p:nvCxnSpPr>
            <p:spPr bwMode="auto">
              <a:xfrm flipV="1">
                <a:off x="3515519" y="3975100"/>
                <a:ext cx="819150" cy="812800"/>
              </a:xfrm>
              <a:prstGeom prst="straightConnector1">
                <a:avLst/>
              </a:prstGeom>
              <a:noFill/>
              <a:ln w="38100">
                <a:solidFill>
                  <a:schemeClr val="tx1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5082" name="AutoShape 26"/>
              <p:cNvCxnSpPr>
                <a:cxnSpLocks noChangeShapeType="1"/>
                <a:stCxn id="45066" idx="1"/>
                <a:endCxn id="45073" idx="4"/>
              </p:cNvCxnSpPr>
              <p:nvPr/>
            </p:nvCxnSpPr>
            <p:spPr bwMode="auto">
              <a:xfrm flipH="1" flipV="1">
                <a:off x="3505994" y="4019550"/>
                <a:ext cx="752475" cy="844550"/>
              </a:xfrm>
              <a:prstGeom prst="straightConnector1">
                <a:avLst/>
              </a:prstGeom>
              <a:noFill/>
              <a:ln w="38100">
                <a:solidFill>
                  <a:schemeClr val="tx1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5083" name="AutoShape 27"/>
              <p:cNvCxnSpPr>
                <a:cxnSpLocks noChangeShapeType="1"/>
                <a:stCxn id="45066" idx="7"/>
                <a:endCxn id="45071" idx="3"/>
              </p:cNvCxnSpPr>
              <p:nvPr/>
            </p:nvCxnSpPr>
            <p:spPr bwMode="auto">
              <a:xfrm flipV="1">
                <a:off x="4582319" y="3975100"/>
                <a:ext cx="742950" cy="889000"/>
              </a:xfrm>
              <a:prstGeom prst="straightConnector1">
                <a:avLst/>
              </a:prstGeom>
              <a:noFill/>
              <a:ln w="38100">
                <a:solidFill>
                  <a:schemeClr val="tx1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5084" name="AutoShape 28"/>
              <p:cNvCxnSpPr>
                <a:cxnSpLocks noChangeShapeType="1"/>
                <a:stCxn id="45067" idx="1"/>
                <a:endCxn id="45070" idx="4"/>
              </p:cNvCxnSpPr>
              <p:nvPr/>
            </p:nvCxnSpPr>
            <p:spPr bwMode="auto">
              <a:xfrm flipH="1" flipV="1">
                <a:off x="4496594" y="4019550"/>
                <a:ext cx="676275" cy="1168400"/>
              </a:xfrm>
              <a:prstGeom prst="straightConnector1">
                <a:avLst/>
              </a:prstGeom>
              <a:noFill/>
              <a:ln w="38100">
                <a:solidFill>
                  <a:schemeClr val="tx1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5085" name="AutoShape 29"/>
              <p:cNvCxnSpPr>
                <a:cxnSpLocks noChangeShapeType="1"/>
                <a:stCxn id="45067" idx="7"/>
                <a:endCxn id="45072" idx="4"/>
              </p:cNvCxnSpPr>
              <p:nvPr/>
            </p:nvCxnSpPr>
            <p:spPr bwMode="auto">
              <a:xfrm flipV="1">
                <a:off x="5496719" y="4000500"/>
                <a:ext cx="1057275" cy="1187450"/>
              </a:xfrm>
              <a:prstGeom prst="straightConnector1">
                <a:avLst/>
              </a:prstGeom>
              <a:noFill/>
              <a:ln w="38100">
                <a:solidFill>
                  <a:schemeClr val="tx1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45087" name="Line 31"/>
              <p:cNvSpPr>
                <a:spLocks noChangeShapeType="1"/>
              </p:cNvSpPr>
              <p:nvPr/>
            </p:nvSpPr>
            <p:spPr bwMode="auto">
              <a:xfrm flipH="1">
                <a:off x="5868194" y="4000500"/>
                <a:ext cx="1600200" cy="83820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5088" name="Line 32"/>
              <p:cNvSpPr>
                <a:spLocks noChangeShapeType="1"/>
              </p:cNvSpPr>
              <p:nvPr/>
            </p:nvSpPr>
            <p:spPr bwMode="auto">
              <a:xfrm>
                <a:off x="2896394" y="4000500"/>
                <a:ext cx="838200" cy="60960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5089" name="AutoShape 33"/>
              <p:cNvSpPr>
                <a:spLocks/>
              </p:cNvSpPr>
              <p:nvPr/>
            </p:nvSpPr>
            <p:spPr bwMode="auto">
              <a:xfrm rot="5400000">
                <a:off x="4458494" y="228600"/>
                <a:ext cx="381000" cy="6400800"/>
              </a:xfrm>
              <a:prstGeom prst="leftBrace">
                <a:avLst>
                  <a:gd name="adj1" fmla="val 140000"/>
                  <a:gd name="adj2" fmla="val 50000"/>
                </a:avLst>
              </a:prstGeom>
              <a:noFill/>
              <a:ln w="38100">
                <a:solidFill>
                  <a:schemeClr val="accent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10800000" vert="eaVert" wrap="none" anchor="ctr"/>
              <a:lstStyle/>
              <a:p>
                <a:endParaRPr lang="en-US" altLang="en-US" sz="2400">
                  <a:solidFill>
                    <a:srgbClr val="0033CC"/>
                  </a:solidFill>
                </a:endParaRPr>
              </a:p>
            </p:txBody>
          </p:sp>
          <p:sp>
            <p:nvSpPr>
              <p:cNvPr id="45098" name="Line 42"/>
              <p:cNvSpPr>
                <a:spLocks noChangeShapeType="1"/>
              </p:cNvSpPr>
              <p:nvPr/>
            </p:nvSpPr>
            <p:spPr bwMode="auto">
              <a:xfrm>
                <a:off x="4648994" y="3924300"/>
                <a:ext cx="381000" cy="38100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sp>
        <p:nvSpPr>
          <p:cNvPr id="45105" name="Rectangle 49"/>
          <p:cNvSpPr>
            <a:spLocks noChangeArrowheads="1"/>
          </p:cNvSpPr>
          <p:nvPr/>
        </p:nvSpPr>
        <p:spPr bwMode="auto">
          <a:xfrm>
            <a:off x="7990681" y="3508802"/>
            <a:ext cx="423863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n-US" altLang="en-US" sz="2400" b="1" dirty="0">
              <a:solidFill>
                <a:srgbClr val="009900"/>
              </a:solidFill>
              <a:latin typeface="Calibri" panose="020F0502020204030204" pitchFamily="34" charset="0"/>
            </a:endParaRPr>
          </a:p>
          <a:p>
            <a:endParaRPr lang="en-US" altLang="en-US" sz="2400" b="1" dirty="0">
              <a:solidFill>
                <a:srgbClr val="009900"/>
              </a:solidFill>
              <a:latin typeface="Calibri" panose="020F0502020204030204" pitchFamily="34" charset="0"/>
            </a:endParaRPr>
          </a:p>
        </p:txBody>
      </p:sp>
      <p:cxnSp>
        <p:nvCxnSpPr>
          <p:cNvPr id="41" name="AutoShape 24"/>
          <p:cNvCxnSpPr>
            <a:cxnSpLocks noChangeShapeType="1"/>
          </p:cNvCxnSpPr>
          <p:nvPr/>
        </p:nvCxnSpPr>
        <p:spPr bwMode="auto">
          <a:xfrm flipV="1">
            <a:off x="3253582" y="4000500"/>
            <a:ext cx="152400" cy="304800"/>
          </a:xfrm>
          <a:prstGeom prst="straightConnector1">
            <a:avLst/>
          </a:prstGeom>
          <a:noFill/>
          <a:ln w="38100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384900-51C4-4F1F-AC0B-CB9FE738FE37}" type="slidenum">
              <a:rPr lang="en-US" altLang="en-US" smtClean="0"/>
              <a:pPr/>
              <a:t>62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06305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b="1" dirty="0">
                <a:solidFill>
                  <a:srgbClr val="009900"/>
                </a:solidFill>
              </a:rPr>
              <a:t> </a:t>
            </a:r>
            <a:r>
              <a:rPr lang="en-US" altLang="en-US" dirty="0"/>
              <a:t>Width </a:t>
            </a:r>
            <a:r>
              <a:rPr lang="en-US" altLang="en-US" dirty="0" smtClean="0"/>
              <a:t>vs boundary expansion</a:t>
            </a:r>
            <a:endParaRPr lang="en-US" altLang="en-US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5059" name="Rectangle 3"/>
              <p:cNvSpPr>
                <a:spLocks noGrp="1" noChangeArrowheads="1"/>
              </p:cNvSpPr>
              <p:nvPr>
                <p:ph type="body" idx="1"/>
              </p:nvPr>
            </p:nvSpPr>
            <p:spPr>
              <a:xfrm>
                <a:off x="457200" y="1676400"/>
                <a:ext cx="8178800" cy="4171950"/>
              </a:xfrm>
            </p:spPr>
            <p:txBody>
              <a:bodyPr/>
              <a:lstStyle/>
              <a:p>
                <a:r>
                  <a:rPr lang="en-US" altLang="en-US" b="1" dirty="0">
                    <a:solidFill>
                      <a:srgbClr val="669900"/>
                    </a:solidFill>
                  </a:rPr>
                  <a:t>Lemma</a:t>
                </a:r>
                <a:r>
                  <a:rPr lang="en-US" altLang="en-US" dirty="0">
                    <a:solidFill>
                      <a:srgbClr val="669900"/>
                    </a:solidFill>
                  </a:rPr>
                  <a:t> </a:t>
                </a:r>
                <a:r>
                  <a:rPr lang="en-US" altLang="en-US" dirty="0">
                    <a:solidFill>
                      <a:srgbClr val="0070C0"/>
                    </a:solidFill>
                  </a:rPr>
                  <a:t>[</a:t>
                </a:r>
                <a:r>
                  <a:rPr lang="en-US" altLang="en-US" dirty="0" err="1" smtClean="0">
                    <a:solidFill>
                      <a:srgbClr val="0070C0"/>
                    </a:solidFill>
                  </a:rPr>
                  <a:t>ChvatalSzemeredi</a:t>
                </a:r>
                <a:r>
                  <a:rPr lang="en-US" altLang="en-US" dirty="0" smtClean="0">
                    <a:solidFill>
                      <a:srgbClr val="0070C0"/>
                    </a:solidFill>
                  </a:rPr>
                  <a:t>] </a:t>
                </a:r>
                <a:r>
                  <a:rPr lang="en-US" altLang="en-US" dirty="0" smtClean="0">
                    <a:solidFill>
                      <a:srgbClr val="009900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en-US" b="1" i="1" dirty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𝒘𝒊𝒅𝒕𝒉</m:t>
                    </m:r>
                    <m:r>
                      <a:rPr lang="en-US" altLang="en-US" b="1" i="1" dirty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altLang="en-US" b="1" i="1" dirty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𝑭</m:t>
                    </m:r>
                    <m:r>
                      <a:rPr lang="en-US" altLang="en-US" b="1" i="1" dirty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) ≥ </m:t>
                    </m:r>
                    <m:r>
                      <a:rPr lang="en-US" altLang="en-US" b="1" i="1" dirty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𝒆</m:t>
                    </m:r>
                    <m:r>
                      <a:rPr lang="en-US" altLang="en-US" b="1" i="1" dirty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altLang="en-US" b="1" i="1" dirty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𝑭</m:t>
                    </m:r>
                    <m:r>
                      <a:rPr lang="en-US" altLang="en-US" b="1" i="1" dirty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altLang="en-US" dirty="0" smtClean="0"/>
                  <a:t>.</a:t>
                </a:r>
                <a:endParaRPr lang="en-US" altLang="en-US" dirty="0"/>
              </a:p>
            </p:txBody>
          </p:sp>
        </mc:Choice>
        <mc:Fallback xmlns="">
          <p:sp>
            <p:nvSpPr>
              <p:cNvPr id="45059" name="Rectang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457200" y="1676400"/>
                <a:ext cx="8178800" cy="4171950"/>
              </a:xfrm>
              <a:blipFill rotWithShape="0">
                <a:blip r:embed="rId2"/>
                <a:stretch>
                  <a:fillRect l="-1267" t="-131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5" name="Group 4"/>
          <p:cNvGrpSpPr/>
          <p:nvPr/>
        </p:nvGrpSpPr>
        <p:grpSpPr>
          <a:xfrm>
            <a:off x="1448594" y="2779068"/>
            <a:ext cx="6400800" cy="3888432"/>
            <a:chOff x="1448594" y="2779068"/>
            <a:chExt cx="6400800" cy="3888432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5097" name="Text Box 41"/>
                <p:cNvSpPr txBox="1">
                  <a:spLocks noChangeArrowheads="1"/>
                </p:cNvSpPr>
                <p:nvPr/>
              </p:nvSpPr>
              <p:spPr bwMode="auto">
                <a:xfrm>
                  <a:off x="4256880" y="2779068"/>
                  <a:ext cx="1915320" cy="461665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anchor="ctr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altLang="en-US" sz="2400" b="1" i="1" dirty="0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≥ </m:t>
                        </m:r>
                        <m:r>
                          <a:rPr lang="en-US" altLang="en-US" sz="2400" b="1" i="1" dirty="0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𝒔</m:t>
                        </m:r>
                        <m:r>
                          <a:rPr lang="en-US" altLang="en-US" sz="2400" b="1" i="1" dirty="0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altLang="en-US" sz="2400" b="1" i="1" dirty="0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𝑭</m:t>
                        </m:r>
                        <m:r>
                          <a:rPr lang="en-US" altLang="en-US" sz="2400" b="1" i="1" dirty="0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)</m:t>
                        </m:r>
                      </m:oMath>
                    </m:oMathPara>
                  </a14:m>
                  <a:endParaRPr lang="en-US" altLang="en-US" sz="2400" dirty="0">
                    <a:solidFill>
                      <a:schemeClr val="accent1"/>
                    </a:solidFill>
                  </a:endParaRPr>
                </a:p>
              </p:txBody>
            </p:sp>
          </mc:Choice>
          <mc:Fallback xmlns="">
            <p:sp>
              <p:nvSpPr>
                <p:cNvPr id="45097" name="Text Box 41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4256880" y="2779068"/>
                  <a:ext cx="1915320" cy="461665"/>
                </a:xfrm>
                <a:prstGeom prst="rect">
                  <a:avLst/>
                </a:prstGeom>
                <a:blipFill rotWithShape="0">
                  <a:blip r:embed="rId3"/>
                  <a:stretch>
                    <a:fillRect b="-19737"/>
                  </a:stretch>
                </a:blipFill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grpSp>
          <p:nvGrpSpPr>
            <p:cNvPr id="4" name="Group 3"/>
            <p:cNvGrpSpPr/>
            <p:nvPr/>
          </p:nvGrpSpPr>
          <p:grpSpPr>
            <a:xfrm>
              <a:off x="1448594" y="3238500"/>
              <a:ext cx="6400800" cy="3429000"/>
              <a:chOff x="1448594" y="3238500"/>
              <a:chExt cx="6400800" cy="3429000"/>
            </a:xfrm>
          </p:grpSpPr>
          <p:sp>
            <p:nvSpPr>
              <p:cNvPr id="45062" name="Oval 6"/>
              <p:cNvSpPr>
                <a:spLocks noChangeArrowheads="1"/>
              </p:cNvSpPr>
              <p:nvPr/>
            </p:nvSpPr>
            <p:spPr bwMode="auto">
              <a:xfrm>
                <a:off x="4267994" y="6286500"/>
                <a:ext cx="609600" cy="381000"/>
              </a:xfrm>
              <a:prstGeom prst="ellipse">
                <a:avLst/>
              </a:prstGeom>
              <a:solidFill>
                <a:srgbClr val="FFFFFF"/>
              </a:solidFill>
              <a:ln w="38100">
                <a:solidFill>
                  <a:schemeClr val="accent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r>
                  <a:rPr lang="en-US" altLang="en-US" sz="2400" b="1" dirty="0" smtClean="0">
                    <a:solidFill>
                      <a:srgbClr val="FF000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⊥</a:t>
                </a:r>
                <a:endParaRPr lang="en-US" altLang="en-US" sz="2400" dirty="0"/>
              </a:p>
            </p:txBody>
          </p:sp>
          <p:sp>
            <p:nvSpPr>
              <p:cNvPr id="45065" name="Oval 9"/>
              <p:cNvSpPr>
                <a:spLocks noChangeArrowheads="1"/>
              </p:cNvSpPr>
              <p:nvPr/>
            </p:nvSpPr>
            <p:spPr bwMode="auto">
              <a:xfrm>
                <a:off x="2515394" y="3771900"/>
                <a:ext cx="457200" cy="304800"/>
              </a:xfrm>
              <a:prstGeom prst="ellipse">
                <a:avLst/>
              </a:prstGeom>
              <a:solidFill>
                <a:srgbClr val="FFFFFF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5066" name="Oval 10"/>
              <p:cNvSpPr>
                <a:spLocks noChangeArrowheads="1"/>
              </p:cNvSpPr>
              <p:nvPr/>
            </p:nvSpPr>
            <p:spPr bwMode="auto">
              <a:xfrm>
                <a:off x="4191794" y="4838700"/>
                <a:ext cx="457200" cy="304800"/>
              </a:xfrm>
              <a:prstGeom prst="ellipse">
                <a:avLst/>
              </a:prstGeom>
              <a:solidFill>
                <a:srgbClr val="FFFFFF"/>
              </a:solidFill>
              <a:ln w="38100">
                <a:solidFill>
                  <a:srgbClr val="0033CC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5067" name="Oval 11"/>
              <p:cNvSpPr>
                <a:spLocks noChangeArrowheads="1"/>
              </p:cNvSpPr>
              <p:nvPr/>
            </p:nvSpPr>
            <p:spPr bwMode="auto">
              <a:xfrm>
                <a:off x="5106194" y="5143500"/>
                <a:ext cx="457200" cy="304800"/>
              </a:xfrm>
              <a:prstGeom prst="ellipse">
                <a:avLst/>
              </a:prstGeom>
              <a:solidFill>
                <a:srgbClr val="FFFFFF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5068" name="Oval 12"/>
              <p:cNvSpPr>
                <a:spLocks noChangeArrowheads="1"/>
              </p:cNvSpPr>
              <p:nvPr/>
            </p:nvSpPr>
            <p:spPr bwMode="auto">
              <a:xfrm>
                <a:off x="7315994" y="3695700"/>
                <a:ext cx="457200" cy="304800"/>
              </a:xfrm>
              <a:prstGeom prst="ellipse">
                <a:avLst/>
              </a:prstGeom>
              <a:solidFill>
                <a:srgbClr val="FFFFFF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5069" name="Oval 13"/>
              <p:cNvSpPr>
                <a:spLocks noChangeArrowheads="1"/>
              </p:cNvSpPr>
              <p:nvPr/>
            </p:nvSpPr>
            <p:spPr bwMode="auto">
              <a:xfrm>
                <a:off x="1753394" y="3695700"/>
                <a:ext cx="457200" cy="304800"/>
              </a:xfrm>
              <a:prstGeom prst="ellipse">
                <a:avLst/>
              </a:prstGeom>
              <a:solidFill>
                <a:srgbClr val="FFFFFF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altLang="en-US" sz="2400">
                  <a:solidFill>
                    <a:srgbClr val="0000FF"/>
                  </a:solidFill>
                </a:endParaRPr>
              </a:p>
            </p:txBody>
          </p:sp>
          <p:sp>
            <p:nvSpPr>
              <p:cNvPr id="45070" name="Oval 14"/>
              <p:cNvSpPr>
                <a:spLocks noChangeArrowheads="1"/>
              </p:cNvSpPr>
              <p:nvPr/>
            </p:nvSpPr>
            <p:spPr bwMode="auto">
              <a:xfrm>
                <a:off x="4267994" y="3695700"/>
                <a:ext cx="457200" cy="304800"/>
              </a:xfrm>
              <a:prstGeom prst="ellipse">
                <a:avLst/>
              </a:prstGeom>
              <a:solidFill>
                <a:srgbClr val="FFFFFF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5071" name="Oval 15"/>
              <p:cNvSpPr>
                <a:spLocks noChangeArrowheads="1"/>
              </p:cNvSpPr>
              <p:nvPr/>
            </p:nvSpPr>
            <p:spPr bwMode="auto">
              <a:xfrm>
                <a:off x="5258594" y="3695700"/>
                <a:ext cx="457200" cy="304800"/>
              </a:xfrm>
              <a:prstGeom prst="ellipse">
                <a:avLst/>
              </a:prstGeom>
              <a:solidFill>
                <a:srgbClr val="FFFFFF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5072" name="Oval 16"/>
              <p:cNvSpPr>
                <a:spLocks noChangeArrowheads="1"/>
              </p:cNvSpPr>
              <p:nvPr/>
            </p:nvSpPr>
            <p:spPr bwMode="auto">
              <a:xfrm>
                <a:off x="6325394" y="3695700"/>
                <a:ext cx="457200" cy="304800"/>
              </a:xfrm>
              <a:prstGeom prst="ellipse">
                <a:avLst/>
              </a:prstGeom>
              <a:solidFill>
                <a:srgbClr val="FFFFFF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5073" name="Oval 17"/>
              <p:cNvSpPr>
                <a:spLocks noChangeArrowheads="1"/>
              </p:cNvSpPr>
              <p:nvPr/>
            </p:nvSpPr>
            <p:spPr bwMode="auto">
              <a:xfrm>
                <a:off x="3277394" y="3695700"/>
                <a:ext cx="457200" cy="304800"/>
              </a:xfrm>
              <a:prstGeom prst="ellipse">
                <a:avLst/>
              </a:prstGeom>
              <a:solidFill>
                <a:srgbClr val="FFFFFF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5074" name="Oval 18"/>
              <p:cNvSpPr>
                <a:spLocks noChangeArrowheads="1"/>
              </p:cNvSpPr>
              <p:nvPr/>
            </p:nvSpPr>
            <p:spPr bwMode="auto">
              <a:xfrm>
                <a:off x="3124994" y="4762500"/>
                <a:ext cx="457200" cy="304800"/>
              </a:xfrm>
              <a:prstGeom prst="ellipse">
                <a:avLst/>
              </a:prstGeom>
              <a:noFill/>
              <a:ln w="38100">
                <a:solidFill>
                  <a:srgbClr val="66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5075" name="Oval 19"/>
              <p:cNvSpPr>
                <a:spLocks noChangeArrowheads="1"/>
              </p:cNvSpPr>
              <p:nvPr/>
            </p:nvSpPr>
            <p:spPr bwMode="auto">
              <a:xfrm>
                <a:off x="3582194" y="5448300"/>
                <a:ext cx="457200" cy="304800"/>
              </a:xfrm>
              <a:prstGeom prst="ellipse">
                <a:avLst/>
              </a:prstGeom>
              <a:solidFill>
                <a:srgbClr val="FFFFFF"/>
              </a:solidFill>
              <a:ln w="38100">
                <a:solidFill>
                  <a:schemeClr val="accent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altLang="en-US" sz="2400"/>
              </a:p>
            </p:txBody>
          </p:sp>
          <p:cxnSp>
            <p:nvCxnSpPr>
              <p:cNvPr id="45076" name="AutoShape 20"/>
              <p:cNvCxnSpPr>
                <a:cxnSpLocks noChangeShapeType="1"/>
                <a:stCxn id="45062" idx="1"/>
                <a:endCxn id="45075" idx="5"/>
              </p:cNvCxnSpPr>
              <p:nvPr/>
            </p:nvCxnSpPr>
            <p:spPr bwMode="auto">
              <a:xfrm flipH="1" flipV="1">
                <a:off x="3972719" y="5708650"/>
                <a:ext cx="384175" cy="633413"/>
              </a:xfrm>
              <a:prstGeom prst="straightConnector1">
                <a:avLst/>
              </a:prstGeom>
              <a:noFill/>
              <a:ln w="38100">
                <a:solidFill>
                  <a:schemeClr val="accent1"/>
                </a:solidFill>
                <a:prstDash val="solid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5077" name="AutoShape 21"/>
              <p:cNvCxnSpPr>
                <a:cxnSpLocks noChangeShapeType="1"/>
                <a:stCxn id="45062" idx="7"/>
                <a:endCxn id="45067" idx="4"/>
              </p:cNvCxnSpPr>
              <p:nvPr/>
            </p:nvCxnSpPr>
            <p:spPr bwMode="auto">
              <a:xfrm flipV="1">
                <a:off x="4788694" y="5448300"/>
                <a:ext cx="546100" cy="893763"/>
              </a:xfrm>
              <a:prstGeom prst="straightConnector1">
                <a:avLst/>
              </a:prstGeom>
              <a:noFill/>
              <a:ln w="38100">
                <a:solidFill>
                  <a:schemeClr val="tx1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5078" name="AutoShape 22"/>
              <p:cNvCxnSpPr>
                <a:cxnSpLocks noChangeShapeType="1"/>
                <a:stCxn id="45075" idx="7"/>
                <a:endCxn id="45066" idx="3"/>
              </p:cNvCxnSpPr>
              <p:nvPr/>
            </p:nvCxnSpPr>
            <p:spPr bwMode="auto">
              <a:xfrm flipV="1">
                <a:off x="3972719" y="5118100"/>
                <a:ext cx="285750" cy="374650"/>
              </a:xfrm>
              <a:prstGeom prst="straightConnector1">
                <a:avLst/>
              </a:prstGeom>
              <a:noFill/>
              <a:ln w="38100">
                <a:solidFill>
                  <a:srgbClr val="0033CC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5079" name="AutoShape 23"/>
              <p:cNvCxnSpPr>
                <a:cxnSpLocks noChangeShapeType="1"/>
                <a:stCxn id="45075" idx="1"/>
                <a:endCxn id="45074" idx="4"/>
              </p:cNvCxnSpPr>
              <p:nvPr/>
            </p:nvCxnSpPr>
            <p:spPr bwMode="auto">
              <a:xfrm flipH="1" flipV="1">
                <a:off x="3353594" y="5086350"/>
                <a:ext cx="295275" cy="406400"/>
              </a:xfrm>
              <a:prstGeom prst="straightConnector1">
                <a:avLst/>
              </a:prstGeom>
              <a:noFill/>
              <a:ln w="38100">
                <a:solidFill>
                  <a:srgbClr val="6699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5080" name="AutoShape 24"/>
              <p:cNvCxnSpPr>
                <a:cxnSpLocks noChangeShapeType="1"/>
                <a:stCxn id="45074" idx="1"/>
                <a:endCxn id="45069" idx="5"/>
              </p:cNvCxnSpPr>
              <p:nvPr/>
            </p:nvCxnSpPr>
            <p:spPr bwMode="auto">
              <a:xfrm flipH="1" flipV="1">
                <a:off x="2143919" y="3975100"/>
                <a:ext cx="1047750" cy="812800"/>
              </a:xfrm>
              <a:prstGeom prst="straightConnector1">
                <a:avLst/>
              </a:prstGeom>
              <a:noFill/>
              <a:ln w="38100">
                <a:solidFill>
                  <a:schemeClr val="tx1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5081" name="AutoShape 25"/>
              <p:cNvCxnSpPr>
                <a:cxnSpLocks noChangeShapeType="1"/>
                <a:stCxn id="45074" idx="7"/>
                <a:endCxn id="45070" idx="3"/>
              </p:cNvCxnSpPr>
              <p:nvPr/>
            </p:nvCxnSpPr>
            <p:spPr bwMode="auto">
              <a:xfrm flipV="1">
                <a:off x="3515519" y="3975100"/>
                <a:ext cx="819150" cy="812800"/>
              </a:xfrm>
              <a:prstGeom prst="straightConnector1">
                <a:avLst/>
              </a:prstGeom>
              <a:noFill/>
              <a:ln w="38100">
                <a:solidFill>
                  <a:schemeClr val="tx1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5082" name="AutoShape 26"/>
              <p:cNvCxnSpPr>
                <a:cxnSpLocks noChangeShapeType="1"/>
                <a:stCxn id="45066" idx="1"/>
                <a:endCxn id="45073" idx="4"/>
              </p:cNvCxnSpPr>
              <p:nvPr/>
            </p:nvCxnSpPr>
            <p:spPr bwMode="auto">
              <a:xfrm flipH="1" flipV="1">
                <a:off x="3505994" y="4019550"/>
                <a:ext cx="752475" cy="844550"/>
              </a:xfrm>
              <a:prstGeom prst="straightConnector1">
                <a:avLst/>
              </a:prstGeom>
              <a:noFill/>
              <a:ln w="38100">
                <a:solidFill>
                  <a:schemeClr val="tx1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5083" name="AutoShape 27"/>
              <p:cNvCxnSpPr>
                <a:cxnSpLocks noChangeShapeType="1"/>
                <a:stCxn id="45066" idx="7"/>
                <a:endCxn id="45071" idx="3"/>
              </p:cNvCxnSpPr>
              <p:nvPr/>
            </p:nvCxnSpPr>
            <p:spPr bwMode="auto">
              <a:xfrm flipV="1">
                <a:off x="4582319" y="3975100"/>
                <a:ext cx="742950" cy="889000"/>
              </a:xfrm>
              <a:prstGeom prst="straightConnector1">
                <a:avLst/>
              </a:prstGeom>
              <a:noFill/>
              <a:ln w="38100">
                <a:solidFill>
                  <a:schemeClr val="tx1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5084" name="AutoShape 28"/>
              <p:cNvCxnSpPr>
                <a:cxnSpLocks noChangeShapeType="1"/>
                <a:stCxn id="45067" idx="1"/>
                <a:endCxn id="45070" idx="4"/>
              </p:cNvCxnSpPr>
              <p:nvPr/>
            </p:nvCxnSpPr>
            <p:spPr bwMode="auto">
              <a:xfrm flipH="1" flipV="1">
                <a:off x="4496594" y="4019550"/>
                <a:ext cx="676275" cy="1168400"/>
              </a:xfrm>
              <a:prstGeom prst="straightConnector1">
                <a:avLst/>
              </a:prstGeom>
              <a:noFill/>
              <a:ln w="38100">
                <a:solidFill>
                  <a:schemeClr val="tx1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5085" name="AutoShape 29"/>
              <p:cNvCxnSpPr>
                <a:cxnSpLocks noChangeShapeType="1"/>
                <a:stCxn id="45067" idx="7"/>
                <a:endCxn id="45072" idx="4"/>
              </p:cNvCxnSpPr>
              <p:nvPr/>
            </p:nvCxnSpPr>
            <p:spPr bwMode="auto">
              <a:xfrm flipV="1">
                <a:off x="5496719" y="4000500"/>
                <a:ext cx="1057275" cy="1187450"/>
              </a:xfrm>
              <a:prstGeom prst="straightConnector1">
                <a:avLst/>
              </a:prstGeom>
              <a:noFill/>
              <a:ln w="38100">
                <a:solidFill>
                  <a:schemeClr val="tx1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45087" name="Line 31"/>
              <p:cNvSpPr>
                <a:spLocks noChangeShapeType="1"/>
              </p:cNvSpPr>
              <p:nvPr/>
            </p:nvSpPr>
            <p:spPr bwMode="auto">
              <a:xfrm flipH="1">
                <a:off x="5868194" y="4000500"/>
                <a:ext cx="1600200" cy="83820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5088" name="Line 32"/>
              <p:cNvSpPr>
                <a:spLocks noChangeShapeType="1"/>
              </p:cNvSpPr>
              <p:nvPr/>
            </p:nvSpPr>
            <p:spPr bwMode="auto">
              <a:xfrm>
                <a:off x="2896394" y="4000500"/>
                <a:ext cx="838200" cy="60960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5089" name="AutoShape 33"/>
              <p:cNvSpPr>
                <a:spLocks/>
              </p:cNvSpPr>
              <p:nvPr/>
            </p:nvSpPr>
            <p:spPr bwMode="auto">
              <a:xfrm rot="5400000">
                <a:off x="4458494" y="228600"/>
                <a:ext cx="381000" cy="6400800"/>
              </a:xfrm>
              <a:prstGeom prst="leftBrace">
                <a:avLst>
                  <a:gd name="adj1" fmla="val 140000"/>
                  <a:gd name="adj2" fmla="val 50000"/>
                </a:avLst>
              </a:prstGeom>
              <a:noFill/>
              <a:ln w="38100">
                <a:solidFill>
                  <a:schemeClr val="accent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10800000" vert="eaVert" wrap="none" anchor="ctr"/>
              <a:lstStyle/>
              <a:p>
                <a:endParaRPr lang="en-US" altLang="en-US" sz="2400">
                  <a:solidFill>
                    <a:srgbClr val="0033CC"/>
                  </a:solidFill>
                </a:endParaRPr>
              </a:p>
            </p:txBody>
          </p:sp>
          <p:sp>
            <p:nvSpPr>
              <p:cNvPr id="45098" name="Line 42"/>
              <p:cNvSpPr>
                <a:spLocks noChangeShapeType="1"/>
              </p:cNvSpPr>
              <p:nvPr/>
            </p:nvSpPr>
            <p:spPr bwMode="auto">
              <a:xfrm>
                <a:off x="4648994" y="3924300"/>
                <a:ext cx="381000" cy="38100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sp>
        <p:nvSpPr>
          <p:cNvPr id="45105" name="Rectangle 49"/>
          <p:cNvSpPr>
            <a:spLocks noChangeArrowheads="1"/>
          </p:cNvSpPr>
          <p:nvPr/>
        </p:nvSpPr>
        <p:spPr bwMode="auto">
          <a:xfrm>
            <a:off x="7990681" y="3508802"/>
            <a:ext cx="423863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n-US" altLang="en-US" sz="2400" b="1" dirty="0">
              <a:solidFill>
                <a:srgbClr val="009900"/>
              </a:solidFill>
              <a:latin typeface="Calibri" panose="020F0502020204030204" pitchFamily="34" charset="0"/>
            </a:endParaRPr>
          </a:p>
          <a:p>
            <a:endParaRPr lang="en-US" altLang="en-US" sz="2400" b="1" dirty="0">
              <a:solidFill>
                <a:srgbClr val="009900"/>
              </a:solidFill>
              <a:latin typeface="Calibri" panose="020F0502020204030204" pitchFamily="34" charset="0"/>
            </a:endParaRPr>
          </a:p>
        </p:txBody>
      </p:sp>
      <p:cxnSp>
        <p:nvCxnSpPr>
          <p:cNvPr id="41" name="AutoShape 24"/>
          <p:cNvCxnSpPr>
            <a:cxnSpLocks noChangeShapeType="1"/>
          </p:cNvCxnSpPr>
          <p:nvPr/>
        </p:nvCxnSpPr>
        <p:spPr bwMode="auto">
          <a:xfrm flipV="1">
            <a:off x="3253582" y="4000500"/>
            <a:ext cx="152400" cy="304800"/>
          </a:xfrm>
          <a:prstGeom prst="straightConnector1">
            <a:avLst/>
          </a:prstGeom>
          <a:noFill/>
          <a:ln w="38100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181700" y="4484963"/>
                <a:ext cx="3137334" cy="181588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/>
                <a:r>
                  <a:rPr lang="en-US" sz="2800" dirty="0" smtClean="0">
                    <a:solidFill>
                      <a:schemeClr val="tx1"/>
                    </a:solidFill>
                    <a:latin typeface="+mn-lt"/>
                  </a:rPr>
                  <a:t>Start at </a:t>
                </a:r>
                <a:r>
                  <a:rPr lang="en-US" sz="2800" b="1" dirty="0" smtClean="0">
                    <a:solidFill>
                      <a:schemeClr val="accent1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⊥</a:t>
                </a:r>
              </a:p>
              <a:p>
                <a:pPr algn="l"/>
                <a:r>
                  <a:rPr lang="en-US" sz="2800" dirty="0" smtClean="0">
                    <a:solidFill>
                      <a:schemeClr val="tx1"/>
                    </a:solidFill>
                    <a:latin typeface="+mn-lt"/>
                  </a:rPr>
                  <a:t>Go to parent with</a:t>
                </a:r>
              </a:p>
              <a:p>
                <a:pPr algn="l"/>
                <a:r>
                  <a:rPr lang="en-US" sz="2800" dirty="0">
                    <a:solidFill>
                      <a:schemeClr val="tx1"/>
                    </a:solidFill>
                    <a:latin typeface="+mn-lt"/>
                  </a:rPr>
                  <a:t>m</a:t>
                </a:r>
                <a:r>
                  <a:rPr lang="en-US" sz="2800" dirty="0" smtClean="0">
                    <a:solidFill>
                      <a:schemeClr val="tx1"/>
                    </a:solidFill>
                    <a:latin typeface="+mn-lt"/>
                  </a:rPr>
                  <a:t>ore sources until</a:t>
                </a:r>
              </a:p>
              <a:p>
                <a:pPr algn="l"/>
                <a:r>
                  <a:rPr lang="en-US" sz="2800" dirty="0" smtClean="0">
                    <a:solidFill>
                      <a:schemeClr val="accent1"/>
                    </a:solidFill>
                    <a:latin typeface="+mn-lt"/>
                  </a:rPr>
                  <a:t> </a:t>
                </a:r>
                <a14:m>
                  <m:oMath xmlns:m="http://schemas.openxmlformats.org/officeDocument/2006/math">
                    <m:r>
                      <a:rPr lang="en-US" sz="2800" b="1" i="1" dirty="0" smtClean="0">
                        <a:solidFill>
                          <a:srgbClr val="6699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≤</m:t>
                    </m:r>
                    <m:r>
                      <a:rPr lang="en-US" sz="2800" b="1" i="1" dirty="0" smtClean="0">
                        <a:solidFill>
                          <a:srgbClr val="669900"/>
                        </a:solidFill>
                        <a:latin typeface="Cambria Math" panose="02040503050406030204" pitchFamily="18" charset="0"/>
                      </a:rPr>
                      <m:t>𝟐</m:t>
                    </m:r>
                    <m:r>
                      <a:rPr lang="en-US" sz="2800" b="1" i="1" dirty="0" smtClean="0">
                        <a:solidFill>
                          <a:srgbClr val="669900"/>
                        </a:solidFill>
                        <a:latin typeface="Cambria Math" panose="02040503050406030204" pitchFamily="18" charset="0"/>
                      </a:rPr>
                      <m:t>𝒔</m:t>
                    </m:r>
                    <m:r>
                      <a:rPr lang="en-US" sz="2800" b="1" i="1" dirty="0" smtClean="0">
                        <a:solidFill>
                          <a:srgbClr val="669900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2800" b="1" i="1" dirty="0" smtClean="0">
                        <a:solidFill>
                          <a:srgbClr val="669900"/>
                        </a:solidFill>
                        <a:latin typeface="Cambria Math" panose="02040503050406030204" pitchFamily="18" charset="0"/>
                      </a:rPr>
                      <m:t>𝑭</m:t>
                    </m:r>
                    <m:r>
                      <a:rPr lang="en-US" sz="2800" b="1" i="1" dirty="0" smtClean="0">
                        <a:solidFill>
                          <a:srgbClr val="669900"/>
                        </a:solidFill>
                        <a:latin typeface="Cambria Math" panose="02040503050406030204" pitchFamily="18" charset="0"/>
                      </a:rPr>
                      <m:t>)/</m:t>
                    </m:r>
                    <m:r>
                      <a:rPr lang="en-US" sz="2800" b="1" i="1" dirty="0" smtClean="0">
                        <a:solidFill>
                          <a:srgbClr val="669900"/>
                        </a:solidFill>
                        <a:latin typeface="Cambria Math" panose="02040503050406030204" pitchFamily="18" charset="0"/>
                      </a:rPr>
                      <m:t>𝟑</m:t>
                    </m:r>
                    <m:r>
                      <a:rPr lang="en-US" sz="2800" b="1" i="1" dirty="0" smtClean="0">
                        <a:solidFill>
                          <a:srgbClr val="669900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800" dirty="0" smtClean="0">
                    <a:solidFill>
                      <a:schemeClr val="tx1"/>
                    </a:solidFill>
                    <a:latin typeface="+mn-lt"/>
                  </a:rPr>
                  <a:t>sources</a:t>
                </a:r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1700" y="4484963"/>
                <a:ext cx="3137334" cy="1815882"/>
              </a:xfrm>
              <a:prstGeom prst="rect">
                <a:avLst/>
              </a:prstGeom>
              <a:blipFill rotWithShape="0">
                <a:blip r:embed="rId4"/>
                <a:stretch>
                  <a:fillRect l="-4086" t="-4362" r="-2918" b="-872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384900-51C4-4F1F-AC0B-CB9FE738FE37}" type="slidenum">
              <a:rPr lang="en-US" altLang="en-US" smtClean="0"/>
              <a:pPr/>
              <a:t>63</a:t>
            </a:fld>
            <a:endParaRPr lang="en-US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b="1" dirty="0">
                <a:solidFill>
                  <a:srgbClr val="009900"/>
                </a:solidFill>
              </a:rPr>
              <a:t> </a:t>
            </a:r>
            <a:r>
              <a:rPr lang="en-US" altLang="en-US" dirty="0"/>
              <a:t>Width </a:t>
            </a:r>
            <a:r>
              <a:rPr lang="en-US" altLang="en-US" dirty="0" smtClean="0"/>
              <a:t>vs boundary expansion</a:t>
            </a:r>
            <a:endParaRPr lang="en-US" altLang="en-US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5059" name="Rectangle 3"/>
              <p:cNvSpPr>
                <a:spLocks noGrp="1" noChangeArrowheads="1"/>
              </p:cNvSpPr>
              <p:nvPr>
                <p:ph type="body" idx="1"/>
              </p:nvPr>
            </p:nvSpPr>
            <p:spPr>
              <a:xfrm>
                <a:off x="457200" y="1676400"/>
                <a:ext cx="8178800" cy="4171950"/>
              </a:xfrm>
            </p:spPr>
            <p:txBody>
              <a:bodyPr/>
              <a:lstStyle/>
              <a:p>
                <a:r>
                  <a:rPr lang="en-US" altLang="en-US" b="1" dirty="0">
                    <a:solidFill>
                      <a:srgbClr val="669900"/>
                    </a:solidFill>
                  </a:rPr>
                  <a:t>Lemma</a:t>
                </a:r>
                <a:r>
                  <a:rPr lang="en-US" altLang="en-US" dirty="0">
                    <a:solidFill>
                      <a:srgbClr val="669900"/>
                    </a:solidFill>
                  </a:rPr>
                  <a:t> </a:t>
                </a:r>
                <a:r>
                  <a:rPr lang="en-US" altLang="en-US" dirty="0">
                    <a:solidFill>
                      <a:srgbClr val="0070C0"/>
                    </a:solidFill>
                  </a:rPr>
                  <a:t>[</a:t>
                </a:r>
                <a:r>
                  <a:rPr lang="en-US" altLang="en-US" dirty="0" err="1" smtClean="0">
                    <a:solidFill>
                      <a:srgbClr val="0070C0"/>
                    </a:solidFill>
                  </a:rPr>
                  <a:t>ChvatalSzemeredi</a:t>
                </a:r>
                <a:r>
                  <a:rPr lang="en-US" altLang="en-US" dirty="0" smtClean="0">
                    <a:solidFill>
                      <a:srgbClr val="0070C0"/>
                    </a:solidFill>
                  </a:rPr>
                  <a:t>] </a:t>
                </a:r>
                <a:r>
                  <a:rPr lang="en-US" altLang="en-US" dirty="0" smtClean="0">
                    <a:solidFill>
                      <a:srgbClr val="009900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en-US" b="1" i="1" dirty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𝒘𝒊𝒅𝒕𝒉</m:t>
                    </m:r>
                    <m:r>
                      <a:rPr lang="en-US" altLang="en-US" b="1" i="1" dirty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altLang="en-US" b="1" i="1" dirty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𝑭</m:t>
                    </m:r>
                    <m:r>
                      <a:rPr lang="en-US" altLang="en-US" b="1" i="1" dirty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) ≥ </m:t>
                    </m:r>
                    <m:r>
                      <a:rPr lang="en-US" altLang="en-US" b="1" i="1" dirty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𝒆</m:t>
                    </m:r>
                    <m:r>
                      <a:rPr lang="en-US" altLang="en-US" b="1" i="1" dirty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altLang="en-US" b="1" i="1" dirty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𝑭</m:t>
                    </m:r>
                    <m:r>
                      <a:rPr lang="en-US" altLang="en-US" b="1" i="1" dirty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altLang="en-US" dirty="0" smtClean="0"/>
                  <a:t>.</a:t>
                </a:r>
                <a:endParaRPr lang="en-US" altLang="en-US" dirty="0"/>
              </a:p>
            </p:txBody>
          </p:sp>
        </mc:Choice>
        <mc:Fallback xmlns="">
          <p:sp>
            <p:nvSpPr>
              <p:cNvPr id="45059" name="Rectang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457200" y="1676400"/>
                <a:ext cx="8178800" cy="4171950"/>
              </a:xfrm>
              <a:blipFill rotWithShape="0">
                <a:blip r:embed="rId2"/>
                <a:stretch>
                  <a:fillRect l="-1267" t="-131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6" name="Group 5"/>
          <p:cNvGrpSpPr/>
          <p:nvPr/>
        </p:nvGrpSpPr>
        <p:grpSpPr>
          <a:xfrm>
            <a:off x="1448594" y="2779068"/>
            <a:ext cx="6965950" cy="3888432"/>
            <a:chOff x="1448594" y="2779068"/>
            <a:chExt cx="6965950" cy="3888432"/>
          </a:xfrm>
        </p:grpSpPr>
        <p:grpSp>
          <p:nvGrpSpPr>
            <p:cNvPr id="4" name="Group 3"/>
            <p:cNvGrpSpPr/>
            <p:nvPr/>
          </p:nvGrpSpPr>
          <p:grpSpPr>
            <a:xfrm>
              <a:off x="1448594" y="3238500"/>
              <a:ext cx="6400800" cy="3429000"/>
              <a:chOff x="1448594" y="3238500"/>
              <a:chExt cx="6400800" cy="3429000"/>
            </a:xfrm>
          </p:grpSpPr>
          <p:sp>
            <p:nvSpPr>
              <p:cNvPr id="45062" name="Oval 6"/>
              <p:cNvSpPr>
                <a:spLocks noChangeArrowheads="1"/>
              </p:cNvSpPr>
              <p:nvPr/>
            </p:nvSpPr>
            <p:spPr bwMode="auto">
              <a:xfrm>
                <a:off x="4267994" y="6286500"/>
                <a:ext cx="609600" cy="381000"/>
              </a:xfrm>
              <a:prstGeom prst="ellipse">
                <a:avLst/>
              </a:prstGeom>
              <a:solidFill>
                <a:srgbClr val="FFFFFF"/>
              </a:solidFill>
              <a:ln w="38100">
                <a:solidFill>
                  <a:schemeClr val="accent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r>
                  <a:rPr lang="en-US" altLang="en-US" sz="2400" b="1" dirty="0" smtClean="0">
                    <a:solidFill>
                      <a:srgbClr val="FF000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⊥</a:t>
                </a:r>
                <a:endParaRPr lang="en-US" altLang="en-US" sz="2400" dirty="0"/>
              </a:p>
            </p:txBody>
          </p:sp>
          <p:sp>
            <p:nvSpPr>
              <p:cNvPr id="45065" name="Oval 9"/>
              <p:cNvSpPr>
                <a:spLocks noChangeArrowheads="1"/>
              </p:cNvSpPr>
              <p:nvPr/>
            </p:nvSpPr>
            <p:spPr bwMode="auto">
              <a:xfrm>
                <a:off x="2515394" y="3771900"/>
                <a:ext cx="457200" cy="304800"/>
              </a:xfrm>
              <a:prstGeom prst="ellipse">
                <a:avLst/>
              </a:prstGeom>
              <a:solidFill>
                <a:srgbClr val="FFFFFF"/>
              </a:solidFill>
              <a:ln w="38100">
                <a:solidFill>
                  <a:srgbClr val="66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5066" name="Oval 10"/>
              <p:cNvSpPr>
                <a:spLocks noChangeArrowheads="1"/>
              </p:cNvSpPr>
              <p:nvPr/>
            </p:nvSpPr>
            <p:spPr bwMode="auto">
              <a:xfrm>
                <a:off x="4191794" y="4838700"/>
                <a:ext cx="457200" cy="304800"/>
              </a:xfrm>
              <a:prstGeom prst="ellipse">
                <a:avLst/>
              </a:prstGeom>
              <a:solidFill>
                <a:srgbClr val="FFFFFF"/>
              </a:solidFill>
              <a:ln w="38100">
                <a:solidFill>
                  <a:srgbClr val="0033CC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5067" name="Oval 11"/>
              <p:cNvSpPr>
                <a:spLocks noChangeArrowheads="1"/>
              </p:cNvSpPr>
              <p:nvPr/>
            </p:nvSpPr>
            <p:spPr bwMode="auto">
              <a:xfrm>
                <a:off x="5106194" y="5143500"/>
                <a:ext cx="457200" cy="304800"/>
              </a:xfrm>
              <a:prstGeom prst="ellipse">
                <a:avLst/>
              </a:prstGeom>
              <a:solidFill>
                <a:srgbClr val="FFFFFF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5068" name="Oval 12"/>
              <p:cNvSpPr>
                <a:spLocks noChangeArrowheads="1"/>
              </p:cNvSpPr>
              <p:nvPr/>
            </p:nvSpPr>
            <p:spPr bwMode="auto">
              <a:xfrm>
                <a:off x="7315994" y="3695700"/>
                <a:ext cx="457200" cy="304800"/>
              </a:xfrm>
              <a:prstGeom prst="ellipse">
                <a:avLst/>
              </a:prstGeom>
              <a:solidFill>
                <a:srgbClr val="FFFFFF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5069" name="Oval 13"/>
              <p:cNvSpPr>
                <a:spLocks noChangeArrowheads="1"/>
              </p:cNvSpPr>
              <p:nvPr/>
            </p:nvSpPr>
            <p:spPr bwMode="auto">
              <a:xfrm>
                <a:off x="1753394" y="3695700"/>
                <a:ext cx="457200" cy="304800"/>
              </a:xfrm>
              <a:prstGeom prst="ellipse">
                <a:avLst/>
              </a:prstGeom>
              <a:solidFill>
                <a:srgbClr val="FFFFFF"/>
              </a:solidFill>
              <a:ln w="38100">
                <a:solidFill>
                  <a:srgbClr val="66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altLang="en-US" sz="2400">
                  <a:solidFill>
                    <a:srgbClr val="0000FF"/>
                  </a:solidFill>
                </a:endParaRPr>
              </a:p>
            </p:txBody>
          </p:sp>
          <p:sp>
            <p:nvSpPr>
              <p:cNvPr id="45070" name="Oval 14"/>
              <p:cNvSpPr>
                <a:spLocks noChangeArrowheads="1"/>
              </p:cNvSpPr>
              <p:nvPr/>
            </p:nvSpPr>
            <p:spPr bwMode="auto">
              <a:xfrm>
                <a:off x="4267994" y="3695700"/>
                <a:ext cx="457200" cy="304800"/>
              </a:xfrm>
              <a:prstGeom prst="ellipse">
                <a:avLst/>
              </a:prstGeom>
              <a:solidFill>
                <a:srgbClr val="FFFFFF"/>
              </a:solidFill>
              <a:ln w="38100">
                <a:solidFill>
                  <a:srgbClr val="66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5071" name="Oval 15"/>
              <p:cNvSpPr>
                <a:spLocks noChangeArrowheads="1"/>
              </p:cNvSpPr>
              <p:nvPr/>
            </p:nvSpPr>
            <p:spPr bwMode="auto">
              <a:xfrm>
                <a:off x="5258594" y="3695700"/>
                <a:ext cx="457200" cy="304800"/>
              </a:xfrm>
              <a:prstGeom prst="ellipse">
                <a:avLst/>
              </a:prstGeom>
              <a:solidFill>
                <a:srgbClr val="FFFFFF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5072" name="Oval 16"/>
              <p:cNvSpPr>
                <a:spLocks noChangeArrowheads="1"/>
              </p:cNvSpPr>
              <p:nvPr/>
            </p:nvSpPr>
            <p:spPr bwMode="auto">
              <a:xfrm>
                <a:off x="6325394" y="3695700"/>
                <a:ext cx="457200" cy="304800"/>
              </a:xfrm>
              <a:prstGeom prst="ellipse">
                <a:avLst/>
              </a:prstGeom>
              <a:solidFill>
                <a:srgbClr val="FFFFFF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5073" name="Oval 17"/>
              <p:cNvSpPr>
                <a:spLocks noChangeArrowheads="1"/>
              </p:cNvSpPr>
              <p:nvPr/>
            </p:nvSpPr>
            <p:spPr bwMode="auto">
              <a:xfrm>
                <a:off x="3277394" y="3695700"/>
                <a:ext cx="457200" cy="304800"/>
              </a:xfrm>
              <a:prstGeom prst="ellipse">
                <a:avLst/>
              </a:prstGeom>
              <a:solidFill>
                <a:srgbClr val="FFFFFF"/>
              </a:solidFill>
              <a:ln w="38100">
                <a:solidFill>
                  <a:srgbClr val="66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5074" name="Oval 18"/>
              <p:cNvSpPr>
                <a:spLocks noChangeArrowheads="1"/>
              </p:cNvSpPr>
              <p:nvPr/>
            </p:nvSpPr>
            <p:spPr bwMode="auto">
              <a:xfrm>
                <a:off x="3124994" y="4762500"/>
                <a:ext cx="457200" cy="304800"/>
              </a:xfrm>
              <a:prstGeom prst="ellipse">
                <a:avLst/>
              </a:prstGeom>
              <a:noFill/>
              <a:ln w="38100">
                <a:solidFill>
                  <a:srgbClr val="66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5075" name="Oval 19"/>
              <p:cNvSpPr>
                <a:spLocks noChangeArrowheads="1"/>
              </p:cNvSpPr>
              <p:nvPr/>
            </p:nvSpPr>
            <p:spPr bwMode="auto">
              <a:xfrm>
                <a:off x="3582194" y="5448300"/>
                <a:ext cx="457200" cy="304800"/>
              </a:xfrm>
              <a:prstGeom prst="ellipse">
                <a:avLst/>
              </a:prstGeom>
              <a:solidFill>
                <a:srgbClr val="FFFFFF"/>
              </a:solidFill>
              <a:ln w="38100">
                <a:solidFill>
                  <a:schemeClr val="accent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altLang="en-US" sz="2400"/>
              </a:p>
            </p:txBody>
          </p:sp>
          <p:cxnSp>
            <p:nvCxnSpPr>
              <p:cNvPr id="45076" name="AutoShape 20"/>
              <p:cNvCxnSpPr>
                <a:cxnSpLocks noChangeShapeType="1"/>
                <a:stCxn id="45062" idx="1"/>
                <a:endCxn id="45075" idx="5"/>
              </p:cNvCxnSpPr>
              <p:nvPr/>
            </p:nvCxnSpPr>
            <p:spPr bwMode="auto">
              <a:xfrm flipH="1" flipV="1">
                <a:off x="3972719" y="5708650"/>
                <a:ext cx="384175" cy="633413"/>
              </a:xfrm>
              <a:prstGeom prst="straightConnector1">
                <a:avLst/>
              </a:prstGeom>
              <a:noFill/>
              <a:ln w="38100">
                <a:solidFill>
                  <a:schemeClr val="accent1"/>
                </a:solidFill>
                <a:prstDash val="solid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5077" name="AutoShape 21"/>
              <p:cNvCxnSpPr>
                <a:cxnSpLocks noChangeShapeType="1"/>
                <a:stCxn id="45062" idx="7"/>
                <a:endCxn id="45067" idx="4"/>
              </p:cNvCxnSpPr>
              <p:nvPr/>
            </p:nvCxnSpPr>
            <p:spPr bwMode="auto">
              <a:xfrm flipV="1">
                <a:off x="4788694" y="5448300"/>
                <a:ext cx="546100" cy="893763"/>
              </a:xfrm>
              <a:prstGeom prst="straightConnector1">
                <a:avLst/>
              </a:prstGeom>
              <a:noFill/>
              <a:ln w="38100">
                <a:solidFill>
                  <a:schemeClr val="tx1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5078" name="AutoShape 22"/>
              <p:cNvCxnSpPr>
                <a:cxnSpLocks noChangeShapeType="1"/>
                <a:stCxn id="45075" idx="7"/>
                <a:endCxn id="45066" idx="3"/>
              </p:cNvCxnSpPr>
              <p:nvPr/>
            </p:nvCxnSpPr>
            <p:spPr bwMode="auto">
              <a:xfrm flipV="1">
                <a:off x="3972719" y="5118100"/>
                <a:ext cx="285750" cy="374650"/>
              </a:xfrm>
              <a:prstGeom prst="straightConnector1">
                <a:avLst/>
              </a:prstGeom>
              <a:noFill/>
              <a:ln w="38100">
                <a:solidFill>
                  <a:srgbClr val="0033CC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5079" name="AutoShape 23"/>
              <p:cNvCxnSpPr>
                <a:cxnSpLocks noChangeShapeType="1"/>
                <a:stCxn id="45075" idx="1"/>
                <a:endCxn id="45074" idx="4"/>
              </p:cNvCxnSpPr>
              <p:nvPr/>
            </p:nvCxnSpPr>
            <p:spPr bwMode="auto">
              <a:xfrm flipH="1" flipV="1">
                <a:off x="3353594" y="5086350"/>
                <a:ext cx="295275" cy="406400"/>
              </a:xfrm>
              <a:prstGeom prst="straightConnector1">
                <a:avLst/>
              </a:prstGeom>
              <a:noFill/>
              <a:ln w="38100">
                <a:solidFill>
                  <a:srgbClr val="6699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5080" name="AutoShape 24"/>
              <p:cNvCxnSpPr>
                <a:cxnSpLocks noChangeShapeType="1"/>
                <a:stCxn id="45074" idx="1"/>
                <a:endCxn id="45069" idx="5"/>
              </p:cNvCxnSpPr>
              <p:nvPr/>
            </p:nvCxnSpPr>
            <p:spPr bwMode="auto">
              <a:xfrm flipH="1" flipV="1">
                <a:off x="2143919" y="3975100"/>
                <a:ext cx="1047750" cy="812800"/>
              </a:xfrm>
              <a:prstGeom prst="straightConnector1">
                <a:avLst/>
              </a:prstGeom>
              <a:noFill/>
              <a:ln w="38100">
                <a:solidFill>
                  <a:srgbClr val="669900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5081" name="AutoShape 25"/>
              <p:cNvCxnSpPr>
                <a:cxnSpLocks noChangeShapeType="1"/>
                <a:stCxn id="45074" idx="7"/>
                <a:endCxn id="45070" idx="3"/>
              </p:cNvCxnSpPr>
              <p:nvPr/>
            </p:nvCxnSpPr>
            <p:spPr bwMode="auto">
              <a:xfrm flipV="1">
                <a:off x="3515519" y="3975100"/>
                <a:ext cx="819150" cy="812800"/>
              </a:xfrm>
              <a:prstGeom prst="straightConnector1">
                <a:avLst/>
              </a:prstGeom>
              <a:noFill/>
              <a:ln w="38100">
                <a:solidFill>
                  <a:srgbClr val="669900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5082" name="AutoShape 26"/>
              <p:cNvCxnSpPr>
                <a:cxnSpLocks noChangeShapeType="1"/>
                <a:stCxn id="45066" idx="1"/>
                <a:endCxn id="45073" idx="4"/>
              </p:cNvCxnSpPr>
              <p:nvPr/>
            </p:nvCxnSpPr>
            <p:spPr bwMode="auto">
              <a:xfrm flipH="1" flipV="1">
                <a:off x="3505994" y="4019550"/>
                <a:ext cx="752475" cy="844550"/>
              </a:xfrm>
              <a:prstGeom prst="straightConnector1">
                <a:avLst/>
              </a:prstGeom>
              <a:noFill/>
              <a:ln w="38100">
                <a:solidFill>
                  <a:schemeClr val="tx1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5083" name="AutoShape 27"/>
              <p:cNvCxnSpPr>
                <a:cxnSpLocks noChangeShapeType="1"/>
                <a:stCxn id="45066" idx="7"/>
                <a:endCxn id="45071" idx="3"/>
              </p:cNvCxnSpPr>
              <p:nvPr/>
            </p:nvCxnSpPr>
            <p:spPr bwMode="auto">
              <a:xfrm flipV="1">
                <a:off x="4582319" y="3975100"/>
                <a:ext cx="742950" cy="889000"/>
              </a:xfrm>
              <a:prstGeom prst="straightConnector1">
                <a:avLst/>
              </a:prstGeom>
              <a:noFill/>
              <a:ln w="38100">
                <a:solidFill>
                  <a:schemeClr val="tx1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5084" name="AutoShape 28"/>
              <p:cNvCxnSpPr>
                <a:cxnSpLocks noChangeShapeType="1"/>
                <a:stCxn id="45067" idx="1"/>
                <a:endCxn id="45070" idx="4"/>
              </p:cNvCxnSpPr>
              <p:nvPr/>
            </p:nvCxnSpPr>
            <p:spPr bwMode="auto">
              <a:xfrm flipH="1" flipV="1">
                <a:off x="4496594" y="4019550"/>
                <a:ext cx="676275" cy="1168400"/>
              </a:xfrm>
              <a:prstGeom prst="straightConnector1">
                <a:avLst/>
              </a:prstGeom>
              <a:noFill/>
              <a:ln w="38100">
                <a:solidFill>
                  <a:schemeClr val="tx1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5085" name="AutoShape 29"/>
              <p:cNvCxnSpPr>
                <a:cxnSpLocks noChangeShapeType="1"/>
                <a:stCxn id="45067" idx="7"/>
                <a:endCxn id="45072" idx="4"/>
              </p:cNvCxnSpPr>
              <p:nvPr/>
            </p:nvCxnSpPr>
            <p:spPr bwMode="auto">
              <a:xfrm flipV="1">
                <a:off x="5496719" y="4000500"/>
                <a:ext cx="1057275" cy="1187450"/>
              </a:xfrm>
              <a:prstGeom prst="straightConnector1">
                <a:avLst/>
              </a:prstGeom>
              <a:noFill/>
              <a:ln w="38100">
                <a:solidFill>
                  <a:schemeClr val="tx1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45087" name="Line 31"/>
              <p:cNvSpPr>
                <a:spLocks noChangeShapeType="1"/>
              </p:cNvSpPr>
              <p:nvPr/>
            </p:nvSpPr>
            <p:spPr bwMode="auto">
              <a:xfrm flipH="1">
                <a:off x="5868194" y="4000500"/>
                <a:ext cx="1600200" cy="83820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5088" name="Line 32"/>
              <p:cNvSpPr>
                <a:spLocks noChangeShapeType="1"/>
              </p:cNvSpPr>
              <p:nvPr/>
            </p:nvSpPr>
            <p:spPr bwMode="auto">
              <a:xfrm>
                <a:off x="2896394" y="4000500"/>
                <a:ext cx="838200" cy="609600"/>
              </a:xfrm>
              <a:prstGeom prst="line">
                <a:avLst/>
              </a:prstGeom>
              <a:noFill/>
              <a:ln w="38100">
                <a:solidFill>
                  <a:srgbClr val="669900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5089" name="AutoShape 33"/>
              <p:cNvSpPr>
                <a:spLocks/>
              </p:cNvSpPr>
              <p:nvPr/>
            </p:nvSpPr>
            <p:spPr bwMode="auto">
              <a:xfrm rot="5400000">
                <a:off x="4458494" y="228600"/>
                <a:ext cx="381000" cy="6400800"/>
              </a:xfrm>
              <a:prstGeom prst="leftBrace">
                <a:avLst>
                  <a:gd name="adj1" fmla="val 140000"/>
                  <a:gd name="adj2" fmla="val 50000"/>
                </a:avLst>
              </a:prstGeom>
              <a:noFill/>
              <a:ln w="38100">
                <a:solidFill>
                  <a:schemeClr val="accent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10800000" vert="eaVert" wrap="none" anchor="ctr"/>
              <a:lstStyle/>
              <a:p>
                <a:endParaRPr lang="en-US" altLang="en-US" sz="2400">
                  <a:solidFill>
                    <a:srgbClr val="0033CC"/>
                  </a:solidFill>
                </a:endParaRPr>
              </a:p>
            </p:txBody>
          </p:sp>
          <p:sp>
            <p:nvSpPr>
              <p:cNvPr id="45098" name="Line 42"/>
              <p:cNvSpPr>
                <a:spLocks noChangeShapeType="1"/>
              </p:cNvSpPr>
              <p:nvPr/>
            </p:nvSpPr>
            <p:spPr bwMode="auto">
              <a:xfrm>
                <a:off x="4648994" y="3924300"/>
                <a:ext cx="381000" cy="38100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5" name="Group 4"/>
            <p:cNvGrpSpPr/>
            <p:nvPr/>
          </p:nvGrpSpPr>
          <p:grpSpPr>
            <a:xfrm>
              <a:off x="4256880" y="2779068"/>
              <a:ext cx="4157664" cy="1560731"/>
              <a:chOff x="4256880" y="2779068"/>
              <a:chExt cx="4157664" cy="1560731"/>
            </a:xfrm>
          </p:grpSpPr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45097" name="Text Box 41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4256880" y="2779068"/>
                    <a:ext cx="1915320" cy="461665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anchor="ctr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altLang="en-US" sz="2400" b="1" i="1" dirty="0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≥ </m:t>
                          </m:r>
                          <m:r>
                            <a:rPr lang="en-US" altLang="en-US" sz="2400" b="1" i="1" dirty="0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  <m:t>𝒔</m:t>
                          </m:r>
                          <m:r>
                            <a:rPr lang="en-US" altLang="en-US" sz="2400" b="1" i="1" dirty="0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altLang="en-US" sz="2400" b="1" i="1" dirty="0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  <m:t>𝑭</m:t>
                          </m:r>
                          <m:r>
                            <a:rPr lang="en-US" altLang="en-US" sz="2400" b="1" i="1" dirty="0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  <m:t>)</m:t>
                          </m:r>
                        </m:oMath>
                      </m:oMathPara>
                    </a14:m>
                    <a:endParaRPr lang="en-US" altLang="en-US" sz="2400" dirty="0">
                      <a:solidFill>
                        <a:schemeClr val="accent1"/>
                      </a:solidFill>
                    </a:endParaRPr>
                  </a:p>
                </p:txBody>
              </p:sp>
            </mc:Choice>
            <mc:Fallback xmlns="">
              <p:sp>
                <p:nvSpPr>
                  <p:cNvPr id="45097" name="Text Box 41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 bwMode="auto">
                  <a:xfrm>
                    <a:off x="4256880" y="2779068"/>
                    <a:ext cx="1915320" cy="461665"/>
                  </a:xfrm>
                  <a:prstGeom prst="rect">
                    <a:avLst/>
                  </a:prstGeom>
                  <a:blipFill rotWithShape="0">
                    <a:blip r:embed="rId3"/>
                    <a:stretch>
                      <a:fillRect b="-19737"/>
                    </a:stretch>
                  </a:blipFill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sp>
            <p:nvSpPr>
              <p:cNvPr id="45105" name="Rectangle 49"/>
              <p:cNvSpPr>
                <a:spLocks noChangeArrowheads="1"/>
              </p:cNvSpPr>
              <p:nvPr/>
            </p:nvSpPr>
            <p:spPr bwMode="auto">
              <a:xfrm>
                <a:off x="7990681" y="3508802"/>
                <a:ext cx="423863" cy="83099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>
                <a:spAutoFit/>
              </a:bodyPr>
              <a:lstStyle/>
              <a:p>
                <a:endParaRPr lang="en-US" altLang="en-US" sz="2400" b="1" dirty="0">
                  <a:solidFill>
                    <a:srgbClr val="009900"/>
                  </a:solidFill>
                  <a:latin typeface="Calibri" panose="020F0502020204030204" pitchFamily="34" charset="0"/>
                </a:endParaRPr>
              </a:p>
              <a:p>
                <a:endParaRPr lang="en-US" altLang="en-US" sz="2400" b="1" dirty="0">
                  <a:solidFill>
                    <a:srgbClr val="009900"/>
                  </a:solidFill>
                  <a:latin typeface="Calibri" panose="020F0502020204030204" pitchFamily="34" charset="0"/>
                </a:endParaRPr>
              </a:p>
            </p:txBody>
          </p:sp>
        </p:grpSp>
      </p:grpSp>
      <p:cxnSp>
        <p:nvCxnSpPr>
          <p:cNvPr id="41" name="AutoShape 24"/>
          <p:cNvCxnSpPr>
            <a:cxnSpLocks noChangeShapeType="1"/>
          </p:cNvCxnSpPr>
          <p:nvPr/>
        </p:nvCxnSpPr>
        <p:spPr bwMode="auto">
          <a:xfrm flipV="1">
            <a:off x="3253582" y="4000500"/>
            <a:ext cx="152400" cy="304800"/>
          </a:xfrm>
          <a:prstGeom prst="straightConnector1">
            <a:avLst/>
          </a:prstGeom>
          <a:noFill/>
          <a:ln w="38100">
            <a:solidFill>
              <a:srgbClr val="669900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181700" y="4484963"/>
                <a:ext cx="3137334" cy="181588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/>
                <a:r>
                  <a:rPr lang="en-US" sz="2800" dirty="0" smtClean="0">
                    <a:solidFill>
                      <a:schemeClr val="tx1"/>
                    </a:solidFill>
                    <a:latin typeface="+mn-lt"/>
                  </a:rPr>
                  <a:t>Start at </a:t>
                </a:r>
                <a:r>
                  <a:rPr lang="en-US" sz="2800" b="1" dirty="0" smtClean="0">
                    <a:solidFill>
                      <a:schemeClr val="accent1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⊥</a:t>
                </a:r>
              </a:p>
              <a:p>
                <a:pPr algn="l"/>
                <a:r>
                  <a:rPr lang="en-US" sz="2800" dirty="0" smtClean="0">
                    <a:solidFill>
                      <a:schemeClr val="tx1"/>
                    </a:solidFill>
                    <a:latin typeface="+mn-lt"/>
                  </a:rPr>
                  <a:t>Go to parent with</a:t>
                </a:r>
              </a:p>
              <a:p>
                <a:pPr algn="l"/>
                <a:r>
                  <a:rPr lang="en-US" sz="2800" dirty="0">
                    <a:solidFill>
                      <a:schemeClr val="tx1"/>
                    </a:solidFill>
                    <a:latin typeface="+mn-lt"/>
                  </a:rPr>
                  <a:t>m</a:t>
                </a:r>
                <a:r>
                  <a:rPr lang="en-US" sz="2800" dirty="0" smtClean="0">
                    <a:solidFill>
                      <a:schemeClr val="tx1"/>
                    </a:solidFill>
                    <a:latin typeface="+mn-lt"/>
                  </a:rPr>
                  <a:t>ore sources until</a:t>
                </a:r>
              </a:p>
              <a:p>
                <a:pPr algn="l"/>
                <a:r>
                  <a:rPr lang="en-US" sz="2800" dirty="0" smtClean="0">
                    <a:solidFill>
                      <a:schemeClr val="accent1"/>
                    </a:solidFill>
                    <a:latin typeface="+mn-lt"/>
                  </a:rPr>
                  <a:t> </a:t>
                </a:r>
                <a14:m>
                  <m:oMath xmlns:m="http://schemas.openxmlformats.org/officeDocument/2006/math">
                    <m:r>
                      <a:rPr lang="en-US" sz="2800" b="1" i="1" dirty="0" smtClean="0">
                        <a:solidFill>
                          <a:srgbClr val="6699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≤</m:t>
                    </m:r>
                    <m:r>
                      <a:rPr lang="en-US" sz="2800" b="1" i="1" dirty="0" smtClean="0">
                        <a:solidFill>
                          <a:srgbClr val="669900"/>
                        </a:solidFill>
                        <a:latin typeface="Cambria Math" panose="02040503050406030204" pitchFamily="18" charset="0"/>
                      </a:rPr>
                      <m:t>𝟐</m:t>
                    </m:r>
                    <m:r>
                      <a:rPr lang="en-US" sz="2800" b="1" i="1" dirty="0" smtClean="0">
                        <a:solidFill>
                          <a:srgbClr val="669900"/>
                        </a:solidFill>
                        <a:latin typeface="Cambria Math" panose="02040503050406030204" pitchFamily="18" charset="0"/>
                      </a:rPr>
                      <m:t>𝒔</m:t>
                    </m:r>
                    <m:r>
                      <a:rPr lang="en-US" sz="2800" b="1" i="1" dirty="0" smtClean="0">
                        <a:solidFill>
                          <a:srgbClr val="669900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2800" b="1" i="1" dirty="0" smtClean="0">
                        <a:solidFill>
                          <a:srgbClr val="669900"/>
                        </a:solidFill>
                        <a:latin typeface="Cambria Math" panose="02040503050406030204" pitchFamily="18" charset="0"/>
                      </a:rPr>
                      <m:t>𝑭</m:t>
                    </m:r>
                    <m:r>
                      <a:rPr lang="en-US" sz="2800" b="1" i="1" dirty="0" smtClean="0">
                        <a:solidFill>
                          <a:srgbClr val="669900"/>
                        </a:solidFill>
                        <a:latin typeface="Cambria Math" panose="02040503050406030204" pitchFamily="18" charset="0"/>
                      </a:rPr>
                      <m:t>)/</m:t>
                    </m:r>
                    <m:r>
                      <a:rPr lang="en-US" sz="2800" b="1" i="1" dirty="0" smtClean="0">
                        <a:solidFill>
                          <a:srgbClr val="669900"/>
                        </a:solidFill>
                        <a:latin typeface="Cambria Math" panose="02040503050406030204" pitchFamily="18" charset="0"/>
                      </a:rPr>
                      <m:t>𝟑</m:t>
                    </m:r>
                    <m:r>
                      <a:rPr lang="en-US" sz="2800" b="1" i="1" dirty="0" smtClean="0">
                        <a:solidFill>
                          <a:srgbClr val="669900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800" dirty="0" smtClean="0">
                    <a:solidFill>
                      <a:schemeClr val="tx1"/>
                    </a:solidFill>
                    <a:latin typeface="+mn-lt"/>
                  </a:rPr>
                  <a:t>sources</a:t>
                </a:r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1700" y="4484963"/>
                <a:ext cx="3137334" cy="1815882"/>
              </a:xfrm>
              <a:prstGeom prst="rect">
                <a:avLst/>
              </a:prstGeom>
              <a:blipFill rotWithShape="0">
                <a:blip r:embed="rId4"/>
                <a:stretch>
                  <a:fillRect l="-4086" t="-4362" r="-2918" b="-872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384900-51C4-4F1F-AC0B-CB9FE738FE37}" type="slidenum">
              <a:rPr lang="en-US" altLang="en-US" smtClean="0"/>
              <a:pPr/>
              <a:t>64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81743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b="1" dirty="0">
                <a:solidFill>
                  <a:srgbClr val="009900"/>
                </a:solidFill>
              </a:rPr>
              <a:t> </a:t>
            </a:r>
            <a:r>
              <a:rPr lang="en-US" altLang="en-US" dirty="0"/>
              <a:t>Width </a:t>
            </a:r>
            <a:r>
              <a:rPr lang="en-US" altLang="en-US" dirty="0" smtClean="0"/>
              <a:t>vs boundary expansion</a:t>
            </a:r>
            <a:endParaRPr lang="en-US" altLang="en-US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5059" name="Rectangle 3"/>
              <p:cNvSpPr>
                <a:spLocks noGrp="1" noChangeArrowheads="1"/>
              </p:cNvSpPr>
              <p:nvPr>
                <p:ph type="body" idx="1"/>
              </p:nvPr>
            </p:nvSpPr>
            <p:spPr>
              <a:xfrm>
                <a:off x="457200" y="1676400"/>
                <a:ext cx="8178800" cy="4171950"/>
              </a:xfrm>
            </p:spPr>
            <p:txBody>
              <a:bodyPr/>
              <a:lstStyle/>
              <a:p>
                <a:r>
                  <a:rPr lang="en-US" altLang="en-US" b="1" dirty="0">
                    <a:solidFill>
                      <a:srgbClr val="669900"/>
                    </a:solidFill>
                  </a:rPr>
                  <a:t>Lemma</a:t>
                </a:r>
                <a:r>
                  <a:rPr lang="en-US" altLang="en-US" dirty="0">
                    <a:solidFill>
                      <a:srgbClr val="669900"/>
                    </a:solidFill>
                  </a:rPr>
                  <a:t> </a:t>
                </a:r>
                <a:r>
                  <a:rPr lang="en-US" altLang="en-US" dirty="0">
                    <a:solidFill>
                      <a:srgbClr val="0070C0"/>
                    </a:solidFill>
                  </a:rPr>
                  <a:t>[</a:t>
                </a:r>
                <a:r>
                  <a:rPr lang="en-US" altLang="en-US" dirty="0" err="1" smtClean="0">
                    <a:solidFill>
                      <a:srgbClr val="0070C0"/>
                    </a:solidFill>
                  </a:rPr>
                  <a:t>ChvatalSzemeredi</a:t>
                </a:r>
                <a:r>
                  <a:rPr lang="en-US" altLang="en-US" dirty="0" smtClean="0">
                    <a:solidFill>
                      <a:srgbClr val="0070C0"/>
                    </a:solidFill>
                  </a:rPr>
                  <a:t>] </a:t>
                </a:r>
                <a:r>
                  <a:rPr lang="en-US" altLang="en-US" dirty="0" smtClean="0">
                    <a:solidFill>
                      <a:srgbClr val="009900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en-US" b="1" i="1" dirty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𝒘𝒊𝒅𝒕𝒉</m:t>
                    </m:r>
                    <m:r>
                      <a:rPr lang="en-US" altLang="en-US" b="1" i="1" dirty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altLang="en-US" b="1" i="1" dirty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𝑭</m:t>
                    </m:r>
                    <m:r>
                      <a:rPr lang="en-US" altLang="en-US" b="1" i="1" dirty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) ≥ </m:t>
                    </m:r>
                    <m:r>
                      <a:rPr lang="en-US" altLang="en-US" b="1" i="1" dirty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𝒆</m:t>
                    </m:r>
                    <m:r>
                      <a:rPr lang="en-US" altLang="en-US" b="1" i="1" dirty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altLang="en-US" b="1" i="1" dirty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𝑭</m:t>
                    </m:r>
                    <m:r>
                      <a:rPr lang="en-US" altLang="en-US" b="1" i="1" dirty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altLang="en-US" dirty="0" smtClean="0"/>
                  <a:t>.</a:t>
                </a:r>
                <a:endParaRPr lang="en-US" altLang="en-US" dirty="0"/>
              </a:p>
            </p:txBody>
          </p:sp>
        </mc:Choice>
        <mc:Fallback xmlns="">
          <p:sp>
            <p:nvSpPr>
              <p:cNvPr id="45059" name="Rectang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457200" y="1676400"/>
                <a:ext cx="8178800" cy="4171950"/>
              </a:xfrm>
              <a:blipFill rotWithShape="0">
                <a:blip r:embed="rId2"/>
                <a:stretch>
                  <a:fillRect l="-1267" t="-131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" name="Group 1"/>
          <p:cNvGrpSpPr/>
          <p:nvPr/>
        </p:nvGrpSpPr>
        <p:grpSpPr>
          <a:xfrm>
            <a:off x="1448594" y="2779068"/>
            <a:ext cx="6965950" cy="3888432"/>
            <a:chOff x="1458913" y="2664768"/>
            <a:chExt cx="6965950" cy="3888432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5097" name="Text Box 41"/>
                <p:cNvSpPr txBox="1">
                  <a:spLocks noChangeArrowheads="1"/>
                </p:cNvSpPr>
                <p:nvPr/>
              </p:nvSpPr>
              <p:spPr bwMode="auto">
                <a:xfrm>
                  <a:off x="4267199" y="2664768"/>
                  <a:ext cx="1915320" cy="461665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anchor="ctr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altLang="en-US" sz="2400" b="1" i="1" dirty="0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≥ </m:t>
                        </m:r>
                        <m:r>
                          <a:rPr lang="en-US" altLang="en-US" sz="2400" b="1" i="1" dirty="0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𝒔</m:t>
                        </m:r>
                        <m:r>
                          <a:rPr lang="en-US" altLang="en-US" sz="2400" b="1" i="1" dirty="0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altLang="en-US" sz="2400" b="1" i="1" dirty="0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𝑭</m:t>
                        </m:r>
                        <m:r>
                          <a:rPr lang="en-US" altLang="en-US" sz="2400" b="1" i="1" dirty="0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)</m:t>
                        </m:r>
                      </m:oMath>
                    </m:oMathPara>
                  </a14:m>
                  <a:endParaRPr lang="en-US" altLang="en-US" sz="2400" dirty="0">
                    <a:solidFill>
                      <a:schemeClr val="accent1"/>
                    </a:solidFill>
                  </a:endParaRPr>
                </a:p>
              </p:txBody>
            </p:sp>
          </mc:Choice>
          <mc:Fallback xmlns="">
            <p:sp>
              <p:nvSpPr>
                <p:cNvPr id="45097" name="Text Box 41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4267199" y="2664768"/>
                  <a:ext cx="1915320" cy="461665"/>
                </a:xfrm>
                <a:prstGeom prst="rect">
                  <a:avLst/>
                </a:prstGeom>
                <a:blipFill rotWithShape="0">
                  <a:blip r:embed="rId3"/>
                  <a:stretch>
                    <a:fillRect b="-19737"/>
                  </a:stretch>
                </a:blipFill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grpSp>
          <p:nvGrpSpPr>
            <p:cNvPr id="45101" name="Group 45"/>
            <p:cNvGrpSpPr>
              <a:grpSpLocks/>
            </p:cNvGrpSpPr>
            <p:nvPr/>
          </p:nvGrpSpPr>
          <p:grpSpPr bwMode="auto">
            <a:xfrm>
              <a:off x="1458913" y="3124200"/>
              <a:ext cx="6400800" cy="3429000"/>
              <a:chOff x="672" y="1968"/>
              <a:chExt cx="4032" cy="2160"/>
            </a:xfrm>
          </p:grpSpPr>
          <p:sp>
            <p:nvSpPr>
              <p:cNvPr id="45062" name="Oval 6"/>
              <p:cNvSpPr>
                <a:spLocks noChangeArrowheads="1"/>
              </p:cNvSpPr>
              <p:nvPr/>
            </p:nvSpPr>
            <p:spPr bwMode="auto">
              <a:xfrm>
                <a:off x="2448" y="3888"/>
                <a:ext cx="384" cy="240"/>
              </a:xfrm>
              <a:prstGeom prst="ellipse">
                <a:avLst/>
              </a:prstGeom>
              <a:solidFill>
                <a:srgbClr val="FFFFFF"/>
              </a:solidFill>
              <a:ln w="38100">
                <a:solidFill>
                  <a:schemeClr val="accent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r>
                  <a:rPr lang="en-US" altLang="en-US" sz="2400" b="1" dirty="0" smtClean="0">
                    <a:solidFill>
                      <a:srgbClr val="FF000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⊥</a:t>
                </a:r>
                <a:endParaRPr lang="en-US" altLang="en-US" sz="2400" dirty="0"/>
              </a:p>
            </p:txBody>
          </p:sp>
          <p:sp>
            <p:nvSpPr>
              <p:cNvPr id="45065" name="Oval 9"/>
              <p:cNvSpPr>
                <a:spLocks noChangeArrowheads="1"/>
              </p:cNvSpPr>
              <p:nvPr/>
            </p:nvSpPr>
            <p:spPr bwMode="auto">
              <a:xfrm>
                <a:off x="1344" y="2304"/>
                <a:ext cx="288" cy="192"/>
              </a:xfrm>
              <a:prstGeom prst="ellipse">
                <a:avLst/>
              </a:prstGeom>
              <a:solidFill>
                <a:srgbClr val="FFFFFF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5066" name="Oval 10"/>
              <p:cNvSpPr>
                <a:spLocks noChangeArrowheads="1"/>
              </p:cNvSpPr>
              <p:nvPr/>
            </p:nvSpPr>
            <p:spPr bwMode="auto">
              <a:xfrm>
                <a:off x="2400" y="2976"/>
                <a:ext cx="288" cy="192"/>
              </a:xfrm>
              <a:prstGeom prst="ellipse">
                <a:avLst/>
              </a:prstGeom>
              <a:solidFill>
                <a:srgbClr val="FFFFFF"/>
              </a:solidFill>
              <a:ln w="38100">
                <a:solidFill>
                  <a:srgbClr val="0033CC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5067" name="Oval 11"/>
              <p:cNvSpPr>
                <a:spLocks noChangeArrowheads="1"/>
              </p:cNvSpPr>
              <p:nvPr/>
            </p:nvSpPr>
            <p:spPr bwMode="auto">
              <a:xfrm>
                <a:off x="2976" y="3168"/>
                <a:ext cx="288" cy="192"/>
              </a:xfrm>
              <a:prstGeom prst="ellipse">
                <a:avLst/>
              </a:prstGeom>
              <a:solidFill>
                <a:srgbClr val="FFFFFF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5068" name="Oval 12"/>
              <p:cNvSpPr>
                <a:spLocks noChangeArrowheads="1"/>
              </p:cNvSpPr>
              <p:nvPr/>
            </p:nvSpPr>
            <p:spPr bwMode="auto">
              <a:xfrm>
                <a:off x="4368" y="2256"/>
                <a:ext cx="288" cy="192"/>
              </a:xfrm>
              <a:prstGeom prst="ellipse">
                <a:avLst/>
              </a:prstGeom>
              <a:solidFill>
                <a:srgbClr val="FFFFFF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5069" name="Oval 13"/>
              <p:cNvSpPr>
                <a:spLocks noChangeArrowheads="1"/>
              </p:cNvSpPr>
              <p:nvPr/>
            </p:nvSpPr>
            <p:spPr bwMode="auto">
              <a:xfrm>
                <a:off x="864" y="2256"/>
                <a:ext cx="288" cy="192"/>
              </a:xfrm>
              <a:prstGeom prst="ellipse">
                <a:avLst/>
              </a:prstGeom>
              <a:solidFill>
                <a:srgbClr val="FFFFFF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altLang="en-US" sz="2400">
                  <a:solidFill>
                    <a:srgbClr val="0000FF"/>
                  </a:solidFill>
                </a:endParaRPr>
              </a:p>
            </p:txBody>
          </p:sp>
          <p:sp>
            <p:nvSpPr>
              <p:cNvPr id="45070" name="Oval 14"/>
              <p:cNvSpPr>
                <a:spLocks noChangeArrowheads="1"/>
              </p:cNvSpPr>
              <p:nvPr/>
            </p:nvSpPr>
            <p:spPr bwMode="auto">
              <a:xfrm>
                <a:off x="2448" y="2256"/>
                <a:ext cx="288" cy="192"/>
              </a:xfrm>
              <a:prstGeom prst="ellipse">
                <a:avLst/>
              </a:prstGeom>
              <a:solidFill>
                <a:srgbClr val="FFFFFF"/>
              </a:solidFill>
              <a:ln w="38100">
                <a:solidFill>
                  <a:srgbClr val="0033CC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5071" name="Oval 15"/>
              <p:cNvSpPr>
                <a:spLocks noChangeArrowheads="1"/>
              </p:cNvSpPr>
              <p:nvPr/>
            </p:nvSpPr>
            <p:spPr bwMode="auto">
              <a:xfrm>
                <a:off x="3072" y="2256"/>
                <a:ext cx="288" cy="192"/>
              </a:xfrm>
              <a:prstGeom prst="ellipse">
                <a:avLst/>
              </a:prstGeom>
              <a:solidFill>
                <a:srgbClr val="FFFFFF"/>
              </a:solidFill>
              <a:ln w="38100">
                <a:solidFill>
                  <a:srgbClr val="0033CC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5072" name="Oval 16"/>
              <p:cNvSpPr>
                <a:spLocks noChangeArrowheads="1"/>
              </p:cNvSpPr>
              <p:nvPr/>
            </p:nvSpPr>
            <p:spPr bwMode="auto">
              <a:xfrm>
                <a:off x="3744" y="2256"/>
                <a:ext cx="288" cy="192"/>
              </a:xfrm>
              <a:prstGeom prst="ellipse">
                <a:avLst/>
              </a:prstGeom>
              <a:solidFill>
                <a:srgbClr val="FFFFFF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5073" name="Oval 17"/>
              <p:cNvSpPr>
                <a:spLocks noChangeArrowheads="1"/>
              </p:cNvSpPr>
              <p:nvPr/>
            </p:nvSpPr>
            <p:spPr bwMode="auto">
              <a:xfrm>
                <a:off x="1824" y="2256"/>
                <a:ext cx="288" cy="192"/>
              </a:xfrm>
              <a:prstGeom prst="ellipse">
                <a:avLst/>
              </a:prstGeom>
              <a:solidFill>
                <a:srgbClr val="FFFFFF"/>
              </a:solidFill>
              <a:ln w="38100">
                <a:solidFill>
                  <a:srgbClr val="0033CC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5074" name="Oval 18"/>
              <p:cNvSpPr>
                <a:spLocks noChangeArrowheads="1"/>
              </p:cNvSpPr>
              <p:nvPr/>
            </p:nvSpPr>
            <p:spPr bwMode="auto">
              <a:xfrm>
                <a:off x="1728" y="2928"/>
                <a:ext cx="288" cy="192"/>
              </a:xfrm>
              <a:prstGeom prst="ellipse">
                <a:avLst/>
              </a:prstGeom>
              <a:noFill/>
              <a:ln w="38100">
                <a:solidFill>
                  <a:srgbClr val="66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5075" name="Oval 19"/>
              <p:cNvSpPr>
                <a:spLocks noChangeArrowheads="1"/>
              </p:cNvSpPr>
              <p:nvPr/>
            </p:nvSpPr>
            <p:spPr bwMode="auto">
              <a:xfrm>
                <a:off x="2016" y="3360"/>
                <a:ext cx="288" cy="192"/>
              </a:xfrm>
              <a:prstGeom prst="ellipse">
                <a:avLst/>
              </a:prstGeom>
              <a:solidFill>
                <a:srgbClr val="FFFFFF"/>
              </a:solidFill>
              <a:ln w="38100">
                <a:solidFill>
                  <a:srgbClr val="66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altLang="en-US" sz="2400"/>
              </a:p>
            </p:txBody>
          </p:sp>
          <p:cxnSp>
            <p:nvCxnSpPr>
              <p:cNvPr id="45076" name="AutoShape 20"/>
              <p:cNvCxnSpPr>
                <a:cxnSpLocks noChangeShapeType="1"/>
                <a:stCxn id="45062" idx="1"/>
                <a:endCxn id="45075" idx="5"/>
              </p:cNvCxnSpPr>
              <p:nvPr/>
            </p:nvCxnSpPr>
            <p:spPr bwMode="auto">
              <a:xfrm flipH="1" flipV="1">
                <a:off x="2262" y="3524"/>
                <a:ext cx="242" cy="399"/>
              </a:xfrm>
              <a:prstGeom prst="straightConnector1">
                <a:avLst/>
              </a:prstGeom>
              <a:noFill/>
              <a:ln w="38100">
                <a:solidFill>
                  <a:srgbClr val="669900"/>
                </a:solidFill>
                <a:prstDash val="solid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5077" name="AutoShape 21"/>
              <p:cNvCxnSpPr>
                <a:cxnSpLocks noChangeShapeType="1"/>
                <a:stCxn id="45062" idx="7"/>
                <a:endCxn id="45067" idx="4"/>
              </p:cNvCxnSpPr>
              <p:nvPr/>
            </p:nvCxnSpPr>
            <p:spPr bwMode="auto">
              <a:xfrm flipV="1">
                <a:off x="2776" y="3360"/>
                <a:ext cx="344" cy="563"/>
              </a:xfrm>
              <a:prstGeom prst="straightConnector1">
                <a:avLst/>
              </a:prstGeom>
              <a:noFill/>
              <a:ln w="38100">
                <a:solidFill>
                  <a:schemeClr val="tx1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5078" name="AutoShape 22"/>
              <p:cNvCxnSpPr>
                <a:cxnSpLocks noChangeShapeType="1"/>
                <a:stCxn id="45075" idx="7"/>
                <a:endCxn id="45066" idx="3"/>
              </p:cNvCxnSpPr>
              <p:nvPr/>
            </p:nvCxnSpPr>
            <p:spPr bwMode="auto">
              <a:xfrm flipV="1">
                <a:off x="2262" y="3152"/>
                <a:ext cx="180" cy="236"/>
              </a:xfrm>
              <a:prstGeom prst="straightConnector1">
                <a:avLst/>
              </a:prstGeom>
              <a:noFill/>
              <a:ln w="38100">
                <a:solidFill>
                  <a:srgbClr val="0033CC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5079" name="AutoShape 23"/>
              <p:cNvCxnSpPr>
                <a:cxnSpLocks noChangeShapeType="1"/>
                <a:stCxn id="45075" idx="1"/>
                <a:endCxn id="45074" idx="4"/>
              </p:cNvCxnSpPr>
              <p:nvPr/>
            </p:nvCxnSpPr>
            <p:spPr bwMode="auto">
              <a:xfrm flipH="1" flipV="1">
                <a:off x="1872" y="3132"/>
                <a:ext cx="186" cy="256"/>
              </a:xfrm>
              <a:prstGeom prst="straightConnector1">
                <a:avLst/>
              </a:prstGeom>
              <a:noFill/>
              <a:ln w="38100">
                <a:solidFill>
                  <a:srgbClr val="6699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5080" name="AutoShape 24"/>
              <p:cNvCxnSpPr>
                <a:cxnSpLocks noChangeShapeType="1"/>
                <a:stCxn id="45074" idx="1"/>
                <a:endCxn id="45069" idx="5"/>
              </p:cNvCxnSpPr>
              <p:nvPr/>
            </p:nvCxnSpPr>
            <p:spPr bwMode="auto">
              <a:xfrm flipH="1" flipV="1">
                <a:off x="1110" y="2432"/>
                <a:ext cx="660" cy="512"/>
              </a:xfrm>
              <a:prstGeom prst="straightConnector1">
                <a:avLst/>
              </a:prstGeom>
              <a:noFill/>
              <a:ln w="38100">
                <a:solidFill>
                  <a:schemeClr val="tx1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5081" name="AutoShape 25"/>
              <p:cNvCxnSpPr>
                <a:cxnSpLocks noChangeShapeType="1"/>
                <a:stCxn id="45074" idx="7"/>
                <a:endCxn id="45070" idx="3"/>
              </p:cNvCxnSpPr>
              <p:nvPr/>
            </p:nvCxnSpPr>
            <p:spPr bwMode="auto">
              <a:xfrm flipV="1">
                <a:off x="1974" y="2432"/>
                <a:ext cx="516" cy="512"/>
              </a:xfrm>
              <a:prstGeom prst="straightConnector1">
                <a:avLst/>
              </a:prstGeom>
              <a:noFill/>
              <a:ln w="38100">
                <a:solidFill>
                  <a:schemeClr val="tx1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5082" name="AutoShape 26"/>
              <p:cNvCxnSpPr>
                <a:cxnSpLocks noChangeShapeType="1"/>
                <a:stCxn id="45066" idx="1"/>
                <a:endCxn id="45073" idx="4"/>
              </p:cNvCxnSpPr>
              <p:nvPr/>
            </p:nvCxnSpPr>
            <p:spPr bwMode="auto">
              <a:xfrm flipH="1" flipV="1">
                <a:off x="1968" y="2460"/>
                <a:ext cx="474" cy="532"/>
              </a:xfrm>
              <a:prstGeom prst="straightConnector1">
                <a:avLst/>
              </a:prstGeom>
              <a:noFill/>
              <a:ln w="38100">
                <a:solidFill>
                  <a:srgbClr val="0033CC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5083" name="AutoShape 27"/>
              <p:cNvCxnSpPr>
                <a:cxnSpLocks noChangeShapeType="1"/>
                <a:stCxn id="45066" idx="7"/>
                <a:endCxn id="45071" idx="3"/>
              </p:cNvCxnSpPr>
              <p:nvPr/>
            </p:nvCxnSpPr>
            <p:spPr bwMode="auto">
              <a:xfrm flipV="1">
                <a:off x="2646" y="2432"/>
                <a:ext cx="468" cy="560"/>
              </a:xfrm>
              <a:prstGeom prst="straightConnector1">
                <a:avLst/>
              </a:prstGeom>
              <a:noFill/>
              <a:ln w="38100">
                <a:solidFill>
                  <a:srgbClr val="0033CC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5084" name="AutoShape 28"/>
              <p:cNvCxnSpPr>
                <a:cxnSpLocks noChangeShapeType="1"/>
                <a:stCxn id="45067" idx="1"/>
                <a:endCxn id="45070" idx="4"/>
              </p:cNvCxnSpPr>
              <p:nvPr/>
            </p:nvCxnSpPr>
            <p:spPr bwMode="auto">
              <a:xfrm flipH="1" flipV="1">
                <a:off x="2592" y="2460"/>
                <a:ext cx="426" cy="736"/>
              </a:xfrm>
              <a:prstGeom prst="straightConnector1">
                <a:avLst/>
              </a:prstGeom>
              <a:noFill/>
              <a:ln w="38100">
                <a:solidFill>
                  <a:schemeClr val="tx1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5085" name="AutoShape 29"/>
              <p:cNvCxnSpPr>
                <a:cxnSpLocks noChangeShapeType="1"/>
                <a:stCxn id="45067" idx="7"/>
                <a:endCxn id="45072" idx="4"/>
              </p:cNvCxnSpPr>
              <p:nvPr/>
            </p:nvCxnSpPr>
            <p:spPr bwMode="auto">
              <a:xfrm flipV="1">
                <a:off x="3222" y="2448"/>
                <a:ext cx="666" cy="748"/>
              </a:xfrm>
              <a:prstGeom prst="straightConnector1">
                <a:avLst/>
              </a:prstGeom>
              <a:noFill/>
              <a:ln w="38100">
                <a:solidFill>
                  <a:schemeClr val="tx1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45087" name="Line 31"/>
              <p:cNvSpPr>
                <a:spLocks noChangeShapeType="1"/>
              </p:cNvSpPr>
              <p:nvPr/>
            </p:nvSpPr>
            <p:spPr bwMode="auto">
              <a:xfrm flipH="1">
                <a:off x="3456" y="2448"/>
                <a:ext cx="1008" cy="528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5088" name="Line 32"/>
              <p:cNvSpPr>
                <a:spLocks noChangeShapeType="1"/>
              </p:cNvSpPr>
              <p:nvPr/>
            </p:nvSpPr>
            <p:spPr bwMode="auto">
              <a:xfrm>
                <a:off x="1584" y="2448"/>
                <a:ext cx="528" cy="384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5089" name="AutoShape 33"/>
              <p:cNvSpPr>
                <a:spLocks/>
              </p:cNvSpPr>
              <p:nvPr/>
            </p:nvSpPr>
            <p:spPr bwMode="auto">
              <a:xfrm rot="5400000">
                <a:off x="2568" y="72"/>
                <a:ext cx="240" cy="4032"/>
              </a:xfrm>
              <a:prstGeom prst="leftBrace">
                <a:avLst>
                  <a:gd name="adj1" fmla="val 140000"/>
                  <a:gd name="adj2" fmla="val 50000"/>
                </a:avLst>
              </a:prstGeom>
              <a:noFill/>
              <a:ln w="38100">
                <a:solidFill>
                  <a:schemeClr val="accent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10800000" vert="eaVert" wrap="none" anchor="ctr"/>
              <a:lstStyle/>
              <a:p>
                <a:endParaRPr lang="en-US" altLang="en-US" sz="2400">
                  <a:solidFill>
                    <a:srgbClr val="0033CC"/>
                  </a:solidFill>
                </a:endParaRPr>
              </a:p>
            </p:txBody>
          </p:sp>
          <p:sp>
            <p:nvSpPr>
              <p:cNvPr id="45098" name="Line 42"/>
              <p:cNvSpPr>
                <a:spLocks noChangeShapeType="1"/>
              </p:cNvSpPr>
              <p:nvPr/>
            </p:nvSpPr>
            <p:spPr bwMode="auto">
              <a:xfrm>
                <a:off x="2688" y="2400"/>
                <a:ext cx="240" cy="240"/>
              </a:xfrm>
              <a:prstGeom prst="line">
                <a:avLst/>
              </a:prstGeom>
              <a:noFill/>
              <a:ln w="38100">
                <a:solidFill>
                  <a:srgbClr val="0033CC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45105" name="Rectangle 49"/>
            <p:cNvSpPr>
              <a:spLocks noChangeArrowheads="1"/>
            </p:cNvSpPr>
            <p:nvPr/>
          </p:nvSpPr>
          <p:spPr bwMode="auto">
            <a:xfrm>
              <a:off x="8001000" y="3394502"/>
              <a:ext cx="423863" cy="83099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en-US" altLang="en-US" sz="2400" b="1" dirty="0">
                <a:solidFill>
                  <a:srgbClr val="009900"/>
                </a:solidFill>
                <a:latin typeface="Calibri" panose="020F0502020204030204" pitchFamily="34" charset="0"/>
              </a:endParaRPr>
            </a:p>
            <a:p>
              <a:endParaRPr lang="en-US" altLang="en-US" sz="2400" b="1" dirty="0">
                <a:solidFill>
                  <a:srgbClr val="009900"/>
                </a:solidFill>
                <a:latin typeface="Calibri" panose="020F0502020204030204" pitchFamily="34" charset="0"/>
              </a:endParaRPr>
            </a:p>
          </p:txBody>
        </p:sp>
      </p:grpSp>
      <p:cxnSp>
        <p:nvCxnSpPr>
          <p:cNvPr id="41" name="AutoShape 24"/>
          <p:cNvCxnSpPr>
            <a:cxnSpLocks noChangeShapeType="1"/>
          </p:cNvCxnSpPr>
          <p:nvPr/>
        </p:nvCxnSpPr>
        <p:spPr bwMode="auto">
          <a:xfrm flipV="1">
            <a:off x="3253582" y="4000500"/>
            <a:ext cx="152400" cy="304800"/>
          </a:xfrm>
          <a:prstGeom prst="straightConnector1">
            <a:avLst/>
          </a:prstGeom>
          <a:noFill/>
          <a:ln w="38100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181700" y="4484963"/>
                <a:ext cx="3137334" cy="181588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/>
                <a:r>
                  <a:rPr lang="en-US" sz="2800" dirty="0" smtClean="0">
                    <a:solidFill>
                      <a:schemeClr val="tx1"/>
                    </a:solidFill>
                    <a:latin typeface="+mn-lt"/>
                  </a:rPr>
                  <a:t>Start at </a:t>
                </a:r>
                <a:r>
                  <a:rPr lang="en-US" sz="2800" b="1" dirty="0" smtClean="0">
                    <a:solidFill>
                      <a:schemeClr val="accent1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⊥</a:t>
                </a:r>
              </a:p>
              <a:p>
                <a:pPr algn="l"/>
                <a:r>
                  <a:rPr lang="en-US" sz="2800" dirty="0" smtClean="0">
                    <a:solidFill>
                      <a:schemeClr val="tx1"/>
                    </a:solidFill>
                    <a:latin typeface="+mn-lt"/>
                  </a:rPr>
                  <a:t>Go to parent with</a:t>
                </a:r>
              </a:p>
              <a:p>
                <a:pPr algn="l"/>
                <a:r>
                  <a:rPr lang="en-US" sz="2800" dirty="0">
                    <a:solidFill>
                      <a:schemeClr val="tx1"/>
                    </a:solidFill>
                    <a:latin typeface="+mn-lt"/>
                  </a:rPr>
                  <a:t>m</a:t>
                </a:r>
                <a:r>
                  <a:rPr lang="en-US" sz="2800" dirty="0" smtClean="0">
                    <a:solidFill>
                      <a:schemeClr val="tx1"/>
                    </a:solidFill>
                    <a:latin typeface="+mn-lt"/>
                  </a:rPr>
                  <a:t>ore sources until</a:t>
                </a:r>
              </a:p>
              <a:p>
                <a:pPr algn="l"/>
                <a:r>
                  <a:rPr lang="en-US" sz="2800" dirty="0" smtClean="0">
                    <a:solidFill>
                      <a:schemeClr val="accent1"/>
                    </a:solidFill>
                    <a:latin typeface="+mn-lt"/>
                  </a:rPr>
                  <a:t> </a:t>
                </a:r>
                <a14:m>
                  <m:oMath xmlns:m="http://schemas.openxmlformats.org/officeDocument/2006/math">
                    <m:r>
                      <a:rPr lang="en-US" sz="2800" b="1" i="1" dirty="0" smtClean="0">
                        <a:solidFill>
                          <a:srgbClr val="6699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≤</m:t>
                    </m:r>
                    <m:r>
                      <a:rPr lang="en-US" sz="2800" b="1" i="1" dirty="0" smtClean="0">
                        <a:solidFill>
                          <a:srgbClr val="669900"/>
                        </a:solidFill>
                        <a:latin typeface="Cambria Math" panose="02040503050406030204" pitchFamily="18" charset="0"/>
                      </a:rPr>
                      <m:t>𝟐</m:t>
                    </m:r>
                    <m:r>
                      <a:rPr lang="en-US" sz="2800" b="1" i="1" dirty="0" smtClean="0">
                        <a:solidFill>
                          <a:srgbClr val="669900"/>
                        </a:solidFill>
                        <a:latin typeface="Cambria Math" panose="02040503050406030204" pitchFamily="18" charset="0"/>
                      </a:rPr>
                      <m:t>𝒔</m:t>
                    </m:r>
                    <m:r>
                      <a:rPr lang="en-US" sz="2800" b="1" i="1" dirty="0" smtClean="0">
                        <a:solidFill>
                          <a:srgbClr val="669900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2800" b="1" i="1" dirty="0" smtClean="0">
                        <a:solidFill>
                          <a:srgbClr val="669900"/>
                        </a:solidFill>
                        <a:latin typeface="Cambria Math" panose="02040503050406030204" pitchFamily="18" charset="0"/>
                      </a:rPr>
                      <m:t>𝑭</m:t>
                    </m:r>
                    <m:r>
                      <a:rPr lang="en-US" sz="2800" b="1" i="1" dirty="0" smtClean="0">
                        <a:solidFill>
                          <a:srgbClr val="669900"/>
                        </a:solidFill>
                        <a:latin typeface="Cambria Math" panose="02040503050406030204" pitchFamily="18" charset="0"/>
                      </a:rPr>
                      <m:t>)/</m:t>
                    </m:r>
                    <m:r>
                      <a:rPr lang="en-US" sz="2800" b="1" i="1" dirty="0" smtClean="0">
                        <a:solidFill>
                          <a:srgbClr val="669900"/>
                        </a:solidFill>
                        <a:latin typeface="Cambria Math" panose="02040503050406030204" pitchFamily="18" charset="0"/>
                      </a:rPr>
                      <m:t>𝟑</m:t>
                    </m:r>
                    <m:r>
                      <a:rPr lang="en-US" sz="2800" b="1" i="1" dirty="0" smtClean="0">
                        <a:solidFill>
                          <a:srgbClr val="669900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800" dirty="0" smtClean="0">
                    <a:solidFill>
                      <a:schemeClr val="tx1"/>
                    </a:solidFill>
                    <a:latin typeface="+mn-lt"/>
                  </a:rPr>
                  <a:t>sources</a:t>
                </a:r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1700" y="4484963"/>
                <a:ext cx="3137334" cy="1815882"/>
              </a:xfrm>
              <a:prstGeom prst="rect">
                <a:avLst/>
              </a:prstGeom>
              <a:blipFill rotWithShape="0">
                <a:blip r:embed="rId4"/>
                <a:stretch>
                  <a:fillRect l="-4086" t="-4362" r="-2918" b="-872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384900-51C4-4F1F-AC0B-CB9FE738FE37}" type="slidenum">
              <a:rPr lang="en-US" altLang="en-US" smtClean="0"/>
              <a:pPr/>
              <a:t>65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17616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b="1" dirty="0">
                <a:solidFill>
                  <a:srgbClr val="009900"/>
                </a:solidFill>
              </a:rPr>
              <a:t> </a:t>
            </a:r>
            <a:r>
              <a:rPr lang="en-US" altLang="en-US" dirty="0"/>
              <a:t>Width </a:t>
            </a:r>
            <a:r>
              <a:rPr lang="en-US" altLang="en-US" dirty="0" smtClean="0"/>
              <a:t>vs boundary expansion</a:t>
            </a:r>
            <a:endParaRPr lang="en-US" altLang="en-US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5059" name="Rectangle 3"/>
              <p:cNvSpPr>
                <a:spLocks noGrp="1" noChangeArrowheads="1"/>
              </p:cNvSpPr>
              <p:nvPr>
                <p:ph type="body" idx="1"/>
              </p:nvPr>
            </p:nvSpPr>
            <p:spPr>
              <a:xfrm>
                <a:off x="457200" y="1676400"/>
                <a:ext cx="8178800" cy="4171950"/>
              </a:xfrm>
            </p:spPr>
            <p:txBody>
              <a:bodyPr/>
              <a:lstStyle/>
              <a:p>
                <a:r>
                  <a:rPr lang="en-US" altLang="en-US" b="1" dirty="0">
                    <a:solidFill>
                      <a:srgbClr val="669900"/>
                    </a:solidFill>
                  </a:rPr>
                  <a:t>Lemma</a:t>
                </a:r>
                <a:r>
                  <a:rPr lang="en-US" altLang="en-US" dirty="0">
                    <a:solidFill>
                      <a:srgbClr val="669900"/>
                    </a:solidFill>
                  </a:rPr>
                  <a:t> </a:t>
                </a:r>
                <a:r>
                  <a:rPr lang="en-US" altLang="en-US" dirty="0">
                    <a:solidFill>
                      <a:srgbClr val="0070C0"/>
                    </a:solidFill>
                  </a:rPr>
                  <a:t>[</a:t>
                </a:r>
                <a:r>
                  <a:rPr lang="en-US" altLang="en-US" dirty="0" err="1" smtClean="0">
                    <a:solidFill>
                      <a:srgbClr val="0070C0"/>
                    </a:solidFill>
                  </a:rPr>
                  <a:t>ChvatalSzemeredi</a:t>
                </a:r>
                <a:r>
                  <a:rPr lang="en-US" altLang="en-US" dirty="0" smtClean="0">
                    <a:solidFill>
                      <a:srgbClr val="0070C0"/>
                    </a:solidFill>
                  </a:rPr>
                  <a:t>] </a:t>
                </a:r>
                <a:r>
                  <a:rPr lang="en-US" altLang="en-US" dirty="0" smtClean="0">
                    <a:solidFill>
                      <a:srgbClr val="009900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en-US" b="1" i="1" dirty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𝒘𝒊𝒅𝒕𝒉</m:t>
                    </m:r>
                    <m:r>
                      <a:rPr lang="en-US" altLang="en-US" b="1" i="1" dirty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altLang="en-US" b="1" i="1" dirty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𝑭</m:t>
                    </m:r>
                    <m:r>
                      <a:rPr lang="en-US" altLang="en-US" b="1" i="1" dirty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) ≥ </m:t>
                    </m:r>
                    <m:r>
                      <a:rPr lang="en-US" altLang="en-US" b="1" i="1" dirty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𝒆</m:t>
                    </m:r>
                    <m:r>
                      <a:rPr lang="en-US" altLang="en-US" b="1" i="1" dirty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altLang="en-US" b="1" i="1" dirty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𝑭</m:t>
                    </m:r>
                    <m:r>
                      <a:rPr lang="en-US" altLang="en-US" b="1" i="1" dirty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altLang="en-US" dirty="0" smtClean="0"/>
                  <a:t>.</a:t>
                </a:r>
                <a:endParaRPr lang="en-US" altLang="en-US" dirty="0"/>
              </a:p>
            </p:txBody>
          </p:sp>
        </mc:Choice>
        <mc:Fallback xmlns="">
          <p:sp>
            <p:nvSpPr>
              <p:cNvPr id="45059" name="Rectang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457200" y="1676400"/>
                <a:ext cx="8178800" cy="4171950"/>
              </a:xfrm>
              <a:blipFill rotWithShape="0">
                <a:blip r:embed="rId2"/>
                <a:stretch>
                  <a:fillRect l="-1267" t="-131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45101" name="Group 45"/>
          <p:cNvGrpSpPr>
            <a:grpSpLocks/>
          </p:cNvGrpSpPr>
          <p:nvPr/>
        </p:nvGrpSpPr>
        <p:grpSpPr bwMode="auto">
          <a:xfrm>
            <a:off x="1534319" y="3378200"/>
            <a:ext cx="6238875" cy="3289300"/>
            <a:chOff x="726" y="2056"/>
            <a:chExt cx="3930" cy="2072"/>
          </a:xfrm>
        </p:grpSpPr>
        <p:sp>
          <p:nvSpPr>
            <p:cNvPr id="45062" name="Oval 6"/>
            <p:cNvSpPr>
              <a:spLocks noChangeArrowheads="1"/>
            </p:cNvSpPr>
            <p:nvPr/>
          </p:nvSpPr>
          <p:spPr bwMode="auto">
            <a:xfrm>
              <a:off x="2448" y="3888"/>
              <a:ext cx="384" cy="240"/>
            </a:xfrm>
            <a:prstGeom prst="ellipse">
              <a:avLst/>
            </a:prstGeom>
            <a:solidFill>
              <a:srgbClr val="FFFFFF"/>
            </a:solidFill>
            <a:ln w="38100">
              <a:solidFill>
                <a:srgbClr val="6699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r>
                <a:rPr lang="en-US" altLang="en-US" sz="2400" b="1" dirty="0" smtClean="0">
                  <a:solidFill>
                    <a:srgbClr val="669900"/>
                  </a:solidFill>
                  <a:latin typeface="Cambria Math" panose="02040503050406030204" pitchFamily="18" charset="0"/>
                  <a:ea typeface="Cambria Math" panose="02040503050406030204" pitchFamily="18" charset="0"/>
                </a:rPr>
                <a:t>⊥</a:t>
              </a:r>
              <a:endParaRPr lang="en-US" altLang="en-US" sz="2400" dirty="0">
                <a:solidFill>
                  <a:srgbClr val="669900"/>
                </a:solidFill>
              </a:endParaRPr>
            </a:p>
          </p:txBody>
        </p:sp>
        <p:sp>
          <p:nvSpPr>
            <p:cNvPr id="45065" name="Oval 9"/>
            <p:cNvSpPr>
              <a:spLocks noChangeArrowheads="1"/>
            </p:cNvSpPr>
            <p:nvPr/>
          </p:nvSpPr>
          <p:spPr bwMode="auto">
            <a:xfrm>
              <a:off x="1344" y="2304"/>
              <a:ext cx="288" cy="192"/>
            </a:xfrm>
            <a:prstGeom prst="ellipse">
              <a:avLst/>
            </a:prstGeom>
            <a:solidFill>
              <a:srgbClr val="FFFFFF"/>
            </a:solidFill>
            <a:ln w="38100">
              <a:solidFill>
                <a:srgbClr val="6699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5066" name="Oval 10"/>
            <p:cNvSpPr>
              <a:spLocks noChangeArrowheads="1"/>
            </p:cNvSpPr>
            <p:nvPr/>
          </p:nvSpPr>
          <p:spPr bwMode="auto">
            <a:xfrm>
              <a:off x="2400" y="2976"/>
              <a:ext cx="288" cy="192"/>
            </a:xfrm>
            <a:prstGeom prst="ellipse">
              <a:avLst/>
            </a:prstGeom>
            <a:solidFill>
              <a:srgbClr val="FFFFFF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5067" name="Oval 11"/>
            <p:cNvSpPr>
              <a:spLocks noChangeArrowheads="1"/>
            </p:cNvSpPr>
            <p:nvPr/>
          </p:nvSpPr>
          <p:spPr bwMode="auto">
            <a:xfrm>
              <a:off x="2976" y="3168"/>
              <a:ext cx="288" cy="192"/>
            </a:xfrm>
            <a:prstGeom prst="ellipse">
              <a:avLst/>
            </a:prstGeom>
            <a:solidFill>
              <a:srgbClr val="FFFFFF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5068" name="Oval 12"/>
            <p:cNvSpPr>
              <a:spLocks noChangeArrowheads="1"/>
            </p:cNvSpPr>
            <p:nvPr/>
          </p:nvSpPr>
          <p:spPr bwMode="auto">
            <a:xfrm>
              <a:off x="4368" y="2256"/>
              <a:ext cx="288" cy="192"/>
            </a:xfrm>
            <a:prstGeom prst="ellipse">
              <a:avLst/>
            </a:prstGeom>
            <a:solidFill>
              <a:srgbClr val="FFFFFF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5069" name="Oval 13"/>
            <p:cNvSpPr>
              <a:spLocks noChangeArrowheads="1"/>
            </p:cNvSpPr>
            <p:nvPr/>
          </p:nvSpPr>
          <p:spPr bwMode="auto">
            <a:xfrm>
              <a:off x="864" y="2256"/>
              <a:ext cx="288" cy="192"/>
            </a:xfrm>
            <a:prstGeom prst="ellipse">
              <a:avLst/>
            </a:prstGeom>
            <a:solidFill>
              <a:srgbClr val="FFFFFF"/>
            </a:solidFill>
            <a:ln w="38100">
              <a:solidFill>
                <a:srgbClr val="6699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altLang="en-US" sz="2400">
                <a:solidFill>
                  <a:srgbClr val="0000FF"/>
                </a:solidFill>
              </a:endParaRPr>
            </a:p>
          </p:txBody>
        </p:sp>
        <p:sp>
          <p:nvSpPr>
            <p:cNvPr id="45070" name="Oval 14"/>
            <p:cNvSpPr>
              <a:spLocks noChangeArrowheads="1"/>
            </p:cNvSpPr>
            <p:nvPr/>
          </p:nvSpPr>
          <p:spPr bwMode="auto">
            <a:xfrm>
              <a:off x="2448" y="2256"/>
              <a:ext cx="288" cy="192"/>
            </a:xfrm>
            <a:prstGeom prst="ellipse">
              <a:avLst/>
            </a:prstGeom>
            <a:solidFill>
              <a:srgbClr val="FFFFFF"/>
            </a:solidFill>
            <a:ln w="38100">
              <a:solidFill>
                <a:srgbClr val="6699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5071" name="Oval 15"/>
            <p:cNvSpPr>
              <a:spLocks noChangeArrowheads="1"/>
            </p:cNvSpPr>
            <p:nvPr/>
          </p:nvSpPr>
          <p:spPr bwMode="auto">
            <a:xfrm>
              <a:off x="3072" y="2256"/>
              <a:ext cx="288" cy="192"/>
            </a:xfrm>
            <a:prstGeom prst="ellipse">
              <a:avLst/>
            </a:prstGeom>
            <a:solidFill>
              <a:srgbClr val="FFFFFF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5072" name="Oval 16"/>
            <p:cNvSpPr>
              <a:spLocks noChangeArrowheads="1"/>
            </p:cNvSpPr>
            <p:nvPr/>
          </p:nvSpPr>
          <p:spPr bwMode="auto">
            <a:xfrm>
              <a:off x="3744" y="2256"/>
              <a:ext cx="288" cy="192"/>
            </a:xfrm>
            <a:prstGeom prst="ellipse">
              <a:avLst/>
            </a:prstGeom>
            <a:solidFill>
              <a:srgbClr val="FFFFFF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5073" name="Oval 17"/>
            <p:cNvSpPr>
              <a:spLocks noChangeArrowheads="1"/>
            </p:cNvSpPr>
            <p:nvPr/>
          </p:nvSpPr>
          <p:spPr bwMode="auto">
            <a:xfrm>
              <a:off x="1824" y="2256"/>
              <a:ext cx="288" cy="192"/>
            </a:xfrm>
            <a:prstGeom prst="ellipse">
              <a:avLst/>
            </a:prstGeom>
            <a:solidFill>
              <a:srgbClr val="FFFFFF"/>
            </a:solidFill>
            <a:ln w="38100">
              <a:solidFill>
                <a:srgbClr val="6699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5074" name="Oval 18"/>
            <p:cNvSpPr>
              <a:spLocks noChangeArrowheads="1"/>
            </p:cNvSpPr>
            <p:nvPr/>
          </p:nvSpPr>
          <p:spPr bwMode="auto">
            <a:xfrm>
              <a:off x="1728" y="2928"/>
              <a:ext cx="288" cy="192"/>
            </a:xfrm>
            <a:prstGeom prst="ellipse">
              <a:avLst/>
            </a:prstGeom>
            <a:solidFill>
              <a:srgbClr val="669900"/>
            </a:solidFill>
            <a:ln w="38100">
              <a:solidFill>
                <a:srgbClr val="0099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5075" name="Oval 19"/>
            <p:cNvSpPr>
              <a:spLocks noChangeArrowheads="1"/>
            </p:cNvSpPr>
            <p:nvPr/>
          </p:nvSpPr>
          <p:spPr bwMode="auto">
            <a:xfrm>
              <a:off x="2016" y="3360"/>
              <a:ext cx="288" cy="192"/>
            </a:xfrm>
            <a:prstGeom prst="ellipse">
              <a:avLst/>
            </a:prstGeom>
            <a:solidFill>
              <a:srgbClr val="FFFFFF"/>
            </a:solidFill>
            <a:ln w="38100">
              <a:solidFill>
                <a:srgbClr val="6699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altLang="en-US" sz="2400"/>
            </a:p>
          </p:txBody>
        </p:sp>
        <p:cxnSp>
          <p:nvCxnSpPr>
            <p:cNvPr id="45076" name="AutoShape 20"/>
            <p:cNvCxnSpPr>
              <a:cxnSpLocks noChangeShapeType="1"/>
              <a:stCxn id="45062" idx="1"/>
              <a:endCxn id="45075" idx="5"/>
            </p:cNvCxnSpPr>
            <p:nvPr/>
          </p:nvCxnSpPr>
          <p:spPr bwMode="auto">
            <a:xfrm flipH="1" flipV="1">
              <a:off x="2262" y="3524"/>
              <a:ext cx="242" cy="399"/>
            </a:xfrm>
            <a:prstGeom prst="straightConnector1">
              <a:avLst/>
            </a:prstGeom>
            <a:noFill/>
            <a:ln w="38100">
              <a:solidFill>
                <a:srgbClr val="669900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5077" name="AutoShape 21"/>
            <p:cNvCxnSpPr>
              <a:cxnSpLocks noChangeShapeType="1"/>
              <a:stCxn id="45062" idx="7"/>
              <a:endCxn id="45067" idx="4"/>
            </p:cNvCxnSpPr>
            <p:nvPr/>
          </p:nvCxnSpPr>
          <p:spPr bwMode="auto">
            <a:xfrm flipV="1">
              <a:off x="2776" y="3360"/>
              <a:ext cx="344" cy="563"/>
            </a:xfrm>
            <a:prstGeom prst="straightConnector1">
              <a:avLst/>
            </a:prstGeom>
            <a:noFill/>
            <a:ln w="38100">
              <a:solidFill>
                <a:schemeClr val="tx1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5078" name="AutoShape 22"/>
            <p:cNvCxnSpPr>
              <a:cxnSpLocks noChangeShapeType="1"/>
              <a:stCxn id="45075" idx="7"/>
              <a:endCxn id="45066" idx="3"/>
            </p:cNvCxnSpPr>
            <p:nvPr/>
          </p:nvCxnSpPr>
          <p:spPr bwMode="auto">
            <a:xfrm flipV="1">
              <a:off x="2262" y="3152"/>
              <a:ext cx="180" cy="236"/>
            </a:xfrm>
            <a:prstGeom prst="straightConnector1">
              <a:avLst/>
            </a:prstGeom>
            <a:noFill/>
            <a:ln w="38100">
              <a:solidFill>
                <a:schemeClr val="tx1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5079" name="AutoShape 23"/>
            <p:cNvCxnSpPr>
              <a:cxnSpLocks noChangeShapeType="1"/>
              <a:stCxn id="45075" idx="1"/>
              <a:endCxn id="45074" idx="4"/>
            </p:cNvCxnSpPr>
            <p:nvPr/>
          </p:nvCxnSpPr>
          <p:spPr bwMode="auto">
            <a:xfrm flipH="1" flipV="1">
              <a:off x="1872" y="3132"/>
              <a:ext cx="186" cy="256"/>
            </a:xfrm>
            <a:prstGeom prst="straightConnector1">
              <a:avLst/>
            </a:prstGeom>
            <a:noFill/>
            <a:ln w="38100">
              <a:solidFill>
                <a:srgbClr val="6699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5080" name="AutoShape 24"/>
            <p:cNvCxnSpPr>
              <a:cxnSpLocks noChangeShapeType="1"/>
              <a:stCxn id="45074" idx="1"/>
              <a:endCxn id="45069" idx="5"/>
            </p:cNvCxnSpPr>
            <p:nvPr/>
          </p:nvCxnSpPr>
          <p:spPr bwMode="auto">
            <a:xfrm flipH="1" flipV="1">
              <a:off x="1110" y="2432"/>
              <a:ext cx="660" cy="512"/>
            </a:xfrm>
            <a:prstGeom prst="straightConnector1">
              <a:avLst/>
            </a:prstGeom>
            <a:noFill/>
            <a:ln w="38100">
              <a:solidFill>
                <a:srgbClr val="6699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5081" name="AutoShape 25"/>
            <p:cNvCxnSpPr>
              <a:cxnSpLocks noChangeShapeType="1"/>
              <a:stCxn id="45074" idx="7"/>
              <a:endCxn id="45070" idx="3"/>
            </p:cNvCxnSpPr>
            <p:nvPr/>
          </p:nvCxnSpPr>
          <p:spPr bwMode="auto">
            <a:xfrm flipV="1">
              <a:off x="1974" y="2432"/>
              <a:ext cx="516" cy="512"/>
            </a:xfrm>
            <a:prstGeom prst="straightConnector1">
              <a:avLst/>
            </a:prstGeom>
            <a:noFill/>
            <a:ln w="38100">
              <a:solidFill>
                <a:srgbClr val="6699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5082" name="AutoShape 26"/>
            <p:cNvCxnSpPr>
              <a:cxnSpLocks noChangeShapeType="1"/>
              <a:stCxn id="45066" idx="1"/>
              <a:endCxn id="45073" idx="4"/>
            </p:cNvCxnSpPr>
            <p:nvPr/>
          </p:nvCxnSpPr>
          <p:spPr bwMode="auto">
            <a:xfrm flipH="1" flipV="1">
              <a:off x="1968" y="2460"/>
              <a:ext cx="474" cy="532"/>
            </a:xfrm>
            <a:prstGeom prst="straightConnector1">
              <a:avLst/>
            </a:prstGeom>
            <a:noFill/>
            <a:ln w="38100">
              <a:solidFill>
                <a:schemeClr val="tx1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5083" name="AutoShape 27"/>
            <p:cNvCxnSpPr>
              <a:cxnSpLocks noChangeShapeType="1"/>
              <a:stCxn id="45066" idx="7"/>
              <a:endCxn id="45071" idx="3"/>
            </p:cNvCxnSpPr>
            <p:nvPr/>
          </p:nvCxnSpPr>
          <p:spPr bwMode="auto">
            <a:xfrm flipV="1">
              <a:off x="2646" y="2432"/>
              <a:ext cx="468" cy="560"/>
            </a:xfrm>
            <a:prstGeom prst="straightConnector1">
              <a:avLst/>
            </a:prstGeom>
            <a:noFill/>
            <a:ln w="38100">
              <a:solidFill>
                <a:schemeClr val="tx1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5084" name="AutoShape 28"/>
            <p:cNvCxnSpPr>
              <a:cxnSpLocks noChangeShapeType="1"/>
              <a:stCxn id="45067" idx="1"/>
              <a:endCxn id="45070" idx="4"/>
            </p:cNvCxnSpPr>
            <p:nvPr/>
          </p:nvCxnSpPr>
          <p:spPr bwMode="auto">
            <a:xfrm flipH="1" flipV="1">
              <a:off x="2592" y="2460"/>
              <a:ext cx="426" cy="736"/>
            </a:xfrm>
            <a:prstGeom prst="straightConnector1">
              <a:avLst/>
            </a:prstGeom>
            <a:noFill/>
            <a:ln w="38100">
              <a:solidFill>
                <a:schemeClr val="tx1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5085" name="AutoShape 29"/>
            <p:cNvCxnSpPr>
              <a:cxnSpLocks noChangeShapeType="1"/>
              <a:stCxn id="45067" idx="7"/>
              <a:endCxn id="45072" idx="4"/>
            </p:cNvCxnSpPr>
            <p:nvPr/>
          </p:nvCxnSpPr>
          <p:spPr bwMode="auto">
            <a:xfrm flipV="1">
              <a:off x="3222" y="2448"/>
              <a:ext cx="666" cy="748"/>
            </a:xfrm>
            <a:prstGeom prst="straightConnector1">
              <a:avLst/>
            </a:prstGeom>
            <a:noFill/>
            <a:ln w="38100">
              <a:solidFill>
                <a:schemeClr val="tx1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45087" name="Line 31"/>
            <p:cNvSpPr>
              <a:spLocks noChangeShapeType="1"/>
            </p:cNvSpPr>
            <p:nvPr/>
          </p:nvSpPr>
          <p:spPr bwMode="auto">
            <a:xfrm flipH="1">
              <a:off x="3456" y="2448"/>
              <a:ext cx="1008" cy="528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5088" name="Line 32"/>
            <p:cNvSpPr>
              <a:spLocks noChangeShapeType="1"/>
            </p:cNvSpPr>
            <p:nvPr/>
          </p:nvSpPr>
          <p:spPr bwMode="auto">
            <a:xfrm>
              <a:off x="1584" y="2448"/>
              <a:ext cx="528" cy="384"/>
            </a:xfrm>
            <a:prstGeom prst="line">
              <a:avLst/>
            </a:prstGeom>
            <a:noFill/>
            <a:ln w="38100">
              <a:solidFill>
                <a:srgbClr val="6699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5098" name="Line 42"/>
            <p:cNvSpPr>
              <a:spLocks noChangeShapeType="1"/>
            </p:cNvSpPr>
            <p:nvPr/>
          </p:nvSpPr>
          <p:spPr bwMode="auto">
            <a:xfrm>
              <a:off x="2688" y="2400"/>
              <a:ext cx="240" cy="24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5099" name="AutoShape 43"/>
            <p:cNvSpPr>
              <a:spLocks/>
            </p:cNvSpPr>
            <p:nvPr/>
          </p:nvSpPr>
          <p:spPr bwMode="auto">
            <a:xfrm rot="5400000">
              <a:off x="1638" y="1144"/>
              <a:ext cx="240" cy="2064"/>
            </a:xfrm>
            <a:prstGeom prst="leftBrace">
              <a:avLst>
                <a:gd name="adj1" fmla="val 71667"/>
                <a:gd name="adj2" fmla="val 50000"/>
              </a:avLst>
            </a:prstGeom>
            <a:noFill/>
            <a:ln w="38100">
              <a:solidFill>
                <a:srgbClr val="6699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10800000" vert="eaVert" wrap="none" anchor="ctr"/>
            <a:lstStyle/>
            <a:p>
              <a:endParaRPr lang="en-US" altLang="en-US" sz="2400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45102" name="Text Box 46"/>
              <p:cNvSpPr txBox="1">
                <a:spLocks noChangeArrowheads="1"/>
              </p:cNvSpPr>
              <p:nvPr/>
            </p:nvSpPr>
            <p:spPr bwMode="auto">
              <a:xfrm>
                <a:off x="1678405" y="2855268"/>
                <a:ext cx="2651881" cy="4616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altLang="en-US" sz="2400" b="1" i="1" dirty="0" smtClean="0">
                        <a:solidFill>
                          <a:srgbClr val="669900"/>
                        </a:solidFill>
                        <a:latin typeface="Cambria Math" panose="02040503050406030204" pitchFamily="18" charset="0"/>
                      </a:rPr>
                      <m:t>𝒔</m:t>
                    </m:r>
                    <m:r>
                      <a:rPr lang="en-US" altLang="en-US" sz="2400" b="1" i="1" dirty="0" smtClean="0">
                        <a:solidFill>
                          <a:srgbClr val="669900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altLang="en-US" sz="2400" b="1" i="1" dirty="0" smtClean="0">
                        <a:solidFill>
                          <a:srgbClr val="669900"/>
                        </a:solidFill>
                        <a:latin typeface="Cambria Math" panose="02040503050406030204" pitchFamily="18" charset="0"/>
                      </a:rPr>
                      <m:t>𝑭</m:t>
                    </m:r>
                    <m:r>
                      <a:rPr lang="en-US" altLang="en-US" sz="2400" b="1" i="1" dirty="0" smtClean="0">
                        <a:solidFill>
                          <a:srgbClr val="669900"/>
                        </a:solidFill>
                        <a:latin typeface="Cambria Math" panose="02040503050406030204" pitchFamily="18" charset="0"/>
                      </a:rPr>
                      <m:t>)/</m:t>
                    </m:r>
                    <m:r>
                      <a:rPr lang="en-US" altLang="en-US" sz="2400" b="1" i="1" dirty="0" smtClean="0">
                        <a:solidFill>
                          <a:srgbClr val="669900"/>
                        </a:solidFill>
                        <a:latin typeface="Cambria Math" panose="02040503050406030204" pitchFamily="18" charset="0"/>
                      </a:rPr>
                      <m:t>𝟑</m:t>
                    </m:r>
                    <m:r>
                      <a:rPr lang="en-US" altLang="en-US" sz="2400" i="1" dirty="0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altLang="en-US" sz="2400" dirty="0">
                    <a:latin typeface="Calibri" panose="020F0502020204030204" pitchFamily="34" charset="0"/>
                  </a:rPr>
                  <a:t>to </a:t>
                </a:r>
                <a14:m>
                  <m:oMath xmlns:m="http://schemas.openxmlformats.org/officeDocument/2006/math">
                    <m:r>
                      <a:rPr lang="en-US" altLang="en-US" sz="2400" b="1" i="1" dirty="0" smtClean="0">
                        <a:solidFill>
                          <a:srgbClr val="669900"/>
                        </a:solidFill>
                        <a:latin typeface="Cambria Math" panose="02040503050406030204" pitchFamily="18" charset="0"/>
                      </a:rPr>
                      <m:t>𝟐</m:t>
                    </m:r>
                    <m:r>
                      <a:rPr lang="en-US" altLang="en-US" sz="2400" b="1" i="1" dirty="0" smtClean="0">
                        <a:solidFill>
                          <a:srgbClr val="669900"/>
                        </a:solidFill>
                        <a:latin typeface="Cambria Math" panose="02040503050406030204" pitchFamily="18" charset="0"/>
                      </a:rPr>
                      <m:t>𝒔</m:t>
                    </m:r>
                    <m:r>
                      <a:rPr lang="en-US" altLang="en-US" sz="2400" b="1" i="1" dirty="0" smtClean="0">
                        <a:solidFill>
                          <a:srgbClr val="669900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altLang="en-US" sz="2400" b="1" i="1" dirty="0" smtClean="0">
                        <a:solidFill>
                          <a:srgbClr val="669900"/>
                        </a:solidFill>
                        <a:latin typeface="Cambria Math" panose="02040503050406030204" pitchFamily="18" charset="0"/>
                      </a:rPr>
                      <m:t>𝑭</m:t>
                    </m:r>
                    <m:r>
                      <a:rPr lang="en-US" altLang="en-US" sz="2400" b="1" i="1" dirty="0" smtClean="0">
                        <a:solidFill>
                          <a:srgbClr val="669900"/>
                        </a:solidFill>
                        <a:latin typeface="Cambria Math" panose="02040503050406030204" pitchFamily="18" charset="0"/>
                      </a:rPr>
                      <m:t>)/</m:t>
                    </m:r>
                    <m:r>
                      <a:rPr lang="en-US" altLang="en-US" sz="2400" b="1" i="1" dirty="0" smtClean="0">
                        <a:solidFill>
                          <a:srgbClr val="669900"/>
                        </a:solidFill>
                        <a:latin typeface="Cambria Math" panose="02040503050406030204" pitchFamily="18" charset="0"/>
                      </a:rPr>
                      <m:t>𝟑</m:t>
                    </m:r>
                  </m:oMath>
                </a14:m>
                <a:endParaRPr lang="en-US" altLang="en-US" sz="2400" dirty="0">
                  <a:solidFill>
                    <a:srgbClr val="009900"/>
                  </a:solidFill>
                  <a:latin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45102" name="Text Box 4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678405" y="2855268"/>
                <a:ext cx="2651881" cy="461665"/>
              </a:xfrm>
              <a:prstGeom prst="rect">
                <a:avLst/>
              </a:prstGeom>
              <a:blipFill rotWithShape="0">
                <a:blip r:embed="rId3"/>
                <a:stretch>
                  <a:fillRect t="-9211" r="-460" b="-30263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5103" name="Text Box 47"/>
              <p:cNvSpPr txBox="1">
                <a:spLocks noChangeArrowheads="1"/>
              </p:cNvSpPr>
              <p:nvPr/>
            </p:nvSpPr>
            <p:spPr bwMode="auto">
              <a:xfrm>
                <a:off x="1004713" y="3693468"/>
                <a:ext cx="495649" cy="4616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en-US" sz="2400" b="1" i="1" dirty="0" smtClean="0">
                          <a:solidFill>
                            <a:srgbClr val="669900"/>
                          </a:solidFill>
                          <a:latin typeface="Cambria Math" panose="02040503050406030204" pitchFamily="18" charset="0"/>
                        </a:rPr>
                        <m:t>𝑯</m:t>
                      </m:r>
                    </m:oMath>
                  </m:oMathPara>
                </a14:m>
                <a:endParaRPr lang="en-US" altLang="en-US" sz="2400" b="1" dirty="0">
                  <a:solidFill>
                    <a:srgbClr val="009900"/>
                  </a:solidFill>
                  <a:latin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45103" name="Text Box 4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004713" y="3693468"/>
                <a:ext cx="495649" cy="461665"/>
              </a:xfrm>
              <a:prstGeom prst="rect">
                <a:avLst/>
              </a:prstGeom>
              <a:blipFill rotWithShape="0">
                <a:blip r:embed="rId4"/>
                <a:stretch>
                  <a:fillRect l="-2469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5104" name="Rectangle 48"/>
              <p:cNvSpPr>
                <a:spLocks noChangeArrowheads="1"/>
              </p:cNvSpPr>
              <p:nvPr/>
            </p:nvSpPr>
            <p:spPr bwMode="auto">
              <a:xfrm>
                <a:off x="1122123" y="4541619"/>
                <a:ext cx="1728743" cy="83099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r>
                  <a:rPr lang="en-US" altLang="en-US" sz="2400" dirty="0" smtClean="0">
                    <a:latin typeface="Calibri" panose="020F0502020204030204" pitchFamily="34" charset="0"/>
                  </a:rPr>
                  <a:t>contains</a:t>
                </a:r>
                <a:r>
                  <a:rPr lang="en-US" altLang="en-US" sz="2400" b="1" dirty="0">
                    <a:solidFill>
                      <a:srgbClr val="009900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en-US" sz="2400" b="1" i="1" dirty="0" smtClean="0">
                        <a:solidFill>
                          <a:srgbClr val="6699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𝛅</m:t>
                    </m:r>
                    <m:r>
                      <a:rPr lang="en-US" altLang="en-US" sz="2400" b="1" i="1" dirty="0" smtClean="0">
                        <a:solidFill>
                          <a:srgbClr val="669900"/>
                        </a:solidFill>
                        <a:latin typeface="Cambria Math" panose="02040503050406030204" pitchFamily="18" charset="0"/>
                      </a:rPr>
                      <m:t>𝑯</m:t>
                    </m:r>
                  </m:oMath>
                </a14:m>
                <a:endParaRPr lang="en-US" altLang="en-US" sz="2400" b="1" dirty="0" smtClean="0">
                  <a:solidFill>
                    <a:srgbClr val="669900"/>
                  </a:solidFill>
                </a:endParaRPr>
              </a:p>
              <a:p>
                <a:pPr algn="l"/>
                <a:r>
                  <a:rPr lang="en-US" altLang="en-US" sz="2400" dirty="0" smtClean="0">
                    <a:latin typeface="Calibri" panose="020F0502020204030204" pitchFamily="34" charset="0"/>
                  </a:rPr>
                  <a:t>    literals</a:t>
                </a:r>
                <a:endParaRPr lang="en-US" altLang="en-US" sz="2400" dirty="0">
                  <a:latin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45104" name="Rectangle 4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122123" y="4541619"/>
                <a:ext cx="1728743" cy="830997"/>
              </a:xfrm>
              <a:prstGeom prst="rect">
                <a:avLst/>
              </a:prstGeom>
              <a:blipFill rotWithShape="0">
                <a:blip r:embed="rId5"/>
                <a:stretch>
                  <a:fillRect l="-4930" t="-5147" r="-352" b="-16912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5105" name="Rectangle 49"/>
          <p:cNvSpPr>
            <a:spLocks noChangeArrowheads="1"/>
          </p:cNvSpPr>
          <p:nvPr/>
        </p:nvSpPr>
        <p:spPr bwMode="auto">
          <a:xfrm>
            <a:off x="7990681" y="3508802"/>
            <a:ext cx="423863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n-US" altLang="en-US" sz="2400" b="1" dirty="0">
              <a:solidFill>
                <a:srgbClr val="009900"/>
              </a:solidFill>
              <a:latin typeface="Calibri" panose="020F0502020204030204" pitchFamily="34" charset="0"/>
            </a:endParaRPr>
          </a:p>
          <a:p>
            <a:endParaRPr lang="en-US" altLang="en-US" sz="2400" b="1" dirty="0">
              <a:solidFill>
                <a:srgbClr val="009900"/>
              </a:solidFill>
              <a:latin typeface="Calibri" panose="020F0502020204030204" pitchFamily="34" charset="0"/>
            </a:endParaRPr>
          </a:p>
        </p:txBody>
      </p:sp>
      <p:cxnSp>
        <p:nvCxnSpPr>
          <p:cNvPr id="42" name="AutoShape 24"/>
          <p:cNvCxnSpPr>
            <a:cxnSpLocks noChangeShapeType="1"/>
          </p:cNvCxnSpPr>
          <p:nvPr/>
        </p:nvCxnSpPr>
        <p:spPr bwMode="auto">
          <a:xfrm flipV="1">
            <a:off x="3300618" y="3962400"/>
            <a:ext cx="152400" cy="304800"/>
          </a:xfrm>
          <a:prstGeom prst="straightConnector1">
            <a:avLst/>
          </a:prstGeom>
          <a:noFill/>
          <a:ln w="38100">
            <a:solidFill>
              <a:srgbClr val="669900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Rectangle 2"/>
              <p:cNvSpPr/>
              <p:nvPr/>
            </p:nvSpPr>
            <p:spPr>
              <a:xfrm>
                <a:off x="885388" y="5617229"/>
                <a:ext cx="1959960" cy="52322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en-US" sz="2800" b="1" i="1" dirty="0" smtClean="0">
                          <a:solidFill>
                            <a:srgbClr val="6699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𝛅</m:t>
                      </m:r>
                      <m:r>
                        <a:rPr lang="en-US" altLang="en-US" sz="2800" b="1" i="1" dirty="0">
                          <a:solidFill>
                            <a:srgbClr val="669900"/>
                          </a:solidFill>
                          <a:latin typeface="Cambria Math" panose="02040503050406030204" pitchFamily="18" charset="0"/>
                        </a:rPr>
                        <m:t>𝑯</m:t>
                      </m:r>
                      <m:r>
                        <a:rPr lang="en-US" altLang="en-US" sz="2800" b="1" i="1" dirty="0" smtClean="0">
                          <a:solidFill>
                            <a:srgbClr val="6699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≥</m:t>
                      </m:r>
                      <m:r>
                        <a:rPr lang="en-US" altLang="en-US" sz="2800" b="1" i="1" dirty="0" smtClean="0">
                          <a:solidFill>
                            <a:srgbClr val="6699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𝒆</m:t>
                      </m:r>
                      <m:r>
                        <a:rPr lang="en-US" altLang="en-US" sz="2800" b="1" i="1" dirty="0" smtClean="0">
                          <a:solidFill>
                            <a:srgbClr val="6699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(</m:t>
                      </m:r>
                      <m:r>
                        <a:rPr lang="en-US" altLang="en-US" sz="2800" b="1" i="1" dirty="0" smtClean="0">
                          <a:solidFill>
                            <a:srgbClr val="6699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𝑭</m:t>
                      </m:r>
                      <m:r>
                        <a:rPr lang="en-US" altLang="en-US" sz="2800" b="1" i="1" dirty="0" smtClean="0">
                          <a:solidFill>
                            <a:srgbClr val="6699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altLang="en-US" sz="2800" b="1" dirty="0">
                  <a:solidFill>
                    <a:srgbClr val="669900"/>
                  </a:solidFill>
                </a:endParaRPr>
              </a:p>
            </p:txBody>
          </p:sp>
        </mc:Choice>
        <mc:Fallback xmlns="">
          <p:sp>
            <p:nvSpPr>
              <p:cNvPr id="3" name="Rectangle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85388" y="5617229"/>
                <a:ext cx="1959960" cy="523220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384900-51C4-4F1F-AC0B-CB9FE738FE37}" type="slidenum">
              <a:rPr lang="en-US" altLang="en-US" smtClean="0"/>
              <a:pPr/>
              <a:t>66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12838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104" grpId="0"/>
    </p:bld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3600" dirty="0" smtClean="0"/>
              <a:t>Boundary expansion implies large size</a:t>
            </a:r>
            <a:endParaRPr lang="en-US" altLang="en-US" sz="36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5651" name="Rectangle 3"/>
              <p:cNvSpPr>
                <a:spLocks noGrp="1" noChangeArrowheads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pPr lvl="6"/>
                <a:endParaRPr lang="en-US" altLang="en-US" b="1" dirty="0" smtClean="0">
                  <a:solidFill>
                    <a:srgbClr val="669900"/>
                  </a:solidFill>
                </a:endParaRPr>
              </a:p>
              <a:p>
                <a:pPr marL="0" indent="0">
                  <a:buNone/>
                </a:pPr>
                <a:r>
                  <a:rPr lang="en-US" altLang="en-US" sz="3200" b="1" dirty="0" smtClean="0">
                    <a:solidFill>
                      <a:srgbClr val="669900"/>
                    </a:solidFill>
                  </a:rPr>
                  <a:t>Corollary </a:t>
                </a:r>
                <a:r>
                  <a:rPr lang="en-US" altLang="en-US" sz="3200" dirty="0" smtClean="0">
                    <a:solidFill>
                      <a:srgbClr val="0070C0"/>
                    </a:solidFill>
                  </a:rPr>
                  <a:t>[Ben-</a:t>
                </a:r>
                <a:r>
                  <a:rPr lang="en-US" altLang="en-US" sz="3200" dirty="0" err="1" smtClean="0">
                    <a:solidFill>
                      <a:srgbClr val="0070C0"/>
                    </a:solidFill>
                  </a:rPr>
                  <a:t>SassonWigderson</a:t>
                </a:r>
                <a:r>
                  <a:rPr lang="en-US" altLang="en-US" sz="3200" dirty="0" smtClean="0">
                    <a:solidFill>
                      <a:srgbClr val="0070C0"/>
                    </a:solidFill>
                  </a:rPr>
                  <a:t>]</a:t>
                </a:r>
                <a:r>
                  <a:rPr lang="en-US" altLang="en-US" sz="3200" b="1" dirty="0" smtClean="0">
                    <a:solidFill>
                      <a:srgbClr val="669900"/>
                    </a:solidFill>
                  </a:rPr>
                  <a:t>:  </a:t>
                </a:r>
                <a:endParaRPr lang="en-US" altLang="en-US" sz="3200" b="1" i="1" dirty="0" smtClean="0">
                  <a:solidFill>
                    <a:schemeClr val="accent1"/>
                  </a:solidFill>
                  <a:latin typeface="Cambria Math" panose="02040503050406030204" pitchFamily="18" charset="0"/>
                </a:endParaRPr>
              </a:p>
              <a:p>
                <a:pPr lvl="1"/>
                <a14:m>
                  <m:oMath xmlns:m="http://schemas.openxmlformats.org/officeDocument/2006/math">
                    <m:r>
                      <a:rPr lang="en-US" altLang="en-US" sz="2800" b="1" i="1" dirty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𝑹𝒆𝒔</m:t>
                    </m:r>
                    <m:d>
                      <m:dPr>
                        <m:ctrlPr>
                          <a:rPr lang="en-US" altLang="en-US" sz="2800" b="1" i="1" dirty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en-US" sz="2800" b="1" i="1" dirty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𝑭</m:t>
                        </m:r>
                      </m:e>
                    </m:d>
                    <m:r>
                      <a:rPr lang="en-US" altLang="en-US" sz="2800" i="1" dirty="0">
                        <a:solidFill>
                          <a:schemeClr val="accent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≥</m:t>
                    </m:r>
                    <m:r>
                      <a:rPr lang="en-US" altLang="en-US" sz="2800" b="1" i="1" dirty="0">
                        <a:solidFill>
                          <a:srgbClr val="FF6600"/>
                        </a:solidFill>
                        <a:latin typeface="Cambria Math" panose="02040503050406030204" pitchFamily="18" charset="0"/>
                      </a:rPr>
                      <m:t>𝒆𝒙𝒑</m:t>
                    </m:r>
                    <m:d>
                      <m:dPr>
                        <m:ctrlPr>
                          <a:rPr lang="en-US" altLang="en-US" sz="2800" b="1" i="1" dirty="0">
                            <a:solidFill>
                              <a:srgbClr val="FF66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altLang="en-US" sz="2800" b="1" i="1" dirty="0">
                                <a:solidFill>
                                  <a:srgbClr val="FF66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p>
                              <m:sSupPr>
                                <m:ctrlPr>
                                  <a:rPr lang="en-US" altLang="en-US" sz="2800" b="1" i="1" dirty="0">
                                    <a:solidFill>
                                      <a:srgbClr val="FF66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d>
                                  <m:dPr>
                                    <m:begChr m:val="["/>
                                    <m:endChr m:val="]"/>
                                    <m:ctrlPr>
                                      <a:rPr lang="en-US" altLang="en-US" sz="2800" i="1" dirty="0">
                                        <a:solidFill>
                                          <a:srgbClr val="FF66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altLang="en-US" sz="2800" b="1" i="1" dirty="0" smtClean="0">
                                        <a:solidFill>
                                          <a:srgbClr val="FF66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𝒆</m:t>
                                    </m:r>
                                    <m:d>
                                      <m:dPr>
                                        <m:ctrlPr>
                                          <a:rPr lang="en-US" altLang="en-US" sz="2800" b="1" i="1" dirty="0">
                                            <a:solidFill>
                                              <a:srgbClr val="FF660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en-US" altLang="en-US" sz="2800" b="1" i="1" dirty="0">
                                            <a:solidFill>
                                              <a:srgbClr val="FF660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𝑭</m:t>
                                        </m:r>
                                      </m:e>
                                    </m:d>
                                    <m:r>
                                      <a:rPr lang="en-US" altLang="en-US" sz="2800" b="1" i="1" dirty="0">
                                        <a:solidFill>
                                          <a:srgbClr val="FF66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– </m:t>
                                    </m:r>
                                    <m:r>
                                      <a:rPr lang="en-US" altLang="en-US" sz="2800" b="1" i="1" dirty="0">
                                        <a:solidFill>
                                          <a:srgbClr val="FF66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𝒘</m:t>
                                    </m:r>
                                    <m:d>
                                      <m:dPr>
                                        <m:ctrlPr>
                                          <a:rPr lang="en-US" altLang="en-US" sz="2800" b="1" i="1" dirty="0">
                                            <a:solidFill>
                                              <a:srgbClr val="FF660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en-US" altLang="en-US" sz="2800" b="1" i="1" dirty="0">
                                            <a:solidFill>
                                              <a:srgbClr val="FF660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𝑭</m:t>
                                        </m:r>
                                      </m:e>
                                    </m:d>
                                  </m:e>
                                </m:d>
                              </m:e>
                              <m:sup>
                                <m:r>
                                  <a:rPr lang="en-US" altLang="en-US" sz="2800" b="1" i="1" dirty="0">
                                    <a:solidFill>
                                      <a:srgbClr val="FF6600"/>
                                    </a:solidFill>
                                    <a:latin typeface="Cambria Math" panose="02040503050406030204" pitchFamily="18" charset="0"/>
                                  </a:rPr>
                                  <m:t>𝟐</m:t>
                                </m:r>
                              </m:sup>
                            </m:sSup>
                          </m:num>
                          <m:den>
                            <m:r>
                              <a:rPr lang="en-US" altLang="en-US" sz="2800" b="1" i="1" dirty="0">
                                <a:solidFill>
                                  <a:srgbClr val="FF6600"/>
                                </a:solidFill>
                                <a:latin typeface="Cambria Math" panose="02040503050406030204" pitchFamily="18" charset="0"/>
                              </a:rPr>
                              <m:t>𝟐</m:t>
                            </m:r>
                            <m:r>
                              <a:rPr lang="en-US" altLang="en-US" sz="2800" b="1" i="1" dirty="0">
                                <a:solidFill>
                                  <a:srgbClr val="FF6600"/>
                                </a:solidFill>
                                <a:latin typeface="Cambria Math" panose="02040503050406030204" pitchFamily="18" charset="0"/>
                              </a:rPr>
                              <m:t>𝒏</m:t>
                            </m:r>
                          </m:den>
                        </m:f>
                      </m:e>
                    </m:d>
                  </m:oMath>
                </a14:m>
                <a:endParaRPr lang="en-US" altLang="en-US" b="1" dirty="0" smtClean="0">
                  <a:solidFill>
                    <a:srgbClr val="FF6600"/>
                  </a:solidFill>
                </a:endParaRPr>
              </a:p>
              <a:p>
                <a:pPr lvl="8"/>
                <a:endParaRPr lang="en-US" altLang="en-US" b="1" dirty="0" smtClean="0">
                  <a:solidFill>
                    <a:srgbClr val="FF6600"/>
                  </a:solidFill>
                </a:endParaRPr>
              </a:p>
              <a:p>
                <a:pPr lvl="1"/>
                <a14:m>
                  <m:oMath xmlns:m="http://schemas.openxmlformats.org/officeDocument/2006/math">
                    <m:r>
                      <a:rPr lang="en-US" altLang="en-US" sz="2800" b="1" i="1" dirty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𝑹𝒆𝒔</m:t>
                    </m:r>
                    <m:r>
                      <a:rPr lang="en-US" altLang="en-US" sz="2800" i="1" baseline="-25000" dirty="0" err="1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𝑡𝑟𝑒𝑒</m:t>
                    </m:r>
                    <m:r>
                      <a:rPr lang="en-US" altLang="en-US" sz="2800" i="1" dirty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altLang="en-US" sz="2800" b="1" i="1" dirty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𝑭</m:t>
                    </m:r>
                    <m:r>
                      <a:rPr lang="en-US" altLang="en-US" sz="2800" i="1" dirty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) </m:t>
                    </m:r>
                    <m:r>
                      <a:rPr lang="en-US" altLang="en-US" sz="2800" i="1" dirty="0">
                        <a:solidFill>
                          <a:schemeClr val="accent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≥ </m:t>
                    </m:r>
                    <m:sSup>
                      <m:sSupPr>
                        <m:ctrlPr>
                          <a:rPr lang="en-US" altLang="en-US" sz="2800" b="1" i="1" dirty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en-US" sz="2800" b="1" i="1" dirty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e>
                      <m:sup>
                        <m:r>
                          <a:rPr lang="en-US" altLang="en-US" sz="2800" b="1" i="1" dirty="0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𝒆</m:t>
                        </m:r>
                        <m:r>
                          <a:rPr lang="en-US" altLang="en-US" sz="2800" b="1" i="1" dirty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altLang="en-US" sz="2800" b="1" i="1" dirty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𝑭</m:t>
                        </m:r>
                        <m:r>
                          <a:rPr lang="en-US" altLang="en-US" sz="2800" b="1" i="1" dirty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) – </m:t>
                        </m:r>
                        <m:r>
                          <a:rPr lang="en-US" altLang="en-US" sz="2800" b="1" i="1" dirty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𝒘</m:t>
                        </m:r>
                        <m:r>
                          <a:rPr lang="en-US" altLang="en-US" sz="2800" b="1" i="1" dirty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altLang="en-US" sz="2800" b="1" i="1" dirty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𝑭</m:t>
                        </m:r>
                        <m:r>
                          <a:rPr lang="en-US" altLang="en-US" sz="2800" b="1" i="1" dirty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)</m:t>
                        </m:r>
                        <m:r>
                          <m:rPr>
                            <m:nor/>
                          </m:rPr>
                          <a:rPr lang="en-US" altLang="en-US" sz="2800" b="1" dirty="0">
                            <a:solidFill>
                              <a:schemeClr val="accent1"/>
                            </a:solidFill>
                          </a:rPr>
                          <m:t> </m:t>
                        </m:r>
                      </m:sup>
                    </m:sSup>
                  </m:oMath>
                </a14:m>
                <a:endParaRPr lang="en-US" altLang="en-US" sz="2800" b="1" dirty="0" smtClean="0">
                  <a:solidFill>
                    <a:srgbClr val="FF6600"/>
                  </a:solidFill>
                </a:endParaRPr>
              </a:p>
              <a:p>
                <a:pPr lvl="1"/>
                <a:endParaRPr lang="en-US" altLang="en-US" sz="2800" b="1" dirty="0">
                  <a:solidFill>
                    <a:srgbClr val="FF6600"/>
                  </a:solidFill>
                </a:endParaRPr>
              </a:p>
              <a:p>
                <a:r>
                  <a:rPr lang="en-US" altLang="en-US" sz="3200" dirty="0" smtClean="0"/>
                  <a:t>So…to prove strong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en-US" sz="3200" b="1" i="1" smtClean="0">
                            <a:solidFill>
                              <a:srgbClr val="FF66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en-US" sz="3200" b="1" i="1" smtClean="0">
                            <a:solidFill>
                              <a:srgbClr val="FF6600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e>
                      <m:sup>
                        <m:r>
                          <a:rPr lang="en-US" altLang="en-US" sz="3200" b="1" i="1" smtClean="0">
                            <a:solidFill>
                              <a:srgbClr val="FF66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𝛀</m:t>
                        </m:r>
                        <m:d>
                          <m:dPr>
                            <m:ctrlPr>
                              <a:rPr lang="en-US" altLang="en-US" sz="3200" b="1" i="1" smtClean="0">
                                <a:solidFill>
                                  <a:srgbClr val="FF66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altLang="en-US" sz="3200" b="1" i="1" smtClean="0">
                                <a:solidFill>
                                  <a:srgbClr val="FF66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𝒏</m:t>
                            </m:r>
                          </m:e>
                        </m:d>
                        <m:r>
                          <a:rPr lang="en-US" altLang="en-US" sz="3200" b="1" i="1" smtClean="0">
                            <a:solidFill>
                              <a:srgbClr val="FF66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en-US" altLang="en-US" sz="3200" dirty="0" smtClean="0"/>
                  <a:t>resolution lower bound for </a:t>
                </a:r>
                <a14:m>
                  <m:oMath xmlns:m="http://schemas.openxmlformats.org/officeDocument/2006/math">
                    <m:r>
                      <a:rPr lang="en-US" altLang="en-US" sz="3200" b="1" i="1" dirty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𝑭</m:t>
                    </m:r>
                  </m:oMath>
                </a14:m>
                <a:r>
                  <a:rPr lang="en-US" altLang="en-US" sz="3200" dirty="0" smtClean="0"/>
                  <a:t> with small clauses</a:t>
                </a:r>
              </a:p>
              <a:p>
                <a:pPr lvl="1"/>
                <a:r>
                  <a:rPr lang="en-US" altLang="en-US" sz="3200" dirty="0" smtClean="0"/>
                  <a:t>prove that </a:t>
                </a:r>
                <a14:m>
                  <m:oMath xmlns:m="http://schemas.openxmlformats.org/officeDocument/2006/math">
                    <m:r>
                      <a:rPr lang="en-US" altLang="en-US" sz="3200" b="1" i="1" dirty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𝒆</m:t>
                    </m:r>
                    <m:r>
                      <a:rPr lang="en-US" altLang="en-US" sz="3200" b="1" i="1" dirty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altLang="en-US" sz="3200" b="1" i="1" dirty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𝑭</m:t>
                    </m:r>
                    <m:r>
                      <a:rPr lang="en-US" altLang="en-US" sz="3200" b="1" i="1" dirty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) </m:t>
                    </m:r>
                  </m:oMath>
                </a14:m>
                <a:r>
                  <a:rPr lang="en-US" altLang="en-US" sz="3200" dirty="0" smtClean="0"/>
                  <a:t>is</a:t>
                </a:r>
                <a:r>
                  <a:rPr lang="en-US" altLang="en-US" sz="3200" b="1" dirty="0" smtClean="0">
                    <a:solidFill>
                      <a:srgbClr val="FF6600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en-US" sz="3200" b="1" i="1">
                        <a:solidFill>
                          <a:srgbClr val="FF66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𝛀</m:t>
                    </m:r>
                    <m:d>
                      <m:dPr>
                        <m:ctrlPr>
                          <a:rPr lang="en-US" altLang="en-US" sz="3200" b="1" i="1">
                            <a:solidFill>
                              <a:srgbClr val="FF66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en-US" sz="3200" b="1" i="1">
                            <a:solidFill>
                              <a:srgbClr val="FF66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𝒏</m:t>
                        </m:r>
                      </m:e>
                    </m:d>
                  </m:oMath>
                </a14:m>
                <a:endParaRPr lang="en-US" altLang="en-US" b="1" dirty="0" smtClean="0">
                  <a:solidFill>
                    <a:srgbClr val="FF6600"/>
                  </a:solidFill>
                </a:endParaRPr>
              </a:p>
              <a:p>
                <a:pPr marL="0" indent="0">
                  <a:buNone/>
                </a:pPr>
                <a:endParaRPr lang="en-US" altLang="en-US" b="1" dirty="0">
                  <a:solidFill>
                    <a:srgbClr val="FF6600"/>
                  </a:solidFill>
                </a:endParaRPr>
              </a:p>
              <a:p>
                <a:endParaRPr lang="en-US" altLang="en-US" sz="3200" dirty="0"/>
              </a:p>
            </p:txBody>
          </p:sp>
        </mc:Choice>
        <mc:Fallback xmlns="">
          <p:sp>
            <p:nvSpPr>
              <p:cNvPr id="155651" name="Rectang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blipFill rotWithShape="0">
                <a:blip r:embed="rId2"/>
                <a:stretch>
                  <a:fillRect l="-1885" b="-110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384900-51C4-4F1F-AC0B-CB9FE738FE37}" type="slidenum">
              <a:rPr lang="en-US" altLang="en-US" smtClean="0"/>
              <a:pPr/>
              <a:t>67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68163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077200" cy="914400"/>
          </a:xfrm>
        </p:spPr>
        <p:txBody>
          <a:bodyPr/>
          <a:lstStyle/>
          <a:p>
            <a:r>
              <a:rPr lang="en-US" dirty="0" smtClean="0"/>
              <a:t>PCR degree bounds imply size bounds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lvl="0" indent="0">
                  <a:buClr>
                    <a:srgbClr val="FFCC00"/>
                  </a:buClr>
                  <a:buNone/>
                </a:pPr>
                <a:r>
                  <a:rPr lang="en-US" altLang="en-US" b="1" dirty="0" smtClean="0">
                    <a:solidFill>
                      <a:srgbClr val="669900"/>
                    </a:solidFill>
                  </a:rPr>
                  <a:t>Thm </a:t>
                </a:r>
                <a:r>
                  <a:rPr lang="en-US" dirty="0">
                    <a:solidFill>
                      <a:srgbClr val="0070C0"/>
                    </a:solidFill>
                  </a:rPr>
                  <a:t>[Clegg, Edmonds, </a:t>
                </a:r>
                <a:r>
                  <a:rPr lang="en-US" dirty="0" err="1" smtClean="0">
                    <a:solidFill>
                      <a:srgbClr val="0070C0"/>
                    </a:solidFill>
                  </a:rPr>
                  <a:t>Impagliazzo</a:t>
                </a:r>
                <a:r>
                  <a:rPr lang="en-US" dirty="0" smtClean="0">
                    <a:solidFill>
                      <a:srgbClr val="0070C0"/>
                    </a:solidFill>
                  </a:rPr>
                  <a:t>] </a:t>
                </a:r>
                <a:r>
                  <a:rPr lang="en-US" altLang="en-US" b="1" dirty="0" smtClean="0">
                    <a:solidFill>
                      <a:srgbClr val="669900"/>
                    </a:solidFill>
                  </a:rPr>
                  <a:t>:</a:t>
                </a:r>
                <a:r>
                  <a:rPr lang="en-US" altLang="en-US" b="1" dirty="0" smtClean="0">
                    <a:solidFill>
                      <a:srgbClr val="0070C0"/>
                    </a:solidFill>
                  </a:rPr>
                  <a:t> </a:t>
                </a:r>
                <a:r>
                  <a:rPr lang="en-US" altLang="en-US" dirty="0">
                    <a:solidFill>
                      <a:srgbClr val="000000"/>
                    </a:solidFill>
                  </a:rPr>
                  <a:t>Every </a:t>
                </a:r>
                <a:r>
                  <a:rPr lang="en-US" altLang="en-US" dirty="0" smtClean="0">
                    <a:solidFill>
                      <a:srgbClr val="000000"/>
                    </a:solidFill>
                  </a:rPr>
                  <a:t>PCR proof </a:t>
                </a:r>
                <a:r>
                  <a:rPr lang="en-US" altLang="en-US" dirty="0">
                    <a:solidFill>
                      <a:srgbClr val="000000"/>
                    </a:solidFill>
                  </a:rPr>
                  <a:t>of </a:t>
                </a:r>
                <a14:m>
                  <m:oMath xmlns:m="http://schemas.openxmlformats.org/officeDocument/2006/math">
                    <m:r>
                      <a:rPr lang="en-US" altLang="en-US" b="1" i="1" dirty="0">
                        <a:solidFill>
                          <a:srgbClr val="FF6600"/>
                        </a:solidFill>
                        <a:latin typeface="Cambria Math" panose="02040503050406030204" pitchFamily="18" charset="0"/>
                      </a:rPr>
                      <m:t>𝑭</m:t>
                    </m:r>
                  </m:oMath>
                </a14:m>
                <a:r>
                  <a:rPr lang="en-US" altLang="en-US" b="1" dirty="0">
                    <a:solidFill>
                      <a:srgbClr val="FF6600"/>
                    </a:solidFill>
                  </a:rPr>
                  <a:t> </a:t>
                </a:r>
                <a:r>
                  <a:rPr lang="en-US" altLang="en-US" dirty="0">
                    <a:solidFill>
                      <a:srgbClr val="000000"/>
                    </a:solidFill>
                  </a:rPr>
                  <a:t>of size </a:t>
                </a:r>
                <a14:m>
                  <m:oMath xmlns:m="http://schemas.openxmlformats.org/officeDocument/2006/math">
                    <m:r>
                      <a:rPr lang="en-US" altLang="en-US" b="1" i="1" dirty="0">
                        <a:solidFill>
                          <a:srgbClr val="FF6600"/>
                        </a:solidFill>
                        <a:latin typeface="Cambria Math" panose="02040503050406030204" pitchFamily="18" charset="0"/>
                      </a:rPr>
                      <m:t>𝑺</m:t>
                    </m:r>
                  </m:oMath>
                </a14:m>
                <a:r>
                  <a:rPr lang="en-US" altLang="en-US" b="1" dirty="0">
                    <a:solidFill>
                      <a:srgbClr val="000000"/>
                    </a:solidFill>
                  </a:rPr>
                  <a:t> </a:t>
                </a:r>
                <a:r>
                  <a:rPr lang="en-US" altLang="en-US" dirty="0">
                    <a:solidFill>
                      <a:srgbClr val="000000"/>
                    </a:solidFill>
                  </a:rPr>
                  <a:t>can be converted to one of </a:t>
                </a:r>
                <a:r>
                  <a:rPr lang="en-US" altLang="en-US" i="1" dirty="0" smtClean="0">
                    <a:solidFill>
                      <a:srgbClr val="000000"/>
                    </a:solidFill>
                  </a:rPr>
                  <a:t>degree</a:t>
                </a:r>
                <a:r>
                  <a:rPr lang="en-US" altLang="en-US" dirty="0" smtClean="0">
                    <a:solidFill>
                      <a:srgbClr val="000000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en-US" b="0" i="0" dirty="0" smtClean="0">
                        <a:solidFill>
                          <a:srgbClr val="FF6600"/>
                        </a:solidFill>
                        <a:latin typeface="Cambria Math" panose="02040503050406030204" pitchFamily="18" charset="0"/>
                        <a:sym typeface="Symbol" panose="05050102010706020507" pitchFamily="18" charset="2"/>
                      </a:rPr>
                      <m:t>           </m:t>
                    </m:r>
                    <m:r>
                      <a:rPr lang="en-US" altLang="en-US" b="1" i="1" dirty="0" smtClean="0">
                        <a:solidFill>
                          <a:srgbClr val="FF6600"/>
                        </a:solidFill>
                        <a:latin typeface="Cambria Math" panose="02040503050406030204" pitchFamily="18" charset="0"/>
                        <a:sym typeface="Symbol" panose="05050102010706020507" pitchFamily="18" charset="2"/>
                      </a:rPr>
                      <m:t>            </m:t>
                    </m:r>
                    <m:r>
                      <a:rPr lang="en-US" altLang="en-US" b="1" i="1" dirty="0" smtClean="0">
                        <a:solidFill>
                          <a:srgbClr val="FF6600"/>
                        </a:solidFill>
                        <a:latin typeface="Cambria Math" panose="02040503050406030204" pitchFamily="18" charset="0"/>
                        <a:sym typeface="Symbol" panose="05050102010706020507" pitchFamily="18" charset="2"/>
                      </a:rPr>
                      <m:t>𝒅</m:t>
                    </m:r>
                    <m:r>
                      <a:rPr lang="en-US" altLang="en-US" b="1" i="1" dirty="0" smtClean="0">
                        <a:solidFill>
                          <a:srgbClr val="FF66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sym typeface="Symbol" panose="05050102010706020507" pitchFamily="18" charset="2"/>
                      </a:rPr>
                      <m:t>≤</m:t>
                    </m:r>
                    <m:rad>
                      <m:radPr>
                        <m:degHide m:val="on"/>
                        <m:ctrlPr>
                          <a:rPr lang="en-US" altLang="en-US" b="1" i="1" dirty="0">
                            <a:solidFill>
                              <a:srgbClr val="FF6600"/>
                            </a:solidFill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</m:ctrlPr>
                      </m:radPr>
                      <m:deg/>
                      <m:e>
                        <m:r>
                          <a:rPr lang="en-US" altLang="en-US" b="1" i="1" dirty="0">
                            <a:solidFill>
                              <a:srgbClr val="FF6600"/>
                            </a:solidFill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  <m:t>𝟐</m:t>
                        </m:r>
                        <m:r>
                          <a:rPr lang="en-US" altLang="en-US" b="1" i="1" dirty="0">
                            <a:solidFill>
                              <a:srgbClr val="FF6600"/>
                            </a:solidFill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  <m:t>𝒏</m:t>
                        </m:r>
                        <m:r>
                          <a:rPr lang="en-US" altLang="en-US" b="1" dirty="0">
                            <a:solidFill>
                              <a:srgbClr val="FF6600"/>
                            </a:solidFill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 altLang="en-US" b="1" dirty="0">
                            <a:solidFill>
                              <a:srgbClr val="FF6600"/>
                            </a:solidFill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  <m:t>ln</m:t>
                        </m:r>
                        <m:r>
                          <a:rPr lang="en-US" altLang="en-US" b="1" dirty="0">
                            <a:solidFill>
                              <a:srgbClr val="FF6600"/>
                            </a:solidFill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  <m:t> </m:t>
                        </m:r>
                        <m:r>
                          <a:rPr lang="en-US" altLang="en-US" b="1" i="1" dirty="0">
                            <a:solidFill>
                              <a:srgbClr val="FF6600"/>
                            </a:solidFill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  <m:t>𝑺</m:t>
                        </m:r>
                      </m:e>
                    </m:rad>
                    <m:r>
                      <a:rPr lang="en-US" altLang="en-US" b="1" i="1" dirty="0">
                        <a:solidFill>
                          <a:srgbClr val="FF6600"/>
                        </a:solidFill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altLang="en-US" b="1" i="1" dirty="0">
                        <a:solidFill>
                          <a:srgbClr val="FF6600"/>
                        </a:solidFill>
                        <a:latin typeface="Cambria Math" panose="02040503050406030204" pitchFamily="18" charset="0"/>
                      </a:rPr>
                      <m:t>𝒘</m:t>
                    </m:r>
                    <m:r>
                      <a:rPr lang="en-US" altLang="en-US" i="1" dirty="0">
                        <a:solidFill>
                          <a:srgbClr val="FF6600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altLang="en-US" b="1" i="1" dirty="0">
                        <a:solidFill>
                          <a:srgbClr val="FF6600"/>
                        </a:solidFill>
                        <a:latin typeface="Cambria Math" panose="02040503050406030204" pitchFamily="18" charset="0"/>
                      </a:rPr>
                      <m:t>𝑭</m:t>
                    </m:r>
                    <m:r>
                      <a:rPr lang="en-US" altLang="en-US" i="1" dirty="0">
                        <a:solidFill>
                          <a:srgbClr val="FF6600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US" altLang="en-US" b="1" dirty="0">
                  <a:solidFill>
                    <a:srgbClr val="FF6600"/>
                  </a:solidFill>
                </a:endParaRPr>
              </a:p>
              <a:p>
                <a:pPr marL="0" lvl="0" indent="0">
                  <a:buClr>
                    <a:srgbClr val="FFCC00"/>
                  </a:buClr>
                  <a:buNone/>
                </a:pPr>
                <a:endParaRPr lang="en-US" altLang="en-US" sz="1050" b="1" dirty="0">
                  <a:solidFill>
                    <a:srgbClr val="669900"/>
                  </a:solidFill>
                </a:endParaRPr>
              </a:p>
              <a:p>
                <a:r>
                  <a:rPr lang="en-US" dirty="0" smtClean="0">
                    <a:solidFill>
                      <a:srgbClr val="0070C0"/>
                    </a:solidFill>
                  </a:rPr>
                  <a:t>[CEI] </a:t>
                </a:r>
                <a:r>
                  <a:rPr lang="en-US" dirty="0" smtClean="0"/>
                  <a:t>showed this for polynomial calculus before </a:t>
                </a:r>
                <a:r>
                  <a:rPr lang="en-US" dirty="0" err="1" smtClean="0"/>
                  <a:t>BenSasson-Wigderson’s</a:t>
                </a:r>
                <a:r>
                  <a:rPr lang="en-US" dirty="0" smtClean="0"/>
                  <a:t> argument for resolution.</a:t>
                </a:r>
              </a:p>
              <a:p>
                <a:endParaRPr lang="en-US" dirty="0"/>
              </a:p>
              <a:p>
                <a:r>
                  <a:rPr lang="en-US" dirty="0" smtClean="0"/>
                  <a:t>Suffices to prove lower bounds on PCR degree to get strong lower bounds.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1523" t="-1107" r="-2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384900-51C4-4F1F-AC0B-CB9FE738FE37}" type="slidenum">
              <a:rPr lang="en-US" altLang="en-US" smtClean="0"/>
              <a:pPr/>
              <a:t>68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8264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Hard examples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9C20F-3221-4623-A182-DD44DF3B4C7D}" type="slidenum">
              <a:rPr lang="en-US" altLang="en-US" smtClean="0"/>
              <a:pPr/>
              <a:t>69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1059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89549-8A1F-437C-814A-587DFC02BAE6}" type="slidenum">
              <a:rPr lang="en-US" altLang="en-US"/>
              <a:pPr/>
              <a:t>7</a:t>
            </a:fld>
            <a:endParaRPr lang="en-US" altLang="en-US"/>
          </a:p>
        </p:txBody>
      </p:sp>
      <p:sp>
        <p:nvSpPr>
          <p:cNvPr id="870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p-simulation</a:t>
            </a:r>
          </a:p>
        </p:txBody>
      </p:sp>
      <p:sp>
        <p:nvSpPr>
          <p:cNvPr id="870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31800" y="1219200"/>
            <a:ext cx="8204200" cy="4495800"/>
          </a:xfrm>
        </p:spPr>
        <p:txBody>
          <a:bodyPr/>
          <a:lstStyle/>
          <a:p>
            <a:pPr marL="0" indent="0">
              <a:buNone/>
            </a:pPr>
            <a:endParaRPr lang="en-US" altLang="en-US" sz="2400" b="1" dirty="0" smtClean="0">
              <a:solidFill>
                <a:srgbClr val="669900"/>
              </a:solidFill>
            </a:endParaRPr>
          </a:p>
          <a:p>
            <a:pPr marL="0" indent="0">
              <a:buNone/>
            </a:pPr>
            <a:r>
              <a:rPr lang="en-US" altLang="en-US" b="1" dirty="0" err="1" smtClean="0">
                <a:solidFill>
                  <a:srgbClr val="669900"/>
                </a:solidFill>
              </a:rPr>
              <a:t>Defn</a:t>
            </a:r>
            <a:r>
              <a:rPr lang="en-US" altLang="en-US" b="1" dirty="0">
                <a:solidFill>
                  <a:srgbClr val="669900"/>
                </a:solidFill>
              </a:rPr>
              <a:t>:</a:t>
            </a:r>
            <a:r>
              <a:rPr lang="en-US" altLang="en-US" dirty="0">
                <a:solidFill>
                  <a:srgbClr val="669900"/>
                </a:solidFill>
              </a:rPr>
              <a:t> </a:t>
            </a:r>
            <a:r>
              <a:rPr lang="en-US" altLang="en-US" dirty="0"/>
              <a:t>Proof system </a:t>
            </a:r>
            <a:r>
              <a:rPr lang="en-US" altLang="en-US" b="1" dirty="0">
                <a:solidFill>
                  <a:schemeClr val="accent1"/>
                </a:solidFill>
              </a:rPr>
              <a:t>U</a:t>
            </a:r>
            <a:r>
              <a:rPr lang="en-US" altLang="en-US" dirty="0"/>
              <a:t> </a:t>
            </a:r>
            <a:r>
              <a:rPr lang="en-US" altLang="en-US" i="1" dirty="0" err="1"/>
              <a:t>polynomially</a:t>
            </a:r>
            <a:r>
              <a:rPr lang="en-US" altLang="en-US" i="1" dirty="0"/>
              <a:t> simulates </a:t>
            </a:r>
            <a:r>
              <a:rPr lang="en-US" altLang="en-US" dirty="0" smtClean="0"/>
              <a:t>proof 	system </a:t>
            </a:r>
            <a:r>
              <a:rPr lang="en-US" altLang="en-US" b="1" dirty="0">
                <a:solidFill>
                  <a:schemeClr val="accent1"/>
                </a:solidFill>
              </a:rPr>
              <a:t>V</a:t>
            </a:r>
            <a:r>
              <a:rPr lang="en-US" altLang="en-US" dirty="0"/>
              <a:t> </a:t>
            </a:r>
            <a:r>
              <a:rPr lang="en-US" altLang="en-US" dirty="0" err="1" smtClean="0"/>
              <a:t>iff</a:t>
            </a:r>
            <a:endParaRPr lang="en-US" altLang="en-US" dirty="0" smtClean="0"/>
          </a:p>
          <a:p>
            <a:pPr lvl="2"/>
            <a:r>
              <a:rPr lang="en-US" altLang="en-US" sz="2400" dirty="0"/>
              <a:t>they prove the same language </a:t>
            </a:r>
            <a:r>
              <a:rPr lang="en-US" altLang="en-US" sz="2400" b="1" dirty="0" smtClean="0">
                <a:solidFill>
                  <a:schemeClr val="accent1"/>
                </a:solidFill>
              </a:rPr>
              <a:t>L</a:t>
            </a:r>
            <a:endParaRPr lang="en-US" altLang="en-US" sz="2400" b="1" dirty="0">
              <a:solidFill>
                <a:schemeClr val="accent1"/>
              </a:solidFill>
            </a:endParaRPr>
          </a:p>
          <a:p>
            <a:pPr lvl="2"/>
            <a:r>
              <a:rPr lang="en-US" altLang="en-US" sz="2400" dirty="0" smtClean="0"/>
              <a:t>proofs </a:t>
            </a:r>
            <a:r>
              <a:rPr lang="en-US" altLang="en-US" sz="2400" dirty="0"/>
              <a:t>in </a:t>
            </a:r>
            <a:r>
              <a:rPr lang="en-US" altLang="en-US" sz="2400" b="1" dirty="0">
                <a:solidFill>
                  <a:schemeClr val="accent1"/>
                </a:solidFill>
              </a:rPr>
              <a:t>V</a:t>
            </a:r>
            <a:r>
              <a:rPr lang="en-US" altLang="en-US" sz="2400" dirty="0"/>
              <a:t> can be efficiently converted into proofs in </a:t>
            </a:r>
            <a:r>
              <a:rPr lang="en-US" altLang="en-US" sz="2400" b="1" dirty="0">
                <a:solidFill>
                  <a:schemeClr val="accent1"/>
                </a:solidFill>
              </a:rPr>
              <a:t>U</a:t>
            </a:r>
            <a:endParaRPr lang="en-US" altLang="en-US" sz="2400" dirty="0"/>
          </a:p>
          <a:p>
            <a:endParaRPr lang="en-US" altLang="en-US" sz="2400" b="1" dirty="0" smtClean="0">
              <a:solidFill>
                <a:schemeClr val="accent1"/>
              </a:solidFill>
            </a:endParaRPr>
          </a:p>
          <a:p>
            <a:pPr marL="0" indent="0">
              <a:buNone/>
            </a:pPr>
            <a:r>
              <a:rPr lang="en-US" altLang="en-US" b="1" dirty="0" err="1" smtClean="0">
                <a:solidFill>
                  <a:srgbClr val="669900"/>
                </a:solidFill>
              </a:rPr>
              <a:t>Defn</a:t>
            </a:r>
            <a:r>
              <a:rPr lang="en-US" altLang="en-US" b="1" dirty="0">
                <a:solidFill>
                  <a:srgbClr val="669900"/>
                </a:solidFill>
              </a:rPr>
              <a:t>:</a:t>
            </a:r>
            <a:r>
              <a:rPr lang="en-US" altLang="en-US" b="1" dirty="0">
                <a:solidFill>
                  <a:schemeClr val="accent1"/>
                </a:solidFill>
              </a:rPr>
              <a:t> U</a:t>
            </a:r>
            <a:r>
              <a:rPr lang="en-US" altLang="en-US" dirty="0"/>
              <a:t> and </a:t>
            </a:r>
            <a:r>
              <a:rPr lang="en-US" altLang="en-US" b="1" dirty="0">
                <a:solidFill>
                  <a:schemeClr val="accent1"/>
                </a:solidFill>
              </a:rPr>
              <a:t>V</a:t>
            </a:r>
            <a:r>
              <a:rPr lang="en-US" altLang="en-US" dirty="0"/>
              <a:t> are </a:t>
            </a:r>
            <a:r>
              <a:rPr lang="en-US" altLang="en-US" i="1" dirty="0" err="1"/>
              <a:t>polynomially</a:t>
            </a:r>
            <a:r>
              <a:rPr lang="en-US" altLang="en-US" i="1" dirty="0"/>
              <a:t> equivalent </a:t>
            </a:r>
            <a:r>
              <a:rPr lang="en-US" altLang="en-US" dirty="0" err="1"/>
              <a:t>iff</a:t>
            </a:r>
            <a:r>
              <a:rPr lang="en-US" altLang="en-US" dirty="0"/>
              <a:t> they </a:t>
            </a:r>
            <a:r>
              <a:rPr lang="en-US" altLang="en-US" dirty="0" smtClean="0"/>
              <a:t>	</a:t>
            </a:r>
            <a:r>
              <a:rPr lang="en-US" altLang="en-US" dirty="0" err="1" smtClean="0"/>
              <a:t>polynomially</a:t>
            </a:r>
            <a:r>
              <a:rPr lang="en-US" altLang="en-US" dirty="0" smtClean="0"/>
              <a:t> simulate </a:t>
            </a:r>
            <a:r>
              <a:rPr lang="en-US" altLang="en-US" dirty="0"/>
              <a:t>each other</a:t>
            </a:r>
          </a:p>
          <a:p>
            <a:pPr lvl="1"/>
            <a:endParaRPr lang="en-US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Counting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1619" name="Rectangle 3"/>
              <p:cNvSpPr>
                <a:spLocks noGrp="1" noChangeArrowheads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r>
                  <a:rPr lang="en-US" altLang="en-US" dirty="0" smtClean="0"/>
                  <a:t>Pigeonhole principle </a:t>
                </a:r>
                <a14:m>
                  <m:oMath xmlns:m="http://schemas.openxmlformats.org/officeDocument/2006/math">
                    <m:r>
                      <a:rPr lang="en-US" altLang="en-US" b="1" i="1" dirty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𝑷𝑯</m:t>
                    </m:r>
                    <m:sSubSup>
                      <m:sSubSupPr>
                        <m:ctrlPr>
                          <a:rPr lang="en-US" altLang="en-US" b="1" i="1" dirty="0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en-US" b="1" i="1" dirty="0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𝑷</m:t>
                        </m:r>
                      </m:e>
                      <m:sub>
                        <m:r>
                          <a:rPr lang="en-US" altLang="en-US" b="1" i="1" dirty="0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𝒏</m:t>
                        </m:r>
                      </m:sub>
                      <m:sup>
                        <m:r>
                          <a:rPr lang="en-US" altLang="en-US" b="1" i="1" dirty="0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𝒎</m:t>
                        </m:r>
                      </m:sup>
                    </m:sSubSup>
                  </m:oMath>
                </a14:m>
                <a:endParaRPr lang="en-US" altLang="en-US" dirty="0" smtClean="0">
                  <a:latin typeface="+mn-lt"/>
                </a:endParaRPr>
              </a:p>
              <a:p>
                <a:pPr lvl="1"/>
                <a:r>
                  <a:rPr lang="en-US" altLang="en-US" dirty="0" smtClean="0"/>
                  <a:t>No </a:t>
                </a:r>
                <a:r>
                  <a:rPr lang="en-US" altLang="en-US" b="1" dirty="0">
                    <a:solidFill>
                      <a:schemeClr val="accent1"/>
                    </a:solidFill>
                  </a:rPr>
                  <a:t>1</a:t>
                </a:r>
                <a:r>
                  <a:rPr lang="en-US" altLang="en-US" dirty="0">
                    <a:solidFill>
                      <a:schemeClr val="accent1"/>
                    </a:solidFill>
                  </a:rPr>
                  <a:t>-</a:t>
                </a:r>
                <a:r>
                  <a:rPr lang="en-US" altLang="en-US" b="1" dirty="0">
                    <a:solidFill>
                      <a:schemeClr val="accent1"/>
                    </a:solidFill>
                  </a:rPr>
                  <a:t>1</a:t>
                </a:r>
                <a:r>
                  <a:rPr lang="en-US" altLang="en-US" dirty="0"/>
                  <a:t> function from </a:t>
                </a:r>
                <a14:m>
                  <m:oMath xmlns:m="http://schemas.openxmlformats.org/officeDocument/2006/math">
                    <m:r>
                      <a:rPr lang="en-US" altLang="en-US" b="1" i="1" dirty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𝒎</m:t>
                    </m:r>
                  </m:oMath>
                </a14:m>
                <a:r>
                  <a:rPr lang="en-US" altLang="en-US" dirty="0"/>
                  <a:t> to </a:t>
                </a:r>
                <a14:m>
                  <m:oMath xmlns:m="http://schemas.openxmlformats.org/officeDocument/2006/math">
                    <m:r>
                      <a:rPr lang="en-US" altLang="en-US" b="1" i="1" dirty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𝒏</m:t>
                    </m:r>
                  </m:oMath>
                </a14:m>
                <a:r>
                  <a:rPr lang="en-US" altLang="en-US" dirty="0"/>
                  <a:t> for </a:t>
                </a:r>
                <a14:m>
                  <m:oMath xmlns:m="http://schemas.openxmlformats.org/officeDocument/2006/math">
                    <m:r>
                      <a:rPr lang="en-US" altLang="en-US" b="1" i="1" dirty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𝒎</m:t>
                    </m:r>
                    <m:r>
                      <a:rPr lang="en-US" altLang="en-US" i="1" dirty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&gt;</m:t>
                    </m:r>
                    <m:r>
                      <a:rPr lang="en-US" altLang="en-US" b="1" i="1" dirty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𝒏</m:t>
                    </m:r>
                  </m:oMath>
                </a14:m>
                <a:endParaRPr lang="en-US" altLang="en-US" b="1" dirty="0" smtClean="0">
                  <a:solidFill>
                    <a:schemeClr val="accent1"/>
                  </a:solidFill>
                </a:endParaRPr>
              </a:p>
              <a:p>
                <a:pPr lvl="1"/>
                <a:r>
                  <a:rPr lang="en-US" altLang="en-US" dirty="0" smtClean="0">
                    <a:latin typeface="+mn-lt"/>
                  </a:rPr>
                  <a:t>If </a:t>
                </a:r>
                <a14:m>
                  <m:oMath xmlns:m="http://schemas.openxmlformats.org/officeDocument/2006/math">
                    <m:r>
                      <a:rPr lang="en-US" altLang="en-US" b="1" i="1" dirty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𝒎</m:t>
                    </m:r>
                    <m:r>
                      <a:rPr lang="en-US" altLang="en-US" i="1" dirty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altLang="en-US" b="1" i="1" dirty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𝒏</m:t>
                    </m:r>
                    <m:r>
                      <a:rPr lang="en-US" altLang="en-US" b="1" i="1" dirty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altLang="en-US" b="1" i="1" dirty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𝟏</m:t>
                    </m:r>
                  </m:oMath>
                </a14:m>
                <a:r>
                  <a:rPr lang="en-US" altLang="en-US" b="1" dirty="0">
                    <a:latin typeface="+mn-lt"/>
                  </a:rPr>
                  <a:t> </a:t>
                </a:r>
                <a:r>
                  <a:rPr lang="en-US" altLang="en-US" dirty="0">
                    <a:latin typeface="+mn-lt"/>
                  </a:rPr>
                  <a:t>write as </a:t>
                </a:r>
                <a14:m>
                  <m:oMath xmlns:m="http://schemas.openxmlformats.org/officeDocument/2006/math">
                    <m:r>
                      <a:rPr lang="en-US" altLang="en-US" b="1" i="1" dirty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𝑷𝑯𝑷</m:t>
                    </m:r>
                    <m:r>
                      <a:rPr lang="en-US" altLang="en-US" b="1" i="1" baseline="-25000" dirty="0" err="1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𝒏</m:t>
                    </m:r>
                  </m:oMath>
                </a14:m>
                <a:endParaRPr lang="en-US" altLang="en-US" dirty="0">
                  <a:latin typeface="+mn-lt"/>
                </a:endParaRPr>
              </a:p>
              <a:p>
                <a:pPr marL="457200" lvl="1" indent="0">
                  <a:buNone/>
                </a:pPr>
                <a:endParaRPr lang="en-US" altLang="en-US" dirty="0"/>
              </a:p>
            </p:txBody>
          </p:sp>
        </mc:Choice>
        <mc:Fallback xmlns="">
          <p:sp>
            <p:nvSpPr>
              <p:cNvPr id="111619" name="Rectang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blipFill rotWithShape="0">
                <a:blip r:embed="rId2"/>
                <a:stretch>
                  <a:fillRect l="-1305" t="-110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11621" name="Picture 5" descr="birdy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3886200"/>
            <a:ext cx="923925" cy="923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1622" name="Picture 6" descr="birdy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400" y="5638800"/>
            <a:ext cx="847725" cy="847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1623" name="Picture 7" descr="birdy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9800" y="4572000"/>
            <a:ext cx="923925" cy="923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1625" name="Picture 9" descr="birdy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600" y="2971800"/>
            <a:ext cx="923925" cy="923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1626" name="Rectangle 10"/>
          <p:cNvSpPr>
            <a:spLocks noChangeArrowheads="1"/>
          </p:cNvSpPr>
          <p:nvPr/>
        </p:nvSpPr>
        <p:spPr bwMode="auto">
          <a:xfrm>
            <a:off x="4800600" y="3124200"/>
            <a:ext cx="990600" cy="8382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11627" name="Rectangle 11"/>
          <p:cNvSpPr>
            <a:spLocks noChangeArrowheads="1"/>
          </p:cNvSpPr>
          <p:nvPr/>
        </p:nvSpPr>
        <p:spPr bwMode="auto">
          <a:xfrm>
            <a:off x="4953000" y="4267200"/>
            <a:ext cx="990600" cy="9144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  <p:sp>
        <p:nvSpPr>
          <p:cNvPr id="111628" name="Rectangle 12"/>
          <p:cNvSpPr>
            <a:spLocks noChangeArrowheads="1"/>
          </p:cNvSpPr>
          <p:nvPr/>
        </p:nvSpPr>
        <p:spPr bwMode="auto">
          <a:xfrm>
            <a:off x="4953000" y="5486400"/>
            <a:ext cx="990600" cy="9144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11629" name="Line 13"/>
          <p:cNvSpPr>
            <a:spLocks noChangeShapeType="1"/>
          </p:cNvSpPr>
          <p:nvPr/>
        </p:nvSpPr>
        <p:spPr bwMode="auto">
          <a:xfrm>
            <a:off x="3124200" y="3352800"/>
            <a:ext cx="1828800" cy="13716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11630" name="Line 14"/>
          <p:cNvSpPr>
            <a:spLocks noChangeShapeType="1"/>
          </p:cNvSpPr>
          <p:nvPr/>
        </p:nvSpPr>
        <p:spPr bwMode="auto">
          <a:xfrm flipV="1">
            <a:off x="2133600" y="3810000"/>
            <a:ext cx="2590800" cy="4572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11631" name="Line 15"/>
          <p:cNvSpPr>
            <a:spLocks noChangeShapeType="1"/>
          </p:cNvSpPr>
          <p:nvPr/>
        </p:nvSpPr>
        <p:spPr bwMode="auto">
          <a:xfrm flipV="1">
            <a:off x="2590800" y="4953000"/>
            <a:ext cx="2286000" cy="13716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11632" name="Line 16"/>
          <p:cNvSpPr>
            <a:spLocks noChangeShapeType="1"/>
          </p:cNvSpPr>
          <p:nvPr/>
        </p:nvSpPr>
        <p:spPr bwMode="auto">
          <a:xfrm flipV="1">
            <a:off x="3124200" y="3581400"/>
            <a:ext cx="1600200" cy="13716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384900-51C4-4F1F-AC0B-CB9FE738FE37}" type="slidenum">
              <a:rPr lang="en-US" altLang="en-US" smtClean="0"/>
              <a:pPr/>
              <a:t>70</a:t>
            </a:fld>
            <a:endParaRPr lang="en-US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3600"/>
              <a:t>Pigeonhole propositional formulas</a:t>
            </a:r>
            <a:endParaRPr lang="en-US" alt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8004" name="Text Box 4"/>
              <p:cNvSpPr txBox="1">
                <a:spLocks noChangeArrowheads="1"/>
              </p:cNvSpPr>
              <p:nvPr/>
            </p:nvSpPr>
            <p:spPr bwMode="auto">
              <a:xfrm>
                <a:off x="576263" y="1364109"/>
                <a:ext cx="5293757" cy="138499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pPr algn="l"/>
                <a:r>
                  <a:rPr lang="en-US" altLang="en-US" sz="2800" u="sng" dirty="0">
                    <a:solidFill>
                      <a:srgbClr val="0033CC"/>
                    </a:solidFill>
                    <a:latin typeface="Calibri" panose="020F0502020204030204" pitchFamily="34" charset="0"/>
                  </a:rPr>
                  <a:t>Variables</a:t>
                </a:r>
                <a:endParaRPr lang="en-US" altLang="en-US" sz="2800" dirty="0">
                  <a:latin typeface="Calibri" panose="020F0502020204030204" pitchFamily="34" charset="0"/>
                </a:endParaRPr>
              </a:p>
              <a:p>
                <a:pPr algn="l"/>
                <a:r>
                  <a:rPr lang="en-US" altLang="en-US" sz="2800" dirty="0">
                    <a:latin typeface="Calibri" panose="020F0502020204030204" pitchFamily="34" charset="0"/>
                  </a:rPr>
                  <a:t>Complete bipartite graph of</a:t>
                </a:r>
              </a:p>
              <a:p>
                <a:pPr algn="l"/>
                <a:r>
                  <a:rPr lang="en-US" altLang="en-US" sz="2800" dirty="0">
                    <a:latin typeface="Calibri" panose="020F0502020204030204" pitchFamily="34" charset="0"/>
                  </a:rPr>
                  <a:t>variables </a:t>
                </a:r>
                <a14:m>
                  <m:oMath xmlns:m="http://schemas.openxmlformats.org/officeDocument/2006/math">
                    <m:r>
                      <a:rPr lang="en-US" altLang="en-US" sz="2800" b="1" i="1" dirty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𝑷</m:t>
                    </m:r>
                    <m:r>
                      <a:rPr lang="en-US" altLang="en-US" sz="2800" b="1" i="1" baseline="-25000" dirty="0" err="1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𝒊𝒋</m:t>
                    </m:r>
                    <m:r>
                      <a:rPr lang="en-US" altLang="en-US" sz="2800" i="1" baseline="-25000" dirty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altLang="en-US" sz="2800" i="1" dirty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altLang="en-US" sz="2800" dirty="0">
                    <a:latin typeface="Calibri" panose="020F0502020204030204" pitchFamily="34" charset="0"/>
                  </a:rPr>
                  <a:t>representing </a:t>
                </a:r>
                <a14:m>
                  <m:oMath xmlns:m="http://schemas.openxmlformats.org/officeDocument/2006/math">
                    <m:r>
                      <a:rPr lang="en-US" altLang="en-US" sz="2800" b="1" i="1" dirty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𝒇</m:t>
                    </m:r>
                    <m:r>
                      <a:rPr lang="en-US" altLang="en-US" sz="2800" i="1" dirty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altLang="en-US" sz="2800" b="1" i="1" dirty="0" err="1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𝒊</m:t>
                    </m:r>
                    <m:r>
                      <a:rPr lang="en-US" altLang="en-US" sz="2800" i="1" dirty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)=</m:t>
                    </m:r>
                    <m:r>
                      <a:rPr lang="en-US" altLang="en-US" sz="2800" b="1" i="1" dirty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𝒋</m:t>
                    </m:r>
                  </m:oMath>
                </a14:m>
                <a:endParaRPr lang="en-US" altLang="en-US" b="1" dirty="0">
                  <a:latin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128004" name="Text 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76263" y="1364109"/>
                <a:ext cx="5293757" cy="1384995"/>
              </a:xfrm>
              <a:prstGeom prst="rect">
                <a:avLst/>
              </a:prstGeom>
              <a:blipFill rotWithShape="0">
                <a:blip r:embed="rId2"/>
                <a:stretch>
                  <a:fillRect l="-2419" t="-3965" b="-12335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8005" name="Text Box 5"/>
              <p:cNvSpPr txBox="1">
                <a:spLocks noChangeArrowheads="1"/>
              </p:cNvSpPr>
              <p:nvPr/>
            </p:nvSpPr>
            <p:spPr bwMode="auto">
              <a:xfrm>
                <a:off x="576263" y="2745640"/>
                <a:ext cx="8567737" cy="138499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anchor="ctr">
                <a:spAutoFit/>
              </a:bodyPr>
              <a:lstStyle/>
              <a:p>
                <a:pPr algn="l"/>
                <a:r>
                  <a:rPr lang="en-US" altLang="en-US" sz="2800" u="sng" dirty="0" smtClean="0">
                    <a:solidFill>
                      <a:srgbClr val="0033CC"/>
                    </a:solidFill>
                    <a:latin typeface="Calibri" panose="020F0502020204030204" pitchFamily="34" charset="0"/>
                  </a:rPr>
                  <a:t>Clauses</a:t>
                </a:r>
                <a:endParaRPr lang="en-US" altLang="en-US" sz="2800" dirty="0">
                  <a:latin typeface="Calibri" panose="020F0502020204030204" pitchFamily="34" charset="0"/>
                </a:endParaRPr>
              </a:p>
              <a:p>
                <a:pPr algn="l"/>
                <a14:m>
                  <m:oMath xmlns:m="http://schemas.openxmlformats.org/officeDocument/2006/math">
                    <m:r>
                      <a:rPr lang="en-US" altLang="en-US" sz="2800" b="1" i="1" dirty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𝒇</m:t>
                    </m:r>
                  </m:oMath>
                </a14:m>
                <a:r>
                  <a:rPr lang="en-US" altLang="en-US" sz="2800" dirty="0">
                    <a:latin typeface="Calibri" panose="020F0502020204030204" pitchFamily="34" charset="0"/>
                  </a:rPr>
                  <a:t> is </a:t>
                </a:r>
                <a:r>
                  <a:rPr lang="en-US" altLang="en-US" sz="2800" i="1" dirty="0">
                    <a:latin typeface="Calibri" panose="020F0502020204030204" pitchFamily="34" charset="0"/>
                  </a:rPr>
                  <a:t>total:</a:t>
                </a:r>
                <a:r>
                  <a:rPr lang="en-US" altLang="en-US" sz="2800" dirty="0">
                    <a:latin typeface="Calibri" panose="020F0502020204030204" pitchFamily="34" charset="0"/>
                  </a:rPr>
                  <a:t>  </a:t>
                </a:r>
                <a14:m>
                  <m:oMath xmlns:m="http://schemas.openxmlformats.org/officeDocument/2006/math">
                    <m:r>
                      <a:rPr lang="en-US" altLang="en-US" sz="2800" i="1" dirty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altLang="en-US" sz="2800" b="1" i="1" dirty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𝑷</m:t>
                    </m:r>
                    <m:r>
                      <a:rPr lang="en-US" altLang="en-US" sz="2800" b="1" i="1" baseline="-25000" dirty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𝒊</m:t>
                    </m:r>
                    <m:r>
                      <a:rPr lang="en-US" altLang="en-US" sz="2800" b="1" i="1" baseline="-25000" dirty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𝟏</m:t>
                    </m:r>
                    <m:r>
                      <a:rPr lang="en-US" altLang="en-US" sz="2800" i="1" baseline="-25000" dirty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altLang="en-US" sz="2800" b="1" i="1" dirty="0">
                        <a:solidFill>
                          <a:schemeClr val="accent1"/>
                        </a:solidFill>
                        <a:latin typeface="Cambria Math" panose="02040503050406030204" pitchFamily="18" charset="0"/>
                        <a:sym typeface="Symbol" panose="05050102010706020507" pitchFamily="18" charset="2"/>
                      </a:rPr>
                      <m:t></m:t>
                    </m:r>
                    <m:r>
                      <a:rPr lang="en-US" altLang="en-US" sz="2800" b="1" i="1" dirty="0">
                        <a:solidFill>
                          <a:srgbClr val="FF6600"/>
                        </a:solidFill>
                        <a:latin typeface="Cambria Math" panose="02040503050406030204" pitchFamily="18" charset="0"/>
                      </a:rPr>
                      <m:t>𝑷</m:t>
                    </m:r>
                    <m:r>
                      <a:rPr lang="en-US" altLang="en-US" sz="2800" b="1" i="1" baseline="-25000" dirty="0">
                        <a:solidFill>
                          <a:srgbClr val="FF6600"/>
                        </a:solidFill>
                        <a:latin typeface="Cambria Math" panose="02040503050406030204" pitchFamily="18" charset="0"/>
                      </a:rPr>
                      <m:t>𝒊</m:t>
                    </m:r>
                    <m:r>
                      <a:rPr lang="en-US" altLang="en-US" sz="2800" b="1" i="1" baseline="-25000" dirty="0" smtClean="0">
                        <a:solidFill>
                          <a:srgbClr val="FF6600"/>
                        </a:solidFill>
                        <a:latin typeface="Cambria Math" panose="02040503050406030204" pitchFamily="18" charset="0"/>
                      </a:rPr>
                      <m:t>𝟐</m:t>
                    </m:r>
                    <m:r>
                      <a:rPr lang="en-US" altLang="en-US" sz="2800" b="1" i="1" dirty="0">
                        <a:solidFill>
                          <a:schemeClr val="accent1"/>
                        </a:solidFill>
                        <a:latin typeface="Cambria Math" panose="02040503050406030204" pitchFamily="18" charset="0"/>
                        <a:sym typeface="Symbol" panose="05050102010706020507" pitchFamily="18" charset="2"/>
                      </a:rPr>
                      <m:t></m:t>
                    </m:r>
                    <m:r>
                      <a:rPr lang="en-US" altLang="en-US" sz="2800" b="1" i="1" dirty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altLang="en-US" sz="2800" i="1" dirty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… </m:t>
                    </m:r>
                    <m:r>
                      <a:rPr lang="en-US" altLang="en-US" sz="2800" b="1" i="1" dirty="0">
                        <a:solidFill>
                          <a:schemeClr val="accent1"/>
                        </a:solidFill>
                        <a:latin typeface="Cambria Math" panose="02040503050406030204" pitchFamily="18" charset="0"/>
                        <a:sym typeface="Symbol" panose="05050102010706020507" pitchFamily="18" charset="2"/>
                      </a:rPr>
                      <m:t></m:t>
                    </m:r>
                    <m:r>
                      <a:rPr lang="en-US" altLang="en-US" sz="2800" b="1" i="1" dirty="0">
                        <a:solidFill>
                          <a:srgbClr val="FF6600"/>
                        </a:solidFill>
                        <a:latin typeface="Cambria Math" panose="02040503050406030204" pitchFamily="18" charset="0"/>
                      </a:rPr>
                      <m:t>𝑷</m:t>
                    </m:r>
                    <m:r>
                      <a:rPr lang="en-US" altLang="en-US" sz="2800" b="1" i="1" baseline="-25000" dirty="0">
                        <a:solidFill>
                          <a:srgbClr val="FF6600"/>
                        </a:solidFill>
                        <a:latin typeface="Cambria Math" panose="02040503050406030204" pitchFamily="18" charset="0"/>
                      </a:rPr>
                      <m:t>𝒊</m:t>
                    </m:r>
                    <m:r>
                      <a:rPr lang="en-US" altLang="en-US" sz="2800" b="1" i="1" baseline="-25000" dirty="0" smtClean="0">
                        <a:solidFill>
                          <a:srgbClr val="FF6600"/>
                        </a:solidFill>
                        <a:latin typeface="Cambria Math" panose="02040503050406030204" pitchFamily="18" charset="0"/>
                      </a:rPr>
                      <m:t>𝒏</m:t>
                    </m:r>
                    <m:r>
                      <a:rPr lang="en-US" altLang="en-US" sz="2800" i="1" dirty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)</m:t>
                    </m:r>
                    <m:r>
                      <a:rPr lang="en-US" altLang="en-US" sz="2800" i="1" dirty="0">
                        <a:latin typeface="Cambria Math" panose="02040503050406030204" pitchFamily="18" charset="0"/>
                      </a:rPr>
                      <m:t>   </m:t>
                    </m:r>
                  </m:oMath>
                </a14:m>
                <a:r>
                  <a:rPr lang="en-US" altLang="en-US" sz="2800" dirty="0">
                    <a:latin typeface="Calibri" panose="020F0502020204030204" pitchFamily="34" charset="0"/>
                  </a:rPr>
                  <a:t>for </a:t>
                </a:r>
                <a14:m>
                  <m:oMath xmlns:m="http://schemas.openxmlformats.org/officeDocument/2006/math">
                    <m:r>
                      <a:rPr lang="en-US" altLang="en-US" sz="2800" b="1" i="1" dirty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𝒊</m:t>
                    </m:r>
                    <m:r>
                      <a:rPr lang="en-US" altLang="en-US" sz="2800" i="1" dirty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altLang="en-US" sz="2800" b="1" i="1" dirty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𝟏</m:t>
                    </m:r>
                    <m:r>
                      <a:rPr lang="en-US" altLang="en-US" sz="2800" i="1" dirty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,…,</m:t>
                    </m:r>
                    <m:r>
                      <a:rPr lang="en-US" altLang="en-US" sz="2800" b="1" i="1" dirty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𝒎</m:t>
                    </m:r>
                  </m:oMath>
                </a14:m>
                <a:endParaRPr lang="en-US" altLang="en-US" sz="2800" b="1" dirty="0">
                  <a:latin typeface="Calibri" panose="020F0502020204030204" pitchFamily="34" charset="0"/>
                </a:endParaRPr>
              </a:p>
              <a:p>
                <a:pPr algn="l"/>
                <a14:m>
                  <m:oMath xmlns:m="http://schemas.openxmlformats.org/officeDocument/2006/math">
                    <m:r>
                      <a:rPr lang="en-US" altLang="en-US" sz="2800" b="1" i="1" dirty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𝒇</m:t>
                    </m:r>
                  </m:oMath>
                </a14:m>
                <a:r>
                  <a:rPr lang="en-US" altLang="en-US" sz="2800" dirty="0">
                    <a:latin typeface="Calibri" panose="020F0502020204030204" pitchFamily="34" charset="0"/>
                  </a:rPr>
                  <a:t> is </a:t>
                </a:r>
                <a:r>
                  <a:rPr lang="en-US" altLang="en-US" sz="2800" i="1" dirty="0">
                    <a:latin typeface="Calibri" panose="020F0502020204030204" pitchFamily="34" charset="0"/>
                  </a:rPr>
                  <a:t>1-1:  </a:t>
                </a:r>
                <a14:m>
                  <m:oMath xmlns:m="http://schemas.openxmlformats.org/officeDocument/2006/math">
                    <m:r>
                      <a:rPr lang="en-US" altLang="en-US" sz="2800" i="1" dirty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altLang="en-US" sz="2800" b="1" i="1" dirty="0">
                        <a:solidFill>
                          <a:schemeClr val="accent1"/>
                        </a:solidFill>
                        <a:latin typeface="Cambria Math" panose="02040503050406030204" pitchFamily="18" charset="0"/>
                        <a:sym typeface="Symbol" panose="05050102010706020507" pitchFamily="18" charset="2"/>
                      </a:rPr>
                      <m:t></m:t>
                    </m:r>
                    <m:r>
                      <a:rPr lang="en-US" altLang="en-US" sz="2800" b="1" i="1" dirty="0" err="1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𝑷</m:t>
                    </m:r>
                    <m:r>
                      <a:rPr lang="en-US" altLang="en-US" sz="2800" b="1" i="1" baseline="-25000" dirty="0" err="1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𝒊𝒋</m:t>
                    </m:r>
                    <m:r>
                      <a:rPr lang="en-US" altLang="en-US" sz="2800" i="1" dirty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altLang="en-US" sz="2800" b="1" i="1" dirty="0">
                        <a:solidFill>
                          <a:schemeClr val="accent1"/>
                        </a:solidFill>
                        <a:latin typeface="Cambria Math" panose="02040503050406030204" pitchFamily="18" charset="0"/>
                        <a:sym typeface="Symbol" panose="05050102010706020507" pitchFamily="18" charset="2"/>
                      </a:rPr>
                      <m:t></m:t>
                    </m:r>
                    <m:r>
                      <a:rPr lang="en-US" altLang="en-US" sz="2000" b="1" i="1" dirty="0">
                        <a:solidFill>
                          <a:schemeClr val="accent1"/>
                        </a:solidFill>
                        <a:latin typeface="Cambria Math" panose="02040503050406030204" pitchFamily="18" charset="0"/>
                        <a:sym typeface="Symbol" panose="05050102010706020507" pitchFamily="18" charset="2"/>
                      </a:rPr>
                      <m:t> </m:t>
                    </m:r>
                    <m:r>
                      <a:rPr lang="en-US" altLang="en-US" sz="2800" b="1" i="1" dirty="0">
                        <a:solidFill>
                          <a:schemeClr val="accent1"/>
                        </a:solidFill>
                        <a:latin typeface="Cambria Math" panose="02040503050406030204" pitchFamily="18" charset="0"/>
                        <a:sym typeface="Symbol" panose="05050102010706020507" pitchFamily="18" charset="2"/>
                      </a:rPr>
                      <m:t></m:t>
                    </m:r>
                    <m:r>
                      <a:rPr lang="en-US" altLang="en-US" sz="2800" b="1" i="1" dirty="0" err="1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𝑷</m:t>
                    </m:r>
                    <m:r>
                      <a:rPr lang="en-US" altLang="en-US" sz="2800" b="1" i="1" baseline="-25000" dirty="0" err="1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𝒌𝒋</m:t>
                    </m:r>
                    <m:r>
                      <a:rPr lang="en-US" altLang="en-US" sz="2800" i="1" dirty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)</m:t>
                    </m:r>
                    <m:r>
                      <a:rPr lang="en-US" altLang="en-US" sz="2800" i="1" dirty="0">
                        <a:latin typeface="Cambria Math" panose="02040503050406030204" pitchFamily="18" charset="0"/>
                      </a:rPr>
                      <m:t>      </m:t>
                    </m:r>
                  </m:oMath>
                </a14:m>
                <a:r>
                  <a:rPr lang="en-US" altLang="en-US" sz="2800" dirty="0" smtClean="0">
                    <a:latin typeface="Calibri" panose="020F0502020204030204" pitchFamily="34" charset="0"/>
                  </a:rPr>
                  <a:t>for </a:t>
                </a:r>
                <a14:m>
                  <m:oMath xmlns:m="http://schemas.openxmlformats.org/officeDocument/2006/math">
                    <m:r>
                      <a:rPr lang="en-US" altLang="en-US" sz="2800" b="1" i="1" dirty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𝟏</m:t>
                    </m:r>
                    <m:r>
                      <a:rPr lang="en-US" altLang="en-US" sz="2800" b="1" i="1" dirty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altLang="en-US" sz="2800" i="1" dirty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  <a:sym typeface="Symbol" panose="05050102010706020507" pitchFamily="18" charset="2"/>
                      </a:rPr>
                      <m:t> </m:t>
                    </m:r>
                    <m:r>
                      <a:rPr lang="en-US" altLang="en-US" sz="2800" b="1" i="1" dirty="0" err="1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𝒊</m:t>
                    </m:r>
                    <m:r>
                      <a:rPr lang="en-US" altLang="en-US" sz="2800" b="1" i="1" dirty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altLang="en-US" sz="2800" i="1" dirty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  <a:sym typeface="Symbol" panose="05050102010706020507" pitchFamily="18" charset="2"/>
                      </a:rPr>
                      <m:t> </m:t>
                    </m:r>
                    <m:r>
                      <a:rPr lang="en-US" altLang="en-US" sz="2800" b="1" i="1" dirty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𝒌</m:t>
                    </m:r>
                    <m:r>
                      <a:rPr lang="en-US" altLang="en-US" sz="2800" i="1" dirty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altLang="en-US" sz="2800" i="1" dirty="0">
                        <a:solidFill>
                          <a:schemeClr val="accent1"/>
                        </a:solidFill>
                        <a:latin typeface="Cambria Math" panose="02040503050406030204" pitchFamily="18" charset="0"/>
                        <a:sym typeface="Symbol" panose="05050102010706020507" pitchFamily="18" charset="2"/>
                      </a:rPr>
                      <m:t></m:t>
                    </m:r>
                    <m:r>
                      <a:rPr lang="en-US" altLang="en-US" sz="2800" i="1" dirty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altLang="en-US" sz="2800" b="1" i="1" dirty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𝒎</m:t>
                    </m:r>
                    <m:r>
                      <a:rPr lang="en-US" altLang="en-US" sz="2800" i="1" dirty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,  </m:t>
                    </m:r>
                    <m:r>
                      <a:rPr lang="en-US" altLang="en-US" sz="2800" b="1" i="1" dirty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𝒋</m:t>
                    </m:r>
                    <m:r>
                      <a:rPr lang="en-US" altLang="en-US" sz="2800" i="1" dirty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altLang="en-US" sz="2800" b="1" i="1" dirty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𝟏</m:t>
                    </m:r>
                    <m:r>
                      <a:rPr lang="en-US" altLang="en-US" sz="2800" i="1" dirty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,…,</m:t>
                    </m:r>
                    <m:r>
                      <a:rPr lang="en-US" altLang="en-US" sz="2800" b="1" i="1" dirty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𝒏</m:t>
                    </m:r>
                  </m:oMath>
                </a14:m>
                <a:endParaRPr lang="en-US" altLang="en-US" sz="2800" b="1" dirty="0">
                  <a:latin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128005" name="Text 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76263" y="2745640"/>
                <a:ext cx="8567737" cy="1384995"/>
              </a:xfrm>
              <a:prstGeom prst="rect">
                <a:avLst/>
              </a:prstGeom>
              <a:blipFill rotWithShape="0">
                <a:blip r:embed="rId3"/>
                <a:stretch>
                  <a:fillRect l="-1495" t="-3509" b="-11842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 Box 5"/>
              <p:cNvSpPr txBox="1">
                <a:spLocks noChangeArrowheads="1"/>
              </p:cNvSpPr>
              <p:nvPr/>
            </p:nvSpPr>
            <p:spPr bwMode="auto">
              <a:xfrm>
                <a:off x="576262" y="4625934"/>
                <a:ext cx="8567737" cy="144847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anchor="ctr">
                <a:spAutoFit/>
              </a:bodyPr>
              <a:lstStyle/>
              <a:p>
                <a:pPr algn="l"/>
                <a14:m>
                  <m:oMath xmlns:m="http://schemas.openxmlformats.org/officeDocument/2006/math">
                    <m:r>
                      <a:rPr lang="en-US" altLang="en-US" sz="2800" b="1" i="1" dirty="0" smtClean="0">
                        <a:solidFill>
                          <a:srgbClr val="0033CC"/>
                        </a:solidFill>
                        <a:latin typeface="Cambria Math" panose="02040503050406030204" pitchFamily="18" charset="0"/>
                      </a:rPr>
                      <m:t>𝑷𝑯𝑷</m:t>
                    </m:r>
                    <m:r>
                      <a:rPr lang="en-US" altLang="en-US" sz="2800" b="1" i="1" dirty="0" smtClean="0">
                        <a:solidFill>
                          <a:srgbClr val="0033CC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altLang="en-US" sz="2800" b="1" i="1" dirty="0" smtClean="0">
                        <a:solidFill>
                          <a:srgbClr val="0033CC"/>
                        </a:solidFill>
                        <a:latin typeface="Cambria Math" panose="02040503050406030204" pitchFamily="18" charset="0"/>
                      </a:rPr>
                      <m:t>𝑮</m:t>
                    </m:r>
                    <m:r>
                      <a:rPr lang="en-US" altLang="en-US" sz="2800" b="1" i="1" dirty="0" smtClean="0">
                        <a:solidFill>
                          <a:srgbClr val="0033CC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altLang="en-US" sz="2800" dirty="0" smtClean="0">
                    <a:solidFill>
                      <a:srgbClr val="0033CC"/>
                    </a:solidFill>
                    <a:latin typeface="Calibri" panose="020F0502020204030204" pitchFamily="34" charset="0"/>
                  </a:rPr>
                  <a:t>: for graph </a:t>
                </a:r>
                <a14:m>
                  <m:oMath xmlns:m="http://schemas.openxmlformats.org/officeDocument/2006/math">
                    <m:r>
                      <a:rPr lang="en-US" altLang="en-US" sz="2800" b="1" i="1" dirty="0" smtClean="0">
                        <a:solidFill>
                          <a:srgbClr val="0033CC"/>
                        </a:solidFill>
                        <a:latin typeface="Cambria Math" panose="02040503050406030204" pitchFamily="18" charset="0"/>
                      </a:rPr>
                      <m:t>𝑮</m:t>
                    </m:r>
                  </m:oMath>
                </a14:m>
                <a:r>
                  <a:rPr lang="en-US" altLang="en-US" sz="2800" dirty="0" smtClean="0">
                    <a:solidFill>
                      <a:srgbClr val="0033CC"/>
                    </a:solidFill>
                    <a:latin typeface="Calibri" panose="020F0502020204030204" pitchFamily="34" charset="0"/>
                  </a:rPr>
                  <a:t> contained in </a:t>
                </a:r>
                <a14:m>
                  <m:oMath xmlns:m="http://schemas.openxmlformats.org/officeDocument/2006/math">
                    <m:d>
                      <m:dPr>
                        <m:begChr m:val="["/>
                        <m:endChr m:val="]"/>
                        <m:ctrlPr>
                          <a:rPr lang="en-US" altLang="en-US" sz="2800" i="1" dirty="0" smtClean="0">
                            <a:solidFill>
                              <a:srgbClr val="0033CC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en-US" sz="2800" b="1" i="1" dirty="0" smtClean="0">
                            <a:solidFill>
                              <a:srgbClr val="0033CC"/>
                            </a:solidFill>
                            <a:latin typeface="Cambria Math" panose="02040503050406030204" pitchFamily="18" charset="0"/>
                          </a:rPr>
                          <m:t>𝒎</m:t>
                        </m:r>
                      </m:e>
                    </m:d>
                    <m:r>
                      <a:rPr lang="en-US" altLang="en-US" sz="2800" b="0" i="1" dirty="0" smtClean="0">
                        <a:solidFill>
                          <a:srgbClr val="0033CC"/>
                        </a:solidFill>
                        <a:latin typeface="Cambria Math" panose="02040503050406030204" pitchFamily="18" charset="0"/>
                      </a:rPr>
                      <m:t>×</m:t>
                    </m:r>
                    <m:r>
                      <a:rPr lang="en-US" altLang="en-US" sz="2800" i="1" dirty="0" smtClean="0">
                        <a:solidFill>
                          <a:srgbClr val="0033CC"/>
                        </a:solidFill>
                        <a:latin typeface="Cambria Math" panose="02040503050406030204" pitchFamily="18" charset="0"/>
                      </a:rPr>
                      <m:t> [</m:t>
                    </m:r>
                    <m:r>
                      <a:rPr lang="en-US" altLang="en-US" sz="2800" b="1" i="1" dirty="0" smtClean="0">
                        <a:solidFill>
                          <a:srgbClr val="0033CC"/>
                        </a:solidFill>
                        <a:latin typeface="Cambria Math" panose="02040503050406030204" pitchFamily="18" charset="0"/>
                      </a:rPr>
                      <m:t>𝒏</m:t>
                    </m:r>
                    <m:r>
                      <a:rPr lang="en-US" altLang="en-US" sz="2800" i="1" dirty="0" smtClean="0">
                        <a:solidFill>
                          <a:srgbClr val="0033CC"/>
                        </a:solidFill>
                        <a:latin typeface="Cambria Math" panose="02040503050406030204" pitchFamily="18" charset="0"/>
                      </a:rPr>
                      <m:t>]</m:t>
                    </m:r>
                  </m:oMath>
                </a14:m>
                <a:endParaRPr lang="en-US" altLang="en-US" sz="2800" dirty="0">
                  <a:latin typeface="Calibri" panose="020F0502020204030204" pitchFamily="34" charset="0"/>
                </a:endParaRPr>
              </a:p>
              <a:p>
                <a:pPr lvl="0" algn="l"/>
                <a14:m>
                  <m:oMath xmlns:m="http://schemas.openxmlformats.org/officeDocument/2006/math">
                    <m:r>
                      <a:rPr lang="en-US" altLang="en-US" sz="2800" b="1" i="1" dirty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𝒇</m:t>
                    </m:r>
                  </m:oMath>
                </a14:m>
                <a:r>
                  <a:rPr lang="en-US" altLang="en-US" sz="2800" dirty="0">
                    <a:latin typeface="Calibri" panose="020F0502020204030204" pitchFamily="34" charset="0"/>
                  </a:rPr>
                  <a:t> is </a:t>
                </a:r>
                <a:r>
                  <a:rPr lang="en-US" altLang="en-US" sz="2800" i="1" dirty="0">
                    <a:latin typeface="Calibri" panose="020F0502020204030204" pitchFamily="34" charset="0"/>
                  </a:rPr>
                  <a:t>total:</a:t>
                </a:r>
                <a:r>
                  <a:rPr lang="en-US" altLang="en-US" sz="2800" dirty="0">
                    <a:latin typeface="Calibri" panose="020F0502020204030204" pitchFamily="34" charset="0"/>
                  </a:rPr>
                  <a:t>  </a:t>
                </a:r>
                <a14:m>
                  <m:oMath xmlns:m="http://schemas.openxmlformats.org/officeDocument/2006/math">
                    <m:nary>
                      <m:naryPr>
                        <m:chr m:val="⋁"/>
                        <m:supHide m:val="on"/>
                        <m:ctrlPr>
                          <a:rPr lang="en-US" altLang="en-US" sz="2800" b="1" i="1" dirty="0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naryPr>
                      <m:sub>
                        <m:r>
                          <a:rPr lang="en-US" altLang="en-US" sz="2800" b="1" i="1" dirty="0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𝒋</m:t>
                        </m:r>
                        <m:r>
                          <a:rPr lang="en-US" altLang="en-US" sz="2800" b="1" i="1" dirty="0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:</m:t>
                        </m:r>
                        <m:d>
                          <m:dPr>
                            <m:ctrlPr>
                              <a:rPr lang="en-US" altLang="en-US" sz="2800" b="1" i="1" dirty="0" smtClean="0">
                                <a:solidFill>
                                  <a:schemeClr val="accent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altLang="en-US" sz="2800" b="1" i="1" dirty="0" smtClean="0">
                                <a:solidFill>
                                  <a:schemeClr val="accent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𝒊</m:t>
                            </m:r>
                            <m:r>
                              <a:rPr lang="en-US" altLang="en-US" sz="2800" b="1" i="1" dirty="0" smtClean="0">
                                <a:solidFill>
                                  <a:schemeClr val="accent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en-US" altLang="en-US" sz="2800" b="1" i="1" dirty="0" smtClean="0">
                                <a:solidFill>
                                  <a:schemeClr val="accent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𝒋</m:t>
                            </m:r>
                          </m:e>
                        </m:d>
                        <m:r>
                          <a:rPr lang="en-US" altLang="en-US" sz="2800" b="1" i="1" dirty="0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∈</m:t>
                        </m:r>
                        <m:r>
                          <a:rPr lang="en-US" altLang="en-US" sz="2800" b="1" i="1" dirty="0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𝑬</m:t>
                        </m:r>
                        <m:r>
                          <a:rPr lang="en-US" altLang="en-US" sz="2800" b="1" i="1" dirty="0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(</m:t>
                        </m:r>
                        <m:r>
                          <a:rPr lang="en-US" altLang="en-US" sz="2800" b="1" i="1" dirty="0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𝑮</m:t>
                        </m:r>
                        <m:r>
                          <a:rPr lang="en-US" altLang="en-US" sz="2800" b="1" i="1" dirty="0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) </m:t>
                        </m:r>
                      </m:sub>
                      <m:sup/>
                      <m:e>
                        <m:r>
                          <a:rPr lang="en-US" altLang="en-US" sz="2800" b="1" i="1" dirty="0">
                            <a:solidFill>
                              <a:srgbClr val="FF6600"/>
                            </a:solidFill>
                            <a:latin typeface="Cambria Math" panose="02040503050406030204" pitchFamily="18" charset="0"/>
                          </a:rPr>
                          <m:t>𝑷</m:t>
                        </m:r>
                        <m:r>
                          <a:rPr lang="en-US" altLang="en-US" sz="2800" b="1" i="1" baseline="-25000" dirty="0">
                            <a:solidFill>
                              <a:srgbClr val="FF6600"/>
                            </a:solidFill>
                            <a:latin typeface="Cambria Math" panose="02040503050406030204" pitchFamily="18" charset="0"/>
                          </a:rPr>
                          <m:t>𝒊𝒋</m:t>
                        </m:r>
                      </m:e>
                    </m:nary>
                    <m:r>
                      <a:rPr lang="en-US" altLang="en-US" sz="2800" b="1" i="1" dirty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 </m:t>
                    </m:r>
                  </m:oMath>
                </a14:m>
                <a:r>
                  <a:rPr lang="en-US" altLang="en-US" sz="2800" dirty="0" smtClean="0">
                    <a:latin typeface="Calibri" panose="020F0502020204030204" pitchFamily="34" charset="0"/>
                  </a:rPr>
                  <a:t>for </a:t>
                </a:r>
                <a14:m>
                  <m:oMath xmlns:m="http://schemas.openxmlformats.org/officeDocument/2006/math">
                    <m:r>
                      <a:rPr lang="en-US" altLang="en-US" sz="2800" b="1" i="1" dirty="0">
                        <a:solidFill>
                          <a:srgbClr val="FF6600"/>
                        </a:solidFill>
                        <a:latin typeface="Cambria Math" panose="02040503050406030204" pitchFamily="18" charset="0"/>
                      </a:rPr>
                      <m:t>𝒊</m:t>
                    </m:r>
                    <m:r>
                      <a:rPr lang="en-US" altLang="en-US" sz="2800" i="1" dirty="0" smtClean="0">
                        <a:solidFill>
                          <a:srgbClr val="FF6600"/>
                        </a:solidFill>
                        <a:latin typeface="Cambria Math" panose="02040503050406030204" pitchFamily="18" charset="0"/>
                      </a:rPr>
                      <m:t>∈</m:t>
                    </m:r>
                    <m:d>
                      <m:dPr>
                        <m:begChr m:val="["/>
                        <m:endChr m:val="]"/>
                        <m:ctrlPr>
                          <a:rPr lang="en-US" altLang="en-US" sz="2800" b="0" i="1" dirty="0" smtClean="0">
                            <a:solidFill>
                              <a:srgbClr val="FF66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en-US" sz="2800" b="1" i="1" dirty="0" smtClean="0">
                            <a:solidFill>
                              <a:srgbClr val="FF6600"/>
                            </a:solidFill>
                            <a:latin typeface="Cambria Math" panose="02040503050406030204" pitchFamily="18" charset="0"/>
                          </a:rPr>
                          <m:t>𝒎</m:t>
                        </m:r>
                      </m:e>
                    </m:d>
                  </m:oMath>
                </a14:m>
                <a:endParaRPr lang="en-US" altLang="en-US" sz="2800" b="0" i="1" dirty="0" smtClean="0">
                  <a:solidFill>
                    <a:srgbClr val="FF6600"/>
                  </a:solidFill>
                  <a:latin typeface="Cambria Math" panose="02040503050406030204" pitchFamily="18" charset="0"/>
                </a:endParaRPr>
              </a:p>
              <a:p>
                <a:pPr lvl="0" algn="l"/>
                <a14:m>
                  <m:oMath xmlns:m="http://schemas.openxmlformats.org/officeDocument/2006/math">
                    <m:r>
                      <a:rPr lang="en-US" altLang="en-US" sz="2800" b="1" i="1" dirty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𝒇</m:t>
                    </m:r>
                  </m:oMath>
                </a14:m>
                <a:r>
                  <a:rPr lang="en-US" altLang="en-US" sz="2800" dirty="0">
                    <a:latin typeface="Calibri" panose="020F0502020204030204" pitchFamily="34" charset="0"/>
                  </a:rPr>
                  <a:t> is </a:t>
                </a:r>
                <a:r>
                  <a:rPr lang="en-US" altLang="en-US" sz="2800" i="1" dirty="0">
                    <a:latin typeface="Calibri" panose="020F0502020204030204" pitchFamily="34" charset="0"/>
                  </a:rPr>
                  <a:t>1-1:  </a:t>
                </a:r>
                <a14:m>
                  <m:oMath xmlns:m="http://schemas.openxmlformats.org/officeDocument/2006/math">
                    <m:r>
                      <a:rPr lang="en-US" altLang="en-US" sz="2800" b="1" i="1" dirty="0">
                        <a:solidFill>
                          <a:schemeClr val="accent1"/>
                        </a:solidFill>
                        <a:latin typeface="Cambria Math" panose="02040503050406030204" pitchFamily="18" charset="0"/>
                        <a:sym typeface="Symbol" panose="05050102010706020507" pitchFamily="18" charset="2"/>
                      </a:rPr>
                      <m:t></m:t>
                    </m:r>
                    <m:r>
                      <a:rPr lang="en-US" altLang="en-US" sz="2800" b="1" i="1" dirty="0" err="1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𝑷</m:t>
                    </m:r>
                    <m:r>
                      <a:rPr lang="en-US" altLang="en-US" sz="2800" b="1" i="1" baseline="-25000" dirty="0" err="1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𝒊𝒋</m:t>
                    </m:r>
                    <m:r>
                      <a:rPr lang="en-US" altLang="en-US" sz="2800" i="1" dirty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altLang="en-US" sz="2800" b="1" i="1" dirty="0">
                        <a:solidFill>
                          <a:schemeClr val="accent1"/>
                        </a:solidFill>
                        <a:latin typeface="Cambria Math" panose="02040503050406030204" pitchFamily="18" charset="0"/>
                        <a:sym typeface="Symbol" panose="05050102010706020507" pitchFamily="18" charset="2"/>
                      </a:rPr>
                      <m:t></m:t>
                    </m:r>
                    <m:r>
                      <a:rPr lang="en-US" altLang="en-US" sz="2000" b="1" i="1" dirty="0">
                        <a:solidFill>
                          <a:schemeClr val="accent1"/>
                        </a:solidFill>
                        <a:latin typeface="Cambria Math" panose="02040503050406030204" pitchFamily="18" charset="0"/>
                        <a:sym typeface="Symbol" panose="05050102010706020507" pitchFamily="18" charset="2"/>
                      </a:rPr>
                      <m:t> </m:t>
                    </m:r>
                    <m:r>
                      <a:rPr lang="en-US" altLang="en-US" sz="2800" b="1" i="1" dirty="0">
                        <a:solidFill>
                          <a:schemeClr val="accent1"/>
                        </a:solidFill>
                        <a:latin typeface="Cambria Math" panose="02040503050406030204" pitchFamily="18" charset="0"/>
                        <a:sym typeface="Symbol" panose="05050102010706020507" pitchFamily="18" charset="2"/>
                      </a:rPr>
                      <m:t></m:t>
                    </m:r>
                    <m:r>
                      <a:rPr lang="en-US" altLang="en-US" sz="2800" b="1" i="1" dirty="0" err="1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𝑷</m:t>
                    </m:r>
                    <m:r>
                      <a:rPr lang="en-US" altLang="en-US" sz="2800" b="1" i="1" baseline="-25000" dirty="0" err="1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𝒌𝒋</m:t>
                    </m:r>
                    <m:r>
                      <a:rPr lang="en-US" altLang="en-US" sz="2800" i="1" dirty="0">
                        <a:latin typeface="Cambria Math" panose="02040503050406030204" pitchFamily="18" charset="0"/>
                      </a:rPr>
                      <m:t>  </m:t>
                    </m:r>
                  </m:oMath>
                </a14:m>
                <a:r>
                  <a:rPr lang="en-US" altLang="en-US" sz="2800" dirty="0" smtClean="0">
                    <a:latin typeface="Calibri" panose="020F0502020204030204" pitchFamily="34" charset="0"/>
                  </a:rPr>
                  <a:t>for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altLang="en-US" sz="2800" b="1" i="1" dirty="0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en-US" sz="2800" b="1" i="1" dirty="0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𝒊</m:t>
                        </m:r>
                        <m:r>
                          <a:rPr lang="en-US" altLang="en-US" sz="2800" b="1" i="1" dirty="0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altLang="en-US" sz="2800" b="1" i="1" dirty="0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𝒋</m:t>
                        </m:r>
                      </m:e>
                    </m:d>
                    <m:r>
                      <a:rPr lang="en-US" altLang="en-US" sz="2800" b="1" i="1" dirty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≠</m:t>
                    </m:r>
                    <m:d>
                      <m:dPr>
                        <m:ctrlPr>
                          <a:rPr lang="en-US" altLang="en-US" sz="2800" b="1" i="1" dirty="0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en-US" sz="2800" b="1" i="1" dirty="0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𝒌</m:t>
                        </m:r>
                        <m:r>
                          <a:rPr lang="en-US" altLang="en-US" sz="2800" b="1" i="1" dirty="0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altLang="en-US" sz="2800" b="1" i="1" dirty="0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𝒋</m:t>
                        </m:r>
                      </m:e>
                    </m:d>
                    <m:r>
                      <a:rPr lang="en-US" altLang="en-US" sz="2800" b="1" i="1" dirty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∈</m:t>
                    </m:r>
                    <m:r>
                      <a:rPr lang="en-US" altLang="en-US" sz="2800" b="1" i="1" dirty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𝑬</m:t>
                    </m:r>
                    <m:r>
                      <a:rPr lang="en-US" altLang="en-US" sz="2800" b="1" i="1" dirty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altLang="en-US" sz="2800" b="1" i="1" dirty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𝑮</m:t>
                    </m:r>
                    <m:r>
                      <a:rPr lang="en-US" altLang="en-US" sz="2800" b="1" i="1" dirty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)</m:t>
                    </m:r>
                    <m:r>
                      <a:rPr lang="en-US" altLang="en-US" sz="2800" i="1" dirty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altLang="en-US" sz="2800" b="1" i="1" dirty="0" smtClean="0">
                        <a:solidFill>
                          <a:srgbClr val="FF6600"/>
                        </a:solidFill>
                        <a:latin typeface="Cambria Math" panose="02040503050406030204" pitchFamily="18" charset="0"/>
                      </a:rPr>
                      <m:t>𝒋</m:t>
                    </m:r>
                    <m:r>
                      <a:rPr lang="en-US" altLang="en-US" sz="2800" i="1" dirty="0">
                        <a:solidFill>
                          <a:srgbClr val="FF6600"/>
                        </a:solidFill>
                        <a:latin typeface="Cambria Math" panose="02040503050406030204" pitchFamily="18" charset="0"/>
                      </a:rPr>
                      <m:t>∈</m:t>
                    </m:r>
                    <m:d>
                      <m:dPr>
                        <m:begChr m:val="["/>
                        <m:endChr m:val="]"/>
                        <m:ctrlPr>
                          <a:rPr lang="en-US" altLang="en-US" sz="2800" i="1" dirty="0">
                            <a:solidFill>
                              <a:srgbClr val="FF66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en-US" sz="2800" b="1" i="1" dirty="0" smtClean="0">
                            <a:solidFill>
                              <a:srgbClr val="FF6600"/>
                            </a:solidFill>
                            <a:latin typeface="Cambria Math" panose="02040503050406030204" pitchFamily="18" charset="0"/>
                          </a:rPr>
                          <m:t>𝒏</m:t>
                        </m:r>
                      </m:e>
                    </m:d>
                  </m:oMath>
                </a14:m>
                <a:endParaRPr lang="en-US" altLang="en-US" sz="2800" b="1" dirty="0">
                  <a:latin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5" name="Text 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76262" y="4625934"/>
                <a:ext cx="8567737" cy="1448473"/>
              </a:xfrm>
              <a:prstGeom prst="rect">
                <a:avLst/>
              </a:prstGeom>
              <a:blipFill rotWithShape="0">
                <a:blip r:embed="rId4"/>
                <a:stretch>
                  <a:fillRect t="-3797" b="-11814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9C20F-3221-4623-A182-DD44DF3B4C7D}" type="slidenum">
              <a:rPr lang="en-US" altLang="en-US" smtClean="0"/>
              <a:pPr/>
              <a:t>71</a:t>
            </a:fld>
            <a:endParaRPr lang="en-US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48482" name="Rectangle 2"/>
              <p:cNvSpPr>
                <a:spLocks noGrp="1" noChangeArrowheads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en-US" altLang="en-US" dirty="0"/>
                  <a:t>Resolution and </a:t>
                </a:r>
                <a14:m>
                  <m:oMath xmlns:m="http://schemas.openxmlformats.org/officeDocument/2006/math">
                    <m:r>
                      <a:rPr lang="en-US" altLang="en-US" sz="3600" b="1" i="1" dirty="0" smtClean="0">
                        <a:solidFill>
                          <a:srgbClr val="669900"/>
                        </a:solidFill>
                        <a:latin typeface="Cambria Math" panose="02040503050406030204" pitchFamily="18" charset="0"/>
                      </a:rPr>
                      <m:t>𝑷𝑯𝑷</m:t>
                    </m:r>
                    <m:r>
                      <a:rPr lang="en-US" altLang="en-US" sz="3600" b="1" i="1" baseline="-25000" dirty="0" err="1">
                        <a:solidFill>
                          <a:srgbClr val="669900"/>
                        </a:solidFill>
                        <a:latin typeface="Cambria Math" panose="02040503050406030204" pitchFamily="18" charset="0"/>
                      </a:rPr>
                      <m:t>𝒏</m:t>
                    </m:r>
                  </m:oMath>
                </a14:m>
                <a:endParaRPr lang="en-US" altLang="en-US" dirty="0">
                  <a:solidFill>
                    <a:srgbClr val="669900"/>
                  </a:solidFill>
                </a:endParaRPr>
              </a:p>
            </p:txBody>
          </p:sp>
        </mc:Choice>
        <mc:Fallback xmlns="">
          <p:sp>
            <p:nvSpPr>
              <p:cNvPr id="148482" name="Rectangle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 rotWithShape="0">
                <a:blip r:embed="rId2"/>
                <a:stretch>
                  <a:fillRect l="-2745" b="-28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8483" name="Rectangle 3"/>
              <p:cNvSpPr>
                <a:spLocks noGrp="1" noChangeArrowheads="1"/>
              </p:cNvSpPr>
              <p:nvPr>
                <p:ph type="body" idx="1"/>
              </p:nvPr>
            </p:nvSpPr>
            <p:spPr>
              <a:xfrm>
                <a:off x="304800" y="1371600"/>
                <a:ext cx="8839200" cy="4953000"/>
              </a:xfrm>
            </p:spPr>
            <p:txBody>
              <a:bodyPr/>
              <a:lstStyle/>
              <a:p>
                <a:r>
                  <a:rPr lang="en-US" altLang="en-US" sz="2400" b="1" dirty="0" smtClean="0">
                    <a:solidFill>
                      <a:srgbClr val="669900"/>
                    </a:solidFill>
                  </a:rPr>
                  <a:t>Thm</a:t>
                </a:r>
                <a:r>
                  <a:rPr lang="en-US" altLang="en-US" sz="2400" dirty="0" smtClean="0"/>
                  <a:t> </a:t>
                </a:r>
                <a:r>
                  <a:rPr lang="en-US" altLang="en-US" sz="2400" dirty="0">
                    <a:solidFill>
                      <a:srgbClr val="0070C0"/>
                    </a:solidFill>
                  </a:rPr>
                  <a:t>[Haken 84, </a:t>
                </a:r>
                <a:r>
                  <a:rPr lang="en-US" altLang="en-US" sz="2400" dirty="0" smtClean="0">
                    <a:solidFill>
                      <a:srgbClr val="0070C0"/>
                    </a:solidFill>
                  </a:rPr>
                  <a:t>BP </a:t>
                </a:r>
                <a:r>
                  <a:rPr lang="en-US" altLang="en-US" sz="2400" dirty="0">
                    <a:solidFill>
                      <a:srgbClr val="0070C0"/>
                    </a:solidFill>
                  </a:rPr>
                  <a:t>96] </a:t>
                </a:r>
                <a:r>
                  <a:rPr lang="en-US" altLang="en-US" sz="2400" dirty="0"/>
                  <a:t>Any resolution proof of </a:t>
                </a:r>
                <a14:m>
                  <m:oMath xmlns:m="http://schemas.openxmlformats.org/officeDocument/2006/math">
                    <m:r>
                      <a:rPr lang="en-US" altLang="en-US" sz="2400" b="1" i="1" dirty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𝑷𝑯𝑷</m:t>
                    </m:r>
                    <m:r>
                      <a:rPr lang="en-US" altLang="en-US" sz="2400" b="1" i="1" baseline="-25000" dirty="0" err="1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𝒏</m:t>
                    </m:r>
                  </m:oMath>
                </a14:m>
                <a:r>
                  <a:rPr lang="en-US" altLang="en-US" sz="2400" dirty="0" smtClean="0"/>
                  <a:t> </a:t>
                </a:r>
                <a:r>
                  <a:rPr lang="en-US" altLang="en-US" sz="2400" dirty="0"/>
                  <a:t>requires size at least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en-US" sz="2400" b="1" i="1" dirty="0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en-US" sz="2400" b="1" i="1" dirty="0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e>
                      <m:sup>
                        <m:r>
                          <a:rPr lang="en-US" altLang="en-US" sz="2400" b="1" i="1" dirty="0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𝒏</m:t>
                        </m:r>
                        <m:r>
                          <a:rPr lang="en-US" altLang="en-US" sz="2400" b="1" i="1" dirty="0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/</m:t>
                        </m:r>
                        <m:r>
                          <a:rPr lang="en-US" altLang="en-US" sz="2400" b="1" i="1" dirty="0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𝟐𝟎</m:t>
                        </m:r>
                      </m:sup>
                    </m:sSup>
                  </m:oMath>
                </a14:m>
                <a:r>
                  <a:rPr lang="en-US" altLang="en-US" sz="2400" dirty="0" smtClean="0"/>
                  <a:t>.</a:t>
                </a:r>
                <a:endParaRPr lang="en-US" altLang="en-US" sz="2400" dirty="0"/>
              </a:p>
              <a:p>
                <a:pPr lvl="1"/>
                <a:r>
                  <a:rPr lang="en-US" altLang="en-US" dirty="0" smtClean="0"/>
                  <a:t>Follows from more direct methods</a:t>
                </a:r>
              </a:p>
              <a:p>
                <a:pPr lvl="1"/>
                <a:endParaRPr lang="en-US" altLang="en-US" dirty="0" smtClean="0"/>
              </a:p>
              <a:p>
                <a:r>
                  <a:rPr lang="en-US" altLang="en-US" sz="2400" dirty="0" smtClean="0"/>
                  <a:t>Can’t use width-size bound directly since </a:t>
                </a:r>
                <a14:m>
                  <m:oMath xmlns:m="http://schemas.openxmlformats.org/officeDocument/2006/math">
                    <m:r>
                      <a:rPr lang="en-US" altLang="en-US" sz="2400" b="1" i="1" dirty="0" smtClean="0">
                        <a:solidFill>
                          <a:srgbClr val="FF6600"/>
                        </a:solidFill>
                        <a:latin typeface="Cambria Math" panose="02040503050406030204" pitchFamily="18" charset="0"/>
                      </a:rPr>
                      <m:t>𝒘</m:t>
                    </m:r>
                    <m:r>
                      <a:rPr lang="en-US" altLang="en-US" sz="2400" b="1" i="0" dirty="0" smtClean="0">
                        <a:solidFill>
                          <a:srgbClr val="FF6600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altLang="en-US" sz="2400" b="1" i="1" dirty="0">
                        <a:solidFill>
                          <a:srgbClr val="FF6600"/>
                        </a:solidFill>
                        <a:latin typeface="Cambria Math" panose="02040503050406030204" pitchFamily="18" charset="0"/>
                      </a:rPr>
                      <m:t>𝑷𝑯𝑷</m:t>
                    </m:r>
                    <m:r>
                      <a:rPr lang="en-US" altLang="en-US" sz="2400" b="1" i="1" baseline="-25000" dirty="0" err="1">
                        <a:solidFill>
                          <a:srgbClr val="FF6600"/>
                        </a:solidFill>
                        <a:latin typeface="Cambria Math" panose="02040503050406030204" pitchFamily="18" charset="0"/>
                      </a:rPr>
                      <m:t>𝒏</m:t>
                    </m:r>
                    <m:r>
                      <a:rPr lang="en-US" altLang="en-US" sz="2400" b="1" i="1" dirty="0" smtClean="0">
                        <a:solidFill>
                          <a:srgbClr val="FF6600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altLang="en-US" sz="2400" dirty="0" smtClean="0"/>
                  <a:t> is large      (</a:t>
                </a:r>
                <a:r>
                  <a:rPr lang="en-US" altLang="en-US" sz="2400" i="1" dirty="0" smtClean="0"/>
                  <a:t>total</a:t>
                </a:r>
                <a:r>
                  <a:rPr lang="en-US" altLang="en-US" sz="2400" dirty="0" smtClean="0"/>
                  <a:t> clauses have size </a:t>
                </a:r>
                <a14:m>
                  <m:oMath xmlns:m="http://schemas.openxmlformats.org/officeDocument/2006/math">
                    <m:r>
                      <a:rPr lang="en-US" altLang="en-US" sz="2400" b="1" i="1" dirty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𝒏</m:t>
                    </m:r>
                  </m:oMath>
                </a14:m>
                <a:r>
                  <a:rPr lang="en-US" altLang="en-US" sz="2400" dirty="0" smtClean="0"/>
                  <a:t>).</a:t>
                </a:r>
              </a:p>
              <a:p>
                <a:pPr lvl="1"/>
                <a:r>
                  <a:rPr lang="en-US" altLang="en-US" dirty="0" smtClean="0"/>
                  <a:t>Instead use constant-degree bipartite graph </a:t>
                </a:r>
                <a14:m>
                  <m:oMath xmlns:m="http://schemas.openxmlformats.org/officeDocument/2006/math">
                    <m:r>
                      <a:rPr lang="en-US" altLang="en-US" b="1" i="1" dirty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𝑮</m:t>
                    </m:r>
                  </m:oMath>
                </a14:m>
                <a:r>
                  <a:rPr lang="en-US" altLang="en-US" dirty="0" smtClean="0"/>
                  <a:t> on </a:t>
                </a:r>
                <a14:m>
                  <m:oMath xmlns:m="http://schemas.openxmlformats.org/officeDocument/2006/math">
                    <m:d>
                      <m:dPr>
                        <m:begChr m:val="["/>
                        <m:endChr m:val="]"/>
                        <m:ctrlPr>
                          <a:rPr lang="en-US" altLang="en-US" i="1" dirty="0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en-US" b="1" i="1" dirty="0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𝒏</m:t>
                        </m:r>
                        <m:r>
                          <a:rPr lang="en-US" altLang="en-US" i="1" dirty="0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n-US" altLang="en-US" b="1" i="1" dirty="0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</m:e>
                    </m:d>
                    <m:r>
                      <a:rPr lang="en-US" altLang="en-US" i="1" dirty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  <m:d>
                      <m:dPr>
                        <m:begChr m:val="["/>
                        <m:endChr m:val="]"/>
                        <m:ctrlPr>
                          <a:rPr lang="en-US" altLang="en-US" i="1" dirty="0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en-US" b="1" i="1" dirty="0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𝒏</m:t>
                        </m:r>
                      </m:e>
                    </m:d>
                  </m:oMath>
                </a14:m>
                <a:endParaRPr lang="en-US" altLang="en-US" sz="2000" dirty="0" smtClean="0"/>
              </a:p>
              <a:p>
                <a:pPr lvl="1"/>
                <a:r>
                  <a:rPr lang="en-US" altLang="en-US" dirty="0" smtClean="0"/>
                  <a:t>Prove boundary expansion lower bound for </a:t>
                </a:r>
                <a14:m>
                  <m:oMath xmlns:m="http://schemas.openxmlformats.org/officeDocument/2006/math">
                    <m:r>
                      <a:rPr lang="en-US" altLang="en-US" b="1" i="1" dirty="0">
                        <a:solidFill>
                          <a:srgbClr val="FF6600"/>
                        </a:solidFill>
                        <a:latin typeface="Cambria Math" panose="02040503050406030204" pitchFamily="18" charset="0"/>
                      </a:rPr>
                      <m:t>𝑷𝑯𝑷</m:t>
                    </m:r>
                    <m:r>
                      <a:rPr lang="en-US" altLang="en-US" b="1" i="1" dirty="0" smtClean="0">
                        <a:solidFill>
                          <a:srgbClr val="FF6600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altLang="en-US" b="1" i="1" dirty="0" smtClean="0">
                        <a:solidFill>
                          <a:srgbClr val="FF6600"/>
                        </a:solidFill>
                        <a:latin typeface="Cambria Math" panose="02040503050406030204" pitchFamily="18" charset="0"/>
                      </a:rPr>
                      <m:t>𝑮</m:t>
                    </m:r>
                    <m:r>
                      <a:rPr lang="en-US" altLang="en-US" b="1" i="1" dirty="0">
                        <a:solidFill>
                          <a:srgbClr val="FF6600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US" altLang="en-US" dirty="0" smtClean="0"/>
              </a:p>
              <a:p>
                <a:pPr lvl="2"/>
                <a:r>
                  <a:rPr lang="en-US" altLang="en-US" sz="2400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≡</a:t>
                </a:r>
                <a:r>
                  <a:rPr lang="en-US" altLang="en-US" sz="2400" dirty="0" smtClean="0"/>
                  <a:t> expansion lower bound on </a:t>
                </a:r>
                <a14:m>
                  <m:oMath xmlns:m="http://schemas.openxmlformats.org/officeDocument/2006/math">
                    <m:r>
                      <a:rPr lang="en-US" altLang="en-US" sz="2400" b="1" i="1" dirty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𝑮</m:t>
                    </m:r>
                  </m:oMath>
                </a14:m>
                <a:endParaRPr lang="en-US" altLang="en-US" sz="2400" b="1" dirty="0" smtClean="0">
                  <a:solidFill>
                    <a:schemeClr val="accent1"/>
                  </a:solidFill>
                </a:endParaRPr>
              </a:p>
              <a:p>
                <a:pPr lvl="1"/>
                <a:r>
                  <a:rPr lang="en-US" altLang="en-US" dirty="0" smtClean="0"/>
                  <a:t>Implies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en-US" b="1" i="1" dirty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en-US" b="1" i="1" dirty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e>
                      <m:sup>
                        <m:r>
                          <a:rPr lang="en-US" altLang="en-US" b="1" i="1" dirty="0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𝛀</m:t>
                        </m:r>
                        <m:d>
                          <m:dPr>
                            <m:ctrlPr>
                              <a:rPr lang="en-US" altLang="en-US" b="1" i="1" dirty="0" smtClean="0">
                                <a:solidFill>
                                  <a:schemeClr val="accent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altLang="en-US" b="1" i="1" dirty="0">
                                <a:solidFill>
                                  <a:schemeClr val="accent1"/>
                                </a:solidFill>
                                <a:latin typeface="Cambria Math" panose="02040503050406030204" pitchFamily="18" charset="0"/>
                              </a:rPr>
                              <m:t>𝒏</m:t>
                            </m:r>
                          </m:e>
                        </m:d>
                        <m:r>
                          <a:rPr lang="en-US" altLang="en-US" b="1" i="1" dirty="0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en-US" altLang="en-US" dirty="0" smtClean="0"/>
                  <a:t>lower bound for </a:t>
                </a:r>
                <a14:m>
                  <m:oMath xmlns:m="http://schemas.openxmlformats.org/officeDocument/2006/math">
                    <m:r>
                      <a:rPr lang="en-US" altLang="en-US" b="1" i="1" dirty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𝑷𝑯𝑷</m:t>
                    </m:r>
                    <m:r>
                      <a:rPr lang="en-US" altLang="en-US" b="1" i="1" baseline="-25000" dirty="0" err="1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𝒏</m:t>
                    </m:r>
                  </m:oMath>
                </a14:m>
                <a:r>
                  <a:rPr lang="en-US" altLang="en-US" dirty="0"/>
                  <a:t> </a:t>
                </a:r>
              </a:p>
            </p:txBody>
          </p:sp>
        </mc:Choice>
        <mc:Fallback xmlns="">
          <p:sp>
            <p:nvSpPr>
              <p:cNvPr id="148483" name="Rectang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304800" y="1371600"/>
                <a:ext cx="8839200" cy="4953000"/>
              </a:xfrm>
              <a:blipFill rotWithShape="0">
                <a:blip r:embed="rId3"/>
                <a:stretch>
                  <a:fillRect l="-897" t="-984" r="-6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384900-51C4-4F1F-AC0B-CB9FE738FE37}" type="slidenum">
              <a:rPr lang="en-US" altLang="en-US" smtClean="0"/>
              <a:pPr/>
              <a:t>72</a:t>
            </a:fld>
            <a:endParaRPr lang="en-US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More counting</a:t>
            </a:r>
            <a:endParaRPr lang="en-US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9571" name="Rectangle 3"/>
              <p:cNvSpPr>
                <a:spLocks noGrp="1" noChangeArrowheads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r>
                  <a:rPr lang="en-US" altLang="en-US" dirty="0"/>
                  <a:t>Counting </a:t>
                </a:r>
                <a14:m>
                  <m:oMath xmlns:m="http://schemas.openxmlformats.org/officeDocument/2006/math">
                    <m:r>
                      <a:rPr lang="en-US" altLang="en-US" b="1" i="1" dirty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𝒎𝒐𝒅</m:t>
                    </m:r>
                    <m:r>
                      <a:rPr lang="en-US" altLang="en-US" b="1" i="1" dirty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altLang="en-US" b="1" i="1" dirty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𝟐</m:t>
                    </m:r>
                  </m:oMath>
                </a14:m>
                <a:endParaRPr lang="en-US" altLang="en-US" b="1" dirty="0">
                  <a:solidFill>
                    <a:schemeClr val="accent1"/>
                  </a:solidFill>
                </a:endParaRPr>
              </a:p>
              <a:p>
                <a:pPr lvl="1"/>
                <a:r>
                  <a:rPr lang="en-US" altLang="en-US" sz="2800" dirty="0" smtClean="0"/>
                  <a:t>no matching on an </a:t>
                </a:r>
                <a:r>
                  <a:rPr lang="en-US" altLang="en-US" sz="2800" dirty="0"/>
                  <a:t>odd size set</a:t>
                </a:r>
                <a:r>
                  <a:rPr lang="en-US" altLang="en-US" dirty="0"/>
                  <a:t/>
                </a:r>
                <a:br>
                  <a:rPr lang="en-US" altLang="en-US" dirty="0"/>
                </a:br>
                <a:endParaRPr lang="en-US" altLang="en-US" dirty="0"/>
              </a:p>
              <a:p>
                <a:pPr lvl="1"/>
                <a:r>
                  <a:rPr lang="en-US" altLang="en-US" sz="2800" dirty="0" smtClean="0"/>
                  <a:t>variable for each edge</a:t>
                </a:r>
                <a:endParaRPr lang="en-US" altLang="en-US" sz="2800" dirty="0"/>
              </a:p>
              <a:p>
                <a:pPr marL="457200" lvl="1" indent="0">
                  <a:buNone/>
                </a:pPr>
                <a:endParaRPr lang="en-US" altLang="en-US" dirty="0"/>
              </a:p>
              <a:p>
                <a:pPr lvl="1"/>
                <a:endParaRPr lang="en-US" altLang="en-US" dirty="0" smtClean="0"/>
              </a:p>
              <a:p>
                <a:pPr lvl="8"/>
                <a:endParaRPr lang="en-US" altLang="en-US" sz="1000" dirty="0"/>
              </a:p>
              <a:p>
                <a:r>
                  <a:rPr lang="en-US" altLang="en-US" dirty="0"/>
                  <a:t> Counting </a:t>
                </a:r>
                <a14:m>
                  <m:oMath xmlns:m="http://schemas.openxmlformats.org/officeDocument/2006/math">
                    <m:r>
                      <a:rPr lang="en-US" altLang="en-US" b="1" i="1" dirty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𝒎𝒐𝒅</m:t>
                    </m:r>
                    <m:r>
                      <a:rPr lang="en-US" altLang="en-US" b="1" i="1" dirty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altLang="en-US" b="1" i="1" dirty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𝒓</m:t>
                    </m:r>
                  </m:oMath>
                </a14:m>
                <a:endParaRPr lang="en-US" altLang="en-US" b="1" dirty="0">
                  <a:solidFill>
                    <a:schemeClr val="accent1"/>
                  </a:solidFill>
                </a:endParaRPr>
              </a:p>
              <a:p>
                <a:pPr lvl="1"/>
                <a:r>
                  <a:rPr lang="en-US" altLang="en-US" sz="2800" dirty="0"/>
                  <a:t>no perfect </a:t>
                </a:r>
                <a14:m>
                  <m:oMath xmlns:m="http://schemas.openxmlformats.org/officeDocument/2006/math">
                    <m:r>
                      <a:rPr lang="en-US" altLang="en-US" sz="2800" b="1" i="1" dirty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𝒓</m:t>
                    </m:r>
                  </m:oMath>
                </a14:m>
                <a:r>
                  <a:rPr lang="en-US" altLang="en-US" sz="2800" dirty="0"/>
                  <a:t>-partition if </a:t>
                </a:r>
                <a14:m>
                  <m:oMath xmlns:m="http://schemas.openxmlformats.org/officeDocument/2006/math">
                    <m:r>
                      <a:rPr lang="en-US" altLang="en-US" sz="2800" b="1" i="1" dirty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𝒓</m:t>
                    </m:r>
                  </m:oMath>
                </a14:m>
                <a:r>
                  <a:rPr lang="en-US" altLang="en-US" sz="2800" dirty="0"/>
                  <a:t> doesn’t divide </a:t>
                </a:r>
                <a14:m>
                  <m:oMath xmlns:m="http://schemas.openxmlformats.org/officeDocument/2006/math">
                    <m:r>
                      <a:rPr lang="en-US" altLang="en-US" sz="2800" b="1" i="1" dirty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𝒏</m:t>
                    </m:r>
                  </m:oMath>
                </a14:m>
                <a:r>
                  <a:rPr lang="en-US" altLang="en-US" sz="2800" dirty="0"/>
                  <a:t>       </a:t>
                </a:r>
                <a:r>
                  <a:rPr lang="en-US" altLang="en-US" dirty="0"/>
                  <a:t/>
                </a:r>
                <a:br>
                  <a:rPr lang="en-US" altLang="en-US" dirty="0"/>
                </a:br>
                <a:r>
                  <a:rPr lang="en-US" altLang="en-US" dirty="0"/>
                  <a:t/>
                </a:r>
                <a:br>
                  <a:rPr lang="en-US" altLang="en-US" dirty="0"/>
                </a:br>
                <a:r>
                  <a:rPr lang="en-US" altLang="en-US" dirty="0"/>
                  <a:t/>
                </a:r>
                <a:br>
                  <a:rPr lang="en-US" altLang="en-US" dirty="0"/>
                </a:br>
                <a:r>
                  <a:rPr lang="en-US" altLang="en-US" dirty="0"/>
                  <a:t/>
                </a:r>
                <a:br>
                  <a:rPr lang="en-US" altLang="en-US" dirty="0"/>
                </a:br>
                <a:r>
                  <a:rPr lang="en-US" altLang="en-US" dirty="0"/>
                  <a:t>	 </a:t>
                </a:r>
              </a:p>
            </p:txBody>
          </p:sp>
        </mc:Choice>
        <mc:Fallback xmlns="">
          <p:sp>
            <p:nvSpPr>
              <p:cNvPr id="109571" name="Rectang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blipFill rotWithShape="0">
                <a:blip r:embed="rId2"/>
                <a:stretch>
                  <a:fillRect l="-1305" t="-110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09587" name="Group 19"/>
          <p:cNvGrpSpPr>
            <a:grpSpLocks/>
          </p:cNvGrpSpPr>
          <p:nvPr/>
        </p:nvGrpSpPr>
        <p:grpSpPr bwMode="auto">
          <a:xfrm>
            <a:off x="4625668" y="2530629"/>
            <a:ext cx="2133600" cy="2057400"/>
            <a:chOff x="1536" y="2208"/>
            <a:chExt cx="1344" cy="1296"/>
          </a:xfrm>
        </p:grpSpPr>
        <p:sp>
          <p:nvSpPr>
            <p:cNvPr id="109575" name="Line 7"/>
            <p:cNvSpPr>
              <a:spLocks noChangeShapeType="1"/>
            </p:cNvSpPr>
            <p:nvPr/>
          </p:nvSpPr>
          <p:spPr bwMode="auto">
            <a:xfrm flipV="1">
              <a:off x="1968" y="2448"/>
              <a:ext cx="816" cy="100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109586" name="Group 18"/>
            <p:cNvGrpSpPr>
              <a:grpSpLocks/>
            </p:cNvGrpSpPr>
            <p:nvPr/>
          </p:nvGrpSpPr>
          <p:grpSpPr bwMode="auto">
            <a:xfrm>
              <a:off x="1536" y="2208"/>
              <a:ext cx="1344" cy="1296"/>
              <a:chOff x="1536" y="2208"/>
              <a:chExt cx="1344" cy="1296"/>
            </a:xfrm>
          </p:grpSpPr>
          <p:grpSp>
            <p:nvGrpSpPr>
              <p:cNvPr id="109585" name="Group 17"/>
              <p:cNvGrpSpPr>
                <a:grpSpLocks/>
              </p:cNvGrpSpPr>
              <p:nvPr/>
            </p:nvGrpSpPr>
            <p:grpSpPr bwMode="auto">
              <a:xfrm>
                <a:off x="1536" y="2208"/>
                <a:ext cx="1296" cy="1296"/>
                <a:chOff x="1536" y="2208"/>
                <a:chExt cx="1296" cy="1296"/>
              </a:xfrm>
            </p:grpSpPr>
            <p:sp>
              <p:nvSpPr>
                <p:cNvPr id="109574" name="Line 6"/>
                <p:cNvSpPr>
                  <a:spLocks noChangeShapeType="1"/>
                </p:cNvSpPr>
                <p:nvPr/>
              </p:nvSpPr>
              <p:spPr bwMode="auto">
                <a:xfrm flipH="1">
                  <a:off x="1968" y="2256"/>
                  <a:ext cx="144" cy="1152"/>
                </a:xfrm>
                <a:prstGeom prst="line">
                  <a:avLst/>
                </a:prstGeom>
                <a:noFill/>
                <a:ln w="57150">
                  <a:solidFill>
                    <a:srgbClr val="6699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9576" name="Line 8"/>
                <p:cNvSpPr>
                  <a:spLocks noChangeShapeType="1"/>
                </p:cNvSpPr>
                <p:nvPr/>
              </p:nvSpPr>
              <p:spPr bwMode="auto">
                <a:xfrm flipH="1">
                  <a:off x="1584" y="2400"/>
                  <a:ext cx="1200" cy="384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9577" name="Line 9"/>
                <p:cNvSpPr>
                  <a:spLocks noChangeShapeType="1"/>
                </p:cNvSpPr>
                <p:nvPr/>
              </p:nvSpPr>
              <p:spPr bwMode="auto">
                <a:xfrm>
                  <a:off x="1632" y="2832"/>
                  <a:ext cx="1200" cy="384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9578" name="Line 10"/>
                <p:cNvSpPr>
                  <a:spLocks noChangeShapeType="1"/>
                </p:cNvSpPr>
                <p:nvPr/>
              </p:nvSpPr>
              <p:spPr bwMode="auto">
                <a:xfrm flipH="1">
                  <a:off x="1536" y="2208"/>
                  <a:ext cx="576" cy="624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9579" name="Line 11"/>
                <p:cNvSpPr>
                  <a:spLocks noChangeShapeType="1"/>
                </p:cNvSpPr>
                <p:nvPr/>
              </p:nvSpPr>
              <p:spPr bwMode="auto">
                <a:xfrm>
                  <a:off x="1584" y="2832"/>
                  <a:ext cx="384" cy="672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sp>
            <p:nvSpPr>
              <p:cNvPr id="109580" name="Line 12"/>
              <p:cNvSpPr>
                <a:spLocks noChangeShapeType="1"/>
              </p:cNvSpPr>
              <p:nvPr/>
            </p:nvSpPr>
            <p:spPr bwMode="auto">
              <a:xfrm flipV="1">
                <a:off x="2016" y="3264"/>
                <a:ext cx="816" cy="19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109584" name="Group 16"/>
              <p:cNvGrpSpPr>
                <a:grpSpLocks/>
              </p:cNvGrpSpPr>
              <p:nvPr/>
            </p:nvGrpSpPr>
            <p:grpSpPr bwMode="auto">
              <a:xfrm>
                <a:off x="2160" y="2208"/>
                <a:ext cx="720" cy="1008"/>
                <a:chOff x="2160" y="2208"/>
                <a:chExt cx="720" cy="1008"/>
              </a:xfrm>
            </p:grpSpPr>
            <p:sp>
              <p:nvSpPr>
                <p:cNvPr id="109573" name="Line 5"/>
                <p:cNvSpPr>
                  <a:spLocks noChangeShapeType="1"/>
                </p:cNvSpPr>
                <p:nvPr/>
              </p:nvSpPr>
              <p:spPr bwMode="auto">
                <a:xfrm>
                  <a:off x="2160" y="2208"/>
                  <a:ext cx="720" cy="100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9581" name="Line 13"/>
                <p:cNvSpPr>
                  <a:spLocks noChangeShapeType="1"/>
                </p:cNvSpPr>
                <p:nvPr/>
              </p:nvSpPr>
              <p:spPr bwMode="auto">
                <a:xfrm flipH="1" flipV="1">
                  <a:off x="2832" y="2448"/>
                  <a:ext cx="48" cy="720"/>
                </a:xfrm>
                <a:prstGeom prst="line">
                  <a:avLst/>
                </a:prstGeom>
                <a:noFill/>
                <a:ln w="57150">
                  <a:solidFill>
                    <a:srgbClr val="6699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9582" name="Line 14"/>
                <p:cNvSpPr>
                  <a:spLocks noChangeShapeType="1"/>
                </p:cNvSpPr>
                <p:nvPr/>
              </p:nvSpPr>
              <p:spPr bwMode="auto">
                <a:xfrm>
                  <a:off x="2208" y="2208"/>
                  <a:ext cx="576" cy="192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</p:grp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5867400" y="1411509"/>
                <a:ext cx="2263184" cy="61908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b="1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b="1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  <m:t>𝑪𝒐𝒖𝒏𝒕</m:t>
                          </m:r>
                        </m:e>
                        <m:sub>
                          <m:r>
                            <a:rPr lang="en-US" b="1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sub>
                        <m:sup>
                          <m:r>
                            <a:rPr lang="en-US" b="1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  <m:r>
                            <a:rPr lang="en-US" b="1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  <m:t>𝒏</m:t>
                          </m:r>
                          <m:r>
                            <a:rPr lang="en-US" b="1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b="1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sup>
                      </m:sSubSup>
                    </m:oMath>
                  </m:oMathPara>
                </a14:m>
                <a:endParaRPr lang="en-US" b="1" dirty="0" smtClean="0">
                  <a:solidFill>
                    <a:srgbClr val="669900"/>
                  </a:solidFill>
                  <a:latin typeface="+mn-lt"/>
                </a:endParaRPr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67400" y="1411509"/>
                <a:ext cx="2263184" cy="619080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/>
              <p:cNvSpPr txBox="1"/>
              <p:nvPr/>
            </p:nvSpPr>
            <p:spPr>
              <a:xfrm>
                <a:off x="1557489" y="5486400"/>
                <a:ext cx="5214889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sSubSup>
                      <m:sSubSupPr>
                        <m:ctrlPr>
                          <a:rPr lang="en-US" b="1" i="1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b="1" i="1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𝑪𝒐𝒖𝒏𝒕</m:t>
                        </m:r>
                      </m:e>
                      <m:sub>
                        <m:r>
                          <a:rPr lang="en-US" b="1" i="1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𝒓</m:t>
                        </m:r>
                      </m:sub>
                      <m:sup>
                        <m:r>
                          <a:rPr lang="en-US" b="1" i="1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𝒏</m:t>
                        </m:r>
                      </m:sup>
                    </m:sSubSup>
                  </m:oMath>
                </a14:m>
                <a:r>
                  <a:rPr lang="en-US" b="1" dirty="0" smtClean="0">
                    <a:solidFill>
                      <a:srgbClr val="669900"/>
                    </a:solidFill>
                    <a:latin typeface="+mn-lt"/>
                  </a:rPr>
                  <a:t>    </a:t>
                </a:r>
                <a:r>
                  <a:rPr lang="en-US" dirty="0" smtClean="0">
                    <a:latin typeface="+mn-lt"/>
                  </a:rPr>
                  <a:t>for </a:t>
                </a:r>
                <a14:m>
                  <m:oMath xmlns:m="http://schemas.openxmlformats.org/officeDocument/2006/math">
                    <m:r>
                      <a:rPr lang="en-US" b="1" i="1" dirty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𝒏</m:t>
                    </m:r>
                    <m:r>
                      <a:rPr lang="en-US" b="1" i="1" dirty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≢</m:t>
                    </m:r>
                    <m:r>
                      <a:rPr lang="en-US" b="1" i="1" dirty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𝟎</m:t>
                    </m:r>
                    <m:r>
                      <a:rPr lang="en-US" b="1" i="1" dirty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 (</m:t>
                    </m:r>
                    <m:r>
                      <a:rPr lang="en-US" b="1" i="1" dirty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𝒎𝒐𝒅</m:t>
                    </m:r>
                    <m:r>
                      <a:rPr lang="en-US" b="1" i="1" dirty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b="1" i="1" dirty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𝒓</m:t>
                    </m:r>
                    <m:r>
                      <a:rPr lang="en-US" b="1" i="1" dirty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US" b="1" dirty="0" smtClean="0">
                  <a:solidFill>
                    <a:schemeClr val="accent1"/>
                  </a:solidFill>
                  <a:latin typeface="+mn-lt"/>
                </a:endParaRPr>
              </a:p>
            </p:txBody>
          </p:sp>
        </mc:Choice>
        <mc:Fallback xmlns="">
          <p:sp>
            <p:nvSpPr>
              <p:cNvPr id="21" name="TextBox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57489" y="5486400"/>
                <a:ext cx="5214889" cy="584775"/>
              </a:xfrm>
              <a:prstGeom prst="rect">
                <a:avLst/>
              </a:prstGeom>
              <a:blipFill rotWithShape="0">
                <a:blip r:embed="rId4"/>
                <a:stretch>
                  <a:fillRect t="-12500" b="-3437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384900-51C4-4F1F-AC0B-CB9FE738FE37}" type="slidenum">
              <a:rPr lang="en-US" altLang="en-US" smtClean="0"/>
              <a:pPr/>
              <a:t>73</a:t>
            </a:fld>
            <a:endParaRPr lang="en-US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458200" cy="914400"/>
          </a:xfrm>
        </p:spPr>
        <p:txBody>
          <a:bodyPr/>
          <a:lstStyle/>
          <a:p>
            <a:r>
              <a:rPr lang="en-US" sz="3600" dirty="0" smtClean="0"/>
              <a:t>Counting and algebraic/inequality proofs</a:t>
            </a:r>
            <a:endParaRPr lang="en-US" sz="36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b="1" dirty="0" smtClean="0">
                    <a:solidFill>
                      <a:schemeClr val="accent1"/>
                    </a:solidFill>
                  </a:rPr>
                  <a:t>Cutting-planes</a:t>
                </a:r>
                <a:r>
                  <a:rPr lang="en-US" dirty="0" smtClean="0"/>
                  <a:t> can count:</a:t>
                </a:r>
              </a:p>
              <a:p>
                <a:pPr lvl="1"/>
                <a:r>
                  <a:rPr lang="en-US" sz="2800" dirty="0" smtClean="0"/>
                  <a:t>Efficient refutations of </a:t>
                </a:r>
                <a14:m>
                  <m:oMath xmlns:m="http://schemas.openxmlformats.org/officeDocument/2006/math">
                    <m:r>
                      <a:rPr lang="en-US" altLang="en-US" sz="2800" b="1" i="1" dirty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𝑷𝑯𝑷</m:t>
                    </m:r>
                    <m:r>
                      <a:rPr lang="en-US" altLang="en-US" sz="2800" b="1" i="1" baseline="-25000" dirty="0" err="1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𝒏</m:t>
                    </m:r>
                  </m:oMath>
                </a14:m>
                <a:r>
                  <a:rPr lang="en-US" sz="2800" dirty="0" smtClean="0"/>
                  <a:t> and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2800" b="1" i="1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2800" b="1" i="1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𝑪𝒐𝒖𝒏𝒕</m:t>
                        </m:r>
                      </m:e>
                      <m:sub>
                        <m:r>
                          <a:rPr lang="en-US" sz="2800" b="1" i="1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𝒓</m:t>
                        </m:r>
                      </m:sub>
                      <m:sup>
                        <m:r>
                          <a:rPr lang="en-US" sz="2800" b="1" i="1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𝒏</m:t>
                        </m:r>
                      </m:sup>
                    </m:sSubSup>
                  </m:oMath>
                </a14:m>
                <a:r>
                  <a:rPr lang="en-US" dirty="0" smtClean="0"/>
                  <a:t> </a:t>
                </a:r>
              </a:p>
              <a:p>
                <a:pPr lvl="1"/>
                <a:endParaRPr lang="en-US" dirty="0"/>
              </a:p>
              <a:p>
                <a:r>
                  <a:rPr lang="en-US" dirty="0" smtClean="0"/>
                  <a:t>Algebraic proofs over field of characteristic </a:t>
                </a:r>
                <a14:m>
                  <m:oMath xmlns:m="http://schemas.openxmlformats.org/officeDocument/2006/math">
                    <m:r>
                      <a:rPr lang="en-US" b="1" i="1" dirty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𝒑</m:t>
                    </m:r>
                  </m:oMath>
                </a14:m>
                <a:r>
                  <a:rPr lang="en-US" dirty="0" smtClean="0"/>
                  <a:t> can only count mod </a:t>
                </a:r>
                <a14:m>
                  <m:oMath xmlns:m="http://schemas.openxmlformats.org/officeDocument/2006/math">
                    <m:r>
                      <a:rPr lang="en-US" b="1" i="1" dirty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𝒑</m:t>
                    </m:r>
                  </m:oMath>
                </a14:m>
                <a:endParaRPr lang="en-US" b="1" dirty="0" smtClean="0">
                  <a:solidFill>
                    <a:schemeClr val="accent1"/>
                  </a:solidFill>
                </a:endParaRPr>
              </a:p>
              <a:p>
                <a:pPr lvl="1"/>
                <a:r>
                  <a:rPr lang="en-US" sz="2800" b="1" dirty="0">
                    <a:solidFill>
                      <a:schemeClr val="accent1"/>
                    </a:solidFill>
                  </a:rPr>
                  <a:t>PCR</a:t>
                </a:r>
                <a:r>
                  <a:rPr lang="en-US" sz="2800" dirty="0"/>
                  <a:t> </a:t>
                </a:r>
                <a:r>
                  <a:rPr lang="en-US" sz="2800" dirty="0" smtClean="0"/>
                  <a:t>proofs require </a:t>
                </a:r>
                <a14:m>
                  <m:oMath xmlns:m="http://schemas.openxmlformats.org/officeDocument/2006/math">
                    <m:r>
                      <a:rPr lang="en-US" altLang="en-US" sz="2800" b="1" i="1" dirty="0">
                        <a:solidFill>
                          <a:schemeClr val="accent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𝛀</m:t>
                    </m:r>
                    <m:d>
                      <m:dPr>
                        <m:ctrlPr>
                          <a:rPr lang="en-US" altLang="en-US" sz="2800" b="1" i="1" dirty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en-US" sz="2800" b="1" i="1" dirty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𝒏</m:t>
                        </m:r>
                      </m:e>
                    </m:d>
                  </m:oMath>
                </a14:m>
                <a:r>
                  <a:rPr lang="en-US" sz="2800" dirty="0" smtClean="0"/>
                  <a:t> degree/exponential size to refute </a:t>
                </a:r>
                <a14:m>
                  <m:oMath xmlns:m="http://schemas.openxmlformats.org/officeDocument/2006/math">
                    <m:r>
                      <a:rPr lang="en-US" altLang="en-US" sz="2800" b="1" i="1" dirty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𝑷𝑯𝑷</m:t>
                    </m:r>
                    <m:r>
                      <a:rPr lang="en-US" altLang="en-US" sz="2800" b="1" i="1" baseline="-25000" dirty="0" err="1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𝒏</m:t>
                    </m:r>
                  </m:oMath>
                </a14:m>
                <a:r>
                  <a:rPr lang="en-US" sz="2800" dirty="0"/>
                  <a:t> and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2800" b="1" i="1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2800" b="1" i="1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𝑪𝒐𝒖𝒏𝒕</m:t>
                        </m:r>
                      </m:e>
                      <m:sub>
                        <m:r>
                          <a:rPr lang="en-US" sz="2800" b="1" i="1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𝒓</m:t>
                        </m:r>
                      </m:sub>
                      <m:sup>
                        <m:r>
                          <a:rPr lang="en-US" sz="2800" b="1" i="1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𝒏</m:t>
                        </m:r>
                      </m:sup>
                    </m:sSubSup>
                  </m:oMath>
                </a14:m>
                <a:r>
                  <a:rPr lang="en-US" sz="2800" dirty="0" smtClean="0"/>
                  <a:t>  for most </a:t>
                </a:r>
                <a14:m>
                  <m:oMath xmlns:m="http://schemas.openxmlformats.org/officeDocument/2006/math">
                    <m:r>
                      <a:rPr lang="en-US" sz="2800" b="1" i="1" dirty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𝒏</m:t>
                    </m:r>
                  </m:oMath>
                </a14:m>
                <a:r>
                  <a:rPr lang="en-US" sz="2800" dirty="0" smtClean="0"/>
                  <a:t> and </a:t>
                </a:r>
                <a14:m>
                  <m:oMath xmlns:m="http://schemas.openxmlformats.org/officeDocument/2006/math">
                    <m:r>
                      <a:rPr lang="en-US" sz="2800" i="1" dirty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𝑟</m:t>
                    </m:r>
                  </m:oMath>
                </a14:m>
                <a:r>
                  <a:rPr lang="en-US" sz="2800" dirty="0" smtClean="0"/>
                  <a:t>. </a:t>
                </a:r>
                <a:endParaRPr lang="en-US" sz="28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1305" t="-1107" r="-79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384900-51C4-4F1F-AC0B-CB9FE738FE37}" type="slidenum">
              <a:rPr lang="en-US" altLang="en-US" smtClean="0"/>
              <a:pPr/>
              <a:t>74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85380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7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3600" dirty="0" err="1"/>
              <a:t>Tseitin</a:t>
            </a:r>
            <a:r>
              <a:rPr lang="en-US" altLang="en-US" sz="3600" dirty="0"/>
              <a:t> </a:t>
            </a:r>
            <a:r>
              <a:rPr lang="en-US" altLang="en-US" sz="3600" dirty="0" smtClean="0"/>
              <a:t>formulas </a:t>
            </a:r>
            <a:r>
              <a:rPr lang="en-US" altLang="en-US" sz="3600" dirty="0"/>
              <a:t>- odd-charged graphs</a:t>
            </a:r>
            <a:endParaRPr lang="en-US" altLang="en-US" sz="4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1795" name="Rectangle 3"/>
              <p:cNvSpPr>
                <a:spLocks noGrp="1" noChangeArrowheads="1"/>
              </p:cNvSpPr>
              <p:nvPr>
                <p:ph type="body" idx="1"/>
              </p:nvPr>
            </p:nvSpPr>
            <p:spPr>
              <a:xfrm>
                <a:off x="431800" y="1295400"/>
                <a:ext cx="8204200" cy="4572000"/>
              </a:xfrm>
            </p:spPr>
            <p:txBody>
              <a:bodyPr/>
              <a:lstStyle/>
              <a:p>
                <a:r>
                  <a:rPr lang="en-US" altLang="en-US" dirty="0" smtClean="0"/>
                  <a:t>Given a low degree graph </a:t>
                </a:r>
                <a14:m>
                  <m:oMath xmlns:m="http://schemas.openxmlformats.org/officeDocument/2006/math">
                    <m:r>
                      <a:rPr lang="en-US" altLang="en-US" b="1" i="1" dirty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𝑮</m:t>
                    </m:r>
                    <m:r>
                      <a:rPr lang="en-US" altLang="en-US" b="1" i="1" dirty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altLang="en-US" b="1" i="1" dirty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𝑽</m:t>
                    </m:r>
                    <m:r>
                      <a:rPr lang="en-US" altLang="en-US" b="1" i="1" dirty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altLang="en-US" b="1" i="1" dirty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𝑬</m:t>
                    </m:r>
                    <m:r>
                      <a:rPr lang="en-US" altLang="en-US" b="1" i="1" dirty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altLang="en-US" dirty="0">
                    <a:solidFill>
                      <a:schemeClr val="accent1"/>
                    </a:solidFill>
                  </a:rPr>
                  <a:t> </a:t>
                </a:r>
                <a:r>
                  <a:rPr lang="en-US" altLang="en-US" dirty="0"/>
                  <a:t>with 0-1 </a:t>
                </a:r>
                <a:r>
                  <a:rPr lang="en-US" altLang="en-US" i="1" dirty="0" smtClean="0"/>
                  <a:t>charge </a:t>
                </a:r>
                <a14:m>
                  <m:oMath xmlns:m="http://schemas.openxmlformats.org/officeDocument/2006/math">
                    <m:r>
                      <a:rPr lang="en-US" altLang="en-US" b="1" i="1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𝝌</m:t>
                    </m:r>
                    <m:d>
                      <m:dPr>
                        <m:ctrlPr>
                          <a:rPr lang="en-US" altLang="en-US" b="1" i="1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en-US" b="1" i="1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𝒗</m:t>
                        </m:r>
                      </m:e>
                    </m:d>
                    <m:r>
                      <a:rPr lang="en-US" alt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altLang="en-US" dirty="0" smtClean="0"/>
                  <a:t>on each node </a:t>
                </a:r>
                <a14:m>
                  <m:oMath xmlns:m="http://schemas.openxmlformats.org/officeDocument/2006/math">
                    <m:r>
                      <a:rPr lang="en-US" altLang="en-US" b="1" i="1" dirty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𝒗</m:t>
                    </m:r>
                  </m:oMath>
                </a14:m>
                <a:r>
                  <a:rPr lang="en-US" altLang="en-US" dirty="0" smtClean="0"/>
                  <a:t> </a:t>
                </a:r>
                <a:r>
                  <a:rPr lang="en-US" altLang="en-US" dirty="0" err="1"/>
                  <a:t>s.t.</a:t>
                </a:r>
                <a:r>
                  <a:rPr lang="en-US" altLang="en-US" dirty="0"/>
                  <a:t> </a:t>
                </a:r>
                <a:r>
                  <a:rPr lang="en-US" altLang="en-US" dirty="0" smtClean="0"/>
                  <a:t>total charge </a:t>
                </a:r>
                <a:r>
                  <a:rPr lang="en-US" altLang="en-US" dirty="0"/>
                  <a:t>is </a:t>
                </a:r>
                <a:r>
                  <a:rPr lang="en-US" altLang="en-US" i="1" dirty="0"/>
                  <a:t>odd</a:t>
                </a:r>
              </a:p>
              <a:p>
                <a:pPr lvl="4"/>
                <a:endParaRPr lang="en-US" altLang="en-US" dirty="0"/>
              </a:p>
              <a:p>
                <a:r>
                  <a:rPr lang="en-US" altLang="en-US" dirty="0"/>
                  <a:t>One variable </a:t>
                </a:r>
                <a:r>
                  <a:rPr lang="en-US" altLang="en-US" b="1" dirty="0" err="1" smtClean="0">
                    <a:solidFill>
                      <a:schemeClr val="accent1"/>
                    </a:solidFill>
                  </a:rPr>
                  <a:t>x</a:t>
                </a:r>
                <a14:m>
                  <m:oMath xmlns:m="http://schemas.openxmlformats.org/officeDocument/2006/math">
                    <m:r>
                      <a:rPr lang="en-US" altLang="en-US" b="1" i="1" baseline="-25000" dirty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𝒆</m:t>
                    </m:r>
                  </m:oMath>
                </a14:m>
                <a:r>
                  <a:rPr lang="en-US" altLang="en-US" dirty="0"/>
                  <a:t> </a:t>
                </a:r>
                <a:r>
                  <a:rPr lang="en-US" altLang="en-US" dirty="0" smtClean="0"/>
                  <a:t>per </a:t>
                </a:r>
                <a:r>
                  <a:rPr lang="en-US" altLang="en-US" dirty="0"/>
                  <a:t>edge </a:t>
                </a:r>
                <a14:m>
                  <m:oMath xmlns:m="http://schemas.openxmlformats.org/officeDocument/2006/math">
                    <m:r>
                      <a:rPr lang="en-US" altLang="en-US" b="1" i="1" dirty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𝒆</m:t>
                    </m:r>
                    <m:r>
                      <a:rPr lang="en-US" altLang="en-US" b="1" i="1" dirty="0" err="1">
                        <a:solidFill>
                          <a:schemeClr val="accent1"/>
                        </a:solidFill>
                        <a:latin typeface="Cambria Math" panose="02040503050406030204" pitchFamily="18" charset="0"/>
                        <a:sym typeface="Symbol" panose="05050102010706020507" pitchFamily="18" charset="2"/>
                      </a:rPr>
                      <m:t></m:t>
                    </m:r>
                    <m:r>
                      <a:rPr lang="en-US" altLang="en-US" b="1" i="1" dirty="0" err="1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𝑬</m:t>
                    </m:r>
                  </m:oMath>
                </a14:m>
                <a:r>
                  <a:rPr lang="en-US" altLang="en-US" dirty="0"/>
                  <a:t> </a:t>
                </a:r>
              </a:p>
              <a:p>
                <a:pPr lvl="1"/>
                <a:r>
                  <a:rPr lang="en-US" altLang="en-US" dirty="0"/>
                  <a:t>Clauses saying </a:t>
                </a:r>
                <a:r>
                  <a:rPr lang="en-US" altLang="en-US" dirty="0" smtClean="0"/>
                  <a:t>parity of </a:t>
                </a:r>
                <a:r>
                  <a:rPr lang="en-US" altLang="en-US" dirty="0"/>
                  <a:t>edges touching </a:t>
                </a:r>
                <a14:m>
                  <m:oMath xmlns:m="http://schemas.openxmlformats.org/officeDocument/2006/math">
                    <m:r>
                      <a:rPr lang="en-US" altLang="en-US" b="1" i="1" dirty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𝒗</m:t>
                    </m:r>
                  </m:oMath>
                </a14:m>
                <a:r>
                  <a:rPr lang="en-US" altLang="en-US" dirty="0"/>
                  <a:t> </a:t>
                </a:r>
                <a:r>
                  <a:rPr lang="en-US" altLang="en-US" dirty="0" smtClean="0"/>
                  <a:t>is </a:t>
                </a:r>
                <a14:m>
                  <m:oMath xmlns:m="http://schemas.openxmlformats.org/officeDocument/2006/math">
                    <m:r>
                      <a:rPr lang="en-US" altLang="en-US" b="1" i="1">
                        <a:solidFill>
                          <a:schemeClr val="accent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𝝌</m:t>
                    </m:r>
                    <m:d>
                      <m:dPr>
                        <m:ctrlPr>
                          <a:rPr lang="en-US" altLang="en-US" b="1" i="1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en-US" b="1" i="1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𝒗</m:t>
                        </m:r>
                      </m:e>
                    </m:d>
                  </m:oMath>
                </a14:m>
                <a:endParaRPr lang="en-US" altLang="en-US" dirty="0" smtClean="0">
                  <a:solidFill>
                    <a:schemeClr val="accent1"/>
                  </a:solidFill>
                </a:endParaRPr>
              </a:p>
              <a:p>
                <a:pPr lvl="1"/>
                <a:r>
                  <a:rPr lang="en-US" altLang="en-US" dirty="0" smtClean="0"/>
                  <a:t>Needs</a:t>
                </a:r>
                <a:r>
                  <a:rPr lang="en-US" altLang="en-US" dirty="0" smtClean="0">
                    <a:solidFill>
                      <a:schemeClr val="accent1"/>
                    </a:solidFill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en-US" b="1" i="1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en-US" b="1" i="1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e>
                      <m:sup>
                        <m:func>
                          <m:funcPr>
                            <m:ctrlPr>
                              <a:rPr lang="en-US" altLang="en-US" b="1" i="1" smtClean="0">
                                <a:solidFill>
                                  <a:schemeClr val="accent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uncPr>
                          <m:fName>
                            <m:r>
                              <a:rPr lang="en-US" altLang="en-US" b="1" i="1" smtClean="0">
                                <a:solidFill>
                                  <a:schemeClr val="accent1"/>
                                </a:solidFill>
                                <a:latin typeface="Cambria Math" panose="02040503050406030204" pitchFamily="18" charset="0"/>
                              </a:rPr>
                              <m:t>𝒅𝒆𝒈</m:t>
                            </m:r>
                          </m:fName>
                          <m:e>
                            <m:d>
                              <m:dPr>
                                <m:ctrlPr>
                                  <a:rPr lang="en-US" altLang="en-US" b="1" i="1" smtClean="0">
                                    <a:solidFill>
                                      <a:schemeClr val="accent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altLang="en-US" b="1" i="1" smtClean="0">
                                    <a:solidFill>
                                      <a:schemeClr val="accent1"/>
                                    </a:solidFill>
                                    <a:latin typeface="Cambria Math" panose="02040503050406030204" pitchFamily="18" charset="0"/>
                                  </a:rPr>
                                  <m:t>𝒗</m:t>
                                </m:r>
                              </m:e>
                            </m:d>
                          </m:e>
                        </m:func>
                        <m:r>
                          <a:rPr lang="en-US" altLang="en-US" b="1" i="1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altLang="en-US" b="1" i="1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</m:sup>
                    </m:sSup>
                  </m:oMath>
                </a14:m>
                <a:r>
                  <a:rPr lang="en-US" altLang="en-US" baseline="30000" dirty="0" smtClean="0">
                    <a:solidFill>
                      <a:schemeClr val="accent1"/>
                    </a:solidFill>
                  </a:rPr>
                  <a:t> </a:t>
                </a:r>
                <a:r>
                  <a:rPr lang="en-US" altLang="en-US" dirty="0" smtClean="0"/>
                  <a:t>clauses</a:t>
                </a:r>
                <a:endParaRPr lang="en-US" altLang="en-US" dirty="0"/>
              </a:p>
              <a:p>
                <a:pPr lvl="1"/>
                <a:r>
                  <a:rPr lang="en-US" altLang="en-US" dirty="0"/>
                  <a:t>If degree is large, add extension variables to compute parity at each </a:t>
                </a:r>
                <a:r>
                  <a:rPr lang="en-US" altLang="en-US" dirty="0" smtClean="0"/>
                  <a:t>vertex</a:t>
                </a:r>
              </a:p>
              <a:p>
                <a:pPr lvl="8"/>
                <a:endParaRPr lang="en-US" altLang="en-US" dirty="0"/>
              </a:p>
              <a:p>
                <a:r>
                  <a:rPr lang="en-US" altLang="en-US" dirty="0" err="1" smtClean="0"/>
                  <a:t>Unsatisfiable</a:t>
                </a:r>
                <a:endParaRPr lang="en-US" altLang="en-US" dirty="0"/>
              </a:p>
              <a:p>
                <a:pPr lvl="1"/>
                <a:r>
                  <a:rPr lang="en-US" altLang="en-US" dirty="0" smtClean="0"/>
                  <a:t>Sum of degrees is even</a:t>
                </a:r>
              </a:p>
            </p:txBody>
          </p:sp>
        </mc:Choice>
        <mc:Fallback xmlns="">
          <p:sp>
            <p:nvSpPr>
              <p:cNvPr id="161795" name="Rectang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431800" y="1295400"/>
                <a:ext cx="8204200" cy="4572000"/>
              </a:xfrm>
              <a:blipFill rotWithShape="0">
                <a:blip r:embed="rId2"/>
                <a:stretch>
                  <a:fillRect l="-1337" t="-1333" b="-70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61833" name="Group 41"/>
          <p:cNvGrpSpPr>
            <a:grpSpLocks/>
          </p:cNvGrpSpPr>
          <p:nvPr/>
        </p:nvGrpSpPr>
        <p:grpSpPr bwMode="auto">
          <a:xfrm>
            <a:off x="5103812" y="5046693"/>
            <a:ext cx="3049588" cy="1143000"/>
            <a:chOff x="2496" y="1584"/>
            <a:chExt cx="2112" cy="1344"/>
          </a:xfrm>
        </p:grpSpPr>
        <p:grpSp>
          <p:nvGrpSpPr>
            <p:cNvPr id="161832" name="Group 40"/>
            <p:cNvGrpSpPr>
              <a:grpSpLocks/>
            </p:cNvGrpSpPr>
            <p:nvPr/>
          </p:nvGrpSpPr>
          <p:grpSpPr bwMode="auto">
            <a:xfrm>
              <a:off x="2496" y="1584"/>
              <a:ext cx="2112" cy="1344"/>
              <a:chOff x="2496" y="1584"/>
              <a:chExt cx="2112" cy="1344"/>
            </a:xfrm>
          </p:grpSpPr>
          <p:sp>
            <p:nvSpPr>
              <p:cNvPr id="161798" name="Line 6"/>
              <p:cNvSpPr>
                <a:spLocks noChangeShapeType="1"/>
              </p:cNvSpPr>
              <p:nvPr/>
            </p:nvSpPr>
            <p:spPr bwMode="auto">
              <a:xfrm flipV="1">
                <a:off x="2880" y="1872"/>
                <a:ext cx="816" cy="1008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b="1"/>
              </a:p>
            </p:txBody>
          </p:sp>
          <p:grpSp>
            <p:nvGrpSpPr>
              <p:cNvPr id="161831" name="Group 39"/>
              <p:cNvGrpSpPr>
                <a:grpSpLocks/>
              </p:cNvGrpSpPr>
              <p:nvPr/>
            </p:nvGrpSpPr>
            <p:grpSpPr bwMode="auto">
              <a:xfrm>
                <a:off x="2496" y="1584"/>
                <a:ext cx="2112" cy="1344"/>
                <a:chOff x="2496" y="1584"/>
                <a:chExt cx="2112" cy="1344"/>
              </a:xfrm>
            </p:grpSpPr>
            <p:grpSp>
              <p:nvGrpSpPr>
                <p:cNvPr id="161830" name="Group 38"/>
                <p:cNvGrpSpPr>
                  <a:grpSpLocks/>
                </p:cNvGrpSpPr>
                <p:nvPr/>
              </p:nvGrpSpPr>
              <p:grpSpPr bwMode="auto">
                <a:xfrm>
                  <a:off x="2496" y="1584"/>
                  <a:ext cx="2112" cy="1344"/>
                  <a:chOff x="2496" y="1584"/>
                  <a:chExt cx="2112" cy="1344"/>
                </a:xfrm>
              </p:grpSpPr>
              <p:sp>
                <p:nvSpPr>
                  <p:cNvPr id="161801" name="Line 9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3792" y="2256"/>
                    <a:ext cx="816" cy="432"/>
                  </a:xfrm>
                  <a:prstGeom prst="line">
                    <a:avLst/>
                  </a:prstGeom>
                  <a:noFill/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 b="1"/>
                  </a:p>
                </p:txBody>
              </p:sp>
              <p:sp>
                <p:nvSpPr>
                  <p:cNvPr id="161802" name="Line 10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2496" y="1824"/>
                    <a:ext cx="1200" cy="384"/>
                  </a:xfrm>
                  <a:prstGeom prst="line">
                    <a:avLst/>
                  </a:prstGeom>
                  <a:noFill/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 b="1"/>
                  </a:p>
                </p:txBody>
              </p:sp>
              <p:sp>
                <p:nvSpPr>
                  <p:cNvPr id="161803" name="Line 11"/>
                  <p:cNvSpPr>
                    <a:spLocks noChangeShapeType="1"/>
                  </p:cNvSpPr>
                  <p:nvPr/>
                </p:nvSpPr>
                <p:spPr bwMode="auto">
                  <a:xfrm>
                    <a:off x="3792" y="1872"/>
                    <a:ext cx="816" cy="384"/>
                  </a:xfrm>
                  <a:prstGeom prst="line">
                    <a:avLst/>
                  </a:prstGeom>
                  <a:noFill/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 b="1"/>
                  </a:p>
                </p:txBody>
              </p:sp>
              <p:sp>
                <p:nvSpPr>
                  <p:cNvPr id="161804" name="Line 12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2496" y="1584"/>
                    <a:ext cx="576" cy="624"/>
                  </a:xfrm>
                  <a:prstGeom prst="line">
                    <a:avLst/>
                  </a:prstGeom>
                  <a:noFill/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 b="1"/>
                  </a:p>
                </p:txBody>
              </p:sp>
              <p:sp>
                <p:nvSpPr>
                  <p:cNvPr id="161805" name="Line 13"/>
                  <p:cNvSpPr>
                    <a:spLocks noChangeShapeType="1"/>
                  </p:cNvSpPr>
                  <p:nvPr/>
                </p:nvSpPr>
                <p:spPr bwMode="auto">
                  <a:xfrm>
                    <a:off x="2496" y="2256"/>
                    <a:ext cx="384" cy="672"/>
                  </a:xfrm>
                  <a:prstGeom prst="line">
                    <a:avLst/>
                  </a:prstGeom>
                  <a:noFill/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 b="1"/>
                  </a:p>
                </p:txBody>
              </p:sp>
            </p:grpSp>
            <p:sp>
              <p:nvSpPr>
                <p:cNvPr id="161806" name="Line 14"/>
                <p:cNvSpPr>
                  <a:spLocks noChangeShapeType="1"/>
                </p:cNvSpPr>
                <p:nvPr/>
              </p:nvSpPr>
              <p:spPr bwMode="auto">
                <a:xfrm flipV="1">
                  <a:off x="2928" y="2688"/>
                  <a:ext cx="816" cy="192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 b="1"/>
                </a:p>
              </p:txBody>
            </p:sp>
            <p:grpSp>
              <p:nvGrpSpPr>
                <p:cNvPr id="161829" name="Group 37"/>
                <p:cNvGrpSpPr>
                  <a:grpSpLocks/>
                </p:cNvGrpSpPr>
                <p:nvPr/>
              </p:nvGrpSpPr>
              <p:grpSpPr bwMode="auto">
                <a:xfrm>
                  <a:off x="3120" y="1632"/>
                  <a:ext cx="672" cy="1056"/>
                  <a:chOff x="3120" y="1632"/>
                  <a:chExt cx="672" cy="1056"/>
                </a:xfrm>
              </p:grpSpPr>
              <p:sp>
                <p:nvSpPr>
                  <p:cNvPr id="161809" name="Line 17"/>
                  <p:cNvSpPr>
                    <a:spLocks noChangeShapeType="1"/>
                  </p:cNvSpPr>
                  <p:nvPr/>
                </p:nvSpPr>
                <p:spPr bwMode="auto">
                  <a:xfrm flipH="1" flipV="1">
                    <a:off x="3744" y="1968"/>
                    <a:ext cx="48" cy="720"/>
                  </a:xfrm>
                  <a:prstGeom prst="line">
                    <a:avLst/>
                  </a:prstGeom>
                  <a:noFill/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 b="1"/>
                  </a:p>
                </p:txBody>
              </p:sp>
              <p:sp>
                <p:nvSpPr>
                  <p:cNvPr id="161810" name="Line 18"/>
                  <p:cNvSpPr>
                    <a:spLocks noChangeShapeType="1"/>
                  </p:cNvSpPr>
                  <p:nvPr/>
                </p:nvSpPr>
                <p:spPr bwMode="auto">
                  <a:xfrm>
                    <a:off x="3120" y="1632"/>
                    <a:ext cx="576" cy="192"/>
                  </a:xfrm>
                  <a:prstGeom prst="line">
                    <a:avLst/>
                  </a:prstGeom>
                  <a:noFill/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 b="1"/>
                  </a:p>
                </p:txBody>
              </p:sp>
            </p:grpSp>
          </p:grpSp>
        </p:grpSp>
        <p:sp>
          <p:nvSpPr>
            <p:cNvPr id="161812" name="Oval 20"/>
            <p:cNvSpPr>
              <a:spLocks noChangeArrowheads="1"/>
            </p:cNvSpPr>
            <p:nvPr/>
          </p:nvSpPr>
          <p:spPr bwMode="auto">
            <a:xfrm>
              <a:off x="2496" y="2208"/>
              <a:ext cx="48" cy="48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b="1"/>
            </a:p>
          </p:txBody>
        </p:sp>
        <p:sp>
          <p:nvSpPr>
            <p:cNvPr id="161813" name="Oval 21"/>
            <p:cNvSpPr>
              <a:spLocks noChangeArrowheads="1"/>
            </p:cNvSpPr>
            <p:nvPr/>
          </p:nvSpPr>
          <p:spPr bwMode="auto">
            <a:xfrm>
              <a:off x="3072" y="1584"/>
              <a:ext cx="48" cy="48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b="1"/>
            </a:p>
          </p:txBody>
        </p:sp>
        <p:sp>
          <p:nvSpPr>
            <p:cNvPr id="161814" name="Oval 22"/>
            <p:cNvSpPr>
              <a:spLocks noChangeArrowheads="1"/>
            </p:cNvSpPr>
            <p:nvPr/>
          </p:nvSpPr>
          <p:spPr bwMode="auto">
            <a:xfrm>
              <a:off x="3696" y="1824"/>
              <a:ext cx="48" cy="48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b="1"/>
            </a:p>
          </p:txBody>
        </p:sp>
        <p:sp>
          <p:nvSpPr>
            <p:cNvPr id="161815" name="Oval 23"/>
            <p:cNvSpPr>
              <a:spLocks noChangeArrowheads="1"/>
            </p:cNvSpPr>
            <p:nvPr/>
          </p:nvSpPr>
          <p:spPr bwMode="auto">
            <a:xfrm>
              <a:off x="3744" y="2688"/>
              <a:ext cx="48" cy="48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b="1"/>
            </a:p>
          </p:txBody>
        </p:sp>
        <p:sp>
          <p:nvSpPr>
            <p:cNvPr id="161816" name="Oval 24"/>
            <p:cNvSpPr>
              <a:spLocks noChangeArrowheads="1"/>
            </p:cNvSpPr>
            <p:nvPr/>
          </p:nvSpPr>
          <p:spPr bwMode="auto">
            <a:xfrm>
              <a:off x="2880" y="2880"/>
              <a:ext cx="48" cy="48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b="1"/>
            </a:p>
          </p:txBody>
        </p:sp>
        <p:sp>
          <p:nvSpPr>
            <p:cNvPr id="161817" name="Oval 25"/>
            <p:cNvSpPr>
              <a:spLocks noChangeArrowheads="1"/>
            </p:cNvSpPr>
            <p:nvPr/>
          </p:nvSpPr>
          <p:spPr bwMode="auto">
            <a:xfrm>
              <a:off x="4560" y="2208"/>
              <a:ext cx="48" cy="48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b="1"/>
            </a:p>
          </p:txBody>
        </p:sp>
      </p:grpSp>
      <p:sp>
        <p:nvSpPr>
          <p:cNvPr id="161823" name="Text Box 31"/>
          <p:cNvSpPr txBox="1">
            <a:spLocks noChangeArrowheads="1"/>
          </p:cNvSpPr>
          <p:nvPr/>
        </p:nvSpPr>
        <p:spPr bwMode="auto">
          <a:xfrm>
            <a:off x="5637352" y="6167934"/>
            <a:ext cx="31451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n-US" altLang="en-US" sz="2000" b="1" dirty="0">
                <a:solidFill>
                  <a:srgbClr val="669900"/>
                </a:solidFill>
                <a:latin typeface="Calibri" panose="020F0502020204030204" pitchFamily="34" charset="0"/>
              </a:rPr>
              <a:t>0</a:t>
            </a:r>
            <a:endParaRPr lang="en-US" altLang="en-US" b="1" dirty="0"/>
          </a:p>
        </p:txBody>
      </p:sp>
      <p:sp>
        <p:nvSpPr>
          <p:cNvPr id="161824" name="Rectangle 32"/>
          <p:cNvSpPr>
            <a:spLocks noChangeArrowheads="1"/>
          </p:cNvSpPr>
          <p:nvPr/>
        </p:nvSpPr>
        <p:spPr bwMode="auto">
          <a:xfrm>
            <a:off x="6836531" y="4875685"/>
            <a:ext cx="33972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r>
              <a:rPr lang="en-US" altLang="en-US" sz="2000" b="1" dirty="0">
                <a:solidFill>
                  <a:schemeClr val="accent1"/>
                </a:solidFill>
                <a:latin typeface="Calibri" panose="020F0502020204030204" pitchFamily="34" charset="0"/>
              </a:rPr>
              <a:t>1</a:t>
            </a:r>
            <a:endParaRPr lang="en-US" altLang="en-US" sz="2000" b="1" dirty="0">
              <a:latin typeface="Calibri" panose="020F0502020204030204" pitchFamily="34" charset="0"/>
            </a:endParaRPr>
          </a:p>
        </p:txBody>
      </p:sp>
      <p:sp>
        <p:nvSpPr>
          <p:cNvPr id="161825" name="Rectangle 33"/>
          <p:cNvSpPr>
            <a:spLocks noChangeArrowheads="1"/>
          </p:cNvSpPr>
          <p:nvPr/>
        </p:nvSpPr>
        <p:spPr bwMode="auto">
          <a:xfrm>
            <a:off x="4909326" y="5145118"/>
            <a:ext cx="2984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r>
              <a:rPr lang="en-US" altLang="en-US" sz="2000" b="1" dirty="0">
                <a:solidFill>
                  <a:schemeClr val="accent1"/>
                </a:solidFill>
                <a:latin typeface="Calibri" panose="020F0502020204030204" pitchFamily="34" charset="0"/>
              </a:rPr>
              <a:t>1</a:t>
            </a:r>
            <a:endParaRPr lang="en-US" altLang="en-US" sz="2000" b="1" dirty="0">
              <a:latin typeface="Calibri" panose="020F0502020204030204" pitchFamily="34" charset="0"/>
            </a:endParaRPr>
          </a:p>
        </p:txBody>
      </p:sp>
      <p:sp>
        <p:nvSpPr>
          <p:cNvPr id="161826" name="Rectangle 34"/>
          <p:cNvSpPr>
            <a:spLocks noChangeArrowheads="1"/>
          </p:cNvSpPr>
          <p:nvPr/>
        </p:nvSpPr>
        <p:spPr bwMode="auto">
          <a:xfrm>
            <a:off x="8084091" y="5490935"/>
            <a:ext cx="33972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r>
              <a:rPr lang="en-US" altLang="en-US" sz="2000" b="1" dirty="0">
                <a:solidFill>
                  <a:srgbClr val="669900"/>
                </a:solidFill>
                <a:latin typeface="Calibri" panose="020F0502020204030204" pitchFamily="34" charset="0"/>
              </a:rPr>
              <a:t>0</a:t>
            </a:r>
            <a:endParaRPr lang="en-US" altLang="en-US" sz="2000" b="1" dirty="0">
              <a:latin typeface="Calibri" panose="020F0502020204030204" pitchFamily="34" charset="0"/>
            </a:endParaRPr>
          </a:p>
        </p:txBody>
      </p:sp>
      <p:sp>
        <p:nvSpPr>
          <p:cNvPr id="161827" name="Rectangle 35"/>
          <p:cNvSpPr>
            <a:spLocks noChangeArrowheads="1"/>
          </p:cNvSpPr>
          <p:nvPr/>
        </p:nvSpPr>
        <p:spPr bwMode="auto">
          <a:xfrm>
            <a:off x="5518338" y="4760716"/>
            <a:ext cx="31451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n-US" altLang="en-US" sz="2000" b="1" dirty="0">
                <a:solidFill>
                  <a:srgbClr val="669900"/>
                </a:solidFill>
                <a:latin typeface="Calibri" panose="020F0502020204030204" pitchFamily="34" charset="0"/>
              </a:rPr>
              <a:t>0</a:t>
            </a:r>
            <a:endParaRPr lang="en-US" altLang="en-US" sz="2000" b="1" dirty="0">
              <a:latin typeface="Calibri" panose="020F0502020204030204" pitchFamily="34" charset="0"/>
            </a:endParaRPr>
          </a:p>
        </p:txBody>
      </p:sp>
      <p:sp>
        <p:nvSpPr>
          <p:cNvPr id="161828" name="Rectangle 36"/>
          <p:cNvSpPr>
            <a:spLocks noChangeArrowheads="1"/>
          </p:cNvSpPr>
          <p:nvPr/>
        </p:nvSpPr>
        <p:spPr bwMode="auto">
          <a:xfrm>
            <a:off x="6861746" y="6025557"/>
            <a:ext cx="31451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n-US" altLang="en-US" sz="2000" b="1" dirty="0">
                <a:solidFill>
                  <a:schemeClr val="accent1"/>
                </a:solidFill>
                <a:latin typeface="Calibri" panose="020F0502020204030204" pitchFamily="34" charset="0"/>
              </a:rPr>
              <a:t>1</a:t>
            </a:r>
            <a:endParaRPr lang="en-US" altLang="en-US" sz="2000" b="1" dirty="0">
              <a:latin typeface="Calibri" panose="020F0502020204030204" pitchFamily="34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384900-51C4-4F1F-AC0B-CB9FE738FE37}" type="slidenum">
              <a:rPr lang="en-US" altLang="en-US" smtClean="0"/>
              <a:pPr/>
              <a:t>75</a:t>
            </a:fld>
            <a:endParaRPr lang="en-US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9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Expander graphs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7939" name="Rectangle 3"/>
              <p:cNvSpPr>
                <a:spLocks noGrp="1" noChangeArrowheads="1"/>
              </p:cNvSpPr>
              <p:nvPr>
                <p:ph type="body" idx="1"/>
              </p:nvPr>
            </p:nvSpPr>
            <p:spPr>
              <a:xfrm>
                <a:off x="431800" y="1371600"/>
                <a:ext cx="8204200" cy="4724400"/>
              </a:xfrm>
            </p:spPr>
            <p:txBody>
              <a:bodyPr/>
              <a:lstStyle/>
              <a:p>
                <a:pPr marL="0" indent="0">
                  <a:buNone/>
                </a:pPr>
                <a:r>
                  <a:rPr lang="en-US" altLang="en-US" sz="2400" b="1" dirty="0" smtClean="0">
                    <a:solidFill>
                      <a:srgbClr val="669900"/>
                    </a:solidFill>
                  </a:rPr>
                  <a:t>Defn</a:t>
                </a:r>
                <a:r>
                  <a:rPr lang="en-US" altLang="en-US" sz="2400" b="1" dirty="0">
                    <a:solidFill>
                      <a:srgbClr val="669900"/>
                    </a:solidFill>
                  </a:rPr>
                  <a:t>:</a:t>
                </a:r>
                <a:r>
                  <a:rPr lang="en-US" altLang="en-US" sz="2400" dirty="0"/>
                  <a:t> Let </a:t>
                </a:r>
                <a14:m>
                  <m:oMath xmlns:m="http://schemas.openxmlformats.org/officeDocument/2006/math">
                    <m:r>
                      <a:rPr lang="en-US" altLang="en-US" sz="2400" b="1" i="1" dirty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𝑮</m:t>
                    </m:r>
                    <m:r>
                      <a:rPr lang="en-US" altLang="en-US" sz="2400" b="1" i="1" dirty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=(</m:t>
                    </m:r>
                    <m:r>
                      <a:rPr lang="en-US" altLang="en-US" sz="2400" b="1" i="1" dirty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𝑽</m:t>
                    </m:r>
                    <m:r>
                      <a:rPr lang="en-US" altLang="en-US" sz="2400" b="1" i="1" dirty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altLang="en-US" sz="2400" b="1" i="1" dirty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𝑬</m:t>
                    </m:r>
                    <m:r>
                      <a:rPr lang="en-US" altLang="en-US" sz="2400" b="1" i="1" dirty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altLang="en-US" sz="2400" dirty="0"/>
                  <a:t> be a graph. Let </a:t>
                </a:r>
                <a14:m>
                  <m:oMath xmlns:m="http://schemas.openxmlformats.org/officeDocument/2006/math">
                    <m:r>
                      <a:rPr lang="en-US" altLang="en-US" sz="2400" b="1" i="1" dirty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𝑬</m:t>
                    </m:r>
                    <m:r>
                      <a:rPr lang="en-US" altLang="en-US" sz="2400" b="1" i="1" dirty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altLang="en-US" sz="2400" b="1" i="1" dirty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𝑺</m:t>
                    </m:r>
                    <m:r>
                      <a:rPr lang="en-US" altLang="en-US" sz="2400" b="1" i="1" dirty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,</m:t>
                    </m:r>
                    <m:acc>
                      <m:accPr>
                        <m:chr m:val="̅"/>
                        <m:ctrlPr>
                          <a:rPr lang="en-US" altLang="en-US" sz="2400" b="1" i="1" dirty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altLang="en-US" sz="2400" b="1" i="1" dirty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𝑺</m:t>
                        </m:r>
                      </m:e>
                    </m:acc>
                    <m:r>
                      <a:rPr lang="en-US" altLang="en-US" sz="2400" b="1" i="1" dirty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)⊆</m:t>
                    </m:r>
                    <m:r>
                      <a:rPr lang="en-US" altLang="en-US" sz="2400" b="1" i="1" dirty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𝑬</m:t>
                    </m:r>
                  </m:oMath>
                </a14:m>
                <a:r>
                  <a:rPr lang="en-US" altLang="en-US" sz="2400" dirty="0"/>
                  <a:t> be those edges with one endpoint in </a:t>
                </a:r>
                <a14:m>
                  <m:oMath xmlns:m="http://schemas.openxmlformats.org/officeDocument/2006/math">
                    <m:r>
                      <a:rPr lang="en-US" altLang="en-US" sz="2400" b="1" i="1" dirty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𝑺</m:t>
                    </m:r>
                  </m:oMath>
                </a14:m>
                <a:r>
                  <a:rPr lang="en-US" altLang="en-US" sz="2400" dirty="0"/>
                  <a:t> and one outside </a:t>
                </a:r>
                <a14:m>
                  <m:oMath xmlns:m="http://schemas.openxmlformats.org/officeDocument/2006/math">
                    <m:r>
                      <a:rPr lang="en-US" altLang="en-US" sz="2400" b="1" i="1" dirty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𝑺</m:t>
                    </m:r>
                  </m:oMath>
                </a14:m>
                <a:r>
                  <a:rPr lang="en-US" altLang="en-US" sz="2400" dirty="0"/>
                  <a:t>.  </a:t>
                </a:r>
              </a:p>
              <a:p>
                <a:pPr marL="0" indent="0">
                  <a:buNone/>
                </a:pPr>
                <a:r>
                  <a:rPr lang="en-US" altLang="en-US" sz="2400" dirty="0" smtClean="0"/>
                  <a:t>Graph </a:t>
                </a:r>
                <a14:m>
                  <m:oMath xmlns:m="http://schemas.openxmlformats.org/officeDocument/2006/math">
                    <m:r>
                      <a:rPr lang="en-US" altLang="en-US" sz="2400" b="1" i="1" dirty="0">
                        <a:solidFill>
                          <a:srgbClr val="FF6600"/>
                        </a:solidFill>
                        <a:latin typeface="Cambria Math" panose="02040503050406030204" pitchFamily="18" charset="0"/>
                      </a:rPr>
                      <m:t>𝑮</m:t>
                    </m:r>
                  </m:oMath>
                </a14:m>
                <a:r>
                  <a:rPr lang="en-US" altLang="en-US" sz="2400" dirty="0" smtClean="0"/>
                  <a:t> has expansion </a:t>
                </a:r>
                <a14:m>
                  <m:oMath xmlns:m="http://schemas.openxmlformats.org/officeDocument/2006/math">
                    <m:r>
                      <a:rPr lang="en-US" altLang="en-US" sz="2400" b="1" i="1" dirty="0">
                        <a:solidFill>
                          <a:schemeClr val="accent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𝜺</m:t>
                    </m:r>
                  </m:oMath>
                </a14:m>
                <a:r>
                  <a:rPr lang="en-US" altLang="en-US" sz="2400" dirty="0"/>
                  <a:t> </a:t>
                </a:r>
                <a:r>
                  <a:rPr lang="en-US" altLang="en-US" sz="2400" dirty="0" smtClean="0"/>
                  <a:t>if </a:t>
                </a:r>
                <a14:m>
                  <m:oMath xmlns:m="http://schemas.openxmlformats.org/officeDocument/2006/math">
                    <m:r>
                      <a:rPr lang="en-US" altLang="en-US" sz="2400" dirty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|</m:t>
                    </m:r>
                    <m:r>
                      <a:rPr lang="en-US" altLang="en-US" sz="2400" b="1" i="1" dirty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𝑬</m:t>
                    </m:r>
                    <m:d>
                      <m:dPr>
                        <m:ctrlPr>
                          <a:rPr lang="en-US" altLang="en-US" sz="2400" b="1" i="1" dirty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en-US" sz="2400" b="1" i="1" dirty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𝑺</m:t>
                        </m:r>
                        <m:r>
                          <a:rPr lang="en-US" altLang="en-US" sz="2400" b="1" i="1" dirty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acc>
                          <m:accPr>
                            <m:chr m:val="̅"/>
                            <m:ctrlPr>
                              <a:rPr lang="en-US" altLang="en-US" sz="2400" b="1" i="1" dirty="0">
                                <a:solidFill>
                                  <a:schemeClr val="accent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altLang="en-US" sz="2400" b="1" i="1" dirty="0">
                                <a:solidFill>
                                  <a:schemeClr val="accent1"/>
                                </a:solidFill>
                                <a:latin typeface="Cambria Math" panose="02040503050406030204" pitchFamily="18" charset="0"/>
                              </a:rPr>
                              <m:t>𝑺</m:t>
                            </m:r>
                          </m:e>
                        </m:acc>
                      </m:e>
                    </m:d>
                    <m:r>
                      <a:rPr lang="en-US" altLang="en-US" sz="2400" b="1" i="1" dirty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|≥</m:t>
                    </m:r>
                    <m:r>
                      <a:rPr lang="en-US" altLang="en-US" sz="2400" b="1" i="1" dirty="0">
                        <a:solidFill>
                          <a:schemeClr val="accent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𝜺</m:t>
                    </m:r>
                    <m:r>
                      <a:rPr lang="en-US" altLang="en-US" sz="2400" b="1" i="1" dirty="0">
                        <a:solidFill>
                          <a:schemeClr val="accent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|</m:t>
                    </m:r>
                    <m:r>
                      <a:rPr lang="en-US" altLang="en-US" sz="2400" b="1" i="1" dirty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𝑺</m:t>
                    </m:r>
                    <m:r>
                      <a:rPr lang="en-US" altLang="en-US" sz="2400" b="1" i="1" dirty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|</m:t>
                    </m:r>
                    <m:r>
                      <a:rPr lang="en-US" altLang="en-US" sz="2400" i="1" dirty="0">
                        <a:latin typeface="Cambria Math" panose="02040503050406030204" pitchFamily="18" charset="0"/>
                        <a:sym typeface="Symbol" panose="05050102010706020507" pitchFamily="18" charset="2"/>
                      </a:rPr>
                      <m:t> </m:t>
                    </m:r>
                  </m:oMath>
                </a14:m>
                <a:r>
                  <a:rPr lang="en-US" altLang="en-US" sz="2400" dirty="0">
                    <a:sym typeface="Symbol" panose="05050102010706020507" pitchFamily="18" charset="2"/>
                  </a:rPr>
                  <a:t>for all </a:t>
                </a:r>
                <a:r>
                  <a:rPr lang="en-US" altLang="en-US" sz="2400" dirty="0" smtClean="0">
                    <a:sym typeface="Symbol" panose="05050102010706020507" pitchFamily="18" charset="2"/>
                  </a:rPr>
                  <a:t>subsets </a:t>
                </a:r>
                <a14:m>
                  <m:oMath xmlns:m="http://schemas.openxmlformats.org/officeDocument/2006/math">
                    <m:r>
                      <a:rPr lang="en-US" altLang="en-US" sz="2400" b="1" i="1" dirty="0">
                        <a:solidFill>
                          <a:schemeClr val="accent1"/>
                        </a:solidFill>
                        <a:latin typeface="Cambria Math" panose="02040503050406030204" pitchFamily="18" charset="0"/>
                        <a:sym typeface="Symbol" panose="05050102010706020507" pitchFamily="18" charset="2"/>
                      </a:rPr>
                      <m:t>𝑺</m:t>
                    </m:r>
                  </m:oMath>
                </a14:m>
                <a:r>
                  <a:rPr lang="en-US" altLang="en-US" sz="2400" dirty="0">
                    <a:sym typeface="Symbol" panose="05050102010706020507" pitchFamily="18" charset="2"/>
                  </a:rPr>
                  <a:t> of size at most </a:t>
                </a:r>
                <a14:m>
                  <m:oMath xmlns:m="http://schemas.openxmlformats.org/officeDocument/2006/math">
                    <m:r>
                      <a:rPr lang="en-US" altLang="en-US" sz="2400" b="1" i="1" dirty="0">
                        <a:solidFill>
                          <a:schemeClr val="accent1"/>
                        </a:solidFill>
                        <a:latin typeface="Cambria Math" panose="02040503050406030204" pitchFamily="18" charset="0"/>
                        <a:sym typeface="Symbol" panose="05050102010706020507" pitchFamily="18" charset="2"/>
                      </a:rPr>
                      <m:t>𝒏</m:t>
                    </m:r>
                    <m:r>
                      <a:rPr lang="en-US" altLang="en-US" sz="2400" b="1" i="1" dirty="0">
                        <a:solidFill>
                          <a:schemeClr val="accent1"/>
                        </a:solidFill>
                        <a:latin typeface="Cambria Math" panose="02040503050406030204" pitchFamily="18" charset="0"/>
                        <a:sym typeface="Symbol" panose="05050102010706020507" pitchFamily="18" charset="2"/>
                      </a:rPr>
                      <m:t>/</m:t>
                    </m:r>
                    <m:r>
                      <a:rPr lang="en-US" altLang="en-US" sz="2400" b="1" i="1" dirty="0">
                        <a:solidFill>
                          <a:schemeClr val="accent1"/>
                        </a:solidFill>
                        <a:latin typeface="Cambria Math" panose="02040503050406030204" pitchFamily="18" charset="0"/>
                        <a:sym typeface="Symbol" panose="05050102010706020507" pitchFamily="18" charset="2"/>
                      </a:rPr>
                      <m:t>𝟐</m:t>
                    </m:r>
                  </m:oMath>
                </a14:m>
                <a:r>
                  <a:rPr lang="en-US" altLang="en-US" sz="2400" dirty="0" smtClean="0"/>
                  <a:t> vertices.</a:t>
                </a:r>
                <a:endParaRPr lang="en-US" altLang="en-US" sz="2400" dirty="0"/>
              </a:p>
              <a:p>
                <a:pPr marL="0" indent="0">
                  <a:buNone/>
                </a:pPr>
                <a:endParaRPr lang="en-US" altLang="en-US" sz="2400" b="1" i="1" dirty="0" smtClean="0">
                  <a:solidFill>
                    <a:schemeClr val="accent1"/>
                  </a:solidFill>
                  <a:latin typeface="Cambria Math" panose="02040503050406030204" pitchFamily="18" charset="0"/>
                </a:endParaRPr>
              </a:p>
              <a:p>
                <a:pPr marL="0" indent="0">
                  <a:buNone/>
                </a:pPr>
                <a:endParaRPr lang="en-US" altLang="en-US" sz="2400" b="1" i="1" dirty="0" smtClean="0">
                  <a:solidFill>
                    <a:schemeClr val="accent1"/>
                  </a:solidFill>
                  <a:latin typeface="Cambria Math" panose="02040503050406030204" pitchFamily="18" charset="0"/>
                </a:endParaRPr>
              </a:p>
              <a:p>
                <a:pPr marL="0" indent="0">
                  <a:buNone/>
                </a:pPr>
                <a:r>
                  <a:rPr lang="en-US" altLang="en-US" sz="2400" b="1" dirty="0" smtClean="0">
                    <a:solidFill>
                      <a:srgbClr val="669900"/>
                    </a:solidFill>
                  </a:rPr>
                  <a:t>Fact</a:t>
                </a:r>
                <a:r>
                  <a:rPr lang="en-US" altLang="en-US" sz="2400" b="1" dirty="0">
                    <a:solidFill>
                      <a:srgbClr val="669900"/>
                    </a:solidFill>
                  </a:rPr>
                  <a:t>:</a:t>
                </a:r>
                <a:r>
                  <a:rPr lang="en-US" altLang="en-US" sz="2400" dirty="0">
                    <a:solidFill>
                      <a:srgbClr val="669900"/>
                    </a:solidFill>
                  </a:rPr>
                  <a:t> </a:t>
                </a:r>
                <a:r>
                  <a:rPr lang="en-US" altLang="en-US" sz="2400" dirty="0" smtClean="0">
                    <a:solidFill>
                      <a:srgbClr val="0070C0"/>
                    </a:solidFill>
                  </a:rPr>
                  <a:t> </a:t>
                </a:r>
                <a:r>
                  <a:rPr lang="en-US" altLang="en-US" sz="2400" dirty="0" smtClean="0"/>
                  <a:t>Random constant-degree </a:t>
                </a:r>
                <a:r>
                  <a:rPr lang="en-US" altLang="en-US" sz="2400" dirty="0"/>
                  <a:t>regular </a:t>
                </a:r>
                <a:r>
                  <a:rPr lang="en-US" altLang="en-US" sz="2400" dirty="0" smtClean="0"/>
                  <a:t>graphs almost always have constant </a:t>
                </a:r>
                <a:r>
                  <a:rPr lang="en-US" altLang="en-US" sz="2400" dirty="0"/>
                  <a:t>expansion</a:t>
                </a:r>
                <a:r>
                  <a:rPr lang="en-US" altLang="en-US" sz="2400" dirty="0" smtClean="0"/>
                  <a:t> </a:t>
                </a:r>
                <a14:m>
                  <m:oMath xmlns:m="http://schemas.openxmlformats.org/officeDocument/2006/math">
                    <m:r>
                      <a:rPr lang="en-US" altLang="en-US" sz="2400" b="1" i="1" dirty="0">
                        <a:solidFill>
                          <a:schemeClr val="accent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𝜺</m:t>
                    </m:r>
                    <m:r>
                      <a:rPr lang="en-US" altLang="en-US" sz="2400" b="1" i="1" dirty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&gt;</m:t>
                    </m:r>
                    <m:r>
                      <a:rPr lang="en-US" altLang="en-US" sz="2400" b="1" i="1" dirty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𝟎</m:t>
                    </m:r>
                  </m:oMath>
                </a14:m>
                <a:r>
                  <a:rPr lang="en-US" altLang="en-US" sz="2400" dirty="0" smtClean="0"/>
                  <a:t>.</a:t>
                </a:r>
                <a:endParaRPr lang="en-US" altLang="en-US" sz="2400" dirty="0"/>
              </a:p>
              <a:p>
                <a:pPr lvl="1"/>
                <a:r>
                  <a:rPr lang="en-US" altLang="en-US" sz="2000" dirty="0" smtClean="0"/>
                  <a:t>Explicit constructions also with many </a:t>
                </a:r>
                <a:r>
                  <a:rPr lang="en-US" altLang="en-US" sz="2000" dirty="0"/>
                  <a:t>applications in complexity</a:t>
                </a:r>
              </a:p>
              <a:p>
                <a:pPr lvl="1"/>
                <a:r>
                  <a:rPr lang="en-US" altLang="en-US" sz="2000" dirty="0"/>
                  <a:t>Originally considered for regular resolution lower bounds </a:t>
                </a:r>
                <a:r>
                  <a:rPr lang="en-US" altLang="en-US" sz="2000" dirty="0" smtClean="0">
                    <a:solidFill>
                      <a:srgbClr val="0070C0"/>
                    </a:solidFill>
                  </a:rPr>
                  <a:t>[</a:t>
                </a:r>
                <a:r>
                  <a:rPr lang="en-US" altLang="en-US" sz="2000" dirty="0" err="1" smtClean="0">
                    <a:solidFill>
                      <a:srgbClr val="0070C0"/>
                    </a:solidFill>
                  </a:rPr>
                  <a:t>Galil</a:t>
                </a:r>
                <a:r>
                  <a:rPr lang="en-US" altLang="en-US" sz="2000" dirty="0" smtClean="0">
                    <a:solidFill>
                      <a:srgbClr val="0070C0"/>
                    </a:solidFill>
                  </a:rPr>
                  <a:t>]</a:t>
                </a:r>
                <a:endParaRPr lang="en-US" altLang="en-US" sz="2000" dirty="0">
                  <a:solidFill>
                    <a:srgbClr val="0070C0"/>
                  </a:solidFill>
                </a:endParaRPr>
              </a:p>
              <a:p>
                <a:pPr lvl="4"/>
                <a:endParaRPr lang="en-US" altLang="en-US" sz="1600" dirty="0"/>
              </a:p>
              <a:p>
                <a:pPr lvl="4"/>
                <a:endParaRPr lang="en-US" altLang="en-US" sz="1050" dirty="0"/>
              </a:p>
            </p:txBody>
          </p:sp>
        </mc:Choice>
        <mc:Fallback xmlns="">
          <p:sp>
            <p:nvSpPr>
              <p:cNvPr id="167939" name="Rectang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431800" y="1371600"/>
                <a:ext cx="8204200" cy="4724400"/>
              </a:xfrm>
              <a:blipFill rotWithShape="0">
                <a:blip r:embed="rId2"/>
                <a:stretch>
                  <a:fillRect l="-1189" t="-1032" r="-148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384900-51C4-4F1F-AC0B-CB9FE738FE37}" type="slidenum">
              <a:rPr lang="en-US" altLang="en-US" smtClean="0"/>
              <a:pPr/>
              <a:t>76</a:t>
            </a:fld>
            <a:endParaRPr lang="en-US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077200" cy="914400"/>
          </a:xfrm>
        </p:spPr>
        <p:txBody>
          <a:bodyPr/>
          <a:lstStyle/>
          <a:p>
            <a:r>
              <a:rPr lang="en-US" sz="3600" dirty="0" err="1"/>
              <a:t>Tseitin</a:t>
            </a:r>
            <a:r>
              <a:rPr lang="en-US" sz="3600" dirty="0"/>
              <a:t> formulas using mod 2 reasoning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 smtClean="0"/>
                  <a:t>Assume </a:t>
                </a:r>
                <a:r>
                  <a:rPr lang="en-US" dirty="0" err="1"/>
                  <a:t>wlog</a:t>
                </a:r>
                <a:r>
                  <a:rPr lang="en-US" dirty="0"/>
                  <a:t> # vertices </a:t>
                </a:r>
                <a14:m>
                  <m:oMath xmlns:m="http://schemas.openxmlformats.org/officeDocument/2006/math">
                    <m:r>
                      <a:rPr lang="en-US" b="1" i="1" dirty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𝒏</m:t>
                    </m:r>
                  </m:oMath>
                </a14:m>
                <a:r>
                  <a:rPr lang="en-US" dirty="0"/>
                  <a:t> is odd and all charges are </a:t>
                </a:r>
                <a14:m>
                  <m:oMath xmlns:m="http://schemas.openxmlformats.org/officeDocument/2006/math">
                    <m:r>
                      <a:rPr lang="en-US" b="1" i="1" dirty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𝟏</m:t>
                    </m:r>
                  </m:oMath>
                </a14:m>
                <a:r>
                  <a:rPr lang="en-US" dirty="0"/>
                  <a:t>.</a:t>
                </a:r>
              </a:p>
              <a:p>
                <a:pPr marL="342900" lvl="1" indent="-342900"/>
                <a:r>
                  <a:rPr lang="en-US" altLang="en-US" sz="2800" dirty="0"/>
                  <a:t>Input parity equations are just 	</a:t>
                </a:r>
                <a14:m>
                  <m:oMath xmlns:m="http://schemas.openxmlformats.org/officeDocument/2006/math">
                    <m:nary>
                      <m:naryPr>
                        <m:chr m:val="∑"/>
                        <m:supHide m:val="on"/>
                        <m:ctrlPr>
                          <a:rPr lang="en-US" altLang="en-US" sz="2800" b="1" i="1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7"/>
                          </m:rPr>
                          <a:rPr lang="en-US" altLang="en-US" sz="2800" b="1" i="1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𝒗</m:t>
                        </m:r>
                        <m:r>
                          <a:rPr lang="en-US" altLang="en-US" sz="2800" b="1" i="1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∈</m:t>
                        </m:r>
                        <m:r>
                          <a:rPr lang="en-US" altLang="en-US" sz="2800" b="1" i="1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𝒆</m:t>
                        </m:r>
                      </m:sub>
                      <m:sup/>
                      <m:e>
                        <m:sSub>
                          <m:sSubPr>
                            <m:ctrlPr>
                              <a:rPr lang="en-US" altLang="en-US" sz="2800" b="1" i="1">
                                <a:solidFill>
                                  <a:schemeClr val="accent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en-US" sz="2800" b="1" i="1">
                                <a:solidFill>
                                  <a:schemeClr val="accent1"/>
                                </a:solidFill>
                                <a:latin typeface="Cambria Math" panose="02040503050406030204" pitchFamily="18" charset="0"/>
                              </a:rPr>
                              <m:t>𝒙</m:t>
                            </m:r>
                          </m:e>
                          <m:sub>
                            <m:r>
                              <a:rPr lang="en-US" altLang="en-US" sz="2800" b="1" i="1">
                                <a:solidFill>
                                  <a:schemeClr val="accent1"/>
                                </a:solidFill>
                                <a:latin typeface="Cambria Math" panose="02040503050406030204" pitchFamily="18" charset="0"/>
                              </a:rPr>
                              <m:t>𝒆</m:t>
                            </m:r>
                          </m:sub>
                        </m:sSub>
                        <m:r>
                          <a:rPr lang="en-US" altLang="en-US" sz="2800" b="1" i="1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=</m:t>
                        </m:r>
                        <m:r>
                          <a:rPr lang="en-US" altLang="en-US" sz="2800" b="1" i="1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𝟏</m:t>
                        </m:r>
                        <m:r>
                          <a:rPr lang="en-US" altLang="en-US" sz="2800" b="1" i="1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  <m:d>
                          <m:dPr>
                            <m:ctrlPr>
                              <a:rPr lang="en-US" altLang="en-US" sz="2800" b="1" i="1">
                                <a:solidFill>
                                  <a:schemeClr val="accent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m:rPr>
                                <m:sty m:val="p"/>
                              </m:rPr>
                              <a:rPr lang="en-US" altLang="en-US" sz="2800">
                                <a:solidFill>
                                  <a:schemeClr val="accent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mod</m:t>
                            </m:r>
                            <m:r>
                              <a:rPr lang="en-US" altLang="en-US" sz="2800" b="1" i="1">
                                <a:solidFill>
                                  <a:schemeClr val="accent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 altLang="en-US" sz="2800" b="1" i="1">
                                <a:solidFill>
                                  <a:schemeClr val="accent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𝟐</m:t>
                            </m:r>
                          </m:e>
                        </m:d>
                        <m:r>
                          <a:rPr lang="en-US" altLang="en-US" sz="2800" b="1" i="1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</m:e>
                    </m:nary>
                  </m:oMath>
                </a14:m>
                <a:r>
                  <a:rPr lang="en-US" altLang="en-US" sz="2800" dirty="0"/>
                  <a:t>for each  </a:t>
                </a:r>
                <a14:m>
                  <m:oMath xmlns:m="http://schemas.openxmlformats.org/officeDocument/2006/math">
                    <m:r>
                      <a:rPr lang="en-US" altLang="en-US" sz="2800" b="1" i="1" dirty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𝒗</m:t>
                    </m:r>
                    <m:r>
                      <a:rPr lang="en-US" altLang="en-US" sz="2800" b="1" i="1" dirty="0">
                        <a:solidFill>
                          <a:schemeClr val="accent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∈</m:t>
                    </m:r>
                    <m:r>
                      <a:rPr lang="en-US" altLang="en-US" sz="2800" b="1" i="1" dirty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𝑽</m:t>
                    </m:r>
                  </m:oMath>
                </a14:m>
                <a:r>
                  <a:rPr lang="en-US" altLang="en-US" sz="2800" dirty="0"/>
                  <a:t>.      </a:t>
                </a:r>
              </a:p>
              <a:p>
                <a:r>
                  <a:rPr lang="en-US" dirty="0"/>
                  <a:t>Can add equations mod 2 to get </a:t>
                </a:r>
                <a14:m>
                  <m:oMath xmlns:m="http://schemas.openxmlformats.org/officeDocument/2006/math">
                    <m:r>
                      <a:rPr lang="en-US" b="1" i="1" dirty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𝟎</m:t>
                    </m:r>
                    <m:r>
                      <a:rPr lang="en-US" b="1" i="1" dirty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1" i="1" dirty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𝟏</m:t>
                    </m:r>
                  </m:oMath>
                </a14:m>
                <a:r>
                  <a:rPr lang="en-US" dirty="0"/>
                  <a:t>.</a:t>
                </a:r>
              </a:p>
              <a:p>
                <a:r>
                  <a:rPr lang="en-US" dirty="0"/>
                  <a:t>Adding equations for all vertices in </a:t>
                </a:r>
                <a14:m>
                  <m:oMath xmlns:m="http://schemas.openxmlformats.org/officeDocument/2006/math">
                    <m:r>
                      <a:rPr lang="en-US" b="1" i="1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𝑺</m:t>
                    </m:r>
                    <m:r>
                      <a:rPr lang="en-US" b="1" i="1">
                        <a:solidFill>
                          <a:schemeClr val="accent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⊆</m:t>
                    </m:r>
                    <m:r>
                      <a:rPr lang="en-US" b="1" i="1">
                        <a:solidFill>
                          <a:schemeClr val="accent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𝑽</m:t>
                    </m:r>
                    <m:r>
                      <a:rPr lang="en-US" b="1" i="1">
                        <a:solidFill>
                          <a:schemeClr val="accent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/>
                  <a:t> yields   	</a:t>
                </a:r>
                <a14:m>
                  <m:oMath xmlns:m="http://schemas.openxmlformats.org/officeDocument/2006/math">
                    <m:r>
                      <a:rPr lang="en-US" altLang="en-US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 </m:t>
                    </m:r>
                    <m:nary>
                      <m:naryPr>
                        <m:chr m:val="∑"/>
                        <m:supHide m:val="on"/>
                        <m:ctrlPr>
                          <a:rPr lang="en-US" altLang="en-US" b="1" i="1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7"/>
                          </m:rPr>
                          <a:rPr lang="en-US" altLang="en-US" b="1" i="1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𝒗</m:t>
                        </m:r>
                        <m:r>
                          <a:rPr lang="en-US" altLang="en-US" b="1" i="1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∈</m:t>
                        </m:r>
                        <m:r>
                          <a:rPr lang="en-US" altLang="en-US" b="1" i="1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𝑬</m:t>
                        </m:r>
                        <m:r>
                          <a:rPr lang="en-US" altLang="en-US" b="1" i="1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(</m:t>
                        </m:r>
                        <m:r>
                          <a:rPr lang="en-US" altLang="en-US" b="1" i="1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𝑺</m:t>
                        </m:r>
                        <m:r>
                          <a:rPr lang="en-US" altLang="en-US" b="1" i="1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</m:t>
                        </m:r>
                        <m:acc>
                          <m:accPr>
                            <m:chr m:val="̅"/>
                            <m:ctrlPr>
                              <a:rPr lang="en-US" altLang="en-US" b="1" i="1">
                                <a:solidFill>
                                  <a:schemeClr val="accent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altLang="en-US" b="1" i="1">
                                <a:solidFill>
                                  <a:schemeClr val="accent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𝑺</m:t>
                            </m:r>
                          </m:e>
                        </m:acc>
                        <m:r>
                          <a:rPr lang="en-US" altLang="en-US" i="1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)</m:t>
                        </m:r>
                      </m:sub>
                      <m:sup/>
                      <m:e>
                        <m:sSub>
                          <m:sSubPr>
                            <m:ctrlPr>
                              <a:rPr lang="en-US" altLang="en-US" b="1" i="1">
                                <a:solidFill>
                                  <a:schemeClr val="accent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en-US" b="1" i="1">
                                <a:solidFill>
                                  <a:schemeClr val="accent1"/>
                                </a:solidFill>
                                <a:latin typeface="Cambria Math" panose="02040503050406030204" pitchFamily="18" charset="0"/>
                              </a:rPr>
                              <m:t>𝒙</m:t>
                            </m:r>
                          </m:e>
                          <m:sub>
                            <m:r>
                              <a:rPr lang="en-US" altLang="en-US" b="1" i="1">
                                <a:solidFill>
                                  <a:schemeClr val="accent1"/>
                                </a:solidFill>
                                <a:latin typeface="Cambria Math" panose="02040503050406030204" pitchFamily="18" charset="0"/>
                              </a:rPr>
                              <m:t>𝒆</m:t>
                            </m:r>
                          </m:sub>
                        </m:sSub>
                        <m:r>
                          <a:rPr lang="en-US" altLang="en-US" b="1" i="1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=|</m:t>
                        </m:r>
                        <m:r>
                          <a:rPr lang="en-US" altLang="en-US" b="1" i="1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𝑺</m:t>
                        </m:r>
                        <m:r>
                          <a:rPr lang="en-US" altLang="en-US" b="1" i="1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| </m:t>
                        </m:r>
                        <m:d>
                          <m:dPr>
                            <m:ctrlPr>
                              <a:rPr lang="en-US" altLang="en-US" b="1" i="1">
                                <a:solidFill>
                                  <a:schemeClr val="accent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m:rPr>
                                <m:sty m:val="p"/>
                              </m:rPr>
                              <a:rPr lang="en-US" altLang="en-US">
                                <a:solidFill>
                                  <a:schemeClr val="accent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mod</m:t>
                            </m:r>
                            <m:r>
                              <a:rPr lang="en-US" altLang="en-US" b="1" i="1">
                                <a:solidFill>
                                  <a:schemeClr val="accent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 altLang="en-US" b="1" i="1">
                                <a:solidFill>
                                  <a:schemeClr val="accent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𝟐</m:t>
                            </m:r>
                          </m:e>
                        </m:d>
                        <m:r>
                          <a:rPr lang="en-US" altLang="en-US" b="1" i="1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</m:e>
                    </m:nary>
                  </m:oMath>
                </a14:m>
                <a:endParaRPr lang="en-US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1305" t="-1107" r="-2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384900-51C4-4F1F-AC0B-CB9FE738FE37}" type="slidenum">
              <a:rPr lang="en-US" altLang="en-US" smtClean="0"/>
              <a:pPr/>
              <a:t>77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548398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7924800" cy="914400"/>
          </a:xfrm>
        </p:spPr>
        <p:txBody>
          <a:bodyPr/>
          <a:lstStyle/>
          <a:p>
            <a:r>
              <a:rPr lang="en-US" dirty="0" err="1" smtClean="0"/>
              <a:t>Tseitin</a:t>
            </a:r>
            <a:r>
              <a:rPr lang="en-US" dirty="0" smtClean="0"/>
              <a:t> formulas and mod 2 equations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9C20F-3221-4623-A182-DD44DF3B4C7D}" type="slidenum">
              <a:rPr lang="en-US" altLang="en-US" smtClean="0"/>
              <a:pPr/>
              <a:t>78</a:t>
            </a:fld>
            <a:endParaRPr lang="en-US" altLang="en-US"/>
          </a:p>
        </p:txBody>
      </p:sp>
      <p:sp>
        <p:nvSpPr>
          <p:cNvPr id="4" name="Oval 3"/>
          <p:cNvSpPr>
            <a:spLocks noChangeAspect="1"/>
          </p:cNvSpPr>
          <p:nvPr/>
        </p:nvSpPr>
        <p:spPr bwMode="auto">
          <a:xfrm>
            <a:off x="3764280" y="2519921"/>
            <a:ext cx="182880" cy="182880"/>
          </a:xfrm>
          <a:prstGeom prst="ellipse">
            <a:avLst/>
          </a:prstGeom>
          <a:solidFill>
            <a:schemeClr val="tx1"/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triangl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Symbol" panose="05050102010706020507" pitchFamily="18" charset="2"/>
            </a:endParaRPr>
          </a:p>
        </p:txBody>
      </p:sp>
      <p:sp>
        <p:nvSpPr>
          <p:cNvPr id="5" name="Oval 4"/>
          <p:cNvSpPr>
            <a:spLocks noChangeAspect="1"/>
          </p:cNvSpPr>
          <p:nvPr/>
        </p:nvSpPr>
        <p:spPr bwMode="auto">
          <a:xfrm>
            <a:off x="2529840" y="3146727"/>
            <a:ext cx="182880" cy="182880"/>
          </a:xfrm>
          <a:prstGeom prst="ellipse">
            <a:avLst/>
          </a:prstGeom>
          <a:solidFill>
            <a:schemeClr val="tx1"/>
          </a:solidFill>
          <a:ln w="9525" cap="flat" cmpd="sng" algn="ctr">
            <a:noFill/>
            <a:prstDash val="solid"/>
            <a:round/>
            <a:headEnd type="none" w="med" len="med"/>
            <a:tailEnd type="triangl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Symbol" panose="05050102010706020507" pitchFamily="18" charset="2"/>
            </a:endParaRPr>
          </a:p>
        </p:txBody>
      </p:sp>
      <p:sp>
        <p:nvSpPr>
          <p:cNvPr id="6" name="Oval 5"/>
          <p:cNvSpPr>
            <a:spLocks noChangeAspect="1"/>
          </p:cNvSpPr>
          <p:nvPr/>
        </p:nvSpPr>
        <p:spPr bwMode="auto">
          <a:xfrm>
            <a:off x="2834640" y="2474201"/>
            <a:ext cx="182880" cy="182880"/>
          </a:xfrm>
          <a:prstGeom prst="ellipse">
            <a:avLst/>
          </a:prstGeom>
          <a:solidFill>
            <a:schemeClr val="tx1"/>
          </a:solidFill>
          <a:ln w="9525" cap="flat" cmpd="sng" algn="ctr">
            <a:noFill/>
            <a:prstDash val="solid"/>
            <a:round/>
            <a:headEnd type="none" w="med" len="med"/>
            <a:tailEnd type="triangl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Symbol" panose="05050102010706020507" pitchFamily="18" charset="2"/>
            </a:endParaRPr>
          </a:p>
        </p:txBody>
      </p:sp>
      <p:sp>
        <p:nvSpPr>
          <p:cNvPr id="7" name="Oval 6"/>
          <p:cNvSpPr>
            <a:spLocks noChangeAspect="1"/>
          </p:cNvSpPr>
          <p:nvPr/>
        </p:nvSpPr>
        <p:spPr bwMode="auto">
          <a:xfrm>
            <a:off x="3113875" y="3876281"/>
            <a:ext cx="182880" cy="182880"/>
          </a:xfrm>
          <a:prstGeom prst="ellipse">
            <a:avLst/>
          </a:prstGeom>
          <a:solidFill>
            <a:schemeClr val="tx1"/>
          </a:solidFill>
          <a:ln w="9525" cap="flat" cmpd="sng" algn="ctr">
            <a:noFill/>
            <a:prstDash val="solid"/>
            <a:round/>
            <a:headEnd type="none" w="med" len="med"/>
            <a:tailEnd type="triangl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Symbol" panose="05050102010706020507" pitchFamily="18" charset="2"/>
            </a:endParaRPr>
          </a:p>
        </p:txBody>
      </p:sp>
      <p:sp>
        <p:nvSpPr>
          <p:cNvPr id="9" name="Oval 8"/>
          <p:cNvSpPr>
            <a:spLocks noChangeAspect="1"/>
          </p:cNvSpPr>
          <p:nvPr/>
        </p:nvSpPr>
        <p:spPr bwMode="auto">
          <a:xfrm>
            <a:off x="4713585" y="2906359"/>
            <a:ext cx="182880" cy="182880"/>
          </a:xfrm>
          <a:prstGeom prst="ellipse">
            <a:avLst/>
          </a:prstGeom>
          <a:solidFill>
            <a:schemeClr val="tx1"/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triangl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Symbol" panose="05050102010706020507" pitchFamily="18" charset="2"/>
            </a:endParaRPr>
          </a:p>
        </p:txBody>
      </p:sp>
      <p:sp>
        <p:nvSpPr>
          <p:cNvPr id="10" name="Oval 9"/>
          <p:cNvSpPr>
            <a:spLocks noChangeAspect="1"/>
          </p:cNvSpPr>
          <p:nvPr/>
        </p:nvSpPr>
        <p:spPr bwMode="auto">
          <a:xfrm>
            <a:off x="4983480" y="3716507"/>
            <a:ext cx="182880" cy="182880"/>
          </a:xfrm>
          <a:prstGeom prst="ellipse">
            <a:avLst/>
          </a:prstGeom>
          <a:solidFill>
            <a:schemeClr val="tx1"/>
          </a:solidFill>
          <a:ln w="9525" cap="flat" cmpd="sng" algn="ctr">
            <a:noFill/>
            <a:prstDash val="solid"/>
            <a:round/>
            <a:headEnd type="none" w="med" len="med"/>
            <a:tailEnd type="triangl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Symbol" panose="05050102010706020507" pitchFamily="18" charset="2"/>
            </a:endParaRPr>
          </a:p>
        </p:txBody>
      </p:sp>
      <p:sp>
        <p:nvSpPr>
          <p:cNvPr id="11" name="Oval 10"/>
          <p:cNvSpPr>
            <a:spLocks noChangeAspect="1"/>
          </p:cNvSpPr>
          <p:nvPr/>
        </p:nvSpPr>
        <p:spPr bwMode="auto">
          <a:xfrm>
            <a:off x="4130040" y="4146238"/>
            <a:ext cx="182880" cy="182880"/>
          </a:xfrm>
          <a:prstGeom prst="ellipse">
            <a:avLst/>
          </a:prstGeom>
          <a:solidFill>
            <a:schemeClr val="tx1"/>
          </a:solidFill>
          <a:ln w="9525" cap="flat" cmpd="sng" algn="ctr">
            <a:noFill/>
            <a:prstDash val="solid"/>
            <a:round/>
            <a:headEnd type="none" w="med" len="med"/>
            <a:tailEnd type="triangl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Symbol" panose="05050102010706020507" pitchFamily="18" charset="2"/>
            </a:endParaRPr>
          </a:p>
        </p:txBody>
      </p:sp>
      <p:sp>
        <p:nvSpPr>
          <p:cNvPr id="12" name="Oval 11"/>
          <p:cNvSpPr>
            <a:spLocks noChangeAspect="1"/>
          </p:cNvSpPr>
          <p:nvPr/>
        </p:nvSpPr>
        <p:spPr bwMode="auto">
          <a:xfrm>
            <a:off x="5113266" y="2315164"/>
            <a:ext cx="182880" cy="182880"/>
          </a:xfrm>
          <a:prstGeom prst="ellipse">
            <a:avLst/>
          </a:prstGeom>
          <a:solidFill>
            <a:schemeClr val="tx1"/>
          </a:solidFill>
          <a:ln w="9525" cap="flat" cmpd="sng" algn="ctr">
            <a:noFill/>
            <a:prstDash val="solid"/>
            <a:round/>
            <a:headEnd type="none" w="med" len="med"/>
            <a:tailEnd type="triangl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Symbol" panose="05050102010706020507" pitchFamily="18" charset="2"/>
            </a:endParaRPr>
          </a:p>
        </p:txBody>
      </p:sp>
      <p:sp>
        <p:nvSpPr>
          <p:cNvPr id="13" name="Oval 12"/>
          <p:cNvSpPr>
            <a:spLocks noChangeAspect="1"/>
          </p:cNvSpPr>
          <p:nvPr/>
        </p:nvSpPr>
        <p:spPr bwMode="auto">
          <a:xfrm>
            <a:off x="5882640" y="3000257"/>
            <a:ext cx="182880" cy="182880"/>
          </a:xfrm>
          <a:prstGeom prst="ellipse">
            <a:avLst/>
          </a:prstGeom>
          <a:solidFill>
            <a:schemeClr val="tx1"/>
          </a:solidFill>
          <a:ln w="9525" cap="flat" cmpd="sng" algn="ctr">
            <a:noFill/>
            <a:prstDash val="solid"/>
            <a:round/>
            <a:headEnd type="none" w="med" len="med"/>
            <a:tailEnd type="triangl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Symbol" panose="05050102010706020507" pitchFamily="18" charset="2"/>
            </a:endParaRPr>
          </a:p>
        </p:txBody>
      </p:sp>
      <p:sp>
        <p:nvSpPr>
          <p:cNvPr id="14" name="Oval 13"/>
          <p:cNvSpPr>
            <a:spLocks noChangeAspect="1"/>
          </p:cNvSpPr>
          <p:nvPr/>
        </p:nvSpPr>
        <p:spPr bwMode="auto">
          <a:xfrm>
            <a:off x="4265351" y="2148374"/>
            <a:ext cx="182880" cy="182880"/>
          </a:xfrm>
          <a:prstGeom prst="ellipse">
            <a:avLst/>
          </a:prstGeom>
          <a:solidFill>
            <a:schemeClr val="tx1"/>
          </a:solidFill>
          <a:ln w="9525" cap="flat" cmpd="sng" algn="ctr">
            <a:noFill/>
            <a:prstDash val="solid"/>
            <a:round/>
            <a:headEnd type="none" w="med" len="med"/>
            <a:tailEnd type="triangl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Symbol" panose="05050102010706020507" pitchFamily="18" charset="2"/>
            </a:endParaRPr>
          </a:p>
        </p:txBody>
      </p:sp>
      <p:cxnSp>
        <p:nvCxnSpPr>
          <p:cNvPr id="16" name="Straight Connector 15"/>
          <p:cNvCxnSpPr>
            <a:stCxn id="14" idx="3"/>
            <a:endCxn id="4" idx="7"/>
          </p:cNvCxnSpPr>
          <p:nvPr/>
        </p:nvCxnSpPr>
        <p:spPr bwMode="auto">
          <a:xfrm flipH="1">
            <a:off x="3920378" y="2304472"/>
            <a:ext cx="371755" cy="242231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7" name="Straight Connector 16"/>
          <p:cNvCxnSpPr>
            <a:stCxn id="4" idx="2"/>
            <a:endCxn id="6" idx="6"/>
          </p:cNvCxnSpPr>
          <p:nvPr/>
        </p:nvCxnSpPr>
        <p:spPr bwMode="auto">
          <a:xfrm flipH="1" flipV="1">
            <a:off x="3017520" y="2565641"/>
            <a:ext cx="746760" cy="4572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8" name="Straight Connector 17"/>
          <p:cNvCxnSpPr>
            <a:stCxn id="12" idx="2"/>
            <a:endCxn id="14" idx="6"/>
          </p:cNvCxnSpPr>
          <p:nvPr/>
        </p:nvCxnSpPr>
        <p:spPr bwMode="auto">
          <a:xfrm flipH="1" flipV="1">
            <a:off x="4448231" y="2239814"/>
            <a:ext cx="665035" cy="16679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9" name="Straight Connector 18"/>
          <p:cNvCxnSpPr>
            <a:stCxn id="4" idx="4"/>
            <a:endCxn id="8" idx="0"/>
          </p:cNvCxnSpPr>
          <p:nvPr/>
        </p:nvCxnSpPr>
        <p:spPr bwMode="auto">
          <a:xfrm flipH="1">
            <a:off x="3764280" y="2702801"/>
            <a:ext cx="91440" cy="491121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0" name="Straight Connector 19"/>
          <p:cNvCxnSpPr>
            <a:stCxn id="12" idx="3"/>
            <a:endCxn id="9" idx="7"/>
          </p:cNvCxnSpPr>
          <p:nvPr/>
        </p:nvCxnSpPr>
        <p:spPr bwMode="auto">
          <a:xfrm flipH="1">
            <a:off x="4869683" y="2471262"/>
            <a:ext cx="270365" cy="461879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1" name="Straight Connector 20"/>
          <p:cNvCxnSpPr>
            <a:stCxn id="14" idx="5"/>
            <a:endCxn id="9" idx="1"/>
          </p:cNvCxnSpPr>
          <p:nvPr/>
        </p:nvCxnSpPr>
        <p:spPr bwMode="auto">
          <a:xfrm>
            <a:off x="4421449" y="2304472"/>
            <a:ext cx="318918" cy="628669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2" name="Straight Connector 21"/>
          <p:cNvCxnSpPr>
            <a:stCxn id="9" idx="3"/>
            <a:endCxn id="4" idx="5"/>
          </p:cNvCxnSpPr>
          <p:nvPr/>
        </p:nvCxnSpPr>
        <p:spPr bwMode="auto">
          <a:xfrm flipH="1" flipV="1">
            <a:off x="3920378" y="2676019"/>
            <a:ext cx="819989" cy="386438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3" name="Straight Connector 22"/>
          <p:cNvCxnSpPr>
            <a:stCxn id="9" idx="4"/>
            <a:endCxn id="8" idx="6"/>
          </p:cNvCxnSpPr>
          <p:nvPr/>
        </p:nvCxnSpPr>
        <p:spPr bwMode="auto">
          <a:xfrm flipH="1">
            <a:off x="3855720" y="3089239"/>
            <a:ext cx="949305" cy="196123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2" name="Straight Connector 41"/>
          <p:cNvCxnSpPr>
            <a:stCxn id="13" idx="2"/>
            <a:endCxn id="9" idx="6"/>
          </p:cNvCxnSpPr>
          <p:nvPr/>
        </p:nvCxnSpPr>
        <p:spPr bwMode="auto">
          <a:xfrm flipH="1" flipV="1">
            <a:off x="4896465" y="2997799"/>
            <a:ext cx="986175" cy="93898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3" name="Straight Connector 42"/>
          <p:cNvCxnSpPr>
            <a:stCxn id="13" idx="3"/>
            <a:endCxn id="10" idx="7"/>
          </p:cNvCxnSpPr>
          <p:nvPr/>
        </p:nvCxnSpPr>
        <p:spPr bwMode="auto">
          <a:xfrm flipH="1">
            <a:off x="5139578" y="3156355"/>
            <a:ext cx="769844" cy="586934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4" name="Straight Connector 43"/>
          <p:cNvCxnSpPr>
            <a:stCxn id="13" idx="1"/>
            <a:endCxn id="12" idx="5"/>
          </p:cNvCxnSpPr>
          <p:nvPr/>
        </p:nvCxnSpPr>
        <p:spPr bwMode="auto">
          <a:xfrm flipH="1" flipV="1">
            <a:off x="5269364" y="2471262"/>
            <a:ext cx="640058" cy="555777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1" name="Straight Connector 50"/>
          <p:cNvCxnSpPr>
            <a:stCxn id="9" idx="5"/>
            <a:endCxn id="10" idx="1"/>
          </p:cNvCxnSpPr>
          <p:nvPr/>
        </p:nvCxnSpPr>
        <p:spPr bwMode="auto">
          <a:xfrm>
            <a:off x="4869683" y="3062457"/>
            <a:ext cx="140579" cy="680832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4" name="Straight Connector 53"/>
          <p:cNvCxnSpPr>
            <a:stCxn id="10" idx="3"/>
            <a:endCxn id="11" idx="6"/>
          </p:cNvCxnSpPr>
          <p:nvPr/>
        </p:nvCxnSpPr>
        <p:spPr bwMode="auto">
          <a:xfrm flipH="1">
            <a:off x="4312920" y="3872605"/>
            <a:ext cx="697342" cy="365073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7" name="Straight Connector 56"/>
          <p:cNvCxnSpPr>
            <a:stCxn id="10" idx="2"/>
            <a:endCxn id="8" idx="5"/>
          </p:cNvCxnSpPr>
          <p:nvPr/>
        </p:nvCxnSpPr>
        <p:spPr bwMode="auto">
          <a:xfrm flipH="1" flipV="1">
            <a:off x="3828938" y="3350020"/>
            <a:ext cx="1154542" cy="457927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0" name="Straight Connector 59"/>
          <p:cNvCxnSpPr>
            <a:stCxn id="8" idx="4"/>
            <a:endCxn id="11" idx="1"/>
          </p:cNvCxnSpPr>
          <p:nvPr/>
        </p:nvCxnSpPr>
        <p:spPr bwMode="auto">
          <a:xfrm>
            <a:off x="3764280" y="3376802"/>
            <a:ext cx="392542" cy="796218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1" name="Straight Connector 60"/>
          <p:cNvCxnSpPr>
            <a:stCxn id="11" idx="2"/>
            <a:endCxn id="7" idx="5"/>
          </p:cNvCxnSpPr>
          <p:nvPr/>
        </p:nvCxnSpPr>
        <p:spPr bwMode="auto">
          <a:xfrm flipH="1" flipV="1">
            <a:off x="3269973" y="4032379"/>
            <a:ext cx="860067" cy="205299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2" name="Straight Connector 61"/>
          <p:cNvCxnSpPr>
            <a:stCxn id="8" idx="3"/>
            <a:endCxn id="7" idx="7"/>
          </p:cNvCxnSpPr>
          <p:nvPr/>
        </p:nvCxnSpPr>
        <p:spPr bwMode="auto">
          <a:xfrm flipH="1">
            <a:off x="3269973" y="3350020"/>
            <a:ext cx="429649" cy="553043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3" name="Straight Connector 62"/>
          <p:cNvCxnSpPr>
            <a:stCxn id="5" idx="5"/>
            <a:endCxn id="7" idx="1"/>
          </p:cNvCxnSpPr>
          <p:nvPr/>
        </p:nvCxnSpPr>
        <p:spPr bwMode="auto">
          <a:xfrm>
            <a:off x="2685938" y="3302825"/>
            <a:ext cx="454719" cy="600238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72" name="Straight Connector 71"/>
          <p:cNvCxnSpPr>
            <a:stCxn id="5" idx="0"/>
            <a:endCxn id="6" idx="3"/>
          </p:cNvCxnSpPr>
          <p:nvPr/>
        </p:nvCxnSpPr>
        <p:spPr bwMode="auto">
          <a:xfrm flipV="1">
            <a:off x="2621280" y="2630299"/>
            <a:ext cx="240142" cy="516428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73" name="Straight Connector 72"/>
          <p:cNvCxnSpPr>
            <a:stCxn id="5" idx="6"/>
            <a:endCxn id="8" idx="2"/>
          </p:cNvCxnSpPr>
          <p:nvPr/>
        </p:nvCxnSpPr>
        <p:spPr bwMode="auto">
          <a:xfrm>
            <a:off x="2712720" y="3238167"/>
            <a:ext cx="960120" cy="47195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74" name="Straight Connector 73"/>
          <p:cNvCxnSpPr>
            <a:stCxn id="6" idx="5"/>
            <a:endCxn id="8" idx="1"/>
          </p:cNvCxnSpPr>
          <p:nvPr/>
        </p:nvCxnSpPr>
        <p:spPr bwMode="auto">
          <a:xfrm>
            <a:off x="2990738" y="2630299"/>
            <a:ext cx="708884" cy="590405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2" name="Straight Connector 81"/>
          <p:cNvCxnSpPr>
            <a:stCxn id="14" idx="2"/>
            <a:endCxn id="6" idx="7"/>
          </p:cNvCxnSpPr>
          <p:nvPr/>
        </p:nvCxnSpPr>
        <p:spPr bwMode="auto">
          <a:xfrm flipH="1">
            <a:off x="2990738" y="2239814"/>
            <a:ext cx="1274613" cy="261169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8" name="Oval 7"/>
          <p:cNvSpPr>
            <a:spLocks noChangeAspect="1"/>
          </p:cNvSpPr>
          <p:nvPr/>
        </p:nvSpPr>
        <p:spPr bwMode="auto">
          <a:xfrm>
            <a:off x="3672840" y="3193922"/>
            <a:ext cx="182880" cy="182880"/>
          </a:xfrm>
          <a:prstGeom prst="ellipse">
            <a:avLst/>
          </a:prstGeom>
          <a:solidFill>
            <a:srgbClr val="008000"/>
          </a:solidFill>
          <a:ln w="9525" cap="flat" cmpd="sng" algn="ctr">
            <a:noFill/>
            <a:prstDash val="solid"/>
            <a:round/>
            <a:headEnd type="none" w="med" len="med"/>
            <a:tailEnd type="triangl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Symbol" panose="05050102010706020507" pitchFamily="18" charset="2"/>
            </a:endParaRPr>
          </a:p>
        </p:txBody>
      </p:sp>
      <p:sp>
        <p:nvSpPr>
          <p:cNvPr id="91" name="Oval 90"/>
          <p:cNvSpPr/>
          <p:nvPr/>
        </p:nvSpPr>
        <p:spPr bwMode="auto">
          <a:xfrm>
            <a:off x="3442391" y="3058674"/>
            <a:ext cx="701040" cy="519259"/>
          </a:xfrm>
          <a:prstGeom prst="ellipse">
            <a:avLst/>
          </a:prstGeom>
          <a:noFill/>
          <a:ln w="38100" cap="flat" cmpd="sng" algn="ctr">
            <a:solidFill>
              <a:srgbClr val="008000"/>
            </a:solidFill>
            <a:prstDash val="sysDot"/>
            <a:round/>
            <a:headEnd type="none" w="med" len="med"/>
            <a:tailEnd type="triangl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Symbol" panose="05050102010706020507" pitchFamily="18" charset="2"/>
            </a:endParaRPr>
          </a:p>
        </p:txBody>
      </p:sp>
      <p:sp>
        <p:nvSpPr>
          <p:cNvPr id="93" name="Oval 92"/>
          <p:cNvSpPr/>
          <p:nvPr/>
        </p:nvSpPr>
        <p:spPr bwMode="auto">
          <a:xfrm>
            <a:off x="4697618" y="3544896"/>
            <a:ext cx="701040" cy="519259"/>
          </a:xfrm>
          <a:prstGeom prst="ellipse">
            <a:avLst/>
          </a:prstGeom>
          <a:noFill/>
          <a:ln w="38100" cap="flat" cmpd="sng" algn="ctr">
            <a:solidFill>
              <a:srgbClr val="008000"/>
            </a:solidFill>
            <a:prstDash val="sysDot"/>
            <a:round/>
            <a:headEnd type="none" w="med" len="med"/>
            <a:tailEnd type="triangl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Symbol" panose="05050102010706020507" pitchFamily="18" charset="2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4" name="Rectangle 93"/>
              <p:cNvSpPr/>
              <p:nvPr/>
            </p:nvSpPr>
            <p:spPr>
              <a:xfrm>
                <a:off x="1342408" y="5186228"/>
                <a:ext cx="6341092" cy="103522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kumimoji="1" lang="en-US" sz="2800" dirty="0">
                    <a:solidFill>
                      <a:srgbClr val="000000"/>
                    </a:solidFill>
                    <a:latin typeface="Calibri" panose="020F0502020204030204" pitchFamily="34" charset="0"/>
                  </a:rPr>
                  <a:t>Adding equations for all vertices in </a:t>
                </a:r>
                <a14:m>
                  <m:oMath xmlns:m="http://schemas.openxmlformats.org/officeDocument/2006/math">
                    <m:r>
                      <a:rPr kumimoji="1" lang="en-US" sz="2800" b="1" i="1">
                        <a:solidFill>
                          <a:srgbClr val="FF6600"/>
                        </a:solidFill>
                        <a:latin typeface="Cambria Math" panose="02040503050406030204" pitchFamily="18" charset="0"/>
                      </a:rPr>
                      <m:t>𝑺</m:t>
                    </m:r>
                    <m:r>
                      <a:rPr kumimoji="1" lang="en-US" sz="2800" b="1" i="1">
                        <a:solidFill>
                          <a:srgbClr val="FF66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⊆</m:t>
                    </m:r>
                    <m:r>
                      <a:rPr kumimoji="1" lang="en-US" sz="2800" b="1" i="1">
                        <a:solidFill>
                          <a:srgbClr val="FF66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𝑽</m:t>
                    </m:r>
                    <m:r>
                      <a:rPr kumimoji="1" lang="en-US" sz="2800" b="1" i="1">
                        <a:solidFill>
                          <a:srgbClr val="FF66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kumimoji="1" lang="en-US" sz="2800" dirty="0">
                    <a:solidFill>
                      <a:srgbClr val="000000"/>
                    </a:solidFill>
                    <a:latin typeface="Calibri" panose="020F0502020204030204" pitchFamily="34" charset="0"/>
                  </a:rPr>
                  <a:t> yields   	</a:t>
                </a:r>
                <a14:m>
                  <m:oMath xmlns:m="http://schemas.openxmlformats.org/officeDocument/2006/math">
                    <m:r>
                      <a:rPr kumimoji="1" lang="en-US" altLang="en-US" sz="2800">
                        <a:solidFill>
                          <a:srgbClr val="FF6600"/>
                        </a:solidFill>
                        <a:latin typeface="Cambria Math" panose="02040503050406030204" pitchFamily="18" charset="0"/>
                      </a:rPr>
                      <m:t> </m:t>
                    </m:r>
                    <m:nary>
                      <m:naryPr>
                        <m:chr m:val="∑"/>
                        <m:supHide m:val="on"/>
                        <m:ctrlPr>
                          <a:rPr kumimoji="1" lang="en-US" altLang="en-US" sz="2800" b="1" i="1">
                            <a:solidFill>
                              <a:srgbClr val="FF6600"/>
                            </a:solidFill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7"/>
                          </m:rPr>
                          <a:rPr kumimoji="1" lang="en-US" altLang="en-US" sz="2800" b="1" i="1">
                            <a:solidFill>
                              <a:srgbClr val="FF6600"/>
                            </a:solidFill>
                            <a:latin typeface="Cambria Math" panose="02040503050406030204" pitchFamily="18" charset="0"/>
                          </a:rPr>
                          <m:t>𝒗</m:t>
                        </m:r>
                        <m:r>
                          <a:rPr kumimoji="1" lang="en-US" altLang="en-US" sz="2800" b="1" i="1">
                            <a:solidFill>
                              <a:srgbClr val="FF66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∈</m:t>
                        </m:r>
                        <m:r>
                          <a:rPr kumimoji="1" lang="en-US" altLang="en-US" sz="2800" b="1" i="1">
                            <a:solidFill>
                              <a:srgbClr val="FF66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𝑬</m:t>
                        </m:r>
                        <m:r>
                          <a:rPr kumimoji="1" lang="en-US" altLang="en-US" sz="2800" b="1" i="1">
                            <a:solidFill>
                              <a:srgbClr val="FF66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(</m:t>
                        </m:r>
                        <m:r>
                          <a:rPr kumimoji="1" lang="en-US" altLang="en-US" sz="2800" b="1" i="1">
                            <a:solidFill>
                              <a:srgbClr val="FF66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𝑺</m:t>
                        </m:r>
                        <m:r>
                          <a:rPr kumimoji="1" lang="en-US" altLang="en-US" sz="2800" b="1" i="1">
                            <a:solidFill>
                              <a:srgbClr val="FF66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</m:t>
                        </m:r>
                        <m:acc>
                          <m:accPr>
                            <m:chr m:val="̅"/>
                            <m:ctrlPr>
                              <a:rPr kumimoji="1" lang="en-US" altLang="en-US" sz="2800" b="1" i="1">
                                <a:solidFill>
                                  <a:srgbClr val="FF66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kumimoji="1" lang="en-US" altLang="en-US" sz="2800" b="1" i="1">
                                <a:solidFill>
                                  <a:srgbClr val="FF66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𝑺</m:t>
                            </m:r>
                          </m:e>
                        </m:acc>
                        <m:r>
                          <a:rPr kumimoji="1" lang="en-US" altLang="en-US" sz="2800" i="1">
                            <a:solidFill>
                              <a:srgbClr val="FF6600"/>
                            </a:solidFill>
                            <a:latin typeface="Cambria Math" panose="02040503050406030204" pitchFamily="18" charset="0"/>
                          </a:rPr>
                          <m:t>)</m:t>
                        </m:r>
                      </m:sub>
                      <m:sup/>
                      <m:e>
                        <m:sSub>
                          <m:sSubPr>
                            <m:ctrlPr>
                              <a:rPr kumimoji="1" lang="en-US" altLang="en-US" sz="2800" b="1" i="1">
                                <a:solidFill>
                                  <a:srgbClr val="FF66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kumimoji="1" lang="en-US" altLang="en-US" sz="2800" b="1" i="1">
                                <a:solidFill>
                                  <a:srgbClr val="FF6600"/>
                                </a:solidFill>
                                <a:latin typeface="Cambria Math" panose="02040503050406030204" pitchFamily="18" charset="0"/>
                              </a:rPr>
                              <m:t>𝒙</m:t>
                            </m:r>
                          </m:e>
                          <m:sub>
                            <m:r>
                              <a:rPr kumimoji="1" lang="en-US" altLang="en-US" sz="2800" b="1" i="1">
                                <a:solidFill>
                                  <a:srgbClr val="FF6600"/>
                                </a:solidFill>
                                <a:latin typeface="Cambria Math" panose="02040503050406030204" pitchFamily="18" charset="0"/>
                              </a:rPr>
                              <m:t>𝒆</m:t>
                            </m:r>
                          </m:sub>
                        </m:sSub>
                        <m:r>
                          <a:rPr kumimoji="1" lang="en-US" altLang="en-US" sz="2800" b="1" i="1">
                            <a:solidFill>
                              <a:srgbClr val="FF66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=|</m:t>
                        </m:r>
                        <m:r>
                          <a:rPr kumimoji="1" lang="en-US" altLang="en-US" sz="2800" b="1" i="1">
                            <a:solidFill>
                              <a:srgbClr val="FF66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𝑺</m:t>
                        </m:r>
                        <m:r>
                          <a:rPr kumimoji="1" lang="en-US" altLang="en-US" sz="2800" b="1" i="1">
                            <a:solidFill>
                              <a:srgbClr val="FF66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| </m:t>
                        </m:r>
                        <m:d>
                          <m:dPr>
                            <m:ctrlPr>
                              <a:rPr kumimoji="1" lang="en-US" altLang="en-US" sz="2800" b="1" i="1">
                                <a:solidFill>
                                  <a:srgbClr val="FF66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m:rPr>
                                <m:sty m:val="p"/>
                              </m:rPr>
                              <a:rPr kumimoji="1" lang="en-US" altLang="en-US" sz="2800">
                                <a:solidFill>
                                  <a:srgbClr val="FF66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mod</m:t>
                            </m:r>
                            <m:r>
                              <a:rPr kumimoji="1" lang="en-US" altLang="en-US" sz="2800" b="1" i="1">
                                <a:solidFill>
                                  <a:srgbClr val="FF66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 </m:t>
                            </m:r>
                            <m:r>
                              <a:rPr kumimoji="1" lang="en-US" altLang="en-US" sz="2800" b="1" i="1">
                                <a:solidFill>
                                  <a:srgbClr val="FF66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𝟐</m:t>
                            </m:r>
                          </m:e>
                        </m:d>
                        <m:r>
                          <a:rPr kumimoji="1" lang="en-US" altLang="en-US" sz="2800" b="1" i="1">
                            <a:solidFill>
                              <a:srgbClr val="FF66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</m:e>
                    </m:nary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94" name="Rectangle 9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42408" y="5186228"/>
                <a:ext cx="6341092" cy="1035220"/>
              </a:xfrm>
              <a:prstGeom prst="rect">
                <a:avLst/>
              </a:prstGeom>
              <a:blipFill rotWithShape="0">
                <a:blip r:embed="rId2"/>
                <a:stretch>
                  <a:fillRect l="-1058" t="-5882" b="-882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1021580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1" grpId="0" animBg="1"/>
      <p:bldP spid="93" grpId="0" animBg="1"/>
    </p:bld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7924800" cy="914400"/>
          </a:xfrm>
        </p:spPr>
        <p:txBody>
          <a:bodyPr/>
          <a:lstStyle/>
          <a:p>
            <a:r>
              <a:rPr lang="en-US" dirty="0" err="1" smtClean="0"/>
              <a:t>Tseitin</a:t>
            </a:r>
            <a:r>
              <a:rPr lang="en-US" dirty="0" smtClean="0"/>
              <a:t> formulas and mod 2 equations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9C20F-3221-4623-A182-DD44DF3B4C7D}" type="slidenum">
              <a:rPr lang="en-US" altLang="en-US" smtClean="0"/>
              <a:pPr/>
              <a:t>79</a:t>
            </a:fld>
            <a:endParaRPr lang="en-US" altLang="en-US"/>
          </a:p>
        </p:txBody>
      </p:sp>
      <p:sp>
        <p:nvSpPr>
          <p:cNvPr id="4" name="Oval 3"/>
          <p:cNvSpPr>
            <a:spLocks noChangeAspect="1"/>
          </p:cNvSpPr>
          <p:nvPr/>
        </p:nvSpPr>
        <p:spPr bwMode="auto">
          <a:xfrm>
            <a:off x="3764280" y="2519921"/>
            <a:ext cx="182880" cy="182880"/>
          </a:xfrm>
          <a:prstGeom prst="ellipse">
            <a:avLst/>
          </a:prstGeom>
          <a:solidFill>
            <a:schemeClr val="tx1"/>
          </a:solidFill>
          <a:ln w="9525" cap="flat" cmpd="sng" algn="ctr">
            <a:noFill/>
            <a:prstDash val="solid"/>
            <a:round/>
            <a:headEnd type="none" w="med" len="med"/>
            <a:tailEnd type="triangl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Symbol" panose="05050102010706020507" pitchFamily="18" charset="2"/>
            </a:endParaRPr>
          </a:p>
        </p:txBody>
      </p:sp>
      <p:sp>
        <p:nvSpPr>
          <p:cNvPr id="5" name="Oval 4"/>
          <p:cNvSpPr>
            <a:spLocks noChangeAspect="1"/>
          </p:cNvSpPr>
          <p:nvPr/>
        </p:nvSpPr>
        <p:spPr bwMode="auto">
          <a:xfrm>
            <a:off x="2529840" y="3146727"/>
            <a:ext cx="182880" cy="182880"/>
          </a:xfrm>
          <a:prstGeom prst="ellipse">
            <a:avLst/>
          </a:prstGeom>
          <a:solidFill>
            <a:schemeClr val="tx1"/>
          </a:solidFill>
          <a:ln w="9525" cap="flat" cmpd="sng" algn="ctr">
            <a:noFill/>
            <a:prstDash val="solid"/>
            <a:round/>
            <a:headEnd type="none" w="med" len="med"/>
            <a:tailEnd type="triangl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Symbol" panose="05050102010706020507" pitchFamily="18" charset="2"/>
            </a:endParaRPr>
          </a:p>
        </p:txBody>
      </p:sp>
      <p:sp>
        <p:nvSpPr>
          <p:cNvPr id="6" name="Oval 5"/>
          <p:cNvSpPr>
            <a:spLocks noChangeAspect="1"/>
          </p:cNvSpPr>
          <p:nvPr/>
        </p:nvSpPr>
        <p:spPr bwMode="auto">
          <a:xfrm>
            <a:off x="2834640" y="2474201"/>
            <a:ext cx="182880" cy="182880"/>
          </a:xfrm>
          <a:prstGeom prst="ellipse">
            <a:avLst/>
          </a:prstGeom>
          <a:solidFill>
            <a:schemeClr val="tx1"/>
          </a:solidFill>
          <a:ln w="9525" cap="flat" cmpd="sng" algn="ctr">
            <a:noFill/>
            <a:prstDash val="solid"/>
            <a:round/>
            <a:headEnd type="none" w="med" len="med"/>
            <a:tailEnd type="triangl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Symbol" panose="05050102010706020507" pitchFamily="18" charset="2"/>
            </a:endParaRPr>
          </a:p>
        </p:txBody>
      </p:sp>
      <p:sp>
        <p:nvSpPr>
          <p:cNvPr id="7" name="Oval 6"/>
          <p:cNvSpPr>
            <a:spLocks noChangeAspect="1"/>
          </p:cNvSpPr>
          <p:nvPr/>
        </p:nvSpPr>
        <p:spPr bwMode="auto">
          <a:xfrm>
            <a:off x="3113875" y="3876281"/>
            <a:ext cx="182880" cy="182880"/>
          </a:xfrm>
          <a:prstGeom prst="ellipse">
            <a:avLst/>
          </a:prstGeom>
          <a:solidFill>
            <a:schemeClr val="tx1"/>
          </a:solidFill>
          <a:ln w="9525" cap="flat" cmpd="sng" algn="ctr">
            <a:noFill/>
            <a:prstDash val="solid"/>
            <a:round/>
            <a:headEnd type="none" w="med" len="med"/>
            <a:tailEnd type="triangl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Symbol" panose="05050102010706020507" pitchFamily="18" charset="2"/>
            </a:endParaRPr>
          </a:p>
        </p:txBody>
      </p:sp>
      <p:sp>
        <p:nvSpPr>
          <p:cNvPr id="9" name="Oval 8"/>
          <p:cNvSpPr>
            <a:spLocks noChangeAspect="1"/>
          </p:cNvSpPr>
          <p:nvPr/>
        </p:nvSpPr>
        <p:spPr bwMode="auto">
          <a:xfrm>
            <a:off x="4713585" y="2906359"/>
            <a:ext cx="182880" cy="182880"/>
          </a:xfrm>
          <a:prstGeom prst="ellipse">
            <a:avLst/>
          </a:prstGeom>
          <a:solidFill>
            <a:schemeClr val="tx1"/>
          </a:solidFill>
          <a:ln w="9525" cap="flat" cmpd="sng" algn="ctr">
            <a:noFill/>
            <a:prstDash val="solid"/>
            <a:round/>
            <a:headEnd type="none" w="med" len="med"/>
            <a:tailEnd type="triangl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Symbol" panose="05050102010706020507" pitchFamily="18" charset="2"/>
            </a:endParaRPr>
          </a:p>
        </p:txBody>
      </p:sp>
      <p:sp>
        <p:nvSpPr>
          <p:cNvPr id="10" name="Oval 9"/>
          <p:cNvSpPr>
            <a:spLocks noChangeAspect="1"/>
          </p:cNvSpPr>
          <p:nvPr/>
        </p:nvSpPr>
        <p:spPr bwMode="auto">
          <a:xfrm>
            <a:off x="4983480" y="3716507"/>
            <a:ext cx="182880" cy="182880"/>
          </a:xfrm>
          <a:prstGeom prst="ellipse">
            <a:avLst/>
          </a:prstGeom>
          <a:solidFill>
            <a:srgbClr val="008000"/>
          </a:solidFill>
          <a:ln w="9525" cap="flat" cmpd="sng" algn="ctr">
            <a:noFill/>
            <a:prstDash val="solid"/>
            <a:round/>
            <a:headEnd type="none" w="med" len="med"/>
            <a:tailEnd type="triangl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Symbol" panose="05050102010706020507" pitchFamily="18" charset="2"/>
            </a:endParaRPr>
          </a:p>
        </p:txBody>
      </p:sp>
      <p:sp>
        <p:nvSpPr>
          <p:cNvPr id="11" name="Oval 10"/>
          <p:cNvSpPr>
            <a:spLocks noChangeAspect="1"/>
          </p:cNvSpPr>
          <p:nvPr/>
        </p:nvSpPr>
        <p:spPr bwMode="auto">
          <a:xfrm>
            <a:off x="4130040" y="4146238"/>
            <a:ext cx="182880" cy="182880"/>
          </a:xfrm>
          <a:prstGeom prst="ellipse">
            <a:avLst/>
          </a:prstGeom>
          <a:solidFill>
            <a:schemeClr val="tx1"/>
          </a:solidFill>
          <a:ln w="9525" cap="flat" cmpd="sng" algn="ctr">
            <a:noFill/>
            <a:prstDash val="solid"/>
            <a:round/>
            <a:headEnd type="none" w="med" len="med"/>
            <a:tailEnd type="triangl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Symbol" panose="05050102010706020507" pitchFamily="18" charset="2"/>
            </a:endParaRPr>
          </a:p>
        </p:txBody>
      </p:sp>
      <p:sp>
        <p:nvSpPr>
          <p:cNvPr id="12" name="Oval 11"/>
          <p:cNvSpPr>
            <a:spLocks noChangeAspect="1"/>
          </p:cNvSpPr>
          <p:nvPr/>
        </p:nvSpPr>
        <p:spPr bwMode="auto">
          <a:xfrm>
            <a:off x="5113266" y="2315164"/>
            <a:ext cx="182880" cy="182880"/>
          </a:xfrm>
          <a:prstGeom prst="ellipse">
            <a:avLst/>
          </a:prstGeom>
          <a:solidFill>
            <a:schemeClr val="tx1"/>
          </a:solidFill>
          <a:ln w="9525" cap="flat" cmpd="sng" algn="ctr">
            <a:noFill/>
            <a:prstDash val="solid"/>
            <a:round/>
            <a:headEnd type="none" w="med" len="med"/>
            <a:tailEnd type="triangl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Symbol" panose="05050102010706020507" pitchFamily="18" charset="2"/>
            </a:endParaRPr>
          </a:p>
        </p:txBody>
      </p:sp>
      <p:sp>
        <p:nvSpPr>
          <p:cNvPr id="13" name="Oval 12"/>
          <p:cNvSpPr>
            <a:spLocks noChangeAspect="1"/>
          </p:cNvSpPr>
          <p:nvPr/>
        </p:nvSpPr>
        <p:spPr bwMode="auto">
          <a:xfrm>
            <a:off x="5882640" y="3000257"/>
            <a:ext cx="182880" cy="182880"/>
          </a:xfrm>
          <a:prstGeom prst="ellipse">
            <a:avLst/>
          </a:prstGeom>
          <a:solidFill>
            <a:schemeClr val="tx1"/>
          </a:solidFill>
          <a:ln w="9525" cap="flat" cmpd="sng" algn="ctr">
            <a:noFill/>
            <a:prstDash val="solid"/>
            <a:round/>
            <a:headEnd type="none" w="med" len="med"/>
            <a:tailEnd type="triangl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Symbol" panose="05050102010706020507" pitchFamily="18" charset="2"/>
            </a:endParaRPr>
          </a:p>
        </p:txBody>
      </p:sp>
      <p:sp>
        <p:nvSpPr>
          <p:cNvPr id="14" name="Oval 13"/>
          <p:cNvSpPr>
            <a:spLocks noChangeAspect="1"/>
          </p:cNvSpPr>
          <p:nvPr/>
        </p:nvSpPr>
        <p:spPr bwMode="auto">
          <a:xfrm>
            <a:off x="4265351" y="2148374"/>
            <a:ext cx="182880" cy="182880"/>
          </a:xfrm>
          <a:prstGeom prst="ellipse">
            <a:avLst/>
          </a:prstGeom>
          <a:solidFill>
            <a:schemeClr val="tx1"/>
          </a:solidFill>
          <a:ln w="9525" cap="flat" cmpd="sng" algn="ctr">
            <a:noFill/>
            <a:prstDash val="solid"/>
            <a:round/>
            <a:headEnd type="none" w="med" len="med"/>
            <a:tailEnd type="triangl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Symbol" panose="05050102010706020507" pitchFamily="18" charset="2"/>
            </a:endParaRPr>
          </a:p>
        </p:txBody>
      </p:sp>
      <p:cxnSp>
        <p:nvCxnSpPr>
          <p:cNvPr id="16" name="Straight Connector 15"/>
          <p:cNvCxnSpPr>
            <a:stCxn id="14" idx="3"/>
            <a:endCxn id="4" idx="7"/>
          </p:cNvCxnSpPr>
          <p:nvPr/>
        </p:nvCxnSpPr>
        <p:spPr bwMode="auto">
          <a:xfrm flipH="1">
            <a:off x="3920378" y="2304472"/>
            <a:ext cx="371755" cy="242231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7" name="Straight Connector 16"/>
          <p:cNvCxnSpPr>
            <a:stCxn id="4" idx="2"/>
          </p:cNvCxnSpPr>
          <p:nvPr/>
        </p:nvCxnSpPr>
        <p:spPr bwMode="auto">
          <a:xfrm flipH="1" flipV="1">
            <a:off x="2924932" y="2528631"/>
            <a:ext cx="839348" cy="8273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8" name="Straight Connector 17"/>
          <p:cNvCxnSpPr>
            <a:stCxn id="12" idx="2"/>
            <a:endCxn id="14" idx="6"/>
          </p:cNvCxnSpPr>
          <p:nvPr/>
        </p:nvCxnSpPr>
        <p:spPr bwMode="auto">
          <a:xfrm flipH="1" flipV="1">
            <a:off x="4448231" y="2239814"/>
            <a:ext cx="665035" cy="16679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9" name="Straight Connector 18"/>
          <p:cNvCxnSpPr>
            <a:stCxn id="4" idx="4"/>
            <a:endCxn id="8" idx="0"/>
          </p:cNvCxnSpPr>
          <p:nvPr/>
        </p:nvCxnSpPr>
        <p:spPr bwMode="auto">
          <a:xfrm flipH="1">
            <a:off x="3764280" y="2702801"/>
            <a:ext cx="91440" cy="491121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0" name="Straight Connector 19"/>
          <p:cNvCxnSpPr>
            <a:stCxn id="12" idx="3"/>
            <a:endCxn id="9" idx="7"/>
          </p:cNvCxnSpPr>
          <p:nvPr/>
        </p:nvCxnSpPr>
        <p:spPr bwMode="auto">
          <a:xfrm flipH="1">
            <a:off x="4869683" y="2471262"/>
            <a:ext cx="270365" cy="461879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1" name="Straight Connector 20"/>
          <p:cNvCxnSpPr>
            <a:stCxn id="14" idx="5"/>
            <a:endCxn id="9" idx="1"/>
          </p:cNvCxnSpPr>
          <p:nvPr/>
        </p:nvCxnSpPr>
        <p:spPr bwMode="auto">
          <a:xfrm>
            <a:off x="4421449" y="2304472"/>
            <a:ext cx="318918" cy="628669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2" name="Straight Connector 21"/>
          <p:cNvCxnSpPr>
            <a:stCxn id="9" idx="3"/>
            <a:endCxn id="4" idx="5"/>
          </p:cNvCxnSpPr>
          <p:nvPr/>
        </p:nvCxnSpPr>
        <p:spPr bwMode="auto">
          <a:xfrm flipH="1" flipV="1">
            <a:off x="3920378" y="2676019"/>
            <a:ext cx="819989" cy="386438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3" name="Straight Connector 22"/>
          <p:cNvCxnSpPr>
            <a:stCxn id="9" idx="4"/>
            <a:endCxn id="8" idx="6"/>
          </p:cNvCxnSpPr>
          <p:nvPr/>
        </p:nvCxnSpPr>
        <p:spPr bwMode="auto">
          <a:xfrm flipH="1">
            <a:off x="3855720" y="3089239"/>
            <a:ext cx="949305" cy="196123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2" name="Straight Connector 41"/>
          <p:cNvCxnSpPr>
            <a:stCxn id="13" idx="2"/>
            <a:endCxn id="9" idx="6"/>
          </p:cNvCxnSpPr>
          <p:nvPr/>
        </p:nvCxnSpPr>
        <p:spPr bwMode="auto">
          <a:xfrm flipH="1" flipV="1">
            <a:off x="4896465" y="2997799"/>
            <a:ext cx="986175" cy="93898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3" name="Straight Connector 42"/>
          <p:cNvCxnSpPr>
            <a:stCxn id="13" idx="3"/>
            <a:endCxn id="10" idx="7"/>
          </p:cNvCxnSpPr>
          <p:nvPr/>
        </p:nvCxnSpPr>
        <p:spPr bwMode="auto">
          <a:xfrm flipH="1">
            <a:off x="5139578" y="3156355"/>
            <a:ext cx="769844" cy="586934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4" name="Straight Connector 43"/>
          <p:cNvCxnSpPr>
            <a:stCxn id="13" idx="1"/>
            <a:endCxn id="12" idx="5"/>
          </p:cNvCxnSpPr>
          <p:nvPr/>
        </p:nvCxnSpPr>
        <p:spPr bwMode="auto">
          <a:xfrm flipH="1" flipV="1">
            <a:off x="5269364" y="2471262"/>
            <a:ext cx="640058" cy="555777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1" name="Straight Connector 50"/>
          <p:cNvCxnSpPr>
            <a:stCxn id="9" idx="5"/>
            <a:endCxn id="10" idx="1"/>
          </p:cNvCxnSpPr>
          <p:nvPr/>
        </p:nvCxnSpPr>
        <p:spPr bwMode="auto">
          <a:xfrm>
            <a:off x="4869683" y="3062457"/>
            <a:ext cx="140579" cy="680832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4" name="Straight Connector 53"/>
          <p:cNvCxnSpPr>
            <a:stCxn id="10" idx="3"/>
            <a:endCxn id="11" idx="6"/>
          </p:cNvCxnSpPr>
          <p:nvPr/>
        </p:nvCxnSpPr>
        <p:spPr bwMode="auto">
          <a:xfrm flipH="1">
            <a:off x="4312920" y="3872605"/>
            <a:ext cx="697342" cy="365073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7" name="Straight Connector 56"/>
          <p:cNvCxnSpPr>
            <a:stCxn id="10" idx="2"/>
            <a:endCxn id="8" idx="5"/>
          </p:cNvCxnSpPr>
          <p:nvPr/>
        </p:nvCxnSpPr>
        <p:spPr bwMode="auto">
          <a:xfrm flipH="1" flipV="1">
            <a:off x="3828938" y="3350020"/>
            <a:ext cx="1154542" cy="457927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008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0" name="Straight Connector 59"/>
          <p:cNvCxnSpPr>
            <a:stCxn id="8" idx="4"/>
            <a:endCxn id="11" idx="1"/>
          </p:cNvCxnSpPr>
          <p:nvPr/>
        </p:nvCxnSpPr>
        <p:spPr bwMode="auto">
          <a:xfrm>
            <a:off x="3764280" y="3376802"/>
            <a:ext cx="392542" cy="796218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1" name="Straight Connector 60"/>
          <p:cNvCxnSpPr>
            <a:stCxn id="11" idx="2"/>
            <a:endCxn id="7" idx="5"/>
          </p:cNvCxnSpPr>
          <p:nvPr/>
        </p:nvCxnSpPr>
        <p:spPr bwMode="auto">
          <a:xfrm flipH="1" flipV="1">
            <a:off x="3269973" y="4032379"/>
            <a:ext cx="860067" cy="205299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2" name="Straight Connector 61"/>
          <p:cNvCxnSpPr>
            <a:stCxn id="8" idx="3"/>
            <a:endCxn id="7" idx="7"/>
          </p:cNvCxnSpPr>
          <p:nvPr/>
        </p:nvCxnSpPr>
        <p:spPr bwMode="auto">
          <a:xfrm flipH="1">
            <a:off x="3269973" y="3350020"/>
            <a:ext cx="429649" cy="553043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3" name="Straight Connector 62"/>
          <p:cNvCxnSpPr>
            <a:stCxn id="5" idx="5"/>
            <a:endCxn id="7" idx="1"/>
          </p:cNvCxnSpPr>
          <p:nvPr/>
        </p:nvCxnSpPr>
        <p:spPr bwMode="auto">
          <a:xfrm>
            <a:off x="2685938" y="3302825"/>
            <a:ext cx="454719" cy="600238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72" name="Straight Connector 71"/>
          <p:cNvCxnSpPr>
            <a:stCxn id="5" idx="0"/>
            <a:endCxn id="6" idx="3"/>
          </p:cNvCxnSpPr>
          <p:nvPr/>
        </p:nvCxnSpPr>
        <p:spPr bwMode="auto">
          <a:xfrm flipV="1">
            <a:off x="2621280" y="2630299"/>
            <a:ext cx="240142" cy="516428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73" name="Straight Connector 72"/>
          <p:cNvCxnSpPr>
            <a:stCxn id="5" idx="6"/>
            <a:endCxn id="8" idx="2"/>
          </p:cNvCxnSpPr>
          <p:nvPr/>
        </p:nvCxnSpPr>
        <p:spPr bwMode="auto">
          <a:xfrm>
            <a:off x="2712720" y="3238167"/>
            <a:ext cx="960120" cy="47195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74" name="Straight Connector 73"/>
          <p:cNvCxnSpPr>
            <a:stCxn id="6" idx="5"/>
            <a:endCxn id="8" idx="1"/>
          </p:cNvCxnSpPr>
          <p:nvPr/>
        </p:nvCxnSpPr>
        <p:spPr bwMode="auto">
          <a:xfrm>
            <a:off x="2990738" y="2630299"/>
            <a:ext cx="708884" cy="590405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2" name="Straight Connector 81"/>
          <p:cNvCxnSpPr>
            <a:stCxn id="14" idx="2"/>
            <a:endCxn id="6" idx="7"/>
          </p:cNvCxnSpPr>
          <p:nvPr/>
        </p:nvCxnSpPr>
        <p:spPr bwMode="auto">
          <a:xfrm flipH="1">
            <a:off x="2990738" y="2239814"/>
            <a:ext cx="1274613" cy="261169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8" name="Oval 7"/>
          <p:cNvSpPr>
            <a:spLocks noChangeAspect="1"/>
          </p:cNvSpPr>
          <p:nvPr/>
        </p:nvSpPr>
        <p:spPr bwMode="auto">
          <a:xfrm>
            <a:off x="3672840" y="3193922"/>
            <a:ext cx="182880" cy="182880"/>
          </a:xfrm>
          <a:prstGeom prst="ellipse">
            <a:avLst/>
          </a:prstGeom>
          <a:solidFill>
            <a:srgbClr val="008000"/>
          </a:solidFill>
          <a:ln w="9525" cap="flat" cmpd="sng" algn="ctr">
            <a:noFill/>
            <a:prstDash val="solid"/>
            <a:round/>
            <a:headEnd type="none" w="med" len="med"/>
            <a:tailEnd type="triangl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Symbol" panose="05050102010706020507" pitchFamily="18" charset="2"/>
            </a:endParaRPr>
          </a:p>
        </p:txBody>
      </p:sp>
      <p:sp>
        <p:nvSpPr>
          <p:cNvPr id="15" name="Oval 14"/>
          <p:cNvSpPr/>
          <p:nvPr/>
        </p:nvSpPr>
        <p:spPr bwMode="auto">
          <a:xfrm rot="1384365">
            <a:off x="3137910" y="3320898"/>
            <a:ext cx="2495145" cy="452830"/>
          </a:xfrm>
          <a:prstGeom prst="ellipse">
            <a:avLst/>
          </a:prstGeom>
          <a:noFill/>
          <a:ln w="38100" cap="flat" cmpd="sng" algn="ctr">
            <a:solidFill>
              <a:srgbClr val="008000"/>
            </a:solidFill>
            <a:prstDash val="sysDot"/>
            <a:round/>
            <a:headEnd type="none" w="med" len="med"/>
            <a:tailEnd type="triangl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Symbol" panose="05050102010706020507" pitchFamily="18" charset="2"/>
            </a:endParaRPr>
          </a:p>
        </p:txBody>
      </p:sp>
      <p:sp>
        <p:nvSpPr>
          <p:cNvPr id="39" name="Oval 38"/>
          <p:cNvSpPr/>
          <p:nvPr/>
        </p:nvSpPr>
        <p:spPr bwMode="auto">
          <a:xfrm>
            <a:off x="3870960" y="3978048"/>
            <a:ext cx="701040" cy="519259"/>
          </a:xfrm>
          <a:prstGeom prst="ellipse">
            <a:avLst/>
          </a:prstGeom>
          <a:noFill/>
          <a:ln w="38100" cap="flat" cmpd="sng" algn="ctr">
            <a:solidFill>
              <a:srgbClr val="008000"/>
            </a:solidFill>
            <a:prstDash val="sysDot"/>
            <a:round/>
            <a:headEnd type="none" w="med" len="med"/>
            <a:tailEnd type="triangl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Symbol" panose="05050102010706020507" pitchFamily="18" charset="2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0" name="Rectangle 39"/>
              <p:cNvSpPr/>
              <p:nvPr/>
            </p:nvSpPr>
            <p:spPr>
              <a:xfrm>
                <a:off x="1342408" y="5186228"/>
                <a:ext cx="6341092" cy="103522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kumimoji="1" lang="en-US" sz="2800" dirty="0">
                    <a:solidFill>
                      <a:srgbClr val="000000"/>
                    </a:solidFill>
                    <a:latin typeface="Calibri" panose="020F0502020204030204" pitchFamily="34" charset="0"/>
                  </a:rPr>
                  <a:t>Adding equations for all vertices in </a:t>
                </a:r>
                <a14:m>
                  <m:oMath xmlns:m="http://schemas.openxmlformats.org/officeDocument/2006/math">
                    <m:r>
                      <a:rPr kumimoji="1" lang="en-US" sz="2800" b="1" i="1">
                        <a:solidFill>
                          <a:srgbClr val="FF6600"/>
                        </a:solidFill>
                        <a:latin typeface="Cambria Math" panose="02040503050406030204" pitchFamily="18" charset="0"/>
                      </a:rPr>
                      <m:t>𝑺</m:t>
                    </m:r>
                    <m:r>
                      <a:rPr kumimoji="1" lang="en-US" sz="2800" b="1" i="1">
                        <a:solidFill>
                          <a:srgbClr val="FF66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⊆</m:t>
                    </m:r>
                    <m:r>
                      <a:rPr kumimoji="1" lang="en-US" sz="2800" b="1" i="1">
                        <a:solidFill>
                          <a:srgbClr val="FF66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𝑽</m:t>
                    </m:r>
                    <m:r>
                      <a:rPr kumimoji="1" lang="en-US" sz="2800" b="1" i="1">
                        <a:solidFill>
                          <a:srgbClr val="FF66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kumimoji="1" lang="en-US" sz="2800" dirty="0">
                    <a:solidFill>
                      <a:srgbClr val="000000"/>
                    </a:solidFill>
                    <a:latin typeface="Calibri" panose="020F0502020204030204" pitchFamily="34" charset="0"/>
                  </a:rPr>
                  <a:t> yields   	</a:t>
                </a:r>
                <a14:m>
                  <m:oMath xmlns:m="http://schemas.openxmlformats.org/officeDocument/2006/math">
                    <m:r>
                      <a:rPr kumimoji="1" lang="en-US" altLang="en-US" sz="2800">
                        <a:solidFill>
                          <a:srgbClr val="FF6600"/>
                        </a:solidFill>
                        <a:latin typeface="Cambria Math" panose="02040503050406030204" pitchFamily="18" charset="0"/>
                      </a:rPr>
                      <m:t> </m:t>
                    </m:r>
                    <m:nary>
                      <m:naryPr>
                        <m:chr m:val="∑"/>
                        <m:supHide m:val="on"/>
                        <m:ctrlPr>
                          <a:rPr kumimoji="1" lang="en-US" altLang="en-US" sz="2800" b="1" i="1">
                            <a:solidFill>
                              <a:srgbClr val="FF6600"/>
                            </a:solidFill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7"/>
                          </m:rPr>
                          <a:rPr kumimoji="1" lang="en-US" altLang="en-US" sz="2800" b="1" i="1">
                            <a:solidFill>
                              <a:srgbClr val="FF6600"/>
                            </a:solidFill>
                            <a:latin typeface="Cambria Math" panose="02040503050406030204" pitchFamily="18" charset="0"/>
                          </a:rPr>
                          <m:t>𝒗</m:t>
                        </m:r>
                        <m:r>
                          <a:rPr kumimoji="1" lang="en-US" altLang="en-US" sz="2800" b="1" i="1">
                            <a:solidFill>
                              <a:srgbClr val="FF66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∈</m:t>
                        </m:r>
                        <m:r>
                          <a:rPr kumimoji="1" lang="en-US" altLang="en-US" sz="2800" b="1" i="1">
                            <a:solidFill>
                              <a:srgbClr val="FF66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𝑬</m:t>
                        </m:r>
                        <m:r>
                          <a:rPr kumimoji="1" lang="en-US" altLang="en-US" sz="2800" b="1" i="1">
                            <a:solidFill>
                              <a:srgbClr val="FF66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(</m:t>
                        </m:r>
                        <m:r>
                          <a:rPr kumimoji="1" lang="en-US" altLang="en-US" sz="2800" b="1" i="1">
                            <a:solidFill>
                              <a:srgbClr val="FF66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𝑺</m:t>
                        </m:r>
                        <m:r>
                          <a:rPr kumimoji="1" lang="en-US" altLang="en-US" sz="2800" b="1" i="1">
                            <a:solidFill>
                              <a:srgbClr val="FF66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</m:t>
                        </m:r>
                        <m:acc>
                          <m:accPr>
                            <m:chr m:val="̅"/>
                            <m:ctrlPr>
                              <a:rPr kumimoji="1" lang="en-US" altLang="en-US" sz="2800" b="1" i="1">
                                <a:solidFill>
                                  <a:srgbClr val="FF66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kumimoji="1" lang="en-US" altLang="en-US" sz="2800" b="1" i="1">
                                <a:solidFill>
                                  <a:srgbClr val="FF66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𝑺</m:t>
                            </m:r>
                          </m:e>
                        </m:acc>
                        <m:r>
                          <a:rPr kumimoji="1" lang="en-US" altLang="en-US" sz="2800" i="1">
                            <a:solidFill>
                              <a:srgbClr val="FF6600"/>
                            </a:solidFill>
                            <a:latin typeface="Cambria Math" panose="02040503050406030204" pitchFamily="18" charset="0"/>
                          </a:rPr>
                          <m:t>)</m:t>
                        </m:r>
                      </m:sub>
                      <m:sup/>
                      <m:e>
                        <m:sSub>
                          <m:sSubPr>
                            <m:ctrlPr>
                              <a:rPr kumimoji="1" lang="en-US" altLang="en-US" sz="2800" b="1" i="1">
                                <a:solidFill>
                                  <a:srgbClr val="FF66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kumimoji="1" lang="en-US" altLang="en-US" sz="2800" b="1" i="1">
                                <a:solidFill>
                                  <a:srgbClr val="FF6600"/>
                                </a:solidFill>
                                <a:latin typeface="Cambria Math" panose="02040503050406030204" pitchFamily="18" charset="0"/>
                              </a:rPr>
                              <m:t>𝒙</m:t>
                            </m:r>
                          </m:e>
                          <m:sub>
                            <m:r>
                              <a:rPr kumimoji="1" lang="en-US" altLang="en-US" sz="2800" b="1" i="1">
                                <a:solidFill>
                                  <a:srgbClr val="FF6600"/>
                                </a:solidFill>
                                <a:latin typeface="Cambria Math" panose="02040503050406030204" pitchFamily="18" charset="0"/>
                              </a:rPr>
                              <m:t>𝒆</m:t>
                            </m:r>
                          </m:sub>
                        </m:sSub>
                        <m:r>
                          <a:rPr kumimoji="1" lang="en-US" altLang="en-US" sz="2800" b="1" i="1">
                            <a:solidFill>
                              <a:srgbClr val="FF66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=|</m:t>
                        </m:r>
                        <m:r>
                          <a:rPr kumimoji="1" lang="en-US" altLang="en-US" sz="2800" b="1" i="1">
                            <a:solidFill>
                              <a:srgbClr val="FF66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𝑺</m:t>
                        </m:r>
                        <m:r>
                          <a:rPr kumimoji="1" lang="en-US" altLang="en-US" sz="2800" b="1" i="1">
                            <a:solidFill>
                              <a:srgbClr val="FF66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| </m:t>
                        </m:r>
                        <m:d>
                          <m:dPr>
                            <m:ctrlPr>
                              <a:rPr kumimoji="1" lang="en-US" altLang="en-US" sz="2800" b="1" i="1">
                                <a:solidFill>
                                  <a:srgbClr val="FF66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m:rPr>
                                <m:sty m:val="p"/>
                              </m:rPr>
                              <a:rPr kumimoji="1" lang="en-US" altLang="en-US" sz="2800">
                                <a:solidFill>
                                  <a:srgbClr val="FF66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mod</m:t>
                            </m:r>
                            <m:r>
                              <a:rPr kumimoji="1" lang="en-US" altLang="en-US" sz="2800" b="1" i="1">
                                <a:solidFill>
                                  <a:srgbClr val="FF66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 </m:t>
                            </m:r>
                            <m:r>
                              <a:rPr kumimoji="1" lang="en-US" altLang="en-US" sz="2800" b="1" i="1">
                                <a:solidFill>
                                  <a:srgbClr val="FF66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𝟐</m:t>
                            </m:r>
                          </m:e>
                        </m:d>
                        <m:r>
                          <a:rPr kumimoji="1" lang="en-US" altLang="en-US" sz="2800" b="1" i="1">
                            <a:solidFill>
                              <a:srgbClr val="FF66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</m:e>
                    </m:nary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40" name="Rectangle 3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42408" y="5186228"/>
                <a:ext cx="6341092" cy="1035220"/>
              </a:xfrm>
              <a:prstGeom prst="rect">
                <a:avLst/>
              </a:prstGeom>
              <a:blipFill rotWithShape="0">
                <a:blip r:embed="rId2"/>
                <a:stretch>
                  <a:fillRect l="-1058" t="-5882" b="-882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4205765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FCD72-2B6A-41AC-A961-A817CDF8D9AD}" type="slidenum">
              <a:rPr lang="en-US" altLang="en-US"/>
              <a:pPr/>
              <a:t>8</a:t>
            </a:fld>
            <a:endParaRPr lang="en-US" altLang="en-US"/>
          </a:p>
        </p:txBody>
      </p:sp>
      <p:sp>
        <p:nvSpPr>
          <p:cNvPr id="890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Proof systems using CNF input</a:t>
            </a:r>
          </a:p>
        </p:txBody>
      </p:sp>
      <p:sp>
        <p:nvSpPr>
          <p:cNvPr id="890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39738" y="1301750"/>
            <a:ext cx="8204200" cy="4572000"/>
          </a:xfrm>
        </p:spPr>
        <p:txBody>
          <a:bodyPr/>
          <a:lstStyle/>
          <a:p>
            <a:pPr marL="0" indent="0">
              <a:buNone/>
            </a:pPr>
            <a:r>
              <a:rPr lang="en-US" altLang="en-US" sz="2400" dirty="0"/>
              <a:t>By </a:t>
            </a:r>
            <a:r>
              <a:rPr lang="en-US" altLang="en-US" sz="2400" dirty="0" smtClean="0"/>
              <a:t>same </a:t>
            </a:r>
            <a:r>
              <a:rPr lang="en-US" altLang="en-US" sz="2400" dirty="0"/>
              <a:t>trick</a:t>
            </a:r>
            <a:r>
              <a:rPr lang="en-US" altLang="en-US" sz="2000" dirty="0">
                <a:solidFill>
                  <a:srgbClr val="669900"/>
                </a:solidFill>
              </a:rPr>
              <a:t> </a:t>
            </a:r>
            <a:r>
              <a:rPr lang="en-US" altLang="en-US" sz="2000" dirty="0">
                <a:solidFill>
                  <a:srgbClr val="0070C0"/>
                </a:solidFill>
              </a:rPr>
              <a:t>[</a:t>
            </a:r>
            <a:r>
              <a:rPr lang="en-US" altLang="en-US" sz="2000" dirty="0" err="1">
                <a:solidFill>
                  <a:srgbClr val="0070C0"/>
                </a:solidFill>
              </a:rPr>
              <a:t>Tseitin</a:t>
            </a:r>
            <a:r>
              <a:rPr lang="en-US" altLang="en-US" sz="2000" dirty="0">
                <a:solidFill>
                  <a:srgbClr val="0070C0"/>
                </a:solidFill>
              </a:rPr>
              <a:t> </a:t>
            </a:r>
            <a:r>
              <a:rPr lang="en-US" altLang="en-US" sz="2000" dirty="0" smtClean="0">
                <a:solidFill>
                  <a:srgbClr val="0070C0"/>
                </a:solidFill>
              </a:rPr>
              <a:t>68, Cook 71] </a:t>
            </a:r>
            <a:r>
              <a:rPr lang="en-US" altLang="en-US" sz="2400" dirty="0"/>
              <a:t>that reduces </a:t>
            </a:r>
            <a:r>
              <a:rPr lang="en-US" altLang="en-US" sz="2400" b="1" dirty="0">
                <a:solidFill>
                  <a:schemeClr val="accent1"/>
                </a:solidFill>
              </a:rPr>
              <a:t>SAT</a:t>
            </a:r>
            <a:r>
              <a:rPr lang="en-US" altLang="en-US" sz="2400" dirty="0"/>
              <a:t> to </a:t>
            </a:r>
            <a:r>
              <a:rPr lang="en-US" altLang="en-US" sz="2400" b="1" dirty="0">
                <a:solidFill>
                  <a:schemeClr val="accent1"/>
                </a:solidFill>
              </a:rPr>
              <a:t>CNFSAT</a:t>
            </a:r>
            <a:r>
              <a:rPr lang="en-US" altLang="en-US" sz="2400" dirty="0"/>
              <a:t>, </a:t>
            </a:r>
            <a:r>
              <a:rPr lang="en-US" altLang="en-US" sz="2400" dirty="0" smtClean="0"/>
              <a:t>can </a:t>
            </a:r>
            <a:r>
              <a:rPr lang="en-US" altLang="en-US" sz="2400" dirty="0"/>
              <a:t>assume </a:t>
            </a:r>
            <a:r>
              <a:rPr lang="en-US" altLang="en-US" sz="2400" dirty="0" err="1"/>
              <a:t>w.l.o.g</a:t>
            </a:r>
            <a:r>
              <a:rPr lang="en-US" altLang="en-US" sz="2400" dirty="0"/>
              <a:t>. that propositional proof systems are for the </a:t>
            </a:r>
            <a:r>
              <a:rPr lang="en-US" altLang="en-US" sz="2400" dirty="0" smtClean="0"/>
              <a:t>language </a:t>
            </a:r>
            <a:r>
              <a:rPr lang="en-US" altLang="en-US" sz="2400" b="1" dirty="0" smtClean="0">
                <a:solidFill>
                  <a:schemeClr val="accent1"/>
                </a:solidFill>
              </a:rPr>
              <a:t>CNF</a:t>
            </a:r>
            <a:r>
              <a:rPr lang="en-US" altLang="en-US" sz="2400" dirty="0" smtClean="0">
                <a:solidFill>
                  <a:schemeClr val="accent1"/>
                </a:solidFill>
              </a:rPr>
              <a:t>-</a:t>
            </a:r>
            <a:r>
              <a:rPr lang="en-US" altLang="en-US" sz="2400" b="1" dirty="0" smtClean="0">
                <a:solidFill>
                  <a:schemeClr val="accent1"/>
                </a:solidFill>
              </a:rPr>
              <a:t>UNSAT</a:t>
            </a:r>
            <a:endParaRPr lang="en-US" altLang="en-US" sz="2400" dirty="0"/>
          </a:p>
          <a:p>
            <a:pPr lvl="1"/>
            <a:r>
              <a:rPr lang="en-US" altLang="en-US" dirty="0" smtClean="0"/>
              <a:t>Given propositional formula </a:t>
            </a:r>
            <a:r>
              <a:rPr lang="en-US" altLang="en-US" b="1" dirty="0" smtClean="0">
                <a:solidFill>
                  <a:srgbClr val="FF0000"/>
                </a:solidFill>
              </a:rPr>
              <a:t>F</a:t>
            </a:r>
            <a:r>
              <a:rPr lang="en-US" altLang="en-US" dirty="0" smtClean="0"/>
              <a:t> produce CNF formula </a:t>
            </a:r>
            <a:r>
              <a:rPr lang="en-US" altLang="en-US" b="1" dirty="0" smtClean="0">
                <a:solidFill>
                  <a:srgbClr val="FF0000"/>
                </a:solidFill>
              </a:rPr>
              <a:t>F’</a:t>
            </a:r>
          </a:p>
          <a:p>
            <a:pPr lvl="1"/>
            <a:r>
              <a:rPr lang="en-US" altLang="en-US" dirty="0" smtClean="0"/>
              <a:t>Add </a:t>
            </a:r>
            <a:r>
              <a:rPr lang="en-US" altLang="en-US" dirty="0"/>
              <a:t>an extra variable </a:t>
            </a:r>
            <a:r>
              <a:rPr lang="en-US" altLang="en-US" b="1" dirty="0" err="1">
                <a:solidFill>
                  <a:schemeClr val="accent1"/>
                </a:solidFill>
              </a:rPr>
              <a:t>y</a:t>
            </a:r>
            <a:r>
              <a:rPr lang="en-US" altLang="en-US" b="1" baseline="-25000" dirty="0" err="1">
                <a:solidFill>
                  <a:schemeClr val="accent1"/>
                </a:solidFill>
              </a:rPr>
              <a:t>G</a:t>
            </a:r>
            <a:r>
              <a:rPr lang="en-US" altLang="en-US" dirty="0"/>
              <a:t> corresponding to each </a:t>
            </a:r>
            <a:r>
              <a:rPr lang="en-US" altLang="en-US" dirty="0" smtClean="0"/>
              <a:t>             sub-formula </a:t>
            </a:r>
            <a:r>
              <a:rPr lang="en-US" altLang="en-US" b="1" dirty="0">
                <a:solidFill>
                  <a:schemeClr val="accent1"/>
                </a:solidFill>
              </a:rPr>
              <a:t>G</a:t>
            </a:r>
            <a:r>
              <a:rPr lang="en-US" altLang="en-US" dirty="0"/>
              <a:t> of </a:t>
            </a:r>
            <a:r>
              <a:rPr lang="en-US" altLang="en-US" b="1" dirty="0" smtClean="0">
                <a:solidFill>
                  <a:schemeClr val="accent1"/>
                </a:solidFill>
              </a:rPr>
              <a:t>F</a:t>
            </a:r>
            <a:endParaRPr lang="en-US" altLang="en-US" b="1" dirty="0"/>
          </a:p>
          <a:p>
            <a:pPr lvl="1"/>
            <a:r>
              <a:rPr lang="en-US" altLang="en-US" b="1" dirty="0" smtClean="0">
                <a:solidFill>
                  <a:schemeClr val="accent1"/>
                </a:solidFill>
              </a:rPr>
              <a:t>F’</a:t>
            </a:r>
            <a:r>
              <a:rPr lang="en-US" altLang="en-US" dirty="0" smtClean="0"/>
              <a:t> has clauses expressing </a:t>
            </a:r>
            <a:r>
              <a:rPr lang="en-US" altLang="en-US" dirty="0"/>
              <a:t>the fact that </a:t>
            </a:r>
            <a:r>
              <a:rPr lang="en-US" altLang="en-US" b="1" dirty="0" err="1">
                <a:solidFill>
                  <a:schemeClr val="accent1"/>
                </a:solidFill>
              </a:rPr>
              <a:t>y</a:t>
            </a:r>
            <a:r>
              <a:rPr lang="en-US" altLang="en-US" b="1" baseline="-25000" dirty="0" err="1">
                <a:solidFill>
                  <a:schemeClr val="accent1"/>
                </a:solidFill>
              </a:rPr>
              <a:t>G</a:t>
            </a:r>
            <a:r>
              <a:rPr lang="en-US" altLang="en-US" dirty="0"/>
              <a:t> takes on the </a:t>
            </a:r>
            <a:r>
              <a:rPr lang="en-US" altLang="en-US" dirty="0" smtClean="0"/>
              <a:t>value of </a:t>
            </a:r>
            <a:r>
              <a:rPr lang="en-US" altLang="en-US" b="1" dirty="0">
                <a:solidFill>
                  <a:schemeClr val="accent1"/>
                </a:solidFill>
              </a:rPr>
              <a:t>G</a:t>
            </a:r>
            <a:r>
              <a:rPr lang="en-US" altLang="en-US" dirty="0"/>
              <a:t> determined by the inputs to </a:t>
            </a:r>
            <a:r>
              <a:rPr lang="en-US" altLang="en-US" b="1" dirty="0" smtClean="0">
                <a:solidFill>
                  <a:srgbClr val="FF0000"/>
                </a:solidFill>
              </a:rPr>
              <a:t>F</a:t>
            </a:r>
            <a:endParaRPr lang="en-US" altLang="en-US" b="1" dirty="0">
              <a:solidFill>
                <a:srgbClr val="FF0000"/>
              </a:solidFill>
            </a:endParaRPr>
          </a:p>
          <a:p>
            <a:pPr lvl="1"/>
            <a:r>
              <a:rPr lang="en-US" altLang="en-US" dirty="0"/>
              <a:t>Add clause </a:t>
            </a:r>
            <a:r>
              <a:rPr lang="en-US" altLang="en-US" b="1" dirty="0" err="1">
                <a:solidFill>
                  <a:schemeClr val="accent1"/>
                </a:solidFill>
              </a:rPr>
              <a:t>y</a:t>
            </a:r>
            <a:r>
              <a:rPr lang="en-US" altLang="en-US" b="1" baseline="-25000" dirty="0" err="1">
                <a:solidFill>
                  <a:schemeClr val="accent1"/>
                </a:solidFill>
              </a:rPr>
              <a:t>F</a:t>
            </a:r>
            <a:r>
              <a:rPr lang="en-US" altLang="en-US" dirty="0"/>
              <a:t> to express </a:t>
            </a:r>
            <a:r>
              <a:rPr lang="en-US" altLang="en-US" dirty="0" smtClean="0"/>
              <a:t>that </a:t>
            </a:r>
            <a:r>
              <a:rPr lang="en-US" altLang="en-US" b="1" dirty="0" smtClean="0">
                <a:solidFill>
                  <a:schemeClr val="accent1"/>
                </a:solidFill>
              </a:rPr>
              <a:t>F </a:t>
            </a:r>
            <a:r>
              <a:rPr lang="en-US" altLang="en-US" dirty="0" smtClean="0"/>
              <a:t>is must be true</a:t>
            </a:r>
            <a:endParaRPr lang="en-US" altLang="en-US" dirty="0"/>
          </a:p>
          <a:p>
            <a:pPr lvl="1"/>
            <a:endParaRPr lang="en-US" altLang="en-US" sz="2800" b="1" dirty="0">
              <a:solidFill>
                <a:schemeClr val="accent1"/>
              </a:solidFill>
              <a:sym typeface="Symbol" panose="05050102010706020507" pitchFamily="18" charset="2"/>
            </a:endParaRPr>
          </a:p>
          <a:p>
            <a:pPr marL="0" indent="0">
              <a:buNone/>
            </a:pPr>
            <a:r>
              <a:rPr lang="en-US" altLang="en-US" b="1" dirty="0" err="1" smtClean="0">
                <a:solidFill>
                  <a:srgbClr val="669900"/>
                </a:solidFill>
                <a:sym typeface="Symbol" panose="05050102010706020507" pitchFamily="18" charset="2"/>
              </a:rPr>
              <a:t>Thm</a:t>
            </a:r>
            <a:r>
              <a:rPr lang="en-US" altLang="en-US" b="1" dirty="0" smtClean="0">
                <a:solidFill>
                  <a:srgbClr val="669900"/>
                </a:solidFill>
                <a:sym typeface="Symbol" panose="05050102010706020507" pitchFamily="18" charset="2"/>
              </a:rPr>
              <a:t>: </a:t>
            </a:r>
            <a:r>
              <a:rPr lang="en-US" altLang="en-US" b="1" dirty="0" smtClean="0">
                <a:solidFill>
                  <a:schemeClr val="accent1"/>
                </a:solidFill>
                <a:sym typeface="Symbol" panose="05050102010706020507" pitchFamily="18" charset="2"/>
              </a:rPr>
              <a:t>F’ </a:t>
            </a:r>
            <a:r>
              <a:rPr lang="en-US" altLang="en-US" b="1" dirty="0" smtClean="0">
                <a:solidFill>
                  <a:schemeClr val="accent1"/>
                </a:solidFill>
                <a:latin typeface="Cambria Math" panose="02040503050406030204" pitchFamily="18" charset="0"/>
                <a:ea typeface="Cambria Math" panose="02040503050406030204" pitchFamily="18" charset="0"/>
                <a:sym typeface="Symbol" panose="05050102010706020507" pitchFamily="18" charset="2"/>
              </a:rPr>
              <a:t>∊ </a:t>
            </a:r>
            <a:r>
              <a:rPr lang="en-US" altLang="en-US" b="1" dirty="0" smtClean="0">
                <a:solidFill>
                  <a:schemeClr val="accent1"/>
                </a:solidFill>
              </a:rPr>
              <a:t>CNF</a:t>
            </a:r>
            <a:r>
              <a:rPr lang="en-US" altLang="en-US" dirty="0" smtClean="0">
                <a:solidFill>
                  <a:schemeClr val="accent1"/>
                </a:solidFill>
              </a:rPr>
              <a:t>-</a:t>
            </a:r>
            <a:r>
              <a:rPr lang="en-US" altLang="en-US" b="1" dirty="0" smtClean="0">
                <a:solidFill>
                  <a:schemeClr val="accent1"/>
                </a:solidFill>
              </a:rPr>
              <a:t>UNSAT 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iff</a:t>
            </a:r>
            <a:r>
              <a:rPr lang="en-US" altLang="en-US" dirty="0" smtClean="0"/>
              <a:t> </a:t>
            </a:r>
            <a:r>
              <a:rPr lang="en-US" altLang="en-US" b="1" dirty="0" smtClean="0">
                <a:solidFill>
                  <a:schemeClr val="accent1"/>
                </a:solidFill>
                <a:sym typeface="Symbol" panose="05050102010706020507" pitchFamily="18" charset="2"/>
              </a:rPr>
              <a:t>F</a:t>
            </a:r>
            <a:r>
              <a:rPr lang="en-US" altLang="en-US" b="1" dirty="0">
                <a:solidFill>
                  <a:schemeClr val="accent1"/>
                </a:solidFill>
                <a:sym typeface="Symbol" panose="05050102010706020507" pitchFamily="18" charset="2"/>
              </a:rPr>
              <a:t> </a:t>
            </a:r>
            <a:r>
              <a:rPr lang="en-US" altLang="en-US" b="1" dirty="0" smtClean="0">
                <a:solidFill>
                  <a:schemeClr val="accent1"/>
                </a:solidFill>
                <a:latin typeface="Cambria Math" panose="02040503050406030204" pitchFamily="18" charset="0"/>
                <a:ea typeface="Cambria Math" panose="02040503050406030204" pitchFamily="18" charset="0"/>
                <a:sym typeface="Symbol" panose="05050102010706020507" pitchFamily="18" charset="2"/>
              </a:rPr>
              <a:t>∊ </a:t>
            </a:r>
            <a:r>
              <a:rPr lang="en-US" altLang="en-US" b="1" dirty="0" smtClean="0">
                <a:solidFill>
                  <a:schemeClr val="accent1"/>
                </a:solidFill>
              </a:rPr>
              <a:t>UNSAT </a:t>
            </a:r>
            <a:endParaRPr lang="en-US" altLang="en-US" dirty="0"/>
          </a:p>
          <a:p>
            <a:pPr lvl="1"/>
            <a:endParaRPr lang="en-US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7924800" cy="914400"/>
          </a:xfrm>
        </p:spPr>
        <p:txBody>
          <a:bodyPr/>
          <a:lstStyle/>
          <a:p>
            <a:r>
              <a:rPr lang="en-US" dirty="0" err="1" smtClean="0"/>
              <a:t>Tseitin</a:t>
            </a:r>
            <a:r>
              <a:rPr lang="en-US" dirty="0" smtClean="0"/>
              <a:t> formulas and mod 2 equations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9C20F-3221-4623-A182-DD44DF3B4C7D}" type="slidenum">
              <a:rPr lang="en-US" altLang="en-US" smtClean="0"/>
              <a:pPr/>
              <a:t>80</a:t>
            </a:fld>
            <a:endParaRPr lang="en-US" altLang="en-US"/>
          </a:p>
        </p:txBody>
      </p:sp>
      <p:sp>
        <p:nvSpPr>
          <p:cNvPr id="4" name="Oval 3"/>
          <p:cNvSpPr>
            <a:spLocks noChangeAspect="1"/>
          </p:cNvSpPr>
          <p:nvPr/>
        </p:nvSpPr>
        <p:spPr bwMode="auto">
          <a:xfrm>
            <a:off x="3764280" y="2519921"/>
            <a:ext cx="182880" cy="182880"/>
          </a:xfrm>
          <a:prstGeom prst="ellipse">
            <a:avLst/>
          </a:prstGeom>
          <a:solidFill>
            <a:schemeClr val="tx1"/>
          </a:solidFill>
          <a:ln w="9525" cap="flat" cmpd="sng" algn="ctr">
            <a:noFill/>
            <a:prstDash val="solid"/>
            <a:round/>
            <a:headEnd type="none" w="med" len="med"/>
            <a:tailEnd type="triangl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Symbol" panose="05050102010706020507" pitchFamily="18" charset="2"/>
            </a:endParaRPr>
          </a:p>
        </p:txBody>
      </p:sp>
      <p:sp>
        <p:nvSpPr>
          <p:cNvPr id="5" name="Oval 4"/>
          <p:cNvSpPr>
            <a:spLocks noChangeAspect="1"/>
          </p:cNvSpPr>
          <p:nvPr/>
        </p:nvSpPr>
        <p:spPr bwMode="auto">
          <a:xfrm>
            <a:off x="2529840" y="3146727"/>
            <a:ext cx="182880" cy="182880"/>
          </a:xfrm>
          <a:prstGeom prst="ellipse">
            <a:avLst/>
          </a:prstGeom>
          <a:solidFill>
            <a:schemeClr val="tx1"/>
          </a:solidFill>
          <a:ln w="9525" cap="flat" cmpd="sng" algn="ctr">
            <a:noFill/>
            <a:prstDash val="solid"/>
            <a:round/>
            <a:headEnd type="none" w="med" len="med"/>
            <a:tailEnd type="triangl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Symbol" panose="05050102010706020507" pitchFamily="18" charset="2"/>
            </a:endParaRPr>
          </a:p>
        </p:txBody>
      </p:sp>
      <p:sp>
        <p:nvSpPr>
          <p:cNvPr id="6" name="Oval 5"/>
          <p:cNvSpPr>
            <a:spLocks noChangeAspect="1"/>
          </p:cNvSpPr>
          <p:nvPr/>
        </p:nvSpPr>
        <p:spPr bwMode="auto">
          <a:xfrm>
            <a:off x="2834640" y="2474201"/>
            <a:ext cx="182880" cy="182880"/>
          </a:xfrm>
          <a:prstGeom prst="ellipse">
            <a:avLst/>
          </a:prstGeom>
          <a:solidFill>
            <a:schemeClr val="tx1"/>
          </a:solidFill>
          <a:ln w="9525" cap="flat" cmpd="sng" algn="ctr">
            <a:noFill/>
            <a:prstDash val="solid"/>
            <a:round/>
            <a:headEnd type="none" w="med" len="med"/>
            <a:tailEnd type="triangl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Symbol" panose="05050102010706020507" pitchFamily="18" charset="2"/>
            </a:endParaRPr>
          </a:p>
        </p:txBody>
      </p:sp>
      <p:sp>
        <p:nvSpPr>
          <p:cNvPr id="7" name="Oval 6"/>
          <p:cNvSpPr>
            <a:spLocks noChangeAspect="1"/>
          </p:cNvSpPr>
          <p:nvPr/>
        </p:nvSpPr>
        <p:spPr bwMode="auto">
          <a:xfrm>
            <a:off x="3113875" y="3876281"/>
            <a:ext cx="182880" cy="182880"/>
          </a:xfrm>
          <a:prstGeom prst="ellipse">
            <a:avLst/>
          </a:prstGeom>
          <a:solidFill>
            <a:schemeClr val="tx1"/>
          </a:solidFill>
          <a:ln w="9525" cap="flat" cmpd="sng" algn="ctr">
            <a:noFill/>
            <a:prstDash val="solid"/>
            <a:round/>
            <a:headEnd type="none" w="med" len="med"/>
            <a:tailEnd type="triangl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Symbol" panose="05050102010706020507" pitchFamily="18" charset="2"/>
            </a:endParaRPr>
          </a:p>
        </p:txBody>
      </p:sp>
      <p:sp>
        <p:nvSpPr>
          <p:cNvPr id="9" name="Oval 8"/>
          <p:cNvSpPr>
            <a:spLocks noChangeAspect="1"/>
          </p:cNvSpPr>
          <p:nvPr/>
        </p:nvSpPr>
        <p:spPr bwMode="auto">
          <a:xfrm>
            <a:off x="4713585" y="2906359"/>
            <a:ext cx="182880" cy="182880"/>
          </a:xfrm>
          <a:prstGeom prst="ellipse">
            <a:avLst/>
          </a:prstGeom>
          <a:solidFill>
            <a:schemeClr val="tx1"/>
          </a:solidFill>
          <a:ln w="9525" cap="flat" cmpd="sng" algn="ctr">
            <a:noFill/>
            <a:prstDash val="solid"/>
            <a:round/>
            <a:headEnd type="none" w="med" len="med"/>
            <a:tailEnd type="triangl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Symbol" panose="05050102010706020507" pitchFamily="18" charset="2"/>
            </a:endParaRPr>
          </a:p>
        </p:txBody>
      </p:sp>
      <p:sp>
        <p:nvSpPr>
          <p:cNvPr id="10" name="Oval 9"/>
          <p:cNvSpPr>
            <a:spLocks noChangeAspect="1"/>
          </p:cNvSpPr>
          <p:nvPr/>
        </p:nvSpPr>
        <p:spPr bwMode="auto">
          <a:xfrm>
            <a:off x="4983480" y="3716507"/>
            <a:ext cx="182880" cy="182880"/>
          </a:xfrm>
          <a:prstGeom prst="ellipse">
            <a:avLst/>
          </a:prstGeom>
          <a:solidFill>
            <a:srgbClr val="008000"/>
          </a:solidFill>
          <a:ln w="9525" cap="flat" cmpd="sng" algn="ctr">
            <a:noFill/>
            <a:prstDash val="solid"/>
            <a:round/>
            <a:headEnd type="none" w="med" len="med"/>
            <a:tailEnd type="triangl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Symbol" panose="05050102010706020507" pitchFamily="18" charset="2"/>
            </a:endParaRPr>
          </a:p>
        </p:txBody>
      </p:sp>
      <p:sp>
        <p:nvSpPr>
          <p:cNvPr id="11" name="Oval 10"/>
          <p:cNvSpPr>
            <a:spLocks noChangeAspect="1"/>
          </p:cNvSpPr>
          <p:nvPr/>
        </p:nvSpPr>
        <p:spPr bwMode="auto">
          <a:xfrm>
            <a:off x="4130040" y="4146238"/>
            <a:ext cx="182880" cy="182880"/>
          </a:xfrm>
          <a:prstGeom prst="ellipse">
            <a:avLst/>
          </a:prstGeom>
          <a:solidFill>
            <a:srgbClr val="008000"/>
          </a:solidFill>
          <a:ln w="9525" cap="flat" cmpd="sng" algn="ctr">
            <a:noFill/>
            <a:prstDash val="solid"/>
            <a:round/>
            <a:headEnd type="none" w="med" len="med"/>
            <a:tailEnd type="triangl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Symbol" panose="05050102010706020507" pitchFamily="18" charset="2"/>
            </a:endParaRPr>
          </a:p>
        </p:txBody>
      </p:sp>
      <p:sp>
        <p:nvSpPr>
          <p:cNvPr id="12" name="Oval 11"/>
          <p:cNvSpPr>
            <a:spLocks noChangeAspect="1"/>
          </p:cNvSpPr>
          <p:nvPr/>
        </p:nvSpPr>
        <p:spPr bwMode="auto">
          <a:xfrm>
            <a:off x="5113266" y="2315164"/>
            <a:ext cx="182880" cy="182880"/>
          </a:xfrm>
          <a:prstGeom prst="ellipse">
            <a:avLst/>
          </a:prstGeom>
          <a:solidFill>
            <a:schemeClr val="tx1"/>
          </a:solidFill>
          <a:ln w="9525" cap="flat" cmpd="sng" algn="ctr">
            <a:noFill/>
            <a:prstDash val="solid"/>
            <a:round/>
            <a:headEnd type="none" w="med" len="med"/>
            <a:tailEnd type="triangl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Symbol" panose="05050102010706020507" pitchFamily="18" charset="2"/>
            </a:endParaRPr>
          </a:p>
        </p:txBody>
      </p:sp>
      <p:sp>
        <p:nvSpPr>
          <p:cNvPr id="13" name="Oval 12"/>
          <p:cNvSpPr>
            <a:spLocks noChangeAspect="1"/>
          </p:cNvSpPr>
          <p:nvPr/>
        </p:nvSpPr>
        <p:spPr bwMode="auto">
          <a:xfrm>
            <a:off x="5882640" y="3000257"/>
            <a:ext cx="182880" cy="182880"/>
          </a:xfrm>
          <a:prstGeom prst="ellipse">
            <a:avLst/>
          </a:prstGeom>
          <a:solidFill>
            <a:schemeClr val="tx1"/>
          </a:solidFill>
          <a:ln w="9525" cap="flat" cmpd="sng" algn="ctr">
            <a:noFill/>
            <a:prstDash val="solid"/>
            <a:round/>
            <a:headEnd type="none" w="med" len="med"/>
            <a:tailEnd type="triangl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Symbol" panose="05050102010706020507" pitchFamily="18" charset="2"/>
            </a:endParaRPr>
          </a:p>
        </p:txBody>
      </p:sp>
      <p:sp>
        <p:nvSpPr>
          <p:cNvPr id="14" name="Oval 13"/>
          <p:cNvSpPr>
            <a:spLocks noChangeAspect="1"/>
          </p:cNvSpPr>
          <p:nvPr/>
        </p:nvSpPr>
        <p:spPr bwMode="auto">
          <a:xfrm>
            <a:off x="4265351" y="2148374"/>
            <a:ext cx="182880" cy="182880"/>
          </a:xfrm>
          <a:prstGeom prst="ellipse">
            <a:avLst/>
          </a:prstGeom>
          <a:solidFill>
            <a:schemeClr val="tx1"/>
          </a:solidFill>
          <a:ln w="9525" cap="flat" cmpd="sng" algn="ctr">
            <a:noFill/>
            <a:prstDash val="solid"/>
            <a:round/>
            <a:headEnd type="none" w="med" len="med"/>
            <a:tailEnd type="triangl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Symbol" panose="05050102010706020507" pitchFamily="18" charset="2"/>
            </a:endParaRPr>
          </a:p>
        </p:txBody>
      </p:sp>
      <p:cxnSp>
        <p:nvCxnSpPr>
          <p:cNvPr id="16" name="Straight Connector 15"/>
          <p:cNvCxnSpPr>
            <a:stCxn id="14" idx="3"/>
            <a:endCxn id="4" idx="7"/>
          </p:cNvCxnSpPr>
          <p:nvPr/>
        </p:nvCxnSpPr>
        <p:spPr bwMode="auto">
          <a:xfrm flipH="1">
            <a:off x="3920378" y="2304472"/>
            <a:ext cx="371755" cy="242231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7" name="Straight Connector 16"/>
          <p:cNvCxnSpPr>
            <a:stCxn id="4" idx="2"/>
          </p:cNvCxnSpPr>
          <p:nvPr/>
        </p:nvCxnSpPr>
        <p:spPr bwMode="auto">
          <a:xfrm flipH="1" flipV="1">
            <a:off x="2924932" y="2528631"/>
            <a:ext cx="839348" cy="8273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8" name="Straight Connector 17"/>
          <p:cNvCxnSpPr>
            <a:stCxn id="12" idx="2"/>
            <a:endCxn id="14" idx="6"/>
          </p:cNvCxnSpPr>
          <p:nvPr/>
        </p:nvCxnSpPr>
        <p:spPr bwMode="auto">
          <a:xfrm flipH="1" flipV="1">
            <a:off x="4448231" y="2239814"/>
            <a:ext cx="665035" cy="16679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9" name="Straight Connector 18"/>
          <p:cNvCxnSpPr>
            <a:stCxn id="4" idx="4"/>
            <a:endCxn id="8" idx="0"/>
          </p:cNvCxnSpPr>
          <p:nvPr/>
        </p:nvCxnSpPr>
        <p:spPr bwMode="auto">
          <a:xfrm flipH="1">
            <a:off x="3764280" y="2702801"/>
            <a:ext cx="91440" cy="491121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0" name="Straight Connector 19"/>
          <p:cNvCxnSpPr>
            <a:stCxn id="12" idx="3"/>
            <a:endCxn id="9" idx="7"/>
          </p:cNvCxnSpPr>
          <p:nvPr/>
        </p:nvCxnSpPr>
        <p:spPr bwMode="auto">
          <a:xfrm flipH="1">
            <a:off x="4869683" y="2471262"/>
            <a:ext cx="270365" cy="461879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1" name="Straight Connector 20"/>
          <p:cNvCxnSpPr>
            <a:stCxn id="14" idx="5"/>
            <a:endCxn id="9" idx="1"/>
          </p:cNvCxnSpPr>
          <p:nvPr/>
        </p:nvCxnSpPr>
        <p:spPr bwMode="auto">
          <a:xfrm>
            <a:off x="4421449" y="2304472"/>
            <a:ext cx="318918" cy="628669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2" name="Straight Connector 21"/>
          <p:cNvCxnSpPr>
            <a:stCxn id="9" idx="3"/>
            <a:endCxn id="4" idx="5"/>
          </p:cNvCxnSpPr>
          <p:nvPr/>
        </p:nvCxnSpPr>
        <p:spPr bwMode="auto">
          <a:xfrm flipH="1" flipV="1">
            <a:off x="3920378" y="2676019"/>
            <a:ext cx="819989" cy="386438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3" name="Straight Connector 22"/>
          <p:cNvCxnSpPr>
            <a:stCxn id="9" idx="4"/>
            <a:endCxn id="8" idx="6"/>
          </p:cNvCxnSpPr>
          <p:nvPr/>
        </p:nvCxnSpPr>
        <p:spPr bwMode="auto">
          <a:xfrm flipH="1">
            <a:off x="3855720" y="3089239"/>
            <a:ext cx="949305" cy="196123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2" name="Straight Connector 41"/>
          <p:cNvCxnSpPr>
            <a:stCxn id="13" idx="2"/>
            <a:endCxn id="9" idx="6"/>
          </p:cNvCxnSpPr>
          <p:nvPr/>
        </p:nvCxnSpPr>
        <p:spPr bwMode="auto">
          <a:xfrm flipH="1" flipV="1">
            <a:off x="4896465" y="2997799"/>
            <a:ext cx="986175" cy="93898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3" name="Straight Connector 42"/>
          <p:cNvCxnSpPr>
            <a:stCxn id="13" idx="3"/>
            <a:endCxn id="10" idx="7"/>
          </p:cNvCxnSpPr>
          <p:nvPr/>
        </p:nvCxnSpPr>
        <p:spPr bwMode="auto">
          <a:xfrm flipH="1">
            <a:off x="5139578" y="3156355"/>
            <a:ext cx="769844" cy="586934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4" name="Straight Connector 43"/>
          <p:cNvCxnSpPr>
            <a:stCxn id="13" idx="1"/>
            <a:endCxn id="12" idx="5"/>
          </p:cNvCxnSpPr>
          <p:nvPr/>
        </p:nvCxnSpPr>
        <p:spPr bwMode="auto">
          <a:xfrm flipH="1" flipV="1">
            <a:off x="5269364" y="2471262"/>
            <a:ext cx="640058" cy="555777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1" name="Straight Connector 50"/>
          <p:cNvCxnSpPr>
            <a:stCxn id="9" idx="5"/>
            <a:endCxn id="10" idx="1"/>
          </p:cNvCxnSpPr>
          <p:nvPr/>
        </p:nvCxnSpPr>
        <p:spPr bwMode="auto">
          <a:xfrm>
            <a:off x="4869683" y="3062457"/>
            <a:ext cx="140579" cy="680832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4" name="Straight Connector 53"/>
          <p:cNvCxnSpPr>
            <a:stCxn id="10" idx="3"/>
            <a:endCxn id="11" idx="6"/>
          </p:cNvCxnSpPr>
          <p:nvPr/>
        </p:nvCxnSpPr>
        <p:spPr bwMode="auto">
          <a:xfrm flipH="1">
            <a:off x="4312920" y="3872605"/>
            <a:ext cx="697342" cy="365073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008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7" name="Straight Connector 56"/>
          <p:cNvCxnSpPr>
            <a:stCxn id="10" idx="2"/>
            <a:endCxn id="8" idx="5"/>
          </p:cNvCxnSpPr>
          <p:nvPr/>
        </p:nvCxnSpPr>
        <p:spPr bwMode="auto">
          <a:xfrm flipH="1" flipV="1">
            <a:off x="3828938" y="3350020"/>
            <a:ext cx="1154542" cy="457927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008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0" name="Straight Connector 59"/>
          <p:cNvCxnSpPr>
            <a:stCxn id="8" idx="4"/>
            <a:endCxn id="11" idx="1"/>
          </p:cNvCxnSpPr>
          <p:nvPr/>
        </p:nvCxnSpPr>
        <p:spPr bwMode="auto">
          <a:xfrm>
            <a:off x="3764280" y="3376802"/>
            <a:ext cx="392542" cy="796218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008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1" name="Straight Connector 60"/>
          <p:cNvCxnSpPr>
            <a:stCxn id="11" idx="2"/>
            <a:endCxn id="7" idx="5"/>
          </p:cNvCxnSpPr>
          <p:nvPr/>
        </p:nvCxnSpPr>
        <p:spPr bwMode="auto">
          <a:xfrm flipH="1" flipV="1">
            <a:off x="3269973" y="4032379"/>
            <a:ext cx="860067" cy="205299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2" name="Straight Connector 61"/>
          <p:cNvCxnSpPr>
            <a:stCxn id="8" idx="3"/>
            <a:endCxn id="7" idx="7"/>
          </p:cNvCxnSpPr>
          <p:nvPr/>
        </p:nvCxnSpPr>
        <p:spPr bwMode="auto">
          <a:xfrm flipH="1">
            <a:off x="3269973" y="3350020"/>
            <a:ext cx="429649" cy="553043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3" name="Straight Connector 62"/>
          <p:cNvCxnSpPr>
            <a:stCxn id="5" idx="5"/>
            <a:endCxn id="7" idx="1"/>
          </p:cNvCxnSpPr>
          <p:nvPr/>
        </p:nvCxnSpPr>
        <p:spPr bwMode="auto">
          <a:xfrm>
            <a:off x="2685938" y="3302825"/>
            <a:ext cx="454719" cy="600238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72" name="Straight Connector 71"/>
          <p:cNvCxnSpPr>
            <a:stCxn id="5" idx="0"/>
            <a:endCxn id="6" idx="3"/>
          </p:cNvCxnSpPr>
          <p:nvPr/>
        </p:nvCxnSpPr>
        <p:spPr bwMode="auto">
          <a:xfrm flipV="1">
            <a:off x="2621280" y="2630299"/>
            <a:ext cx="240142" cy="516428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73" name="Straight Connector 72"/>
          <p:cNvCxnSpPr>
            <a:stCxn id="5" idx="6"/>
            <a:endCxn id="8" idx="2"/>
          </p:cNvCxnSpPr>
          <p:nvPr/>
        </p:nvCxnSpPr>
        <p:spPr bwMode="auto">
          <a:xfrm>
            <a:off x="2712720" y="3238167"/>
            <a:ext cx="960120" cy="47195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74" name="Straight Connector 73"/>
          <p:cNvCxnSpPr>
            <a:stCxn id="6" idx="5"/>
            <a:endCxn id="8" idx="1"/>
          </p:cNvCxnSpPr>
          <p:nvPr/>
        </p:nvCxnSpPr>
        <p:spPr bwMode="auto">
          <a:xfrm>
            <a:off x="2990738" y="2630299"/>
            <a:ext cx="708884" cy="590405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2" name="Straight Connector 81"/>
          <p:cNvCxnSpPr>
            <a:stCxn id="14" idx="2"/>
            <a:endCxn id="6" idx="7"/>
          </p:cNvCxnSpPr>
          <p:nvPr/>
        </p:nvCxnSpPr>
        <p:spPr bwMode="auto">
          <a:xfrm flipH="1">
            <a:off x="2990738" y="2239814"/>
            <a:ext cx="1274613" cy="261169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8" name="Oval 7"/>
          <p:cNvSpPr>
            <a:spLocks noChangeAspect="1"/>
          </p:cNvSpPr>
          <p:nvPr/>
        </p:nvSpPr>
        <p:spPr bwMode="auto">
          <a:xfrm>
            <a:off x="3672840" y="3193922"/>
            <a:ext cx="182880" cy="182880"/>
          </a:xfrm>
          <a:prstGeom prst="ellipse">
            <a:avLst/>
          </a:prstGeom>
          <a:solidFill>
            <a:srgbClr val="008000"/>
          </a:solidFill>
          <a:ln w="9525" cap="flat" cmpd="sng" algn="ctr">
            <a:noFill/>
            <a:prstDash val="solid"/>
            <a:round/>
            <a:headEnd type="none" w="med" len="med"/>
            <a:tailEnd type="triangl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Symbol" panose="05050102010706020507" pitchFamily="18" charset="2"/>
            </a:endParaRPr>
          </a:p>
        </p:txBody>
      </p:sp>
      <p:sp>
        <p:nvSpPr>
          <p:cNvPr id="15" name="Oval 14"/>
          <p:cNvSpPr/>
          <p:nvPr/>
        </p:nvSpPr>
        <p:spPr bwMode="auto">
          <a:xfrm rot="1570579">
            <a:off x="3330476" y="3188824"/>
            <a:ext cx="2029668" cy="1221273"/>
          </a:xfrm>
          <a:prstGeom prst="ellipse">
            <a:avLst/>
          </a:prstGeom>
          <a:noFill/>
          <a:ln w="38100" cap="flat" cmpd="sng" algn="ctr">
            <a:solidFill>
              <a:srgbClr val="008000"/>
            </a:solidFill>
            <a:prstDash val="sysDot"/>
            <a:round/>
            <a:headEnd type="none" w="med" len="med"/>
            <a:tailEnd type="triangl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Symbol" panose="05050102010706020507" pitchFamily="18" charset="2"/>
            </a:endParaRPr>
          </a:p>
        </p:txBody>
      </p:sp>
      <p:sp>
        <p:nvSpPr>
          <p:cNvPr id="39" name="Oval 38"/>
          <p:cNvSpPr/>
          <p:nvPr/>
        </p:nvSpPr>
        <p:spPr bwMode="auto">
          <a:xfrm>
            <a:off x="2751724" y="3744403"/>
            <a:ext cx="701040" cy="519259"/>
          </a:xfrm>
          <a:prstGeom prst="ellipse">
            <a:avLst/>
          </a:prstGeom>
          <a:noFill/>
          <a:ln w="38100" cap="flat" cmpd="sng" algn="ctr">
            <a:solidFill>
              <a:srgbClr val="008000"/>
            </a:solidFill>
            <a:prstDash val="sysDot"/>
            <a:round/>
            <a:headEnd type="none" w="med" len="med"/>
            <a:tailEnd type="triangl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Symbol" panose="05050102010706020507" pitchFamily="18" charset="2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0" name="Rectangle 39"/>
              <p:cNvSpPr/>
              <p:nvPr/>
            </p:nvSpPr>
            <p:spPr>
              <a:xfrm>
                <a:off x="1342408" y="5186228"/>
                <a:ext cx="6341092" cy="103522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kumimoji="1" lang="en-US" sz="2800" dirty="0">
                    <a:solidFill>
                      <a:srgbClr val="000000"/>
                    </a:solidFill>
                    <a:latin typeface="Calibri" panose="020F0502020204030204" pitchFamily="34" charset="0"/>
                  </a:rPr>
                  <a:t>Adding equations for all vertices in </a:t>
                </a:r>
                <a14:m>
                  <m:oMath xmlns:m="http://schemas.openxmlformats.org/officeDocument/2006/math">
                    <m:r>
                      <a:rPr kumimoji="1" lang="en-US" sz="2800" b="1" i="1">
                        <a:solidFill>
                          <a:srgbClr val="FF6600"/>
                        </a:solidFill>
                        <a:latin typeface="Cambria Math" panose="02040503050406030204" pitchFamily="18" charset="0"/>
                      </a:rPr>
                      <m:t>𝑺</m:t>
                    </m:r>
                    <m:r>
                      <a:rPr kumimoji="1" lang="en-US" sz="2800" b="1" i="1">
                        <a:solidFill>
                          <a:srgbClr val="FF66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⊆</m:t>
                    </m:r>
                    <m:r>
                      <a:rPr kumimoji="1" lang="en-US" sz="2800" b="1" i="1">
                        <a:solidFill>
                          <a:srgbClr val="FF66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𝑽</m:t>
                    </m:r>
                    <m:r>
                      <a:rPr kumimoji="1" lang="en-US" sz="2800" b="1" i="1">
                        <a:solidFill>
                          <a:srgbClr val="FF66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kumimoji="1" lang="en-US" sz="2800" dirty="0">
                    <a:solidFill>
                      <a:srgbClr val="000000"/>
                    </a:solidFill>
                    <a:latin typeface="Calibri" panose="020F0502020204030204" pitchFamily="34" charset="0"/>
                  </a:rPr>
                  <a:t> yields   	</a:t>
                </a:r>
                <a14:m>
                  <m:oMath xmlns:m="http://schemas.openxmlformats.org/officeDocument/2006/math">
                    <m:r>
                      <a:rPr kumimoji="1" lang="en-US" altLang="en-US" sz="2800">
                        <a:solidFill>
                          <a:srgbClr val="FF6600"/>
                        </a:solidFill>
                        <a:latin typeface="Cambria Math" panose="02040503050406030204" pitchFamily="18" charset="0"/>
                      </a:rPr>
                      <m:t> </m:t>
                    </m:r>
                    <m:nary>
                      <m:naryPr>
                        <m:chr m:val="∑"/>
                        <m:supHide m:val="on"/>
                        <m:ctrlPr>
                          <a:rPr kumimoji="1" lang="en-US" altLang="en-US" sz="2800" b="1" i="1">
                            <a:solidFill>
                              <a:srgbClr val="FF6600"/>
                            </a:solidFill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7"/>
                          </m:rPr>
                          <a:rPr kumimoji="1" lang="en-US" altLang="en-US" sz="2800" b="1" i="1">
                            <a:solidFill>
                              <a:srgbClr val="FF6600"/>
                            </a:solidFill>
                            <a:latin typeface="Cambria Math" panose="02040503050406030204" pitchFamily="18" charset="0"/>
                          </a:rPr>
                          <m:t>𝒗</m:t>
                        </m:r>
                        <m:r>
                          <a:rPr kumimoji="1" lang="en-US" altLang="en-US" sz="2800" b="1" i="1">
                            <a:solidFill>
                              <a:srgbClr val="FF66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∈</m:t>
                        </m:r>
                        <m:r>
                          <a:rPr kumimoji="1" lang="en-US" altLang="en-US" sz="2800" b="1" i="1">
                            <a:solidFill>
                              <a:srgbClr val="FF66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𝑬</m:t>
                        </m:r>
                        <m:r>
                          <a:rPr kumimoji="1" lang="en-US" altLang="en-US" sz="2800" b="1" i="1">
                            <a:solidFill>
                              <a:srgbClr val="FF66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(</m:t>
                        </m:r>
                        <m:r>
                          <a:rPr kumimoji="1" lang="en-US" altLang="en-US" sz="2800" b="1" i="1">
                            <a:solidFill>
                              <a:srgbClr val="FF66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𝑺</m:t>
                        </m:r>
                        <m:r>
                          <a:rPr kumimoji="1" lang="en-US" altLang="en-US" sz="2800" b="1" i="1">
                            <a:solidFill>
                              <a:srgbClr val="FF66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</m:t>
                        </m:r>
                        <m:acc>
                          <m:accPr>
                            <m:chr m:val="̅"/>
                            <m:ctrlPr>
                              <a:rPr kumimoji="1" lang="en-US" altLang="en-US" sz="2800" b="1" i="1">
                                <a:solidFill>
                                  <a:srgbClr val="FF66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kumimoji="1" lang="en-US" altLang="en-US" sz="2800" b="1" i="1">
                                <a:solidFill>
                                  <a:srgbClr val="FF66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𝑺</m:t>
                            </m:r>
                          </m:e>
                        </m:acc>
                        <m:r>
                          <a:rPr kumimoji="1" lang="en-US" altLang="en-US" sz="2800" i="1">
                            <a:solidFill>
                              <a:srgbClr val="FF6600"/>
                            </a:solidFill>
                            <a:latin typeface="Cambria Math" panose="02040503050406030204" pitchFamily="18" charset="0"/>
                          </a:rPr>
                          <m:t>)</m:t>
                        </m:r>
                      </m:sub>
                      <m:sup/>
                      <m:e>
                        <m:sSub>
                          <m:sSubPr>
                            <m:ctrlPr>
                              <a:rPr kumimoji="1" lang="en-US" altLang="en-US" sz="2800" b="1" i="1">
                                <a:solidFill>
                                  <a:srgbClr val="FF66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kumimoji="1" lang="en-US" altLang="en-US" sz="2800" b="1" i="1">
                                <a:solidFill>
                                  <a:srgbClr val="FF6600"/>
                                </a:solidFill>
                                <a:latin typeface="Cambria Math" panose="02040503050406030204" pitchFamily="18" charset="0"/>
                              </a:rPr>
                              <m:t>𝒙</m:t>
                            </m:r>
                          </m:e>
                          <m:sub>
                            <m:r>
                              <a:rPr kumimoji="1" lang="en-US" altLang="en-US" sz="2800" b="1" i="1">
                                <a:solidFill>
                                  <a:srgbClr val="FF6600"/>
                                </a:solidFill>
                                <a:latin typeface="Cambria Math" panose="02040503050406030204" pitchFamily="18" charset="0"/>
                              </a:rPr>
                              <m:t>𝒆</m:t>
                            </m:r>
                          </m:sub>
                        </m:sSub>
                        <m:r>
                          <a:rPr kumimoji="1" lang="en-US" altLang="en-US" sz="2800" b="1" i="1">
                            <a:solidFill>
                              <a:srgbClr val="FF66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=|</m:t>
                        </m:r>
                        <m:r>
                          <a:rPr kumimoji="1" lang="en-US" altLang="en-US" sz="2800" b="1" i="1">
                            <a:solidFill>
                              <a:srgbClr val="FF66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𝑺</m:t>
                        </m:r>
                        <m:r>
                          <a:rPr kumimoji="1" lang="en-US" altLang="en-US" sz="2800" b="1" i="1">
                            <a:solidFill>
                              <a:srgbClr val="FF66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| </m:t>
                        </m:r>
                        <m:d>
                          <m:dPr>
                            <m:ctrlPr>
                              <a:rPr kumimoji="1" lang="en-US" altLang="en-US" sz="2800" b="1" i="1">
                                <a:solidFill>
                                  <a:srgbClr val="FF66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m:rPr>
                                <m:sty m:val="p"/>
                              </m:rPr>
                              <a:rPr kumimoji="1" lang="en-US" altLang="en-US" sz="2800">
                                <a:solidFill>
                                  <a:srgbClr val="FF66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mod</m:t>
                            </m:r>
                            <m:r>
                              <a:rPr kumimoji="1" lang="en-US" altLang="en-US" sz="2800" b="1" i="1">
                                <a:solidFill>
                                  <a:srgbClr val="FF66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 </m:t>
                            </m:r>
                            <m:r>
                              <a:rPr kumimoji="1" lang="en-US" altLang="en-US" sz="2800" b="1" i="1">
                                <a:solidFill>
                                  <a:srgbClr val="FF66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𝟐</m:t>
                            </m:r>
                          </m:e>
                        </m:d>
                        <m:r>
                          <a:rPr kumimoji="1" lang="en-US" altLang="en-US" sz="2800" b="1" i="1">
                            <a:solidFill>
                              <a:srgbClr val="FF66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</m:e>
                    </m:nary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40" name="Rectangle 3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42408" y="5186228"/>
                <a:ext cx="6341092" cy="1035220"/>
              </a:xfrm>
              <a:prstGeom prst="rect">
                <a:avLst/>
              </a:prstGeom>
              <a:blipFill rotWithShape="0">
                <a:blip r:embed="rId2"/>
                <a:stretch>
                  <a:fillRect l="-1058" t="-5882" b="-882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714049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 animBg="1"/>
    </p:bld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7924800" cy="914400"/>
          </a:xfrm>
        </p:spPr>
        <p:txBody>
          <a:bodyPr/>
          <a:lstStyle/>
          <a:p>
            <a:r>
              <a:rPr lang="en-US" dirty="0" err="1" smtClean="0"/>
              <a:t>Tseitin</a:t>
            </a:r>
            <a:r>
              <a:rPr lang="en-US" dirty="0" smtClean="0"/>
              <a:t> formulas and mod 2 equations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9C20F-3221-4623-A182-DD44DF3B4C7D}" type="slidenum">
              <a:rPr lang="en-US" altLang="en-US" smtClean="0"/>
              <a:pPr/>
              <a:t>81</a:t>
            </a:fld>
            <a:endParaRPr lang="en-US" altLang="en-US"/>
          </a:p>
        </p:txBody>
      </p:sp>
      <p:sp>
        <p:nvSpPr>
          <p:cNvPr id="4" name="Oval 3"/>
          <p:cNvSpPr>
            <a:spLocks noChangeAspect="1"/>
          </p:cNvSpPr>
          <p:nvPr/>
        </p:nvSpPr>
        <p:spPr bwMode="auto">
          <a:xfrm>
            <a:off x="3764280" y="2519921"/>
            <a:ext cx="182880" cy="182880"/>
          </a:xfrm>
          <a:prstGeom prst="ellipse">
            <a:avLst/>
          </a:prstGeom>
          <a:solidFill>
            <a:schemeClr val="tx1"/>
          </a:solidFill>
          <a:ln w="9525" cap="flat" cmpd="sng" algn="ctr">
            <a:noFill/>
            <a:prstDash val="solid"/>
            <a:round/>
            <a:headEnd type="none" w="med" len="med"/>
            <a:tailEnd type="triangl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Symbol" panose="05050102010706020507" pitchFamily="18" charset="2"/>
            </a:endParaRPr>
          </a:p>
        </p:txBody>
      </p:sp>
      <p:sp>
        <p:nvSpPr>
          <p:cNvPr id="5" name="Oval 4"/>
          <p:cNvSpPr>
            <a:spLocks noChangeAspect="1"/>
          </p:cNvSpPr>
          <p:nvPr/>
        </p:nvSpPr>
        <p:spPr bwMode="auto">
          <a:xfrm>
            <a:off x="2529840" y="3146727"/>
            <a:ext cx="182880" cy="182880"/>
          </a:xfrm>
          <a:prstGeom prst="ellipse">
            <a:avLst/>
          </a:prstGeom>
          <a:solidFill>
            <a:schemeClr val="tx1"/>
          </a:solidFill>
          <a:ln w="9525" cap="flat" cmpd="sng" algn="ctr">
            <a:noFill/>
            <a:prstDash val="solid"/>
            <a:round/>
            <a:headEnd type="none" w="med" len="med"/>
            <a:tailEnd type="triangl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Symbol" panose="05050102010706020507" pitchFamily="18" charset="2"/>
            </a:endParaRPr>
          </a:p>
        </p:txBody>
      </p:sp>
      <p:sp>
        <p:nvSpPr>
          <p:cNvPr id="6" name="Oval 5"/>
          <p:cNvSpPr>
            <a:spLocks noChangeAspect="1"/>
          </p:cNvSpPr>
          <p:nvPr/>
        </p:nvSpPr>
        <p:spPr bwMode="auto">
          <a:xfrm>
            <a:off x="2834640" y="2474201"/>
            <a:ext cx="182880" cy="182880"/>
          </a:xfrm>
          <a:prstGeom prst="ellipse">
            <a:avLst/>
          </a:prstGeom>
          <a:solidFill>
            <a:schemeClr val="tx1"/>
          </a:solidFill>
          <a:ln w="9525" cap="flat" cmpd="sng" algn="ctr">
            <a:noFill/>
            <a:prstDash val="solid"/>
            <a:round/>
            <a:headEnd type="none" w="med" len="med"/>
            <a:tailEnd type="triangl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Symbol" panose="05050102010706020507" pitchFamily="18" charset="2"/>
            </a:endParaRPr>
          </a:p>
        </p:txBody>
      </p:sp>
      <p:sp>
        <p:nvSpPr>
          <p:cNvPr id="7" name="Oval 6"/>
          <p:cNvSpPr>
            <a:spLocks noChangeAspect="1"/>
          </p:cNvSpPr>
          <p:nvPr/>
        </p:nvSpPr>
        <p:spPr bwMode="auto">
          <a:xfrm>
            <a:off x="3113875" y="3876281"/>
            <a:ext cx="182880" cy="182880"/>
          </a:xfrm>
          <a:prstGeom prst="ellipse">
            <a:avLst/>
          </a:prstGeom>
          <a:solidFill>
            <a:srgbClr val="008000"/>
          </a:solidFill>
          <a:ln w="9525" cap="flat" cmpd="sng" algn="ctr">
            <a:noFill/>
            <a:prstDash val="solid"/>
            <a:round/>
            <a:headEnd type="none" w="med" len="med"/>
            <a:tailEnd type="triangl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Symbol" panose="05050102010706020507" pitchFamily="18" charset="2"/>
            </a:endParaRPr>
          </a:p>
        </p:txBody>
      </p:sp>
      <p:sp>
        <p:nvSpPr>
          <p:cNvPr id="9" name="Oval 8"/>
          <p:cNvSpPr>
            <a:spLocks noChangeAspect="1"/>
          </p:cNvSpPr>
          <p:nvPr/>
        </p:nvSpPr>
        <p:spPr bwMode="auto">
          <a:xfrm>
            <a:off x="4713585" y="2906359"/>
            <a:ext cx="182880" cy="182880"/>
          </a:xfrm>
          <a:prstGeom prst="ellipse">
            <a:avLst/>
          </a:prstGeom>
          <a:solidFill>
            <a:schemeClr val="tx1"/>
          </a:solidFill>
          <a:ln w="9525" cap="flat" cmpd="sng" algn="ctr">
            <a:noFill/>
            <a:prstDash val="solid"/>
            <a:round/>
            <a:headEnd type="none" w="med" len="med"/>
            <a:tailEnd type="triangl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Symbol" panose="05050102010706020507" pitchFamily="18" charset="2"/>
            </a:endParaRPr>
          </a:p>
        </p:txBody>
      </p:sp>
      <p:sp>
        <p:nvSpPr>
          <p:cNvPr id="10" name="Oval 9"/>
          <p:cNvSpPr>
            <a:spLocks noChangeAspect="1"/>
          </p:cNvSpPr>
          <p:nvPr/>
        </p:nvSpPr>
        <p:spPr bwMode="auto">
          <a:xfrm>
            <a:off x="4983480" y="3716507"/>
            <a:ext cx="182880" cy="182880"/>
          </a:xfrm>
          <a:prstGeom prst="ellipse">
            <a:avLst/>
          </a:prstGeom>
          <a:solidFill>
            <a:srgbClr val="008000"/>
          </a:solidFill>
          <a:ln w="9525" cap="flat" cmpd="sng" algn="ctr">
            <a:noFill/>
            <a:prstDash val="solid"/>
            <a:round/>
            <a:headEnd type="none" w="med" len="med"/>
            <a:tailEnd type="triangl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Symbol" panose="05050102010706020507" pitchFamily="18" charset="2"/>
            </a:endParaRPr>
          </a:p>
        </p:txBody>
      </p:sp>
      <p:sp>
        <p:nvSpPr>
          <p:cNvPr id="11" name="Oval 10"/>
          <p:cNvSpPr>
            <a:spLocks noChangeAspect="1"/>
          </p:cNvSpPr>
          <p:nvPr/>
        </p:nvSpPr>
        <p:spPr bwMode="auto">
          <a:xfrm>
            <a:off x="4130040" y="4146238"/>
            <a:ext cx="182880" cy="182880"/>
          </a:xfrm>
          <a:prstGeom prst="ellipse">
            <a:avLst/>
          </a:prstGeom>
          <a:solidFill>
            <a:srgbClr val="008000"/>
          </a:solidFill>
          <a:ln w="9525" cap="flat" cmpd="sng" algn="ctr">
            <a:noFill/>
            <a:prstDash val="solid"/>
            <a:round/>
            <a:headEnd type="none" w="med" len="med"/>
            <a:tailEnd type="triangl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Symbol" panose="05050102010706020507" pitchFamily="18" charset="2"/>
            </a:endParaRPr>
          </a:p>
        </p:txBody>
      </p:sp>
      <p:sp>
        <p:nvSpPr>
          <p:cNvPr id="12" name="Oval 11"/>
          <p:cNvSpPr>
            <a:spLocks noChangeAspect="1"/>
          </p:cNvSpPr>
          <p:nvPr/>
        </p:nvSpPr>
        <p:spPr bwMode="auto">
          <a:xfrm>
            <a:off x="5113266" y="2315164"/>
            <a:ext cx="182880" cy="182880"/>
          </a:xfrm>
          <a:prstGeom prst="ellipse">
            <a:avLst/>
          </a:prstGeom>
          <a:solidFill>
            <a:schemeClr val="tx1"/>
          </a:solidFill>
          <a:ln w="9525" cap="flat" cmpd="sng" algn="ctr">
            <a:noFill/>
            <a:prstDash val="solid"/>
            <a:round/>
            <a:headEnd type="none" w="med" len="med"/>
            <a:tailEnd type="triangl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Symbol" panose="05050102010706020507" pitchFamily="18" charset="2"/>
            </a:endParaRPr>
          </a:p>
        </p:txBody>
      </p:sp>
      <p:sp>
        <p:nvSpPr>
          <p:cNvPr id="13" name="Oval 12"/>
          <p:cNvSpPr>
            <a:spLocks noChangeAspect="1"/>
          </p:cNvSpPr>
          <p:nvPr/>
        </p:nvSpPr>
        <p:spPr bwMode="auto">
          <a:xfrm>
            <a:off x="5882640" y="3000257"/>
            <a:ext cx="182880" cy="182880"/>
          </a:xfrm>
          <a:prstGeom prst="ellipse">
            <a:avLst/>
          </a:prstGeom>
          <a:solidFill>
            <a:schemeClr val="tx1"/>
          </a:solidFill>
          <a:ln w="9525" cap="flat" cmpd="sng" algn="ctr">
            <a:noFill/>
            <a:prstDash val="solid"/>
            <a:round/>
            <a:headEnd type="none" w="med" len="med"/>
            <a:tailEnd type="triangl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Symbol" panose="05050102010706020507" pitchFamily="18" charset="2"/>
            </a:endParaRPr>
          </a:p>
        </p:txBody>
      </p:sp>
      <p:sp>
        <p:nvSpPr>
          <p:cNvPr id="14" name="Oval 13"/>
          <p:cNvSpPr>
            <a:spLocks noChangeAspect="1"/>
          </p:cNvSpPr>
          <p:nvPr/>
        </p:nvSpPr>
        <p:spPr bwMode="auto">
          <a:xfrm>
            <a:off x="4265351" y="2148374"/>
            <a:ext cx="182880" cy="182880"/>
          </a:xfrm>
          <a:prstGeom prst="ellipse">
            <a:avLst/>
          </a:prstGeom>
          <a:solidFill>
            <a:schemeClr val="tx1"/>
          </a:solidFill>
          <a:ln w="9525" cap="flat" cmpd="sng" algn="ctr">
            <a:noFill/>
            <a:prstDash val="solid"/>
            <a:round/>
            <a:headEnd type="none" w="med" len="med"/>
            <a:tailEnd type="triangl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Symbol" panose="05050102010706020507" pitchFamily="18" charset="2"/>
            </a:endParaRPr>
          </a:p>
        </p:txBody>
      </p:sp>
      <p:cxnSp>
        <p:nvCxnSpPr>
          <p:cNvPr id="16" name="Straight Connector 15"/>
          <p:cNvCxnSpPr>
            <a:stCxn id="14" idx="3"/>
            <a:endCxn id="4" idx="7"/>
          </p:cNvCxnSpPr>
          <p:nvPr/>
        </p:nvCxnSpPr>
        <p:spPr bwMode="auto">
          <a:xfrm flipH="1">
            <a:off x="3920378" y="2304472"/>
            <a:ext cx="371755" cy="242231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7" name="Straight Connector 16"/>
          <p:cNvCxnSpPr>
            <a:stCxn id="4" idx="2"/>
          </p:cNvCxnSpPr>
          <p:nvPr/>
        </p:nvCxnSpPr>
        <p:spPr bwMode="auto">
          <a:xfrm flipH="1" flipV="1">
            <a:off x="2924932" y="2528631"/>
            <a:ext cx="839348" cy="8273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8" name="Straight Connector 17"/>
          <p:cNvCxnSpPr>
            <a:stCxn id="12" idx="2"/>
            <a:endCxn id="14" idx="6"/>
          </p:cNvCxnSpPr>
          <p:nvPr/>
        </p:nvCxnSpPr>
        <p:spPr bwMode="auto">
          <a:xfrm flipH="1" flipV="1">
            <a:off x="4448231" y="2239814"/>
            <a:ext cx="665035" cy="16679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9" name="Straight Connector 18"/>
          <p:cNvCxnSpPr>
            <a:stCxn id="4" idx="4"/>
            <a:endCxn id="8" idx="0"/>
          </p:cNvCxnSpPr>
          <p:nvPr/>
        </p:nvCxnSpPr>
        <p:spPr bwMode="auto">
          <a:xfrm flipH="1">
            <a:off x="3764280" y="2702801"/>
            <a:ext cx="91440" cy="491121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0" name="Straight Connector 19"/>
          <p:cNvCxnSpPr>
            <a:stCxn id="12" idx="3"/>
            <a:endCxn id="9" idx="7"/>
          </p:cNvCxnSpPr>
          <p:nvPr/>
        </p:nvCxnSpPr>
        <p:spPr bwMode="auto">
          <a:xfrm flipH="1">
            <a:off x="4869683" y="2471262"/>
            <a:ext cx="270365" cy="461879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1" name="Straight Connector 20"/>
          <p:cNvCxnSpPr>
            <a:stCxn id="14" idx="5"/>
            <a:endCxn id="9" idx="1"/>
          </p:cNvCxnSpPr>
          <p:nvPr/>
        </p:nvCxnSpPr>
        <p:spPr bwMode="auto">
          <a:xfrm>
            <a:off x="4421449" y="2304472"/>
            <a:ext cx="318918" cy="628669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2" name="Straight Connector 21"/>
          <p:cNvCxnSpPr>
            <a:stCxn id="9" idx="3"/>
            <a:endCxn id="4" idx="5"/>
          </p:cNvCxnSpPr>
          <p:nvPr/>
        </p:nvCxnSpPr>
        <p:spPr bwMode="auto">
          <a:xfrm flipH="1" flipV="1">
            <a:off x="3920378" y="2676019"/>
            <a:ext cx="819989" cy="386438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3" name="Straight Connector 22"/>
          <p:cNvCxnSpPr>
            <a:stCxn id="9" idx="4"/>
            <a:endCxn id="8" idx="6"/>
          </p:cNvCxnSpPr>
          <p:nvPr/>
        </p:nvCxnSpPr>
        <p:spPr bwMode="auto">
          <a:xfrm flipH="1">
            <a:off x="3855720" y="3089239"/>
            <a:ext cx="949305" cy="196123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2" name="Straight Connector 41"/>
          <p:cNvCxnSpPr>
            <a:stCxn id="13" idx="2"/>
            <a:endCxn id="9" idx="6"/>
          </p:cNvCxnSpPr>
          <p:nvPr/>
        </p:nvCxnSpPr>
        <p:spPr bwMode="auto">
          <a:xfrm flipH="1" flipV="1">
            <a:off x="4896465" y="2997799"/>
            <a:ext cx="986175" cy="93898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3" name="Straight Connector 42"/>
          <p:cNvCxnSpPr>
            <a:stCxn id="13" idx="3"/>
            <a:endCxn id="10" idx="7"/>
          </p:cNvCxnSpPr>
          <p:nvPr/>
        </p:nvCxnSpPr>
        <p:spPr bwMode="auto">
          <a:xfrm flipH="1">
            <a:off x="5139578" y="3156355"/>
            <a:ext cx="769844" cy="586934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4" name="Straight Connector 43"/>
          <p:cNvCxnSpPr>
            <a:stCxn id="13" idx="1"/>
            <a:endCxn id="12" idx="5"/>
          </p:cNvCxnSpPr>
          <p:nvPr/>
        </p:nvCxnSpPr>
        <p:spPr bwMode="auto">
          <a:xfrm flipH="1" flipV="1">
            <a:off x="5269364" y="2471262"/>
            <a:ext cx="640058" cy="555777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1" name="Straight Connector 50"/>
          <p:cNvCxnSpPr>
            <a:stCxn id="9" idx="5"/>
            <a:endCxn id="10" idx="1"/>
          </p:cNvCxnSpPr>
          <p:nvPr/>
        </p:nvCxnSpPr>
        <p:spPr bwMode="auto">
          <a:xfrm>
            <a:off x="4869683" y="3062457"/>
            <a:ext cx="140579" cy="680832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4" name="Straight Connector 53"/>
          <p:cNvCxnSpPr>
            <a:stCxn id="10" idx="3"/>
            <a:endCxn id="11" idx="6"/>
          </p:cNvCxnSpPr>
          <p:nvPr/>
        </p:nvCxnSpPr>
        <p:spPr bwMode="auto">
          <a:xfrm flipH="1">
            <a:off x="4312920" y="3872605"/>
            <a:ext cx="697342" cy="365073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008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7" name="Straight Connector 56"/>
          <p:cNvCxnSpPr>
            <a:stCxn id="10" idx="2"/>
            <a:endCxn id="8" idx="5"/>
          </p:cNvCxnSpPr>
          <p:nvPr/>
        </p:nvCxnSpPr>
        <p:spPr bwMode="auto">
          <a:xfrm flipH="1" flipV="1">
            <a:off x="3828938" y="3350020"/>
            <a:ext cx="1154542" cy="457927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008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0" name="Straight Connector 59"/>
          <p:cNvCxnSpPr>
            <a:stCxn id="8" idx="4"/>
            <a:endCxn id="11" idx="1"/>
          </p:cNvCxnSpPr>
          <p:nvPr/>
        </p:nvCxnSpPr>
        <p:spPr bwMode="auto">
          <a:xfrm>
            <a:off x="3764280" y="3376802"/>
            <a:ext cx="392542" cy="796218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008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1" name="Straight Connector 60"/>
          <p:cNvCxnSpPr>
            <a:stCxn id="11" idx="2"/>
            <a:endCxn id="7" idx="5"/>
          </p:cNvCxnSpPr>
          <p:nvPr/>
        </p:nvCxnSpPr>
        <p:spPr bwMode="auto">
          <a:xfrm flipH="1" flipV="1">
            <a:off x="3269973" y="4032379"/>
            <a:ext cx="860067" cy="205299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008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2" name="Straight Connector 61"/>
          <p:cNvCxnSpPr>
            <a:stCxn id="8" idx="3"/>
            <a:endCxn id="7" idx="7"/>
          </p:cNvCxnSpPr>
          <p:nvPr/>
        </p:nvCxnSpPr>
        <p:spPr bwMode="auto">
          <a:xfrm flipH="1">
            <a:off x="3269973" y="3350020"/>
            <a:ext cx="429649" cy="553043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008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3" name="Straight Connector 62"/>
          <p:cNvCxnSpPr>
            <a:stCxn id="5" idx="5"/>
            <a:endCxn id="7" idx="1"/>
          </p:cNvCxnSpPr>
          <p:nvPr/>
        </p:nvCxnSpPr>
        <p:spPr bwMode="auto">
          <a:xfrm>
            <a:off x="2685938" y="3302825"/>
            <a:ext cx="454719" cy="600238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72" name="Straight Connector 71"/>
          <p:cNvCxnSpPr>
            <a:stCxn id="5" idx="0"/>
            <a:endCxn id="6" idx="3"/>
          </p:cNvCxnSpPr>
          <p:nvPr/>
        </p:nvCxnSpPr>
        <p:spPr bwMode="auto">
          <a:xfrm flipV="1">
            <a:off x="2621280" y="2630299"/>
            <a:ext cx="240142" cy="516428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73" name="Straight Connector 72"/>
          <p:cNvCxnSpPr>
            <a:stCxn id="5" idx="6"/>
            <a:endCxn id="8" idx="2"/>
          </p:cNvCxnSpPr>
          <p:nvPr/>
        </p:nvCxnSpPr>
        <p:spPr bwMode="auto">
          <a:xfrm>
            <a:off x="2712720" y="3238167"/>
            <a:ext cx="960120" cy="47195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74" name="Straight Connector 73"/>
          <p:cNvCxnSpPr>
            <a:stCxn id="6" idx="5"/>
            <a:endCxn id="8" idx="1"/>
          </p:cNvCxnSpPr>
          <p:nvPr/>
        </p:nvCxnSpPr>
        <p:spPr bwMode="auto">
          <a:xfrm>
            <a:off x="2990738" y="2630299"/>
            <a:ext cx="708884" cy="590405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2" name="Straight Connector 81"/>
          <p:cNvCxnSpPr>
            <a:stCxn id="14" idx="2"/>
            <a:endCxn id="6" idx="7"/>
          </p:cNvCxnSpPr>
          <p:nvPr/>
        </p:nvCxnSpPr>
        <p:spPr bwMode="auto">
          <a:xfrm flipH="1">
            <a:off x="2990738" y="2239814"/>
            <a:ext cx="1274613" cy="261169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8" name="Oval 7"/>
          <p:cNvSpPr>
            <a:spLocks noChangeAspect="1"/>
          </p:cNvSpPr>
          <p:nvPr/>
        </p:nvSpPr>
        <p:spPr bwMode="auto">
          <a:xfrm>
            <a:off x="3672840" y="3193922"/>
            <a:ext cx="182880" cy="182880"/>
          </a:xfrm>
          <a:prstGeom prst="ellipse">
            <a:avLst/>
          </a:prstGeom>
          <a:solidFill>
            <a:srgbClr val="008000"/>
          </a:solidFill>
          <a:ln w="9525" cap="flat" cmpd="sng" algn="ctr">
            <a:noFill/>
            <a:prstDash val="solid"/>
            <a:round/>
            <a:headEnd type="none" w="med" len="med"/>
            <a:tailEnd type="triangl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Symbol" panose="05050102010706020507" pitchFamily="18" charset="2"/>
            </a:endParaRPr>
          </a:p>
        </p:txBody>
      </p:sp>
      <p:sp>
        <p:nvSpPr>
          <p:cNvPr id="15" name="Oval 14"/>
          <p:cNvSpPr/>
          <p:nvPr/>
        </p:nvSpPr>
        <p:spPr bwMode="auto">
          <a:xfrm>
            <a:off x="2846416" y="3106445"/>
            <a:ext cx="2356067" cy="1368686"/>
          </a:xfrm>
          <a:prstGeom prst="ellipse">
            <a:avLst/>
          </a:prstGeom>
          <a:noFill/>
          <a:ln w="38100" cap="flat" cmpd="sng" algn="ctr">
            <a:solidFill>
              <a:srgbClr val="008000"/>
            </a:solidFill>
            <a:prstDash val="sysDot"/>
            <a:round/>
            <a:headEnd type="none" w="med" len="med"/>
            <a:tailEnd type="triangl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Symbol" panose="05050102010706020507" pitchFamily="18" charset="2"/>
            </a:endParaRPr>
          </a:p>
        </p:txBody>
      </p:sp>
      <p:sp>
        <p:nvSpPr>
          <p:cNvPr id="39" name="Oval 38"/>
          <p:cNvSpPr/>
          <p:nvPr/>
        </p:nvSpPr>
        <p:spPr bwMode="auto">
          <a:xfrm>
            <a:off x="4519163" y="2741619"/>
            <a:ext cx="593633" cy="436912"/>
          </a:xfrm>
          <a:prstGeom prst="ellipse">
            <a:avLst/>
          </a:prstGeom>
          <a:noFill/>
          <a:ln w="38100" cap="flat" cmpd="sng" algn="ctr">
            <a:solidFill>
              <a:srgbClr val="008000"/>
            </a:solidFill>
            <a:prstDash val="sysDot"/>
            <a:round/>
            <a:headEnd type="none" w="med" len="med"/>
            <a:tailEnd type="triangl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Symbol" panose="05050102010706020507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10902288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 animBg="1"/>
    </p:bld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7924800" cy="914400"/>
          </a:xfrm>
        </p:spPr>
        <p:txBody>
          <a:bodyPr/>
          <a:lstStyle/>
          <a:p>
            <a:r>
              <a:rPr lang="en-US" dirty="0" err="1" smtClean="0"/>
              <a:t>Tseitin</a:t>
            </a:r>
            <a:r>
              <a:rPr lang="en-US" dirty="0" smtClean="0"/>
              <a:t> formulas and mod 2 equations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9C20F-3221-4623-A182-DD44DF3B4C7D}" type="slidenum">
              <a:rPr lang="en-US" altLang="en-US" smtClean="0"/>
              <a:pPr/>
              <a:t>82</a:t>
            </a:fld>
            <a:endParaRPr lang="en-US" altLang="en-US"/>
          </a:p>
        </p:txBody>
      </p:sp>
      <p:sp>
        <p:nvSpPr>
          <p:cNvPr id="4" name="Oval 3"/>
          <p:cNvSpPr>
            <a:spLocks noChangeAspect="1"/>
          </p:cNvSpPr>
          <p:nvPr/>
        </p:nvSpPr>
        <p:spPr bwMode="auto">
          <a:xfrm>
            <a:off x="3764280" y="2519921"/>
            <a:ext cx="182880" cy="182880"/>
          </a:xfrm>
          <a:prstGeom prst="ellipse">
            <a:avLst/>
          </a:prstGeom>
          <a:solidFill>
            <a:schemeClr val="tx1"/>
          </a:solidFill>
          <a:ln w="9525" cap="flat" cmpd="sng" algn="ctr">
            <a:noFill/>
            <a:prstDash val="solid"/>
            <a:round/>
            <a:headEnd type="none" w="med" len="med"/>
            <a:tailEnd type="triangl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Symbol" panose="05050102010706020507" pitchFamily="18" charset="2"/>
            </a:endParaRPr>
          </a:p>
        </p:txBody>
      </p:sp>
      <p:sp>
        <p:nvSpPr>
          <p:cNvPr id="5" name="Oval 4"/>
          <p:cNvSpPr>
            <a:spLocks noChangeAspect="1"/>
          </p:cNvSpPr>
          <p:nvPr/>
        </p:nvSpPr>
        <p:spPr bwMode="auto">
          <a:xfrm>
            <a:off x="2529840" y="3146727"/>
            <a:ext cx="182880" cy="182880"/>
          </a:xfrm>
          <a:prstGeom prst="ellipse">
            <a:avLst/>
          </a:prstGeom>
          <a:solidFill>
            <a:schemeClr val="tx1"/>
          </a:solidFill>
          <a:ln w="9525" cap="flat" cmpd="sng" algn="ctr">
            <a:noFill/>
            <a:prstDash val="solid"/>
            <a:round/>
            <a:headEnd type="none" w="med" len="med"/>
            <a:tailEnd type="triangl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Symbol" panose="05050102010706020507" pitchFamily="18" charset="2"/>
            </a:endParaRPr>
          </a:p>
        </p:txBody>
      </p:sp>
      <p:sp>
        <p:nvSpPr>
          <p:cNvPr id="6" name="Oval 5"/>
          <p:cNvSpPr>
            <a:spLocks noChangeAspect="1"/>
          </p:cNvSpPr>
          <p:nvPr/>
        </p:nvSpPr>
        <p:spPr bwMode="auto">
          <a:xfrm>
            <a:off x="2834640" y="2474201"/>
            <a:ext cx="182880" cy="182880"/>
          </a:xfrm>
          <a:prstGeom prst="ellipse">
            <a:avLst/>
          </a:prstGeom>
          <a:solidFill>
            <a:schemeClr val="tx1"/>
          </a:solidFill>
          <a:ln w="9525" cap="flat" cmpd="sng" algn="ctr">
            <a:noFill/>
            <a:prstDash val="solid"/>
            <a:round/>
            <a:headEnd type="none" w="med" len="med"/>
            <a:tailEnd type="triangl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Symbol" panose="05050102010706020507" pitchFamily="18" charset="2"/>
            </a:endParaRPr>
          </a:p>
        </p:txBody>
      </p:sp>
      <p:sp>
        <p:nvSpPr>
          <p:cNvPr id="7" name="Oval 6"/>
          <p:cNvSpPr>
            <a:spLocks noChangeAspect="1"/>
          </p:cNvSpPr>
          <p:nvPr/>
        </p:nvSpPr>
        <p:spPr bwMode="auto">
          <a:xfrm>
            <a:off x="3113875" y="3876281"/>
            <a:ext cx="182880" cy="182880"/>
          </a:xfrm>
          <a:prstGeom prst="ellipse">
            <a:avLst/>
          </a:prstGeom>
          <a:solidFill>
            <a:srgbClr val="008000"/>
          </a:solidFill>
          <a:ln w="9525" cap="flat" cmpd="sng" algn="ctr">
            <a:noFill/>
            <a:prstDash val="solid"/>
            <a:round/>
            <a:headEnd type="none" w="med" len="med"/>
            <a:tailEnd type="triangl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Symbol" panose="05050102010706020507" pitchFamily="18" charset="2"/>
            </a:endParaRPr>
          </a:p>
        </p:txBody>
      </p:sp>
      <p:sp>
        <p:nvSpPr>
          <p:cNvPr id="9" name="Oval 8"/>
          <p:cNvSpPr>
            <a:spLocks noChangeAspect="1"/>
          </p:cNvSpPr>
          <p:nvPr/>
        </p:nvSpPr>
        <p:spPr bwMode="auto">
          <a:xfrm>
            <a:off x="4713585" y="2906359"/>
            <a:ext cx="182880" cy="182880"/>
          </a:xfrm>
          <a:prstGeom prst="ellipse">
            <a:avLst/>
          </a:prstGeom>
          <a:solidFill>
            <a:srgbClr val="008000"/>
          </a:solidFill>
          <a:ln w="9525" cap="flat" cmpd="sng" algn="ctr">
            <a:noFill/>
            <a:prstDash val="solid"/>
            <a:round/>
            <a:headEnd type="none" w="med" len="med"/>
            <a:tailEnd type="triangl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Symbol" panose="05050102010706020507" pitchFamily="18" charset="2"/>
            </a:endParaRPr>
          </a:p>
        </p:txBody>
      </p:sp>
      <p:sp>
        <p:nvSpPr>
          <p:cNvPr id="10" name="Oval 9"/>
          <p:cNvSpPr>
            <a:spLocks noChangeAspect="1"/>
          </p:cNvSpPr>
          <p:nvPr/>
        </p:nvSpPr>
        <p:spPr bwMode="auto">
          <a:xfrm>
            <a:off x="4983480" y="3716507"/>
            <a:ext cx="182880" cy="182880"/>
          </a:xfrm>
          <a:prstGeom prst="ellipse">
            <a:avLst/>
          </a:prstGeom>
          <a:solidFill>
            <a:srgbClr val="008000"/>
          </a:solidFill>
          <a:ln w="9525" cap="flat" cmpd="sng" algn="ctr">
            <a:noFill/>
            <a:prstDash val="solid"/>
            <a:round/>
            <a:headEnd type="none" w="med" len="med"/>
            <a:tailEnd type="triangl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Symbol" panose="05050102010706020507" pitchFamily="18" charset="2"/>
            </a:endParaRPr>
          </a:p>
        </p:txBody>
      </p:sp>
      <p:sp>
        <p:nvSpPr>
          <p:cNvPr id="11" name="Oval 10"/>
          <p:cNvSpPr>
            <a:spLocks noChangeAspect="1"/>
          </p:cNvSpPr>
          <p:nvPr/>
        </p:nvSpPr>
        <p:spPr bwMode="auto">
          <a:xfrm>
            <a:off x="4130040" y="4146238"/>
            <a:ext cx="182880" cy="182880"/>
          </a:xfrm>
          <a:prstGeom prst="ellipse">
            <a:avLst/>
          </a:prstGeom>
          <a:solidFill>
            <a:srgbClr val="008000"/>
          </a:solidFill>
          <a:ln w="9525" cap="flat" cmpd="sng" algn="ctr">
            <a:noFill/>
            <a:prstDash val="solid"/>
            <a:round/>
            <a:headEnd type="none" w="med" len="med"/>
            <a:tailEnd type="triangl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Symbol" panose="05050102010706020507" pitchFamily="18" charset="2"/>
            </a:endParaRPr>
          </a:p>
        </p:txBody>
      </p:sp>
      <p:sp>
        <p:nvSpPr>
          <p:cNvPr id="12" name="Oval 11"/>
          <p:cNvSpPr>
            <a:spLocks noChangeAspect="1"/>
          </p:cNvSpPr>
          <p:nvPr/>
        </p:nvSpPr>
        <p:spPr bwMode="auto">
          <a:xfrm>
            <a:off x="5113266" y="2315164"/>
            <a:ext cx="182880" cy="182880"/>
          </a:xfrm>
          <a:prstGeom prst="ellipse">
            <a:avLst/>
          </a:prstGeom>
          <a:solidFill>
            <a:schemeClr val="tx1"/>
          </a:solidFill>
          <a:ln w="9525" cap="flat" cmpd="sng" algn="ctr">
            <a:noFill/>
            <a:prstDash val="solid"/>
            <a:round/>
            <a:headEnd type="none" w="med" len="med"/>
            <a:tailEnd type="triangl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Symbol" panose="05050102010706020507" pitchFamily="18" charset="2"/>
            </a:endParaRPr>
          </a:p>
        </p:txBody>
      </p:sp>
      <p:sp>
        <p:nvSpPr>
          <p:cNvPr id="13" name="Oval 12"/>
          <p:cNvSpPr>
            <a:spLocks noChangeAspect="1"/>
          </p:cNvSpPr>
          <p:nvPr/>
        </p:nvSpPr>
        <p:spPr bwMode="auto">
          <a:xfrm>
            <a:off x="5882640" y="3000257"/>
            <a:ext cx="182880" cy="182880"/>
          </a:xfrm>
          <a:prstGeom prst="ellipse">
            <a:avLst/>
          </a:prstGeom>
          <a:solidFill>
            <a:schemeClr val="tx1"/>
          </a:solidFill>
          <a:ln w="9525" cap="flat" cmpd="sng" algn="ctr">
            <a:noFill/>
            <a:prstDash val="solid"/>
            <a:round/>
            <a:headEnd type="none" w="med" len="med"/>
            <a:tailEnd type="triangl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Symbol" panose="05050102010706020507" pitchFamily="18" charset="2"/>
            </a:endParaRPr>
          </a:p>
        </p:txBody>
      </p:sp>
      <p:sp>
        <p:nvSpPr>
          <p:cNvPr id="14" name="Oval 13"/>
          <p:cNvSpPr>
            <a:spLocks noChangeAspect="1"/>
          </p:cNvSpPr>
          <p:nvPr/>
        </p:nvSpPr>
        <p:spPr bwMode="auto">
          <a:xfrm>
            <a:off x="4265351" y="2148374"/>
            <a:ext cx="182880" cy="182880"/>
          </a:xfrm>
          <a:prstGeom prst="ellipse">
            <a:avLst/>
          </a:prstGeom>
          <a:solidFill>
            <a:schemeClr val="tx1"/>
          </a:solidFill>
          <a:ln w="9525" cap="flat" cmpd="sng" algn="ctr">
            <a:noFill/>
            <a:prstDash val="solid"/>
            <a:round/>
            <a:headEnd type="none" w="med" len="med"/>
            <a:tailEnd type="triangl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Symbol" panose="05050102010706020507" pitchFamily="18" charset="2"/>
            </a:endParaRPr>
          </a:p>
        </p:txBody>
      </p:sp>
      <p:cxnSp>
        <p:nvCxnSpPr>
          <p:cNvPr id="16" name="Straight Connector 15"/>
          <p:cNvCxnSpPr>
            <a:stCxn id="14" idx="3"/>
            <a:endCxn id="4" idx="7"/>
          </p:cNvCxnSpPr>
          <p:nvPr/>
        </p:nvCxnSpPr>
        <p:spPr bwMode="auto">
          <a:xfrm flipH="1">
            <a:off x="3920378" y="2304472"/>
            <a:ext cx="371755" cy="242231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7" name="Straight Connector 16"/>
          <p:cNvCxnSpPr>
            <a:stCxn id="4" idx="2"/>
          </p:cNvCxnSpPr>
          <p:nvPr/>
        </p:nvCxnSpPr>
        <p:spPr bwMode="auto">
          <a:xfrm flipH="1" flipV="1">
            <a:off x="2924932" y="2528631"/>
            <a:ext cx="839348" cy="8273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8" name="Straight Connector 17"/>
          <p:cNvCxnSpPr>
            <a:stCxn id="12" idx="2"/>
            <a:endCxn id="14" idx="6"/>
          </p:cNvCxnSpPr>
          <p:nvPr/>
        </p:nvCxnSpPr>
        <p:spPr bwMode="auto">
          <a:xfrm flipH="1" flipV="1">
            <a:off x="4448231" y="2239814"/>
            <a:ext cx="665035" cy="16679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9" name="Straight Connector 18"/>
          <p:cNvCxnSpPr>
            <a:stCxn id="4" idx="4"/>
            <a:endCxn id="8" idx="0"/>
          </p:cNvCxnSpPr>
          <p:nvPr/>
        </p:nvCxnSpPr>
        <p:spPr bwMode="auto">
          <a:xfrm flipH="1">
            <a:off x="3764280" y="2702801"/>
            <a:ext cx="91440" cy="491121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0" name="Straight Connector 19"/>
          <p:cNvCxnSpPr>
            <a:stCxn id="12" idx="3"/>
            <a:endCxn id="9" idx="7"/>
          </p:cNvCxnSpPr>
          <p:nvPr/>
        </p:nvCxnSpPr>
        <p:spPr bwMode="auto">
          <a:xfrm flipH="1">
            <a:off x="4869683" y="2471262"/>
            <a:ext cx="270365" cy="461879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1" name="Straight Connector 20"/>
          <p:cNvCxnSpPr>
            <a:stCxn id="14" idx="5"/>
            <a:endCxn id="9" idx="1"/>
          </p:cNvCxnSpPr>
          <p:nvPr/>
        </p:nvCxnSpPr>
        <p:spPr bwMode="auto">
          <a:xfrm>
            <a:off x="4421449" y="2304472"/>
            <a:ext cx="318918" cy="628669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2" name="Straight Connector 21"/>
          <p:cNvCxnSpPr>
            <a:stCxn id="9" idx="2"/>
            <a:endCxn id="4" idx="5"/>
          </p:cNvCxnSpPr>
          <p:nvPr/>
        </p:nvCxnSpPr>
        <p:spPr bwMode="auto">
          <a:xfrm flipH="1" flipV="1">
            <a:off x="3920378" y="2676019"/>
            <a:ext cx="793207" cy="32178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3" name="Straight Connector 22"/>
          <p:cNvCxnSpPr>
            <a:stCxn id="9" idx="3"/>
            <a:endCxn id="8" idx="6"/>
          </p:cNvCxnSpPr>
          <p:nvPr/>
        </p:nvCxnSpPr>
        <p:spPr bwMode="auto">
          <a:xfrm flipH="1">
            <a:off x="3855720" y="3062457"/>
            <a:ext cx="884647" cy="222905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008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2" name="Straight Connector 41"/>
          <p:cNvCxnSpPr>
            <a:stCxn id="13" idx="2"/>
            <a:endCxn id="9" idx="6"/>
          </p:cNvCxnSpPr>
          <p:nvPr/>
        </p:nvCxnSpPr>
        <p:spPr bwMode="auto">
          <a:xfrm flipH="1" flipV="1">
            <a:off x="4896465" y="2997799"/>
            <a:ext cx="986175" cy="93898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3" name="Straight Connector 42"/>
          <p:cNvCxnSpPr>
            <a:stCxn id="13" idx="3"/>
            <a:endCxn id="10" idx="7"/>
          </p:cNvCxnSpPr>
          <p:nvPr/>
        </p:nvCxnSpPr>
        <p:spPr bwMode="auto">
          <a:xfrm flipH="1">
            <a:off x="5139578" y="3156355"/>
            <a:ext cx="769844" cy="586934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4" name="Straight Connector 43"/>
          <p:cNvCxnSpPr>
            <a:stCxn id="13" idx="1"/>
            <a:endCxn id="12" idx="5"/>
          </p:cNvCxnSpPr>
          <p:nvPr/>
        </p:nvCxnSpPr>
        <p:spPr bwMode="auto">
          <a:xfrm flipH="1" flipV="1">
            <a:off x="5269364" y="2471262"/>
            <a:ext cx="640058" cy="555777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1" name="Straight Connector 50"/>
          <p:cNvCxnSpPr>
            <a:stCxn id="9" idx="5"/>
            <a:endCxn id="10" idx="1"/>
          </p:cNvCxnSpPr>
          <p:nvPr/>
        </p:nvCxnSpPr>
        <p:spPr bwMode="auto">
          <a:xfrm>
            <a:off x="4869683" y="3062457"/>
            <a:ext cx="140579" cy="680832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008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4" name="Straight Connector 53"/>
          <p:cNvCxnSpPr>
            <a:stCxn id="10" idx="3"/>
            <a:endCxn id="11" idx="6"/>
          </p:cNvCxnSpPr>
          <p:nvPr/>
        </p:nvCxnSpPr>
        <p:spPr bwMode="auto">
          <a:xfrm flipH="1">
            <a:off x="4312920" y="3872605"/>
            <a:ext cx="697342" cy="365073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008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7" name="Straight Connector 56"/>
          <p:cNvCxnSpPr>
            <a:stCxn id="10" idx="2"/>
            <a:endCxn id="8" idx="5"/>
          </p:cNvCxnSpPr>
          <p:nvPr/>
        </p:nvCxnSpPr>
        <p:spPr bwMode="auto">
          <a:xfrm flipH="1" flipV="1">
            <a:off x="3828938" y="3350020"/>
            <a:ext cx="1154542" cy="457927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008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0" name="Straight Connector 59"/>
          <p:cNvCxnSpPr>
            <a:stCxn id="8" idx="4"/>
            <a:endCxn id="11" idx="1"/>
          </p:cNvCxnSpPr>
          <p:nvPr/>
        </p:nvCxnSpPr>
        <p:spPr bwMode="auto">
          <a:xfrm>
            <a:off x="3764280" y="3376802"/>
            <a:ext cx="392542" cy="796218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008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1" name="Straight Connector 60"/>
          <p:cNvCxnSpPr>
            <a:stCxn id="11" idx="2"/>
            <a:endCxn id="7" idx="5"/>
          </p:cNvCxnSpPr>
          <p:nvPr/>
        </p:nvCxnSpPr>
        <p:spPr bwMode="auto">
          <a:xfrm flipH="1" flipV="1">
            <a:off x="3269973" y="4032379"/>
            <a:ext cx="860067" cy="205299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008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2" name="Straight Connector 61"/>
          <p:cNvCxnSpPr>
            <a:stCxn id="8" idx="3"/>
            <a:endCxn id="7" idx="7"/>
          </p:cNvCxnSpPr>
          <p:nvPr/>
        </p:nvCxnSpPr>
        <p:spPr bwMode="auto">
          <a:xfrm flipH="1">
            <a:off x="3269973" y="3350020"/>
            <a:ext cx="429649" cy="553043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3" name="Straight Connector 62"/>
          <p:cNvCxnSpPr>
            <a:stCxn id="5" idx="5"/>
            <a:endCxn id="7" idx="1"/>
          </p:cNvCxnSpPr>
          <p:nvPr/>
        </p:nvCxnSpPr>
        <p:spPr bwMode="auto">
          <a:xfrm>
            <a:off x="2685938" y="3302825"/>
            <a:ext cx="454719" cy="600238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72" name="Straight Connector 71"/>
          <p:cNvCxnSpPr>
            <a:stCxn id="5" idx="0"/>
            <a:endCxn id="6" idx="3"/>
          </p:cNvCxnSpPr>
          <p:nvPr/>
        </p:nvCxnSpPr>
        <p:spPr bwMode="auto">
          <a:xfrm flipV="1">
            <a:off x="2621280" y="2630299"/>
            <a:ext cx="240142" cy="516428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73" name="Straight Connector 72"/>
          <p:cNvCxnSpPr>
            <a:stCxn id="5" idx="6"/>
            <a:endCxn id="8" idx="2"/>
          </p:cNvCxnSpPr>
          <p:nvPr/>
        </p:nvCxnSpPr>
        <p:spPr bwMode="auto">
          <a:xfrm>
            <a:off x="2712720" y="3238167"/>
            <a:ext cx="960120" cy="47195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74" name="Straight Connector 73"/>
          <p:cNvCxnSpPr>
            <a:stCxn id="6" idx="5"/>
            <a:endCxn id="8" idx="1"/>
          </p:cNvCxnSpPr>
          <p:nvPr/>
        </p:nvCxnSpPr>
        <p:spPr bwMode="auto">
          <a:xfrm>
            <a:off x="2990738" y="2630299"/>
            <a:ext cx="708884" cy="590405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2" name="Straight Connector 81"/>
          <p:cNvCxnSpPr>
            <a:stCxn id="14" idx="2"/>
            <a:endCxn id="6" idx="7"/>
          </p:cNvCxnSpPr>
          <p:nvPr/>
        </p:nvCxnSpPr>
        <p:spPr bwMode="auto">
          <a:xfrm flipH="1">
            <a:off x="2990738" y="2239814"/>
            <a:ext cx="1274613" cy="261169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8" name="Oval 7"/>
          <p:cNvSpPr>
            <a:spLocks noChangeAspect="1"/>
          </p:cNvSpPr>
          <p:nvPr/>
        </p:nvSpPr>
        <p:spPr bwMode="auto">
          <a:xfrm>
            <a:off x="3672840" y="3193922"/>
            <a:ext cx="182880" cy="182880"/>
          </a:xfrm>
          <a:prstGeom prst="ellipse">
            <a:avLst/>
          </a:prstGeom>
          <a:solidFill>
            <a:srgbClr val="008000"/>
          </a:solidFill>
          <a:ln w="9525" cap="flat" cmpd="sng" algn="ctr">
            <a:noFill/>
            <a:prstDash val="solid"/>
            <a:round/>
            <a:headEnd type="none" w="med" len="med"/>
            <a:tailEnd type="triangl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Symbol" panose="05050102010706020507" pitchFamily="18" charset="2"/>
            </a:endParaRPr>
          </a:p>
        </p:txBody>
      </p:sp>
      <p:sp>
        <p:nvSpPr>
          <p:cNvPr id="26" name="Oval 25"/>
          <p:cNvSpPr/>
          <p:nvPr/>
        </p:nvSpPr>
        <p:spPr bwMode="auto">
          <a:xfrm rot="20203852">
            <a:off x="2968993" y="2887905"/>
            <a:ext cx="2614530" cy="1661516"/>
          </a:xfrm>
          <a:prstGeom prst="ellipse">
            <a:avLst/>
          </a:prstGeom>
          <a:noFill/>
          <a:ln w="38100" cap="flat" cmpd="sng" algn="ctr">
            <a:solidFill>
              <a:srgbClr val="008000"/>
            </a:solidFill>
            <a:prstDash val="sysDot"/>
            <a:round/>
            <a:headEnd type="none" w="med" len="med"/>
            <a:tailEnd type="triangl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Symbol" panose="05050102010706020507" pitchFamily="18" charset="2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1" name="Rectangle 40"/>
              <p:cNvSpPr/>
              <p:nvPr/>
            </p:nvSpPr>
            <p:spPr>
              <a:xfrm>
                <a:off x="1342408" y="5186228"/>
                <a:ext cx="6341092" cy="103522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kumimoji="1" lang="en-US" sz="2800" dirty="0">
                    <a:solidFill>
                      <a:srgbClr val="000000"/>
                    </a:solidFill>
                    <a:latin typeface="Calibri" panose="020F0502020204030204" pitchFamily="34" charset="0"/>
                  </a:rPr>
                  <a:t>Adding equations for all vertices in </a:t>
                </a:r>
                <a14:m>
                  <m:oMath xmlns:m="http://schemas.openxmlformats.org/officeDocument/2006/math">
                    <m:r>
                      <a:rPr kumimoji="1" lang="en-US" sz="2800" b="1" i="1">
                        <a:solidFill>
                          <a:srgbClr val="FF6600"/>
                        </a:solidFill>
                        <a:latin typeface="Cambria Math" panose="02040503050406030204" pitchFamily="18" charset="0"/>
                      </a:rPr>
                      <m:t>𝑺</m:t>
                    </m:r>
                    <m:r>
                      <a:rPr kumimoji="1" lang="en-US" sz="2800" b="1" i="1">
                        <a:solidFill>
                          <a:srgbClr val="FF66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⊆</m:t>
                    </m:r>
                    <m:r>
                      <a:rPr kumimoji="1" lang="en-US" sz="2800" b="1" i="1">
                        <a:solidFill>
                          <a:srgbClr val="FF66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𝑽</m:t>
                    </m:r>
                    <m:r>
                      <a:rPr kumimoji="1" lang="en-US" sz="2800" b="1" i="1">
                        <a:solidFill>
                          <a:srgbClr val="FF66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kumimoji="1" lang="en-US" sz="2800" dirty="0">
                    <a:solidFill>
                      <a:srgbClr val="000000"/>
                    </a:solidFill>
                    <a:latin typeface="Calibri" panose="020F0502020204030204" pitchFamily="34" charset="0"/>
                  </a:rPr>
                  <a:t> yields   	</a:t>
                </a:r>
                <a14:m>
                  <m:oMath xmlns:m="http://schemas.openxmlformats.org/officeDocument/2006/math">
                    <m:r>
                      <a:rPr kumimoji="1" lang="en-US" altLang="en-US" sz="2800">
                        <a:solidFill>
                          <a:srgbClr val="FF6600"/>
                        </a:solidFill>
                        <a:latin typeface="Cambria Math" panose="02040503050406030204" pitchFamily="18" charset="0"/>
                      </a:rPr>
                      <m:t> </m:t>
                    </m:r>
                    <m:nary>
                      <m:naryPr>
                        <m:chr m:val="∑"/>
                        <m:supHide m:val="on"/>
                        <m:ctrlPr>
                          <a:rPr kumimoji="1" lang="en-US" altLang="en-US" sz="2800" b="1" i="1">
                            <a:solidFill>
                              <a:srgbClr val="FF6600"/>
                            </a:solidFill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7"/>
                          </m:rPr>
                          <a:rPr kumimoji="1" lang="en-US" altLang="en-US" sz="2800" b="1" i="1">
                            <a:solidFill>
                              <a:srgbClr val="FF6600"/>
                            </a:solidFill>
                            <a:latin typeface="Cambria Math" panose="02040503050406030204" pitchFamily="18" charset="0"/>
                          </a:rPr>
                          <m:t>𝒗</m:t>
                        </m:r>
                        <m:r>
                          <a:rPr kumimoji="1" lang="en-US" altLang="en-US" sz="2800" b="1" i="1">
                            <a:solidFill>
                              <a:srgbClr val="FF66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∈</m:t>
                        </m:r>
                        <m:r>
                          <a:rPr kumimoji="1" lang="en-US" altLang="en-US" sz="2800" b="1" i="1">
                            <a:solidFill>
                              <a:srgbClr val="FF66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𝑬</m:t>
                        </m:r>
                        <m:r>
                          <a:rPr kumimoji="1" lang="en-US" altLang="en-US" sz="2800" b="1" i="1">
                            <a:solidFill>
                              <a:srgbClr val="FF66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(</m:t>
                        </m:r>
                        <m:r>
                          <a:rPr kumimoji="1" lang="en-US" altLang="en-US" sz="2800" b="1" i="1">
                            <a:solidFill>
                              <a:srgbClr val="FF66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𝑺</m:t>
                        </m:r>
                        <m:r>
                          <a:rPr kumimoji="1" lang="en-US" altLang="en-US" sz="2800" b="1" i="1">
                            <a:solidFill>
                              <a:srgbClr val="FF66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</m:t>
                        </m:r>
                        <m:acc>
                          <m:accPr>
                            <m:chr m:val="̅"/>
                            <m:ctrlPr>
                              <a:rPr kumimoji="1" lang="en-US" altLang="en-US" sz="2800" b="1" i="1">
                                <a:solidFill>
                                  <a:srgbClr val="FF66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kumimoji="1" lang="en-US" altLang="en-US" sz="2800" b="1" i="1">
                                <a:solidFill>
                                  <a:srgbClr val="FF66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𝑺</m:t>
                            </m:r>
                          </m:e>
                        </m:acc>
                        <m:r>
                          <a:rPr kumimoji="1" lang="en-US" altLang="en-US" sz="2800" i="1">
                            <a:solidFill>
                              <a:srgbClr val="FF6600"/>
                            </a:solidFill>
                            <a:latin typeface="Cambria Math" panose="02040503050406030204" pitchFamily="18" charset="0"/>
                          </a:rPr>
                          <m:t>)</m:t>
                        </m:r>
                      </m:sub>
                      <m:sup/>
                      <m:e>
                        <m:sSub>
                          <m:sSubPr>
                            <m:ctrlPr>
                              <a:rPr kumimoji="1" lang="en-US" altLang="en-US" sz="2800" b="1" i="1">
                                <a:solidFill>
                                  <a:srgbClr val="FF66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kumimoji="1" lang="en-US" altLang="en-US" sz="2800" b="1" i="1">
                                <a:solidFill>
                                  <a:srgbClr val="FF6600"/>
                                </a:solidFill>
                                <a:latin typeface="Cambria Math" panose="02040503050406030204" pitchFamily="18" charset="0"/>
                              </a:rPr>
                              <m:t>𝒙</m:t>
                            </m:r>
                          </m:e>
                          <m:sub>
                            <m:r>
                              <a:rPr kumimoji="1" lang="en-US" altLang="en-US" sz="2800" b="1" i="1">
                                <a:solidFill>
                                  <a:srgbClr val="FF6600"/>
                                </a:solidFill>
                                <a:latin typeface="Cambria Math" panose="02040503050406030204" pitchFamily="18" charset="0"/>
                              </a:rPr>
                              <m:t>𝒆</m:t>
                            </m:r>
                          </m:sub>
                        </m:sSub>
                        <m:r>
                          <a:rPr kumimoji="1" lang="en-US" altLang="en-US" sz="2800" b="1" i="1">
                            <a:solidFill>
                              <a:srgbClr val="FF66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=|</m:t>
                        </m:r>
                        <m:r>
                          <a:rPr kumimoji="1" lang="en-US" altLang="en-US" sz="2800" b="1" i="1">
                            <a:solidFill>
                              <a:srgbClr val="FF66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𝑺</m:t>
                        </m:r>
                        <m:r>
                          <a:rPr kumimoji="1" lang="en-US" altLang="en-US" sz="2800" b="1" i="1">
                            <a:solidFill>
                              <a:srgbClr val="FF66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| </m:t>
                        </m:r>
                        <m:d>
                          <m:dPr>
                            <m:ctrlPr>
                              <a:rPr kumimoji="1" lang="en-US" altLang="en-US" sz="2800" b="1" i="1">
                                <a:solidFill>
                                  <a:srgbClr val="FF66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m:rPr>
                                <m:sty m:val="p"/>
                              </m:rPr>
                              <a:rPr kumimoji="1" lang="en-US" altLang="en-US" sz="2800">
                                <a:solidFill>
                                  <a:srgbClr val="FF66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mod</m:t>
                            </m:r>
                            <m:r>
                              <a:rPr kumimoji="1" lang="en-US" altLang="en-US" sz="2800" b="1" i="1">
                                <a:solidFill>
                                  <a:srgbClr val="FF66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 </m:t>
                            </m:r>
                            <m:r>
                              <a:rPr kumimoji="1" lang="en-US" altLang="en-US" sz="2800" b="1" i="1">
                                <a:solidFill>
                                  <a:srgbClr val="FF66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𝟐</m:t>
                            </m:r>
                          </m:e>
                        </m:d>
                        <m:r>
                          <a:rPr kumimoji="1" lang="en-US" altLang="en-US" sz="2800" b="1" i="1">
                            <a:solidFill>
                              <a:srgbClr val="FF66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</m:e>
                    </m:nary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41" name="Rectangle 4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42408" y="5186228"/>
                <a:ext cx="6341092" cy="1035220"/>
              </a:xfrm>
              <a:prstGeom prst="rect">
                <a:avLst/>
              </a:prstGeom>
              <a:blipFill rotWithShape="0">
                <a:blip r:embed="rId2"/>
                <a:stretch>
                  <a:fillRect l="-1058" t="-5882" b="-882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878266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077200" cy="914400"/>
          </a:xfrm>
        </p:spPr>
        <p:txBody>
          <a:bodyPr/>
          <a:lstStyle/>
          <a:p>
            <a:r>
              <a:rPr lang="en-US" sz="3600" dirty="0" err="1"/>
              <a:t>Tseitin</a:t>
            </a:r>
            <a:r>
              <a:rPr lang="en-US" sz="3600" dirty="0"/>
              <a:t> formulas using mod 2 reasoning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 smtClean="0"/>
                  <a:t>Assume </a:t>
                </a:r>
                <a:r>
                  <a:rPr lang="en-US" dirty="0" err="1"/>
                  <a:t>wlog</a:t>
                </a:r>
                <a:r>
                  <a:rPr lang="en-US" dirty="0"/>
                  <a:t> # vertices </a:t>
                </a:r>
                <a14:m>
                  <m:oMath xmlns:m="http://schemas.openxmlformats.org/officeDocument/2006/math">
                    <m:r>
                      <a:rPr lang="en-US" b="1" i="1" dirty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𝒏</m:t>
                    </m:r>
                  </m:oMath>
                </a14:m>
                <a:r>
                  <a:rPr lang="en-US" dirty="0"/>
                  <a:t> is odd and all charges are </a:t>
                </a:r>
                <a14:m>
                  <m:oMath xmlns:m="http://schemas.openxmlformats.org/officeDocument/2006/math">
                    <m:r>
                      <a:rPr lang="en-US" b="1" i="1" dirty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𝟏</m:t>
                    </m:r>
                  </m:oMath>
                </a14:m>
                <a:r>
                  <a:rPr lang="en-US" dirty="0"/>
                  <a:t>.</a:t>
                </a:r>
              </a:p>
              <a:p>
                <a:pPr marL="342900" lvl="1" indent="-342900"/>
                <a:r>
                  <a:rPr lang="en-US" altLang="en-US" sz="2800" dirty="0"/>
                  <a:t>Input parity equations are just 	</a:t>
                </a:r>
                <a14:m>
                  <m:oMath xmlns:m="http://schemas.openxmlformats.org/officeDocument/2006/math">
                    <m:nary>
                      <m:naryPr>
                        <m:chr m:val="∑"/>
                        <m:supHide m:val="on"/>
                        <m:ctrlPr>
                          <a:rPr lang="en-US" altLang="en-US" sz="2800" b="1" i="1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7"/>
                          </m:rPr>
                          <a:rPr lang="en-US" altLang="en-US" sz="2800" b="1" i="1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𝒗</m:t>
                        </m:r>
                        <m:r>
                          <a:rPr lang="en-US" altLang="en-US" sz="2800" b="1" i="1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∈</m:t>
                        </m:r>
                        <m:r>
                          <a:rPr lang="en-US" altLang="en-US" sz="2800" b="1" i="1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𝒆</m:t>
                        </m:r>
                      </m:sub>
                      <m:sup/>
                      <m:e>
                        <m:sSub>
                          <m:sSubPr>
                            <m:ctrlPr>
                              <a:rPr lang="en-US" altLang="en-US" sz="2800" b="1" i="1">
                                <a:solidFill>
                                  <a:schemeClr val="accent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en-US" sz="2800" b="1" i="1">
                                <a:solidFill>
                                  <a:schemeClr val="accent1"/>
                                </a:solidFill>
                                <a:latin typeface="Cambria Math" panose="02040503050406030204" pitchFamily="18" charset="0"/>
                              </a:rPr>
                              <m:t>𝒙</m:t>
                            </m:r>
                          </m:e>
                          <m:sub>
                            <m:r>
                              <a:rPr lang="en-US" altLang="en-US" sz="2800" b="1" i="1">
                                <a:solidFill>
                                  <a:schemeClr val="accent1"/>
                                </a:solidFill>
                                <a:latin typeface="Cambria Math" panose="02040503050406030204" pitchFamily="18" charset="0"/>
                              </a:rPr>
                              <m:t>𝒆</m:t>
                            </m:r>
                          </m:sub>
                        </m:sSub>
                        <m:r>
                          <a:rPr lang="en-US" altLang="en-US" sz="2800" b="1" i="1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=</m:t>
                        </m:r>
                        <m:r>
                          <a:rPr lang="en-US" altLang="en-US" sz="2800" b="1" i="1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𝟏</m:t>
                        </m:r>
                        <m:r>
                          <a:rPr lang="en-US" altLang="en-US" sz="2800" b="1" i="1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  <m:d>
                          <m:dPr>
                            <m:ctrlPr>
                              <a:rPr lang="en-US" altLang="en-US" sz="2800" b="1" i="1">
                                <a:solidFill>
                                  <a:schemeClr val="accent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m:rPr>
                                <m:sty m:val="p"/>
                              </m:rPr>
                              <a:rPr lang="en-US" altLang="en-US" sz="2800">
                                <a:solidFill>
                                  <a:schemeClr val="accent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mod</m:t>
                            </m:r>
                            <m:r>
                              <a:rPr lang="en-US" altLang="en-US" sz="2800" b="1" i="1">
                                <a:solidFill>
                                  <a:schemeClr val="accent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 altLang="en-US" sz="2800" b="1" i="1">
                                <a:solidFill>
                                  <a:schemeClr val="accent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𝟐</m:t>
                            </m:r>
                          </m:e>
                        </m:d>
                        <m:r>
                          <a:rPr lang="en-US" altLang="en-US" sz="2800" b="1" i="1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</m:e>
                    </m:nary>
                  </m:oMath>
                </a14:m>
                <a:r>
                  <a:rPr lang="en-US" altLang="en-US" sz="2800" dirty="0"/>
                  <a:t>for each  </a:t>
                </a:r>
                <a14:m>
                  <m:oMath xmlns:m="http://schemas.openxmlformats.org/officeDocument/2006/math">
                    <m:r>
                      <a:rPr lang="en-US" altLang="en-US" sz="2800" b="1" i="1" dirty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𝒗</m:t>
                    </m:r>
                    <m:r>
                      <a:rPr lang="en-US" altLang="en-US" sz="2800" b="1" i="1" dirty="0">
                        <a:solidFill>
                          <a:schemeClr val="accent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∈</m:t>
                    </m:r>
                    <m:r>
                      <a:rPr lang="en-US" altLang="en-US" sz="2800" b="1" i="1" dirty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𝑽</m:t>
                    </m:r>
                  </m:oMath>
                </a14:m>
                <a:r>
                  <a:rPr lang="en-US" altLang="en-US" sz="2800" dirty="0"/>
                  <a:t>.      </a:t>
                </a:r>
              </a:p>
              <a:p>
                <a:r>
                  <a:rPr lang="en-US" dirty="0"/>
                  <a:t>Can add equations mod 2 to get </a:t>
                </a:r>
                <a14:m>
                  <m:oMath xmlns:m="http://schemas.openxmlformats.org/officeDocument/2006/math">
                    <m:r>
                      <a:rPr lang="en-US" b="1" i="1" dirty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𝟎</m:t>
                    </m:r>
                    <m:r>
                      <a:rPr lang="en-US" b="1" i="1" dirty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1" i="1" dirty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𝟏</m:t>
                    </m:r>
                  </m:oMath>
                </a14:m>
                <a:r>
                  <a:rPr lang="en-US" dirty="0"/>
                  <a:t>.</a:t>
                </a:r>
              </a:p>
              <a:p>
                <a:r>
                  <a:rPr lang="en-US" dirty="0"/>
                  <a:t>Adding equations for all vertices in </a:t>
                </a:r>
                <a14:m>
                  <m:oMath xmlns:m="http://schemas.openxmlformats.org/officeDocument/2006/math">
                    <m:r>
                      <a:rPr lang="en-US" b="1" i="1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𝑺</m:t>
                    </m:r>
                    <m:r>
                      <a:rPr lang="en-US" b="1" i="1">
                        <a:solidFill>
                          <a:schemeClr val="accent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⊆</m:t>
                    </m:r>
                    <m:r>
                      <a:rPr lang="en-US" b="1" i="1">
                        <a:solidFill>
                          <a:schemeClr val="accent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𝑽</m:t>
                    </m:r>
                    <m:r>
                      <a:rPr lang="en-US" b="1" i="1">
                        <a:solidFill>
                          <a:schemeClr val="accent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/>
                  <a:t> yields   	</a:t>
                </a:r>
                <a14:m>
                  <m:oMath xmlns:m="http://schemas.openxmlformats.org/officeDocument/2006/math">
                    <m:r>
                      <a:rPr lang="en-US" altLang="en-US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 </m:t>
                    </m:r>
                    <m:nary>
                      <m:naryPr>
                        <m:chr m:val="∑"/>
                        <m:supHide m:val="on"/>
                        <m:ctrlPr>
                          <a:rPr lang="en-US" altLang="en-US" b="1" i="1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7"/>
                          </m:rPr>
                          <a:rPr lang="en-US" altLang="en-US" b="1" i="1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𝒗</m:t>
                        </m:r>
                        <m:r>
                          <a:rPr lang="en-US" altLang="en-US" b="1" i="1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∈</m:t>
                        </m:r>
                        <m:r>
                          <a:rPr lang="en-US" altLang="en-US" b="1" i="1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𝑬</m:t>
                        </m:r>
                        <m:r>
                          <a:rPr lang="en-US" altLang="en-US" b="1" i="1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(</m:t>
                        </m:r>
                        <m:r>
                          <a:rPr lang="en-US" altLang="en-US" b="1" i="1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𝑺</m:t>
                        </m:r>
                        <m:r>
                          <a:rPr lang="en-US" altLang="en-US" b="1" i="1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</m:t>
                        </m:r>
                        <m:acc>
                          <m:accPr>
                            <m:chr m:val="̅"/>
                            <m:ctrlPr>
                              <a:rPr lang="en-US" altLang="en-US" b="1" i="1">
                                <a:solidFill>
                                  <a:schemeClr val="accent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altLang="en-US" b="1" i="1">
                                <a:solidFill>
                                  <a:schemeClr val="accent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𝑺</m:t>
                            </m:r>
                          </m:e>
                        </m:acc>
                        <m:r>
                          <a:rPr lang="en-US" altLang="en-US" i="1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)</m:t>
                        </m:r>
                      </m:sub>
                      <m:sup/>
                      <m:e>
                        <m:sSub>
                          <m:sSubPr>
                            <m:ctrlPr>
                              <a:rPr lang="en-US" altLang="en-US" b="1" i="1">
                                <a:solidFill>
                                  <a:schemeClr val="accent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en-US" b="1" i="1">
                                <a:solidFill>
                                  <a:schemeClr val="accent1"/>
                                </a:solidFill>
                                <a:latin typeface="Cambria Math" panose="02040503050406030204" pitchFamily="18" charset="0"/>
                              </a:rPr>
                              <m:t>𝒙</m:t>
                            </m:r>
                          </m:e>
                          <m:sub>
                            <m:r>
                              <a:rPr lang="en-US" altLang="en-US" b="1" i="1">
                                <a:solidFill>
                                  <a:schemeClr val="accent1"/>
                                </a:solidFill>
                                <a:latin typeface="Cambria Math" panose="02040503050406030204" pitchFamily="18" charset="0"/>
                              </a:rPr>
                              <m:t>𝒆</m:t>
                            </m:r>
                          </m:sub>
                        </m:sSub>
                        <m:r>
                          <a:rPr lang="en-US" altLang="en-US" b="1" i="1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=|</m:t>
                        </m:r>
                        <m:r>
                          <a:rPr lang="en-US" altLang="en-US" b="1" i="1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𝑺</m:t>
                        </m:r>
                        <m:r>
                          <a:rPr lang="en-US" altLang="en-US" b="1" i="1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| </m:t>
                        </m:r>
                        <m:d>
                          <m:dPr>
                            <m:ctrlPr>
                              <a:rPr lang="en-US" altLang="en-US" b="1" i="1">
                                <a:solidFill>
                                  <a:schemeClr val="accent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m:rPr>
                                <m:sty m:val="p"/>
                              </m:rPr>
                              <a:rPr lang="en-US" altLang="en-US">
                                <a:solidFill>
                                  <a:schemeClr val="accent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mod</m:t>
                            </m:r>
                            <m:r>
                              <a:rPr lang="en-US" altLang="en-US" b="1" i="1">
                                <a:solidFill>
                                  <a:schemeClr val="accent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 altLang="en-US" b="1" i="1">
                                <a:solidFill>
                                  <a:schemeClr val="accent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𝟐</m:t>
                            </m:r>
                          </m:e>
                        </m:d>
                        <m:r>
                          <a:rPr lang="en-US" altLang="en-US" b="1" i="1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</m:e>
                    </m:nary>
                  </m:oMath>
                </a14:m>
                <a:endParaRPr lang="en-US" dirty="0" smtClean="0"/>
              </a:p>
              <a:p>
                <a:r>
                  <a:rPr lang="en-US" dirty="0" smtClean="0"/>
                  <a:t>Graph </a:t>
                </a:r>
                <a14:m>
                  <m:oMath xmlns:m="http://schemas.openxmlformats.org/officeDocument/2006/math">
                    <m:r>
                      <a:rPr lang="en-US" b="1" i="1" dirty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𝑮</m:t>
                    </m:r>
                  </m:oMath>
                </a14:m>
                <a:r>
                  <a:rPr lang="en-US" dirty="0" smtClean="0"/>
                  <a:t> with expansion</a:t>
                </a:r>
                <a:r>
                  <a:rPr lang="en-US" altLang="en-US" sz="2400" b="1" dirty="0">
                    <a:solidFill>
                      <a:srgbClr val="FF6600"/>
                    </a:solidFill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en-US" b="1" i="1" dirty="0">
                        <a:solidFill>
                          <a:srgbClr val="FF66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𝜺</m:t>
                    </m:r>
                  </m:oMath>
                </a14:m>
                <a:r>
                  <a:rPr lang="en-US" dirty="0" smtClean="0"/>
                  <a:t> needs equation with at least </a:t>
                </a:r>
                <a14:m>
                  <m:oMath xmlns:m="http://schemas.openxmlformats.org/officeDocument/2006/math">
                    <m:r>
                      <a:rPr lang="en-US" altLang="en-US" b="1" i="1" dirty="0">
                        <a:solidFill>
                          <a:srgbClr val="FF66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𝜺</m:t>
                    </m:r>
                    <m:r>
                      <a:rPr lang="en-US" altLang="en-US" b="1" i="1" dirty="0" smtClean="0">
                        <a:solidFill>
                          <a:srgbClr val="FF66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𝒏</m:t>
                    </m:r>
                    <m:r>
                      <a:rPr lang="en-US" altLang="en-US" b="1" i="1" dirty="0" smtClean="0">
                        <a:solidFill>
                          <a:srgbClr val="FF66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/</m:t>
                    </m:r>
                    <m:r>
                      <a:rPr lang="en-US" altLang="en-US" b="1" i="1" dirty="0" smtClean="0">
                        <a:solidFill>
                          <a:srgbClr val="FF66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𝟐</m:t>
                    </m:r>
                  </m:oMath>
                </a14:m>
                <a:r>
                  <a:rPr lang="en-US" dirty="0" smtClean="0"/>
                  <a:t> variables to derive a contradiction.</a:t>
                </a:r>
              </a:p>
              <a:p>
                <a:endParaRPr lang="en-US" dirty="0"/>
              </a:p>
              <a:p>
                <a:pPr marL="0" indent="0">
                  <a:buNone/>
                </a:pPr>
                <a:r>
                  <a:rPr lang="en-US" dirty="0" smtClean="0"/>
                  <a:t>We relate this to degree in </a:t>
                </a:r>
                <a:r>
                  <a:rPr lang="en-US" b="1" dirty="0" smtClean="0">
                    <a:solidFill>
                      <a:schemeClr val="accent1"/>
                    </a:solidFill>
                  </a:rPr>
                  <a:t>PCR</a:t>
                </a:r>
                <a:r>
                  <a:rPr lang="en-US" dirty="0" smtClean="0"/>
                  <a:t>…</a:t>
                </a:r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1523" t="-1107" r="-290" b="-344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384900-51C4-4F1F-AC0B-CB9FE738FE37}" type="slidenum">
              <a:rPr lang="en-US" altLang="en-US" smtClean="0"/>
              <a:pPr/>
              <a:t>83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337660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3600" dirty="0">
                <a:solidFill>
                  <a:srgbClr val="008000"/>
                </a:solidFill>
              </a:rPr>
              <a:t>Parity equations and </a:t>
            </a:r>
            <a:r>
              <a:rPr lang="en-US" altLang="en-US" sz="3600" dirty="0" smtClean="0">
                <a:solidFill>
                  <a:srgbClr val="008000"/>
                </a:solidFill>
              </a:rPr>
              <a:t>PCR   </a:t>
            </a:r>
            <a:endParaRPr lang="en-US" altLang="en-US" sz="3600" dirty="0">
              <a:solidFill>
                <a:srgbClr val="008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0659" name="Rectangle 3"/>
              <p:cNvSpPr>
                <a:spLocks noGrp="1" noChangeArrowheads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r>
                  <a:rPr lang="en-US" altLang="en-US" dirty="0" smtClean="0"/>
                  <a:t>Given equations of form</a:t>
                </a:r>
              </a:p>
              <a:p>
                <a:pPr lvl="1"/>
                <a14:m>
                  <m:oMath xmlns:m="http://schemas.openxmlformats.org/officeDocument/2006/math">
                    <m:r>
                      <a:rPr lang="en-US" altLang="en-US" sz="2800" b="1" i="1" dirty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𝒙</m:t>
                    </m:r>
                    <m:r>
                      <a:rPr lang="en-US" altLang="en-US" sz="2800" b="1" i="1" baseline="-25000" dirty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𝟏</m:t>
                    </m:r>
                    <m:r>
                      <a:rPr lang="en-US" altLang="en-US" sz="2800" b="1" i="1" dirty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altLang="en-US" sz="2800" b="1" i="1" dirty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𝒙</m:t>
                    </m:r>
                    <m:r>
                      <a:rPr lang="en-US" altLang="en-US" sz="2800" b="1" i="1" baseline="-25000" dirty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𝟐</m:t>
                    </m:r>
                    <m:r>
                      <a:rPr lang="en-US" altLang="en-US" sz="2800" b="1" i="1" dirty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altLang="en-US" sz="2800" b="1" i="1" dirty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𝒙</m:t>
                    </m:r>
                    <m:r>
                      <a:rPr lang="en-US" altLang="en-US" sz="2800" b="1" i="1" baseline="-25000" dirty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𝟑</m:t>
                    </m:r>
                    <m:r>
                      <a:rPr lang="en-US" altLang="en-US" sz="2800" b="1" i="1" dirty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 = </m:t>
                    </m:r>
                    <m:r>
                      <a:rPr lang="en-US" altLang="en-US" sz="2800" b="1" i="1" dirty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𝟎</m:t>
                    </m:r>
                    <m:r>
                      <a:rPr lang="en-US" altLang="en-US" sz="2800" b="1" i="1" dirty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altLang="en-US" sz="2800" b="1" i="1" dirty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m:rPr>
                        <m:sty m:val="p"/>
                      </m:rPr>
                      <a:rPr lang="en-US" altLang="en-US" sz="2800" b="0" i="0" dirty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mod</m:t>
                    </m:r>
                    <m:r>
                      <a:rPr lang="en-US" altLang="en-US" sz="2800" b="1" i="1" dirty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altLang="en-US" sz="2800" b="1" i="1" dirty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𝟐</m:t>
                    </m:r>
                    <m:r>
                      <a:rPr lang="en-US" altLang="en-US" sz="2800" b="1" i="1" dirty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)</m:t>
                    </m:r>
                    <m:r>
                      <a:rPr lang="en-US" altLang="en-US" sz="2800" i="1" dirty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altLang="en-US" i="1" dirty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endParaRPr lang="en-US" altLang="en-US" dirty="0">
                  <a:solidFill>
                    <a:schemeClr val="accent1"/>
                  </a:solidFill>
                </a:endParaRPr>
              </a:p>
              <a:p>
                <a:r>
                  <a:rPr lang="en-US" altLang="en-US" dirty="0"/>
                  <a:t>Represent in the “Fourier basis” over</a:t>
                </a:r>
                <a:r>
                  <a:rPr lang="en-US" altLang="en-US" dirty="0">
                    <a:solidFill>
                      <a:schemeClr val="accent1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en-US" b="1" i="1" dirty="0">
                        <a:solidFill>
                          <a:srgbClr val="0033CC"/>
                        </a:solidFill>
                        <a:latin typeface="Cambria Math" panose="02040503050406030204" pitchFamily="18" charset="0"/>
                      </a:rPr>
                      <m:t>{</m:t>
                    </m:r>
                    <m:r>
                      <a:rPr lang="en-US" altLang="en-US" b="1" i="1" dirty="0">
                        <a:solidFill>
                          <a:srgbClr val="0033CC"/>
                        </a:solidFill>
                        <a:latin typeface="Cambria Math" panose="02040503050406030204" pitchFamily="18" charset="0"/>
                      </a:rPr>
                      <m:t>𝟏</m:t>
                    </m:r>
                    <m:r>
                      <a:rPr lang="en-US" altLang="en-US" b="1" i="1" dirty="0">
                        <a:solidFill>
                          <a:srgbClr val="0033CC"/>
                        </a:solidFill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altLang="en-US" i="1" dirty="0">
                        <a:solidFill>
                          <a:srgbClr val="0033CC"/>
                        </a:solidFill>
                        <a:latin typeface="Cambria Math" panose="02040503050406030204" pitchFamily="18" charset="0"/>
                      </a:rPr>
                      <m:t>−</m:t>
                    </m:r>
                    <m:r>
                      <a:rPr lang="en-US" altLang="en-US" b="1" i="1" dirty="0">
                        <a:solidFill>
                          <a:srgbClr val="0033CC"/>
                        </a:solidFill>
                        <a:latin typeface="Cambria Math" panose="02040503050406030204" pitchFamily="18" charset="0"/>
                      </a:rPr>
                      <m:t>𝟏</m:t>
                    </m:r>
                    <m:r>
                      <a:rPr lang="en-US" altLang="en-US" b="1" i="1" dirty="0">
                        <a:solidFill>
                          <a:srgbClr val="0033CC"/>
                        </a:solidFill>
                        <a:latin typeface="Cambria Math" panose="02040503050406030204" pitchFamily="18" charset="0"/>
                      </a:rPr>
                      <m:t>}</m:t>
                    </m:r>
                    <m:r>
                      <a:rPr lang="en-US" altLang="en-US" i="1" dirty="0">
                        <a:solidFill>
                          <a:srgbClr val="0033CC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endParaRPr lang="en-US" altLang="en-US" dirty="0"/>
              </a:p>
              <a:p>
                <a:pPr lvl="1"/>
                <a:r>
                  <a:rPr lang="en-US" altLang="en-US" dirty="0"/>
                  <a:t>Polynomial equation </a:t>
                </a:r>
                <a14:m>
                  <m:oMath xmlns:m="http://schemas.openxmlformats.org/officeDocument/2006/math">
                    <m:r>
                      <a:rPr lang="en-US" altLang="en-US" b="1" i="1" dirty="0" smtClean="0">
                        <a:solidFill>
                          <a:srgbClr val="0033CC"/>
                        </a:solidFill>
                        <a:latin typeface="Cambria Math" panose="02040503050406030204" pitchFamily="18" charset="0"/>
                      </a:rPr>
                      <m:t>𝒚</m:t>
                    </m:r>
                    <m:r>
                      <a:rPr lang="en-US" altLang="en-US" b="1" i="1" baseline="-25000" dirty="0">
                        <a:solidFill>
                          <a:srgbClr val="0033CC"/>
                        </a:solidFill>
                        <a:latin typeface="Cambria Math" panose="02040503050406030204" pitchFamily="18" charset="0"/>
                      </a:rPr>
                      <m:t>𝒊</m:t>
                    </m:r>
                    <m:r>
                      <a:rPr lang="en-US" altLang="en-US" b="1" i="1" baseline="30000" dirty="0">
                        <a:solidFill>
                          <a:srgbClr val="0033CC"/>
                        </a:solidFill>
                        <a:latin typeface="Cambria Math" panose="02040503050406030204" pitchFamily="18" charset="0"/>
                      </a:rPr>
                      <m:t>𝟐</m:t>
                    </m:r>
                    <m:r>
                      <a:rPr lang="en-US" altLang="en-US" b="1" i="1" dirty="0">
                        <a:solidFill>
                          <a:srgbClr val="0033CC"/>
                        </a:solidFill>
                        <a:latin typeface="Cambria Math" panose="02040503050406030204" pitchFamily="18" charset="0"/>
                      </a:rPr>
                      <m:t>−</m:t>
                    </m:r>
                    <m:r>
                      <a:rPr lang="en-US" altLang="en-US" b="1" i="1" dirty="0">
                        <a:solidFill>
                          <a:srgbClr val="0033CC"/>
                        </a:solidFill>
                        <a:latin typeface="Cambria Math" panose="02040503050406030204" pitchFamily="18" charset="0"/>
                      </a:rPr>
                      <m:t>𝟏</m:t>
                    </m:r>
                    <m:r>
                      <a:rPr lang="en-US" altLang="en-US" b="1" i="1" dirty="0">
                        <a:solidFill>
                          <a:srgbClr val="0033CC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altLang="en-US" b="1" i="1" dirty="0">
                        <a:solidFill>
                          <a:srgbClr val="0033CC"/>
                        </a:solidFill>
                        <a:latin typeface="Cambria Math" panose="02040503050406030204" pitchFamily="18" charset="0"/>
                      </a:rPr>
                      <m:t>𝟎</m:t>
                    </m:r>
                  </m:oMath>
                </a14:m>
                <a:r>
                  <a:rPr lang="en-US" altLang="en-US" dirty="0"/>
                  <a:t> </a:t>
                </a:r>
                <a:r>
                  <a:rPr lang="en-US" altLang="en-US" dirty="0" smtClean="0"/>
                  <a:t> for </a:t>
                </a:r>
                <a:r>
                  <a:rPr lang="en-US" altLang="en-US" dirty="0"/>
                  <a:t>each variable</a:t>
                </a:r>
              </a:p>
              <a:p>
                <a:pPr lvl="2"/>
                <a14:m>
                  <m:oMath xmlns:m="http://schemas.openxmlformats.org/officeDocument/2006/math">
                    <m:r>
                      <a:rPr lang="en-US" altLang="en-US" sz="2400" b="1" i="1" dirty="0" smtClean="0">
                        <a:solidFill>
                          <a:srgbClr val="0033CC"/>
                        </a:solidFill>
                        <a:latin typeface="Cambria Math" panose="02040503050406030204" pitchFamily="18" charset="0"/>
                      </a:rPr>
                      <m:t>𝒚</m:t>
                    </m:r>
                    <m:r>
                      <a:rPr lang="en-US" altLang="en-US" sz="2400" b="1" i="1" baseline="-25000" dirty="0" err="1">
                        <a:solidFill>
                          <a:srgbClr val="0033CC"/>
                        </a:solidFill>
                        <a:latin typeface="Cambria Math" panose="02040503050406030204" pitchFamily="18" charset="0"/>
                      </a:rPr>
                      <m:t>𝒊</m:t>
                    </m:r>
                    <m:r>
                      <a:rPr lang="en-US" altLang="en-US" sz="2400" b="1" i="1" dirty="0">
                        <a:solidFill>
                          <a:srgbClr val="0033CC"/>
                        </a:solidFill>
                        <a:latin typeface="Cambria Math" panose="02040503050406030204" pitchFamily="18" charset="0"/>
                      </a:rPr>
                      <m:t> = </m:t>
                    </m:r>
                    <m:r>
                      <a:rPr lang="en-US" altLang="en-US" sz="2400" b="1" i="1" dirty="0">
                        <a:solidFill>
                          <a:srgbClr val="0033CC"/>
                        </a:solidFill>
                        <a:latin typeface="Cambria Math" panose="02040503050406030204" pitchFamily="18" charset="0"/>
                      </a:rPr>
                      <m:t>𝟏</m:t>
                    </m:r>
                    <m:r>
                      <a:rPr lang="en-US" altLang="en-US" sz="2400" b="1" i="1" dirty="0">
                        <a:solidFill>
                          <a:srgbClr val="0033CC"/>
                        </a:solidFill>
                        <a:latin typeface="Cambria Math" panose="02040503050406030204" pitchFamily="18" charset="0"/>
                      </a:rPr>
                      <m:t>−</m:t>
                    </m:r>
                    <m:r>
                      <a:rPr lang="en-US" altLang="en-US" sz="2400" b="1" i="1" dirty="0">
                        <a:solidFill>
                          <a:srgbClr val="0033CC"/>
                        </a:solidFill>
                        <a:latin typeface="Cambria Math" panose="02040503050406030204" pitchFamily="18" charset="0"/>
                      </a:rPr>
                      <m:t>𝟐</m:t>
                    </m:r>
                    <m:sSub>
                      <m:sSubPr>
                        <m:ctrlPr>
                          <a:rPr lang="en-US" altLang="en-US" sz="2400" b="1" i="1" smtClean="0">
                            <a:solidFill>
                              <a:srgbClr val="0033CC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en-US" sz="2400" b="1" i="1">
                            <a:solidFill>
                              <a:srgbClr val="0033CC"/>
                            </a:solidFill>
                            <a:latin typeface="Cambria Math" panose="02040503050406030204" pitchFamily="18" charset="0"/>
                          </a:rPr>
                          <m:t>𝒙</m:t>
                        </m:r>
                      </m:e>
                      <m:sub>
                        <m:r>
                          <a:rPr lang="en-US" altLang="en-US" sz="2400" b="1" i="1" smtClean="0">
                            <a:solidFill>
                              <a:srgbClr val="0033CC"/>
                            </a:solidFill>
                            <a:latin typeface="Cambria Math" panose="02040503050406030204" pitchFamily="18" charset="0"/>
                          </a:rPr>
                          <m:t>𝒊</m:t>
                        </m:r>
                      </m:sub>
                    </m:sSub>
                    <m:r>
                      <a:rPr lang="en-US" altLang="en-US" sz="2400" b="0" i="1" dirty="0" smtClean="0">
                        <a:solidFill>
                          <a:srgbClr val="0033CC"/>
                        </a:solidFill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US" altLang="en-US" sz="2400" b="1" i="1" dirty="0" smtClean="0">
                            <a:solidFill>
                              <a:srgbClr val="0033CC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en-US" sz="2400" b="1" i="1" dirty="0" smtClean="0">
                            <a:solidFill>
                              <a:srgbClr val="0033CC"/>
                            </a:solidFill>
                            <a:latin typeface="Cambria Math" panose="02040503050406030204" pitchFamily="18" charset="0"/>
                          </a:rPr>
                          <m:t>(−</m:t>
                        </m:r>
                        <m:r>
                          <a:rPr lang="en-US" altLang="en-US" sz="2400" b="1" i="1" dirty="0" smtClean="0">
                            <a:solidFill>
                              <a:srgbClr val="0033CC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  <m:r>
                          <a:rPr lang="en-US" altLang="en-US" sz="2400" b="1" i="1" dirty="0" smtClean="0">
                            <a:solidFill>
                              <a:srgbClr val="0033CC"/>
                            </a:solidFill>
                            <a:latin typeface="Cambria Math" panose="02040503050406030204" pitchFamily="18" charset="0"/>
                          </a:rPr>
                          <m:t>)</m:t>
                        </m:r>
                      </m:e>
                      <m:sup>
                        <m:sSub>
                          <m:sSubPr>
                            <m:ctrlPr>
                              <a:rPr lang="en-US" altLang="en-US" sz="2400" b="1" i="1" dirty="0" smtClean="0">
                                <a:solidFill>
                                  <a:srgbClr val="0033CC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en-US" sz="2400" b="1" i="1" dirty="0" smtClean="0">
                                <a:solidFill>
                                  <a:srgbClr val="0033CC"/>
                                </a:solidFill>
                                <a:latin typeface="Cambria Math" panose="02040503050406030204" pitchFamily="18" charset="0"/>
                              </a:rPr>
                              <m:t>𝒙</m:t>
                            </m:r>
                          </m:e>
                          <m:sub>
                            <m:r>
                              <a:rPr lang="en-US" altLang="en-US" sz="2400" b="1" i="1" dirty="0" smtClean="0">
                                <a:solidFill>
                                  <a:srgbClr val="0033CC"/>
                                </a:solidFill>
                                <a:latin typeface="Cambria Math" panose="02040503050406030204" pitchFamily="18" charset="0"/>
                              </a:rPr>
                              <m:t>𝒊</m:t>
                            </m:r>
                          </m:sub>
                        </m:sSub>
                      </m:sup>
                    </m:sSup>
                  </m:oMath>
                </a14:m>
                <a:endParaRPr lang="en-US" altLang="en-US" sz="2400" b="1" dirty="0">
                  <a:solidFill>
                    <a:srgbClr val="0033CC"/>
                  </a:solidFill>
                </a:endParaRPr>
              </a:p>
              <a:p>
                <a:pPr lvl="1"/>
                <a:r>
                  <a:rPr lang="en-US" altLang="en-US" dirty="0"/>
                  <a:t>Polynomial equation  </a:t>
                </a:r>
                <a14:m>
                  <m:oMath xmlns:m="http://schemas.openxmlformats.org/officeDocument/2006/math">
                    <m:r>
                      <a:rPr lang="en-US" altLang="en-US" b="1" i="1" dirty="0" smtClean="0">
                        <a:solidFill>
                          <a:srgbClr val="0033CC"/>
                        </a:solidFill>
                        <a:latin typeface="Cambria Math" panose="02040503050406030204" pitchFamily="18" charset="0"/>
                      </a:rPr>
                      <m:t>𝒚</m:t>
                    </m:r>
                    <m:r>
                      <a:rPr lang="en-US" altLang="en-US" b="1" i="1" baseline="-25000" dirty="0">
                        <a:solidFill>
                          <a:srgbClr val="0033CC"/>
                        </a:solidFill>
                        <a:latin typeface="Cambria Math" panose="02040503050406030204" pitchFamily="18" charset="0"/>
                      </a:rPr>
                      <m:t>𝟏</m:t>
                    </m:r>
                    <m:r>
                      <a:rPr lang="en-US" altLang="en-US" b="1" i="1" baseline="-25000" dirty="0">
                        <a:solidFill>
                          <a:srgbClr val="0033CC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altLang="en-US" b="1" i="1" dirty="0">
                        <a:solidFill>
                          <a:srgbClr val="0033CC"/>
                        </a:solidFill>
                        <a:latin typeface="Cambria Math" panose="02040503050406030204" pitchFamily="18" charset="0"/>
                      </a:rPr>
                      <m:t>𝒚</m:t>
                    </m:r>
                    <m:r>
                      <a:rPr lang="en-US" altLang="en-US" b="1" i="1" baseline="-25000" dirty="0">
                        <a:solidFill>
                          <a:srgbClr val="0033CC"/>
                        </a:solidFill>
                        <a:latin typeface="Cambria Math" panose="02040503050406030204" pitchFamily="18" charset="0"/>
                      </a:rPr>
                      <m:t>𝟐</m:t>
                    </m:r>
                    <m:r>
                      <a:rPr lang="en-US" altLang="en-US" b="1" i="1" baseline="-25000" dirty="0">
                        <a:solidFill>
                          <a:srgbClr val="0033CC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altLang="en-US" b="1" i="1" dirty="0" smtClean="0">
                        <a:solidFill>
                          <a:srgbClr val="0033CC"/>
                        </a:solidFill>
                        <a:latin typeface="Cambria Math" panose="02040503050406030204" pitchFamily="18" charset="0"/>
                      </a:rPr>
                      <m:t>𝒚</m:t>
                    </m:r>
                    <m:r>
                      <a:rPr lang="en-US" altLang="en-US" b="1" i="1" baseline="-25000" dirty="0" smtClean="0">
                        <a:solidFill>
                          <a:srgbClr val="0033CC"/>
                        </a:solidFill>
                        <a:latin typeface="Cambria Math" panose="02040503050406030204" pitchFamily="18" charset="0"/>
                      </a:rPr>
                      <m:t>𝟑</m:t>
                    </m:r>
                    <m:r>
                      <a:rPr lang="en-US" altLang="en-US" b="1" i="1" dirty="0" smtClean="0">
                        <a:solidFill>
                          <a:srgbClr val="0033CC"/>
                        </a:solidFill>
                        <a:latin typeface="Cambria Math" panose="02040503050406030204" pitchFamily="18" charset="0"/>
                      </a:rPr>
                      <m:t>−</m:t>
                    </m:r>
                    <m:r>
                      <a:rPr lang="en-US" altLang="en-US" b="1" i="1" dirty="0" smtClean="0">
                        <a:solidFill>
                          <a:srgbClr val="0033CC"/>
                        </a:solidFill>
                        <a:latin typeface="Cambria Math" panose="02040503050406030204" pitchFamily="18" charset="0"/>
                      </a:rPr>
                      <m:t>𝟏</m:t>
                    </m:r>
                    <m:r>
                      <a:rPr lang="en-US" altLang="en-US" b="1" i="1" dirty="0" smtClean="0">
                        <a:solidFill>
                          <a:srgbClr val="0033CC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altLang="en-US" b="1" i="1" dirty="0" smtClean="0">
                        <a:solidFill>
                          <a:srgbClr val="0033CC"/>
                        </a:solidFill>
                        <a:latin typeface="Cambria Math" panose="02040503050406030204" pitchFamily="18" charset="0"/>
                      </a:rPr>
                      <m:t>𝟎</m:t>
                    </m:r>
                    <m:r>
                      <a:rPr lang="en-US" altLang="en-US" b="1" i="1" dirty="0" smtClean="0">
                        <a:latin typeface="Cambria Math" panose="02040503050406030204" pitchFamily="18" charset="0"/>
                      </a:rPr>
                      <m:t>   </m:t>
                    </m:r>
                  </m:oMath>
                </a14:m>
                <a:endParaRPr lang="en-US" altLang="en-US" b="1" dirty="0"/>
              </a:p>
              <a:p>
                <a:pPr lvl="2"/>
                <a:r>
                  <a:rPr lang="en-US" altLang="en-US" sz="2400" dirty="0"/>
                  <a:t>would be </a:t>
                </a:r>
                <a14:m>
                  <m:oMath xmlns:m="http://schemas.openxmlformats.org/officeDocument/2006/math">
                    <m:r>
                      <a:rPr lang="en-US" altLang="en-US" sz="2400" b="1" i="1" dirty="0" smtClean="0">
                        <a:solidFill>
                          <a:srgbClr val="0033CC"/>
                        </a:solidFill>
                        <a:latin typeface="Cambria Math" panose="02040503050406030204" pitchFamily="18" charset="0"/>
                      </a:rPr>
                      <m:t>𝒚</m:t>
                    </m:r>
                    <m:r>
                      <a:rPr lang="en-US" altLang="en-US" sz="2400" b="1" i="1" baseline="-25000" dirty="0" smtClean="0">
                        <a:solidFill>
                          <a:srgbClr val="0033CC"/>
                        </a:solidFill>
                        <a:latin typeface="Cambria Math" panose="02040503050406030204" pitchFamily="18" charset="0"/>
                      </a:rPr>
                      <m:t>𝟏</m:t>
                    </m:r>
                    <m:r>
                      <a:rPr lang="en-US" altLang="en-US" sz="2400" b="1" i="1" baseline="-25000" dirty="0" smtClean="0">
                        <a:solidFill>
                          <a:srgbClr val="0033CC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altLang="en-US" sz="2400" b="1" i="1" dirty="0" smtClean="0">
                        <a:solidFill>
                          <a:srgbClr val="0033CC"/>
                        </a:solidFill>
                        <a:latin typeface="Cambria Math" panose="02040503050406030204" pitchFamily="18" charset="0"/>
                      </a:rPr>
                      <m:t>𝒚</m:t>
                    </m:r>
                    <m:r>
                      <a:rPr lang="en-US" altLang="en-US" sz="2400" b="1" i="1" baseline="-25000" dirty="0" smtClean="0">
                        <a:solidFill>
                          <a:srgbClr val="0033CC"/>
                        </a:solidFill>
                        <a:latin typeface="Cambria Math" panose="02040503050406030204" pitchFamily="18" charset="0"/>
                      </a:rPr>
                      <m:t>𝟐</m:t>
                    </m:r>
                    <m:r>
                      <a:rPr lang="en-US" altLang="en-US" sz="2400" b="1" i="1" baseline="-25000" dirty="0" smtClean="0">
                        <a:solidFill>
                          <a:srgbClr val="0033CC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altLang="en-US" sz="2400" b="1" i="1" dirty="0" smtClean="0">
                        <a:solidFill>
                          <a:srgbClr val="0033CC"/>
                        </a:solidFill>
                        <a:latin typeface="Cambria Math" panose="02040503050406030204" pitchFamily="18" charset="0"/>
                      </a:rPr>
                      <m:t>𝒚</m:t>
                    </m:r>
                    <m:r>
                      <a:rPr lang="en-US" altLang="en-US" sz="2400" b="1" i="1" baseline="-25000" dirty="0" smtClean="0">
                        <a:solidFill>
                          <a:srgbClr val="0033CC"/>
                        </a:solidFill>
                        <a:latin typeface="Cambria Math" panose="02040503050406030204" pitchFamily="18" charset="0"/>
                      </a:rPr>
                      <m:t>𝟑</m:t>
                    </m:r>
                    <m:r>
                      <a:rPr lang="en-US" altLang="en-US" sz="2400" b="1" i="1" dirty="0" smtClean="0">
                        <a:solidFill>
                          <a:srgbClr val="0033CC"/>
                        </a:solidFill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altLang="en-US" sz="2400" b="1" i="1" dirty="0" smtClean="0">
                        <a:solidFill>
                          <a:srgbClr val="0033CC"/>
                        </a:solidFill>
                        <a:latin typeface="Cambria Math" panose="02040503050406030204" pitchFamily="18" charset="0"/>
                      </a:rPr>
                      <m:t>𝟏</m:t>
                    </m:r>
                    <m:r>
                      <a:rPr lang="en-US" altLang="en-US" sz="2400" b="1" i="1" dirty="0" smtClean="0">
                        <a:solidFill>
                          <a:srgbClr val="0033CC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altLang="en-US" sz="2400" b="1" i="1" dirty="0" smtClean="0">
                        <a:solidFill>
                          <a:srgbClr val="0033CC"/>
                        </a:solidFill>
                        <a:latin typeface="Cambria Math" panose="02040503050406030204" pitchFamily="18" charset="0"/>
                      </a:rPr>
                      <m:t>𝟎</m:t>
                    </m:r>
                    <m:r>
                      <a:rPr lang="en-US" altLang="en-US" sz="2400" b="1" i="1" dirty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altLang="en-US" sz="2400" dirty="0"/>
                  <a:t>if RHS were</a:t>
                </a:r>
                <a:r>
                  <a:rPr lang="en-US" altLang="en-US" sz="2400" b="1" dirty="0"/>
                  <a:t> </a:t>
                </a:r>
                <a14:m>
                  <m:oMath xmlns:m="http://schemas.openxmlformats.org/officeDocument/2006/math">
                    <m:r>
                      <a:rPr lang="en-US" altLang="en-US" sz="2400" b="1" i="1" dirty="0" smtClean="0">
                        <a:solidFill>
                          <a:srgbClr val="0033CC"/>
                        </a:solidFill>
                        <a:latin typeface="Cambria Math" panose="02040503050406030204" pitchFamily="18" charset="0"/>
                      </a:rPr>
                      <m:t>𝟏</m:t>
                    </m:r>
                  </m:oMath>
                </a14:m>
                <a:endParaRPr lang="en-US" altLang="en-US" sz="2400" b="1" dirty="0"/>
              </a:p>
              <a:p>
                <a:pPr lvl="2"/>
                <a:endParaRPr lang="en-US" altLang="en-US" b="1" dirty="0" smtClean="0">
                  <a:solidFill>
                    <a:srgbClr val="669900"/>
                  </a:solidFill>
                  <a:sym typeface="Symbol" panose="05050102010706020507" pitchFamily="18" charset="2"/>
                </a:endParaRPr>
              </a:p>
              <a:p>
                <a:r>
                  <a:rPr lang="en-US" altLang="en-US" b="1" dirty="0" err="1" smtClean="0">
                    <a:solidFill>
                      <a:srgbClr val="669900"/>
                    </a:solidFill>
                    <a:sym typeface="Symbol" panose="05050102010706020507" pitchFamily="18" charset="2"/>
                  </a:rPr>
                  <a:t>Thm</a:t>
                </a:r>
                <a:r>
                  <a:rPr lang="en-US" altLang="en-US" b="1" dirty="0">
                    <a:solidFill>
                      <a:srgbClr val="669900"/>
                    </a:solidFill>
                    <a:sym typeface="Symbol" panose="05050102010706020507" pitchFamily="18" charset="2"/>
                  </a:rPr>
                  <a:t>:</a:t>
                </a:r>
                <a:r>
                  <a:rPr lang="en-US" altLang="en-US" dirty="0">
                    <a:solidFill>
                      <a:schemeClr val="tx2"/>
                    </a:solidFill>
                    <a:sym typeface="Symbol" panose="05050102010706020507" pitchFamily="18" charset="2"/>
                  </a:rPr>
                  <a:t> Since transformation is linear and invertible it preserves degrees of </a:t>
                </a:r>
                <a:r>
                  <a:rPr lang="en-US" altLang="en-US" b="1" dirty="0">
                    <a:solidFill>
                      <a:schemeClr val="accent1"/>
                    </a:solidFill>
                    <a:sym typeface="Symbol" panose="05050102010706020507" pitchFamily="18" charset="2"/>
                  </a:rPr>
                  <a:t>PCR</a:t>
                </a:r>
                <a:r>
                  <a:rPr lang="en-US" altLang="en-US" dirty="0">
                    <a:solidFill>
                      <a:schemeClr val="tx2"/>
                    </a:solidFill>
                    <a:sym typeface="Symbol" panose="05050102010706020507" pitchFamily="18" charset="2"/>
                  </a:rPr>
                  <a:t> </a:t>
                </a:r>
                <a:r>
                  <a:rPr lang="en-US" altLang="en-US" dirty="0" smtClean="0">
                    <a:solidFill>
                      <a:schemeClr val="tx2"/>
                    </a:solidFill>
                    <a:sym typeface="Symbol" panose="05050102010706020507" pitchFamily="18" charset="2"/>
                  </a:rPr>
                  <a:t>proofs if field’s characteristic is not 2.</a:t>
                </a:r>
                <a:endParaRPr lang="en-US" altLang="en-US" dirty="0">
                  <a:solidFill>
                    <a:schemeClr val="tx2"/>
                  </a:solidFill>
                  <a:sym typeface="Symbol" panose="05050102010706020507" pitchFamily="18" charset="2"/>
                </a:endParaRPr>
              </a:p>
            </p:txBody>
          </p:sp>
        </mc:Choice>
        <mc:Fallback xmlns="">
          <p:sp>
            <p:nvSpPr>
              <p:cNvPr id="70659" name="Rectang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blipFill rotWithShape="0">
                <a:blip r:embed="rId2"/>
                <a:stretch>
                  <a:fillRect l="-1305" t="-1107" r="-2175" b="-479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384900-51C4-4F1F-AC0B-CB9FE738FE37}" type="slidenum">
              <a:rPr lang="en-US" altLang="en-US" smtClean="0"/>
              <a:pPr/>
              <a:t>84</a:t>
            </a:fld>
            <a:endParaRPr lang="en-US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8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3600" dirty="0" err="1"/>
              <a:t>Tseitin</a:t>
            </a:r>
            <a:r>
              <a:rPr lang="en-US" altLang="en-US" sz="3600" dirty="0"/>
              <a:t> </a:t>
            </a:r>
            <a:r>
              <a:rPr lang="en-US" altLang="en-US" sz="3600" dirty="0" smtClean="0"/>
              <a:t>formulas </a:t>
            </a:r>
            <a:r>
              <a:rPr lang="en-US" altLang="en-US" sz="3600" dirty="0"/>
              <a:t>in Fourier basis</a:t>
            </a:r>
            <a:endParaRPr lang="en-US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2819" name="Rectangle 3"/>
              <p:cNvSpPr>
                <a:spLocks noGrp="1" noChangeArrowheads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pPr marL="0" indent="0">
                  <a:buNone/>
                </a:pPr>
                <a:r>
                  <a:rPr lang="en-US" altLang="en-US" sz="2400" dirty="0" smtClean="0"/>
                  <a:t>Variables are in </a:t>
                </a:r>
                <a14:m>
                  <m:oMath xmlns:m="http://schemas.openxmlformats.org/officeDocument/2006/math">
                    <m:r>
                      <a:rPr lang="en-US" altLang="en-US" sz="2400" b="1" i="1" dirty="0" smtClean="0">
                        <a:solidFill>
                          <a:srgbClr val="0033CC"/>
                        </a:solidFill>
                        <a:latin typeface="Cambria Math" panose="02040503050406030204" pitchFamily="18" charset="0"/>
                      </a:rPr>
                      <m:t>{</m:t>
                    </m:r>
                    <m:r>
                      <a:rPr lang="en-US" altLang="en-US" sz="2400" b="1" i="1" dirty="0" smtClean="0">
                        <a:solidFill>
                          <a:srgbClr val="0033CC"/>
                        </a:solidFill>
                        <a:latin typeface="Cambria Math" panose="02040503050406030204" pitchFamily="18" charset="0"/>
                      </a:rPr>
                      <m:t>𝟏</m:t>
                    </m:r>
                    <m:r>
                      <a:rPr lang="en-US" altLang="en-US" sz="2400" b="1" i="1" dirty="0" smtClean="0">
                        <a:solidFill>
                          <a:srgbClr val="0033CC"/>
                        </a:solidFill>
                        <a:latin typeface="Cambria Math" panose="02040503050406030204" pitchFamily="18" charset="0"/>
                      </a:rPr>
                      <m:t>,−</m:t>
                    </m:r>
                    <m:r>
                      <a:rPr lang="en-US" altLang="en-US" sz="2400" b="1" i="1" dirty="0" smtClean="0">
                        <a:solidFill>
                          <a:srgbClr val="0033CC"/>
                        </a:solidFill>
                        <a:latin typeface="Cambria Math" panose="02040503050406030204" pitchFamily="18" charset="0"/>
                      </a:rPr>
                      <m:t>𝟏</m:t>
                    </m:r>
                    <m:r>
                      <a:rPr lang="en-US" altLang="en-US" sz="2400" b="1" i="1" dirty="0" smtClean="0">
                        <a:solidFill>
                          <a:srgbClr val="0033CC"/>
                        </a:solidFill>
                        <a:latin typeface="Cambria Math" panose="02040503050406030204" pitchFamily="18" charset="0"/>
                      </a:rPr>
                      <m:t>}</m:t>
                    </m:r>
                  </m:oMath>
                </a14:m>
                <a:endParaRPr lang="en-US" altLang="en-US" sz="2400" b="1" dirty="0" smtClean="0">
                  <a:solidFill>
                    <a:srgbClr val="0033CC"/>
                  </a:solidFill>
                </a:endParaRPr>
              </a:p>
              <a:p>
                <a:pPr lvl="1"/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en-US" b="1" i="1" dirty="0" smtClean="0">
                            <a:solidFill>
                              <a:srgbClr val="0033CC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en-US" b="1" i="1" dirty="0" smtClean="0">
                            <a:solidFill>
                              <a:srgbClr val="0033CC"/>
                            </a:solidFill>
                            <a:latin typeface="Cambria Math" panose="02040503050406030204" pitchFamily="18" charset="0"/>
                          </a:rPr>
                          <m:t>𝒚</m:t>
                        </m:r>
                      </m:e>
                      <m:sub>
                        <m:r>
                          <a:rPr lang="en-US" altLang="en-US" b="1" i="1" dirty="0" smtClean="0">
                            <a:solidFill>
                              <a:srgbClr val="0033CC"/>
                            </a:solidFill>
                            <a:latin typeface="Cambria Math" panose="02040503050406030204" pitchFamily="18" charset="0"/>
                          </a:rPr>
                          <m:t>𝒆</m:t>
                        </m:r>
                      </m:sub>
                      <m:sup>
                        <m:r>
                          <a:rPr lang="en-US" altLang="en-US" b="1" i="1" dirty="0" smtClean="0">
                            <a:solidFill>
                              <a:srgbClr val="0033CC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sup>
                    </m:sSubSup>
                    <m:r>
                      <a:rPr lang="en-US" altLang="en-US" b="1" i="1" dirty="0">
                        <a:solidFill>
                          <a:srgbClr val="0033CC"/>
                        </a:solidFill>
                        <a:latin typeface="Cambria Math" panose="02040503050406030204" pitchFamily="18" charset="0"/>
                      </a:rPr>
                      <m:t> = </m:t>
                    </m:r>
                    <m:r>
                      <a:rPr lang="en-US" altLang="en-US" b="1" i="1" dirty="0">
                        <a:solidFill>
                          <a:srgbClr val="0033CC"/>
                        </a:solidFill>
                        <a:latin typeface="Cambria Math" panose="02040503050406030204" pitchFamily="18" charset="0"/>
                      </a:rPr>
                      <m:t>𝟏</m:t>
                    </m:r>
                  </m:oMath>
                </a14:m>
                <a:r>
                  <a:rPr lang="en-US" altLang="en-US" b="1" dirty="0">
                    <a:solidFill>
                      <a:srgbClr val="0033CC"/>
                    </a:solidFill>
                  </a:rPr>
                  <a:t>   </a:t>
                </a:r>
                <a:r>
                  <a:rPr lang="en-US" altLang="en-US" dirty="0"/>
                  <a:t>for every </a:t>
                </a:r>
                <a14:m>
                  <m:oMath xmlns:m="http://schemas.openxmlformats.org/officeDocument/2006/math">
                    <m:r>
                      <a:rPr lang="en-US" altLang="en-US" b="1" i="1" dirty="0" smtClean="0">
                        <a:solidFill>
                          <a:srgbClr val="0033CC"/>
                        </a:solidFill>
                        <a:latin typeface="Cambria Math" panose="02040503050406030204" pitchFamily="18" charset="0"/>
                      </a:rPr>
                      <m:t>𝒆</m:t>
                    </m:r>
                    <m:r>
                      <a:rPr lang="en-US" altLang="en-US" b="1" i="1" dirty="0" smtClean="0">
                        <a:solidFill>
                          <a:srgbClr val="0033CC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∈</m:t>
                    </m:r>
                    <m:r>
                      <a:rPr lang="en-US" altLang="en-US" b="1" i="1" dirty="0" smtClean="0">
                        <a:solidFill>
                          <a:srgbClr val="0033CC"/>
                        </a:solidFill>
                        <a:latin typeface="Cambria Math" panose="02040503050406030204" pitchFamily="18" charset="0"/>
                      </a:rPr>
                      <m:t>𝑬</m:t>
                    </m:r>
                  </m:oMath>
                </a14:m>
                <a:endParaRPr lang="en-US" altLang="en-US" b="1" dirty="0">
                  <a:solidFill>
                    <a:srgbClr val="0033CC"/>
                  </a:solidFill>
                </a:endParaRPr>
              </a:p>
              <a:p>
                <a:pPr marL="0" indent="0">
                  <a:buNone/>
                </a:pPr>
                <a:r>
                  <a:rPr lang="en-US" altLang="en-US" sz="2400" dirty="0"/>
                  <a:t>P</a:t>
                </a:r>
                <a:r>
                  <a:rPr lang="en-US" altLang="en-US" sz="2400" dirty="0" smtClean="0"/>
                  <a:t>arity </a:t>
                </a:r>
                <a:r>
                  <a:rPr lang="en-US" altLang="en-US" sz="2400" dirty="0"/>
                  <a:t>of edges </a:t>
                </a:r>
                <a:r>
                  <a:rPr lang="en-US" altLang="en-US" sz="2400" dirty="0" smtClean="0"/>
                  <a:t>touching </a:t>
                </a:r>
                <a14:m>
                  <m:oMath xmlns:m="http://schemas.openxmlformats.org/officeDocument/2006/math">
                    <m:r>
                      <a:rPr lang="en-US" altLang="en-US" sz="2400" b="1" i="1" dirty="0" smtClean="0">
                        <a:solidFill>
                          <a:srgbClr val="0033CC"/>
                        </a:solidFill>
                        <a:latin typeface="Cambria Math" panose="02040503050406030204" pitchFamily="18" charset="0"/>
                      </a:rPr>
                      <m:t>𝒗</m:t>
                    </m:r>
                  </m:oMath>
                </a14:m>
                <a:r>
                  <a:rPr lang="en-US" altLang="en-US" sz="2400" dirty="0" smtClean="0"/>
                  <a:t> equals charge at </a:t>
                </a:r>
                <a14:m>
                  <m:oMath xmlns:m="http://schemas.openxmlformats.org/officeDocument/2006/math">
                    <m:r>
                      <a:rPr lang="en-US" altLang="en-US" sz="2400" b="1" i="1" dirty="0" smtClean="0">
                        <a:solidFill>
                          <a:srgbClr val="0033CC"/>
                        </a:solidFill>
                        <a:latin typeface="Cambria Math" panose="02040503050406030204" pitchFamily="18" charset="0"/>
                      </a:rPr>
                      <m:t>𝒗</m:t>
                    </m:r>
                  </m:oMath>
                </a14:m>
                <a:endParaRPr lang="en-US" altLang="en-US" sz="2400" b="1" dirty="0">
                  <a:solidFill>
                    <a:srgbClr val="0033CC"/>
                  </a:solidFill>
                </a:endParaRPr>
              </a:p>
              <a:p>
                <a:pPr lvl="1"/>
                <a14:m>
                  <m:oMath xmlns:m="http://schemas.openxmlformats.org/officeDocument/2006/math">
                    <m:nary>
                      <m:naryPr>
                        <m:chr m:val="∏"/>
                        <m:supHide m:val="on"/>
                        <m:ctrlPr>
                          <a:rPr lang="en-US" altLang="en-US" b="1" i="1" smtClean="0">
                            <a:solidFill>
                              <a:srgbClr val="0033CC"/>
                            </a:solidFill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</m:ctrlPr>
                      </m:naryPr>
                      <m:sub>
                        <m:r>
                          <a:rPr lang="en-US" altLang="en-US" b="1" i="1" smtClean="0">
                            <a:solidFill>
                              <a:srgbClr val="0033CC"/>
                            </a:solidFill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  <m:t>𝒗</m:t>
                        </m:r>
                        <m:r>
                          <a:rPr lang="en-US" altLang="en-US" b="1" i="1" smtClean="0">
                            <a:solidFill>
                              <a:srgbClr val="0033CC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Symbol" panose="05050102010706020507" pitchFamily="18" charset="2"/>
                          </a:rPr>
                          <m:t>∈</m:t>
                        </m:r>
                        <m:r>
                          <a:rPr lang="en-US" altLang="en-US" b="1" i="1" smtClean="0">
                            <a:solidFill>
                              <a:srgbClr val="0033CC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Symbol" panose="05050102010706020507" pitchFamily="18" charset="2"/>
                          </a:rPr>
                          <m:t>𝒆</m:t>
                        </m:r>
                      </m:sub>
                      <m:sup/>
                      <m:e>
                        <m:sSub>
                          <m:sSubPr>
                            <m:ctrlPr>
                              <a:rPr lang="en-US" altLang="en-US" b="1" i="1" smtClean="0">
                                <a:solidFill>
                                  <a:srgbClr val="0033CC"/>
                                </a:solidFill>
                                <a:latin typeface="Cambria Math" panose="02040503050406030204" pitchFamily="18" charset="0"/>
                                <a:sym typeface="Symbol" panose="05050102010706020507" pitchFamily="18" charset="2"/>
                              </a:rPr>
                            </m:ctrlPr>
                          </m:sSubPr>
                          <m:e>
                            <m:r>
                              <a:rPr lang="en-US" altLang="en-US" b="1" i="1" smtClean="0">
                                <a:solidFill>
                                  <a:srgbClr val="0033CC"/>
                                </a:solidFill>
                                <a:latin typeface="Cambria Math" panose="02040503050406030204" pitchFamily="18" charset="0"/>
                                <a:sym typeface="Symbol" panose="05050102010706020507" pitchFamily="18" charset="2"/>
                              </a:rPr>
                              <m:t>𝒚</m:t>
                            </m:r>
                          </m:e>
                          <m:sub>
                            <m:r>
                              <a:rPr lang="en-US" altLang="en-US" b="1" i="1" smtClean="0">
                                <a:solidFill>
                                  <a:srgbClr val="0033CC"/>
                                </a:solidFill>
                                <a:latin typeface="Cambria Math" panose="02040503050406030204" pitchFamily="18" charset="0"/>
                                <a:sym typeface="Symbol" panose="05050102010706020507" pitchFamily="18" charset="2"/>
                              </a:rPr>
                              <m:t>𝒆</m:t>
                            </m:r>
                          </m:sub>
                        </m:sSub>
                        <m:r>
                          <a:rPr lang="en-US" altLang="en-US" b="1" i="1" smtClean="0">
                            <a:solidFill>
                              <a:srgbClr val="0033CC"/>
                            </a:solidFill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  <m:t>=</m:t>
                        </m:r>
                        <m:sSup>
                          <m:sSupPr>
                            <m:ctrlPr>
                              <a:rPr lang="en-US" altLang="en-US" b="1" i="1" smtClean="0">
                                <a:solidFill>
                                  <a:srgbClr val="0033CC"/>
                                </a:solidFill>
                                <a:latin typeface="Cambria Math" panose="02040503050406030204" pitchFamily="18" charset="0"/>
                                <a:sym typeface="Symbol" panose="05050102010706020507" pitchFamily="18" charset="2"/>
                              </a:rPr>
                            </m:ctrlPr>
                          </m:sSupPr>
                          <m:e>
                            <m:r>
                              <a:rPr lang="en-US" altLang="en-US" b="1" i="1" smtClean="0">
                                <a:solidFill>
                                  <a:srgbClr val="0033CC"/>
                                </a:solidFill>
                                <a:latin typeface="Cambria Math" panose="02040503050406030204" pitchFamily="18" charset="0"/>
                                <a:sym typeface="Symbol" panose="05050102010706020507" pitchFamily="18" charset="2"/>
                              </a:rPr>
                              <m:t>(−</m:t>
                            </m:r>
                            <m:r>
                              <a:rPr lang="en-US" altLang="en-US" b="1" i="1" smtClean="0">
                                <a:solidFill>
                                  <a:srgbClr val="0033CC"/>
                                </a:solidFill>
                                <a:latin typeface="Cambria Math" panose="02040503050406030204" pitchFamily="18" charset="0"/>
                                <a:sym typeface="Symbol" panose="05050102010706020507" pitchFamily="18" charset="2"/>
                              </a:rPr>
                              <m:t>𝟏</m:t>
                            </m:r>
                            <m:r>
                              <a:rPr lang="en-US" altLang="en-US" b="1" i="1" smtClean="0">
                                <a:solidFill>
                                  <a:srgbClr val="0033CC"/>
                                </a:solidFill>
                                <a:latin typeface="Cambria Math" panose="02040503050406030204" pitchFamily="18" charset="0"/>
                                <a:sym typeface="Symbol" panose="05050102010706020507" pitchFamily="18" charset="2"/>
                              </a:rPr>
                              <m:t>)</m:t>
                            </m:r>
                          </m:e>
                          <m:sup>
                            <m:r>
                              <a:rPr lang="en-US" altLang="en-US" b="1" i="1" smtClean="0">
                                <a:solidFill>
                                  <a:srgbClr val="0033CC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Symbol" panose="05050102010706020507" pitchFamily="18" charset="2"/>
                              </a:rPr>
                              <m:t>𝝌</m:t>
                            </m:r>
                            <m:r>
                              <a:rPr lang="en-US" altLang="en-US" b="1" i="1" smtClean="0">
                                <a:solidFill>
                                  <a:srgbClr val="0033CC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Symbol" panose="05050102010706020507" pitchFamily="18" charset="2"/>
                              </a:rPr>
                              <m:t>(</m:t>
                            </m:r>
                            <m:r>
                              <a:rPr lang="en-US" altLang="en-US" b="1" i="1" smtClean="0">
                                <a:solidFill>
                                  <a:srgbClr val="0033CC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Symbol" panose="05050102010706020507" pitchFamily="18" charset="2"/>
                              </a:rPr>
                              <m:t>𝒗</m:t>
                            </m:r>
                            <m:r>
                              <a:rPr lang="en-US" altLang="en-US" b="1" i="1" smtClean="0">
                                <a:solidFill>
                                  <a:srgbClr val="0033CC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Symbol" panose="05050102010706020507" pitchFamily="18" charset="2"/>
                              </a:rPr>
                              <m:t>)</m:t>
                            </m:r>
                          </m:sup>
                        </m:sSup>
                      </m:e>
                    </m:nary>
                  </m:oMath>
                </a14:m>
                <a:r>
                  <a:rPr lang="en-US" altLang="en-US" dirty="0" smtClean="0">
                    <a:solidFill>
                      <a:schemeClr val="accent1"/>
                    </a:solidFill>
                    <a:sym typeface="Symbol" panose="05050102010706020507" pitchFamily="18" charset="2"/>
                  </a:rPr>
                  <a:t> </a:t>
                </a:r>
                <a:r>
                  <a:rPr lang="en-US" altLang="en-US" dirty="0"/>
                  <a:t>for every </a:t>
                </a:r>
                <a14:m>
                  <m:oMath xmlns:m="http://schemas.openxmlformats.org/officeDocument/2006/math">
                    <m:r>
                      <a:rPr lang="en-US" altLang="en-US" b="1" i="1" dirty="0" smtClean="0">
                        <a:solidFill>
                          <a:srgbClr val="0033CC"/>
                        </a:solidFill>
                        <a:latin typeface="Cambria Math" panose="02040503050406030204" pitchFamily="18" charset="0"/>
                      </a:rPr>
                      <m:t>𝒗</m:t>
                    </m:r>
                    <m:r>
                      <a:rPr lang="en-US" altLang="en-US" b="1" i="1" dirty="0" smtClean="0">
                        <a:solidFill>
                          <a:srgbClr val="0033CC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∈</m:t>
                    </m:r>
                    <m:r>
                      <a:rPr lang="en-US" altLang="en-US" b="1" i="1" dirty="0" smtClean="0">
                        <a:solidFill>
                          <a:srgbClr val="0033CC"/>
                        </a:solidFill>
                        <a:latin typeface="Cambria Math" panose="02040503050406030204" pitchFamily="18" charset="0"/>
                      </a:rPr>
                      <m:t>𝑽</m:t>
                    </m:r>
                  </m:oMath>
                </a14:m>
                <a:endParaRPr lang="en-US" altLang="en-US" b="1" dirty="0">
                  <a:solidFill>
                    <a:schemeClr val="accent1"/>
                  </a:solidFill>
                </a:endParaRPr>
              </a:p>
              <a:p>
                <a:pPr lvl="2"/>
                <a:endParaRPr lang="en-US" altLang="en-US" sz="2400" dirty="0">
                  <a:solidFill>
                    <a:schemeClr val="accent1"/>
                  </a:solidFill>
                </a:endParaRPr>
              </a:p>
              <a:p>
                <a:pPr marL="0" indent="0">
                  <a:buNone/>
                </a:pPr>
                <a:r>
                  <a:rPr lang="en-US" altLang="en-US" sz="2400" dirty="0"/>
                  <a:t>Degree of </a:t>
                </a:r>
                <a:r>
                  <a:rPr lang="en-US" altLang="en-US" sz="2400" dirty="0" smtClean="0"/>
                  <a:t>input polynomials </a:t>
                </a:r>
                <a:r>
                  <a:rPr lang="en-US" altLang="en-US" sz="2400" dirty="0"/>
                  <a:t>equals degree of graph</a:t>
                </a:r>
              </a:p>
              <a:p>
                <a:endParaRPr lang="en-US" altLang="en-US" sz="2400" dirty="0"/>
              </a:p>
              <a:p>
                <a:pPr marL="0" indent="0">
                  <a:buNone/>
                </a:pPr>
                <a:r>
                  <a:rPr lang="en-US" altLang="en-US" sz="2400" b="1" dirty="0" err="1" smtClean="0">
                    <a:solidFill>
                      <a:srgbClr val="669900"/>
                    </a:solidFill>
                  </a:rPr>
                  <a:t>Thm</a:t>
                </a:r>
                <a:r>
                  <a:rPr lang="en-US" altLang="en-US" sz="2400" b="1" dirty="0">
                    <a:solidFill>
                      <a:srgbClr val="669900"/>
                    </a:solidFill>
                  </a:rPr>
                  <a:t>: </a:t>
                </a:r>
                <a:r>
                  <a:rPr lang="en-US" altLang="en-US" sz="2400" dirty="0"/>
                  <a:t>There is a </a:t>
                </a:r>
                <a:r>
                  <a:rPr lang="en-US" altLang="en-US" sz="2400" dirty="0" smtClean="0"/>
                  <a:t>constant-degree </a:t>
                </a:r>
                <a:r>
                  <a:rPr lang="en-US" altLang="en-US" sz="2400" dirty="0"/>
                  <a:t>graph </a:t>
                </a:r>
                <a14:m>
                  <m:oMath xmlns:m="http://schemas.openxmlformats.org/officeDocument/2006/math">
                    <m:r>
                      <a:rPr lang="en-US" altLang="en-US" sz="2400" b="1" i="1" dirty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𝑮</m:t>
                    </m:r>
                  </m:oMath>
                </a14:m>
                <a:r>
                  <a:rPr lang="en-US" altLang="en-US" sz="2400" dirty="0"/>
                  <a:t> </a:t>
                </a:r>
                <a:r>
                  <a:rPr lang="en-US" altLang="en-US" sz="2400" dirty="0" err="1"/>
                  <a:t>s.t.</a:t>
                </a:r>
                <a:r>
                  <a:rPr lang="en-US" altLang="en-US" sz="2400" dirty="0"/>
                  <a:t> a </a:t>
                </a:r>
                <a:r>
                  <a:rPr lang="en-US" altLang="en-US" sz="2400" dirty="0" err="1"/>
                  <a:t>Tseitin</a:t>
                </a:r>
                <a:r>
                  <a:rPr lang="en-US" altLang="en-US" sz="2400" dirty="0"/>
                  <a:t> </a:t>
                </a:r>
                <a:r>
                  <a:rPr lang="en-US" altLang="en-US" sz="2400" dirty="0" smtClean="0"/>
                  <a:t>formula </a:t>
                </a:r>
                <a:r>
                  <a:rPr lang="en-US" altLang="en-US" sz="2400" dirty="0"/>
                  <a:t>for </a:t>
                </a:r>
                <a14:m>
                  <m:oMath xmlns:m="http://schemas.openxmlformats.org/officeDocument/2006/math">
                    <m:r>
                      <a:rPr lang="en-US" altLang="en-US" sz="2400" b="1" i="1" dirty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𝑮</m:t>
                    </m:r>
                  </m:oMath>
                </a14:m>
                <a:r>
                  <a:rPr lang="en-US" altLang="en-US" sz="2400" dirty="0"/>
                  <a:t> with all charges </a:t>
                </a:r>
                <a14:m>
                  <m:oMath xmlns:m="http://schemas.openxmlformats.org/officeDocument/2006/math">
                    <m:r>
                      <a:rPr lang="en-US" altLang="en-US" sz="2400" b="1" i="1" dirty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𝟏</m:t>
                    </m:r>
                  </m:oMath>
                </a14:m>
                <a:r>
                  <a:rPr lang="en-US" altLang="en-US" sz="2400" dirty="0"/>
                  <a:t> </a:t>
                </a:r>
                <a:r>
                  <a:rPr lang="en-US" altLang="en-US" sz="2400" dirty="0" smtClean="0"/>
                  <a:t>and odd # of vertices requires </a:t>
                </a:r>
                <a:endParaRPr lang="en-US" altLang="en-US" sz="2400" dirty="0"/>
              </a:p>
              <a:p>
                <a:pPr lvl="1"/>
                <a:r>
                  <a:rPr lang="en-US" altLang="en-US" dirty="0"/>
                  <a:t>degree </a:t>
                </a:r>
                <a14:m>
                  <m:oMath xmlns:m="http://schemas.openxmlformats.org/officeDocument/2006/math">
                    <m:r>
                      <a:rPr lang="en-US" altLang="en-US" b="1" i="1" dirty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𝛀</m:t>
                    </m:r>
                    <m:r>
                      <a:rPr lang="en-US" altLang="en-US" b="1" i="1" dirty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altLang="en-US" b="1" i="1" dirty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𝒏</m:t>
                    </m:r>
                    <m:r>
                      <a:rPr lang="en-US" altLang="en-US" b="1" i="1" dirty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altLang="en-US" b="1" dirty="0"/>
                  <a:t> </a:t>
                </a:r>
                <a:r>
                  <a:rPr lang="en-US" altLang="en-US" dirty="0"/>
                  <a:t>to </a:t>
                </a:r>
                <a:r>
                  <a:rPr lang="en-US" altLang="en-US" dirty="0" smtClean="0"/>
                  <a:t>refute </a:t>
                </a:r>
                <a:r>
                  <a:rPr lang="en-US" altLang="en-US" dirty="0"/>
                  <a:t>in </a:t>
                </a:r>
                <a:r>
                  <a:rPr lang="en-US" altLang="en-US" b="1" dirty="0" err="1">
                    <a:solidFill>
                      <a:schemeClr val="accent1"/>
                    </a:solidFill>
                  </a:rPr>
                  <a:t>Nullstellensatz</a:t>
                </a:r>
                <a:r>
                  <a:rPr lang="en-US" altLang="en-US" dirty="0"/>
                  <a:t>  </a:t>
                </a:r>
                <a:r>
                  <a:rPr lang="en-US" altLang="en-US" sz="2000" dirty="0">
                    <a:solidFill>
                      <a:srgbClr val="0070C0"/>
                    </a:solidFill>
                  </a:rPr>
                  <a:t>[</a:t>
                </a:r>
                <a:r>
                  <a:rPr lang="en-US" altLang="en-US" sz="2000" dirty="0" err="1">
                    <a:solidFill>
                      <a:srgbClr val="0070C0"/>
                    </a:solidFill>
                  </a:rPr>
                  <a:t>Grigoriev</a:t>
                </a:r>
                <a:r>
                  <a:rPr lang="en-US" altLang="en-US" sz="2000" dirty="0">
                    <a:solidFill>
                      <a:srgbClr val="0070C0"/>
                    </a:solidFill>
                  </a:rPr>
                  <a:t>]</a:t>
                </a:r>
              </a:p>
              <a:p>
                <a:pPr lvl="1"/>
                <a:r>
                  <a:rPr lang="en-US" altLang="en-US" dirty="0"/>
                  <a:t>degree </a:t>
                </a:r>
                <a14:m>
                  <m:oMath xmlns:m="http://schemas.openxmlformats.org/officeDocument/2006/math">
                    <m:r>
                      <a:rPr lang="en-US" altLang="en-US" b="1" i="1" dirty="0">
                        <a:solidFill>
                          <a:schemeClr val="accent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𝛀</m:t>
                    </m:r>
                    <m:r>
                      <a:rPr lang="en-US" altLang="en-US" b="1" i="1" dirty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altLang="en-US" b="1" i="1" dirty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𝒏</m:t>
                    </m:r>
                    <m:r>
                      <a:rPr lang="en-US" altLang="en-US" b="1" i="1" dirty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altLang="en-US" b="1" dirty="0"/>
                  <a:t> </a:t>
                </a:r>
                <a:r>
                  <a:rPr lang="en-US" altLang="en-US" dirty="0"/>
                  <a:t>to </a:t>
                </a:r>
                <a:r>
                  <a:rPr lang="en-US" altLang="en-US" dirty="0" smtClean="0"/>
                  <a:t>refute </a:t>
                </a:r>
                <a:r>
                  <a:rPr lang="en-US" altLang="en-US" dirty="0"/>
                  <a:t>in </a:t>
                </a:r>
                <a:r>
                  <a:rPr lang="en-US" altLang="en-US" b="1" dirty="0" smtClean="0">
                    <a:solidFill>
                      <a:schemeClr val="accent1"/>
                    </a:solidFill>
                  </a:rPr>
                  <a:t>PCR</a:t>
                </a:r>
                <a:r>
                  <a:rPr lang="en-US" altLang="en-US" b="1" dirty="0" smtClean="0"/>
                  <a:t> </a:t>
                </a:r>
                <a:r>
                  <a:rPr lang="en-US" altLang="en-US" sz="2000" dirty="0" smtClean="0">
                    <a:solidFill>
                      <a:srgbClr val="0070C0"/>
                    </a:solidFill>
                  </a:rPr>
                  <a:t>[</a:t>
                </a:r>
                <a:r>
                  <a:rPr lang="en-US" altLang="en-US" sz="2000" dirty="0" err="1" smtClean="0">
                    <a:solidFill>
                      <a:srgbClr val="0070C0"/>
                    </a:solidFill>
                  </a:rPr>
                  <a:t>BussGrigorievImpagliazzoPitassi</a:t>
                </a:r>
                <a:r>
                  <a:rPr lang="en-US" altLang="en-US" sz="2000" dirty="0" smtClean="0">
                    <a:solidFill>
                      <a:srgbClr val="0070C0"/>
                    </a:solidFill>
                  </a:rPr>
                  <a:t>]</a:t>
                </a:r>
                <a:endParaRPr lang="en-US" altLang="en-US" sz="2000" dirty="0">
                  <a:solidFill>
                    <a:srgbClr val="0070C0"/>
                  </a:solidFill>
                </a:endParaRPr>
              </a:p>
              <a:p>
                <a:pPr lvl="1"/>
                <a:endParaRPr lang="en-US" altLang="en-US" dirty="0"/>
              </a:p>
            </p:txBody>
          </p:sp>
        </mc:Choice>
        <mc:Fallback xmlns="">
          <p:sp>
            <p:nvSpPr>
              <p:cNvPr id="162819" name="Rectang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blipFill rotWithShape="0">
                <a:blip r:embed="rId2"/>
                <a:stretch>
                  <a:fillRect l="-1160" t="-98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384900-51C4-4F1F-AC0B-CB9FE738FE37}" type="slidenum">
              <a:rPr lang="en-US" altLang="en-US" smtClean="0"/>
              <a:pPr/>
              <a:t>85</a:t>
            </a:fld>
            <a:endParaRPr lang="en-US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81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81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81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9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Proof idea: binomial equations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6915" name="Rectangle 3"/>
              <p:cNvSpPr>
                <a:spLocks noGrp="1" noChangeArrowheads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pPr marL="0" indent="0">
                  <a:buNone/>
                </a:pPr>
                <a:r>
                  <a:rPr lang="en-US" altLang="en-US" dirty="0" smtClean="0"/>
                  <a:t>Every inferred polynomial from </a:t>
                </a:r>
                <a14:m>
                  <m:oMath xmlns:m="http://schemas.openxmlformats.org/officeDocument/2006/math">
                    <m:r>
                      <a:rPr lang="en-US" altLang="en-US" b="1" i="1" dirty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𝑻𝒔𝒆𝒊𝒕𝒊𝒏</m:t>
                    </m:r>
                    <m:r>
                      <a:rPr lang="en-US" altLang="en-US" b="1" i="1" dirty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altLang="en-US" b="1" i="1" dirty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𝑮</m:t>
                    </m:r>
                    <m:r>
                      <a:rPr lang="en-US" altLang="en-US" b="1" i="1" dirty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altLang="en-US" dirty="0" smtClean="0"/>
                  <a:t> over Fourier basis has </a:t>
                </a:r>
                <a:r>
                  <a:rPr lang="en-US" altLang="en-US" i="1" dirty="0" smtClean="0"/>
                  <a:t>two</a:t>
                </a:r>
                <a:r>
                  <a:rPr lang="en-US" altLang="en-US" dirty="0" smtClean="0"/>
                  <a:t> terms with </a:t>
                </a:r>
                <a14:m>
                  <m:oMath xmlns:m="http://schemas.openxmlformats.org/officeDocument/2006/math">
                    <m:r>
                      <a:rPr lang="en-US" altLang="en-US" b="1" i="1" smtClean="0">
                        <a:solidFill>
                          <a:srgbClr val="0033CC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±</m:t>
                    </m:r>
                    <m:r>
                      <a:rPr lang="en-US" altLang="en-US" b="1" i="1" smtClean="0">
                        <a:solidFill>
                          <a:srgbClr val="0033CC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𝟏</m:t>
                    </m:r>
                  </m:oMath>
                </a14:m>
                <a:r>
                  <a:rPr lang="en-US" altLang="en-US" dirty="0" smtClean="0">
                    <a:solidFill>
                      <a:srgbClr val="0033CC"/>
                    </a:solidFill>
                  </a:rPr>
                  <a:t> </a:t>
                </a:r>
                <a:r>
                  <a:rPr lang="en-US" altLang="en-US" dirty="0" smtClean="0"/>
                  <a:t>coefficients</a:t>
                </a:r>
                <a:endParaRPr lang="en-US" altLang="en-US" dirty="0"/>
              </a:p>
              <a:p>
                <a:pPr lvl="1"/>
                <a:r>
                  <a:rPr lang="en-US" altLang="en-US" dirty="0" smtClean="0"/>
                  <a:t>Every </a:t>
                </a:r>
                <a:r>
                  <a:rPr lang="en-US" altLang="en-US" dirty="0"/>
                  <a:t>monomial corresponds to a parity of a subset of edges</a:t>
                </a:r>
              </a:p>
              <a:p>
                <a:pPr lvl="1"/>
                <a:r>
                  <a:rPr lang="en-US" altLang="en-US" dirty="0" smtClean="0"/>
                  <a:t>So … each equivalence </a:t>
                </a:r>
                <a:r>
                  <a:rPr lang="en-US" altLang="en-US" dirty="0"/>
                  <a:t>corresponds </a:t>
                </a:r>
                <a:r>
                  <a:rPr lang="en-US" altLang="en-US" dirty="0" smtClean="0"/>
                  <a:t>to a parity equation: </a:t>
                </a:r>
              </a:p>
              <a:p>
                <a:pPr lvl="2"/>
                <a:r>
                  <a:rPr lang="en-US" altLang="en-US" sz="2400" dirty="0" smtClean="0"/>
                  <a:t>e.g.</a:t>
                </a:r>
                <a:r>
                  <a:rPr lang="en-US" altLang="en-US" sz="2400" dirty="0"/>
                  <a:t> </a:t>
                </a:r>
                <a:r>
                  <a:rPr lang="en-US" altLang="en-US" sz="2400" dirty="0" smtClean="0"/>
                  <a:t>  </a:t>
                </a:r>
                <a14:m>
                  <m:oMath xmlns:m="http://schemas.openxmlformats.org/officeDocument/2006/math">
                    <m:r>
                      <a:rPr lang="en-US" altLang="en-US" sz="2400" b="1" i="1" dirty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𝒙</m:t>
                    </m:r>
                    <m:r>
                      <a:rPr lang="en-US" altLang="en-US" sz="2400" b="1" i="1" baseline="-25000" dirty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𝟏</m:t>
                    </m:r>
                    <m:r>
                      <a:rPr lang="en-US" altLang="en-US" sz="2400" b="1" i="1" dirty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altLang="en-US" sz="2400" b="1" i="1" dirty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𝒙</m:t>
                    </m:r>
                    <m:r>
                      <a:rPr lang="en-US" altLang="en-US" sz="2400" b="1" i="1" baseline="-25000" dirty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𝟐</m:t>
                    </m:r>
                    <m:r>
                      <a:rPr lang="en-US" altLang="en-US" sz="2400" b="1" i="1" dirty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altLang="en-US" sz="2400" b="1" i="1" dirty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𝒙</m:t>
                    </m:r>
                    <m:r>
                      <a:rPr lang="en-US" altLang="en-US" sz="2400" b="1" i="1" baseline="-25000" dirty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𝟑</m:t>
                    </m:r>
                    <m:r>
                      <a:rPr lang="en-US" altLang="en-US" sz="2400" b="1" i="1" dirty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 =</m:t>
                    </m:r>
                    <m:r>
                      <a:rPr lang="en-US" altLang="en-US" sz="2400" b="1" i="1" dirty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𝟏</m:t>
                    </m:r>
                    <m:r>
                      <a:rPr lang="en-US" altLang="en-US" sz="2400" b="1" i="1" dirty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altLang="en-US" sz="2400" b="1" i="1" dirty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𝒙</m:t>
                    </m:r>
                    <m:r>
                      <a:rPr lang="en-US" altLang="en-US" sz="2400" b="1" i="1" baseline="-25000" dirty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𝟐</m:t>
                    </m:r>
                    <m:r>
                      <a:rPr lang="en-US" altLang="en-US" sz="2400" b="1" i="1" dirty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altLang="en-US" sz="2400" b="1" i="1" dirty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𝒙</m:t>
                    </m:r>
                    <m:r>
                      <a:rPr lang="en-US" altLang="en-US" sz="2400" b="1" i="1" baseline="-25000" dirty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𝟒</m:t>
                    </m:r>
                    <m:r>
                      <a:rPr lang="en-US" altLang="en-US" sz="2400" b="1" i="1" baseline="-25000" dirty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 </m:t>
                    </m:r>
                    <m:d>
                      <m:dPr>
                        <m:ctrlPr>
                          <a:rPr lang="en-US" altLang="en-US" sz="2400" b="1" i="1" dirty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altLang="en-US" sz="2400" dirty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mod</m:t>
                        </m:r>
                        <m:r>
                          <a:rPr lang="en-US" altLang="en-US" sz="2400" b="1" i="1" dirty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altLang="en-US" sz="2400" b="1" i="1" dirty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e>
                    </m:d>
                  </m:oMath>
                </a14:m>
                <a:endParaRPr lang="en-US" altLang="en-US" sz="2400" i="1" dirty="0" smtClean="0">
                  <a:solidFill>
                    <a:schemeClr val="accent1"/>
                  </a:solidFill>
                  <a:latin typeface="Cambria Math" panose="02040503050406030204" pitchFamily="18" charset="0"/>
                </a:endParaRPr>
              </a:p>
              <a:p>
                <a:pPr lvl="8">
                  <a:buClr>
                    <a:srgbClr val="FFCC00"/>
                  </a:buClr>
                </a:pPr>
                <a:endParaRPr lang="en-US" altLang="en-US" sz="1200" dirty="0" smtClean="0">
                  <a:solidFill>
                    <a:srgbClr val="000000"/>
                  </a:solidFill>
                </a:endParaRPr>
              </a:p>
              <a:p>
                <a:pPr lvl="2">
                  <a:buClr>
                    <a:srgbClr val="FFCC00"/>
                  </a:buClr>
                </a:pPr>
                <a:r>
                  <a:rPr lang="en-US" altLang="en-US" sz="2400" dirty="0" smtClean="0">
                    <a:solidFill>
                      <a:srgbClr val="000000"/>
                    </a:solidFill>
                  </a:rPr>
                  <a:t>Equivalently…  </a:t>
                </a:r>
                <a14:m>
                  <m:oMath xmlns:m="http://schemas.openxmlformats.org/officeDocument/2006/math">
                    <m:r>
                      <a:rPr lang="en-US" altLang="en-US" sz="2400" b="1" i="1" dirty="0">
                        <a:solidFill>
                          <a:srgbClr val="FF6600"/>
                        </a:solidFill>
                        <a:latin typeface="Cambria Math" panose="02040503050406030204" pitchFamily="18" charset="0"/>
                      </a:rPr>
                      <m:t>𝒙</m:t>
                    </m:r>
                    <m:r>
                      <a:rPr lang="en-US" altLang="en-US" sz="2400" b="1" i="1" baseline="-25000" dirty="0">
                        <a:solidFill>
                          <a:srgbClr val="FF6600"/>
                        </a:solidFill>
                        <a:latin typeface="Cambria Math" panose="02040503050406030204" pitchFamily="18" charset="0"/>
                      </a:rPr>
                      <m:t>𝟏</m:t>
                    </m:r>
                    <m:r>
                      <a:rPr lang="en-US" altLang="en-US" sz="2400" b="1" i="1" dirty="0">
                        <a:solidFill>
                          <a:srgbClr val="FF6600"/>
                        </a:solidFill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altLang="en-US" sz="2400" b="1" i="1" dirty="0">
                        <a:solidFill>
                          <a:srgbClr val="FF6600"/>
                        </a:solidFill>
                        <a:latin typeface="Cambria Math" panose="02040503050406030204" pitchFamily="18" charset="0"/>
                      </a:rPr>
                      <m:t>𝒙</m:t>
                    </m:r>
                    <m:r>
                      <a:rPr lang="en-US" altLang="en-US" sz="2400" b="1" i="1" baseline="-25000" dirty="0" smtClean="0">
                        <a:solidFill>
                          <a:srgbClr val="FF6600"/>
                        </a:solidFill>
                        <a:latin typeface="Cambria Math" panose="02040503050406030204" pitchFamily="18" charset="0"/>
                      </a:rPr>
                      <m:t>𝟑</m:t>
                    </m:r>
                    <m:r>
                      <a:rPr lang="en-US" altLang="en-US" sz="2400" b="1" i="1" dirty="0">
                        <a:solidFill>
                          <a:srgbClr val="FF6600"/>
                        </a:solidFill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altLang="en-US" sz="2400" b="1" i="1" dirty="0">
                        <a:solidFill>
                          <a:srgbClr val="FF6600"/>
                        </a:solidFill>
                        <a:latin typeface="Cambria Math" panose="02040503050406030204" pitchFamily="18" charset="0"/>
                      </a:rPr>
                      <m:t>𝒙</m:t>
                    </m:r>
                    <m:r>
                      <a:rPr lang="en-US" altLang="en-US" sz="2400" b="1" i="1" baseline="-25000" dirty="0" smtClean="0">
                        <a:solidFill>
                          <a:srgbClr val="FF6600"/>
                        </a:solidFill>
                        <a:latin typeface="Cambria Math" panose="02040503050406030204" pitchFamily="18" charset="0"/>
                      </a:rPr>
                      <m:t>𝟒</m:t>
                    </m:r>
                    <m:r>
                      <a:rPr lang="en-US" altLang="en-US" sz="2400" b="1" i="1" dirty="0">
                        <a:solidFill>
                          <a:srgbClr val="FF6600"/>
                        </a:solidFill>
                        <a:latin typeface="Cambria Math" panose="02040503050406030204" pitchFamily="18" charset="0"/>
                      </a:rPr>
                      <m:t> =</m:t>
                    </m:r>
                    <m:r>
                      <a:rPr lang="en-US" altLang="en-US" sz="2400" b="1" i="1" dirty="0" smtClean="0">
                        <a:solidFill>
                          <a:srgbClr val="FF6600"/>
                        </a:solidFill>
                        <a:latin typeface="Cambria Math" panose="02040503050406030204" pitchFamily="18" charset="0"/>
                      </a:rPr>
                      <m:t>𝟏</m:t>
                    </m:r>
                    <m:r>
                      <a:rPr lang="en-US" altLang="en-US" sz="2400" b="0" i="0" dirty="0" smtClean="0">
                        <a:solidFill>
                          <a:srgbClr val="FF6600"/>
                        </a:solidFill>
                        <a:latin typeface="Cambria Math" panose="02040503050406030204" pitchFamily="18" charset="0"/>
                      </a:rPr>
                      <m:t> </m:t>
                    </m:r>
                    <m:d>
                      <m:dPr>
                        <m:ctrlPr>
                          <a:rPr lang="en-US" altLang="en-US" sz="2400" b="0" i="1" dirty="0" smtClean="0">
                            <a:solidFill>
                              <a:srgbClr val="FF66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altLang="en-US" sz="2400" dirty="0">
                            <a:solidFill>
                              <a:srgbClr val="FF6600"/>
                            </a:solidFill>
                            <a:latin typeface="Cambria Math" panose="02040503050406030204" pitchFamily="18" charset="0"/>
                          </a:rPr>
                          <m:t>mod</m:t>
                        </m:r>
                        <m:r>
                          <a:rPr lang="en-US" altLang="en-US" sz="2400" b="1" i="1" dirty="0">
                            <a:solidFill>
                              <a:srgbClr val="FF6600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altLang="en-US" sz="2400" b="1" i="1" dirty="0">
                            <a:solidFill>
                              <a:srgbClr val="FF6600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e>
                    </m:d>
                    <m:r>
                      <a:rPr lang="en-US" altLang="en-US" sz="2400" i="1" dirty="0">
                        <a:solidFill>
                          <a:srgbClr val="FF6600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endParaRPr lang="en-US" altLang="en-US" sz="2400" dirty="0" smtClean="0">
                  <a:solidFill>
                    <a:srgbClr val="FF6600"/>
                  </a:solidFill>
                </a:endParaRPr>
              </a:p>
              <a:p>
                <a:pPr lvl="2">
                  <a:buClr>
                    <a:srgbClr val="FFCC00"/>
                  </a:buClr>
                </a:pPr>
                <a:r>
                  <a:rPr lang="en-US" altLang="en-US" sz="2400" dirty="0" smtClean="0"/>
                  <a:t># of variables is at most </a:t>
                </a:r>
                <a14:m>
                  <m:oMath xmlns:m="http://schemas.openxmlformats.org/officeDocument/2006/math">
                    <m:r>
                      <a:rPr lang="en-US" altLang="en-US" sz="2400" b="1" i="1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𝟐</m:t>
                    </m:r>
                    <m:r>
                      <a:rPr lang="en-US" altLang="en-US" sz="2400" b="0" i="1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</m:oMath>
                </a14:m>
                <a:r>
                  <a:rPr lang="en-US" altLang="en-US" sz="2400" dirty="0" smtClean="0">
                    <a:solidFill>
                      <a:schemeClr val="accent1"/>
                    </a:solidFill>
                  </a:rPr>
                  <a:t> degree </a:t>
                </a:r>
                <a:r>
                  <a:rPr lang="en-US" altLang="en-US" sz="2400" dirty="0" smtClean="0"/>
                  <a:t>of PCR proof.</a:t>
                </a:r>
              </a:p>
              <a:p>
                <a:pPr lvl="3"/>
                <a:endParaRPr lang="en-US" altLang="en-US" sz="1000" dirty="0" smtClean="0"/>
              </a:p>
              <a:p>
                <a:r>
                  <a:rPr lang="en-US" altLang="en-US" sz="2400" dirty="0" smtClean="0"/>
                  <a:t>Degree of the </a:t>
                </a:r>
                <a:r>
                  <a:rPr lang="en-US" altLang="en-US" sz="2400" b="1" dirty="0" smtClean="0">
                    <a:solidFill>
                      <a:schemeClr val="accent1"/>
                    </a:solidFill>
                  </a:rPr>
                  <a:t>PCR</a:t>
                </a:r>
                <a:r>
                  <a:rPr lang="en-US" altLang="en-US" sz="2400" dirty="0" smtClean="0"/>
                  <a:t> proof of </a:t>
                </a:r>
                <a14:m>
                  <m:oMath xmlns:m="http://schemas.openxmlformats.org/officeDocument/2006/math">
                    <m:r>
                      <a:rPr lang="en-US" altLang="en-US" sz="2400" b="1" i="1" dirty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𝑻𝒔𝒆𝒊𝒕𝒊𝒏</m:t>
                    </m:r>
                    <m:r>
                      <a:rPr lang="en-US" altLang="en-US" sz="2400" b="1" i="1" dirty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altLang="en-US" sz="2400" b="1" i="1" dirty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𝑮</m:t>
                    </m:r>
                    <m:r>
                      <a:rPr lang="en-US" altLang="en-US" sz="2400" b="1" i="1" dirty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altLang="en-US" sz="2400" dirty="0" smtClean="0"/>
                  <a:t>                                           </a:t>
                </a:r>
                <a14:m>
                  <m:oMath xmlns:m="http://schemas.openxmlformats.org/officeDocument/2006/math">
                    <m:r>
                      <a:rPr lang="en-US" altLang="en-US" sz="2400" b="1" i="1" dirty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≥</m:t>
                    </m:r>
                    <m:f>
                      <m:fPr>
                        <m:ctrlPr>
                          <a:rPr lang="en-US" altLang="en-US" sz="2400" b="1" i="1" dirty="0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en-US" sz="2400" b="1" i="1" dirty="0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en-US" sz="2400" b="1" i="1" dirty="0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en-US" sz="2400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</a:t>
                </a:r>
                <a:r>
                  <a:rPr lang="en-US" altLang="en-US" sz="2400" dirty="0" smtClean="0">
                    <a:latin typeface="+mn-lt"/>
                    <a:ea typeface="Cambria Math" panose="02040503050406030204" pitchFamily="18" charset="0"/>
                  </a:rPr>
                  <a:t>min # variables in mod 2 equations proof of </a:t>
                </a:r>
                <a14:m>
                  <m:oMath xmlns:m="http://schemas.openxmlformats.org/officeDocument/2006/math">
                    <m:r>
                      <a:rPr lang="en-US" altLang="en-US" sz="2400" b="1" i="1" dirty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𝑻𝒔𝒆𝒊𝒕𝒊𝒏</m:t>
                    </m:r>
                    <m:r>
                      <a:rPr lang="en-US" altLang="en-US" sz="2400" b="1" i="1" dirty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(</m:t>
                    </m:r>
                    <m:r>
                      <a:rPr lang="en-US" altLang="en-US" sz="2400" b="1" i="1" dirty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𝑮</m:t>
                    </m:r>
                    <m:r>
                      <a:rPr lang="en-US" altLang="en-US" sz="2400" b="1" i="1" dirty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altLang="en-US" sz="2400" dirty="0" smtClean="0">
                    <a:latin typeface="+mn-lt"/>
                    <a:ea typeface="Cambria Math" panose="02040503050406030204" pitchFamily="18" charset="0"/>
                  </a:rPr>
                  <a:t>   </a:t>
                </a:r>
                <a14:m>
                  <m:oMath xmlns:m="http://schemas.openxmlformats.org/officeDocument/2006/math">
                    <m:r>
                      <a:rPr lang="en-US" altLang="en-US" sz="2400" b="1" i="1" dirty="0" smtClean="0">
                        <a:solidFill>
                          <a:srgbClr val="FF66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≥</m:t>
                    </m:r>
                    <m:f>
                      <m:fPr>
                        <m:ctrlPr>
                          <a:rPr lang="en-US" altLang="en-US" sz="2400" b="1" i="1" dirty="0" smtClean="0">
                            <a:solidFill>
                              <a:srgbClr val="FF66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en-US" sz="2400" b="1" i="1" dirty="0" smtClean="0">
                            <a:solidFill>
                              <a:srgbClr val="FF66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en-US" sz="2400" b="1" i="1" dirty="0" smtClean="0">
                            <a:solidFill>
                              <a:srgbClr val="FF66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𝟐</m:t>
                        </m:r>
                      </m:den>
                    </m:f>
                    <m:r>
                      <a:rPr lang="en-US" altLang="en-US" sz="2400" b="1" i="1" dirty="0">
                        <a:solidFill>
                          <a:srgbClr val="FF66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𝜺</m:t>
                    </m:r>
                    <m:r>
                      <a:rPr lang="en-US" altLang="en-US" sz="2400" b="1" i="1" dirty="0">
                        <a:solidFill>
                          <a:srgbClr val="FF66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𝒏</m:t>
                    </m:r>
                    <m:r>
                      <a:rPr lang="en-US" altLang="en-US" sz="2400" b="1" i="1" dirty="0">
                        <a:solidFill>
                          <a:srgbClr val="FF66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/</m:t>
                    </m:r>
                    <m:r>
                      <a:rPr lang="en-US" altLang="en-US" sz="2400" b="1" i="1" dirty="0">
                        <a:solidFill>
                          <a:srgbClr val="FF66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𝟐</m:t>
                    </m:r>
                  </m:oMath>
                </a14:m>
                <a:r>
                  <a:rPr lang="en-US" altLang="en-US" sz="2400" b="1" i="1" dirty="0" smtClean="0">
                    <a:solidFill>
                      <a:srgbClr val="0033CC"/>
                    </a:solidFill>
                    <a:latin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en-US" sz="2400" b="1" i="1" dirty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US" altLang="en-US" sz="2400" b="1" dirty="0">
                    <a:solidFill>
                      <a:srgbClr val="FF6600"/>
                    </a:solidFill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en-US" sz="2400" b="1" i="1" dirty="0">
                        <a:solidFill>
                          <a:srgbClr val="FF66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𝜺</m:t>
                    </m:r>
                    <m:r>
                      <a:rPr lang="en-US" altLang="en-US" sz="2400" b="1" i="1" dirty="0">
                        <a:solidFill>
                          <a:srgbClr val="FF66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𝒏</m:t>
                    </m:r>
                    <m:r>
                      <a:rPr lang="en-US" altLang="en-US" sz="2400" b="1" i="1" dirty="0">
                        <a:solidFill>
                          <a:srgbClr val="FF66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/</m:t>
                    </m:r>
                    <m:r>
                      <a:rPr lang="en-US" altLang="en-US" sz="2400" b="1" i="1" dirty="0" smtClean="0">
                        <a:solidFill>
                          <a:srgbClr val="FF66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𝟒</m:t>
                    </m:r>
                  </m:oMath>
                </a14:m>
                <a:r>
                  <a:rPr lang="en-US" altLang="en-US" sz="2400" b="1" i="1" dirty="0">
                    <a:solidFill>
                      <a:srgbClr val="0033CC"/>
                    </a:solidFill>
                    <a:latin typeface="Cambria Math" panose="02040503050406030204" pitchFamily="18" charset="0"/>
                  </a:rPr>
                  <a:t> </a:t>
                </a:r>
                <a:endParaRPr lang="en-US" altLang="en-US" sz="2400" b="1" i="1" dirty="0" smtClean="0">
                  <a:solidFill>
                    <a:srgbClr val="0033CC"/>
                  </a:solidFill>
                  <a:latin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166915" name="Rectang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blipFill rotWithShape="0">
                <a:blip r:embed="rId2"/>
                <a:stretch>
                  <a:fillRect l="-1523" t="-1107" r="-1885" b="-86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384900-51C4-4F1F-AC0B-CB9FE738FE37}" type="slidenum">
              <a:rPr lang="en-US" altLang="en-US" smtClean="0"/>
              <a:pPr/>
              <a:t>86</a:t>
            </a:fld>
            <a:endParaRPr lang="en-US" altLang="en-US"/>
          </a:p>
        </p:txBody>
      </p:sp>
      <p:sp>
        <p:nvSpPr>
          <p:cNvPr id="5" name="Rectangle 4"/>
          <p:cNvSpPr>
            <a:spLocks noChangeAspect="1"/>
          </p:cNvSpPr>
          <p:nvPr/>
        </p:nvSpPr>
        <p:spPr bwMode="auto">
          <a:xfrm>
            <a:off x="7924800" y="6233160"/>
            <a:ext cx="182880" cy="182880"/>
          </a:xfrm>
          <a:prstGeom prst="rect">
            <a:avLst/>
          </a:prstGeom>
          <a:solidFill>
            <a:srgbClr val="669900"/>
          </a:solidFill>
          <a:ln w="9525" cap="flat" cmpd="sng" algn="ctr">
            <a:noFill/>
            <a:prstDash val="solid"/>
            <a:round/>
            <a:headEnd type="none" w="med" len="med"/>
            <a:tailEnd type="triangl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Symbol" panose="05050102010706020507" pitchFamily="18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9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9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9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9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91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Random k-CNF formulas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Content Placeholder 6"/>
              <p:cNvSpPr>
                <a:spLocks noGrp="1"/>
              </p:cNvSpPr>
              <p:nvPr>
                <p:ph idx="1"/>
              </p:nvPr>
            </p:nvSpPr>
            <p:spPr>
              <a:xfrm>
                <a:off x="431800" y="1295400"/>
                <a:ext cx="8407400" cy="4953000"/>
              </a:xfrm>
            </p:spPr>
            <p:txBody>
              <a:bodyPr/>
              <a:lstStyle/>
              <a:p>
                <a14:m>
                  <m:oMath xmlns:m="http://schemas.openxmlformats.org/officeDocument/2006/math">
                    <m:r>
                      <a:rPr lang="en-US" b="1" i="1" dirty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𝒎</m:t>
                    </m:r>
                    <m:r>
                      <a:rPr lang="en-US" b="1" i="1" dirty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1" i="1" dirty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𝒓𝒏</m:t>
                    </m:r>
                  </m:oMath>
                </a14:m>
                <a:r>
                  <a:rPr lang="en-US" dirty="0" smtClean="0"/>
                  <a:t> clauses chosen independently at random from all   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1" i="1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1" i="1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e>
                      <m:sup>
                        <m:r>
                          <a:rPr lang="en-US" b="1" i="1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𝒌</m:t>
                        </m:r>
                      </m:sup>
                    </m:sSup>
                    <m:d>
                      <m:dPr>
                        <m:ctrlPr>
                          <a:rPr lang="en-US" b="1" i="1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en-US" b="1" i="1" smtClean="0">
                                <a:solidFill>
                                  <a:schemeClr val="accent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r>
                                <a:rPr lang="en-US" b="1" i="1" smtClean="0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</a:rPr>
                                <m:t>𝒏</m:t>
                              </m:r>
                            </m:e>
                          </m:mr>
                          <m:mr>
                            <m:e>
                              <m:r>
                                <a:rPr lang="en-US" b="1" i="1" smtClean="0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</a:rPr>
                                <m:t>𝒌</m:t>
                              </m:r>
                            </m:e>
                          </m:mr>
                        </m:m>
                      </m:e>
                    </m:d>
                  </m:oMath>
                </a14:m>
                <a:r>
                  <a:rPr lang="en-US" dirty="0" smtClean="0"/>
                  <a:t> clauses of size </a:t>
                </a:r>
                <a14:m>
                  <m:oMath xmlns:m="http://schemas.openxmlformats.org/officeDocument/2006/math">
                    <m:r>
                      <a:rPr lang="en-US" b="1" i="1" dirty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𝒌</m:t>
                    </m:r>
                  </m:oMath>
                </a14:m>
                <a:r>
                  <a:rPr lang="en-US" dirty="0" smtClean="0"/>
                  <a:t>.</a:t>
                </a:r>
              </a:p>
              <a:p>
                <a:endParaRPr lang="en-US" dirty="0"/>
              </a:p>
              <a:p>
                <a:r>
                  <a:rPr lang="en-US" dirty="0" smtClean="0"/>
                  <a:t>Exponentially hard for PCR</a:t>
                </a:r>
              </a:p>
              <a:p>
                <a:pPr lvl="1"/>
                <a:r>
                  <a:rPr lang="en-US" b="1" dirty="0" smtClean="0">
                    <a:solidFill>
                      <a:srgbClr val="008000"/>
                    </a:solidFill>
                  </a:rPr>
                  <a:t>Idea</a:t>
                </a:r>
                <a:r>
                  <a:rPr lang="en-US" dirty="0" smtClean="0"/>
                  <a:t> </a:t>
                </a:r>
                <a:r>
                  <a:rPr lang="en-US" dirty="0" smtClean="0">
                    <a:solidFill>
                      <a:srgbClr val="0070C0"/>
                    </a:solidFill>
                  </a:rPr>
                  <a:t>[</a:t>
                </a:r>
                <a:r>
                  <a:rPr lang="en-US" dirty="0" err="1" smtClean="0">
                    <a:solidFill>
                      <a:srgbClr val="0070C0"/>
                    </a:solidFill>
                  </a:rPr>
                  <a:t>BenSasson-Impagliazzo</a:t>
                </a:r>
                <a:r>
                  <a:rPr lang="en-US" dirty="0" smtClean="0">
                    <a:solidFill>
                      <a:srgbClr val="0070C0"/>
                    </a:solidFill>
                  </a:rPr>
                  <a:t>]:  </a:t>
                </a:r>
                <a:r>
                  <a:rPr lang="en-US" dirty="0" smtClean="0"/>
                  <a:t>If characteristic isn’t 2 then lower bound holds even if each clause is strengthened to a parity</a:t>
                </a:r>
              </a:p>
              <a:p>
                <a:pPr lvl="1"/>
                <a:endParaRPr lang="en-US" dirty="0" smtClean="0"/>
              </a:p>
              <a:p>
                <a:pPr lvl="1"/>
                <a:r>
                  <a:rPr lang="en-US" dirty="0" smtClean="0">
                    <a:solidFill>
                      <a:srgbClr val="0070C0"/>
                    </a:solidFill>
                  </a:rPr>
                  <a:t>[</a:t>
                </a:r>
                <a:r>
                  <a:rPr lang="en-US" dirty="0" err="1" smtClean="0">
                    <a:solidFill>
                      <a:srgbClr val="0070C0"/>
                    </a:solidFill>
                  </a:rPr>
                  <a:t>Alekhnovich-Razborov</a:t>
                </a:r>
                <a:r>
                  <a:rPr lang="en-US" dirty="0" smtClean="0">
                    <a:solidFill>
                      <a:srgbClr val="0070C0"/>
                    </a:solidFill>
                  </a:rPr>
                  <a:t>]</a:t>
                </a:r>
                <a:r>
                  <a:rPr lang="en-US" dirty="0" smtClean="0"/>
                  <a:t>: Same bound holds for characteristic 2</a:t>
                </a:r>
                <a:endParaRPr lang="en-US" dirty="0"/>
              </a:p>
            </p:txBody>
          </p:sp>
        </mc:Choice>
        <mc:Fallback xmlns="">
          <p:sp>
            <p:nvSpPr>
              <p:cNvPr id="7" name="Content Placeholder 6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31800" y="1295400"/>
                <a:ext cx="8407400" cy="4953000"/>
              </a:xfrm>
              <a:blipFill rotWithShape="0">
                <a:blip r:embed="rId2"/>
                <a:stretch>
                  <a:fillRect l="-1305" t="-123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B9B92D-3798-4B3D-94F8-EBF3DDA29F74}" type="slidenum">
              <a:rPr lang="en-US" altLang="en-US" smtClean="0"/>
              <a:pPr/>
              <a:t>87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4171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6858000" y="6226277"/>
            <a:ext cx="1905000" cy="457200"/>
          </a:xfrm>
          <a:noFill/>
        </p:spPr>
        <p:txBody>
          <a:bodyPr/>
          <a:lstStyle>
            <a:lvl1pPr algn="ctr">
              <a:defRPr sz="2800">
                <a:solidFill>
                  <a:srgbClr val="FFFF00"/>
                </a:solidFill>
                <a:latin typeface="Trebuchet MS" panose="020B0603020202020204" pitchFamily="34" charset="0"/>
              </a:defRPr>
            </a:lvl1pPr>
            <a:lvl2pPr marL="742950" indent="-285750" algn="ctr">
              <a:defRPr sz="2800">
                <a:solidFill>
                  <a:srgbClr val="FFFF00"/>
                </a:solidFill>
                <a:latin typeface="Trebuchet MS" panose="020B0603020202020204" pitchFamily="34" charset="0"/>
              </a:defRPr>
            </a:lvl2pPr>
            <a:lvl3pPr marL="1143000" indent="-228600" algn="ctr">
              <a:defRPr sz="2800">
                <a:solidFill>
                  <a:srgbClr val="FFFF00"/>
                </a:solidFill>
                <a:latin typeface="Trebuchet MS" panose="020B0603020202020204" pitchFamily="34" charset="0"/>
              </a:defRPr>
            </a:lvl3pPr>
            <a:lvl4pPr marL="1600200" indent="-228600" algn="ctr">
              <a:defRPr sz="2800">
                <a:solidFill>
                  <a:srgbClr val="FFFF00"/>
                </a:solidFill>
                <a:latin typeface="Trebuchet MS" panose="020B0603020202020204" pitchFamily="34" charset="0"/>
              </a:defRPr>
            </a:lvl4pPr>
            <a:lvl5pPr marL="2057400" indent="-228600" algn="ctr">
              <a:defRPr sz="2800">
                <a:solidFill>
                  <a:srgbClr val="FFFF00"/>
                </a:solidFill>
                <a:latin typeface="Trebuchet MS" panose="020B0603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FFFF00"/>
                </a:solidFill>
                <a:latin typeface="Trebuchet MS" panose="020B0603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FFFF00"/>
                </a:solidFill>
                <a:latin typeface="Trebuchet MS" panose="020B0603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FFFF00"/>
                </a:solidFill>
                <a:latin typeface="Trebuchet MS" panose="020B0603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FFFF00"/>
                </a:solidFill>
                <a:latin typeface="Trebuchet MS" panose="020B0603020202020204" pitchFamily="34" charset="0"/>
              </a:defRPr>
            </a:lvl9pPr>
          </a:lstStyle>
          <a:p>
            <a:pPr algn="r"/>
            <a:fld id="{BF89033F-2593-4192-8D67-46ADC7CDB66E}" type="slidenum">
              <a:rPr lang="en-US" altLang="en-US" sz="1400">
                <a:solidFill>
                  <a:schemeClr val="tx2"/>
                </a:solidFill>
                <a:latin typeface="+mn-lt"/>
              </a:rPr>
              <a:pPr algn="r"/>
              <a:t>88</a:t>
            </a:fld>
            <a:endParaRPr lang="en-US" altLang="en-US" sz="1400" dirty="0">
              <a:solidFill>
                <a:schemeClr val="accent2"/>
              </a:solidFill>
              <a:latin typeface="+mn-lt"/>
            </a:endParaRPr>
          </a:p>
        </p:txBody>
      </p:sp>
      <p:sp>
        <p:nvSpPr>
          <p:cNvPr id="24579" name="Rectangle 2"/>
          <p:cNvSpPr>
            <a:spLocks noGrp="1" noChangeArrowheads="1"/>
          </p:cNvSpPr>
          <p:nvPr>
            <p:ph type="title"/>
          </p:nvPr>
        </p:nvSpPr>
        <p:spPr>
          <a:xfrm>
            <a:off x="584200" y="571500"/>
            <a:ext cx="7772400" cy="606425"/>
          </a:xfrm>
        </p:spPr>
        <p:txBody>
          <a:bodyPr/>
          <a:lstStyle/>
          <a:p>
            <a:r>
              <a:rPr lang="en-US" altLang="en-US" sz="4000" dirty="0" smtClean="0"/>
              <a:t>DPLL on random 3-CNF</a:t>
            </a:r>
          </a:p>
        </p:txBody>
      </p:sp>
      <p:grpSp>
        <p:nvGrpSpPr>
          <p:cNvPr id="24580" name="Group 33"/>
          <p:cNvGrpSpPr>
            <a:grpSpLocks/>
          </p:cNvGrpSpPr>
          <p:nvPr/>
        </p:nvGrpSpPr>
        <p:grpSpPr bwMode="auto">
          <a:xfrm>
            <a:off x="304800" y="3429000"/>
            <a:ext cx="5184775" cy="2225675"/>
            <a:chOff x="192" y="2160"/>
            <a:chExt cx="3266" cy="1402"/>
          </a:xfrm>
        </p:grpSpPr>
        <p:sp>
          <p:nvSpPr>
            <p:cNvPr id="24599" name="Freeform 13"/>
            <p:cNvSpPr>
              <a:spLocks/>
            </p:cNvSpPr>
            <p:nvPr/>
          </p:nvSpPr>
          <p:spPr bwMode="auto">
            <a:xfrm>
              <a:off x="1202" y="2832"/>
              <a:ext cx="2256" cy="576"/>
            </a:xfrm>
            <a:custGeom>
              <a:avLst/>
              <a:gdLst>
                <a:gd name="T0" fmla="*/ 0 w 2258"/>
                <a:gd name="T1" fmla="*/ 0 h 1482"/>
                <a:gd name="T2" fmla="*/ 617 w 2258"/>
                <a:gd name="T3" fmla="*/ 0 h 1482"/>
                <a:gd name="T4" fmla="*/ 681 w 2258"/>
                <a:gd name="T5" fmla="*/ 32 h 1482"/>
                <a:gd name="T6" fmla="*/ 721 w 2258"/>
                <a:gd name="T7" fmla="*/ 68 h 1482"/>
                <a:gd name="T8" fmla="*/ 769 w 2258"/>
                <a:gd name="T9" fmla="*/ 124 h 1482"/>
                <a:gd name="T10" fmla="*/ 817 w 2258"/>
                <a:gd name="T11" fmla="*/ 180 h 1482"/>
                <a:gd name="T12" fmla="*/ 835 w 2258"/>
                <a:gd name="T13" fmla="*/ 244 h 1482"/>
                <a:gd name="T14" fmla="*/ 865 w 2258"/>
                <a:gd name="T15" fmla="*/ 292 h 1482"/>
                <a:gd name="T16" fmla="*/ 890 w 2258"/>
                <a:gd name="T17" fmla="*/ 343 h 1482"/>
                <a:gd name="T18" fmla="*/ 917 w 2258"/>
                <a:gd name="T19" fmla="*/ 385 h 1482"/>
                <a:gd name="T20" fmla="*/ 981 w 2258"/>
                <a:gd name="T21" fmla="*/ 435 h 1482"/>
                <a:gd name="T22" fmla="*/ 1035 w 2258"/>
                <a:gd name="T23" fmla="*/ 481 h 1482"/>
                <a:gd name="T24" fmla="*/ 1105 w 2258"/>
                <a:gd name="T25" fmla="*/ 516 h 1482"/>
                <a:gd name="T26" fmla="*/ 1201 w 2258"/>
                <a:gd name="T27" fmla="*/ 553 h 1482"/>
                <a:gd name="T28" fmla="*/ 1326 w 2258"/>
                <a:gd name="T29" fmla="*/ 562 h 1482"/>
                <a:gd name="T30" fmla="*/ 1472 w 2258"/>
                <a:gd name="T31" fmla="*/ 576 h 1482"/>
                <a:gd name="T32" fmla="*/ 2256 w 2258"/>
                <a:gd name="T33" fmla="*/ 572 h 1482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2258" h="1482">
                  <a:moveTo>
                    <a:pt x="0" y="0"/>
                  </a:moveTo>
                  <a:lnTo>
                    <a:pt x="618" y="0"/>
                  </a:lnTo>
                  <a:lnTo>
                    <a:pt x="682" y="82"/>
                  </a:lnTo>
                  <a:lnTo>
                    <a:pt x="722" y="175"/>
                  </a:lnTo>
                  <a:lnTo>
                    <a:pt x="770" y="319"/>
                  </a:lnTo>
                  <a:lnTo>
                    <a:pt x="818" y="463"/>
                  </a:lnTo>
                  <a:lnTo>
                    <a:pt x="836" y="628"/>
                  </a:lnTo>
                  <a:lnTo>
                    <a:pt x="866" y="751"/>
                  </a:lnTo>
                  <a:lnTo>
                    <a:pt x="891" y="882"/>
                  </a:lnTo>
                  <a:lnTo>
                    <a:pt x="918" y="991"/>
                  </a:lnTo>
                  <a:lnTo>
                    <a:pt x="982" y="1119"/>
                  </a:lnTo>
                  <a:lnTo>
                    <a:pt x="1036" y="1237"/>
                  </a:lnTo>
                  <a:lnTo>
                    <a:pt x="1106" y="1327"/>
                  </a:lnTo>
                  <a:lnTo>
                    <a:pt x="1202" y="1423"/>
                  </a:lnTo>
                  <a:lnTo>
                    <a:pt x="1327" y="1446"/>
                  </a:lnTo>
                  <a:lnTo>
                    <a:pt x="1473" y="1482"/>
                  </a:lnTo>
                  <a:lnTo>
                    <a:pt x="2258" y="1471"/>
                  </a:lnTo>
                </a:path>
              </a:pathLst>
            </a:custGeom>
            <a:noFill/>
            <a:ln w="38100" cap="flat" cmpd="sng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600" name="Text Box 23"/>
            <p:cNvSpPr txBox="1">
              <a:spLocks noChangeArrowheads="1"/>
            </p:cNvSpPr>
            <p:nvPr/>
          </p:nvSpPr>
          <p:spPr bwMode="auto">
            <a:xfrm>
              <a:off x="914" y="3312"/>
              <a:ext cx="200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chemeClr val="accent2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>
              <a:lvl1pPr algn="ctr">
                <a:defRPr sz="2800">
                  <a:solidFill>
                    <a:srgbClr val="FFFF00"/>
                  </a:solidFill>
                  <a:latin typeface="Trebuchet MS" panose="020B0603020202020204" pitchFamily="34" charset="0"/>
                </a:defRPr>
              </a:lvl1pPr>
              <a:lvl2pPr marL="742950" indent="-285750" algn="ctr">
                <a:defRPr sz="2800">
                  <a:solidFill>
                    <a:srgbClr val="FFFF00"/>
                  </a:solidFill>
                  <a:latin typeface="Trebuchet MS" panose="020B0603020202020204" pitchFamily="34" charset="0"/>
                </a:defRPr>
              </a:lvl2pPr>
              <a:lvl3pPr marL="1143000" indent="-228600" algn="ctr">
                <a:defRPr sz="2800">
                  <a:solidFill>
                    <a:srgbClr val="FFFF00"/>
                  </a:solidFill>
                  <a:latin typeface="Trebuchet MS" panose="020B0603020202020204" pitchFamily="34" charset="0"/>
                </a:defRPr>
              </a:lvl3pPr>
              <a:lvl4pPr marL="1600200" indent="-228600" algn="ctr">
                <a:defRPr sz="2800">
                  <a:solidFill>
                    <a:srgbClr val="FFFF00"/>
                  </a:solidFill>
                  <a:latin typeface="Trebuchet MS" panose="020B0603020202020204" pitchFamily="34" charset="0"/>
                </a:defRPr>
              </a:lvl4pPr>
              <a:lvl5pPr marL="2057400" indent="-228600" algn="ctr">
                <a:defRPr sz="2800">
                  <a:solidFill>
                    <a:srgbClr val="FFFF00"/>
                  </a:solidFill>
                  <a:latin typeface="Trebuchet MS" panose="020B0603020202020204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rgbClr val="FFFF00"/>
                  </a:solidFill>
                  <a:latin typeface="Trebuchet MS" panose="020B0603020202020204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rgbClr val="FFFF00"/>
                  </a:solidFill>
                  <a:latin typeface="Trebuchet MS" panose="020B0603020202020204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rgbClr val="FFFF00"/>
                  </a:solidFill>
                  <a:latin typeface="Trebuchet MS" panose="020B0603020202020204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rgbClr val="FFFF00"/>
                  </a:solidFill>
                  <a:latin typeface="Trebuchet MS" panose="020B0603020202020204" pitchFamily="34" charset="0"/>
                </a:defRPr>
              </a:lvl9pPr>
            </a:lstStyle>
            <a:p>
              <a:r>
                <a:rPr lang="en-US" altLang="en-US" sz="2000" dirty="0">
                  <a:solidFill>
                    <a:srgbClr val="008000"/>
                  </a:solidFill>
                </a:rPr>
                <a:t>0</a:t>
              </a:r>
            </a:p>
          </p:txBody>
        </p:sp>
        <p:sp>
          <p:nvSpPr>
            <p:cNvPr id="24601" name="Rectangle 24"/>
            <p:cNvSpPr>
              <a:spLocks noChangeArrowheads="1"/>
            </p:cNvSpPr>
            <p:nvPr/>
          </p:nvSpPr>
          <p:spPr bwMode="auto">
            <a:xfrm>
              <a:off x="914" y="2688"/>
              <a:ext cx="200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chemeClr val="accent2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>
              <a:lvl1pPr algn="ctr">
                <a:defRPr sz="2800">
                  <a:solidFill>
                    <a:srgbClr val="FFFF00"/>
                  </a:solidFill>
                  <a:latin typeface="Trebuchet MS" panose="020B0603020202020204" pitchFamily="34" charset="0"/>
                </a:defRPr>
              </a:lvl1pPr>
              <a:lvl2pPr marL="742950" indent="-285750" algn="ctr">
                <a:defRPr sz="2800">
                  <a:solidFill>
                    <a:srgbClr val="FFFF00"/>
                  </a:solidFill>
                  <a:latin typeface="Trebuchet MS" panose="020B0603020202020204" pitchFamily="34" charset="0"/>
                </a:defRPr>
              </a:lvl2pPr>
              <a:lvl3pPr marL="1143000" indent="-228600" algn="ctr">
                <a:defRPr sz="2800">
                  <a:solidFill>
                    <a:srgbClr val="FFFF00"/>
                  </a:solidFill>
                  <a:latin typeface="Trebuchet MS" panose="020B0603020202020204" pitchFamily="34" charset="0"/>
                </a:defRPr>
              </a:lvl3pPr>
              <a:lvl4pPr marL="1600200" indent="-228600" algn="ctr">
                <a:defRPr sz="2800">
                  <a:solidFill>
                    <a:srgbClr val="FFFF00"/>
                  </a:solidFill>
                  <a:latin typeface="Trebuchet MS" panose="020B0603020202020204" pitchFamily="34" charset="0"/>
                </a:defRPr>
              </a:lvl4pPr>
              <a:lvl5pPr marL="2057400" indent="-228600" algn="ctr">
                <a:defRPr sz="2800">
                  <a:solidFill>
                    <a:srgbClr val="FFFF00"/>
                  </a:solidFill>
                  <a:latin typeface="Trebuchet MS" panose="020B0603020202020204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rgbClr val="FFFF00"/>
                  </a:solidFill>
                  <a:latin typeface="Trebuchet MS" panose="020B0603020202020204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rgbClr val="FFFF00"/>
                  </a:solidFill>
                  <a:latin typeface="Trebuchet MS" panose="020B0603020202020204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rgbClr val="FFFF00"/>
                  </a:solidFill>
                  <a:latin typeface="Trebuchet MS" panose="020B0603020202020204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rgbClr val="FFFF00"/>
                  </a:solidFill>
                  <a:latin typeface="Trebuchet MS" panose="020B0603020202020204" pitchFamily="34" charset="0"/>
                </a:defRPr>
              </a:lvl9pPr>
            </a:lstStyle>
            <a:p>
              <a:r>
                <a:rPr lang="en-US" altLang="en-US" sz="2000" dirty="0">
                  <a:solidFill>
                    <a:srgbClr val="008000"/>
                  </a:solidFill>
                </a:rPr>
                <a:t>1</a:t>
              </a:r>
            </a:p>
          </p:txBody>
        </p:sp>
        <p:sp>
          <p:nvSpPr>
            <p:cNvPr id="24602" name="Text Box 26"/>
            <p:cNvSpPr txBox="1">
              <a:spLocks noChangeArrowheads="1"/>
            </p:cNvSpPr>
            <p:nvPr/>
          </p:nvSpPr>
          <p:spPr bwMode="auto">
            <a:xfrm rot="7614">
              <a:off x="192" y="2160"/>
              <a:ext cx="909" cy="44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chemeClr val="accent2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algn="ctr">
                <a:defRPr sz="2800">
                  <a:solidFill>
                    <a:srgbClr val="FFFF00"/>
                  </a:solidFill>
                  <a:latin typeface="Trebuchet MS" panose="020B0603020202020204" pitchFamily="34" charset="0"/>
                </a:defRPr>
              </a:lvl1pPr>
              <a:lvl2pPr marL="742950" indent="-285750" algn="ctr">
                <a:defRPr sz="2800">
                  <a:solidFill>
                    <a:srgbClr val="FFFF00"/>
                  </a:solidFill>
                  <a:latin typeface="Trebuchet MS" panose="020B0603020202020204" pitchFamily="34" charset="0"/>
                </a:defRPr>
              </a:lvl2pPr>
              <a:lvl3pPr marL="1143000" indent="-228600" algn="ctr">
                <a:defRPr sz="2800">
                  <a:solidFill>
                    <a:srgbClr val="FFFF00"/>
                  </a:solidFill>
                  <a:latin typeface="Trebuchet MS" panose="020B0603020202020204" pitchFamily="34" charset="0"/>
                </a:defRPr>
              </a:lvl3pPr>
              <a:lvl4pPr marL="1600200" indent="-228600" algn="ctr">
                <a:defRPr sz="2800">
                  <a:solidFill>
                    <a:srgbClr val="FFFF00"/>
                  </a:solidFill>
                  <a:latin typeface="Trebuchet MS" panose="020B0603020202020204" pitchFamily="34" charset="0"/>
                </a:defRPr>
              </a:lvl4pPr>
              <a:lvl5pPr marL="2057400" indent="-228600" algn="ctr">
                <a:defRPr sz="2800">
                  <a:solidFill>
                    <a:srgbClr val="FFFF00"/>
                  </a:solidFill>
                  <a:latin typeface="Trebuchet MS" panose="020B0603020202020204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rgbClr val="FFFF00"/>
                  </a:solidFill>
                  <a:latin typeface="Trebuchet MS" panose="020B0603020202020204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rgbClr val="FFFF00"/>
                  </a:solidFill>
                  <a:latin typeface="Trebuchet MS" panose="020B0603020202020204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rgbClr val="FFFF00"/>
                  </a:solidFill>
                  <a:latin typeface="Trebuchet MS" panose="020B0603020202020204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rgbClr val="FFFF00"/>
                  </a:solidFill>
                  <a:latin typeface="Trebuchet MS" panose="020B0603020202020204" pitchFamily="34" charset="0"/>
                </a:defRPr>
              </a:lvl9pPr>
            </a:lstStyle>
            <a:p>
              <a:r>
                <a:rPr lang="en-US" altLang="en-US" sz="2000" dirty="0">
                  <a:solidFill>
                    <a:srgbClr val="008000"/>
                  </a:solidFill>
                </a:rPr>
                <a:t>probability </a:t>
              </a:r>
            </a:p>
            <a:p>
              <a:r>
                <a:rPr lang="en-US" altLang="en-US" sz="2000" dirty="0" err="1">
                  <a:solidFill>
                    <a:srgbClr val="008000"/>
                  </a:solidFill>
                </a:rPr>
                <a:t>satisfiable</a:t>
              </a:r>
              <a:endParaRPr lang="en-US" altLang="en-US" sz="2000" dirty="0">
                <a:solidFill>
                  <a:srgbClr val="008000"/>
                </a:solidFill>
              </a:endParaRPr>
            </a:p>
          </p:txBody>
        </p:sp>
      </p:grpSp>
      <p:grpSp>
        <p:nvGrpSpPr>
          <p:cNvPr id="24581" name="Group 32"/>
          <p:cNvGrpSpPr>
            <a:grpSpLocks/>
          </p:cNvGrpSpPr>
          <p:nvPr/>
        </p:nvGrpSpPr>
        <p:grpSpPr bwMode="auto">
          <a:xfrm>
            <a:off x="1905000" y="1981200"/>
            <a:ext cx="3581400" cy="3429000"/>
            <a:chOff x="1200" y="1248"/>
            <a:chExt cx="2256" cy="2160"/>
          </a:xfrm>
        </p:grpSpPr>
        <p:grpSp>
          <p:nvGrpSpPr>
            <p:cNvPr id="24595" name="Group 20"/>
            <p:cNvGrpSpPr>
              <a:grpSpLocks/>
            </p:cNvGrpSpPr>
            <p:nvPr/>
          </p:nvGrpSpPr>
          <p:grpSpPr bwMode="auto">
            <a:xfrm>
              <a:off x="1200" y="1296"/>
              <a:ext cx="2256" cy="2112"/>
              <a:chOff x="1200" y="1248"/>
              <a:chExt cx="3312" cy="2112"/>
            </a:xfrm>
          </p:grpSpPr>
          <p:sp>
            <p:nvSpPr>
              <p:cNvPr id="24597" name="Line 18"/>
              <p:cNvSpPr>
                <a:spLocks noChangeShapeType="1"/>
              </p:cNvSpPr>
              <p:nvPr/>
            </p:nvSpPr>
            <p:spPr bwMode="auto">
              <a:xfrm flipV="1">
                <a:off x="1200" y="1248"/>
                <a:ext cx="0" cy="2112"/>
              </a:xfrm>
              <a:prstGeom prst="line">
                <a:avLst/>
              </a:prstGeom>
              <a:noFill/>
              <a:ln w="38100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4598" name="Line 19"/>
              <p:cNvSpPr>
                <a:spLocks noChangeShapeType="1"/>
              </p:cNvSpPr>
              <p:nvPr/>
            </p:nvSpPr>
            <p:spPr bwMode="auto">
              <a:xfrm>
                <a:off x="1200" y="3360"/>
                <a:ext cx="3312" cy="0"/>
              </a:xfrm>
              <a:prstGeom prst="line">
                <a:avLst/>
              </a:prstGeom>
              <a:noFill/>
              <a:ln w="38100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24596" name="Line 21"/>
            <p:cNvSpPr>
              <a:spLocks noChangeShapeType="1"/>
            </p:cNvSpPr>
            <p:nvPr/>
          </p:nvSpPr>
          <p:spPr bwMode="auto">
            <a:xfrm flipV="1">
              <a:off x="3456" y="1248"/>
              <a:ext cx="0" cy="2160"/>
            </a:xfrm>
            <a:prstGeom prst="line">
              <a:avLst/>
            </a:prstGeom>
            <a:noFill/>
            <a:ln w="38100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212002" name="Group 34"/>
          <p:cNvGrpSpPr>
            <a:grpSpLocks/>
          </p:cNvGrpSpPr>
          <p:nvPr/>
        </p:nvGrpSpPr>
        <p:grpSpPr bwMode="auto">
          <a:xfrm>
            <a:off x="2995613" y="1981200"/>
            <a:ext cx="874712" cy="3902075"/>
            <a:chOff x="1845" y="1248"/>
            <a:chExt cx="551" cy="2458"/>
          </a:xfrm>
        </p:grpSpPr>
        <p:sp>
          <p:nvSpPr>
            <p:cNvPr id="24593" name="Line 14"/>
            <p:cNvSpPr>
              <a:spLocks noChangeShapeType="1"/>
            </p:cNvSpPr>
            <p:nvPr/>
          </p:nvSpPr>
          <p:spPr bwMode="auto">
            <a:xfrm flipV="1">
              <a:off x="2114" y="1248"/>
              <a:ext cx="0" cy="2160"/>
            </a:xfrm>
            <a:prstGeom prst="line">
              <a:avLst/>
            </a:prstGeom>
            <a:noFill/>
            <a:ln w="38100">
              <a:solidFill>
                <a:schemeClr val="hlink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594" name="Rectangle 25"/>
            <p:cNvSpPr>
              <a:spLocks noChangeArrowheads="1"/>
            </p:cNvSpPr>
            <p:nvPr/>
          </p:nvSpPr>
          <p:spPr bwMode="auto">
            <a:xfrm>
              <a:off x="1845" y="3456"/>
              <a:ext cx="551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chemeClr val="accent2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>
              <a:lvl1pPr algn="ctr">
                <a:defRPr sz="2800">
                  <a:solidFill>
                    <a:srgbClr val="FFFF00"/>
                  </a:solidFill>
                  <a:latin typeface="Trebuchet MS" panose="020B0603020202020204" pitchFamily="34" charset="0"/>
                </a:defRPr>
              </a:lvl1pPr>
              <a:lvl2pPr marL="742950" indent="-285750" algn="ctr">
                <a:defRPr sz="2800">
                  <a:solidFill>
                    <a:srgbClr val="FFFF00"/>
                  </a:solidFill>
                  <a:latin typeface="Trebuchet MS" panose="020B0603020202020204" pitchFamily="34" charset="0"/>
                </a:defRPr>
              </a:lvl2pPr>
              <a:lvl3pPr marL="1143000" indent="-228600" algn="ctr">
                <a:defRPr sz="2800">
                  <a:solidFill>
                    <a:srgbClr val="FFFF00"/>
                  </a:solidFill>
                  <a:latin typeface="Trebuchet MS" panose="020B0603020202020204" pitchFamily="34" charset="0"/>
                </a:defRPr>
              </a:lvl3pPr>
              <a:lvl4pPr marL="1600200" indent="-228600" algn="ctr">
                <a:defRPr sz="2800">
                  <a:solidFill>
                    <a:srgbClr val="FFFF00"/>
                  </a:solidFill>
                  <a:latin typeface="Trebuchet MS" panose="020B0603020202020204" pitchFamily="34" charset="0"/>
                </a:defRPr>
              </a:lvl4pPr>
              <a:lvl5pPr marL="2057400" indent="-228600" algn="ctr">
                <a:defRPr sz="2800">
                  <a:solidFill>
                    <a:srgbClr val="FFFF00"/>
                  </a:solidFill>
                  <a:latin typeface="Trebuchet MS" panose="020B0603020202020204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rgbClr val="FFFF00"/>
                  </a:solidFill>
                  <a:latin typeface="Trebuchet MS" panose="020B0603020202020204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rgbClr val="FFFF00"/>
                  </a:solidFill>
                  <a:latin typeface="Trebuchet MS" panose="020B0603020202020204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rgbClr val="FFFF00"/>
                  </a:solidFill>
                  <a:latin typeface="Trebuchet MS" panose="020B0603020202020204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rgbClr val="FFFF00"/>
                  </a:solidFill>
                  <a:latin typeface="Trebuchet MS" panose="020B0603020202020204" pitchFamily="34" charset="0"/>
                </a:defRPr>
              </a:lvl9pPr>
            </a:lstStyle>
            <a:p>
              <a:r>
                <a:rPr lang="en-US" altLang="en-US" sz="2000" b="1">
                  <a:solidFill>
                    <a:schemeClr val="hlink"/>
                  </a:solidFill>
                </a:rPr>
                <a:t>4.267</a:t>
              </a:r>
              <a:endParaRPr lang="en-US" altLang="en-US" sz="2000" b="1">
                <a:solidFill>
                  <a:schemeClr val="accent1"/>
                </a:solidFill>
              </a:endParaRPr>
            </a:p>
          </p:txBody>
        </p:sp>
      </p:grpSp>
      <p:sp>
        <p:nvSpPr>
          <p:cNvPr id="24583" name="Text Box 27"/>
          <p:cNvSpPr txBox="1">
            <a:spLocks noChangeArrowheads="1"/>
          </p:cNvSpPr>
          <p:nvPr/>
        </p:nvSpPr>
        <p:spPr bwMode="auto">
          <a:xfrm>
            <a:off x="2065338" y="5927725"/>
            <a:ext cx="3332162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chemeClr val="accent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algn="ctr">
              <a:defRPr sz="2800">
                <a:solidFill>
                  <a:srgbClr val="FFFF00"/>
                </a:solidFill>
                <a:latin typeface="Trebuchet MS" panose="020B0603020202020204" pitchFamily="34" charset="0"/>
              </a:defRPr>
            </a:lvl1pPr>
            <a:lvl2pPr marL="742950" indent="-285750" algn="ctr">
              <a:defRPr sz="2800">
                <a:solidFill>
                  <a:srgbClr val="FFFF00"/>
                </a:solidFill>
                <a:latin typeface="Trebuchet MS" panose="020B0603020202020204" pitchFamily="34" charset="0"/>
              </a:defRPr>
            </a:lvl2pPr>
            <a:lvl3pPr marL="1143000" indent="-228600" algn="ctr">
              <a:defRPr sz="2800">
                <a:solidFill>
                  <a:srgbClr val="FFFF00"/>
                </a:solidFill>
                <a:latin typeface="Trebuchet MS" panose="020B0603020202020204" pitchFamily="34" charset="0"/>
              </a:defRPr>
            </a:lvl3pPr>
            <a:lvl4pPr marL="1600200" indent="-228600" algn="ctr">
              <a:defRPr sz="2800">
                <a:solidFill>
                  <a:srgbClr val="FFFF00"/>
                </a:solidFill>
                <a:latin typeface="Trebuchet MS" panose="020B0603020202020204" pitchFamily="34" charset="0"/>
              </a:defRPr>
            </a:lvl4pPr>
            <a:lvl5pPr marL="2057400" indent="-228600" algn="ctr">
              <a:defRPr sz="2800">
                <a:solidFill>
                  <a:srgbClr val="FFFF00"/>
                </a:solidFill>
                <a:latin typeface="Trebuchet MS" panose="020B0603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FFFF00"/>
                </a:solidFill>
                <a:latin typeface="Trebuchet MS" panose="020B0603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FFFF00"/>
                </a:solidFill>
                <a:latin typeface="Trebuchet MS" panose="020B0603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FFFF00"/>
                </a:solidFill>
                <a:latin typeface="Trebuchet MS" panose="020B0603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FFFF00"/>
                </a:solidFill>
                <a:latin typeface="Trebuchet MS" panose="020B0603020202020204" pitchFamily="34" charset="0"/>
              </a:defRPr>
            </a:lvl9pPr>
          </a:lstStyle>
          <a:p>
            <a:r>
              <a:rPr lang="en-US" altLang="en-US" sz="2000" dirty="0">
                <a:solidFill>
                  <a:schemeClr val="accent1"/>
                </a:solidFill>
              </a:rPr>
              <a:t>ratio of clauses to variables</a:t>
            </a:r>
          </a:p>
        </p:txBody>
      </p:sp>
      <p:sp>
        <p:nvSpPr>
          <p:cNvPr id="24584" name="Freeform 12"/>
          <p:cNvSpPr>
            <a:spLocks/>
          </p:cNvSpPr>
          <p:nvPr/>
        </p:nvSpPr>
        <p:spPr bwMode="auto">
          <a:xfrm>
            <a:off x="1905000" y="2057400"/>
            <a:ext cx="3549650" cy="3276600"/>
          </a:xfrm>
          <a:custGeom>
            <a:avLst/>
            <a:gdLst>
              <a:gd name="T0" fmla="*/ 0 w 2236"/>
              <a:gd name="T1" fmla="*/ 3275013 h 2064"/>
              <a:gd name="T2" fmla="*/ 307975 w 2236"/>
              <a:gd name="T3" fmla="*/ 3276600 h 2064"/>
              <a:gd name="T4" fmla="*/ 536575 w 2236"/>
              <a:gd name="T5" fmla="*/ 3276600 h 2064"/>
              <a:gd name="T6" fmla="*/ 688975 w 2236"/>
              <a:gd name="T7" fmla="*/ 3200400 h 2064"/>
              <a:gd name="T8" fmla="*/ 841375 w 2236"/>
              <a:gd name="T9" fmla="*/ 3124200 h 2064"/>
              <a:gd name="T10" fmla="*/ 917575 w 2236"/>
              <a:gd name="T11" fmla="*/ 3048000 h 2064"/>
              <a:gd name="T12" fmla="*/ 1069975 w 2236"/>
              <a:gd name="T13" fmla="*/ 2667000 h 2064"/>
              <a:gd name="T14" fmla="*/ 1146175 w 2236"/>
              <a:gd name="T15" fmla="*/ 2209800 h 2064"/>
              <a:gd name="T16" fmla="*/ 1198563 w 2236"/>
              <a:gd name="T17" fmla="*/ 1860550 h 2064"/>
              <a:gd name="T18" fmla="*/ 1222375 w 2236"/>
              <a:gd name="T19" fmla="*/ 1447800 h 2064"/>
              <a:gd name="T20" fmla="*/ 1298575 w 2236"/>
              <a:gd name="T21" fmla="*/ 838200 h 2064"/>
              <a:gd name="T22" fmla="*/ 1374775 w 2236"/>
              <a:gd name="T23" fmla="*/ 228600 h 2064"/>
              <a:gd name="T24" fmla="*/ 1414463 w 2236"/>
              <a:gd name="T25" fmla="*/ 84138 h 2064"/>
              <a:gd name="T26" fmla="*/ 1450975 w 2236"/>
              <a:gd name="T27" fmla="*/ 0 h 2064"/>
              <a:gd name="T28" fmla="*/ 1527175 w 2236"/>
              <a:gd name="T29" fmla="*/ 76200 h 2064"/>
              <a:gd name="T30" fmla="*/ 1603375 w 2236"/>
              <a:gd name="T31" fmla="*/ 381000 h 2064"/>
              <a:gd name="T32" fmla="*/ 1679575 w 2236"/>
              <a:gd name="T33" fmla="*/ 685800 h 2064"/>
              <a:gd name="T34" fmla="*/ 1760538 w 2236"/>
              <a:gd name="T35" fmla="*/ 908050 h 2064"/>
              <a:gd name="T36" fmla="*/ 1831975 w 2236"/>
              <a:gd name="T37" fmla="*/ 1143000 h 2064"/>
              <a:gd name="T38" fmla="*/ 1919288 w 2236"/>
              <a:gd name="T39" fmla="*/ 1406525 h 2064"/>
              <a:gd name="T40" fmla="*/ 2060575 w 2236"/>
              <a:gd name="T41" fmla="*/ 1752600 h 2064"/>
              <a:gd name="T42" fmla="*/ 2136775 w 2236"/>
              <a:gd name="T43" fmla="*/ 1905000 h 2064"/>
              <a:gd name="T44" fmla="*/ 2212975 w 2236"/>
              <a:gd name="T45" fmla="*/ 1981200 h 2064"/>
              <a:gd name="T46" fmla="*/ 2365375 w 2236"/>
              <a:gd name="T47" fmla="*/ 2209800 h 2064"/>
              <a:gd name="T48" fmla="*/ 2597150 w 2236"/>
              <a:gd name="T49" fmla="*/ 2446338 h 2064"/>
              <a:gd name="T50" fmla="*/ 2822575 w 2236"/>
              <a:gd name="T51" fmla="*/ 2590800 h 2064"/>
              <a:gd name="T52" fmla="*/ 3051175 w 2236"/>
              <a:gd name="T53" fmla="*/ 2743200 h 2064"/>
              <a:gd name="T54" fmla="*/ 3203575 w 2236"/>
              <a:gd name="T55" fmla="*/ 2819400 h 2064"/>
              <a:gd name="T56" fmla="*/ 3376613 w 2236"/>
              <a:gd name="T57" fmla="*/ 2863850 h 2064"/>
              <a:gd name="T58" fmla="*/ 3549650 w 2236"/>
              <a:gd name="T59" fmla="*/ 2878138 h 2064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0" t="0" r="r" b="b"/>
            <a:pathLst>
              <a:path w="2236" h="2064">
                <a:moveTo>
                  <a:pt x="0" y="2063"/>
                </a:moveTo>
                <a:lnTo>
                  <a:pt x="194" y="2064"/>
                </a:lnTo>
                <a:lnTo>
                  <a:pt x="338" y="2064"/>
                </a:lnTo>
                <a:lnTo>
                  <a:pt x="434" y="2016"/>
                </a:lnTo>
                <a:lnTo>
                  <a:pt x="530" y="1968"/>
                </a:lnTo>
                <a:lnTo>
                  <a:pt x="578" y="1920"/>
                </a:lnTo>
                <a:lnTo>
                  <a:pt x="674" y="1680"/>
                </a:lnTo>
                <a:lnTo>
                  <a:pt x="722" y="1392"/>
                </a:lnTo>
                <a:lnTo>
                  <a:pt x="755" y="1172"/>
                </a:lnTo>
                <a:lnTo>
                  <a:pt x="770" y="912"/>
                </a:lnTo>
                <a:lnTo>
                  <a:pt x="818" y="528"/>
                </a:lnTo>
                <a:lnTo>
                  <a:pt x="866" y="144"/>
                </a:lnTo>
                <a:lnTo>
                  <a:pt x="891" y="53"/>
                </a:lnTo>
                <a:lnTo>
                  <a:pt x="914" y="0"/>
                </a:lnTo>
                <a:lnTo>
                  <a:pt x="962" y="48"/>
                </a:lnTo>
                <a:lnTo>
                  <a:pt x="1010" y="240"/>
                </a:lnTo>
                <a:lnTo>
                  <a:pt x="1058" y="432"/>
                </a:lnTo>
                <a:lnTo>
                  <a:pt x="1109" y="572"/>
                </a:lnTo>
                <a:lnTo>
                  <a:pt x="1154" y="720"/>
                </a:lnTo>
                <a:lnTo>
                  <a:pt x="1209" y="886"/>
                </a:lnTo>
                <a:lnTo>
                  <a:pt x="1298" y="1104"/>
                </a:lnTo>
                <a:lnTo>
                  <a:pt x="1346" y="1200"/>
                </a:lnTo>
                <a:lnTo>
                  <a:pt x="1394" y="1248"/>
                </a:lnTo>
                <a:lnTo>
                  <a:pt x="1490" y="1392"/>
                </a:lnTo>
                <a:lnTo>
                  <a:pt x="1636" y="1541"/>
                </a:lnTo>
                <a:lnTo>
                  <a:pt x="1778" y="1632"/>
                </a:lnTo>
                <a:lnTo>
                  <a:pt x="1922" y="1728"/>
                </a:lnTo>
                <a:lnTo>
                  <a:pt x="2018" y="1776"/>
                </a:lnTo>
                <a:lnTo>
                  <a:pt x="2127" y="1804"/>
                </a:lnTo>
                <a:lnTo>
                  <a:pt x="2236" y="1813"/>
                </a:lnTo>
              </a:path>
            </a:pathLst>
          </a:custGeom>
          <a:noFill/>
          <a:ln w="3810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4585" name="Text Box 28"/>
          <p:cNvSpPr txBox="1">
            <a:spLocks noChangeArrowheads="1"/>
          </p:cNvSpPr>
          <p:nvPr/>
        </p:nvSpPr>
        <p:spPr bwMode="auto">
          <a:xfrm>
            <a:off x="3805238" y="2514600"/>
            <a:ext cx="1477962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chemeClr val="tx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algn="ctr">
              <a:defRPr sz="2800">
                <a:solidFill>
                  <a:srgbClr val="FFFF00"/>
                </a:solidFill>
                <a:latin typeface="Trebuchet MS" panose="020B0603020202020204" pitchFamily="34" charset="0"/>
              </a:defRPr>
            </a:lvl1pPr>
            <a:lvl2pPr marL="742950" indent="-285750" algn="ctr">
              <a:defRPr sz="2800">
                <a:solidFill>
                  <a:srgbClr val="FFFF00"/>
                </a:solidFill>
                <a:latin typeface="Trebuchet MS" panose="020B0603020202020204" pitchFamily="34" charset="0"/>
              </a:defRPr>
            </a:lvl2pPr>
            <a:lvl3pPr marL="1143000" indent="-228600" algn="ctr">
              <a:defRPr sz="2800">
                <a:solidFill>
                  <a:srgbClr val="FFFF00"/>
                </a:solidFill>
                <a:latin typeface="Trebuchet MS" panose="020B0603020202020204" pitchFamily="34" charset="0"/>
              </a:defRPr>
            </a:lvl3pPr>
            <a:lvl4pPr marL="1600200" indent="-228600" algn="ctr">
              <a:defRPr sz="2800">
                <a:solidFill>
                  <a:srgbClr val="FFFF00"/>
                </a:solidFill>
                <a:latin typeface="Trebuchet MS" panose="020B0603020202020204" pitchFamily="34" charset="0"/>
              </a:defRPr>
            </a:lvl4pPr>
            <a:lvl5pPr marL="2057400" indent="-228600" algn="ctr">
              <a:defRPr sz="2800">
                <a:solidFill>
                  <a:srgbClr val="FFFF00"/>
                </a:solidFill>
                <a:latin typeface="Trebuchet MS" panose="020B0603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FFFF00"/>
                </a:solidFill>
                <a:latin typeface="Trebuchet MS" panose="020B0603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FFFF00"/>
                </a:solidFill>
                <a:latin typeface="Trebuchet MS" panose="020B0603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FFFF00"/>
                </a:solidFill>
                <a:latin typeface="Trebuchet MS" panose="020B0603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FFFF00"/>
                </a:solidFill>
                <a:latin typeface="Trebuchet MS" panose="020B0603020202020204" pitchFamily="34" charset="0"/>
              </a:defRPr>
            </a:lvl9pPr>
          </a:lstStyle>
          <a:p>
            <a:r>
              <a:rPr lang="en-US" altLang="en-US" sz="2000">
                <a:solidFill>
                  <a:schemeClr val="tx2"/>
                </a:solidFill>
              </a:rPr>
              <a:t># of DPLL</a:t>
            </a:r>
          </a:p>
          <a:p>
            <a:r>
              <a:rPr lang="en-US" altLang="en-US" sz="2000">
                <a:solidFill>
                  <a:schemeClr val="tx2"/>
                </a:solidFill>
              </a:rPr>
              <a:t>backtracks</a:t>
            </a:r>
            <a:r>
              <a:rPr lang="en-US" altLang="en-US" sz="2000">
                <a:solidFill>
                  <a:schemeClr val="accent2"/>
                </a:solidFill>
              </a:rPr>
              <a:t>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11998" name="Text Box 30"/>
              <p:cNvSpPr txBox="1">
                <a:spLocks noChangeArrowheads="1"/>
              </p:cNvSpPr>
              <p:nvPr/>
            </p:nvSpPr>
            <p:spPr bwMode="auto">
              <a:xfrm>
                <a:off x="5726113" y="1583318"/>
                <a:ext cx="3219450" cy="266425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38100">
                    <a:solidFill>
                      <a:schemeClr val="accent2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>
                <a:spAutoFit/>
              </a:bodyPr>
              <a:lstStyle>
                <a:lvl1pPr algn="ctr">
                  <a:defRPr sz="2800">
                    <a:solidFill>
                      <a:srgbClr val="FFFF00"/>
                    </a:solidFill>
                    <a:latin typeface="Trebuchet MS" panose="020B0603020202020204" pitchFamily="34" charset="0"/>
                  </a:defRPr>
                </a:lvl1pPr>
                <a:lvl2pPr marL="742950" indent="-285750" algn="ctr">
                  <a:defRPr sz="2800">
                    <a:solidFill>
                      <a:srgbClr val="FFFF00"/>
                    </a:solidFill>
                    <a:latin typeface="Trebuchet MS" panose="020B0603020202020204" pitchFamily="34" charset="0"/>
                  </a:defRPr>
                </a:lvl2pPr>
                <a:lvl3pPr marL="1143000" indent="-228600" algn="ctr">
                  <a:defRPr sz="2800">
                    <a:solidFill>
                      <a:srgbClr val="FFFF00"/>
                    </a:solidFill>
                    <a:latin typeface="Trebuchet MS" panose="020B0603020202020204" pitchFamily="34" charset="0"/>
                  </a:defRPr>
                </a:lvl3pPr>
                <a:lvl4pPr marL="1600200" indent="-228600" algn="ctr">
                  <a:defRPr sz="2800">
                    <a:solidFill>
                      <a:srgbClr val="FFFF00"/>
                    </a:solidFill>
                    <a:latin typeface="Trebuchet MS" panose="020B0603020202020204" pitchFamily="34" charset="0"/>
                  </a:defRPr>
                </a:lvl4pPr>
                <a:lvl5pPr marL="2057400" indent="-228600" algn="ctr">
                  <a:defRPr sz="2800">
                    <a:solidFill>
                      <a:srgbClr val="FFFF00"/>
                    </a:solidFill>
                    <a:latin typeface="Trebuchet MS" panose="020B0603020202020204" pitchFamily="34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rgbClr val="FFFF00"/>
                    </a:solidFill>
                    <a:latin typeface="Trebuchet MS" panose="020B0603020202020204" pitchFamily="34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rgbClr val="FFFF00"/>
                    </a:solidFill>
                    <a:latin typeface="Trebuchet MS" panose="020B0603020202020204" pitchFamily="34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rgbClr val="FFFF00"/>
                    </a:solidFill>
                    <a:latin typeface="Trebuchet MS" panose="020B0603020202020204" pitchFamily="34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rgbClr val="FFFF00"/>
                    </a:solidFill>
                    <a:latin typeface="Trebuchet MS" panose="020B0603020202020204" pitchFamily="34" charset="0"/>
                  </a:defRPr>
                </a:lvl9pPr>
              </a:lstStyle>
              <a:p>
                <a:r>
                  <a:rPr lang="en-US" altLang="en-US" sz="2400" dirty="0" smtClean="0">
                    <a:solidFill>
                      <a:schemeClr val="tx1"/>
                    </a:solidFill>
                  </a:rPr>
                  <a:t>Proof complexity shows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en-US" sz="3200" b="1" i="1" dirty="0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en-US" sz="3200" b="1" i="1" dirty="0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e>
                      <m:sup>
                        <m:r>
                          <a:rPr lang="el-GR" altLang="en-US" sz="3200" b="1" i="0" dirty="0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𝛀</m:t>
                        </m:r>
                        <m:r>
                          <a:rPr lang="en-US" altLang="en-US" sz="3200" b="1" i="1" dirty="0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(</m:t>
                        </m:r>
                        <m:r>
                          <a:rPr lang="en-US" altLang="en-US" sz="3200" b="1" i="1" dirty="0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𝒏</m:t>
                        </m:r>
                        <m:r>
                          <a:rPr lang="en-US" altLang="en-US" sz="3200" b="1" i="1" dirty="0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/</m:t>
                        </m:r>
                        <m:r>
                          <a:rPr lang="en-US" altLang="en-US" sz="3200" b="1" i="1" dirty="0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𝒓</m:t>
                        </m:r>
                        <m:r>
                          <a:rPr lang="en-US" altLang="en-US" sz="3200" b="1" i="1" dirty="0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)</m:t>
                        </m:r>
                      </m:sup>
                    </m:sSup>
                    <m:r>
                      <a:rPr lang="en-US" altLang="en-US" sz="3200" b="0" i="1" dirty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altLang="en-US" sz="2400" dirty="0">
                    <a:solidFill>
                      <a:schemeClr val="tx1"/>
                    </a:solidFill>
                  </a:rPr>
                  <a:t>time </a:t>
                </a:r>
              </a:p>
              <a:p>
                <a:r>
                  <a:rPr lang="en-US" altLang="en-US" sz="2400" dirty="0">
                    <a:solidFill>
                      <a:schemeClr val="tx1"/>
                    </a:solidFill>
                  </a:rPr>
                  <a:t>is required for </a:t>
                </a:r>
              </a:p>
              <a:p>
                <a:r>
                  <a:rPr lang="en-US" altLang="en-US" sz="2400" dirty="0" err="1">
                    <a:solidFill>
                      <a:schemeClr val="tx1"/>
                    </a:solidFill>
                  </a:rPr>
                  <a:t>unsatisfiable</a:t>
                </a:r>
                <a:r>
                  <a:rPr lang="en-US" altLang="en-US" sz="2400" dirty="0">
                    <a:solidFill>
                      <a:schemeClr val="tx1"/>
                    </a:solidFill>
                  </a:rPr>
                  <a:t> formulas for </a:t>
                </a:r>
                <a14:m>
                  <m:oMath xmlns:m="http://schemas.openxmlformats.org/officeDocument/2006/math">
                    <m:r>
                      <a:rPr lang="en-US" altLang="en-US" sz="2400" b="1" i="1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𝒓</m:t>
                    </m:r>
                    <m:r>
                      <a:rPr lang="en-US" altLang="en-US" sz="2400" b="1" i="1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&gt;</m:t>
                    </m:r>
                    <m:sSubSup>
                      <m:sSubSupPr>
                        <m:ctrlPr>
                          <a:rPr lang="en-US" altLang="en-US" sz="2400" b="1" i="1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en-US" sz="2400" b="1" i="1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𝒓</m:t>
                        </m:r>
                      </m:e>
                      <m:sub>
                        <m:r>
                          <a:rPr lang="en-US" altLang="en-US" sz="2400" b="1" i="1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𝟑</m:t>
                        </m:r>
                      </m:sub>
                      <m:sup>
                        <m:r>
                          <a:rPr lang="en-US" altLang="en-US" sz="2400" b="1" i="1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bSup>
                  </m:oMath>
                </a14:m>
                <a:endParaRPr lang="en-US" altLang="en-US" sz="2400" b="1" dirty="0">
                  <a:solidFill>
                    <a:schemeClr val="accent1"/>
                  </a:solidFill>
                  <a:sym typeface="Symbol" panose="05050102010706020507" pitchFamily="18" charset="2"/>
                </a:endParaRPr>
              </a:p>
              <a:p>
                <a:r>
                  <a:rPr lang="en-US" altLang="en-US" sz="1600" dirty="0">
                    <a:solidFill>
                      <a:srgbClr val="0070C0"/>
                    </a:solidFill>
                  </a:rPr>
                  <a:t>[</a:t>
                </a:r>
                <a:r>
                  <a:rPr lang="en-US" altLang="en-US" sz="1600" dirty="0" err="1">
                    <a:solidFill>
                      <a:srgbClr val="0070C0"/>
                    </a:solidFill>
                  </a:rPr>
                  <a:t>B,Karp,Saks,Pitassi</a:t>
                </a:r>
                <a:r>
                  <a:rPr lang="en-US" altLang="en-US" sz="1600" dirty="0">
                    <a:solidFill>
                      <a:srgbClr val="0070C0"/>
                    </a:solidFill>
                  </a:rPr>
                  <a:t> 98]</a:t>
                </a:r>
              </a:p>
              <a:p>
                <a:r>
                  <a:rPr lang="en-US" altLang="en-US" sz="1600" dirty="0">
                    <a:solidFill>
                      <a:srgbClr val="0070C0"/>
                    </a:solidFill>
                  </a:rPr>
                  <a:t>[Ben-</a:t>
                </a:r>
                <a:r>
                  <a:rPr lang="en-US" altLang="en-US" sz="1600" dirty="0" err="1">
                    <a:solidFill>
                      <a:srgbClr val="0070C0"/>
                    </a:solidFill>
                  </a:rPr>
                  <a:t>Sasson</a:t>
                </a:r>
                <a:r>
                  <a:rPr lang="en-US" altLang="en-US" sz="1600" dirty="0">
                    <a:solidFill>
                      <a:srgbClr val="0070C0"/>
                    </a:solidFill>
                  </a:rPr>
                  <a:t> 02]</a:t>
                </a:r>
              </a:p>
            </p:txBody>
          </p:sp>
        </mc:Choice>
        <mc:Fallback xmlns="">
          <p:sp>
            <p:nvSpPr>
              <p:cNvPr id="211998" name="Text Box 3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726113" y="1583318"/>
                <a:ext cx="3219450" cy="2664255"/>
              </a:xfrm>
              <a:prstGeom prst="rect">
                <a:avLst/>
              </a:prstGeom>
              <a:blipFill rotWithShape="0">
                <a:blip r:embed="rId3"/>
                <a:stretch>
                  <a:fillRect l="-2462" r="-5682" b="-686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38100">
                    <a:solidFill>
                      <a:schemeClr val="accent2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12005" name="Freeform 37"/>
          <p:cNvSpPr>
            <a:spLocks/>
          </p:cNvSpPr>
          <p:nvPr/>
        </p:nvSpPr>
        <p:spPr bwMode="auto">
          <a:xfrm>
            <a:off x="4191000" y="3048000"/>
            <a:ext cx="1676400" cy="838200"/>
          </a:xfrm>
          <a:custGeom>
            <a:avLst/>
            <a:gdLst>
              <a:gd name="T0" fmla="*/ 1676400 w 1056"/>
              <a:gd name="T1" fmla="*/ 0 h 528"/>
              <a:gd name="T2" fmla="*/ 838200 w 1056"/>
              <a:gd name="T3" fmla="*/ 304800 h 528"/>
              <a:gd name="T4" fmla="*/ 0 w 1056"/>
              <a:gd name="T5" fmla="*/ 838200 h 528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56" h="528">
                <a:moveTo>
                  <a:pt x="1056" y="0"/>
                </a:moveTo>
                <a:cubicBezTo>
                  <a:pt x="880" y="52"/>
                  <a:pt x="704" y="104"/>
                  <a:pt x="528" y="192"/>
                </a:cubicBezTo>
                <a:cubicBezTo>
                  <a:pt x="352" y="280"/>
                  <a:pt x="176" y="404"/>
                  <a:pt x="0" y="528"/>
                </a:cubicBezTo>
              </a:path>
            </a:pathLst>
          </a:custGeom>
          <a:noFill/>
          <a:ln w="38100" cap="rnd" cmpd="sng">
            <a:solidFill>
              <a:schemeClr val="tx1"/>
            </a:solidFill>
            <a:prstDash val="sysDot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4591" name="Rectangle 39"/>
              <p:cNvSpPr>
                <a:spLocks noChangeArrowheads="1"/>
              </p:cNvSpPr>
              <p:nvPr/>
            </p:nvSpPr>
            <p:spPr bwMode="auto">
              <a:xfrm>
                <a:off x="3306019" y="6243638"/>
                <a:ext cx="449162" cy="51328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2857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 algn="ctr">
                  <a:defRPr sz="2800">
                    <a:solidFill>
                      <a:srgbClr val="FFFF00"/>
                    </a:solidFill>
                    <a:latin typeface="Trebuchet MS" panose="020B0603020202020204" pitchFamily="34" charset="0"/>
                  </a:defRPr>
                </a:lvl1pPr>
                <a:lvl2pPr marL="742950" indent="-285750" algn="ctr">
                  <a:defRPr sz="2800">
                    <a:solidFill>
                      <a:srgbClr val="FFFF00"/>
                    </a:solidFill>
                    <a:latin typeface="Trebuchet MS" panose="020B0603020202020204" pitchFamily="34" charset="0"/>
                  </a:defRPr>
                </a:lvl2pPr>
                <a:lvl3pPr marL="1143000" indent="-228600" algn="ctr">
                  <a:defRPr sz="2800">
                    <a:solidFill>
                      <a:srgbClr val="FFFF00"/>
                    </a:solidFill>
                    <a:latin typeface="Trebuchet MS" panose="020B0603020202020204" pitchFamily="34" charset="0"/>
                  </a:defRPr>
                </a:lvl3pPr>
                <a:lvl4pPr marL="1600200" indent="-228600" algn="ctr">
                  <a:defRPr sz="2800">
                    <a:solidFill>
                      <a:srgbClr val="FFFF00"/>
                    </a:solidFill>
                    <a:latin typeface="Trebuchet MS" panose="020B0603020202020204" pitchFamily="34" charset="0"/>
                  </a:defRPr>
                </a:lvl4pPr>
                <a:lvl5pPr marL="2057400" indent="-228600" algn="ctr">
                  <a:defRPr sz="2800">
                    <a:solidFill>
                      <a:srgbClr val="FFFF00"/>
                    </a:solidFill>
                    <a:latin typeface="Trebuchet MS" panose="020B0603020202020204" pitchFamily="34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rgbClr val="FFFF00"/>
                    </a:solidFill>
                    <a:latin typeface="Trebuchet MS" panose="020B0603020202020204" pitchFamily="34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rgbClr val="FFFF00"/>
                    </a:solidFill>
                    <a:latin typeface="Trebuchet MS" panose="020B0603020202020204" pitchFamily="34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rgbClr val="FFFF00"/>
                    </a:solidFill>
                    <a:latin typeface="Trebuchet MS" panose="020B0603020202020204" pitchFamily="34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rgbClr val="FFFF00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en-US" b="1" i="1" dirty="0" smtClean="0">
                          <a:solidFill>
                            <a:schemeClr val="accent1"/>
                          </a:solidFill>
                          <a:latin typeface="Cambria Math" panose="02040503050406030204" pitchFamily="18" charset="0"/>
                        </a:rPr>
                        <m:t>𝒓</m:t>
                      </m:r>
                    </m:oMath>
                  </m:oMathPara>
                </a14:m>
                <a:endParaRPr lang="en-US" altLang="en-US" b="1" baseline="-25000" dirty="0">
                  <a:solidFill>
                    <a:schemeClr val="accent1"/>
                  </a:solidFill>
                </a:endParaRPr>
              </a:p>
            </p:txBody>
          </p:sp>
        </mc:Choice>
        <mc:Fallback xmlns="">
          <p:sp>
            <p:nvSpPr>
              <p:cNvPr id="24591" name="Rectangle 3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306019" y="6243638"/>
                <a:ext cx="449162" cy="513282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2857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20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19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20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1998" grpId="0" autoUpdateAnimBg="0"/>
      <p:bldP spid="212005" grpId="0" animBg="1"/>
    </p:bld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F09398-326B-48C9-939E-18B1BA8FB59A}" type="slidenum">
              <a:rPr lang="en-US" altLang="en-US">
                <a:solidFill>
                  <a:srgbClr val="5E574E"/>
                </a:solidFill>
              </a:rPr>
              <a:pPr/>
              <a:t>89</a:t>
            </a:fld>
            <a:endParaRPr lang="en-US" altLang="en-US">
              <a:solidFill>
                <a:srgbClr val="5E574E"/>
              </a:solidFill>
            </a:endParaRPr>
          </a:p>
        </p:txBody>
      </p:sp>
      <p:sp>
        <p:nvSpPr>
          <p:cNvPr id="35842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3600" dirty="0" smtClean="0"/>
              <a:t>Much more…</a:t>
            </a:r>
            <a:endParaRPr lang="en-US" altLang="en-US" dirty="0"/>
          </a:p>
        </p:txBody>
      </p:sp>
      <p:sp>
        <p:nvSpPr>
          <p:cNvPr id="35843" name="Oval 1027"/>
          <p:cNvSpPr>
            <a:spLocks noChangeArrowheads="1"/>
          </p:cNvSpPr>
          <p:nvPr/>
        </p:nvSpPr>
        <p:spPr bwMode="auto">
          <a:xfrm>
            <a:off x="3148878" y="6128817"/>
            <a:ext cx="2895600" cy="609600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 w="38100">
            <a:solidFill>
              <a:srgbClr val="FF0000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r>
              <a:rPr lang="en-US" altLang="en-US" sz="2400" dirty="0">
                <a:solidFill>
                  <a:srgbClr val="000000"/>
                </a:solidFill>
                <a:latin typeface="Calibri" panose="020F0502020204030204" pitchFamily="34" charset="0"/>
              </a:rPr>
              <a:t>Truth Tables</a:t>
            </a:r>
          </a:p>
        </p:txBody>
      </p:sp>
      <p:sp>
        <p:nvSpPr>
          <p:cNvPr id="35844" name="Oval 1028"/>
          <p:cNvSpPr>
            <a:spLocks noChangeArrowheads="1"/>
          </p:cNvSpPr>
          <p:nvPr/>
        </p:nvSpPr>
        <p:spPr bwMode="auto">
          <a:xfrm>
            <a:off x="1219200" y="5652432"/>
            <a:ext cx="1715047" cy="457200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 w="38100">
            <a:solidFill>
              <a:srgbClr val="FF0000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r>
              <a:rPr lang="en-US" altLang="en-US" sz="24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DPLL</a:t>
            </a:r>
            <a:endParaRPr lang="en-US" altLang="en-US" sz="2400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35845" name="Oval 1029"/>
          <p:cNvSpPr>
            <a:spLocks noChangeArrowheads="1"/>
          </p:cNvSpPr>
          <p:nvPr/>
        </p:nvSpPr>
        <p:spPr bwMode="auto">
          <a:xfrm>
            <a:off x="4019193" y="5235268"/>
            <a:ext cx="2514600" cy="609600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 w="38100">
            <a:solidFill>
              <a:srgbClr val="FF0000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r>
              <a:rPr lang="en-US" altLang="en-US" sz="2400" dirty="0" err="1">
                <a:solidFill>
                  <a:srgbClr val="000000"/>
                </a:solidFill>
                <a:latin typeface="Calibri" panose="020F0502020204030204" pitchFamily="34" charset="0"/>
              </a:rPr>
              <a:t>Nullstellensatz</a:t>
            </a:r>
            <a:endParaRPr lang="en-US" altLang="en-US" sz="2400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35847" name="Oval 1031"/>
          <p:cNvSpPr>
            <a:spLocks noChangeArrowheads="1"/>
          </p:cNvSpPr>
          <p:nvPr/>
        </p:nvSpPr>
        <p:spPr bwMode="auto">
          <a:xfrm>
            <a:off x="953047" y="4966632"/>
            <a:ext cx="1981200" cy="457200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 w="38100">
            <a:solidFill>
              <a:srgbClr val="FF0000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r>
              <a:rPr lang="en-US" altLang="en-US" sz="2400" dirty="0">
                <a:solidFill>
                  <a:srgbClr val="000000"/>
                </a:solidFill>
                <a:latin typeface="Calibri" panose="020F0502020204030204" pitchFamily="34" charset="0"/>
              </a:rPr>
              <a:t>Resolution</a:t>
            </a:r>
          </a:p>
        </p:txBody>
      </p:sp>
      <p:sp>
        <p:nvSpPr>
          <p:cNvPr id="35848" name="Oval 1032"/>
          <p:cNvSpPr>
            <a:spLocks noChangeArrowheads="1"/>
          </p:cNvSpPr>
          <p:nvPr/>
        </p:nvSpPr>
        <p:spPr bwMode="auto">
          <a:xfrm>
            <a:off x="2900800" y="3117903"/>
            <a:ext cx="2819400" cy="457200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 w="38100">
            <a:solidFill>
              <a:schemeClr val="accent1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r>
              <a:rPr lang="en-US" altLang="en-US" sz="2400" dirty="0">
                <a:solidFill>
                  <a:srgbClr val="000000"/>
                </a:solidFill>
                <a:latin typeface="Calibri" panose="020F0502020204030204" pitchFamily="34" charset="0"/>
              </a:rPr>
              <a:t>Cutting Planes</a:t>
            </a:r>
          </a:p>
        </p:txBody>
      </p:sp>
      <p:sp>
        <p:nvSpPr>
          <p:cNvPr id="35849" name="Oval 1033"/>
          <p:cNvSpPr>
            <a:spLocks noChangeArrowheads="1"/>
          </p:cNvSpPr>
          <p:nvPr/>
        </p:nvSpPr>
        <p:spPr bwMode="auto">
          <a:xfrm>
            <a:off x="5591288" y="1490778"/>
            <a:ext cx="1524000" cy="457200"/>
          </a:xfrm>
          <a:prstGeom prst="ellipse">
            <a:avLst/>
          </a:prstGeom>
          <a:solidFill>
            <a:srgbClr val="FFFFFF"/>
          </a:solidFill>
          <a:ln w="38100">
            <a:solidFill>
              <a:srgbClr val="0099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n-US" altLang="en-US" sz="2400" dirty="0" err="1">
                <a:solidFill>
                  <a:srgbClr val="000000"/>
                </a:solidFill>
                <a:latin typeface="Calibri" panose="020F0502020204030204" pitchFamily="34" charset="0"/>
              </a:rPr>
              <a:t>Frege</a:t>
            </a:r>
            <a:endParaRPr lang="en-US" altLang="en-US" sz="2400" dirty="0">
              <a:solidFill>
                <a:srgbClr val="0000FF"/>
              </a:solidFill>
              <a:latin typeface="Calibri" panose="020F0502020204030204" pitchFamily="34" charset="0"/>
            </a:endParaRPr>
          </a:p>
        </p:txBody>
      </p:sp>
      <p:sp>
        <p:nvSpPr>
          <p:cNvPr id="35850" name="Oval 1034"/>
          <p:cNvSpPr>
            <a:spLocks noChangeArrowheads="1"/>
          </p:cNvSpPr>
          <p:nvPr/>
        </p:nvSpPr>
        <p:spPr bwMode="auto">
          <a:xfrm>
            <a:off x="368498" y="3315183"/>
            <a:ext cx="2286000" cy="457200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 w="38100">
            <a:solidFill>
              <a:schemeClr val="accent1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r>
              <a:rPr lang="en-US" altLang="en-US" sz="2400" dirty="0">
                <a:solidFill>
                  <a:srgbClr val="000000"/>
                </a:solidFill>
                <a:latin typeface="Calibri" panose="020F0502020204030204" pitchFamily="34" charset="0"/>
              </a:rPr>
              <a:t>AC</a:t>
            </a:r>
            <a:r>
              <a:rPr lang="en-US" altLang="en-US" sz="2400" baseline="30000" dirty="0">
                <a:solidFill>
                  <a:srgbClr val="000000"/>
                </a:solidFill>
                <a:latin typeface="Calibri" panose="020F0502020204030204" pitchFamily="34" charset="0"/>
              </a:rPr>
              <a:t>0</a:t>
            </a:r>
            <a:r>
              <a:rPr lang="en-US" altLang="en-US" sz="2400" dirty="0">
                <a:solidFill>
                  <a:srgbClr val="000000"/>
                </a:solidFill>
                <a:latin typeface="Calibri" panose="020F0502020204030204" pitchFamily="34" charset="0"/>
              </a:rPr>
              <a:t>-Frege</a:t>
            </a:r>
          </a:p>
        </p:txBody>
      </p:sp>
      <p:sp>
        <p:nvSpPr>
          <p:cNvPr id="35851" name="Oval 1035"/>
          <p:cNvSpPr>
            <a:spLocks noChangeArrowheads="1"/>
          </p:cNvSpPr>
          <p:nvPr/>
        </p:nvSpPr>
        <p:spPr bwMode="auto">
          <a:xfrm>
            <a:off x="7340745" y="249684"/>
            <a:ext cx="1447800" cy="381000"/>
          </a:xfrm>
          <a:prstGeom prst="ellipse">
            <a:avLst/>
          </a:prstGeom>
          <a:solidFill>
            <a:srgbClr val="FFFFFF"/>
          </a:solidFill>
          <a:ln w="38100">
            <a:solidFill>
              <a:srgbClr val="0099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n-US" altLang="en-US" sz="2400" dirty="0">
                <a:solidFill>
                  <a:srgbClr val="000000"/>
                </a:solidFill>
                <a:latin typeface="Calibri" panose="020F0502020204030204" pitchFamily="34" charset="0"/>
              </a:rPr>
              <a:t>ZFC</a:t>
            </a:r>
            <a:endParaRPr lang="en-US" altLang="en-US" sz="2400" dirty="0">
              <a:solidFill>
                <a:srgbClr val="009900"/>
              </a:solidFill>
              <a:latin typeface="Calibri" panose="020F0502020204030204" pitchFamily="34" charset="0"/>
            </a:endParaRPr>
          </a:p>
        </p:txBody>
      </p:sp>
      <p:cxnSp>
        <p:nvCxnSpPr>
          <p:cNvPr id="35852" name="AutoShape 1036"/>
          <p:cNvCxnSpPr>
            <a:cxnSpLocks noChangeShapeType="1"/>
            <a:stCxn id="35843" idx="1"/>
            <a:endCxn id="35844" idx="5"/>
          </p:cNvCxnSpPr>
          <p:nvPr/>
        </p:nvCxnSpPr>
        <p:spPr bwMode="auto">
          <a:xfrm flipH="1" flipV="1">
            <a:off x="2683084" y="6042677"/>
            <a:ext cx="889845" cy="175414"/>
          </a:xfrm>
          <a:prstGeom prst="straightConnector1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5853" name="AutoShape 1037"/>
          <p:cNvCxnSpPr>
            <a:cxnSpLocks noChangeShapeType="1"/>
            <a:stCxn id="35844" idx="0"/>
            <a:endCxn id="35847" idx="4"/>
          </p:cNvCxnSpPr>
          <p:nvPr/>
        </p:nvCxnSpPr>
        <p:spPr bwMode="auto">
          <a:xfrm flipH="1" flipV="1">
            <a:off x="1943647" y="5423832"/>
            <a:ext cx="133077" cy="228600"/>
          </a:xfrm>
          <a:prstGeom prst="straightConnector1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5854" name="AutoShape 1038"/>
          <p:cNvCxnSpPr>
            <a:cxnSpLocks noChangeShapeType="1"/>
            <a:stCxn id="35843" idx="0"/>
            <a:endCxn id="35845" idx="4"/>
          </p:cNvCxnSpPr>
          <p:nvPr/>
        </p:nvCxnSpPr>
        <p:spPr bwMode="auto">
          <a:xfrm flipV="1">
            <a:off x="4596678" y="5844868"/>
            <a:ext cx="679815" cy="283949"/>
          </a:xfrm>
          <a:prstGeom prst="straightConnector1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5855" name="AutoShape 1039"/>
          <p:cNvCxnSpPr>
            <a:cxnSpLocks noChangeShapeType="1"/>
            <a:stCxn id="35845" idx="7"/>
            <a:endCxn id="35870" idx="4"/>
          </p:cNvCxnSpPr>
          <p:nvPr/>
        </p:nvCxnSpPr>
        <p:spPr bwMode="auto">
          <a:xfrm flipV="1">
            <a:off x="6165538" y="5094052"/>
            <a:ext cx="1138046" cy="230490"/>
          </a:xfrm>
          <a:prstGeom prst="straightConnector1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5856" name="AutoShape 1040"/>
          <p:cNvCxnSpPr>
            <a:cxnSpLocks noChangeShapeType="1"/>
            <a:stCxn id="35844" idx="6"/>
            <a:endCxn id="35845" idx="2"/>
          </p:cNvCxnSpPr>
          <p:nvPr/>
        </p:nvCxnSpPr>
        <p:spPr bwMode="auto">
          <a:xfrm flipV="1">
            <a:off x="2934247" y="5540068"/>
            <a:ext cx="1084946" cy="340964"/>
          </a:xfrm>
          <a:prstGeom prst="straightConnector1">
            <a:avLst/>
          </a:prstGeom>
          <a:noFill/>
          <a:ln w="38100" cap="rnd">
            <a:solidFill>
              <a:schemeClr val="accent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5857" name="AutoShape 1041"/>
          <p:cNvCxnSpPr>
            <a:cxnSpLocks noChangeShapeType="1"/>
            <a:stCxn id="35845" idx="2"/>
            <a:endCxn id="35847" idx="6"/>
          </p:cNvCxnSpPr>
          <p:nvPr/>
        </p:nvCxnSpPr>
        <p:spPr bwMode="auto">
          <a:xfrm flipH="1" flipV="1">
            <a:off x="2934247" y="5195232"/>
            <a:ext cx="1084946" cy="344836"/>
          </a:xfrm>
          <a:prstGeom prst="straightConnector1">
            <a:avLst/>
          </a:prstGeom>
          <a:noFill/>
          <a:ln w="38100" cap="rnd">
            <a:solidFill>
              <a:schemeClr val="accent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5859" name="AutoShape 1043"/>
          <p:cNvCxnSpPr>
            <a:cxnSpLocks noChangeShapeType="1"/>
            <a:stCxn id="35847" idx="0"/>
            <a:endCxn id="35848" idx="4"/>
          </p:cNvCxnSpPr>
          <p:nvPr/>
        </p:nvCxnSpPr>
        <p:spPr bwMode="auto">
          <a:xfrm flipV="1">
            <a:off x="1943647" y="3575103"/>
            <a:ext cx="2366853" cy="1391529"/>
          </a:xfrm>
          <a:prstGeom prst="straightConnector1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5860" name="AutoShape 1044"/>
          <p:cNvCxnSpPr>
            <a:cxnSpLocks noChangeShapeType="1"/>
            <a:stCxn id="129" idx="0"/>
            <a:endCxn id="35850" idx="4"/>
          </p:cNvCxnSpPr>
          <p:nvPr/>
        </p:nvCxnSpPr>
        <p:spPr bwMode="auto">
          <a:xfrm flipH="1" flipV="1">
            <a:off x="1511498" y="3772383"/>
            <a:ext cx="168445" cy="415292"/>
          </a:xfrm>
          <a:prstGeom prst="straightConnector1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5861" name="AutoShape 1045"/>
          <p:cNvCxnSpPr>
            <a:cxnSpLocks noChangeShapeType="1"/>
            <a:stCxn id="35850" idx="0"/>
            <a:endCxn id="245" idx="4"/>
          </p:cNvCxnSpPr>
          <p:nvPr/>
        </p:nvCxnSpPr>
        <p:spPr bwMode="auto">
          <a:xfrm flipH="1" flipV="1">
            <a:off x="1400937" y="2972283"/>
            <a:ext cx="110561" cy="342900"/>
          </a:xfrm>
          <a:prstGeom prst="straightConnector1">
            <a:avLst/>
          </a:prstGeom>
          <a:noFill/>
          <a:ln w="38100">
            <a:solidFill>
              <a:schemeClr val="accent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5862" name="AutoShape 1046"/>
          <p:cNvCxnSpPr>
            <a:cxnSpLocks noChangeShapeType="1"/>
            <a:stCxn id="35848" idx="1"/>
            <a:endCxn id="245" idx="6"/>
          </p:cNvCxnSpPr>
          <p:nvPr/>
        </p:nvCxnSpPr>
        <p:spPr bwMode="auto">
          <a:xfrm flipH="1" flipV="1">
            <a:off x="2543937" y="2743683"/>
            <a:ext cx="769755" cy="441175"/>
          </a:xfrm>
          <a:prstGeom prst="straightConnector1">
            <a:avLst/>
          </a:prstGeom>
          <a:noFill/>
          <a:ln w="38100">
            <a:solidFill>
              <a:schemeClr val="accent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5863" name="AutoShape 1047"/>
          <p:cNvCxnSpPr>
            <a:cxnSpLocks noChangeShapeType="1"/>
            <a:stCxn id="35870" idx="7"/>
            <a:endCxn id="35849" idx="5"/>
          </p:cNvCxnSpPr>
          <p:nvPr/>
        </p:nvCxnSpPr>
        <p:spPr bwMode="auto">
          <a:xfrm flipH="1" flipV="1">
            <a:off x="6892103" y="1881023"/>
            <a:ext cx="1693258" cy="2644456"/>
          </a:xfrm>
          <a:prstGeom prst="straightConnector1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5864" name="Oval 1048"/>
          <p:cNvSpPr>
            <a:spLocks noChangeArrowheads="1"/>
          </p:cNvSpPr>
          <p:nvPr/>
        </p:nvSpPr>
        <p:spPr bwMode="auto">
          <a:xfrm>
            <a:off x="6641523" y="832847"/>
            <a:ext cx="2438400" cy="590707"/>
          </a:xfrm>
          <a:prstGeom prst="ellipse">
            <a:avLst/>
          </a:prstGeom>
          <a:solidFill>
            <a:srgbClr val="FFFFFF"/>
          </a:solidFill>
          <a:ln w="38100">
            <a:solidFill>
              <a:srgbClr val="0099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n-US" altLang="en-US" sz="2400" dirty="0">
                <a:solidFill>
                  <a:srgbClr val="000000"/>
                </a:solidFill>
                <a:latin typeface="Calibri" panose="020F0502020204030204" pitchFamily="34" charset="0"/>
              </a:rPr>
              <a:t>P/poly-</a:t>
            </a:r>
            <a:r>
              <a:rPr lang="en-US" altLang="en-US" sz="2400" dirty="0" err="1">
                <a:solidFill>
                  <a:srgbClr val="000000"/>
                </a:solidFill>
                <a:latin typeface="Calibri" panose="020F0502020204030204" pitchFamily="34" charset="0"/>
              </a:rPr>
              <a:t>Frege</a:t>
            </a:r>
            <a:endParaRPr lang="en-US" altLang="en-US" sz="2400" dirty="0">
              <a:solidFill>
                <a:srgbClr val="0000FF"/>
              </a:solidFill>
            </a:endParaRPr>
          </a:p>
        </p:txBody>
      </p:sp>
      <p:cxnSp>
        <p:nvCxnSpPr>
          <p:cNvPr id="35865" name="AutoShape 1049"/>
          <p:cNvCxnSpPr>
            <a:cxnSpLocks noChangeShapeType="1"/>
            <a:stCxn id="35849" idx="0"/>
            <a:endCxn id="35864" idx="2"/>
          </p:cNvCxnSpPr>
          <p:nvPr/>
        </p:nvCxnSpPr>
        <p:spPr bwMode="auto">
          <a:xfrm flipV="1">
            <a:off x="6353288" y="1128201"/>
            <a:ext cx="288235" cy="362577"/>
          </a:xfrm>
          <a:prstGeom prst="straightConnector1">
            <a:avLst/>
          </a:prstGeom>
          <a:noFill/>
          <a:ln w="38100">
            <a:solidFill>
              <a:srgbClr val="009900"/>
            </a:solidFill>
            <a:prstDash val="sysDot"/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5866" name="AutoShape 1050"/>
          <p:cNvCxnSpPr>
            <a:cxnSpLocks noChangeShapeType="1"/>
            <a:stCxn id="35864" idx="0"/>
            <a:endCxn id="35851" idx="4"/>
          </p:cNvCxnSpPr>
          <p:nvPr/>
        </p:nvCxnSpPr>
        <p:spPr bwMode="auto">
          <a:xfrm flipV="1">
            <a:off x="7860723" y="630684"/>
            <a:ext cx="203922" cy="202163"/>
          </a:xfrm>
          <a:prstGeom prst="straightConnector1">
            <a:avLst/>
          </a:prstGeom>
          <a:noFill/>
          <a:ln w="38100">
            <a:solidFill>
              <a:srgbClr val="009900"/>
            </a:solidFill>
            <a:prstDash val="sysDot"/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5868" name="AutoShape 1052"/>
          <p:cNvCxnSpPr>
            <a:cxnSpLocks noChangeShapeType="1"/>
            <a:stCxn id="35845" idx="1"/>
            <a:endCxn id="35848" idx="4"/>
          </p:cNvCxnSpPr>
          <p:nvPr/>
        </p:nvCxnSpPr>
        <p:spPr bwMode="auto">
          <a:xfrm rot="16200000" flipV="1">
            <a:off x="3474255" y="4411349"/>
            <a:ext cx="1749439" cy="76948"/>
          </a:xfrm>
          <a:prstGeom prst="curvedConnector3">
            <a:avLst>
              <a:gd name="adj1" fmla="val 50000"/>
            </a:avLst>
          </a:prstGeom>
          <a:noFill/>
          <a:ln w="38100" cap="rnd">
            <a:solidFill>
              <a:schemeClr val="accent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5869" name="AutoShape 1053"/>
          <p:cNvCxnSpPr>
            <a:cxnSpLocks noChangeShapeType="1"/>
            <a:stCxn id="35850" idx="6"/>
            <a:endCxn id="35848" idx="2"/>
          </p:cNvCxnSpPr>
          <p:nvPr/>
        </p:nvCxnSpPr>
        <p:spPr bwMode="auto">
          <a:xfrm flipV="1">
            <a:off x="2654498" y="3346503"/>
            <a:ext cx="246302" cy="197280"/>
          </a:xfrm>
          <a:prstGeom prst="curvedConnector3">
            <a:avLst>
              <a:gd name="adj1" fmla="val 50000"/>
            </a:avLst>
          </a:prstGeom>
          <a:noFill/>
          <a:ln w="38100" cap="rnd">
            <a:solidFill>
              <a:schemeClr val="accent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5870" name="Oval 1054"/>
          <p:cNvSpPr>
            <a:spLocks noChangeArrowheads="1"/>
          </p:cNvSpPr>
          <p:nvPr/>
        </p:nvSpPr>
        <p:spPr bwMode="auto">
          <a:xfrm>
            <a:off x="5490876" y="4427927"/>
            <a:ext cx="3625415" cy="666125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 w="38100">
            <a:solidFill>
              <a:srgbClr val="FF0000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r>
              <a:rPr lang="en-US" altLang="en-US" sz="24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Polynomial Calculus/PCR</a:t>
            </a:r>
            <a:endParaRPr lang="en-US" altLang="en-US" sz="2400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cxnSp>
        <p:nvCxnSpPr>
          <p:cNvPr id="35872" name="AutoShape 1056"/>
          <p:cNvCxnSpPr>
            <a:cxnSpLocks noChangeShapeType="1"/>
            <a:stCxn id="35847" idx="6"/>
            <a:endCxn id="35870" idx="3"/>
          </p:cNvCxnSpPr>
          <p:nvPr/>
        </p:nvCxnSpPr>
        <p:spPr bwMode="auto">
          <a:xfrm flipV="1">
            <a:off x="2934247" y="4996500"/>
            <a:ext cx="3087559" cy="198732"/>
          </a:xfrm>
          <a:prstGeom prst="straightConnector1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5873" name="AutoShape 1057"/>
          <p:cNvCxnSpPr>
            <a:cxnSpLocks noChangeShapeType="1"/>
            <a:stCxn id="35848" idx="4"/>
            <a:endCxn id="35870" idx="2"/>
          </p:cNvCxnSpPr>
          <p:nvPr/>
        </p:nvCxnSpPr>
        <p:spPr bwMode="auto">
          <a:xfrm>
            <a:off x="4310500" y="3575103"/>
            <a:ext cx="1180376" cy="1185887"/>
          </a:xfrm>
          <a:prstGeom prst="straightConnector1">
            <a:avLst/>
          </a:prstGeom>
          <a:noFill/>
          <a:ln w="38100">
            <a:solidFill>
              <a:schemeClr val="accent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5874" name="AutoShape 1058"/>
          <p:cNvCxnSpPr>
            <a:cxnSpLocks noChangeShapeType="1"/>
            <a:stCxn id="35870" idx="2"/>
            <a:endCxn id="35850" idx="5"/>
          </p:cNvCxnSpPr>
          <p:nvPr/>
        </p:nvCxnSpPr>
        <p:spPr bwMode="auto">
          <a:xfrm rot="10800000">
            <a:off x="2319722" y="3705428"/>
            <a:ext cx="3171155" cy="1055562"/>
          </a:xfrm>
          <a:prstGeom prst="curvedConnector2">
            <a:avLst/>
          </a:prstGeom>
          <a:noFill/>
          <a:ln w="28575">
            <a:solidFill>
              <a:schemeClr val="accent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29" name="Oval 1031"/>
          <p:cNvSpPr>
            <a:spLocks noChangeArrowheads="1"/>
          </p:cNvSpPr>
          <p:nvPr/>
        </p:nvSpPr>
        <p:spPr bwMode="auto">
          <a:xfrm>
            <a:off x="689343" y="4187675"/>
            <a:ext cx="1981200" cy="457200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 w="38100">
            <a:solidFill>
              <a:srgbClr val="FF0000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r>
              <a:rPr lang="en-US" altLang="en-US" sz="24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Res(k)</a:t>
            </a:r>
            <a:endParaRPr lang="en-US" altLang="en-US" sz="2400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cxnSp>
        <p:nvCxnSpPr>
          <p:cNvPr id="131" name="AutoShape 1037"/>
          <p:cNvCxnSpPr>
            <a:cxnSpLocks noChangeShapeType="1"/>
            <a:stCxn id="35847" idx="0"/>
            <a:endCxn id="129" idx="4"/>
          </p:cNvCxnSpPr>
          <p:nvPr/>
        </p:nvCxnSpPr>
        <p:spPr bwMode="auto">
          <a:xfrm flipH="1" flipV="1">
            <a:off x="1679943" y="4644875"/>
            <a:ext cx="263704" cy="321757"/>
          </a:xfrm>
          <a:prstGeom prst="straightConnector1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45" name="Oval 1034"/>
          <p:cNvSpPr>
            <a:spLocks noChangeArrowheads="1"/>
          </p:cNvSpPr>
          <p:nvPr/>
        </p:nvSpPr>
        <p:spPr bwMode="auto">
          <a:xfrm>
            <a:off x="257937" y="2515083"/>
            <a:ext cx="2286000" cy="457200"/>
          </a:xfrm>
          <a:prstGeom prst="ellipse">
            <a:avLst/>
          </a:prstGeom>
          <a:solidFill>
            <a:srgbClr val="FFFFFF"/>
          </a:solidFill>
          <a:ln w="38100">
            <a:solidFill>
              <a:srgbClr val="6699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n-US" altLang="en-US" sz="24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TC</a:t>
            </a:r>
            <a:r>
              <a:rPr lang="en-US" altLang="en-US" sz="2400" baseline="300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0</a:t>
            </a:r>
            <a:r>
              <a:rPr lang="en-US" altLang="en-US" sz="24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-Frege</a:t>
            </a:r>
            <a:endParaRPr lang="en-US" altLang="en-US" sz="2400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cxnSp>
        <p:nvCxnSpPr>
          <p:cNvPr id="249" name="AutoShape 1049"/>
          <p:cNvCxnSpPr>
            <a:cxnSpLocks noChangeShapeType="1"/>
            <a:stCxn id="245" idx="0"/>
            <a:endCxn id="35849" idx="2"/>
          </p:cNvCxnSpPr>
          <p:nvPr/>
        </p:nvCxnSpPr>
        <p:spPr bwMode="auto">
          <a:xfrm flipV="1">
            <a:off x="1400937" y="1719378"/>
            <a:ext cx="4190351" cy="795705"/>
          </a:xfrm>
          <a:prstGeom prst="straightConnector1">
            <a:avLst/>
          </a:prstGeom>
          <a:noFill/>
          <a:ln w="38100">
            <a:solidFill>
              <a:srgbClr val="009900"/>
            </a:solidFill>
            <a:prstDash val="sysDot"/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60" name="Oval 1029"/>
          <p:cNvSpPr>
            <a:spLocks noChangeArrowheads="1"/>
          </p:cNvSpPr>
          <p:nvPr/>
        </p:nvSpPr>
        <p:spPr bwMode="auto">
          <a:xfrm>
            <a:off x="4347173" y="2160525"/>
            <a:ext cx="2514600" cy="609600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 w="38100">
            <a:solidFill>
              <a:schemeClr val="accent1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r>
              <a:rPr lang="en-US" altLang="en-US" sz="2400" dirty="0" err="1" smtClean="0">
                <a:solidFill>
                  <a:srgbClr val="000000"/>
                </a:solidFill>
                <a:latin typeface="Calibri" panose="020F0502020204030204" pitchFamily="34" charset="0"/>
              </a:rPr>
              <a:t>Positivstellensatz</a:t>
            </a:r>
            <a:endParaRPr lang="en-US" altLang="en-US" sz="2400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cxnSp>
        <p:nvCxnSpPr>
          <p:cNvPr id="285" name="AutoShape 1046"/>
          <p:cNvCxnSpPr>
            <a:cxnSpLocks noChangeShapeType="1"/>
            <a:stCxn id="260" idx="0"/>
            <a:endCxn id="35849" idx="3"/>
          </p:cNvCxnSpPr>
          <p:nvPr/>
        </p:nvCxnSpPr>
        <p:spPr bwMode="auto">
          <a:xfrm flipV="1">
            <a:off x="5604473" y="1881023"/>
            <a:ext cx="210000" cy="279502"/>
          </a:xfrm>
          <a:prstGeom prst="straightConnector1">
            <a:avLst/>
          </a:prstGeom>
          <a:noFill/>
          <a:ln w="38100">
            <a:solidFill>
              <a:schemeClr val="accent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97" name="Oval 1029"/>
          <p:cNvSpPr>
            <a:spLocks noChangeArrowheads="1"/>
          </p:cNvSpPr>
          <p:nvPr/>
        </p:nvSpPr>
        <p:spPr bwMode="auto">
          <a:xfrm>
            <a:off x="4975358" y="3582415"/>
            <a:ext cx="2514600" cy="609600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 w="38100">
            <a:solidFill>
              <a:schemeClr val="accent1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r>
              <a:rPr lang="en-US" altLang="en-US" sz="2400" dirty="0" err="1" smtClean="0">
                <a:solidFill>
                  <a:srgbClr val="000000"/>
                </a:solidFill>
                <a:latin typeface="Calibri" panose="020F0502020204030204" pitchFamily="34" charset="0"/>
              </a:rPr>
              <a:t>Lasserre</a:t>
            </a:r>
            <a:r>
              <a:rPr lang="en-US" altLang="en-US" sz="24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/SOS</a:t>
            </a:r>
            <a:endParaRPr lang="en-US" altLang="en-US" sz="2400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cxnSp>
        <p:nvCxnSpPr>
          <p:cNvPr id="302" name="AutoShape 1046"/>
          <p:cNvCxnSpPr>
            <a:cxnSpLocks noChangeShapeType="1"/>
            <a:stCxn id="297" idx="0"/>
            <a:endCxn id="260" idx="4"/>
          </p:cNvCxnSpPr>
          <p:nvPr/>
        </p:nvCxnSpPr>
        <p:spPr bwMode="auto">
          <a:xfrm flipH="1" flipV="1">
            <a:off x="5604473" y="2770125"/>
            <a:ext cx="628185" cy="812290"/>
          </a:xfrm>
          <a:prstGeom prst="straightConnector1">
            <a:avLst/>
          </a:prstGeom>
          <a:noFill/>
          <a:ln w="38100">
            <a:solidFill>
              <a:schemeClr val="accent1"/>
            </a:solidFill>
            <a:prstDash val="sysDot"/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39" name="AutoShape 1043"/>
          <p:cNvCxnSpPr>
            <a:cxnSpLocks noChangeShapeType="1"/>
            <a:stCxn id="35847" idx="7"/>
            <a:endCxn id="297" idx="2"/>
          </p:cNvCxnSpPr>
          <p:nvPr/>
        </p:nvCxnSpPr>
        <p:spPr bwMode="auto">
          <a:xfrm flipV="1">
            <a:off x="2644107" y="3887215"/>
            <a:ext cx="2331251" cy="1146372"/>
          </a:xfrm>
          <a:prstGeom prst="straightConnector1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2" name="AutoShape 1047"/>
          <p:cNvCxnSpPr>
            <a:cxnSpLocks noChangeShapeType="1"/>
            <a:stCxn id="35870" idx="2"/>
          </p:cNvCxnSpPr>
          <p:nvPr/>
        </p:nvCxnSpPr>
        <p:spPr bwMode="auto">
          <a:xfrm flipH="1" flipV="1">
            <a:off x="1811795" y="2958087"/>
            <a:ext cx="3679081" cy="1802903"/>
          </a:xfrm>
          <a:prstGeom prst="straightConnector1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6" name="AutoShape 1052"/>
          <p:cNvCxnSpPr>
            <a:cxnSpLocks noChangeShapeType="1"/>
            <a:stCxn id="35845" idx="2"/>
            <a:endCxn id="35850" idx="6"/>
          </p:cNvCxnSpPr>
          <p:nvPr/>
        </p:nvCxnSpPr>
        <p:spPr bwMode="auto">
          <a:xfrm rot="10800000">
            <a:off x="2654499" y="3543784"/>
            <a:ext cx="1364695" cy="1996285"/>
          </a:xfrm>
          <a:prstGeom prst="curvedConnector3">
            <a:avLst>
              <a:gd name="adj1" fmla="val 50000"/>
            </a:avLst>
          </a:prstGeom>
          <a:noFill/>
          <a:ln w="38100" cap="rnd">
            <a:solidFill>
              <a:schemeClr val="accent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9" name="AutoShape 1052"/>
          <p:cNvCxnSpPr>
            <a:cxnSpLocks noChangeShapeType="1"/>
            <a:stCxn id="35845" idx="1"/>
            <a:endCxn id="129" idx="6"/>
          </p:cNvCxnSpPr>
          <p:nvPr/>
        </p:nvCxnSpPr>
        <p:spPr bwMode="auto">
          <a:xfrm rot="16200000" flipV="1">
            <a:off x="3074863" y="4011956"/>
            <a:ext cx="908267" cy="1716905"/>
          </a:xfrm>
          <a:prstGeom prst="curvedConnector2">
            <a:avLst/>
          </a:prstGeom>
          <a:noFill/>
          <a:ln w="38100" cap="rnd">
            <a:solidFill>
              <a:schemeClr val="accent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3554950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26F0E5-8B0C-4C14-87F6-C2B29E2AED5B}" type="slidenum">
              <a:rPr lang="en-US" altLang="en-US"/>
              <a:pPr/>
              <a:t>9</a:t>
            </a:fld>
            <a:endParaRPr lang="en-US" altLang="en-US"/>
          </a:p>
        </p:txBody>
      </p:sp>
      <p:sp>
        <p:nvSpPr>
          <p:cNvPr id="901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Clauses</a:t>
            </a:r>
          </a:p>
        </p:txBody>
      </p:sp>
      <p:sp>
        <p:nvSpPr>
          <p:cNvPr id="901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31800" y="1143000"/>
            <a:ext cx="8204200" cy="4572000"/>
          </a:xfrm>
        </p:spPr>
        <p:txBody>
          <a:bodyPr/>
          <a:lstStyle/>
          <a:p>
            <a:r>
              <a:rPr lang="en-US" altLang="en-US" dirty="0"/>
              <a:t>if </a:t>
            </a:r>
            <a:r>
              <a:rPr lang="en-US" altLang="en-US" b="1" dirty="0" smtClean="0">
                <a:solidFill>
                  <a:schemeClr val="accent1"/>
                </a:solidFill>
              </a:rPr>
              <a:t>F </a:t>
            </a:r>
            <a:r>
              <a:rPr lang="en-US" altLang="en-US" b="1" dirty="0">
                <a:solidFill>
                  <a:schemeClr val="accent1"/>
                </a:solidFill>
              </a:rPr>
              <a:t>= </a:t>
            </a:r>
            <a:r>
              <a:rPr lang="en-US" altLang="en-US" b="1" dirty="0" smtClean="0">
                <a:solidFill>
                  <a:schemeClr val="accent1"/>
                </a:solidFill>
              </a:rPr>
              <a:t>G </a:t>
            </a:r>
            <a:r>
              <a:rPr lang="en-US" altLang="en-US" b="1" dirty="0">
                <a:solidFill>
                  <a:schemeClr val="accent1"/>
                </a:solidFill>
                <a:sym typeface="Symbol" panose="05050102010706020507" pitchFamily="18" charset="2"/>
              </a:rPr>
              <a:t></a:t>
            </a:r>
            <a:r>
              <a:rPr lang="en-US" altLang="en-US" b="1" dirty="0">
                <a:solidFill>
                  <a:schemeClr val="accent1"/>
                </a:solidFill>
              </a:rPr>
              <a:t> </a:t>
            </a:r>
            <a:r>
              <a:rPr lang="en-US" altLang="en-US" b="1" dirty="0" smtClean="0">
                <a:solidFill>
                  <a:schemeClr val="accent1"/>
                </a:solidFill>
              </a:rPr>
              <a:t>H</a:t>
            </a:r>
            <a:r>
              <a:rPr lang="en-US" altLang="en-US" dirty="0" smtClean="0"/>
              <a:t>, </a:t>
            </a:r>
            <a:r>
              <a:rPr lang="en-US" altLang="en-US" dirty="0"/>
              <a:t>include clauses</a:t>
            </a:r>
          </a:p>
          <a:p>
            <a:pPr lvl="1"/>
            <a:r>
              <a:rPr lang="en-US" altLang="en-US" b="1" dirty="0" smtClean="0">
                <a:solidFill>
                  <a:schemeClr val="accent1"/>
                </a:solidFill>
                <a:sym typeface="Symbol" panose="05050102010706020507" pitchFamily="18" charset="2"/>
              </a:rPr>
              <a:t></a:t>
            </a:r>
            <a:r>
              <a:rPr lang="en-US" altLang="en-US" b="1" dirty="0" err="1" smtClean="0">
                <a:solidFill>
                  <a:schemeClr val="accent1"/>
                </a:solidFill>
              </a:rPr>
              <a:t>y</a:t>
            </a:r>
            <a:r>
              <a:rPr lang="en-US" altLang="en-US" b="1" baseline="-25000" dirty="0" err="1" smtClean="0">
                <a:solidFill>
                  <a:schemeClr val="accent1"/>
                </a:solidFill>
              </a:rPr>
              <a:t>G</a:t>
            </a:r>
            <a:r>
              <a:rPr lang="en-US" altLang="en-US" b="1" dirty="0" smtClean="0">
                <a:solidFill>
                  <a:schemeClr val="accent1"/>
                </a:solidFill>
              </a:rPr>
              <a:t> </a:t>
            </a:r>
            <a:r>
              <a:rPr lang="en-US" altLang="en-US" b="1" dirty="0">
                <a:solidFill>
                  <a:schemeClr val="accent1"/>
                </a:solidFill>
                <a:sym typeface="Symbol" panose="05050102010706020507" pitchFamily="18" charset="2"/>
              </a:rPr>
              <a:t></a:t>
            </a:r>
            <a:r>
              <a:rPr lang="en-US" altLang="en-US" b="1" dirty="0">
                <a:solidFill>
                  <a:schemeClr val="accent1"/>
                </a:solidFill>
              </a:rPr>
              <a:t> </a:t>
            </a:r>
            <a:r>
              <a:rPr lang="en-US" altLang="en-US" b="1" dirty="0" err="1" smtClean="0">
                <a:solidFill>
                  <a:schemeClr val="accent1"/>
                </a:solidFill>
              </a:rPr>
              <a:t>y</a:t>
            </a:r>
            <a:r>
              <a:rPr lang="en-US" altLang="en-US" b="1" baseline="-25000" dirty="0" err="1" smtClean="0">
                <a:solidFill>
                  <a:schemeClr val="accent1"/>
                </a:solidFill>
              </a:rPr>
              <a:t>F</a:t>
            </a:r>
            <a:endParaRPr lang="en-US" altLang="en-US" dirty="0"/>
          </a:p>
          <a:p>
            <a:pPr lvl="1"/>
            <a:r>
              <a:rPr lang="en-US" altLang="en-US" b="1" dirty="0" smtClean="0">
                <a:solidFill>
                  <a:schemeClr val="accent1"/>
                </a:solidFill>
                <a:sym typeface="Symbol" panose="05050102010706020507" pitchFamily="18" charset="2"/>
              </a:rPr>
              <a:t></a:t>
            </a:r>
            <a:r>
              <a:rPr lang="en-US" altLang="en-US" b="1" dirty="0" err="1" smtClean="0">
                <a:solidFill>
                  <a:schemeClr val="accent1"/>
                </a:solidFill>
              </a:rPr>
              <a:t>y</a:t>
            </a:r>
            <a:r>
              <a:rPr lang="en-US" altLang="en-US" b="1" baseline="-25000" dirty="0" err="1" smtClean="0">
                <a:solidFill>
                  <a:schemeClr val="accent1"/>
                </a:solidFill>
              </a:rPr>
              <a:t>H</a:t>
            </a:r>
            <a:r>
              <a:rPr lang="en-US" altLang="en-US" b="1" dirty="0" smtClean="0">
                <a:solidFill>
                  <a:schemeClr val="accent1"/>
                </a:solidFill>
              </a:rPr>
              <a:t> </a:t>
            </a:r>
            <a:r>
              <a:rPr lang="en-US" altLang="en-US" b="1" dirty="0">
                <a:solidFill>
                  <a:schemeClr val="accent1"/>
                </a:solidFill>
                <a:sym typeface="Symbol" panose="05050102010706020507" pitchFamily="18" charset="2"/>
              </a:rPr>
              <a:t></a:t>
            </a:r>
            <a:r>
              <a:rPr lang="en-US" altLang="en-US" b="1" dirty="0">
                <a:solidFill>
                  <a:schemeClr val="accent1"/>
                </a:solidFill>
              </a:rPr>
              <a:t> </a:t>
            </a:r>
            <a:r>
              <a:rPr lang="en-US" altLang="en-US" b="1" dirty="0" err="1" smtClean="0">
                <a:solidFill>
                  <a:schemeClr val="accent1"/>
                </a:solidFill>
              </a:rPr>
              <a:t>y</a:t>
            </a:r>
            <a:r>
              <a:rPr lang="en-US" altLang="en-US" b="1" baseline="-25000" dirty="0" err="1" smtClean="0">
                <a:solidFill>
                  <a:schemeClr val="accent1"/>
                </a:solidFill>
              </a:rPr>
              <a:t>F</a:t>
            </a:r>
            <a:endParaRPr lang="en-US" altLang="en-US" dirty="0">
              <a:solidFill>
                <a:schemeClr val="accent1"/>
              </a:solidFill>
            </a:endParaRPr>
          </a:p>
          <a:p>
            <a:pPr lvl="1"/>
            <a:r>
              <a:rPr lang="en-US" altLang="en-US" b="1" dirty="0" smtClean="0">
                <a:solidFill>
                  <a:schemeClr val="accent1"/>
                </a:solidFill>
                <a:sym typeface="Symbol" panose="05050102010706020507" pitchFamily="18" charset="2"/>
              </a:rPr>
              <a:t></a:t>
            </a:r>
            <a:r>
              <a:rPr lang="en-US" altLang="en-US" b="1" dirty="0" err="1" smtClean="0">
                <a:solidFill>
                  <a:schemeClr val="accent1"/>
                </a:solidFill>
              </a:rPr>
              <a:t>y</a:t>
            </a:r>
            <a:r>
              <a:rPr lang="en-US" altLang="en-US" b="1" baseline="-25000" dirty="0" err="1" smtClean="0">
                <a:solidFill>
                  <a:schemeClr val="accent1"/>
                </a:solidFill>
              </a:rPr>
              <a:t>F</a:t>
            </a:r>
            <a:r>
              <a:rPr lang="en-US" altLang="en-US" b="1" dirty="0" smtClean="0">
                <a:solidFill>
                  <a:schemeClr val="accent1"/>
                </a:solidFill>
              </a:rPr>
              <a:t> </a:t>
            </a:r>
            <a:r>
              <a:rPr lang="en-US" altLang="en-US" b="1" dirty="0">
                <a:solidFill>
                  <a:schemeClr val="accent1"/>
                </a:solidFill>
                <a:sym typeface="Symbol" panose="05050102010706020507" pitchFamily="18" charset="2"/>
              </a:rPr>
              <a:t></a:t>
            </a:r>
            <a:r>
              <a:rPr lang="en-US" altLang="en-US" b="1" dirty="0">
                <a:solidFill>
                  <a:schemeClr val="accent1"/>
                </a:solidFill>
              </a:rPr>
              <a:t> </a:t>
            </a:r>
            <a:r>
              <a:rPr lang="en-US" altLang="en-US" b="1" dirty="0" err="1" smtClean="0">
                <a:solidFill>
                  <a:schemeClr val="accent1"/>
                </a:solidFill>
              </a:rPr>
              <a:t>y</a:t>
            </a:r>
            <a:r>
              <a:rPr lang="en-US" altLang="en-US" b="1" baseline="-25000" dirty="0" err="1" smtClean="0">
                <a:solidFill>
                  <a:schemeClr val="accent1"/>
                </a:solidFill>
              </a:rPr>
              <a:t>G</a:t>
            </a:r>
            <a:r>
              <a:rPr lang="en-US" altLang="en-US" b="1" dirty="0" smtClean="0">
                <a:solidFill>
                  <a:schemeClr val="accent1"/>
                </a:solidFill>
              </a:rPr>
              <a:t> </a:t>
            </a:r>
            <a:r>
              <a:rPr lang="en-US" altLang="en-US" b="1" dirty="0">
                <a:solidFill>
                  <a:schemeClr val="accent1"/>
                </a:solidFill>
                <a:sym typeface="Symbol" panose="05050102010706020507" pitchFamily="18" charset="2"/>
              </a:rPr>
              <a:t></a:t>
            </a:r>
            <a:r>
              <a:rPr lang="en-US" altLang="en-US" b="1" dirty="0">
                <a:solidFill>
                  <a:schemeClr val="accent1"/>
                </a:solidFill>
              </a:rPr>
              <a:t> </a:t>
            </a:r>
            <a:r>
              <a:rPr lang="en-US" altLang="en-US" b="1" dirty="0" err="1" smtClean="0">
                <a:solidFill>
                  <a:schemeClr val="accent1"/>
                </a:solidFill>
              </a:rPr>
              <a:t>y</a:t>
            </a:r>
            <a:r>
              <a:rPr lang="en-US" altLang="en-US" b="1" baseline="-25000" dirty="0" err="1" smtClean="0">
                <a:solidFill>
                  <a:schemeClr val="accent1"/>
                </a:solidFill>
              </a:rPr>
              <a:t>H</a:t>
            </a:r>
            <a:endParaRPr lang="en-US" altLang="en-US" dirty="0"/>
          </a:p>
          <a:p>
            <a:r>
              <a:rPr lang="en-US" altLang="en-US" dirty="0"/>
              <a:t>if </a:t>
            </a:r>
            <a:r>
              <a:rPr lang="en-US" altLang="en-US" b="1" dirty="0" smtClean="0">
                <a:solidFill>
                  <a:schemeClr val="accent1"/>
                </a:solidFill>
              </a:rPr>
              <a:t>F </a:t>
            </a:r>
            <a:r>
              <a:rPr lang="en-US" altLang="en-US" b="1" dirty="0">
                <a:solidFill>
                  <a:schemeClr val="accent1"/>
                </a:solidFill>
              </a:rPr>
              <a:t>= </a:t>
            </a:r>
            <a:r>
              <a:rPr lang="en-US" altLang="en-US" b="1" dirty="0" smtClean="0">
                <a:solidFill>
                  <a:schemeClr val="accent1"/>
                </a:solidFill>
              </a:rPr>
              <a:t>G </a:t>
            </a:r>
            <a:r>
              <a:rPr lang="en-US" altLang="en-US" b="1" dirty="0">
                <a:solidFill>
                  <a:schemeClr val="accent1"/>
                </a:solidFill>
                <a:sym typeface="Symbol" panose="05050102010706020507" pitchFamily="18" charset="2"/>
              </a:rPr>
              <a:t></a:t>
            </a:r>
            <a:r>
              <a:rPr lang="en-US" altLang="en-US" b="1" dirty="0">
                <a:solidFill>
                  <a:schemeClr val="accent1"/>
                </a:solidFill>
              </a:rPr>
              <a:t> </a:t>
            </a:r>
            <a:r>
              <a:rPr lang="en-US" altLang="en-US" b="1" dirty="0" smtClean="0">
                <a:solidFill>
                  <a:schemeClr val="accent1"/>
                </a:solidFill>
              </a:rPr>
              <a:t>H</a:t>
            </a:r>
            <a:r>
              <a:rPr lang="en-US" altLang="en-US" dirty="0" smtClean="0"/>
              <a:t>, include </a:t>
            </a:r>
            <a:r>
              <a:rPr lang="en-US" altLang="en-US" dirty="0"/>
              <a:t>clauses</a:t>
            </a:r>
          </a:p>
          <a:p>
            <a:pPr lvl="1"/>
            <a:r>
              <a:rPr lang="en-US" altLang="en-US" b="1" dirty="0" smtClean="0">
                <a:solidFill>
                  <a:schemeClr val="accent1"/>
                </a:solidFill>
                <a:sym typeface="Symbol" panose="05050102010706020507" pitchFamily="18" charset="2"/>
              </a:rPr>
              <a:t></a:t>
            </a:r>
            <a:r>
              <a:rPr lang="en-US" altLang="en-US" b="1" dirty="0" err="1" smtClean="0">
                <a:solidFill>
                  <a:schemeClr val="accent1"/>
                </a:solidFill>
              </a:rPr>
              <a:t>y</a:t>
            </a:r>
            <a:r>
              <a:rPr lang="en-US" altLang="en-US" b="1" baseline="-25000" dirty="0" err="1" smtClean="0">
                <a:solidFill>
                  <a:schemeClr val="accent1"/>
                </a:solidFill>
              </a:rPr>
              <a:t>F</a:t>
            </a:r>
            <a:r>
              <a:rPr lang="en-US" altLang="en-US" b="1" dirty="0" smtClean="0">
                <a:solidFill>
                  <a:schemeClr val="accent1"/>
                </a:solidFill>
              </a:rPr>
              <a:t> </a:t>
            </a:r>
            <a:r>
              <a:rPr lang="en-US" altLang="en-US" b="1" dirty="0">
                <a:solidFill>
                  <a:schemeClr val="accent1"/>
                </a:solidFill>
                <a:sym typeface="Symbol" panose="05050102010706020507" pitchFamily="18" charset="2"/>
              </a:rPr>
              <a:t></a:t>
            </a:r>
            <a:r>
              <a:rPr lang="en-US" altLang="en-US" b="1" dirty="0">
                <a:solidFill>
                  <a:schemeClr val="accent1"/>
                </a:solidFill>
              </a:rPr>
              <a:t> </a:t>
            </a:r>
            <a:r>
              <a:rPr lang="en-US" altLang="en-US" b="1" dirty="0" err="1" smtClean="0">
                <a:solidFill>
                  <a:schemeClr val="accent1"/>
                </a:solidFill>
              </a:rPr>
              <a:t>y</a:t>
            </a:r>
            <a:r>
              <a:rPr lang="en-US" altLang="en-US" b="1" baseline="-25000" dirty="0" err="1" smtClean="0">
                <a:solidFill>
                  <a:schemeClr val="accent1"/>
                </a:solidFill>
              </a:rPr>
              <a:t>G</a:t>
            </a:r>
            <a:endParaRPr lang="en-US" altLang="en-US" dirty="0">
              <a:solidFill>
                <a:schemeClr val="accent1"/>
              </a:solidFill>
            </a:endParaRPr>
          </a:p>
          <a:p>
            <a:pPr lvl="1"/>
            <a:r>
              <a:rPr lang="en-US" altLang="en-US" b="1" dirty="0" smtClean="0">
                <a:solidFill>
                  <a:schemeClr val="accent1"/>
                </a:solidFill>
                <a:sym typeface="Symbol" panose="05050102010706020507" pitchFamily="18" charset="2"/>
              </a:rPr>
              <a:t></a:t>
            </a:r>
            <a:r>
              <a:rPr lang="en-US" altLang="en-US" b="1" dirty="0" err="1" smtClean="0">
                <a:solidFill>
                  <a:schemeClr val="accent1"/>
                </a:solidFill>
              </a:rPr>
              <a:t>y</a:t>
            </a:r>
            <a:r>
              <a:rPr lang="en-US" altLang="en-US" b="1" baseline="-25000" dirty="0" err="1" smtClean="0">
                <a:solidFill>
                  <a:schemeClr val="accent1"/>
                </a:solidFill>
              </a:rPr>
              <a:t>F</a:t>
            </a:r>
            <a:r>
              <a:rPr lang="en-US" altLang="en-US" b="1" dirty="0" smtClean="0">
                <a:solidFill>
                  <a:schemeClr val="accent1"/>
                </a:solidFill>
              </a:rPr>
              <a:t> </a:t>
            </a:r>
            <a:r>
              <a:rPr lang="en-US" altLang="en-US" b="1" dirty="0">
                <a:solidFill>
                  <a:schemeClr val="accent1"/>
                </a:solidFill>
                <a:sym typeface="Symbol" panose="05050102010706020507" pitchFamily="18" charset="2"/>
              </a:rPr>
              <a:t></a:t>
            </a:r>
            <a:r>
              <a:rPr lang="en-US" altLang="en-US" b="1" dirty="0">
                <a:solidFill>
                  <a:schemeClr val="accent1"/>
                </a:solidFill>
              </a:rPr>
              <a:t> </a:t>
            </a:r>
            <a:r>
              <a:rPr lang="en-US" altLang="en-US" b="1" dirty="0" err="1" smtClean="0">
                <a:solidFill>
                  <a:schemeClr val="accent1"/>
                </a:solidFill>
              </a:rPr>
              <a:t>y</a:t>
            </a:r>
            <a:r>
              <a:rPr lang="en-US" altLang="en-US" b="1" baseline="-25000" dirty="0" err="1" smtClean="0">
                <a:solidFill>
                  <a:schemeClr val="accent1"/>
                </a:solidFill>
              </a:rPr>
              <a:t>H</a:t>
            </a:r>
            <a:endParaRPr lang="en-US" altLang="en-US" dirty="0">
              <a:solidFill>
                <a:schemeClr val="accent1"/>
              </a:solidFill>
            </a:endParaRPr>
          </a:p>
          <a:p>
            <a:pPr lvl="1"/>
            <a:r>
              <a:rPr lang="en-US" altLang="en-US" b="1" dirty="0" smtClean="0">
                <a:solidFill>
                  <a:schemeClr val="accent1"/>
                </a:solidFill>
                <a:sym typeface="Symbol" panose="05050102010706020507" pitchFamily="18" charset="2"/>
              </a:rPr>
              <a:t></a:t>
            </a:r>
            <a:r>
              <a:rPr lang="en-US" altLang="en-US" b="1" dirty="0" err="1" smtClean="0">
                <a:solidFill>
                  <a:schemeClr val="accent1"/>
                </a:solidFill>
              </a:rPr>
              <a:t>y</a:t>
            </a:r>
            <a:r>
              <a:rPr lang="en-US" altLang="en-US" b="1" baseline="-25000" dirty="0" err="1" smtClean="0">
                <a:solidFill>
                  <a:schemeClr val="accent1"/>
                </a:solidFill>
              </a:rPr>
              <a:t>G</a:t>
            </a:r>
            <a:r>
              <a:rPr lang="en-US" altLang="en-US" b="1" dirty="0" smtClean="0">
                <a:solidFill>
                  <a:schemeClr val="accent1"/>
                </a:solidFill>
              </a:rPr>
              <a:t> </a:t>
            </a:r>
            <a:r>
              <a:rPr lang="en-US" altLang="en-US" b="1" dirty="0">
                <a:solidFill>
                  <a:schemeClr val="accent1"/>
                </a:solidFill>
                <a:sym typeface="Symbol" panose="05050102010706020507" pitchFamily="18" charset="2"/>
              </a:rPr>
              <a:t></a:t>
            </a:r>
            <a:r>
              <a:rPr lang="en-US" altLang="en-US" b="1" dirty="0">
                <a:solidFill>
                  <a:schemeClr val="accent1"/>
                </a:solidFill>
              </a:rPr>
              <a:t> </a:t>
            </a:r>
            <a:r>
              <a:rPr lang="en-US" altLang="en-US" b="1" dirty="0" smtClean="0">
                <a:solidFill>
                  <a:schemeClr val="accent1"/>
                </a:solidFill>
                <a:sym typeface="Symbol" panose="05050102010706020507" pitchFamily="18" charset="2"/>
              </a:rPr>
              <a:t></a:t>
            </a:r>
            <a:r>
              <a:rPr lang="en-US" altLang="en-US" b="1" dirty="0" err="1" smtClean="0">
                <a:solidFill>
                  <a:schemeClr val="accent1"/>
                </a:solidFill>
              </a:rPr>
              <a:t>y</a:t>
            </a:r>
            <a:r>
              <a:rPr lang="en-US" altLang="en-US" b="1" baseline="-25000" dirty="0" err="1" smtClean="0">
                <a:solidFill>
                  <a:schemeClr val="accent1"/>
                </a:solidFill>
              </a:rPr>
              <a:t>H</a:t>
            </a:r>
            <a:r>
              <a:rPr lang="en-US" altLang="en-US" b="1" dirty="0" smtClean="0">
                <a:solidFill>
                  <a:schemeClr val="accent1"/>
                </a:solidFill>
              </a:rPr>
              <a:t> </a:t>
            </a:r>
            <a:r>
              <a:rPr lang="en-US" altLang="en-US" b="1" dirty="0">
                <a:solidFill>
                  <a:schemeClr val="accent1"/>
                </a:solidFill>
                <a:sym typeface="Symbol" panose="05050102010706020507" pitchFamily="18" charset="2"/>
              </a:rPr>
              <a:t></a:t>
            </a:r>
            <a:r>
              <a:rPr lang="en-US" altLang="en-US" b="1" dirty="0">
                <a:solidFill>
                  <a:schemeClr val="accent1"/>
                </a:solidFill>
              </a:rPr>
              <a:t> </a:t>
            </a:r>
            <a:r>
              <a:rPr lang="en-US" altLang="en-US" b="1" dirty="0" err="1" smtClean="0">
                <a:solidFill>
                  <a:schemeClr val="accent1"/>
                </a:solidFill>
              </a:rPr>
              <a:t>y</a:t>
            </a:r>
            <a:r>
              <a:rPr lang="en-US" altLang="en-US" b="1" baseline="-25000" dirty="0" err="1" smtClean="0">
                <a:solidFill>
                  <a:schemeClr val="accent1"/>
                </a:solidFill>
              </a:rPr>
              <a:t>F</a:t>
            </a:r>
            <a:endParaRPr lang="en-US" altLang="en-US" dirty="0"/>
          </a:p>
          <a:p>
            <a:r>
              <a:rPr lang="en-US" altLang="en-US" dirty="0"/>
              <a:t>if </a:t>
            </a:r>
            <a:r>
              <a:rPr lang="en-US" altLang="en-US" b="1" dirty="0" smtClean="0">
                <a:solidFill>
                  <a:schemeClr val="accent1"/>
                </a:solidFill>
              </a:rPr>
              <a:t>F </a:t>
            </a:r>
            <a:r>
              <a:rPr lang="en-US" altLang="en-US" b="1" dirty="0">
                <a:solidFill>
                  <a:schemeClr val="accent1"/>
                </a:solidFill>
              </a:rPr>
              <a:t>= </a:t>
            </a:r>
            <a:r>
              <a:rPr lang="en-US" altLang="en-US" b="1" dirty="0" smtClean="0">
                <a:solidFill>
                  <a:schemeClr val="accent1"/>
                </a:solidFill>
                <a:sym typeface="Symbol" panose="05050102010706020507" pitchFamily="18" charset="2"/>
              </a:rPr>
              <a:t></a:t>
            </a:r>
            <a:r>
              <a:rPr lang="en-US" altLang="en-US" b="1" dirty="0" smtClean="0">
                <a:solidFill>
                  <a:schemeClr val="accent1"/>
                </a:solidFill>
              </a:rPr>
              <a:t>G</a:t>
            </a:r>
            <a:r>
              <a:rPr lang="en-US" altLang="en-US" dirty="0" smtClean="0"/>
              <a:t>, include </a:t>
            </a:r>
            <a:r>
              <a:rPr lang="en-US" altLang="en-US" dirty="0"/>
              <a:t>clauses</a:t>
            </a:r>
          </a:p>
          <a:p>
            <a:pPr lvl="1"/>
            <a:r>
              <a:rPr lang="en-US" altLang="en-US" b="1" dirty="0" smtClean="0">
                <a:solidFill>
                  <a:schemeClr val="accent1"/>
                </a:solidFill>
                <a:sym typeface="Symbol" panose="05050102010706020507" pitchFamily="18" charset="2"/>
              </a:rPr>
              <a:t></a:t>
            </a:r>
            <a:r>
              <a:rPr lang="en-US" altLang="en-US" b="1" dirty="0" err="1" smtClean="0">
                <a:solidFill>
                  <a:schemeClr val="accent1"/>
                </a:solidFill>
              </a:rPr>
              <a:t>y</a:t>
            </a:r>
            <a:r>
              <a:rPr lang="en-US" altLang="en-US" b="1" baseline="-25000" dirty="0" err="1" smtClean="0">
                <a:solidFill>
                  <a:schemeClr val="accent1"/>
                </a:solidFill>
              </a:rPr>
              <a:t>F</a:t>
            </a:r>
            <a:r>
              <a:rPr lang="en-US" altLang="en-US" b="1" dirty="0" smtClean="0">
                <a:solidFill>
                  <a:schemeClr val="accent1"/>
                </a:solidFill>
              </a:rPr>
              <a:t> </a:t>
            </a:r>
            <a:r>
              <a:rPr lang="en-US" altLang="en-US" b="1" dirty="0">
                <a:solidFill>
                  <a:schemeClr val="accent1"/>
                </a:solidFill>
                <a:sym typeface="Symbol" panose="05050102010706020507" pitchFamily="18" charset="2"/>
              </a:rPr>
              <a:t></a:t>
            </a:r>
            <a:r>
              <a:rPr lang="en-US" altLang="en-US" b="1" dirty="0">
                <a:solidFill>
                  <a:schemeClr val="accent1"/>
                </a:solidFill>
              </a:rPr>
              <a:t> </a:t>
            </a:r>
            <a:r>
              <a:rPr lang="en-US" altLang="en-US" b="1" dirty="0" smtClean="0">
                <a:solidFill>
                  <a:schemeClr val="accent1"/>
                </a:solidFill>
                <a:sym typeface="Symbol" panose="05050102010706020507" pitchFamily="18" charset="2"/>
              </a:rPr>
              <a:t></a:t>
            </a:r>
            <a:r>
              <a:rPr lang="en-US" altLang="en-US" b="1" dirty="0" err="1" smtClean="0">
                <a:solidFill>
                  <a:schemeClr val="accent1"/>
                </a:solidFill>
              </a:rPr>
              <a:t>y</a:t>
            </a:r>
            <a:r>
              <a:rPr lang="en-US" altLang="en-US" b="1" baseline="-25000" dirty="0" err="1" smtClean="0">
                <a:solidFill>
                  <a:schemeClr val="accent1"/>
                </a:solidFill>
              </a:rPr>
              <a:t>G</a:t>
            </a:r>
            <a:endParaRPr lang="en-US" altLang="en-US" b="1" dirty="0">
              <a:solidFill>
                <a:schemeClr val="accent1"/>
              </a:solidFill>
            </a:endParaRPr>
          </a:p>
          <a:p>
            <a:pPr lvl="1"/>
            <a:r>
              <a:rPr lang="en-US" altLang="en-US" b="1" dirty="0" smtClean="0">
                <a:solidFill>
                  <a:schemeClr val="accent1"/>
                </a:solidFill>
              </a:rPr>
              <a:t>   </a:t>
            </a:r>
            <a:r>
              <a:rPr lang="en-US" altLang="en-US" b="1" dirty="0" err="1" smtClean="0">
                <a:solidFill>
                  <a:schemeClr val="accent1"/>
                </a:solidFill>
              </a:rPr>
              <a:t>y</a:t>
            </a:r>
            <a:r>
              <a:rPr lang="en-US" altLang="en-US" b="1" baseline="-25000" dirty="0" err="1" smtClean="0">
                <a:solidFill>
                  <a:schemeClr val="accent1"/>
                </a:solidFill>
              </a:rPr>
              <a:t>F</a:t>
            </a:r>
            <a:r>
              <a:rPr lang="en-US" altLang="en-US" b="1" dirty="0" smtClean="0">
                <a:solidFill>
                  <a:schemeClr val="accent1"/>
                </a:solidFill>
              </a:rPr>
              <a:t> </a:t>
            </a:r>
            <a:r>
              <a:rPr lang="en-US" altLang="en-US" b="1" dirty="0">
                <a:solidFill>
                  <a:schemeClr val="accent1"/>
                </a:solidFill>
                <a:sym typeface="Symbol" panose="05050102010706020507" pitchFamily="18" charset="2"/>
              </a:rPr>
              <a:t></a:t>
            </a:r>
            <a:r>
              <a:rPr lang="en-US" altLang="en-US" b="1" dirty="0">
                <a:solidFill>
                  <a:schemeClr val="accent1"/>
                </a:solidFill>
              </a:rPr>
              <a:t> </a:t>
            </a:r>
            <a:r>
              <a:rPr lang="en-US" altLang="en-US" b="1" dirty="0" err="1" smtClean="0">
                <a:solidFill>
                  <a:schemeClr val="accent1"/>
                </a:solidFill>
              </a:rPr>
              <a:t>y</a:t>
            </a:r>
            <a:r>
              <a:rPr lang="en-US" altLang="en-US" b="1" baseline="-25000" dirty="0" err="1" smtClean="0">
                <a:solidFill>
                  <a:schemeClr val="accent1"/>
                </a:solidFill>
              </a:rPr>
              <a:t>G</a:t>
            </a:r>
            <a:endParaRPr lang="en-US" altLang="en-US" b="1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590800"/>
            <a:ext cx="7772400" cy="914400"/>
          </a:xfrm>
        </p:spPr>
        <p:txBody>
          <a:bodyPr/>
          <a:lstStyle/>
          <a:p>
            <a:r>
              <a:rPr lang="en-US" dirty="0" smtClean="0"/>
              <a:t>Thanks for listening!</a:t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Questions…?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9C20F-3221-4623-A182-DD44DF3B4C7D}" type="slidenum">
              <a:rPr lang="en-US" altLang="en-US" smtClean="0"/>
              <a:pPr/>
              <a:t>90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07060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ontemporary Portrait.pot">
  <a:themeElements>
    <a:clrScheme name="Contemporary Portrait.pot 2">
      <a:dk1>
        <a:srgbClr val="000000"/>
      </a:dk1>
      <a:lt1>
        <a:srgbClr val="FFFFFF"/>
      </a:lt1>
      <a:dk2>
        <a:srgbClr val="000000"/>
      </a:dk2>
      <a:lt2>
        <a:srgbClr val="5E574E"/>
      </a:lt2>
      <a:accent1>
        <a:srgbClr val="FF6600"/>
      </a:accent1>
      <a:accent2>
        <a:srgbClr val="FFCC00"/>
      </a:accent2>
      <a:accent3>
        <a:srgbClr val="FFFFFF"/>
      </a:accent3>
      <a:accent4>
        <a:srgbClr val="000000"/>
      </a:accent4>
      <a:accent5>
        <a:srgbClr val="FFB8AA"/>
      </a:accent5>
      <a:accent6>
        <a:srgbClr val="E7B900"/>
      </a:accent6>
      <a:hlink>
        <a:srgbClr val="996633"/>
      </a:hlink>
      <a:folHlink>
        <a:srgbClr val="808000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triangl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3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Symbol" panose="05050102010706020507" pitchFamily="18" charset="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triangl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3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Symbol" panose="05050102010706020507" pitchFamily="18" charset="2"/>
          </a:defRPr>
        </a:defPPr>
      </a:lstStyle>
    </a:lnDef>
    <a:txDef>
      <a:spPr>
        <a:noFill/>
      </a:spPr>
      <a:bodyPr wrap="none" rtlCol="0">
        <a:spAutoFit/>
      </a:bodyPr>
      <a:lstStyle>
        <a:defPPr>
          <a:defRPr dirty="0" smtClean="0">
            <a:solidFill>
              <a:srgbClr val="669900"/>
            </a:solidFill>
            <a:latin typeface="+mn-lt"/>
          </a:defRPr>
        </a:defPPr>
      </a:lstStyle>
    </a:txDef>
  </a:objectDefaults>
  <a:extraClrSchemeLst>
    <a:extraClrScheme>
      <a:clrScheme name="Contemporary Portrait.pot 1">
        <a:dk1>
          <a:srgbClr val="5E574E"/>
        </a:dk1>
        <a:lt1>
          <a:srgbClr val="FFFFCC"/>
        </a:lt1>
        <a:dk2>
          <a:srgbClr val="000000"/>
        </a:dk2>
        <a:lt2>
          <a:srgbClr val="FFCC00"/>
        </a:lt2>
        <a:accent1>
          <a:srgbClr val="CC9900"/>
        </a:accent1>
        <a:accent2>
          <a:srgbClr val="FF6600"/>
        </a:accent2>
        <a:accent3>
          <a:srgbClr val="AAAAAA"/>
        </a:accent3>
        <a:accent4>
          <a:srgbClr val="DADAAE"/>
        </a:accent4>
        <a:accent5>
          <a:srgbClr val="E2CAAA"/>
        </a:accent5>
        <a:accent6>
          <a:srgbClr val="E75C00"/>
        </a:accent6>
        <a:hlink>
          <a:srgbClr val="FF00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ntemporary Portrait.pot 2">
        <a:dk1>
          <a:srgbClr val="000000"/>
        </a:dk1>
        <a:lt1>
          <a:srgbClr val="FFFFFF"/>
        </a:lt1>
        <a:dk2>
          <a:srgbClr val="000000"/>
        </a:dk2>
        <a:lt2>
          <a:srgbClr val="5E574E"/>
        </a:lt2>
        <a:accent1>
          <a:srgbClr val="FF6600"/>
        </a:accent1>
        <a:accent2>
          <a:srgbClr val="FFCC00"/>
        </a:accent2>
        <a:accent3>
          <a:srgbClr val="FFFFFF"/>
        </a:accent3>
        <a:accent4>
          <a:srgbClr val="000000"/>
        </a:accent4>
        <a:accent5>
          <a:srgbClr val="FFB8AA"/>
        </a:accent5>
        <a:accent6>
          <a:srgbClr val="E7B900"/>
        </a:accent6>
        <a:hlink>
          <a:srgbClr val="996633"/>
        </a:hlink>
        <a:folHlink>
          <a:srgbClr val="808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ntemporary Portrait.pot 3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ntemporary Portrait.pot 4">
        <a:dk1>
          <a:srgbClr val="000000"/>
        </a:dk1>
        <a:lt1>
          <a:srgbClr val="FFFFFF"/>
        </a:lt1>
        <a:dk2>
          <a:srgbClr val="800000"/>
        </a:dk2>
        <a:lt2>
          <a:srgbClr val="5E574E"/>
        </a:lt2>
        <a:accent1>
          <a:srgbClr val="FF6600"/>
        </a:accent1>
        <a:accent2>
          <a:srgbClr val="FFCC00"/>
        </a:accent2>
        <a:accent3>
          <a:srgbClr val="FFFFFF"/>
        </a:accent3>
        <a:accent4>
          <a:srgbClr val="000000"/>
        </a:accent4>
        <a:accent5>
          <a:srgbClr val="FFB8AA"/>
        </a:accent5>
        <a:accent6>
          <a:srgbClr val="E7B900"/>
        </a:accent6>
        <a:hlink>
          <a:srgbClr val="FF0000"/>
        </a:hlink>
        <a:folHlink>
          <a:srgbClr val="FFFF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ntemporary Portrait.pot 5">
        <a:dk1>
          <a:srgbClr val="000066"/>
        </a:dk1>
        <a:lt1>
          <a:srgbClr val="FFFFFF"/>
        </a:lt1>
        <a:dk2>
          <a:srgbClr val="0000FF"/>
        </a:dk2>
        <a:lt2>
          <a:srgbClr val="000000"/>
        </a:lt2>
        <a:accent1>
          <a:srgbClr val="0066FF"/>
        </a:accent1>
        <a:accent2>
          <a:srgbClr val="33CCCC"/>
        </a:accent2>
        <a:accent3>
          <a:srgbClr val="FFFFFF"/>
        </a:accent3>
        <a:accent4>
          <a:srgbClr val="000056"/>
        </a:accent4>
        <a:accent5>
          <a:srgbClr val="AAB8FF"/>
        </a:accent5>
        <a:accent6>
          <a:srgbClr val="2DB9B9"/>
        </a:accent6>
        <a:hlink>
          <a:srgbClr val="FF00FF"/>
        </a:hlink>
        <a:folHlink>
          <a:srgbClr val="9933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ntemporary Portrait.pot 6">
        <a:dk1>
          <a:srgbClr val="000000"/>
        </a:dk1>
        <a:lt1>
          <a:srgbClr val="FFFFFF"/>
        </a:lt1>
        <a:dk2>
          <a:srgbClr val="000066"/>
        </a:dk2>
        <a:lt2>
          <a:srgbClr val="FFCC00"/>
        </a:lt2>
        <a:accent1>
          <a:srgbClr val="0066FF"/>
        </a:accent1>
        <a:accent2>
          <a:srgbClr val="33CCCC"/>
        </a:accent2>
        <a:accent3>
          <a:srgbClr val="AAAAB8"/>
        </a:accent3>
        <a:accent4>
          <a:srgbClr val="DADADA"/>
        </a:accent4>
        <a:accent5>
          <a:srgbClr val="AAB8FF"/>
        </a:accent5>
        <a:accent6>
          <a:srgbClr val="2DB9B9"/>
        </a:accent6>
        <a:hlink>
          <a:srgbClr val="FF00FF"/>
        </a:hlink>
        <a:folHlink>
          <a:srgbClr val="9933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ntemporary Portrait.pot 7">
        <a:dk1>
          <a:srgbClr val="5E574E"/>
        </a:dk1>
        <a:lt1>
          <a:srgbClr val="FFFFCC"/>
        </a:lt1>
        <a:dk2>
          <a:srgbClr val="800000"/>
        </a:dk2>
        <a:lt2>
          <a:srgbClr val="FFCC00"/>
        </a:lt2>
        <a:accent1>
          <a:srgbClr val="CC9900"/>
        </a:accent1>
        <a:accent2>
          <a:srgbClr val="FF6600"/>
        </a:accent2>
        <a:accent3>
          <a:srgbClr val="C0AAAA"/>
        </a:accent3>
        <a:accent4>
          <a:srgbClr val="DADAAE"/>
        </a:accent4>
        <a:accent5>
          <a:srgbClr val="E2CAAA"/>
        </a:accent5>
        <a:accent6>
          <a:srgbClr val="E75C00"/>
        </a:accent6>
        <a:hlink>
          <a:srgbClr val="FF00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 Designs\Contemporary Portrait.pot</Template>
  <TotalTime>5036</TotalTime>
  <Words>3592</Words>
  <Application>Microsoft Office PowerPoint</Application>
  <PresentationFormat>On-screen Show (4:3)</PresentationFormat>
  <Paragraphs>1014</Paragraphs>
  <Slides>90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90</vt:i4>
      </vt:variant>
    </vt:vector>
  </HeadingPairs>
  <TitlesOfParts>
    <vt:vector size="101" baseType="lpstr">
      <vt:lpstr>Cambria Math</vt:lpstr>
      <vt:lpstr>Sakkal Majalla</vt:lpstr>
      <vt:lpstr>Arial</vt:lpstr>
      <vt:lpstr>Times New Roman</vt:lpstr>
      <vt:lpstr>Symbol</vt:lpstr>
      <vt:lpstr>Trebuchet MS</vt:lpstr>
      <vt:lpstr>Calibri</vt:lpstr>
      <vt:lpstr>Wingdings</vt:lpstr>
      <vt:lpstr>Comic Sans MS</vt:lpstr>
      <vt:lpstr>Contemporary Portrait.pot</vt:lpstr>
      <vt:lpstr>Equation</vt:lpstr>
      <vt:lpstr>A Tutorial Introduction to Proof Complexity</vt:lpstr>
      <vt:lpstr>Proof Systems and Their Complexity</vt:lpstr>
      <vt:lpstr>NP, proofs, and proof systems</vt:lpstr>
      <vt:lpstr>Complexity of a proof system</vt:lpstr>
      <vt:lpstr>Propositional proof systems</vt:lpstr>
      <vt:lpstr>Proof complexity vs search</vt:lpstr>
      <vt:lpstr>p-simulation</vt:lpstr>
      <vt:lpstr>Proof systems using CNF input</vt:lpstr>
      <vt:lpstr>Clauses</vt:lpstr>
      <vt:lpstr>Sample propositional proof systems</vt:lpstr>
      <vt:lpstr>Resolution</vt:lpstr>
      <vt:lpstr>Frege Systems</vt:lpstr>
      <vt:lpstr>All Frege systems are p-equivalent</vt:lpstr>
      <vt:lpstr>𝓒-Frege proof systems</vt:lpstr>
      <vt:lpstr>Some circuit classes 𝓒</vt:lpstr>
      <vt:lpstr>Examples</vt:lpstr>
      <vt:lpstr>Extended Frege Proofs</vt:lpstr>
      <vt:lpstr>The DAG of a proof </vt:lpstr>
      <vt:lpstr>Proof structure</vt:lpstr>
      <vt:lpstr>Note: Special structure for resolution proofs</vt:lpstr>
      <vt:lpstr>Davis-Putnam-Logemann-Loveland (DPLL) Procedure</vt:lpstr>
      <vt:lpstr>Simple DPLL Algorithm</vt:lpstr>
      <vt:lpstr>DPLL Refutation Trace</vt:lpstr>
      <vt:lpstr>DPLL Refutation Trace</vt:lpstr>
      <vt:lpstr>Tree Resolution</vt:lpstr>
      <vt:lpstr>Tree Resolution</vt:lpstr>
      <vt:lpstr>Tree Resolution</vt:lpstr>
      <vt:lpstr>Tree Resolution</vt:lpstr>
      <vt:lpstr>Tree Resolution</vt:lpstr>
      <vt:lpstr>Tree Resolution</vt:lpstr>
      <vt:lpstr>Tree Resolution Refutation</vt:lpstr>
      <vt:lpstr>Conflict-Directed Clause-Learning (CDCL)</vt:lpstr>
      <vt:lpstr>Proof systems based on other representations of clauses</vt:lpstr>
      <vt:lpstr>Hilbert’s Nullstellensatz</vt:lpstr>
      <vt:lpstr>Static: Nullstellensatz proof system</vt:lpstr>
      <vt:lpstr>Polynomial Calculus with Resolution (PCR)</vt:lpstr>
      <vt:lpstr>PCR p-simulates resolution</vt:lpstr>
      <vt:lpstr>Proof systems based on other representations of clauses</vt:lpstr>
      <vt:lpstr>Cutting Planes [Gomory 59, Chvatal 73]: </vt:lpstr>
      <vt:lpstr>Cutting planes geometry</vt:lpstr>
      <vt:lpstr>Cutting planes geometry</vt:lpstr>
      <vt:lpstr>Cutting Planes p-simulates resolution</vt:lpstr>
      <vt:lpstr>Semi-algebraic proof systems</vt:lpstr>
      <vt:lpstr>Some Proof System Relationships</vt:lpstr>
      <vt:lpstr>Why all these proof systems?</vt:lpstr>
      <vt:lpstr>Lower Bound Methods</vt:lpstr>
      <vt:lpstr>Width vs size in resolution proofs</vt:lpstr>
      <vt:lpstr>Width vs size in resolution proofs</vt:lpstr>
      <vt:lpstr>Width vs size in resolution proofs</vt:lpstr>
      <vt:lpstr>Width vs size in tree-resolution proofs</vt:lpstr>
      <vt:lpstr>Proof: Width of Tree-like Resolution</vt:lpstr>
      <vt:lpstr>Width of Tree-like Resolution</vt:lpstr>
      <vt:lpstr>Width of Tree-like Resolution</vt:lpstr>
      <vt:lpstr>Width of Tree-like Resolution</vt:lpstr>
      <vt:lpstr>Width of Tree-like Resolution</vt:lpstr>
      <vt:lpstr>Width of Tree-like Resolution</vt:lpstr>
      <vt:lpstr>Width of Tree-like Resolution</vt:lpstr>
      <vt:lpstr>Conclusion: Width of Tree-like Resolution</vt:lpstr>
      <vt:lpstr>Using width-size relationships</vt:lpstr>
      <vt:lpstr>Notes</vt:lpstr>
      <vt:lpstr>Bounding width: boundary expansion</vt:lpstr>
      <vt:lpstr> Width vs boundary expansion</vt:lpstr>
      <vt:lpstr> Width vs boundary expansion</vt:lpstr>
      <vt:lpstr> Width vs boundary expansion</vt:lpstr>
      <vt:lpstr> Width vs boundary expansion</vt:lpstr>
      <vt:lpstr> Width vs boundary expansion</vt:lpstr>
      <vt:lpstr>Boundary expansion implies large size</vt:lpstr>
      <vt:lpstr>PCR degree bounds imply size bounds</vt:lpstr>
      <vt:lpstr>Hard examples</vt:lpstr>
      <vt:lpstr>Counting</vt:lpstr>
      <vt:lpstr>Pigeonhole propositional formulas</vt:lpstr>
      <vt:lpstr>Resolution and PHPn</vt:lpstr>
      <vt:lpstr>More counting</vt:lpstr>
      <vt:lpstr>Counting and algebraic/inequality proofs</vt:lpstr>
      <vt:lpstr>Tseitin formulas - odd-charged graphs</vt:lpstr>
      <vt:lpstr>Expander graphs</vt:lpstr>
      <vt:lpstr>Tseitin formulas using mod 2 reasoning</vt:lpstr>
      <vt:lpstr>Tseitin formulas and mod 2 equations</vt:lpstr>
      <vt:lpstr>Tseitin formulas and mod 2 equations</vt:lpstr>
      <vt:lpstr>Tseitin formulas and mod 2 equations</vt:lpstr>
      <vt:lpstr>Tseitin formulas and mod 2 equations</vt:lpstr>
      <vt:lpstr>Tseitin formulas and mod 2 equations</vt:lpstr>
      <vt:lpstr>Tseitin formulas using mod 2 reasoning</vt:lpstr>
      <vt:lpstr>Parity equations and PCR   </vt:lpstr>
      <vt:lpstr>Tseitin formulas in Fourier basis</vt:lpstr>
      <vt:lpstr>Proof idea: binomial equations</vt:lpstr>
      <vt:lpstr>Random k-CNF formulas</vt:lpstr>
      <vt:lpstr>DPLL on random 3-CNF</vt:lpstr>
      <vt:lpstr>Much more…</vt:lpstr>
      <vt:lpstr>Thanks for listening!  Questions…?</vt:lpstr>
    </vt:vector>
  </TitlesOfParts>
  <Company>Unknown Organization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 Slide Title</dc:title>
  <dc:creator>Paul Beame</dc:creator>
  <cp:lastModifiedBy>Paul Beame</cp:lastModifiedBy>
  <cp:revision>256</cp:revision>
  <cp:lastPrinted>2000-07-23T03:10:32Z</cp:lastPrinted>
  <dcterms:created xsi:type="dcterms:W3CDTF">1998-04-21T02:39:18Z</dcterms:created>
  <dcterms:modified xsi:type="dcterms:W3CDTF">2020-09-17T06:13:07Z</dcterms:modified>
</cp:coreProperties>
</file>