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tags/tag1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62" r:id="rId4"/>
    <p:sldId id="258" r:id="rId5"/>
    <p:sldId id="263" r:id="rId6"/>
    <p:sldId id="264" r:id="rId7"/>
    <p:sldId id="265" r:id="rId8"/>
    <p:sldId id="269" r:id="rId9"/>
    <p:sldId id="271" r:id="rId10"/>
    <p:sldId id="266" r:id="rId11"/>
    <p:sldId id="268" r:id="rId12"/>
    <p:sldId id="272" r:id="rId13"/>
    <p:sldId id="270" r:id="rId14"/>
    <p:sldId id="273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308" r:id="rId31"/>
    <p:sldId id="307" r:id="rId32"/>
    <p:sldId id="306" r:id="rId33"/>
    <p:sldId id="291" r:id="rId34"/>
    <p:sldId id="293" r:id="rId35"/>
    <p:sldId id="294" r:id="rId36"/>
    <p:sldId id="295" r:id="rId37"/>
    <p:sldId id="315" r:id="rId38"/>
    <p:sldId id="292" r:id="rId39"/>
    <p:sldId id="297" r:id="rId40"/>
    <p:sldId id="298" r:id="rId41"/>
    <p:sldId id="299" r:id="rId42"/>
    <p:sldId id="300" r:id="rId43"/>
    <p:sldId id="302" r:id="rId44"/>
    <p:sldId id="301" r:id="rId45"/>
    <p:sldId id="303" r:id="rId46"/>
    <p:sldId id="316" r:id="rId47"/>
    <p:sldId id="317" r:id="rId48"/>
    <p:sldId id="304" r:id="rId49"/>
    <p:sldId id="309" r:id="rId50"/>
    <p:sldId id="312" r:id="rId51"/>
    <p:sldId id="314" r:id="rId52"/>
    <p:sldId id="318" r:id="rId53"/>
    <p:sldId id="319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66"/>
    <a:srgbClr val="FFFFFF"/>
    <a:srgbClr val="FF7C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2" autoAdjust="0"/>
    <p:restoredTop sz="94660"/>
  </p:normalViewPr>
  <p:slideViewPr>
    <p:cSldViewPr snapToGrid="0">
      <p:cViewPr varScale="1">
        <p:scale>
          <a:sx n="88" d="100"/>
          <a:sy n="88" d="100"/>
        </p:scale>
        <p:origin x="8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913DA-A3DA-496D-A6DD-D5E4069867CC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36CD8-29D7-4728-B43A-CF2F3957D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2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Euclid’s elements was early model of proof but our</a:t>
            </a:r>
            <a:r>
              <a:rPr lang="en-US" baseline="0" dirty="0" smtClean="0"/>
              <a:t> modern notion of formal proof is primarily due to these two.</a:t>
            </a:r>
          </a:p>
          <a:p>
            <a:r>
              <a:rPr lang="en-US" baseline="0" dirty="0" smtClean="0"/>
              <a:t>Unfortunately, </a:t>
            </a:r>
            <a:r>
              <a:rPr lang="en-US" baseline="0" dirty="0" err="1" smtClean="0"/>
              <a:t>Frege</a:t>
            </a:r>
            <a:r>
              <a:rPr lang="en-US" baseline="0" dirty="0" smtClean="0"/>
              <a:t> is mostly known for a negative story.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23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can begin by simplifying w</a:t>
            </a:r>
            <a:r>
              <a:rPr lang="en-US" baseline="0" dirty="0" smtClean="0"/>
              <a:t>hat we need to prove.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24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property of Boolean circuits is a key behind the ability of SAT to simulate all of NP.</a:t>
            </a:r>
          </a:p>
          <a:p>
            <a:r>
              <a:rPr lang="en-US" baseline="0" dirty="0" smtClean="0"/>
              <a:t>CNF formulas are much simpler to represent than general formulas, what about with proofs.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64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many</a:t>
            </a:r>
            <a:r>
              <a:rPr lang="en-US" baseline="0" dirty="0" smtClean="0"/>
              <a:t> other items like restarts.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675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0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just one hard problem</a:t>
            </a:r>
            <a:r>
              <a:rPr lang="en-US" baseline="0" dirty="0" smtClean="0"/>
              <a:t> for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03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go further with</a:t>
            </a:r>
            <a:r>
              <a:rPr lang="en-US" baseline="0" dirty="0" smtClean="0"/>
              <a:t>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59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typical of how these simulations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29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cutting planes in the name?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10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the polynomial</a:t>
            </a:r>
            <a:r>
              <a:rPr lang="en-US" baseline="0" dirty="0" smtClean="0"/>
              <a:t> multiplying each </a:t>
            </a:r>
            <a:r>
              <a:rPr lang="en-US" baseline="0" dirty="0" err="1" smtClean="0"/>
              <a:t>f_j</a:t>
            </a:r>
            <a:r>
              <a:rPr lang="en-US" baseline="0" dirty="0" smtClean="0"/>
              <a:t> is always nonnegative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37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Used a formulation of the “barber paradox” about a</a:t>
            </a:r>
            <a:r>
              <a:rPr lang="en-US" baseline="0" dirty="0" smtClean="0"/>
              <a:t> </a:t>
            </a:r>
            <a:r>
              <a:rPr lang="en-US" dirty="0" smtClean="0"/>
              <a:t>barber who shaves everyone who doesn’t shave themselves and applied it to the “set of all sets”</a:t>
            </a:r>
          </a:p>
          <a:p>
            <a:endParaRPr lang="en-US" dirty="0" smtClean="0"/>
          </a:p>
          <a:p>
            <a:r>
              <a:rPr lang="en-US" dirty="0" smtClean="0"/>
              <a:t>Principia</a:t>
            </a:r>
            <a:r>
              <a:rPr lang="en-US" baseline="0" dirty="0" smtClean="0"/>
              <a:t> tried to do for arithmetic what Hilbert had done for geometry but even with 3 volumes didn’t get very far.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61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lot of the initial concern by people like von </a:t>
            </a:r>
            <a:r>
              <a:rPr lang="en-US" dirty="0" err="1" smtClean="0"/>
              <a:t>Neuman</a:t>
            </a:r>
            <a:r>
              <a:rPr lang="en-US" baseline="0" dirty="0" smtClean="0"/>
              <a:t> was that computers that ran too long would break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99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has a consequence for our understanding of our finite world.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14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focus on the first of these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033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general</a:t>
            </a:r>
            <a:r>
              <a:rPr lang="en-US" baseline="0" dirty="0" smtClean="0"/>
              <a:t> class of problems with this property is called NP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800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NP generalizes the</a:t>
            </a:r>
            <a:r>
              <a:rPr lang="en-US" baseline="0" dirty="0" smtClean="0"/>
              <a:t> property of SAT we saw to arbitrary decision problems.</a:t>
            </a:r>
          </a:p>
          <a:p>
            <a:r>
              <a:rPr lang="en-US" baseline="0" dirty="0" smtClean="0"/>
              <a:t>Neither Cook nor Levin was aware of the following back-story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20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focus on tautology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unsatisfiability</a:t>
            </a:r>
            <a:r>
              <a:rPr lang="en-US" baseline="0" dirty="0" smtClean="0"/>
              <a:t> which are the typical notion of proof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4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r>
              <a:rPr lang="en-US" baseline="0" dirty="0" smtClean="0"/>
              <a:t> do we compare the strength of proof systems?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36CD8-29D7-4728-B43A-CF2F3957D2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57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2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5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27470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12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9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89957"/>
            <a:ext cx="3886200" cy="48870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89957"/>
            <a:ext cx="3886200" cy="48870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3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0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627470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506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38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5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55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51164"/>
            <a:ext cx="7886700" cy="502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237014" y="6367468"/>
            <a:ext cx="1175657" cy="35400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49" y="6356351"/>
            <a:ext cx="6988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086" y="6356351"/>
            <a:ext cx="808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71887-8F6D-4082-8A7C-DE922F74A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2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4.png"/><Relationship Id="rId4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6.png"/><Relationship Id="rId21" Type="http://schemas.openxmlformats.org/officeDocument/2006/relationships/image" Target="../media/image270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gif"/><Relationship Id="rId10" Type="http://schemas.openxmlformats.org/officeDocument/2006/relationships/image" Target="../media/image22.gif"/><Relationship Id="rId4" Type="http://schemas.openxmlformats.org/officeDocument/2006/relationships/image" Target="../media/image20.gif"/><Relationship Id="rId9" Type="http://schemas.openxmlformats.org/officeDocument/2006/relationships/image" Target="../media/image2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gi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Limits of Proof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Paul Beame</a:t>
            </a:r>
          </a:p>
          <a:p>
            <a:r>
              <a:rPr lang="en-US" dirty="0" smtClean="0"/>
              <a:t>University of Washington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0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01"/>
    </mc:Choice>
    <mc:Fallback xmlns="">
      <p:transition spd="slow" advTm="1920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93767">
            <a:off x="6162402" y="1206097"/>
            <a:ext cx="1905000" cy="190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Reasoning about finite worlds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Without loss of generality</a:t>
                </a:r>
              </a:p>
              <a:p>
                <a:pPr lvl="1"/>
                <a:r>
                  <a:rPr lang="en-US" dirty="0" smtClean="0"/>
                  <a:t>Can describe their states and actions                  	 on them in finite sequences of bits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Propositional (Boolean) logic</a:t>
                </a:r>
              </a:p>
              <a:p>
                <a:pPr lvl="1"/>
                <a:r>
                  <a:rPr lang="en-US" dirty="0" smtClean="0"/>
                  <a:t>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  <a:p>
                <a:pPr lvl="2"/>
                <a:r>
                  <a:rPr lang="en-US" sz="2200" dirty="0" smtClean="0"/>
                  <a:t>each of which can be True/False, 1/0</a:t>
                </a:r>
              </a:p>
              <a:p>
                <a:pPr lvl="2"/>
                <a:r>
                  <a:rPr lang="en-US" sz="2200" dirty="0" smtClean="0"/>
                  <a:t>represent bits of the state or actions or time</a:t>
                </a:r>
              </a:p>
              <a:p>
                <a:pPr lvl="5"/>
                <a:endParaRPr lang="en-US" dirty="0" smtClean="0"/>
              </a:p>
              <a:p>
                <a:pPr lvl="1"/>
                <a:r>
                  <a:rPr lang="en-US" dirty="0" smtClean="0"/>
                  <a:t>Connectives  </a:t>
                </a:r>
              </a:p>
              <a:p>
                <a:pPr lvl="2"/>
                <a:r>
                  <a:rPr lang="en-US" sz="2200" dirty="0" smtClean="0"/>
                  <a:t>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200" b="1" dirty="0" smtClean="0"/>
                  <a:t>     </a:t>
                </a:r>
                <a:r>
                  <a:rPr lang="en-US" sz="2200" dirty="0" smtClean="0"/>
                  <a:t>OR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</m:oMath>
                </a14:m>
                <a:r>
                  <a:rPr lang="en-US" sz="2200" b="1" dirty="0" smtClean="0"/>
                  <a:t>    </a:t>
                </a:r>
                <a:r>
                  <a:rPr lang="en-US" sz="2200" dirty="0" smtClean="0"/>
                  <a:t>NOT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</m:t>
                    </m:r>
                  </m:oMath>
                </a14:m>
                <a:r>
                  <a:rPr lang="en-US" sz="2200" dirty="0" smtClean="0"/>
                  <a:t>    IMPLIES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US" sz="2200" b="1" i="1" dirty="0" smtClean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2"/>
                <a:r>
                  <a:rPr lang="en-US" sz="2200" dirty="0" smtClean="0">
                    <a:ea typeface="Cambria Math" charset="0"/>
                  </a:rPr>
                  <a:t>Formulas   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sz="2200" b="1" i="1">
                            <a:solidFill>
                              <a:srgbClr val="C0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⟶</m:t>
                        </m:r>
                        <m:d>
                          <m:dPr>
                            <m:ctrlPr>
                              <a:rPr lang="en-US" sz="2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dPr>
                          <m:e>
                            <m: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𝒚</m:t>
                            </m:r>
                            <m:r>
                              <a:rPr lang="en-US" sz="2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charset="0"/>
                              </a:rPr>
                              <m:t>∧</m:t>
                            </m:r>
                            <m: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𝒛</m:t>
                            </m:r>
                          </m:e>
                        </m:d>
                      </m:e>
                    </m:d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∧</m:t>
                    </m:r>
                    <m:d>
                      <m:dPr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→¬</m:t>
                        </m:r>
                        <m:d>
                          <m:dPr>
                            <m:ctrlPr>
                              <a:rPr lang="en-US" sz="2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sz="2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</m:e>
                        </m:d>
                      </m:e>
                    </m:d>
                  </m:oMath>
                </a14:m>
                <a:endParaRPr lang="en-US" sz="2200" b="1" dirty="0" smtClean="0">
                  <a:solidFill>
                    <a:srgbClr val="C00000"/>
                  </a:solidFill>
                  <a:ea typeface="Cambria Math" panose="02040503050406030204" pitchFamily="18" charset="0"/>
                </a:endParaRPr>
              </a:p>
              <a:p>
                <a:pPr marL="914400" lvl="2" indent="0">
                  <a:buNone/>
                </a:pPr>
                <a:endParaRPr lang="en-US" sz="2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391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7271" y="2923018"/>
            <a:ext cx="1257347" cy="1482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7271" y="4366458"/>
            <a:ext cx="145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George Boole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7143641" y="4670282"/>
            <a:ext cx="2084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“The Laws of Thought”</a:t>
            </a:r>
          </a:p>
          <a:p>
            <a:pPr algn="ctr"/>
            <a:r>
              <a:rPr lang="en-US" sz="1600" dirty="0" smtClean="0"/>
              <a:t>(1854)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6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249"/>
    </mc:Choice>
    <mc:Fallback xmlns="">
      <p:transition spd="slow" advTm="1042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097339" cy="65541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Boolean formula properties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7966710" cy="5025799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>
                    <a:ea typeface="Cambria Math" charset="0"/>
                  </a:rPr>
                  <a:t>Boolean formulas express constraints on the world</a:t>
                </a:r>
              </a:p>
              <a:p>
                <a:pPr lvl="1"/>
                <a:r>
                  <a:rPr lang="en-US" dirty="0" smtClean="0">
                    <a:ea typeface="Cambria Math" charset="0"/>
                  </a:rPr>
                  <a:t>(Finite) world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  </a:t>
                </a:r>
                <a:r>
                  <a:rPr lang="en-US" dirty="0" smtClean="0">
                    <a:ea typeface="Cambria Math" charset="0"/>
                  </a:rPr>
                  <a:t>possible assignment of true/false values 			to the Boolean variables</a:t>
                </a:r>
              </a:p>
              <a:p>
                <a:pPr lvl="6"/>
                <a:endParaRPr lang="en-US" sz="1400" dirty="0">
                  <a:ea typeface="Cambria Math" charset="0"/>
                </a:endParaRPr>
              </a:p>
              <a:p>
                <a:r>
                  <a:rPr lang="en-US" sz="2400" dirty="0" smtClean="0">
                    <a:ea typeface="Cambria Math" charset="0"/>
                  </a:rPr>
                  <a:t>Properties of Boolean formulas:</a:t>
                </a:r>
              </a:p>
              <a:p>
                <a:pPr lvl="1"/>
                <a:r>
                  <a:rPr lang="en-US" i="1" dirty="0" err="1" smtClean="0">
                    <a:ea typeface="Cambria Math" charset="0"/>
                  </a:rPr>
                  <a:t>Satisfiable</a:t>
                </a:r>
                <a:r>
                  <a:rPr lang="en-US" dirty="0" smtClean="0">
                    <a:ea typeface="Cambria Math" charset="0"/>
                  </a:rPr>
                  <a:t>:  true in some worlds                                   			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∧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𝒙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𝒚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>
                  <a:ea typeface="Cambria Math" charset="0"/>
                </a:endParaRPr>
              </a:p>
              <a:p>
                <a:pPr lvl="8"/>
                <a:endParaRPr lang="en-US" dirty="0">
                  <a:ea typeface="Cambria Math" charset="0"/>
                </a:endParaRPr>
              </a:p>
              <a:p>
                <a:pPr lvl="1"/>
                <a:r>
                  <a:rPr lang="en-US" i="1" dirty="0" smtClean="0">
                    <a:ea typeface="Cambria Math" charset="0"/>
                  </a:rPr>
                  <a:t>Tautology</a:t>
                </a:r>
                <a:r>
                  <a:rPr lang="en-US" dirty="0" smtClean="0">
                    <a:ea typeface="Cambria Math" charset="0"/>
                  </a:rPr>
                  <a:t>:   true in all worlds, 				</a:t>
                </a:r>
                <a:r>
                  <a:rPr lang="en-US" dirty="0">
                    <a:ea typeface="Cambria Math" charset="0"/>
                  </a:rPr>
                  <a:t>	</a:t>
                </a:r>
                <a:r>
                  <a:rPr lang="en-US" dirty="0" smtClean="0">
                    <a:ea typeface="Cambria Math" charset="0"/>
                  </a:rPr>
                  <a:t>	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∧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𝒙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𝒚</m:t>
                            </m:r>
                          </m:e>
                        </m:d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endParaRPr lang="en-US" dirty="0" smtClean="0"/>
              </a:p>
              <a:p>
                <a:pPr lvl="8"/>
                <a:endParaRPr lang="en-US" dirty="0"/>
              </a:p>
              <a:p>
                <a:pPr lvl="1"/>
                <a:r>
                  <a:rPr lang="en-US" i="1" dirty="0" err="1" smtClean="0"/>
                  <a:t>Unsatisfiable</a:t>
                </a:r>
                <a:r>
                  <a:rPr lang="en-US" dirty="0" smtClean="0"/>
                  <a:t>:  false in all worlds                            	 	       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∧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dirty="0" smtClean="0"/>
                  <a:t>  ,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¬((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charset="0"/>
                      </a:rPr>
                      <m:t>∧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𝒚</m:t>
                        </m: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prstClr val="black"/>
                  </a:solidFill>
                </a:endParaRPr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7966710" cy="5025799"/>
              </a:xfrm>
              <a:blipFill>
                <a:blip r:embed="rId4"/>
                <a:stretch>
                  <a:fillRect l="-995" t="-1699" r="-1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8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"/>
    </mc:Choice>
    <mc:Fallback xmlns="">
      <p:transition spd="slow" advTm="1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Satisfiability (SAT) Problem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280220" cy="5025799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Given a Boolean formula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 smtClean="0"/>
                  <a:t> as input, is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satisfiable</a:t>
                </a:r>
                <a:r>
                  <a:rPr lang="en-US" dirty="0" smtClean="0"/>
                  <a:t>?</a:t>
                </a:r>
              </a:p>
              <a:p>
                <a:pPr lvl="1"/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has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 smtClean="0"/>
                  <a:t> Boolean variables, we can try 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dirty="0" smtClean="0"/>
                  <a:t> truth assignments to those variables.</a:t>
                </a:r>
              </a:p>
              <a:p>
                <a:pPr lvl="4"/>
                <a:endParaRPr lang="en-US" dirty="0"/>
              </a:p>
              <a:p>
                <a:r>
                  <a:rPr lang="en-US" dirty="0" smtClean="0"/>
                  <a:t>Is SAT in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𝐏</m:t>
                    </m:r>
                  </m:oMath>
                </a14:m>
                <a:r>
                  <a:rPr lang="en-US" dirty="0" smtClean="0"/>
                  <a:t>?</a:t>
                </a:r>
              </a:p>
              <a:p>
                <a:pPr lvl="1"/>
                <a:r>
                  <a:rPr lang="en-US" dirty="0" smtClean="0"/>
                  <a:t>That’s open</a:t>
                </a:r>
              </a:p>
              <a:p>
                <a:pPr lvl="6"/>
                <a:endParaRPr lang="en-US" sz="1200" dirty="0"/>
              </a:p>
              <a:p>
                <a:r>
                  <a:rPr lang="en-US" dirty="0" smtClean="0"/>
                  <a:t>A related problem with a polynomial-time algorithm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Given a Boolean formula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and a truth assignment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    does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dirty="0" smtClean="0"/>
                  <a:t> make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 smtClean="0"/>
                  <a:t> true?  </a:t>
                </a:r>
              </a:p>
              <a:p>
                <a:pPr lvl="2"/>
                <a:endParaRPr lang="en-US" sz="700" dirty="0" smtClean="0"/>
              </a:p>
              <a:p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 smtClean="0"/>
                  <a:t> is SAT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∃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makes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true</a:t>
                </a:r>
                <a:r>
                  <a:rPr lang="en-US" dirty="0" smtClean="0"/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∃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is true</a:t>
                </a:r>
              </a:p>
              <a:p>
                <a:pPr lvl="1"/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is a </a:t>
                </a:r>
                <a:r>
                  <a:rPr lang="en-US" i="1" dirty="0" smtClean="0"/>
                  <a:t>proof</a:t>
                </a:r>
                <a:r>
                  <a:rPr lang="en-US" dirty="0" smtClean="0"/>
                  <a:t> that</a:t>
                </a:r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is SAT</a:t>
                </a:r>
                <a:r>
                  <a:rPr lang="en-US" b="1" dirty="0" smtClean="0"/>
                  <a:t>.  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is also </a:t>
                </a:r>
                <a:r>
                  <a:rPr lang="en-US" i="1" dirty="0" smtClean="0"/>
                  <a:t>short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</m:d>
                      </m:e>
                      <m:sup>
                        <m: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sup>
                    </m:sSup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280220" cy="5025799"/>
              </a:xfrm>
              <a:blipFill>
                <a:blip r:embed="rId4"/>
                <a:stretch>
                  <a:fillRect l="-1325" t="-2063" b="-15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87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85"/>
    </mc:Choice>
    <mc:Fallback xmlns="">
      <p:transition spd="slow" advTm="39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NP</a:t>
            </a:r>
            <a:r>
              <a:rPr lang="en-US" sz="3600" dirty="0" smtClean="0"/>
              <a:t> and </a:t>
            </a:r>
            <a:r>
              <a:rPr lang="en-US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NP</a:t>
            </a:r>
            <a:r>
              <a:rPr lang="en-US" sz="3600" dirty="0" smtClean="0"/>
              <a:t>-completeness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8893" r="27675"/>
          <a:stretch/>
        </p:blipFill>
        <p:spPr>
          <a:xfrm>
            <a:off x="-2382" y="4523966"/>
            <a:ext cx="1262064" cy="15114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40228" y="1151164"/>
                <a:ext cx="8142515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𝐍𝐏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en-US" i="1" dirty="0" smtClean="0"/>
                  <a:t>nondeterministic </a:t>
                </a:r>
                <a:r>
                  <a:rPr lang="en-US" dirty="0" smtClean="0"/>
                  <a:t>polynomial-time</a:t>
                </a:r>
              </a:p>
              <a:p>
                <a:pPr lvl="1"/>
                <a:r>
                  <a:rPr lang="en-US" dirty="0" smtClean="0"/>
                  <a:t>Decision problems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dirty="0" smtClean="0"/>
                  <a:t>  with a polynomial-time (verification) 					algorithm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s.t.</a:t>
                </a:r>
                <a:endParaRPr lang="en-US" dirty="0" smtClean="0"/>
              </a:p>
              <a:p>
                <a:pPr lvl="5"/>
                <a:endParaRPr lang="en-US" sz="500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dirty="0" smtClean="0"/>
                  <a:t> is a YES for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iff</a:t>
                </a:r>
                <a:r>
                  <a:rPr lang="en-US" dirty="0" smtClean="0"/>
                  <a:t> there is a </a:t>
                </a:r>
                <a:r>
                  <a:rPr lang="en-US" i="1" dirty="0" smtClean="0"/>
                  <a:t>short</a:t>
                </a:r>
                <a:r>
                  <a:rPr lang="en-US" dirty="0" smtClean="0"/>
                  <a:t> “proof”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such that    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outputs true</a:t>
                </a:r>
              </a:p>
              <a:p>
                <a:pPr lvl="2"/>
                <a:endParaRPr lang="en-US" sz="100" dirty="0" smtClean="0"/>
              </a:p>
              <a:p>
                <a:pPr marL="0" indent="0">
                  <a:buNone/>
                </a:pPr>
                <a:r>
                  <a:rPr lang="en-US" b="1" dirty="0" err="1" smtClean="0"/>
                  <a:t>Thm</a:t>
                </a:r>
                <a:r>
                  <a:rPr lang="en-US" dirty="0" smtClean="0"/>
                  <a:t>:  SAT is “</a:t>
                </a:r>
                <a:r>
                  <a:rPr lang="en-US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r>
                  <a:rPr lang="en-US" dirty="0" smtClean="0"/>
                  <a:t>-complete”, a hardest problem in </a:t>
                </a:r>
                <a:r>
                  <a:rPr lang="en-US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</a:p>
              <a:p>
                <a:pPr lvl="1"/>
                <a:r>
                  <a:rPr lang="en-US" sz="2800" dirty="0" smtClean="0"/>
                  <a:t>If SAT is in 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US" sz="2800" dirty="0" smtClean="0"/>
                  <a:t> then 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US" sz="2800" dirty="0" smtClean="0">
                    <a:solidFill>
                      <a:srgbClr val="0070C0"/>
                    </a:solidFill>
                  </a:rPr>
                  <a:t>=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</a:p>
              <a:p>
                <a:pPr lvl="5"/>
                <a:endParaRPr lang="en-US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4"/>
                <a:endParaRPr lang="en-US" sz="1000" dirty="0"/>
              </a:p>
              <a:p>
                <a:pPr lvl="1"/>
                <a:r>
                  <a:rPr lang="en-US" sz="2000" dirty="0" smtClean="0"/>
                  <a:t>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Stephen A. Cook</a:t>
                </a:r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lvl="2"/>
                <a:r>
                  <a:rPr lang="en-US" dirty="0" smtClean="0"/>
                  <a:t>“The Complexity of Theorem-Proving Procedures” (1971)</a:t>
                </a:r>
              </a:p>
              <a:p>
                <a:pPr lvl="1"/>
                <a:r>
                  <a:rPr lang="en-US" sz="2000" dirty="0" smtClean="0"/>
                  <a:t>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Leonid Levin</a:t>
                </a:r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lvl="2"/>
                <a:r>
                  <a:rPr lang="en-US" dirty="0" smtClean="0"/>
                  <a:t>“Universal Sequential Search Problems” (1973)</a:t>
                </a:r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0228" y="1151164"/>
                <a:ext cx="8142515" cy="5025799"/>
              </a:xfrm>
              <a:blipFill>
                <a:blip r:embed="rId5"/>
                <a:stretch>
                  <a:fillRect l="-1497" t="-2063" r="-1497" b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b="19200"/>
          <a:stretch/>
        </p:blipFill>
        <p:spPr>
          <a:xfrm>
            <a:off x="7894484" y="4760072"/>
            <a:ext cx="1241731" cy="1506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3324" y="3782003"/>
            <a:ext cx="2225233" cy="9327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71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30"/>
    </mc:Choice>
    <mc:Fallback xmlns="">
      <p:transition spd="slow" advTm="181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106" y="356419"/>
            <a:ext cx="8097339" cy="65541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Boolean formula properties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428265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>
                    <a:ea typeface="Cambria Math" charset="0"/>
                  </a:rPr>
                  <a:t>Boolean formulas express constraints on the world</a:t>
                </a:r>
              </a:p>
              <a:p>
                <a:pPr lvl="1"/>
                <a:r>
                  <a:rPr lang="en-US" dirty="0">
                    <a:solidFill>
                      <a:prstClr val="black"/>
                    </a:solidFill>
                    <a:ea typeface="Cambria Math" charset="0"/>
                  </a:rPr>
                  <a:t>(Finite) world </a:t>
                </a:r>
                <a:r>
                  <a:rPr lang="en-US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  </a:t>
                </a:r>
                <a:r>
                  <a:rPr lang="en-US" dirty="0">
                    <a:solidFill>
                      <a:prstClr val="black"/>
                    </a:solidFill>
                    <a:ea typeface="Cambria Math" charset="0"/>
                  </a:rPr>
                  <a:t>possible assignment of true/false values 			</a:t>
                </a:r>
                <a:r>
                  <a:rPr lang="en-US" dirty="0" smtClean="0">
                    <a:solidFill>
                      <a:prstClr val="black"/>
                    </a:solidFill>
                    <a:ea typeface="Cambria Math" charset="0"/>
                  </a:rPr>
                  <a:t>              to </a:t>
                </a:r>
                <a:r>
                  <a:rPr lang="en-US" dirty="0">
                    <a:solidFill>
                      <a:prstClr val="black"/>
                    </a:solidFill>
                    <a:ea typeface="Cambria Math" charset="0"/>
                  </a:rPr>
                  <a:t>the Boolean variables</a:t>
                </a:r>
              </a:p>
              <a:p>
                <a:pPr lvl="6"/>
                <a:endParaRPr lang="en-US" sz="1400" dirty="0">
                  <a:ea typeface="Cambria Math" charset="0"/>
                </a:endParaRPr>
              </a:p>
              <a:p>
                <a:r>
                  <a:rPr lang="en-US" sz="2400" dirty="0" smtClean="0">
                    <a:ea typeface="Cambria Math" charset="0"/>
                  </a:rPr>
                  <a:t>Properties of Boolean formulas:</a:t>
                </a:r>
              </a:p>
              <a:p>
                <a:pPr lvl="1"/>
                <a:r>
                  <a:rPr lang="en-US" i="1" dirty="0" err="1" smtClean="0">
                    <a:ea typeface="Cambria Math" charset="0"/>
                  </a:rPr>
                  <a:t>Satisfiable</a:t>
                </a:r>
                <a:r>
                  <a:rPr lang="en-US" dirty="0" smtClean="0">
                    <a:ea typeface="Cambria Math" charset="0"/>
                  </a:rPr>
                  <a:t>:  true in some worlds              </a:t>
                </a:r>
                <a:r>
                  <a:rPr lang="en-US" dirty="0" smtClean="0">
                    <a:solidFill>
                      <a:srgbClr val="0070C0"/>
                    </a:solidFill>
                    <a:ea typeface="Cambria Math" charset="0"/>
                  </a:rPr>
                  <a:t>In </a:t>
                </a:r>
                <a:r>
                  <a:rPr lang="en-US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r>
                  <a:rPr lang="en-US" dirty="0" smtClean="0">
                    <a:ea typeface="Cambria Math" charset="0"/>
                  </a:rPr>
                  <a:t>, </a:t>
                </a:r>
                <a:r>
                  <a:rPr lang="en-US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r>
                  <a:rPr lang="en-US" dirty="0" smtClean="0">
                    <a:solidFill>
                      <a:srgbClr val="0070C0"/>
                    </a:solidFill>
                    <a:ea typeface="Cambria Math" charset="0"/>
                  </a:rPr>
                  <a:t>-complete</a:t>
                </a:r>
                <a:r>
                  <a:rPr lang="en-US" dirty="0" smtClean="0">
                    <a:ea typeface="Cambria Math" charset="0"/>
                  </a:rPr>
                  <a:t>                   			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∧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𝒙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𝒚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>
                    <a:ea typeface="Cambria Math" charset="0"/>
                  </a:rPr>
                  <a:t>                </a:t>
                </a:r>
                <a:r>
                  <a:rPr lang="en-US" dirty="0" smtClean="0">
                    <a:solidFill>
                      <a:srgbClr val="0070C0"/>
                    </a:solidFill>
                    <a:ea typeface="Cambria Math" charset="0"/>
                  </a:rPr>
                  <a:t>In </a:t>
                </a:r>
                <a:r>
                  <a:rPr lang="en-US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US" dirty="0" smtClean="0">
                    <a:solidFill>
                      <a:srgbClr val="0070C0"/>
                    </a:solidFill>
                    <a:ea typeface="Cambria Math" charset="0"/>
                  </a:rPr>
                  <a:t>?</a:t>
                </a:r>
              </a:p>
              <a:p>
                <a:pPr lvl="8"/>
                <a:endParaRPr lang="en-US" dirty="0">
                  <a:ea typeface="Cambria Math" charset="0"/>
                </a:endParaRPr>
              </a:p>
              <a:p>
                <a:pPr lvl="1"/>
                <a:r>
                  <a:rPr lang="en-US" i="1" dirty="0" smtClean="0">
                    <a:ea typeface="Cambria Math" charset="0"/>
                  </a:rPr>
                  <a:t>Tautology</a:t>
                </a:r>
                <a:r>
                  <a:rPr lang="en-US" dirty="0" smtClean="0">
                    <a:ea typeface="Cambria Math" charset="0"/>
                  </a:rPr>
                  <a:t>:   true in all worlds, 		              </a:t>
                </a:r>
                <a:r>
                  <a:rPr lang="en-US" dirty="0" smtClean="0">
                    <a:solidFill>
                      <a:srgbClr val="0070C0"/>
                    </a:solidFill>
                    <a:ea typeface="Cambria Math" charset="0"/>
                  </a:rPr>
                  <a:t>??</a:t>
                </a:r>
                <a:r>
                  <a:rPr lang="en-US" dirty="0" smtClean="0">
                    <a:ea typeface="Cambria Math" charset="0"/>
                  </a:rPr>
                  <a:t>	</a:t>
                </a:r>
                <a:r>
                  <a:rPr lang="en-US" dirty="0">
                    <a:ea typeface="Cambria Math" charset="0"/>
                  </a:rPr>
                  <a:t>	</a:t>
                </a:r>
                <a:r>
                  <a:rPr lang="en-US" dirty="0" smtClean="0">
                    <a:ea typeface="Cambria Math" charset="0"/>
                  </a:rPr>
                  <a:t>	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∧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𝒙</m:t>
                            </m:r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∨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𝒚</m:t>
                            </m:r>
                          </m:e>
                        </m:d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dirty="0" smtClean="0"/>
                  <a:t>                                   </a:t>
                </a:r>
              </a:p>
              <a:p>
                <a:pPr lvl="8"/>
                <a:endParaRPr lang="en-US" dirty="0"/>
              </a:p>
              <a:p>
                <a:pPr lvl="1"/>
                <a:r>
                  <a:rPr lang="en-US" i="1" dirty="0" err="1" smtClean="0"/>
                  <a:t>Unsatisfiable</a:t>
                </a:r>
                <a:r>
                  <a:rPr lang="en-US" dirty="0" smtClean="0"/>
                  <a:t>:  false in all worlds                       </a:t>
                </a:r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??</a:t>
                </a:r>
                <a:r>
                  <a:rPr lang="en-US" dirty="0" smtClean="0"/>
                  <a:t> 	 	       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𝒙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∧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n-US" dirty="0" smtClean="0"/>
                  <a:t>  ,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¬((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charset="0"/>
                      </a:rPr>
                      <m:t>∧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𝒚</m:t>
                        </m: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           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428265" cy="5025799"/>
              </a:xfrm>
              <a:blipFill>
                <a:blip r:embed="rId3"/>
                <a:stretch>
                  <a:fillRect l="-940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73"/>
    </mc:Choice>
    <mc:Fallback xmlns="">
      <p:transition spd="slow" advTm="2917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prstClr val="black"/>
                </a:solidFill>
              </a:rPr>
              <a:t>What constitutes a proof?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Conventional textbook proofs:</a:t>
                </a:r>
              </a:p>
              <a:p>
                <a:pPr lvl="1"/>
                <a:r>
                  <a:rPr lang="en-US" i="1" dirty="0" smtClean="0"/>
                  <a:t>Axioms</a:t>
                </a:r>
                <a:r>
                  <a:rPr lang="en-US" dirty="0" smtClean="0"/>
                  <a:t>: e.g.  Excluded Middle 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i="1" dirty="0" smtClean="0"/>
                  <a:t>Inference Rules: </a:t>
                </a:r>
                <a:r>
                  <a:rPr lang="en-US" dirty="0" smtClean="0"/>
                  <a:t>e.g.  Modus Ponens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∴</m:t>
                        </m:r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den>
                    </m:f>
                  </m:oMath>
                </a14:m>
                <a:endParaRPr lang="en-US" b="1" dirty="0" smtClean="0"/>
              </a:p>
              <a:p>
                <a:pPr lvl="1"/>
                <a:r>
                  <a:rPr lang="en-US" i="1" dirty="0" smtClean="0"/>
                  <a:t>Proof</a:t>
                </a:r>
                <a:r>
                  <a:rPr lang="en-US" dirty="0" smtClean="0"/>
                  <a:t>:  A sequence of </a:t>
                </a:r>
                <a:r>
                  <a:rPr lang="en-US" i="1" dirty="0" smtClean="0"/>
                  <a:t>lines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dirty="0" smtClean="0"/>
                  <a:t> each of which either follows from an axiom, or follows from previous lines via an inference rule.  Proves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Truth tables are also proofs: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91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4878009"/>
                  </p:ext>
                </p:extLst>
              </p:nvPr>
            </p:nvGraphicFramePr>
            <p:xfrm>
              <a:off x="1362891" y="4267200"/>
              <a:ext cx="6418217" cy="191884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14131">
                      <a:extLst>
                        <a:ext uri="{9D8B030D-6E8A-4147-A177-3AD203B41FA5}">
                          <a16:colId xmlns:a16="http://schemas.microsoft.com/office/drawing/2014/main" val="3662454467"/>
                        </a:ext>
                      </a:extLst>
                    </a:gridCol>
                    <a:gridCol w="437028">
                      <a:extLst>
                        <a:ext uri="{9D8B030D-6E8A-4147-A177-3AD203B41FA5}">
                          <a16:colId xmlns:a16="http://schemas.microsoft.com/office/drawing/2014/main" val="640533194"/>
                        </a:ext>
                      </a:extLst>
                    </a:gridCol>
                    <a:gridCol w="544604">
                      <a:extLst>
                        <a:ext uri="{9D8B030D-6E8A-4147-A177-3AD203B41FA5}">
                          <a16:colId xmlns:a16="http://schemas.microsoft.com/office/drawing/2014/main" val="4155854370"/>
                        </a:ext>
                      </a:extLst>
                    </a:gridCol>
                    <a:gridCol w="952264">
                      <a:extLst>
                        <a:ext uri="{9D8B030D-6E8A-4147-A177-3AD203B41FA5}">
                          <a16:colId xmlns:a16="http://schemas.microsoft.com/office/drawing/2014/main" val="1413734174"/>
                        </a:ext>
                      </a:extLst>
                    </a:gridCol>
                    <a:gridCol w="1675333">
                      <a:extLst>
                        <a:ext uri="{9D8B030D-6E8A-4147-A177-3AD203B41FA5}">
                          <a16:colId xmlns:a16="http://schemas.microsoft.com/office/drawing/2014/main" val="1471795354"/>
                        </a:ext>
                      </a:extLst>
                    </a:gridCol>
                    <a:gridCol w="2394857">
                      <a:extLst>
                        <a:ext uri="{9D8B030D-6E8A-4147-A177-3AD203B41FA5}">
                          <a16:colId xmlns:a16="http://schemas.microsoft.com/office/drawing/2014/main" val="1273660621"/>
                        </a:ext>
                      </a:extLst>
                    </a:gridCol>
                  </a:tblGrid>
                  <a:tr h="42640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¬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∨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∧(¬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∨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kumimoji="0" lang="en-US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  <m:r>
                                      <a:rPr kumimoji="0" lang="en-US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∧</m:t>
                                    </m:r>
                                    <m:d>
                                      <m:dPr>
                                        <m:ctrlPr>
                                          <a:rPr kumimoji="0" lang="en-US" sz="2000" b="1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US" sz="2000" b="1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¬</m:t>
                                        </m:r>
                                        <m:r>
                                          <a:rPr kumimoji="0" lang="en-US" sz="2000" b="1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𝒙</m:t>
                                        </m:r>
                                        <m:r>
                                          <a:rPr kumimoji="0" lang="en-US" sz="2000" b="1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∨</m:t>
                                        </m:r>
                                        <m:r>
                                          <a:rPr kumimoji="0" lang="en-US" sz="2000" b="1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C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𝒚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kumimoji="0" lang="en-US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→</m:t>
                                </m:r>
                                <m:r>
                                  <a:rPr kumimoji="0" lang="en-US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𝒚</m:t>
                                </m:r>
                              </m:oMath>
                            </m:oMathPara>
                          </a14:m>
                          <a:endParaRPr kumimoji="0" lang="en-US" sz="20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4153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6283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6932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28148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17668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4878009"/>
                  </p:ext>
                </p:extLst>
              </p:nvPr>
            </p:nvGraphicFramePr>
            <p:xfrm>
              <a:off x="1362891" y="4267200"/>
              <a:ext cx="6418217" cy="191884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14131">
                      <a:extLst>
                        <a:ext uri="{9D8B030D-6E8A-4147-A177-3AD203B41FA5}">
                          <a16:colId xmlns:a16="http://schemas.microsoft.com/office/drawing/2014/main" val="3662454467"/>
                        </a:ext>
                      </a:extLst>
                    </a:gridCol>
                    <a:gridCol w="437028">
                      <a:extLst>
                        <a:ext uri="{9D8B030D-6E8A-4147-A177-3AD203B41FA5}">
                          <a16:colId xmlns:a16="http://schemas.microsoft.com/office/drawing/2014/main" val="640533194"/>
                        </a:ext>
                      </a:extLst>
                    </a:gridCol>
                    <a:gridCol w="544604">
                      <a:extLst>
                        <a:ext uri="{9D8B030D-6E8A-4147-A177-3AD203B41FA5}">
                          <a16:colId xmlns:a16="http://schemas.microsoft.com/office/drawing/2014/main" val="4155854370"/>
                        </a:ext>
                      </a:extLst>
                    </a:gridCol>
                    <a:gridCol w="952264">
                      <a:extLst>
                        <a:ext uri="{9D8B030D-6E8A-4147-A177-3AD203B41FA5}">
                          <a16:colId xmlns:a16="http://schemas.microsoft.com/office/drawing/2014/main" val="1413734174"/>
                        </a:ext>
                      </a:extLst>
                    </a:gridCol>
                    <a:gridCol w="1675333">
                      <a:extLst>
                        <a:ext uri="{9D8B030D-6E8A-4147-A177-3AD203B41FA5}">
                          <a16:colId xmlns:a16="http://schemas.microsoft.com/office/drawing/2014/main" val="1471795354"/>
                        </a:ext>
                      </a:extLst>
                    </a:gridCol>
                    <a:gridCol w="2394857">
                      <a:extLst>
                        <a:ext uri="{9D8B030D-6E8A-4147-A177-3AD203B41FA5}">
                          <a16:colId xmlns:a16="http://schemas.microsoft.com/office/drawing/2014/main" val="1273660621"/>
                        </a:ext>
                      </a:extLst>
                    </a:gridCol>
                  </a:tblGrid>
                  <a:tr h="4354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71" t="-2817" r="-1452941" b="-364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95833" t="-2817" r="-1272222" b="-364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8427" t="-2817" r="-929213" b="-364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6497" t="-2817" r="-426752" b="-364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0727" t="-2817" r="-143636" b="-364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8448" t="-2817" r="-509" b="-364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4153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6283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6932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28148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F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T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endParaRPr lang="en-US" b="1" dirty="0">
                            <a:solidFill>
                              <a:srgbClr val="0070C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1766874"/>
                      </a:ext>
                    </a:extLst>
                  </a:tr>
                </a:tbl>
              </a:graphicData>
            </a:graphic>
          </p:graphicFrame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652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49"/>
    </mc:Choice>
    <mc:Fallback xmlns="">
      <p:transition spd="slow" advTm="542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constitutes a proof?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323762" cy="5025799"/>
              </a:xfrm>
            </p:spPr>
            <p:txBody>
              <a:bodyPr>
                <a:noAutofit/>
              </a:bodyPr>
              <a:lstStyle/>
              <a:p>
                <a:r>
                  <a:rPr lang="en-US" dirty="0" smtClean="0"/>
                  <a:t>Need a </a:t>
                </a:r>
                <a:r>
                  <a:rPr lang="en-US" i="1" dirty="0" smtClean="0"/>
                  <a:t>system</a:t>
                </a:r>
                <a:r>
                  <a:rPr lang="en-US" dirty="0" smtClean="0"/>
                  <a:t> for expressing proofs such that proofs are “easy to check”:</a:t>
                </a:r>
              </a:p>
              <a:p>
                <a:pPr lvl="1"/>
                <a:r>
                  <a:rPr lang="en-US" dirty="0" smtClean="0"/>
                  <a:t>Proof system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</a:t>
                </a:r>
                <a:r>
                  <a:rPr lang="en-US" dirty="0" smtClean="0"/>
                  <a:t> </a:t>
                </a:r>
                <a:r>
                  <a:rPr lang="en-US" i="1" dirty="0" smtClean="0"/>
                  <a:t>polynomial-time</a:t>
                </a:r>
                <a:r>
                  <a:rPr lang="en-US" dirty="0" smtClean="0"/>
                  <a:t> verification algorithm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dirty="0" smtClean="0"/>
                  <a:t>     	                         taking 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 smtClean="0"/>
                  <a:t> and a supposed proof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</m:oMath>
                </a14:m>
                <a:r>
                  <a:rPr lang="en-US" dirty="0" smtClean="0"/>
                  <a:t> that is:</a:t>
                </a:r>
              </a:p>
              <a:p>
                <a:pPr lvl="2"/>
                <a:r>
                  <a:rPr lang="en-US" sz="2200" i="1" dirty="0" smtClean="0"/>
                  <a:t>Sound</a:t>
                </a:r>
                <a:r>
                  <a:rPr lang="en-US" sz="2200" dirty="0" smtClean="0"/>
                  <a:t>:   If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 smtClean="0"/>
                  <a:t> outputs “true” then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200" dirty="0" smtClean="0"/>
                  <a:t> is a tautology</a:t>
                </a:r>
                <a:r>
                  <a:rPr lang="en-US" sz="2200" baseline="30000" dirty="0" smtClean="0"/>
                  <a:t>*</a:t>
                </a:r>
              </a:p>
              <a:p>
                <a:pPr lvl="2"/>
                <a:r>
                  <a:rPr lang="en-US" sz="2200" i="1" dirty="0" smtClean="0"/>
                  <a:t>Complete</a:t>
                </a:r>
                <a:r>
                  <a:rPr lang="en-US" sz="2200" dirty="0" smtClean="0"/>
                  <a:t>:   For every tautology</a:t>
                </a:r>
                <a:r>
                  <a:rPr lang="en-US" sz="2200" baseline="30000" dirty="0" smtClean="0"/>
                  <a:t>*</a:t>
                </a:r>
                <a:r>
                  <a:rPr lang="en-US" sz="2200" dirty="0" smtClean="0"/>
                  <a:t>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200" dirty="0" smtClean="0"/>
                  <a:t> there is a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</m:oMath>
                </a14:m>
                <a:r>
                  <a:rPr lang="en-US" sz="2200" dirty="0" smtClean="0"/>
                  <a:t> such that 				       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 smtClean="0"/>
                  <a:t> outputs “true”.</a:t>
                </a:r>
              </a:p>
              <a:p>
                <a:pPr lvl="5"/>
                <a:endParaRPr lang="en-US" sz="200" dirty="0" smtClean="0"/>
              </a:p>
              <a:p>
                <a:r>
                  <a:rPr lang="en-US" dirty="0" smtClean="0"/>
                  <a:t>This is a lot like the definition of </a:t>
                </a:r>
                <a:r>
                  <a:rPr lang="en-US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endParaRPr lang="en-US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sz="2200" dirty="0" smtClean="0"/>
                  <a:t>Except no requirement that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</m:oMath>
                </a14:m>
                <a:r>
                  <a:rPr lang="en-US" sz="2200" dirty="0" smtClean="0"/>
                  <a:t> is short.</a:t>
                </a:r>
              </a:p>
              <a:p>
                <a:pPr lvl="4"/>
                <a:endParaRPr lang="en-US" sz="900" dirty="0" smtClean="0"/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rgbClr val="0070C0"/>
                    </a:solidFill>
                  </a:rPr>
                  <a:t>Cook, 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Reckhow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(1975)</a:t>
                </a:r>
              </a:p>
              <a:p>
                <a:pPr lvl="1"/>
                <a:r>
                  <a:rPr lang="en-US" sz="2000" dirty="0" smtClean="0"/>
                  <a:t>“The Relative Complexity of Propositional Proof Systems”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323762" cy="5025799"/>
              </a:xfrm>
              <a:blipFill>
                <a:blip r:embed="rId3"/>
                <a:stretch>
                  <a:fillRect l="-1318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88229" y="6356351"/>
                <a:ext cx="38430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*or </a:t>
                </a:r>
                <a:r>
                  <a:rPr lang="en-US" dirty="0" err="1" smtClean="0"/>
                  <a:t>unsatisfiable</a:t>
                </a:r>
                <a:r>
                  <a:rPr lang="en-US" dirty="0" smtClean="0"/>
                  <a:t> using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instead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29" y="6356351"/>
                <a:ext cx="3843040" cy="369332"/>
              </a:xfrm>
              <a:prstGeom prst="rect">
                <a:avLst/>
              </a:prstGeom>
              <a:blipFill>
                <a:blip r:embed="rId4"/>
                <a:stretch>
                  <a:fillRect l="-1268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35735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793"/>
    </mc:Choice>
    <mc:Fallback xmlns="">
      <p:transition spd="slow" advTm="1057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Proof Complexity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8" y="1151164"/>
                <a:ext cx="8367305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The </a:t>
                </a:r>
                <a:r>
                  <a:rPr lang="en-US" sz="2400" i="1" dirty="0" smtClean="0"/>
                  <a:t>complexity</a:t>
                </a:r>
                <a:r>
                  <a:rPr lang="en-US" sz="2400" dirty="0" smtClean="0"/>
                  <a:t> of a proof system is a function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 smtClean="0"/>
                  <a:t>s.t.</a:t>
                </a:r>
              </a:p>
              <a:p>
                <a:pPr lvl="1"/>
                <a:r>
                  <a:rPr lang="en-US" sz="2400" dirty="0" smtClean="0"/>
                  <a:t>A proof of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400" dirty="0" smtClean="0"/>
                  <a:t> exists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 a proof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o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f length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d>
                      <m:dPr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</m:d>
                      </m:e>
                    </m:d>
                    <m:r>
                      <a:rPr lang="en-US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exists</a:t>
                </a:r>
                <a:endParaRPr lang="en-US" sz="2400" dirty="0" smtClean="0"/>
              </a:p>
              <a:p>
                <a:pPr lvl="5"/>
                <a:endParaRPr lang="en-US" sz="200" dirty="0" smtClean="0"/>
              </a:p>
              <a:p>
                <a:pPr lvl="2"/>
                <a:r>
                  <a:rPr lang="en-US" dirty="0" smtClean="0"/>
                  <a:t>e.g. Truth tables have complexity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endParaRPr lang="en-US" b="1" dirty="0" smtClean="0"/>
              </a:p>
              <a:p>
                <a:pPr lvl="2"/>
                <a:endParaRPr lang="en-US" sz="5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2400" dirty="0" smtClean="0"/>
                  <a:t>If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400" dirty="0" smtClean="0"/>
                  <a:t>could be polynomial in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400" dirty="0" smtClean="0"/>
                  <a:t> then </a:t>
                </a:r>
                <a:r>
                  <a:rPr lang="en-US" sz="2400" dirty="0" err="1" smtClean="0"/>
                  <a:t>unsatisfiability</a:t>
                </a:r>
                <a:r>
                  <a:rPr lang="en-US" sz="2400" baseline="30000" dirty="0" smtClean="0"/>
                  <a:t>*</a:t>
                </a:r>
                <a:r>
                  <a:rPr lang="en-US" sz="2400" dirty="0" smtClean="0"/>
                  <a:t> is in 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</a:p>
              <a:p>
                <a:pPr lvl="8"/>
                <a:endParaRPr lang="en-US" sz="300" b="1" dirty="0" smtClean="0"/>
              </a:p>
              <a:p>
                <a:r>
                  <a:rPr lang="en-US" sz="2400" dirty="0" smtClean="0"/>
                  <a:t>If that is </a:t>
                </a:r>
                <a:r>
                  <a:rPr lang="en-US" sz="2400" i="1" dirty="0" smtClean="0"/>
                  <a:t>impossible</a:t>
                </a:r>
                <a:r>
                  <a:rPr lang="en-US" sz="2400" dirty="0" smtClean="0"/>
                  <a:t> for </a:t>
                </a:r>
                <a:r>
                  <a:rPr lang="en-US" sz="2400" i="1" dirty="0" smtClean="0"/>
                  <a:t>all</a:t>
                </a:r>
                <a:r>
                  <a:rPr lang="en-US" sz="2400" dirty="0" smtClean="0"/>
                  <a:t> proof systems for </a:t>
                </a:r>
                <a:r>
                  <a:rPr lang="en-US" sz="2400" dirty="0" err="1" smtClean="0"/>
                  <a:t>unsatisfiability</a:t>
                </a:r>
                <a:r>
                  <a:rPr lang="en-US" sz="2400" baseline="30000" dirty="0"/>
                  <a:t>*</a:t>
                </a:r>
                <a:r>
                  <a:rPr lang="en-US" sz="2400" dirty="0" smtClean="0"/>
                  <a:t> then 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≠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endParaRPr lang="en-US" sz="2400" b="1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sz="2000" dirty="0" smtClean="0"/>
                  <a:t>Would imply complement of SAT is not in </a:t>
                </a:r>
                <a:r>
                  <a:rPr lang="en-US" sz="20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r>
                  <a:rPr lang="en-US" sz="2000" dirty="0" smtClean="0"/>
                  <a:t>,                                                   but complement of any problem in </a:t>
                </a:r>
                <a:r>
                  <a:rPr lang="en-US" sz="20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US" sz="2000" dirty="0" smtClean="0"/>
                  <a:t> is also in </a:t>
                </a:r>
                <a:r>
                  <a:rPr lang="en-US" sz="20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                                           since SAT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∊</a:t>
                </a:r>
                <a:r>
                  <a:rPr lang="en-US" sz="2000" b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NP</a:t>
                </a:r>
                <a:r>
                  <a:rPr lang="en-US" sz="2000" dirty="0" smtClean="0">
                    <a:ea typeface="Cambria Math" panose="02040503050406030204" pitchFamily="18" charset="0"/>
                  </a:rPr>
                  <a:t> we have SAT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∉</a:t>
                </a:r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</a:p>
              <a:p>
                <a:pPr lvl="1"/>
                <a:endParaRPr lang="en-US" sz="800" dirty="0" smtClean="0"/>
              </a:p>
              <a:p>
                <a:pPr marL="0" indent="0">
                  <a:buNone/>
                </a:pPr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rgbClr val="0070C0"/>
                    </a:solidFill>
                  </a:rPr>
                  <a:t>Cook, 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Reckhow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(1975)</a:t>
                </a:r>
              </a:p>
              <a:p>
                <a:pPr lvl="1"/>
                <a:r>
                  <a:rPr lang="en-US" sz="2000" dirty="0" smtClean="0"/>
                  <a:t>“The Relative Complexity of Propositional Proof Systems”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8" y="1151164"/>
                <a:ext cx="8367305" cy="5025799"/>
              </a:xfrm>
              <a:blipFill>
                <a:blip r:embed="rId3"/>
                <a:stretch>
                  <a:fillRect l="-947" t="-1699" r="-1748" b="-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88229" y="6356351"/>
                <a:ext cx="3550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*or tautology using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instead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29" y="6356351"/>
                <a:ext cx="3550459" cy="369332"/>
              </a:xfrm>
              <a:prstGeom prst="rect">
                <a:avLst/>
              </a:prstGeom>
              <a:blipFill>
                <a:blip r:embed="rId4"/>
                <a:stretch>
                  <a:fillRect l="-137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9310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413"/>
    </mc:Choice>
    <mc:Fallback xmlns="">
      <p:transition spd="slow" advTm="1334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Proof Complexity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341446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Proof complexity bounds </a:t>
                </a:r>
                <a:r>
                  <a:rPr lang="en-US" sz="2400" i="1" dirty="0" smtClean="0"/>
                  <a:t>nondeterministic</a:t>
                </a:r>
                <a:r>
                  <a:rPr lang="en-US" sz="2400" dirty="0" smtClean="0"/>
                  <a:t> algorithms</a:t>
                </a:r>
              </a:p>
              <a:p>
                <a:pPr lvl="1"/>
                <a:r>
                  <a:rPr lang="en-US" dirty="0" smtClean="0"/>
                  <a:t>It only measures how </a:t>
                </a:r>
                <a:r>
                  <a:rPr lang="en-US" i="1" dirty="0" smtClean="0"/>
                  <a:t>big</a:t>
                </a:r>
                <a:r>
                  <a:rPr lang="en-US" dirty="0" smtClean="0"/>
                  <a:t> proofs have to be</a:t>
                </a:r>
              </a:p>
              <a:p>
                <a:pPr lvl="1"/>
                <a:r>
                  <a:rPr lang="en-US" i="1" dirty="0" smtClean="0"/>
                  <a:t>Finding</a:t>
                </a:r>
                <a:r>
                  <a:rPr lang="en-US" dirty="0" smtClean="0"/>
                  <a:t> these proofs may be much harder!</a:t>
                </a:r>
              </a:p>
              <a:p>
                <a:pPr lvl="7"/>
                <a:endParaRPr lang="en-US" sz="100" dirty="0"/>
              </a:p>
              <a:p>
                <a:pPr lvl="2"/>
                <a:endParaRPr lang="en-US" sz="100" dirty="0" smtClean="0"/>
              </a:p>
              <a:p>
                <a:r>
                  <a:rPr lang="en-US" sz="2400" dirty="0" smtClean="0"/>
                  <a:t>Many proof systems, e.g.</a:t>
                </a:r>
              </a:p>
              <a:p>
                <a:pPr lvl="1"/>
                <a:r>
                  <a:rPr lang="en-US" dirty="0" smtClean="0"/>
                  <a:t>Any deterministic algorithm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dirty="0" smtClean="0"/>
                  <a:t> for SAT running in time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  </a:t>
                </a:r>
                <a:r>
                  <a:rPr lang="en-US" sz="2000" dirty="0" smtClean="0"/>
                  <a:t>   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⇒</a:t>
                </a:r>
                <a:r>
                  <a:rPr lang="en-US" sz="2400" dirty="0" smtClean="0"/>
                  <a:t> proof system for </a:t>
                </a:r>
                <a:r>
                  <a:rPr lang="en-US" sz="2400" dirty="0" err="1" smtClean="0"/>
                  <a:t>unsatisfiability</a:t>
                </a:r>
                <a:r>
                  <a:rPr lang="en-US" sz="2400" baseline="30000" dirty="0" smtClean="0"/>
                  <a:t>*</a:t>
                </a:r>
                <a:r>
                  <a:rPr lang="en-US" sz="2400" dirty="0" smtClean="0"/>
                  <a:t> with complexity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≈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The transcript of the execution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dirty="0" smtClean="0"/>
                  <a:t> on input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dirty="0" smtClean="0"/>
                  <a:t> that fails to find a satisfying assignment is a proof that none exists.</a:t>
                </a:r>
              </a:p>
              <a:p>
                <a:pPr lvl="5"/>
                <a:endParaRPr lang="en-US" sz="100" dirty="0"/>
              </a:p>
              <a:p>
                <a:pPr lvl="0"/>
                <a:r>
                  <a:rPr lang="en-US" sz="2400" dirty="0" smtClean="0"/>
                  <a:t>Proof complexity program</a:t>
                </a:r>
                <a:r>
                  <a:rPr lang="en-US" sz="24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:</a:t>
                </a:r>
              </a:p>
              <a:p>
                <a:pPr lvl="1"/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Prove that specific proof systems 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of </a:t>
                </a:r>
                <a:r>
                  <a:rPr lang="en-US" i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increasing </a:t>
                </a:r>
                <a:r>
                  <a:rPr lang="en-US" i="1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strength     </a:t>
                </a:r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are not </a:t>
                </a:r>
                <a:r>
                  <a:rPr lang="en-US" dirty="0" err="1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polynomially</a:t>
                </a:r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bounded</a:t>
                </a:r>
              </a:p>
              <a:p>
                <a:pPr lvl="2"/>
                <a:r>
                  <a:rPr lang="en-US" dirty="0" smtClean="0"/>
                  <a:t>Steps towards proving </a:t>
                </a:r>
                <a:r>
                  <a:rPr lang="en-US" b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 </a:t>
                </a:r>
                <a:r>
                  <a:rPr lang="en-US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≠ </a:t>
                </a:r>
                <a:r>
                  <a:rPr lang="en-US" b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  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(and </a:t>
                </a:r>
                <a:r>
                  <a:rPr lang="en-US" b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 </a:t>
                </a:r>
                <a:r>
                  <a:rPr lang="en-US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≠ </a:t>
                </a:r>
                <a:r>
                  <a:rPr lang="en-US" dirty="0" err="1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</a:t>
                </a:r>
                <a:r>
                  <a:rPr lang="en-US" b="1" dirty="0" err="1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)</a:t>
                </a:r>
              </a:p>
              <a:p>
                <a:pPr lvl="2"/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Understanding these proof systems may also be useful in practice</a:t>
                </a:r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341446" cy="5025799"/>
              </a:xfrm>
              <a:blipFill>
                <a:blip r:embed="rId4"/>
                <a:stretch>
                  <a:fillRect l="-950" t="-1699" r="-146" b="-33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88229" y="6356351"/>
                <a:ext cx="3550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*or tautology using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instead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29" y="6356351"/>
                <a:ext cx="3550459" cy="369332"/>
              </a:xfrm>
              <a:prstGeom prst="rect">
                <a:avLst/>
              </a:prstGeom>
              <a:blipFill>
                <a:blip r:embed="rId5"/>
                <a:stretch>
                  <a:fillRect l="-137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99951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906"/>
    </mc:Choice>
    <mc:Fallback xmlns="">
      <p:transition spd="slow" advTm="1539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Comparing Proof Systems </a:t>
            </a:r>
            <a:r>
              <a:rPr lang="en-US" sz="2000" b="0" dirty="0">
                <a:solidFill>
                  <a:srgbClr val="0070C0"/>
                </a:solidFill>
                <a:latin typeface="Calibri" panose="020F0502020204030204"/>
              </a:rPr>
              <a:t>[Cook-</a:t>
            </a:r>
            <a:r>
              <a:rPr lang="en-US" sz="2000" b="0" dirty="0" err="1">
                <a:solidFill>
                  <a:srgbClr val="0070C0"/>
                </a:solidFill>
                <a:latin typeface="Calibri" panose="020F0502020204030204"/>
              </a:rPr>
              <a:t>Reckhow</a:t>
            </a:r>
            <a:r>
              <a:rPr lang="en-US" sz="2000" b="0" dirty="0">
                <a:solidFill>
                  <a:srgbClr val="0070C0"/>
                </a:solidFill>
                <a:latin typeface="Calibri" panose="020F0502020204030204"/>
              </a:rPr>
              <a:t> 1975]</a:t>
            </a:r>
            <a:r>
              <a:rPr lang="en-US" sz="36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9633" y="1175544"/>
                <a:ext cx="8665030" cy="5025799"/>
              </a:xfrm>
            </p:spPr>
            <p:txBody>
              <a:bodyPr>
                <a:noAutofit/>
              </a:bodyPr>
              <a:lstStyle/>
              <a:p>
                <a:endParaRPr lang="en-US" dirty="0" smtClean="0"/>
              </a:p>
              <a:p>
                <a:r>
                  <a:rPr lang="en-US" dirty="0" smtClean="0"/>
                  <a:t>Proof system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i="1" dirty="0" smtClean="0"/>
                  <a:t> simulates </a:t>
                </a:r>
                <a:r>
                  <a:rPr lang="en-US" dirty="0" smtClean="0"/>
                  <a:t>proof system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</a:t>
                </a:r>
                <a:r>
                  <a:rPr lang="en-US" dirty="0" smtClean="0"/>
                  <a:t> proofs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dirty="0" smtClean="0"/>
                  <a:t> can be efficiently converted to proofs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So proofs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dirty="0" smtClean="0"/>
                  <a:t> can be at most </a:t>
                </a:r>
                <a:r>
                  <a:rPr lang="en-US" dirty="0" err="1" smtClean="0"/>
                  <a:t>polynomially</a:t>
                </a:r>
                <a:r>
                  <a:rPr lang="en-US" dirty="0" smtClean="0"/>
                  <a:t> longer than in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endParaRPr lang="en-US" sz="2000" b="1" dirty="0">
                  <a:solidFill>
                    <a:srgbClr val="C00000"/>
                  </a:solidFill>
                </a:endParaRPr>
              </a:p>
              <a:p>
                <a:r>
                  <a:rPr lang="en-US" dirty="0" smtClean="0"/>
                  <a:t>Proof systems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and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are </a:t>
                </a:r>
                <a:r>
                  <a:rPr lang="en-US" i="1" dirty="0" smtClean="0"/>
                  <a:t>equivalent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iff</a:t>
                </a:r>
                <a:r>
                  <a:rPr lang="en-US" dirty="0" smtClean="0"/>
                  <a:t> each </a:t>
                </a:r>
                <a:r>
                  <a:rPr lang="en-US" dirty="0" err="1" smtClean="0"/>
                  <a:t>polynomially</a:t>
                </a:r>
                <a:r>
                  <a:rPr lang="en-US" dirty="0" smtClean="0"/>
                  <a:t> simulates the other</a:t>
                </a:r>
                <a:endParaRPr lang="en-US" dirty="0"/>
              </a:p>
              <a:p>
                <a:endParaRPr lang="en-US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633" y="1175544"/>
                <a:ext cx="8665030" cy="5025799"/>
              </a:xfrm>
              <a:blipFill>
                <a:blip r:embed="rId2"/>
                <a:stretch>
                  <a:fillRect l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6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26"/>
    </mc:Choice>
    <mc:Fallback xmlns="">
      <p:transition spd="slow" advTm="902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Formal Proofs</a:t>
            </a:r>
            <a:endParaRPr lang="en-US" sz="36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36473" y="1020537"/>
            <a:ext cx="8071044" cy="520518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Gottlob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Frege</a:t>
            </a:r>
            <a:endParaRPr lang="en-US" sz="3200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Begriffsschrift</a:t>
            </a:r>
            <a:r>
              <a:rPr lang="en-US" dirty="0"/>
              <a:t>, a Formula Language, Modeled </a:t>
            </a:r>
            <a:r>
              <a:rPr lang="en-US" dirty="0" smtClean="0"/>
              <a:t>                     Upon </a:t>
            </a:r>
            <a:r>
              <a:rPr lang="en-US" dirty="0"/>
              <a:t>That of Arithmetic, for Pure </a:t>
            </a:r>
            <a:r>
              <a:rPr lang="en-US" dirty="0" smtClean="0"/>
              <a:t>Thought” (1884)</a:t>
            </a:r>
          </a:p>
          <a:p>
            <a:pPr lvl="2"/>
            <a:r>
              <a:rPr lang="en-US" dirty="0" smtClean="0"/>
              <a:t>Invention of formally quantified variables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Grundgesetze</a:t>
            </a:r>
            <a:r>
              <a:rPr lang="en-US" dirty="0" smtClean="0"/>
              <a:t> </a:t>
            </a:r>
            <a:r>
              <a:rPr lang="en-US" dirty="0"/>
              <a:t>der </a:t>
            </a:r>
            <a:r>
              <a:rPr lang="en-US" dirty="0" err="1" smtClean="0"/>
              <a:t>Arithmetik</a:t>
            </a:r>
            <a:r>
              <a:rPr lang="en-US" dirty="0" smtClean="0"/>
              <a:t>” (1893)</a:t>
            </a:r>
          </a:p>
          <a:p>
            <a:pPr lvl="2"/>
            <a:r>
              <a:rPr lang="en-US" dirty="0" smtClean="0"/>
              <a:t>“Basic Laws”</a:t>
            </a:r>
            <a:endParaRPr lang="en-US" sz="900" dirty="0"/>
          </a:p>
          <a:p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David Hilbert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Grundlagen</a:t>
            </a:r>
            <a:r>
              <a:rPr lang="en-US" dirty="0"/>
              <a:t> </a:t>
            </a:r>
            <a:r>
              <a:rPr lang="en-US" dirty="0" smtClean="0"/>
              <a:t>der </a:t>
            </a:r>
            <a:r>
              <a:rPr lang="en-US" dirty="0" err="1" smtClean="0"/>
              <a:t>Geometrie</a:t>
            </a:r>
            <a:r>
              <a:rPr lang="en-US" dirty="0" smtClean="0"/>
              <a:t>” (1899)</a:t>
            </a:r>
          </a:p>
          <a:p>
            <a:pPr lvl="2"/>
            <a:r>
              <a:rPr lang="en-US" dirty="0" smtClean="0"/>
              <a:t>“Foundations”  - proper axioms/proofs that Euclid never had</a:t>
            </a:r>
          </a:p>
          <a:p>
            <a:pPr lvl="1"/>
            <a:r>
              <a:rPr lang="en-US" dirty="0" smtClean="0"/>
              <a:t>Math Congress (1900) – 23 problems</a:t>
            </a:r>
          </a:p>
          <a:p>
            <a:pPr lvl="2"/>
            <a:r>
              <a:rPr lang="en-US" sz="1800" dirty="0" smtClean="0"/>
              <a:t>“It </a:t>
            </a:r>
            <a:r>
              <a:rPr lang="en-US" sz="1800" dirty="0"/>
              <a:t>shall be possible to establish the correctness of the solution by means of a finite number of steps based upon a finite number of hypotheses which are implied in the statement of the problem and which must always be exactly </a:t>
            </a:r>
            <a:r>
              <a:rPr lang="en-US" sz="1800" dirty="0" smtClean="0"/>
              <a:t>formulated.”</a:t>
            </a:r>
          </a:p>
          <a:p>
            <a:pPr lvl="1"/>
            <a:r>
              <a:rPr lang="en-US" dirty="0" smtClean="0"/>
              <a:t>Hilbert’s Program (1920s) – </a:t>
            </a:r>
            <a:r>
              <a:rPr lang="en-US" sz="2000" dirty="0" smtClean="0"/>
              <a:t>Mechanize math via formal proofs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7" y="4371702"/>
            <a:ext cx="1265448" cy="1446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67" y="1644062"/>
            <a:ext cx="1253040" cy="1499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314648" y="2049789"/>
                <a:ext cx="10470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∀</m:t>
                      </m:r>
                      <m:r>
                        <a:rPr lang="en-US" sz="2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2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 ∃</m:t>
                      </m:r>
                      <m:r>
                        <a:rPr lang="en-US" sz="2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US" sz="2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648" y="2049789"/>
                <a:ext cx="1047082" cy="430887"/>
              </a:xfrm>
              <a:prstGeom prst="rect">
                <a:avLst/>
              </a:prstGeom>
              <a:blipFill>
                <a:blip r:embed="rId6"/>
                <a:stretch>
                  <a:fillRect b="-9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009000" y="5921706"/>
            <a:ext cx="4305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“There is no </a:t>
            </a:r>
            <a:r>
              <a:rPr lang="en-US" dirty="0" err="1" smtClean="0"/>
              <a:t>ignoramibus</a:t>
            </a:r>
            <a:r>
              <a:rPr lang="en-US" dirty="0" smtClean="0"/>
              <a:t> in Mathematics”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010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941"/>
    </mc:Choice>
    <mc:Fallback xmlns="">
      <p:transition spd="slow" advTm="1849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Frege</a:t>
            </a:r>
            <a:r>
              <a:rPr lang="en-US" sz="3600" dirty="0" smtClean="0"/>
              <a:t> Systems </a:t>
            </a:r>
            <a:r>
              <a:rPr lang="en-US" sz="2000" b="0" dirty="0" smtClean="0">
                <a:solidFill>
                  <a:srgbClr val="0070C0"/>
                </a:solidFill>
                <a:latin typeface="Calibri" panose="020F0502020204030204"/>
                <a:ea typeface="+mn-ea"/>
                <a:cs typeface="+mn-cs"/>
              </a:rPr>
              <a:t>[Cook-</a:t>
            </a:r>
            <a:r>
              <a:rPr lang="en-US" sz="2000" b="0" dirty="0" err="1" smtClean="0">
                <a:solidFill>
                  <a:srgbClr val="0070C0"/>
                </a:solidFill>
                <a:latin typeface="Calibri" panose="020F0502020204030204"/>
                <a:ea typeface="+mn-ea"/>
                <a:cs typeface="+mn-cs"/>
              </a:rPr>
              <a:t>Reckhow</a:t>
            </a:r>
            <a:r>
              <a:rPr lang="en-US" sz="2000" b="0" dirty="0" smtClean="0">
                <a:solidFill>
                  <a:srgbClr val="0070C0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2000" b="0" dirty="0">
                <a:solidFill>
                  <a:srgbClr val="0070C0"/>
                </a:solidFill>
                <a:latin typeface="Calibri" panose="020F0502020204030204"/>
                <a:ea typeface="+mn-ea"/>
                <a:cs typeface="+mn-cs"/>
              </a:rPr>
              <a:t>1975]</a:t>
            </a:r>
            <a:r>
              <a:rPr lang="en-US" sz="3600" dirty="0" smtClean="0"/>
              <a:t> 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280219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Inference systems given by a finite set of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axioms, e.g. excluded middle 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inference rules, e.g. modus ponens   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| 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lvl="8"/>
                <a:endParaRPr lang="en-US" sz="800" dirty="0" smtClean="0"/>
              </a:p>
              <a:p>
                <a:r>
                  <a:rPr lang="en-US" sz="2400" dirty="0" smtClean="0"/>
                  <a:t>Axioms and inference rules are </a:t>
                </a:r>
                <a:r>
                  <a:rPr lang="en-US" sz="2400" i="1" dirty="0" smtClean="0"/>
                  <a:t>schemas</a:t>
                </a:r>
                <a:r>
                  <a:rPr lang="en-US" sz="2400" dirty="0" smtClean="0"/>
                  <a:t> applied under any consistent substitution of formulas</a:t>
                </a:r>
              </a:p>
              <a:p>
                <a:pPr lvl="1"/>
                <a:r>
                  <a:rPr lang="en-US" dirty="0" smtClean="0"/>
                  <a:t>e.g., by excluded middle can conclude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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 </m:t>
                    </m:r>
                    <m:r>
                      <a:rPr lang="en-US" altLang="en-US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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dirty="0" smtClean="0">
                  <a:solidFill>
                    <a:srgbClr val="C00000"/>
                  </a:solidFill>
                </a:endParaRPr>
              </a:p>
              <a:p>
                <a:pPr lvl="6"/>
                <a:endParaRPr lang="en-US" altLang="en-US" sz="1050" dirty="0">
                  <a:solidFill>
                    <a:srgbClr val="C00000"/>
                  </a:solidFill>
                </a:endParaRPr>
              </a:p>
              <a:p>
                <a:r>
                  <a:rPr lang="en-US" sz="2400" dirty="0" smtClean="0"/>
                  <a:t>A </a:t>
                </a:r>
                <a:r>
                  <a:rPr lang="en-US" sz="2400" i="1" dirty="0" err="1" smtClean="0"/>
                  <a:t>Frege</a:t>
                </a:r>
                <a:r>
                  <a:rPr lang="en-US" sz="2400" i="1" dirty="0" smtClean="0"/>
                  <a:t> system</a:t>
                </a:r>
                <a:r>
                  <a:rPr lang="en-US" sz="2400" dirty="0" smtClean="0"/>
                  <a:t> is any such system that is general enough to make all possible inferences (after some # of steps)</a:t>
                </a:r>
              </a:p>
              <a:p>
                <a:pPr lvl="3"/>
                <a:endParaRPr lang="en-US" sz="1400" dirty="0" smtClean="0"/>
              </a:p>
              <a:p>
                <a:pPr marL="0" indent="0">
                  <a:buNone/>
                </a:pPr>
                <a:r>
                  <a:rPr lang="en-US" sz="2400" b="1" dirty="0" smtClean="0"/>
                  <a:t>Theorem</a:t>
                </a:r>
                <a:r>
                  <a:rPr lang="en-US" sz="2400" dirty="0" smtClean="0"/>
                  <a:t>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[Cook-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Reckhow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1975] </a:t>
                </a:r>
                <a:r>
                  <a:rPr lang="en-US" sz="2000" dirty="0" smtClean="0"/>
                  <a:t> </a:t>
                </a:r>
                <a:r>
                  <a:rPr lang="en-US" sz="2400" dirty="0" smtClean="0"/>
                  <a:t>All </a:t>
                </a:r>
                <a:r>
                  <a:rPr lang="en-US" sz="2400" dirty="0" err="1" smtClean="0"/>
                  <a:t>Frege</a:t>
                </a:r>
                <a:r>
                  <a:rPr lang="en-US" sz="2400" dirty="0" smtClean="0"/>
                  <a:t> systems are 					            equivalent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280219" cy="5025799"/>
              </a:xfrm>
              <a:blipFill>
                <a:blip r:embed="rId4"/>
                <a:stretch>
                  <a:fillRect l="-1105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528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544"/>
    </mc:Choice>
    <mc:Fallback xmlns="">
      <p:transition spd="slow" advTm="192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CNF Formulas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201841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 Boolean formula is a CNF </a:t>
                </a:r>
                <a:r>
                  <a:rPr lang="en-US" dirty="0" err="1" smtClean="0"/>
                  <a:t>iff</a:t>
                </a:r>
                <a:r>
                  <a:rPr lang="en-US" dirty="0" smtClean="0"/>
                  <a:t> it is in this form: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d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∧</m:t>
                    </m:r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e>
                    </m:d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∧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∨¬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e>
                    </m:d>
                  </m:oMath>
                </a14:m>
                <a:endParaRPr lang="en-US" sz="2400" b="1" dirty="0" smtClean="0">
                  <a:solidFill>
                    <a:srgbClr val="C00000"/>
                  </a:solidFill>
                  <a:ea typeface="Cambria Math" panose="02040503050406030204" pitchFamily="18" charset="0"/>
                </a:endParaRPr>
              </a:p>
              <a:p>
                <a:endParaRPr lang="en-US" sz="2400" b="1" dirty="0" smtClean="0">
                  <a:solidFill>
                    <a:srgbClr val="C00000"/>
                  </a:solidFill>
                </a:endParaRPr>
              </a:p>
              <a:p>
                <a:endParaRPr lang="en-US" sz="2400" b="1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err="1" smtClean="0">
                    <a:solidFill>
                      <a:srgbClr val="0070C0"/>
                    </a:solidFill>
                  </a:rPr>
                  <a:t>Tseitin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 (1968)</a:t>
                </a:r>
                <a:r>
                  <a:rPr lang="en-US" sz="2400" dirty="0" smtClean="0"/>
                  <a:t>: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  </a:t>
                </a:r>
                <a:r>
                  <a:rPr lang="en-US" sz="2400" dirty="0" smtClean="0"/>
                  <a:t>Linear time transformation converting any Boolean formula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into a CNF formula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’</m:t>
                    </m:r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 err="1" smtClean="0"/>
                  <a:t>s.t.</a:t>
                </a:r>
                <a:r>
                  <a:rPr lang="en-US" sz="2400" dirty="0"/>
                  <a:t>	</a:t>
                </a:r>
                <a:r>
                  <a:rPr lang="en-US" sz="2400" dirty="0" smtClean="0"/>
                  <a:t>			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sz="24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is </a:t>
                </a:r>
                <a:r>
                  <a:rPr lang="en-US" sz="2400" dirty="0" err="1" smtClean="0"/>
                  <a:t>unsatisfiable</a:t>
                </a:r>
                <a:r>
                  <a:rPr lang="en-US" sz="2400" dirty="0" smtClean="0"/>
                  <a:t>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4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</a:t>
                </a:r>
                <a:r>
                  <a:rPr lang="en-US" sz="2400" dirty="0" err="1" smtClean="0"/>
                  <a:t>unsatisfiable</a:t>
                </a:r>
                <a:r>
                  <a:rPr lang="en-US" sz="2400" dirty="0" smtClean="0"/>
                  <a:t>.</a:t>
                </a:r>
              </a:p>
              <a:p>
                <a:pPr marL="0" indent="0">
                  <a:buNone/>
                </a:pPr>
                <a:endParaRPr lang="en-US" sz="600" dirty="0"/>
              </a:p>
              <a:p>
                <a:pPr marL="0" indent="0">
                  <a:buNone/>
                </a:pPr>
                <a:r>
                  <a:rPr lang="en-US" sz="2400" dirty="0" smtClean="0"/>
                  <a:t>So… can assume </a:t>
                </a:r>
                <a:r>
                  <a:rPr lang="en-US" sz="2400" dirty="0" err="1" smtClean="0"/>
                  <a:t>w.l.o.g</a:t>
                </a:r>
                <a:r>
                  <a:rPr lang="en-US" sz="2400" dirty="0" smtClean="0"/>
                  <a:t>. that input formula is a CNF and              			goal is to prove that it is </a:t>
                </a:r>
                <a:r>
                  <a:rPr lang="en-US" sz="2400" dirty="0" err="1" smtClean="0"/>
                  <a:t>unsatisfiable</a:t>
                </a:r>
                <a:endParaRPr lang="en-US" sz="2400" dirty="0" smtClean="0"/>
              </a:p>
              <a:p>
                <a:pPr marL="0" indent="0">
                  <a:buNone/>
                </a:pPr>
                <a:endParaRPr lang="en-US" sz="8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Used as part of proof that 3SAT is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NP</a:t>
                </a:r>
                <a:r>
                  <a:rPr lang="en-US" sz="2400" dirty="0" smtClean="0"/>
                  <a:t>-complete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201841" cy="5025799"/>
              </a:xfrm>
              <a:blipFill>
                <a:blip r:embed="rId3"/>
                <a:stretch>
                  <a:fillRect l="-1486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21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058090" y="1928949"/>
            <a:ext cx="7363098" cy="616191"/>
            <a:chOff x="1058090" y="1928949"/>
            <a:chExt cx="7363098" cy="616191"/>
          </a:xfrm>
        </p:grpSpPr>
        <p:sp>
          <p:nvSpPr>
            <p:cNvPr id="5" name="Left Brace 4"/>
            <p:cNvSpPr/>
            <p:nvPr/>
          </p:nvSpPr>
          <p:spPr>
            <a:xfrm rot="16200000">
              <a:off x="1619794" y="1367245"/>
              <a:ext cx="161108" cy="1284516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Brace 5"/>
            <p:cNvSpPr/>
            <p:nvPr/>
          </p:nvSpPr>
          <p:spPr>
            <a:xfrm rot="16200000">
              <a:off x="4013835" y="687162"/>
              <a:ext cx="161108" cy="2644684"/>
            </a:xfrm>
            <a:prstGeom prst="leftBrace">
              <a:avLst>
                <a:gd name="adj1" fmla="val 8333"/>
                <a:gd name="adj2" fmla="val 50432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Left Brace 6"/>
            <p:cNvSpPr/>
            <p:nvPr/>
          </p:nvSpPr>
          <p:spPr>
            <a:xfrm rot="16200000">
              <a:off x="7381194" y="1017406"/>
              <a:ext cx="95795" cy="1984193"/>
            </a:xfrm>
            <a:prstGeom prst="lef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>
              <a:endCxn id="21" idx="1"/>
            </p:cNvCxnSpPr>
            <p:nvPr/>
          </p:nvCxnSpPr>
          <p:spPr>
            <a:xfrm>
              <a:off x="1687830" y="2234565"/>
              <a:ext cx="2038023" cy="11052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21" idx="3"/>
            </p:cNvCxnSpPr>
            <p:nvPr/>
          </p:nvCxnSpPr>
          <p:spPr>
            <a:xfrm flipV="1">
              <a:off x="4708814" y="2188028"/>
              <a:ext cx="2720277" cy="15705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725853" y="2145030"/>
              <a:ext cx="9829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clauses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46053" y="1573032"/>
            <a:ext cx="2707277" cy="1034051"/>
            <a:chOff x="5007429" y="1573530"/>
            <a:chExt cx="2707277" cy="1034051"/>
          </a:xfrm>
        </p:grpSpPr>
        <p:sp>
          <p:nvSpPr>
            <p:cNvPr id="27" name="Rounded Rectangle 26"/>
            <p:cNvSpPr/>
            <p:nvPr/>
          </p:nvSpPr>
          <p:spPr>
            <a:xfrm>
              <a:off x="7088505" y="1583839"/>
              <a:ext cx="626201" cy="355419"/>
            </a:xfrm>
            <a:prstGeom prst="round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007429" y="1573530"/>
              <a:ext cx="376373" cy="355419"/>
            </a:xfrm>
            <a:prstGeom prst="round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>
              <a:endCxn id="42" idx="1"/>
            </p:cNvCxnSpPr>
            <p:nvPr/>
          </p:nvCxnSpPr>
          <p:spPr>
            <a:xfrm>
              <a:off x="5383802" y="1751239"/>
              <a:ext cx="876262" cy="656287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7" idx="2"/>
              <a:endCxn id="42" idx="3"/>
            </p:cNvCxnSpPr>
            <p:nvPr/>
          </p:nvCxnSpPr>
          <p:spPr>
            <a:xfrm flipH="1">
              <a:off x="7162106" y="1939258"/>
              <a:ext cx="239500" cy="46826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260064" y="2207471"/>
              <a:ext cx="902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75000"/>
                    </a:schemeClr>
                  </a:solidFill>
                </a:rPr>
                <a:t>literals</a:t>
              </a:r>
              <a:endParaRPr lang="en-US" sz="2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217333" y="6354672"/>
            <a:ext cx="343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CNF =  “Conjunctive Normal Form”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794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252"/>
    </mc:Choice>
    <mc:Fallback xmlns="">
      <p:transition spd="slow" advTm="124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Oval 241"/>
          <p:cNvSpPr/>
          <p:nvPr/>
        </p:nvSpPr>
        <p:spPr>
          <a:xfrm>
            <a:off x="6172081" y="1960848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∨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43" name="Oval 242"/>
          <p:cNvSpPr/>
          <p:nvPr/>
        </p:nvSpPr>
        <p:spPr>
          <a:xfrm>
            <a:off x="8237339" y="3123803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∧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44" name="Oval 243"/>
          <p:cNvSpPr/>
          <p:nvPr/>
        </p:nvSpPr>
        <p:spPr>
          <a:xfrm>
            <a:off x="7792627" y="2435104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∧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45" name="Oval 244"/>
          <p:cNvSpPr/>
          <p:nvPr/>
        </p:nvSpPr>
        <p:spPr>
          <a:xfrm>
            <a:off x="5515817" y="2437804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∧</a:t>
            </a:r>
            <a:endParaRPr lang="en-US" sz="20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6" name="TextBox 245"/>
              <p:cNvSpPr txBox="1"/>
              <p:nvPr/>
            </p:nvSpPr>
            <p:spPr>
              <a:xfrm>
                <a:off x="8430275" y="4001106"/>
                <a:ext cx="512704" cy="40011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6" name="TextBox 2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0275" y="4001106"/>
                <a:ext cx="51270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7" name="Straight Arrow Connector 246"/>
          <p:cNvCxnSpPr>
            <a:stCxn id="251" idx="7"/>
            <a:endCxn id="245" idx="3"/>
          </p:cNvCxnSpPr>
          <p:nvPr/>
        </p:nvCxnSpPr>
        <p:spPr>
          <a:xfrm flipV="1">
            <a:off x="5021902" y="2671951"/>
            <a:ext cx="534088" cy="27117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/>
          <p:cNvCxnSpPr>
            <a:stCxn id="252" idx="0"/>
            <a:endCxn id="245" idx="5"/>
          </p:cNvCxnSpPr>
          <p:nvPr/>
        </p:nvCxnSpPr>
        <p:spPr>
          <a:xfrm flipH="1" flipV="1">
            <a:off x="5749964" y="2671951"/>
            <a:ext cx="519104" cy="23099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0" name="TextBox 249"/>
              <p:cNvSpPr txBox="1"/>
              <p:nvPr/>
            </p:nvSpPr>
            <p:spPr>
              <a:xfrm>
                <a:off x="6012716" y="4001106"/>
                <a:ext cx="512704" cy="40011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0" name="TextBox 2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716" y="4001106"/>
                <a:ext cx="512704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1" name="Oval 250"/>
          <p:cNvSpPr/>
          <p:nvPr/>
        </p:nvSpPr>
        <p:spPr>
          <a:xfrm>
            <a:off x="4787755" y="2902949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∨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52" name="Oval 251"/>
          <p:cNvSpPr/>
          <p:nvPr/>
        </p:nvSpPr>
        <p:spPr>
          <a:xfrm>
            <a:off x="6131908" y="2902949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∨</a:t>
            </a:r>
            <a:endParaRPr lang="en-US" sz="20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3" name="TextBox 252"/>
              <p:cNvSpPr txBox="1"/>
              <p:nvPr/>
            </p:nvSpPr>
            <p:spPr>
              <a:xfrm>
                <a:off x="4668563" y="3958288"/>
                <a:ext cx="512704" cy="40011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53" name="TextBox 2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8563" y="3958288"/>
                <a:ext cx="512704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4" name="Straight Arrow Connector 253"/>
          <p:cNvCxnSpPr>
            <a:stCxn id="253" idx="0"/>
            <a:endCxn id="251" idx="4"/>
          </p:cNvCxnSpPr>
          <p:nvPr/>
        </p:nvCxnSpPr>
        <p:spPr>
          <a:xfrm flipV="1">
            <a:off x="4924915" y="3177269"/>
            <a:ext cx="0" cy="78101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/>
          <p:cNvCxnSpPr>
            <a:stCxn id="272" idx="1"/>
            <a:endCxn id="251" idx="5"/>
          </p:cNvCxnSpPr>
          <p:nvPr/>
        </p:nvCxnSpPr>
        <p:spPr>
          <a:xfrm flipH="1" flipV="1">
            <a:off x="5021902" y="3137096"/>
            <a:ext cx="679203" cy="44544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/>
          <p:cNvCxnSpPr>
            <a:stCxn id="250" idx="0"/>
            <a:endCxn id="252" idx="4"/>
          </p:cNvCxnSpPr>
          <p:nvPr/>
        </p:nvCxnSpPr>
        <p:spPr>
          <a:xfrm flipV="1">
            <a:off x="6269068" y="3177269"/>
            <a:ext cx="0" cy="82383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/>
          <p:cNvCxnSpPr>
            <a:stCxn id="273" idx="7"/>
            <a:endCxn id="252" idx="3"/>
          </p:cNvCxnSpPr>
          <p:nvPr/>
        </p:nvCxnSpPr>
        <p:spPr>
          <a:xfrm flipV="1">
            <a:off x="5990367" y="3137096"/>
            <a:ext cx="181714" cy="1007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>
            <a:stCxn id="250" idx="0"/>
            <a:endCxn id="272" idx="5"/>
          </p:cNvCxnSpPr>
          <p:nvPr/>
        </p:nvCxnSpPr>
        <p:spPr>
          <a:xfrm flipH="1" flipV="1">
            <a:off x="5895079" y="3776515"/>
            <a:ext cx="373989" cy="22459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/>
          <p:cNvCxnSpPr>
            <a:stCxn id="253" idx="0"/>
            <a:endCxn id="273" idx="3"/>
          </p:cNvCxnSpPr>
          <p:nvPr/>
        </p:nvCxnSpPr>
        <p:spPr>
          <a:xfrm flipV="1">
            <a:off x="4924915" y="3431793"/>
            <a:ext cx="871478" cy="52649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0" name="TextBox 259"/>
              <p:cNvSpPr txBox="1"/>
              <p:nvPr/>
            </p:nvSpPr>
            <p:spPr>
              <a:xfrm>
                <a:off x="6630523" y="4001106"/>
                <a:ext cx="512704" cy="40011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60" name="TextBox 2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523" y="4001106"/>
                <a:ext cx="51270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1" name="Oval 260"/>
          <p:cNvSpPr/>
          <p:nvPr/>
        </p:nvSpPr>
        <p:spPr>
          <a:xfrm>
            <a:off x="6695387" y="2437804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∨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62" name="Oval 261"/>
          <p:cNvSpPr/>
          <p:nvPr/>
        </p:nvSpPr>
        <p:spPr>
          <a:xfrm>
            <a:off x="7415337" y="3155742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∨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63" name="Oval 262"/>
          <p:cNvSpPr/>
          <p:nvPr/>
        </p:nvSpPr>
        <p:spPr>
          <a:xfrm>
            <a:off x="6765056" y="3303647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¬</a:t>
            </a:r>
            <a:endParaRPr lang="en-US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4" name="TextBox 263"/>
              <p:cNvSpPr txBox="1"/>
              <p:nvPr/>
            </p:nvSpPr>
            <p:spPr>
              <a:xfrm>
                <a:off x="7658575" y="4001106"/>
                <a:ext cx="512704" cy="40011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US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64" name="TextBox 2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575" y="4001106"/>
                <a:ext cx="512704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5" name="Straight Arrow Connector 264"/>
          <p:cNvCxnSpPr>
            <a:stCxn id="264" idx="0"/>
            <a:endCxn id="243" idx="3"/>
          </p:cNvCxnSpPr>
          <p:nvPr/>
        </p:nvCxnSpPr>
        <p:spPr>
          <a:xfrm flipV="1">
            <a:off x="7914927" y="3357950"/>
            <a:ext cx="362585" cy="6431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/>
          <p:cNvCxnSpPr>
            <a:stCxn id="263" idx="0"/>
            <a:endCxn id="261" idx="4"/>
          </p:cNvCxnSpPr>
          <p:nvPr/>
        </p:nvCxnSpPr>
        <p:spPr>
          <a:xfrm flipH="1" flipV="1">
            <a:off x="6832547" y="2712124"/>
            <a:ext cx="69669" cy="5915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/>
          <p:cNvCxnSpPr>
            <a:stCxn id="260" idx="0"/>
            <a:endCxn id="262" idx="3"/>
          </p:cNvCxnSpPr>
          <p:nvPr/>
        </p:nvCxnSpPr>
        <p:spPr>
          <a:xfrm flipV="1">
            <a:off x="6886875" y="3389889"/>
            <a:ext cx="568635" cy="61121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>
            <a:stCxn id="260" idx="0"/>
            <a:endCxn id="263" idx="4"/>
          </p:cNvCxnSpPr>
          <p:nvPr/>
        </p:nvCxnSpPr>
        <p:spPr>
          <a:xfrm flipV="1">
            <a:off x="6886875" y="3577967"/>
            <a:ext cx="15341" cy="42313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/>
          <p:cNvCxnSpPr>
            <a:stCxn id="246" idx="0"/>
            <a:endCxn id="243" idx="5"/>
          </p:cNvCxnSpPr>
          <p:nvPr/>
        </p:nvCxnSpPr>
        <p:spPr>
          <a:xfrm flipH="1" flipV="1">
            <a:off x="8471486" y="3357950"/>
            <a:ext cx="215141" cy="6431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/>
          <p:cNvCxnSpPr>
            <a:stCxn id="252" idx="0"/>
            <a:endCxn id="261" idx="3"/>
          </p:cNvCxnSpPr>
          <p:nvPr/>
        </p:nvCxnSpPr>
        <p:spPr>
          <a:xfrm flipV="1">
            <a:off x="6269068" y="2671951"/>
            <a:ext cx="466492" cy="23099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Arrow Connector 270"/>
          <p:cNvCxnSpPr>
            <a:stCxn id="264" idx="0"/>
            <a:endCxn id="262" idx="5"/>
          </p:cNvCxnSpPr>
          <p:nvPr/>
        </p:nvCxnSpPr>
        <p:spPr>
          <a:xfrm flipH="1" flipV="1">
            <a:off x="7649484" y="3389889"/>
            <a:ext cx="265443" cy="61121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Oval 271"/>
          <p:cNvSpPr/>
          <p:nvPr/>
        </p:nvSpPr>
        <p:spPr>
          <a:xfrm>
            <a:off x="5660932" y="3542368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¬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3" name="Oval 272"/>
          <p:cNvSpPr/>
          <p:nvPr/>
        </p:nvSpPr>
        <p:spPr>
          <a:xfrm>
            <a:off x="5756220" y="3197646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¬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274" name="Straight Arrow Connector 273"/>
          <p:cNvCxnSpPr>
            <a:stCxn id="243" idx="0"/>
            <a:endCxn id="244" idx="5"/>
          </p:cNvCxnSpPr>
          <p:nvPr/>
        </p:nvCxnSpPr>
        <p:spPr>
          <a:xfrm flipH="1" flipV="1">
            <a:off x="8026774" y="2669251"/>
            <a:ext cx="347725" cy="45455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Arrow Connector 274"/>
          <p:cNvCxnSpPr>
            <a:stCxn id="262" idx="0"/>
            <a:endCxn id="244" idx="3"/>
          </p:cNvCxnSpPr>
          <p:nvPr/>
        </p:nvCxnSpPr>
        <p:spPr>
          <a:xfrm flipV="1">
            <a:off x="7552497" y="2669251"/>
            <a:ext cx="280303" cy="48649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Oval 275"/>
          <p:cNvSpPr/>
          <p:nvPr/>
        </p:nvSpPr>
        <p:spPr>
          <a:xfrm>
            <a:off x="7278177" y="1970782"/>
            <a:ext cx="274320" cy="274320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∧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78" name="Straight Arrow Connector 277"/>
          <p:cNvCxnSpPr>
            <a:stCxn id="245" idx="7"/>
            <a:endCxn id="242" idx="3"/>
          </p:cNvCxnSpPr>
          <p:nvPr/>
        </p:nvCxnSpPr>
        <p:spPr>
          <a:xfrm flipV="1">
            <a:off x="5749964" y="2194995"/>
            <a:ext cx="462290" cy="28298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Arrow Connector 278"/>
          <p:cNvCxnSpPr>
            <a:stCxn id="261" idx="0"/>
            <a:endCxn id="242" idx="5"/>
          </p:cNvCxnSpPr>
          <p:nvPr/>
        </p:nvCxnSpPr>
        <p:spPr>
          <a:xfrm flipH="1" flipV="1">
            <a:off x="6406228" y="2194995"/>
            <a:ext cx="426319" cy="24280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Arrow Connector 279"/>
          <p:cNvCxnSpPr>
            <a:stCxn id="261" idx="0"/>
            <a:endCxn id="276" idx="3"/>
          </p:cNvCxnSpPr>
          <p:nvPr/>
        </p:nvCxnSpPr>
        <p:spPr>
          <a:xfrm flipV="1">
            <a:off x="6832547" y="2204929"/>
            <a:ext cx="485803" cy="2328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Arrow Connector 280"/>
          <p:cNvCxnSpPr>
            <a:stCxn id="244" idx="1"/>
            <a:endCxn id="276" idx="5"/>
          </p:cNvCxnSpPr>
          <p:nvPr/>
        </p:nvCxnSpPr>
        <p:spPr>
          <a:xfrm flipH="1" flipV="1">
            <a:off x="7512324" y="2204929"/>
            <a:ext cx="320476" cy="27034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4439437" y="1487331"/>
            <a:ext cx="4399831" cy="2515030"/>
            <a:chOff x="4439437" y="1487331"/>
            <a:chExt cx="4399831" cy="25150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4" name="TextBox 283"/>
                <p:cNvSpPr txBox="1"/>
                <p:nvPr/>
              </p:nvSpPr>
              <p:spPr>
                <a:xfrm>
                  <a:off x="6902216" y="2398682"/>
                  <a:ext cx="4187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lang="en-US" b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84" name="TextBox 2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2216" y="2398682"/>
                  <a:ext cx="418704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00" name="Group 299"/>
            <p:cNvGrpSpPr/>
            <p:nvPr/>
          </p:nvGrpSpPr>
          <p:grpSpPr>
            <a:xfrm>
              <a:off x="4439437" y="1487331"/>
              <a:ext cx="4399831" cy="2515030"/>
              <a:chOff x="4439437" y="1487331"/>
              <a:chExt cx="4399831" cy="251503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5" name="TextBox 284"/>
                  <p:cNvSpPr txBox="1"/>
                  <p:nvPr/>
                </p:nvSpPr>
                <p:spPr>
                  <a:xfrm>
                    <a:off x="7042402" y="1487331"/>
                    <a:ext cx="33374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5" name="TextBox 28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42402" y="1487331"/>
                    <a:ext cx="333746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6" name="TextBox 285"/>
                  <p:cNvSpPr txBox="1"/>
                  <p:nvPr/>
                </p:nvSpPr>
                <p:spPr>
                  <a:xfrm>
                    <a:off x="6873304" y="3007885"/>
                    <a:ext cx="37542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6" name="TextBox 28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73304" y="3007885"/>
                    <a:ext cx="375423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7" name="TextBox 286"/>
                  <p:cNvSpPr txBox="1"/>
                  <p:nvPr/>
                </p:nvSpPr>
                <p:spPr>
                  <a:xfrm>
                    <a:off x="6377377" y="2799014"/>
                    <a:ext cx="31823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7" name="TextBox 28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7377" y="2799014"/>
                    <a:ext cx="318236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8" name="TextBox 287"/>
                  <p:cNvSpPr txBox="1"/>
                  <p:nvPr/>
                </p:nvSpPr>
                <p:spPr>
                  <a:xfrm>
                    <a:off x="4439437" y="2828314"/>
                    <a:ext cx="38023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8" name="TextBox 28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39437" y="2828314"/>
                    <a:ext cx="380232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491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9" name="TextBox 288"/>
                  <p:cNvSpPr txBox="1"/>
                  <p:nvPr/>
                </p:nvSpPr>
                <p:spPr>
                  <a:xfrm>
                    <a:off x="5219373" y="2229285"/>
                    <a:ext cx="3770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9" name="TextBox 28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19373" y="2229285"/>
                    <a:ext cx="377026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0" name="TextBox 289"/>
                  <p:cNvSpPr txBox="1"/>
                  <p:nvPr/>
                </p:nvSpPr>
                <p:spPr>
                  <a:xfrm>
                    <a:off x="5888832" y="1775580"/>
                    <a:ext cx="36099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0" name="TextBox 28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88832" y="1775580"/>
                    <a:ext cx="360996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1" name="TextBox 290"/>
                  <p:cNvSpPr txBox="1"/>
                  <p:nvPr/>
                </p:nvSpPr>
                <p:spPr>
                  <a:xfrm>
                    <a:off x="5485192" y="3027457"/>
                    <a:ext cx="352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1" name="TextBox 29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85192" y="3027457"/>
                    <a:ext cx="352982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2" name="TextBox 291"/>
                  <p:cNvSpPr txBox="1"/>
                  <p:nvPr/>
                </p:nvSpPr>
                <p:spPr>
                  <a:xfrm>
                    <a:off x="7519189" y="1910206"/>
                    <a:ext cx="37061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2" name="TextBox 29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19189" y="1910206"/>
                    <a:ext cx="370614" cy="369332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3" name="TextBox 292"/>
                  <p:cNvSpPr txBox="1"/>
                  <p:nvPr/>
                </p:nvSpPr>
                <p:spPr>
                  <a:xfrm>
                    <a:off x="8033012" y="2384633"/>
                    <a:ext cx="37542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3" name="TextBox 29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33012" y="2384633"/>
                    <a:ext cx="375423" cy="369332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4" name="TextBox 293"/>
                  <p:cNvSpPr txBox="1"/>
                  <p:nvPr/>
                </p:nvSpPr>
                <p:spPr>
                  <a:xfrm>
                    <a:off x="8483081" y="3056211"/>
                    <a:ext cx="35618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4" name="TextBox 29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83081" y="3056211"/>
                    <a:ext cx="356187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5" name="TextBox 294"/>
                  <p:cNvSpPr txBox="1"/>
                  <p:nvPr/>
                </p:nvSpPr>
                <p:spPr>
                  <a:xfrm>
                    <a:off x="5404075" y="3633029"/>
                    <a:ext cx="36420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5" name="TextBox 29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04075" y="3633029"/>
                    <a:ext cx="364202" cy="369332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6" name="TextBox 295"/>
                  <p:cNvSpPr txBox="1"/>
                  <p:nvPr/>
                </p:nvSpPr>
                <p:spPr>
                  <a:xfrm>
                    <a:off x="7646368" y="3067087"/>
                    <a:ext cx="3866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96" name="TextBox 29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46368" y="3067087"/>
                    <a:ext cx="386644" cy="36933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CNF Formulas and Circuits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22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56984" y="1321106"/>
            <a:ext cx="379201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Boolean circuits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Directed acyclic graphs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Nodes labeled by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input variables, 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connectives (gates)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Generalize Boolean formulas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Can efficiently simulate         any </a:t>
            </a:r>
            <a:r>
              <a:rPr lang="en-US" sz="2000" dirty="0" err="1" smtClean="0"/>
              <a:t>polytime</a:t>
            </a:r>
            <a:r>
              <a:rPr lang="en-US" sz="2000" dirty="0" smtClean="0"/>
              <a:t> computation</a:t>
            </a:r>
          </a:p>
        </p:txBody>
      </p:sp>
      <p:grpSp>
        <p:nvGrpSpPr>
          <p:cNvPr id="305" name="Group 304"/>
          <p:cNvGrpSpPr/>
          <p:nvPr/>
        </p:nvGrpSpPr>
        <p:grpSpPr>
          <a:xfrm>
            <a:off x="6406228" y="1319850"/>
            <a:ext cx="912122" cy="691105"/>
            <a:chOff x="6406228" y="1319850"/>
            <a:chExt cx="912122" cy="691105"/>
          </a:xfrm>
        </p:grpSpPr>
        <p:cxnSp>
          <p:nvCxnSpPr>
            <p:cNvPr id="282" name="Straight Arrow Connector 281"/>
            <p:cNvCxnSpPr>
              <a:stCxn id="242" idx="7"/>
              <a:endCxn id="277" idx="3"/>
            </p:cNvCxnSpPr>
            <p:nvPr/>
          </p:nvCxnSpPr>
          <p:spPr>
            <a:xfrm flipV="1">
              <a:off x="6406228" y="1787663"/>
              <a:ext cx="399001" cy="21335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1" name="Group 300"/>
            <p:cNvGrpSpPr/>
            <p:nvPr/>
          </p:nvGrpSpPr>
          <p:grpSpPr>
            <a:xfrm>
              <a:off x="6765056" y="1319850"/>
              <a:ext cx="553294" cy="691105"/>
              <a:chOff x="6765056" y="1319850"/>
              <a:chExt cx="553294" cy="691105"/>
            </a:xfrm>
          </p:grpSpPr>
          <p:cxnSp>
            <p:nvCxnSpPr>
              <p:cNvPr id="249" name="Straight Arrow Connector 248"/>
              <p:cNvCxnSpPr>
                <a:stCxn id="277" idx="0"/>
              </p:cNvCxnSpPr>
              <p:nvPr/>
            </p:nvCxnSpPr>
            <p:spPr>
              <a:xfrm flipH="1" flipV="1">
                <a:off x="6894545" y="1319850"/>
                <a:ext cx="7671" cy="2336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7" name="Oval 276"/>
              <p:cNvSpPr/>
              <p:nvPr/>
            </p:nvSpPr>
            <p:spPr>
              <a:xfrm>
                <a:off x="6765056" y="1553516"/>
                <a:ext cx="274320" cy="27432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∨</a:t>
                </a:r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3" name="Straight Arrow Connector 282"/>
              <p:cNvCxnSpPr>
                <a:stCxn id="276" idx="1"/>
                <a:endCxn id="277" idx="5"/>
              </p:cNvCxnSpPr>
              <p:nvPr/>
            </p:nvCxnSpPr>
            <p:spPr>
              <a:xfrm flipH="1" flipV="1">
                <a:off x="6999203" y="1787663"/>
                <a:ext cx="319147" cy="223292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9" name="TextBox 298"/>
              <p:cNvSpPr txBox="1"/>
              <p:nvPr/>
            </p:nvSpPr>
            <p:spPr>
              <a:xfrm>
                <a:off x="628650" y="4425226"/>
                <a:ext cx="8171023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Tseitin transformation</a:t>
                </a:r>
                <a:r>
                  <a:rPr lang="en-US" sz="2000" dirty="0" smtClean="0"/>
                  <a:t>: 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Add an extra variable to represent value of each gate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 CNF is </a:t>
                </a:r>
                <a:r>
                  <a:rPr lang="en-US" sz="2000" b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∧</a:t>
                </a:r>
                <a:r>
                  <a:rPr lang="en-US" sz="2000" dirty="0" smtClean="0"/>
                  <a:t> of clauses saying each gate correct:                                                  	e.g.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𝒖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𝒘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2000" dirty="0" smtClean="0"/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¬</m:t>
                        </m:r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r>
                          <a:rPr lang="en-US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endParaRPr lang="en-US" sz="2000" b="1" dirty="0" smtClean="0">
                  <a:ea typeface="Cambria Math" panose="02040503050406030204" pitchFamily="18" charset="0"/>
                </a:endParaRPr>
              </a:p>
              <a:p>
                <a:r>
                  <a:rPr lang="en-US" sz="2000" dirty="0" smtClean="0"/>
                  <a:t>      plus clause saying output gate is true: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endParaRPr lang="en-US" sz="2000" b="1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99" name="TextBox 2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4425226"/>
                <a:ext cx="8171023" cy="1692771"/>
              </a:xfrm>
              <a:prstGeom prst="rect">
                <a:avLst/>
              </a:prstGeom>
              <a:blipFill>
                <a:blip r:embed="rId21"/>
                <a:stretch>
                  <a:fillRect l="-1119" t="-2878" b="-5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43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77"/>
    </mc:Choice>
    <mc:Fallback xmlns="">
      <p:transition spd="slow" advTm="227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indefinite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Resolution proofs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i="1" dirty="0" smtClean="0"/>
                  <a:t>Resolution proofs 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[Robinson 1965]</a:t>
                </a:r>
                <a:r>
                  <a:rPr lang="en-US" sz="2400" dirty="0"/>
                  <a:t>:</a:t>
                </a:r>
                <a:endParaRPr lang="en-US" sz="2400" dirty="0" smtClean="0"/>
              </a:p>
              <a:p>
                <a:pPr lvl="1"/>
                <a:r>
                  <a:rPr lang="en-US" dirty="0" smtClean="0"/>
                  <a:t>Refutation system for CNF input</a:t>
                </a:r>
              </a:p>
              <a:p>
                <a:pPr lvl="2"/>
                <a:r>
                  <a:rPr lang="en-US" sz="2400" dirty="0" smtClean="0"/>
                  <a:t>proves </a:t>
                </a:r>
                <a:r>
                  <a:rPr lang="en-US" sz="2400" dirty="0" err="1" smtClean="0"/>
                  <a:t>unsatisfiability</a:t>
                </a:r>
                <a:endParaRPr lang="en-US" sz="2400" dirty="0" smtClean="0"/>
              </a:p>
              <a:p>
                <a:pPr lvl="7"/>
                <a:endParaRPr lang="en-US" sz="400" dirty="0" smtClean="0"/>
              </a:p>
              <a:p>
                <a:pPr lvl="1"/>
                <a:r>
                  <a:rPr lang="en-US" dirty="0" smtClean="0"/>
                  <a:t>Every proof line is a clause.   Each line is either:</a:t>
                </a:r>
              </a:p>
              <a:p>
                <a:pPr lvl="2"/>
                <a:r>
                  <a:rPr lang="en-US" sz="2400" dirty="0" smtClean="0"/>
                  <a:t>a clause of the input CNF, or</a:t>
                </a:r>
              </a:p>
              <a:p>
                <a:pPr lvl="2"/>
                <a:r>
                  <a:rPr lang="en-US" sz="2400" dirty="0"/>
                  <a:t>f</a:t>
                </a:r>
                <a:r>
                  <a:rPr lang="en-US" sz="2400" dirty="0" smtClean="0"/>
                  <a:t>ollows from two prior clauses via the </a:t>
                </a:r>
                <a:r>
                  <a:rPr lang="en-US" sz="2400" i="1" dirty="0" smtClean="0"/>
                  <a:t>resolution rule </a:t>
                </a:r>
                <a:r>
                  <a:rPr lang="en-US" i="1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∨ 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   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∨ ¬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∴ 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∨ </m:t>
                        </m:r>
                        <m:r>
                          <a:rPr lang="en-US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den>
                    </m:f>
                  </m:oMath>
                </a14:m>
                <a:endParaRPr lang="en-US" sz="2400" b="1" i="1" dirty="0" smtClean="0"/>
              </a:p>
              <a:p>
                <a:pPr lvl="5"/>
                <a:endParaRPr lang="en-US" sz="2200" b="1" i="1" dirty="0" smtClean="0"/>
              </a:p>
              <a:p>
                <a:pPr lvl="1"/>
                <a:r>
                  <a:rPr lang="en-US" i="1" dirty="0" smtClean="0"/>
                  <a:t>Goal</a:t>
                </a:r>
                <a:r>
                  <a:rPr lang="en-US" dirty="0" smtClean="0"/>
                  <a:t>:   Derive the empty clause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⊥</m:t>
                    </m:r>
                  </m:oMath>
                </a14:m>
                <a:endParaRPr lang="en-US" b="1" dirty="0" smtClean="0"/>
              </a:p>
              <a:p>
                <a:pPr lvl="1"/>
                <a:endParaRPr lang="en-US" sz="2800" b="1" dirty="0"/>
              </a:p>
              <a:p>
                <a:pPr marL="0" indent="0">
                  <a:buNone/>
                </a:pPr>
                <a:r>
                  <a:rPr lang="en-US" sz="2400" dirty="0" smtClean="0"/>
                  <a:t>Sound and complete; useful in practice.</a:t>
                </a:r>
              </a:p>
              <a:p>
                <a:pPr lvl="1"/>
                <a:endParaRPr lang="en-US" b="1" dirty="0"/>
              </a:p>
              <a:p>
                <a:pPr marL="0" indent="0">
                  <a:buNone/>
                </a:pPr>
                <a:endParaRPr lang="en-US" b="1" dirty="0" smtClean="0"/>
              </a:p>
              <a:p>
                <a:pPr lvl="1"/>
                <a:endParaRPr lang="en-US" sz="100" b="1" dirty="0" smtClean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46" t="-2063" r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Resolution and Formal Methods in 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</a:rPr>
              <a:t>Since 2000, formal methods for analyzing software and hardware, based on </a:t>
            </a:r>
            <a:r>
              <a:rPr lang="en-US" sz="2400" i="1" dirty="0" smtClean="0">
                <a:solidFill>
                  <a:prstClr val="black"/>
                </a:solidFill>
              </a:rPr>
              <a:t>SAT Solvers </a:t>
            </a:r>
            <a:r>
              <a:rPr lang="en-US" sz="2400" dirty="0" smtClean="0">
                <a:solidFill>
                  <a:prstClr val="black"/>
                </a:solidFill>
              </a:rPr>
              <a:t>have revolutionized the field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General Idea:   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Write CNF formula expressing the constraints on any bug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Any satisfying assignment is a bug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Correctness of system </a:t>
            </a:r>
            <a:r>
              <a:rPr lang="en-US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≡</a:t>
            </a:r>
            <a:r>
              <a:rPr lang="en-US" dirty="0" smtClean="0">
                <a:solidFill>
                  <a:prstClr val="black"/>
                </a:solidFill>
              </a:rPr>
              <a:t> CNF formula is </a:t>
            </a:r>
            <a:r>
              <a:rPr lang="en-US" dirty="0" err="1" smtClean="0">
                <a:solidFill>
                  <a:prstClr val="black"/>
                </a:solidFill>
              </a:rPr>
              <a:t>unsatisfiable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pPr lvl="2"/>
            <a:endParaRPr lang="en-US" sz="1050" dirty="0" smtClean="0">
              <a:solidFill>
                <a:prstClr val="black"/>
              </a:solidFill>
            </a:endParaRPr>
          </a:p>
          <a:p>
            <a:r>
              <a:rPr lang="en-US" sz="2400" dirty="0">
                <a:solidFill>
                  <a:prstClr val="black"/>
                </a:solidFill>
              </a:rPr>
              <a:t>Modern SAT solvers are </a:t>
            </a:r>
            <a:r>
              <a:rPr lang="en-US" sz="2400" i="1" dirty="0">
                <a:solidFill>
                  <a:prstClr val="black"/>
                </a:solidFill>
              </a:rPr>
              <a:t>Conflict-Directed Clause-Learning (CDCL) </a:t>
            </a:r>
            <a:r>
              <a:rPr lang="en-US" sz="2400" dirty="0">
                <a:solidFill>
                  <a:prstClr val="black"/>
                </a:solidFill>
              </a:rPr>
              <a:t>extensions of </a:t>
            </a:r>
            <a:r>
              <a:rPr lang="en-US" sz="2400" i="1" dirty="0">
                <a:solidFill>
                  <a:prstClr val="black"/>
                </a:solidFill>
              </a:rPr>
              <a:t>DPLL</a:t>
            </a:r>
            <a:r>
              <a:rPr lang="en-US" sz="2400" dirty="0">
                <a:solidFill>
                  <a:prstClr val="black"/>
                </a:solidFill>
              </a:rPr>
              <a:t> algorithms</a:t>
            </a:r>
            <a:r>
              <a:rPr lang="en-US" sz="2400" dirty="0" smtClean="0">
                <a:solidFill>
                  <a:prstClr val="black"/>
                </a:solidFill>
              </a:rPr>
              <a:t>.</a:t>
            </a:r>
          </a:p>
          <a:p>
            <a:pPr lvl="5"/>
            <a:endParaRPr lang="en-US" sz="300" dirty="0">
              <a:solidFill>
                <a:prstClr val="black"/>
              </a:solidFill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CDCL solvers often very successful despite CNF formulas having</a:t>
            </a:r>
          </a:p>
          <a:p>
            <a:pPr lvl="1"/>
            <a:r>
              <a:rPr lang="en-US" sz="2000" dirty="0" smtClean="0">
                <a:solidFill>
                  <a:prstClr val="black"/>
                </a:solidFill>
              </a:rPr>
              <a:t>10,000s-100,000s of variables</a:t>
            </a:r>
          </a:p>
          <a:p>
            <a:pPr lvl="1"/>
            <a:r>
              <a:rPr lang="en-US" sz="2000" dirty="0" smtClean="0">
                <a:solidFill>
                  <a:prstClr val="black"/>
                </a:solidFill>
              </a:rPr>
              <a:t>1,000,000s of clauses</a:t>
            </a:r>
          </a:p>
          <a:p>
            <a:pPr lvl="1"/>
            <a:endParaRPr lang="en-US" sz="2000" dirty="0" smtClean="0">
              <a:solidFill>
                <a:prstClr val="black"/>
              </a:solidFill>
            </a:endParaRPr>
          </a:p>
          <a:p>
            <a:pPr lvl="1"/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Resolution and Formal Methods in CS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297637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solidFill>
                      <a:prstClr val="black"/>
                    </a:solidFill>
                  </a:rPr>
                  <a:t>DPLL:</a:t>
                </a:r>
                <a:endParaRPr lang="en-US" sz="2000" dirty="0">
                  <a:solidFill>
                    <a:prstClr val="black"/>
                  </a:solidFill>
                </a:endParaRPr>
              </a:p>
              <a:p>
                <a:pPr lvl="1"/>
                <a:r>
                  <a:rPr lang="en-US" sz="2000" dirty="0" smtClean="0">
                    <a:solidFill>
                      <a:srgbClr val="0070C0"/>
                    </a:solidFill>
                  </a:rPr>
                  <a:t>Davis</a:t>
                </a:r>
                <a:r>
                  <a:rPr lang="en-US" sz="2000" dirty="0">
                    <a:solidFill>
                      <a:srgbClr val="0070C0"/>
                    </a:solidFill>
                  </a:rPr>
                  <a:t>, Putnam (1960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)  </a:t>
                </a:r>
                <a:endParaRPr lang="en-US" sz="2000" dirty="0">
                  <a:solidFill>
                    <a:srgbClr val="0070C0"/>
                  </a:solidFill>
                </a:endParaRPr>
              </a:p>
              <a:p>
                <a:pPr lvl="2"/>
                <a:r>
                  <a:rPr lang="en-US" dirty="0">
                    <a:solidFill>
                      <a:prstClr val="black"/>
                    </a:solidFill>
                  </a:rPr>
                  <a:t>Proof method for first-order logic based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on refutation </a:t>
                </a:r>
                <a:r>
                  <a:rPr lang="en-US" dirty="0">
                    <a:solidFill>
                      <a:prstClr val="black"/>
                    </a:solidFill>
                  </a:rPr>
                  <a:t>search for CNF formulas</a:t>
                </a:r>
              </a:p>
              <a:p>
                <a:pPr lvl="1"/>
                <a:r>
                  <a:rPr lang="en-US" sz="2000" dirty="0">
                    <a:solidFill>
                      <a:srgbClr val="0070C0"/>
                    </a:solidFill>
                  </a:rPr>
                  <a:t>Davis, </a:t>
                </a:r>
                <a:r>
                  <a:rPr lang="en-US" sz="2000" dirty="0" err="1">
                    <a:solidFill>
                      <a:srgbClr val="0070C0"/>
                    </a:solidFill>
                  </a:rPr>
                  <a:t>Logeman</a:t>
                </a:r>
                <a:r>
                  <a:rPr lang="en-US" sz="2000" dirty="0">
                    <a:solidFill>
                      <a:srgbClr val="0070C0"/>
                    </a:solidFill>
                  </a:rPr>
                  <a:t>, Loveland (1962)</a:t>
                </a:r>
              </a:p>
              <a:p>
                <a:pPr lvl="2"/>
                <a:r>
                  <a:rPr lang="en-US" dirty="0" smtClean="0">
                    <a:solidFill>
                      <a:prstClr val="black"/>
                    </a:solidFill>
                  </a:rPr>
                  <a:t>Version of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DP (1960)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using backtracking </a:t>
                </a:r>
                <a:r>
                  <a:rPr lang="en-US" dirty="0">
                    <a:solidFill>
                      <a:prstClr val="black"/>
                    </a:solidFill>
                  </a:rPr>
                  <a:t>search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for satisfying assignments </a:t>
                </a:r>
                <a:r>
                  <a:rPr lang="en-US" dirty="0">
                    <a:solidFill>
                      <a:prstClr val="black"/>
                    </a:solidFill>
                  </a:rPr>
                  <a:t>for CNF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formulas instead of refutation search </a:t>
                </a:r>
              </a:p>
              <a:p>
                <a:pPr lvl="6"/>
                <a:endParaRPr lang="en-US" sz="500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en-US" sz="2000" b="1" dirty="0">
                    <a:solidFill>
                      <a:prstClr val="black"/>
                    </a:solidFill>
                  </a:rPr>
                  <a:t>Theorem</a:t>
                </a:r>
                <a:r>
                  <a:rPr lang="en-US" sz="2000" dirty="0">
                    <a:solidFill>
                      <a:prstClr val="black"/>
                    </a:solidFill>
                  </a:rPr>
                  <a:t>:  For any UNSAT formula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, the trace of DPLL search on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</a:t>
                </a:r>
                <a:r>
                  <a:rPr lang="en-US" sz="2000" dirty="0">
                    <a:solidFill>
                      <a:prstClr val="black"/>
                    </a:solidFill>
                  </a:rPr>
                  <a:t> resolution refutation of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i="1" dirty="0">
                    <a:solidFill>
                      <a:prstClr val="black"/>
                    </a:solidFill>
                  </a:rPr>
                  <a:t>in which no derived clause is </a:t>
                </a:r>
                <a:r>
                  <a:rPr lang="en-US" sz="2000" i="1" dirty="0" smtClean="0">
                    <a:solidFill>
                      <a:prstClr val="black"/>
                    </a:solidFill>
                  </a:rPr>
                  <a:t>reused      </a:t>
                </a:r>
              </a:p>
              <a:p>
                <a:pPr marL="0" indent="0">
                  <a:buNone/>
                </a:pPr>
                <a:r>
                  <a:rPr lang="en-US" sz="100" i="1" dirty="0">
                    <a:solidFill>
                      <a:prstClr val="black"/>
                    </a:solidFill>
                  </a:rPr>
                  <a:t> </a:t>
                </a:r>
                <a:r>
                  <a:rPr lang="en-US" sz="100" i="1" dirty="0" smtClean="0">
                    <a:solidFill>
                      <a:prstClr val="black"/>
                    </a:solidFill>
                  </a:rPr>
                  <a:t>     </a:t>
                </a:r>
                <a:endParaRPr lang="en-US" sz="100" i="1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prstClr val="black"/>
                    </a:solidFill>
                  </a:rPr>
                  <a:t>CDCL extensions: 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beginning in late 1990s, early 2000s</a:t>
                </a:r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pPr lvl="1"/>
                <a:r>
                  <a:rPr lang="en-US" sz="2000" dirty="0" smtClean="0">
                    <a:solidFill>
                      <a:prstClr val="black"/>
                    </a:solidFill>
                  </a:rPr>
                  <a:t>Add new learned clauses to formula at every backtrack</a:t>
                </a:r>
              </a:p>
              <a:p>
                <a:pPr marL="0" indent="0">
                  <a:buNone/>
                </a:pPr>
                <a:endParaRPr lang="en-US" sz="4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en-US" sz="2000" b="1" dirty="0" smtClean="0">
                    <a:solidFill>
                      <a:prstClr val="black"/>
                    </a:solidFill>
                  </a:rPr>
                  <a:t>Theorem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[B-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Kautz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-Sabharwal 2004, 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Pipatsrisawat-Darwiche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2008]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: </a:t>
                </a:r>
                <a:r>
                  <a:rPr lang="en-US" sz="2000" dirty="0">
                    <a:solidFill>
                      <a:prstClr val="black"/>
                    </a:solidFill>
                  </a:rPr>
                  <a:t>For any UNSAT formula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the trace of 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a CDCL </a:t>
                </a:r>
                <a:r>
                  <a:rPr lang="en-US" sz="2000" dirty="0">
                    <a:solidFill>
                      <a:prstClr val="black"/>
                    </a:solidFill>
                  </a:rPr>
                  <a:t>search on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≋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dirty="0">
                    <a:solidFill>
                      <a:prstClr val="black"/>
                    </a:solidFill>
                  </a:rPr>
                  <a:t>resolution refutation of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297637" cy="5025799"/>
              </a:xfrm>
              <a:blipFill>
                <a:blip r:embed="rId3"/>
                <a:stretch>
                  <a:fillRect l="-1102" t="-1699" b="-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64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Arrow Connector 32"/>
          <p:cNvCxnSpPr>
            <a:stCxn id="7" idx="3"/>
            <a:endCxn id="27" idx="1"/>
          </p:cNvCxnSpPr>
          <p:nvPr/>
        </p:nvCxnSpPr>
        <p:spPr>
          <a:xfrm>
            <a:off x="2240280" y="3054096"/>
            <a:ext cx="1536195" cy="2202160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" idx="3"/>
            <a:endCxn id="27" idx="1"/>
          </p:cNvCxnSpPr>
          <p:nvPr/>
        </p:nvCxnSpPr>
        <p:spPr>
          <a:xfrm>
            <a:off x="2240280" y="3858768"/>
            <a:ext cx="1536195" cy="1397488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" idx="3"/>
            <a:endCxn id="25" idx="1"/>
          </p:cNvCxnSpPr>
          <p:nvPr/>
        </p:nvCxnSpPr>
        <p:spPr>
          <a:xfrm flipV="1">
            <a:off x="2240280" y="3366819"/>
            <a:ext cx="1536195" cy="491949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6" idx="3"/>
            <a:endCxn id="25" idx="1"/>
          </p:cNvCxnSpPr>
          <p:nvPr/>
        </p:nvCxnSpPr>
        <p:spPr>
          <a:xfrm flipV="1">
            <a:off x="2240280" y="3366819"/>
            <a:ext cx="1536195" cy="2119581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3200" dirty="0" smtClean="0"/>
                  <a:t>The Pigeonhole Principle </a:t>
                </a:r>
                <a:endParaRPr lang="en-US" dirty="0"/>
              </a:p>
              <a:p>
                <a:pPr lvl="1"/>
                <a:r>
                  <a:rPr lang="en-US" dirty="0" smtClean="0"/>
                  <a:t>CNF formula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dirty="0" smtClean="0"/>
                  <a:t> for any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Expresses “Exists a 1-1 map from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d>
                  </m:oMath>
                </a14:m>
                <a:r>
                  <a:rPr lang="en-US" dirty="0" smtClean="0"/>
                  <a:t> to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 smtClean="0"/>
                  <a:t>”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777" t="-2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Limits of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734056"/>
            <a:ext cx="640080" cy="640080"/>
          </a:xfrm>
          <a:prstGeom prst="rect">
            <a:avLst/>
          </a:prstGeom>
        </p:spPr>
      </p:pic>
      <p:sp>
        <p:nvSpPr>
          <p:cNvPr id="25" name="Rectangle 24"/>
          <p:cNvSpPr>
            <a:spLocks noChangeAspect="1"/>
          </p:cNvSpPr>
          <p:nvPr/>
        </p:nvSpPr>
        <p:spPr>
          <a:xfrm>
            <a:off x="3776475" y="3046779"/>
            <a:ext cx="640080" cy="64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>
            <a:spLocks noChangeAspect="1"/>
          </p:cNvSpPr>
          <p:nvPr/>
        </p:nvSpPr>
        <p:spPr>
          <a:xfrm>
            <a:off x="3776475" y="3991497"/>
            <a:ext cx="640080" cy="64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>
            <a:spLocks noChangeAspect="1"/>
          </p:cNvSpPr>
          <p:nvPr/>
        </p:nvSpPr>
        <p:spPr>
          <a:xfrm>
            <a:off x="3776475" y="4936216"/>
            <a:ext cx="640080" cy="64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7" idx="3"/>
            <a:endCxn id="26" idx="1"/>
          </p:cNvCxnSpPr>
          <p:nvPr/>
        </p:nvCxnSpPr>
        <p:spPr>
          <a:xfrm>
            <a:off x="2240280" y="3054096"/>
            <a:ext cx="1536195" cy="1257441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" idx="3"/>
            <a:endCxn id="25" idx="1"/>
          </p:cNvCxnSpPr>
          <p:nvPr/>
        </p:nvCxnSpPr>
        <p:spPr>
          <a:xfrm flipV="1">
            <a:off x="2240280" y="3366819"/>
            <a:ext cx="1536195" cy="1305765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5" idx="3"/>
            <a:endCxn id="26" idx="1"/>
          </p:cNvCxnSpPr>
          <p:nvPr/>
        </p:nvCxnSpPr>
        <p:spPr>
          <a:xfrm flipV="1">
            <a:off x="2240280" y="4311537"/>
            <a:ext cx="1536195" cy="361047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7" idx="3"/>
            <a:endCxn id="25" idx="1"/>
          </p:cNvCxnSpPr>
          <p:nvPr/>
        </p:nvCxnSpPr>
        <p:spPr>
          <a:xfrm>
            <a:off x="2240280" y="3054096"/>
            <a:ext cx="1536195" cy="312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6" idx="3"/>
            <a:endCxn id="27" idx="1"/>
          </p:cNvCxnSpPr>
          <p:nvPr/>
        </p:nvCxnSpPr>
        <p:spPr>
          <a:xfrm flipV="1">
            <a:off x="2240280" y="5256256"/>
            <a:ext cx="1536195" cy="2301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6" idx="3"/>
            <a:endCxn id="26" idx="1"/>
          </p:cNvCxnSpPr>
          <p:nvPr/>
        </p:nvCxnSpPr>
        <p:spPr>
          <a:xfrm flipV="1">
            <a:off x="2240280" y="4311537"/>
            <a:ext cx="1536195" cy="1174863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" idx="3"/>
            <a:endCxn id="26" idx="1"/>
          </p:cNvCxnSpPr>
          <p:nvPr/>
        </p:nvCxnSpPr>
        <p:spPr>
          <a:xfrm>
            <a:off x="2240280" y="3858768"/>
            <a:ext cx="1536195" cy="4527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5" idx="3"/>
            <a:endCxn id="27" idx="1"/>
          </p:cNvCxnSpPr>
          <p:nvPr/>
        </p:nvCxnSpPr>
        <p:spPr>
          <a:xfrm>
            <a:off x="2240280" y="4672584"/>
            <a:ext cx="1536195" cy="5836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5147976" y="2734491"/>
                <a:ext cx="3611181" cy="2877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</m:oMath>
                </a14:m>
                <a:r>
                  <a:rPr lang="en-US" sz="2400" dirty="0" smtClean="0"/>
                  <a:t>: pigeon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US" sz="2400" dirty="0" smtClean="0"/>
                  <a:t> maps to hole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endParaRPr lang="en-US" sz="2400" b="1" dirty="0" smtClean="0">
                  <a:solidFill>
                    <a:srgbClr val="C00000"/>
                  </a:solidFill>
                </a:endParaRPr>
              </a:p>
              <a:p>
                <a:endParaRPr lang="en-US" sz="24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2400" dirty="0" smtClean="0"/>
                  <a:t>Clauses: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∨…∨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endParaRPr lang="en-US" sz="2400" b="1" dirty="0" smtClean="0"/>
              </a:p>
              <a:p>
                <a:r>
                  <a:rPr lang="en-US" sz="2400" b="1" dirty="0"/>
                  <a:t> </a:t>
                </a:r>
                <a:r>
                  <a:rPr lang="en-US" sz="2400" b="1" dirty="0" smtClean="0"/>
                  <a:t>               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¬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endParaRPr lang="en-US" sz="2400" b="1" dirty="0" smtClean="0"/>
              </a:p>
              <a:p>
                <a:r>
                  <a:rPr lang="en-US" sz="2400" b="1" dirty="0"/>
                  <a:t> </a:t>
                </a:r>
                <a:r>
                  <a:rPr lang="en-US" sz="2400" b="1" dirty="0" smtClean="0"/>
                  <a:t>              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¬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endParaRPr lang="en-US" sz="2400" b="1" dirty="0" smtClean="0"/>
              </a:p>
              <a:p>
                <a:endParaRPr lang="en-US" sz="800" b="1" dirty="0" smtClean="0"/>
              </a:p>
              <a:p>
                <a:r>
                  <a:rPr lang="en-US" sz="2400" b="1" dirty="0" smtClean="0"/>
                  <a:t>                  </a:t>
                </a:r>
                <a:r>
                  <a:rPr lang="en-US" sz="2000" dirty="0" smtClean="0"/>
                  <a:t>for</a:t>
                </a:r>
                <a:r>
                  <a:rPr lang="en-US" sz="2000" b="1" dirty="0" smtClean="0"/>
                  <a:t>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≠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d>
                  </m:oMath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2000" b="1" dirty="0" smtClean="0">
                    <a:solidFill>
                      <a:srgbClr val="C00000"/>
                    </a:solidFill>
                  </a:rPr>
                  <a:t>                           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≠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∈[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976" y="2734491"/>
                <a:ext cx="3611181" cy="2877326"/>
              </a:xfrm>
              <a:prstGeom prst="rect">
                <a:avLst/>
              </a:prstGeom>
              <a:blipFill>
                <a:blip r:embed="rId8"/>
                <a:stretch>
                  <a:fillRect l="-2530" t="-1483" r="-169" b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538728"/>
            <a:ext cx="640080" cy="640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352544"/>
            <a:ext cx="640080" cy="6400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166360"/>
            <a:ext cx="64008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31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158299" cy="50257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1200" b="1" dirty="0" smtClean="0"/>
              </a:p>
              <a:p>
                <a:pPr marL="0" indent="0">
                  <a:buNone/>
                </a:pPr>
                <a:r>
                  <a:rPr lang="en-US" sz="2400" b="1" dirty="0" smtClean="0"/>
                  <a:t>Theorem</a:t>
                </a:r>
                <a:r>
                  <a:rPr lang="en-US" sz="2400" dirty="0" smtClean="0"/>
                  <a:t> </a:t>
                </a:r>
                <a:r>
                  <a:rPr lang="en-US" sz="2400" dirty="0" smtClean="0">
                    <a:solidFill>
                      <a:srgbClr val="0070C0"/>
                    </a:solidFill>
                  </a:rPr>
                  <a:t>[Haken 1984] </a:t>
                </a:r>
                <a:r>
                  <a:rPr lang="en-US" sz="2400" dirty="0" smtClean="0"/>
                  <a:t>:   Every Resolution refutation of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2400" dirty="0" smtClean="0"/>
                  <a:t> requires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𝒄𝒏</m:t>
                        </m:r>
                      </m:sup>
                    </m:sSup>
                  </m:oMath>
                </a14:m>
                <a:r>
                  <a:rPr lang="en-US" sz="2400" dirty="0" smtClean="0"/>
                  <a:t> for some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b="0" dirty="0" smtClean="0"/>
              </a:p>
              <a:p>
                <a:pPr lvl="1"/>
                <a:endParaRPr lang="en-US" sz="2800" dirty="0" smtClean="0"/>
              </a:p>
              <a:p>
                <a:pPr marL="457200" lvl="1" indent="0">
                  <a:buNone/>
                </a:pPr>
                <a:r>
                  <a:rPr lang="en-US" dirty="0"/>
                  <a:t>“Resolution can’t count</a:t>
                </a:r>
                <a:r>
                  <a:rPr lang="en-US" dirty="0" smtClean="0"/>
                  <a:t>”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r>
                  <a:rPr lang="en-US" sz="2000" dirty="0" err="1" smtClean="0">
                    <a:solidFill>
                      <a:srgbClr val="0070C0"/>
                    </a:solidFill>
                  </a:rPr>
                  <a:t>Razborov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(2003)</a:t>
                </a:r>
                <a:r>
                  <a:rPr lang="en-US" sz="2000" dirty="0" smtClean="0"/>
                  <a:t>, building on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Raz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2000]</a:t>
                </a:r>
                <a:r>
                  <a:rPr lang="en-US" sz="2000" dirty="0" smtClean="0"/>
                  <a:t>,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2000" dirty="0" smtClean="0"/>
                  <a:t>showed that for any value of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000" dirty="0" smtClean="0"/>
                  <a:t>,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sz="2000" dirty="0" smtClean="0"/>
                  <a:t> requires Resolution refutation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p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p>
                            </m:sSup>
                          </m:e>
                        </m:d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 smtClean="0"/>
              </a:p>
              <a:p>
                <a:pPr marL="457200" lvl="1" indent="0">
                  <a:buNone/>
                </a:pPr>
                <a:endParaRPr lang="en-US" sz="3200" dirty="0"/>
              </a:p>
              <a:p>
                <a:pPr marL="457200" lvl="1" indent="0">
                  <a:buNone/>
                </a:pPr>
                <a:r>
                  <a:rPr lang="en-US" dirty="0" smtClean="0"/>
                  <a:t>Note: In practice, SAT solvers can’t refute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dirty="0" smtClean="0"/>
                  <a:t> when 	 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158299" cy="5025799"/>
              </a:xfrm>
              <a:blipFill>
                <a:blip r:embed="rId3"/>
                <a:stretch>
                  <a:fillRect l="-1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Limits of Resolution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675" y="0"/>
            <a:ext cx="107632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6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Limits of Resolution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149590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Random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 smtClean="0"/>
                  <a:t>-CNF formulas for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en-US" b="1" dirty="0" smtClean="0"/>
              </a:p>
              <a:p>
                <a:pPr lvl="1"/>
                <a:r>
                  <a:rPr lang="en-US" dirty="0" smtClean="0"/>
                  <a:t>Choose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 smtClean="0"/>
                  <a:t> uniformly random clauses of size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When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dirty="0" smtClean="0"/>
                  <a:t> is big enough this is almost surely </a:t>
                </a:r>
                <a:r>
                  <a:rPr lang="en-US" dirty="0" err="1" smtClean="0"/>
                  <a:t>unsatisfiable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Almost surely every Resolution refutation requires size 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𝛀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sup>
                            </m:sSup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marL="457200" lvl="1" indent="0">
                  <a:buNone/>
                </a:pPr>
                <a:r>
                  <a:rPr lang="en-US" sz="18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Chvatal-Szemeredi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1988, B-Karp-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Pitassi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-Saks 1998, Ben-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Sasson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Wigderson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2001]</a:t>
                </a:r>
              </a:p>
              <a:p>
                <a:pPr marL="457200" lvl="1" indent="0">
                  <a:buNone/>
                </a:pPr>
                <a:r>
                  <a:rPr lang="en-US" sz="800" dirty="0"/>
                  <a:t>	</a:t>
                </a:r>
                <a:endParaRPr lang="en-US" sz="800" dirty="0" smtClean="0"/>
              </a:p>
              <a:p>
                <a:pPr marL="0" indent="0">
                  <a:buNone/>
                </a:pPr>
                <a:r>
                  <a:rPr lang="en-US" dirty="0" smtClean="0"/>
                  <a:t>General lower bound technique: </a:t>
                </a:r>
                <a:r>
                  <a:rPr lang="en-US" sz="18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[Ben-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Sasson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800" dirty="0" err="1">
                    <a:solidFill>
                      <a:srgbClr val="0070C0"/>
                    </a:solidFill>
                  </a:rPr>
                  <a:t>Wigderson</a:t>
                </a:r>
                <a:r>
                  <a:rPr lang="en-US" sz="1800" dirty="0">
                    <a:solidFill>
                      <a:srgbClr val="0070C0"/>
                    </a:solidFill>
                  </a:rPr>
                  <a:t> 2001]</a:t>
                </a:r>
                <a:endParaRPr lang="en-US" sz="1800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dirty="0" smtClean="0"/>
                  <a:t>Show that every Resolution refutation requires </a:t>
                </a:r>
                <a:r>
                  <a:rPr lang="en-US" i="1" dirty="0" smtClean="0"/>
                  <a:t>at least one </a:t>
                </a:r>
                <a:r>
                  <a:rPr lang="en-US" dirty="0" smtClean="0"/>
                  <a:t>clause of size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en-US" dirty="0" smtClean="0"/>
                  <a:t> (the </a:t>
                </a:r>
                <a:r>
                  <a:rPr lang="en-US" i="1" dirty="0" smtClean="0"/>
                  <a:t>width</a:t>
                </a:r>
                <a:r>
                  <a:rPr lang="en-US" dirty="0" smtClean="0"/>
                  <a:t> of the refutation)</a:t>
                </a:r>
              </a:p>
              <a:p>
                <a:pPr lvl="1"/>
                <a:r>
                  <a:rPr lang="en-US" dirty="0" smtClean="0"/>
                  <a:t>If original CNF formula only has clauses of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 smtClean="0"/>
                  <a:t> then every Resolution refutation requires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𝒘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149590" cy="5025799"/>
              </a:xfrm>
              <a:blipFill>
                <a:blip r:embed="rId2"/>
                <a:stretch>
                  <a:fillRect l="-1496" t="-2063" r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3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Formulas of larger depth than CNF?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044125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CNF formulas in the input is no loss </a:t>
                </a:r>
              </a:p>
              <a:p>
                <a:pPr lvl="1"/>
                <a:r>
                  <a:rPr lang="en-US" dirty="0" smtClean="0"/>
                  <a:t>but during the proofs it seems to be</a:t>
                </a:r>
              </a:p>
              <a:p>
                <a:pPr lvl="5"/>
                <a:endParaRPr lang="en-US" sz="100" dirty="0" smtClean="0"/>
              </a:p>
              <a:p>
                <a:r>
                  <a:rPr lang="en-US" sz="2400" dirty="0" smtClean="0"/>
                  <a:t>CNF formulas are big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∧’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s of big </a:t>
                </a:r>
                <a:r>
                  <a:rPr lang="en-US" sz="24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∨’</a:t>
                </a:r>
                <a:r>
                  <a:rPr lang="en-US" sz="24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s of literals</a:t>
                </a:r>
              </a:p>
              <a:p>
                <a:pPr lvl="1"/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alternations of </a:t>
                </a:r>
                <a:r>
                  <a:rPr lang="en-US" dirty="0">
                    <a:solidFill>
                      <a:prstClr val="black"/>
                    </a:solidFill>
                  </a:rPr>
                  <a:t>big </a:t>
                </a:r>
                <a:r>
                  <a:rPr lang="en-US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∧’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s </a:t>
                </a:r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and </a:t>
                </a:r>
                <a:r>
                  <a:rPr lang="en-US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big </a:t>
                </a:r>
                <a:r>
                  <a:rPr lang="en-US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∨</a:t>
                </a:r>
                <a:r>
                  <a:rPr lang="en-US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’</a:t>
                </a:r>
                <a:r>
                  <a:rPr lang="en-US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s for constant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dirty="0" smtClean="0"/>
                  <a:t> then we get “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sSup>
                      <m:sSupPr>
                        <m:ctrlP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p>
                        <m:r>
                          <a:rPr 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/>
                  <a:t>formulas of depth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dirty="0" smtClean="0"/>
                  <a:t>”.</a:t>
                </a:r>
              </a:p>
              <a:p>
                <a:pPr lvl="3"/>
                <a:endParaRPr lang="en-US" sz="1000" dirty="0" smtClean="0"/>
              </a:p>
              <a:p>
                <a:pPr marL="0" indent="0">
                  <a:buNone/>
                </a:pPr>
                <a:r>
                  <a:rPr lang="en-US" sz="2400" b="1" dirty="0" smtClean="0"/>
                  <a:t>Theorem</a:t>
                </a:r>
                <a:r>
                  <a:rPr lang="en-US" sz="2400" dirty="0" smtClean="0"/>
                  <a:t>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Ajtai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1988, 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Pitassi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-B-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Impagliazzo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Krajicek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Pudlak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-Woods 1992]</a:t>
                </a:r>
                <a:r>
                  <a:rPr lang="en-US" sz="2000" dirty="0" smtClean="0"/>
                  <a:t>: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             </a:t>
                </a:r>
                <a:r>
                  <a:rPr lang="en-US" sz="2400" dirty="0" smtClean="0"/>
                  <a:t>Any </a:t>
                </a:r>
                <a:r>
                  <a:rPr lang="en-US" sz="2400" dirty="0" err="1" smtClean="0"/>
                  <a:t>Frege</a:t>
                </a:r>
                <a:r>
                  <a:rPr lang="en-US" sz="2400" dirty="0" smtClean="0"/>
                  <a:t> refutation of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2400" dirty="0" smtClean="0"/>
                  <a:t> only using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sSup>
                      <m:sSupPr>
                        <m:ctrlPr>
                          <a:rPr lang="en-US" sz="24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p>
                        <m:r>
                          <a:rPr lang="en-US" sz="24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sz="2400" dirty="0"/>
                  <a:t> formulas of depth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2400" dirty="0" smtClean="0"/>
                  <a:t> requires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sub>
                            </m:sSub>
                          </m:sup>
                        </m:sSup>
                      </m:sup>
                    </m:sSup>
                  </m:oMath>
                </a14:m>
                <a:r>
                  <a:rPr lang="en-US" sz="2400" dirty="0" smtClean="0"/>
                  <a:t>, for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b="0" dirty="0" smtClean="0"/>
              </a:p>
              <a:p>
                <a:pPr lvl="5"/>
                <a:r>
                  <a:rPr lang="en-US" sz="1100" b="1" dirty="0"/>
                  <a:t> </a:t>
                </a:r>
                <a:endParaRPr lang="en-US" sz="1100" b="1" dirty="0" smtClean="0"/>
              </a:p>
              <a:p>
                <a:pPr marL="0" indent="0">
                  <a:buNone/>
                </a:pPr>
                <a:r>
                  <a:rPr lang="en-US" sz="2400" b="1" dirty="0" smtClean="0"/>
                  <a:t>Fact</a:t>
                </a:r>
                <a:r>
                  <a:rPr lang="en-US" sz="2400" dirty="0" smtClean="0"/>
                  <a:t> </a:t>
                </a:r>
                <a:r>
                  <a:rPr lang="en-US" sz="2000" dirty="0">
                    <a:solidFill>
                      <a:srgbClr val="0070C0"/>
                    </a:solidFill>
                  </a:rPr>
                  <a:t>[Buss 1987</a:t>
                </a:r>
                <a:r>
                  <a:rPr lang="en-US" sz="2400" dirty="0">
                    <a:solidFill>
                      <a:srgbClr val="0070C0"/>
                    </a:solidFill>
                  </a:rPr>
                  <a:t>]</a:t>
                </a:r>
                <a:r>
                  <a:rPr lang="en-US" sz="2400" dirty="0"/>
                  <a:t>:</a:t>
                </a:r>
                <a:r>
                  <a:rPr lang="en-US" sz="2400" dirty="0">
                    <a:solidFill>
                      <a:srgbClr val="0070C0"/>
                    </a:solidFill>
                  </a:rPr>
                  <a:t>  </a:t>
                </a:r>
                <a:r>
                  <a:rPr lang="en-US" sz="2400" dirty="0" err="1"/>
                  <a:t>Frege</a:t>
                </a:r>
                <a:r>
                  <a:rPr lang="en-US" sz="2400" dirty="0"/>
                  <a:t> can refute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4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4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size</a:t>
                </a:r>
              </a:p>
              <a:p>
                <a:pPr marL="0" indent="0">
                  <a:buNone/>
                </a:pPr>
                <a:r>
                  <a:rPr lang="en-US" sz="900" dirty="0">
                    <a:solidFill>
                      <a:prstClr val="black"/>
                    </a:solidFill>
                  </a:rPr>
                  <a:t> </a:t>
                </a:r>
                <a:r>
                  <a:rPr lang="en-US" sz="900" dirty="0" smtClean="0">
                    <a:solidFill>
                      <a:prstClr val="black"/>
                    </a:solidFill>
                  </a:rPr>
                  <a:t> </a:t>
                </a:r>
                <a:endParaRPr lang="en-US" sz="8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en-US" sz="2400" b="1" dirty="0" smtClean="0"/>
                  <a:t>Open</a:t>
                </a:r>
                <a:r>
                  <a:rPr lang="en-US" sz="2400" dirty="0" smtClean="0"/>
                  <a:t>:  Refuting random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sz="2400" dirty="0" smtClean="0"/>
                  <a:t>-CNF formulas using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sSup>
                      <m:sSup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-</a:t>
                </a:r>
                <a:r>
                  <a:rPr lang="en-US" sz="2400" dirty="0" err="1" smtClean="0">
                    <a:solidFill>
                      <a:prstClr val="black"/>
                    </a:solidFill>
                  </a:rPr>
                  <a:t>Frege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?</a:t>
                </a:r>
              </a:p>
              <a:p>
                <a:pPr marL="0" indent="0">
                  <a:buNone/>
                </a:pPr>
                <a:endParaRPr lang="en-US" sz="3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044125" cy="5025799"/>
              </a:xfrm>
              <a:blipFill>
                <a:blip r:embed="rId2"/>
                <a:stretch>
                  <a:fillRect l="-1136" t="-1699" r="-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7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Formal Proofs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4294967295"/>
          </p:nvPr>
        </p:nvSpPr>
        <p:spPr>
          <a:xfrm>
            <a:off x="461963" y="1150938"/>
            <a:ext cx="8682037" cy="1533007"/>
          </a:xfrm>
        </p:spPr>
        <p:txBody>
          <a:bodyPr>
            <a:normAutofit/>
          </a:bodyPr>
          <a:lstStyle/>
          <a:p>
            <a:pPr lvl="1"/>
            <a:endParaRPr lang="en-US" sz="3200" dirty="0" smtClean="0"/>
          </a:p>
          <a:p>
            <a:pPr lvl="1"/>
            <a:endParaRPr lang="en-US" sz="3200" dirty="0"/>
          </a:p>
          <a:p>
            <a:pPr lvl="1"/>
            <a:endParaRPr lang="en-US" sz="32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777" y="1154151"/>
            <a:ext cx="1149531" cy="15060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75" y="1151163"/>
            <a:ext cx="1126734" cy="15090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0170" y="3926656"/>
            <a:ext cx="1435054" cy="21762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5521" y="3926656"/>
            <a:ext cx="1674842" cy="21771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3134" y="2683945"/>
            <a:ext cx="2994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Bertrand Russell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95731" y="2713628"/>
            <a:ext cx="53265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3200" dirty="0">
                <a:solidFill>
                  <a:srgbClr val="0070C0"/>
                </a:solidFill>
              </a:rPr>
              <a:t>&amp;</a:t>
            </a:r>
            <a:r>
              <a:rPr lang="en-US" sz="3200" dirty="0">
                <a:solidFill>
                  <a:prstClr val="black"/>
                </a:solidFill>
              </a:rPr>
              <a:t>   </a:t>
            </a:r>
            <a:r>
              <a:rPr lang="en-US" sz="3200" dirty="0">
                <a:solidFill>
                  <a:srgbClr val="0070C0"/>
                </a:solidFill>
              </a:rPr>
              <a:t>Alfred North Whitehead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7697" y="3256286"/>
            <a:ext cx="546529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2800" dirty="0">
                <a:solidFill>
                  <a:prstClr val="black"/>
                </a:solidFill>
              </a:rPr>
              <a:t>Principia Mathematica (1910-13)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046" y="3256286"/>
            <a:ext cx="284283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2800" dirty="0">
                <a:solidFill>
                  <a:prstClr val="black"/>
                </a:solidFill>
              </a:rPr>
              <a:t>Paradox (1901)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57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181"/>
    </mc:Choice>
    <mc:Fallback xmlns="">
      <p:transition spd="slow" advTm="1291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More powerful logical proof systems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In </a:t>
            </a:r>
            <a:r>
              <a:rPr lang="en-US" sz="2400" dirty="0" err="1" smtClean="0"/>
              <a:t>Frege</a:t>
            </a:r>
            <a:r>
              <a:rPr lang="en-US" sz="2400" dirty="0" smtClean="0"/>
              <a:t> systems</a:t>
            </a:r>
          </a:p>
          <a:p>
            <a:pPr lvl="1"/>
            <a:r>
              <a:rPr lang="en-US" sz="2200" dirty="0" smtClean="0"/>
              <a:t>the only variables allowed are the original variables</a:t>
            </a:r>
          </a:p>
          <a:p>
            <a:pPr lvl="2"/>
            <a:r>
              <a:rPr lang="en-US" dirty="0" smtClean="0"/>
              <a:t>One cannot define new ones</a:t>
            </a:r>
          </a:p>
          <a:p>
            <a:pPr lvl="1"/>
            <a:r>
              <a:rPr lang="en-US" sz="2200" dirty="0" smtClean="0"/>
              <a:t>the only schemas are the axioms and inference rules</a:t>
            </a:r>
          </a:p>
          <a:p>
            <a:pPr lvl="2"/>
            <a:r>
              <a:rPr lang="en-US" dirty="0" smtClean="0"/>
              <a:t>Even when one has proved that they are tautologies</a:t>
            </a:r>
          </a:p>
          <a:p>
            <a:pPr lvl="8"/>
            <a:endParaRPr lang="en-US" sz="100" dirty="0" smtClean="0"/>
          </a:p>
          <a:p>
            <a:pPr marL="0" indent="0">
              <a:buNone/>
            </a:pPr>
            <a:r>
              <a:rPr lang="en-US" sz="2400" dirty="0" smtClean="0"/>
              <a:t>If one allows either </a:t>
            </a:r>
          </a:p>
          <a:p>
            <a:pPr lvl="1"/>
            <a:r>
              <a:rPr lang="en-US" sz="2000" i="1" dirty="0" smtClean="0"/>
              <a:t>Extension</a:t>
            </a:r>
            <a:r>
              <a:rPr lang="en-US" sz="2000" dirty="0" smtClean="0"/>
              <a:t> (even of Resolution) by the definition of new variables, or</a:t>
            </a:r>
          </a:p>
          <a:p>
            <a:pPr lvl="1"/>
            <a:r>
              <a:rPr lang="en-US" sz="2000" i="1" dirty="0" smtClean="0"/>
              <a:t>Substitution</a:t>
            </a:r>
            <a:r>
              <a:rPr lang="en-US" sz="2000" dirty="0" smtClean="0"/>
              <a:t> of arbitrary formulas into any proven formula</a:t>
            </a:r>
          </a:p>
          <a:p>
            <a:pPr marL="0" indent="0">
              <a:buNone/>
            </a:pPr>
            <a:r>
              <a:rPr lang="en-US" sz="2400" dirty="0"/>
              <a:t>t</a:t>
            </a:r>
            <a:r>
              <a:rPr lang="en-US" sz="2400" dirty="0" smtClean="0"/>
              <a:t>hen one gets </a:t>
            </a:r>
            <a:r>
              <a:rPr lang="en-US" sz="2400" i="1" dirty="0" smtClean="0"/>
              <a:t>Extended-</a:t>
            </a:r>
            <a:r>
              <a:rPr lang="en-US" sz="2400" i="1" dirty="0" err="1" smtClean="0"/>
              <a:t>Frege</a:t>
            </a:r>
            <a:r>
              <a:rPr lang="en-US" sz="2400" i="1" dirty="0" smtClean="0"/>
              <a:t> </a:t>
            </a: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≡</a:t>
            </a:r>
            <a:r>
              <a:rPr lang="en-US" sz="2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400" dirty="0" smtClean="0"/>
              <a:t>proofs in which the lines are 				      </a:t>
            </a:r>
            <a:r>
              <a:rPr lang="en-US" sz="2400" i="1" dirty="0" smtClean="0"/>
              <a:t>circuits</a:t>
            </a:r>
            <a:r>
              <a:rPr lang="en-US" sz="2400" dirty="0" smtClean="0"/>
              <a:t>, not just formulas</a:t>
            </a:r>
          </a:p>
          <a:p>
            <a:pPr marL="0" indent="0">
              <a:buNone/>
            </a:pPr>
            <a:r>
              <a:rPr lang="en-US" sz="100" dirty="0" smtClean="0"/>
              <a:t>	</a:t>
            </a:r>
          </a:p>
          <a:p>
            <a:pPr marL="0" indent="0">
              <a:buNone/>
            </a:pPr>
            <a:r>
              <a:rPr lang="en-US" sz="2400" dirty="0" smtClean="0"/>
              <a:t>Can even define proof systems with quantified proof lines</a:t>
            </a:r>
          </a:p>
          <a:p>
            <a:pPr lvl="1"/>
            <a:r>
              <a:rPr lang="en-US" sz="2000" dirty="0" smtClean="0"/>
              <a:t>e.g., </a:t>
            </a:r>
            <a:r>
              <a:rPr lang="en-US" sz="2000" dirty="0" err="1" smtClean="0"/>
              <a:t>Zermelo</a:t>
            </a:r>
            <a:r>
              <a:rPr lang="en-US" sz="2000" dirty="0" smtClean="0"/>
              <a:t>-Frankel set theory with Axiom of Choice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9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Some Proof System Relationships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31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822322" y="5979775"/>
            <a:ext cx="1550126" cy="309919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Truth Tables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03019" y="5632852"/>
            <a:ext cx="775063" cy="301842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DPLL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2049" y="4813051"/>
            <a:ext cx="1371601" cy="360048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Resolution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98176" y="1559769"/>
            <a:ext cx="942088" cy="432885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6719" y="3645839"/>
            <a:ext cx="1392928" cy="360104"/>
          </a:xfrm>
          <a:prstGeom prst="roundRect">
            <a:avLst/>
          </a:prstGeom>
          <a:solidFill>
            <a:srgbClr val="FFC000">
              <a:alpha val="49804"/>
            </a:srgbClr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>
                <a:solidFill>
                  <a:schemeClr val="tx1"/>
                </a:solidFill>
              </a:rPr>
              <a:t>-</a:t>
            </a:r>
            <a:r>
              <a:rPr lang="en-US" sz="2000" b="1" dirty="0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953256" y="1067430"/>
            <a:ext cx="2103794" cy="484728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Extended </a:t>
            </a:r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478945" y="518927"/>
            <a:ext cx="806598" cy="484728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ZFC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612211" y="2465365"/>
            <a:ext cx="1392928" cy="360104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-Frege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72000" y="1378318"/>
            <a:ext cx="356635" cy="22948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28396" y="1980410"/>
            <a:ext cx="869780" cy="48495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935670" y="800857"/>
            <a:ext cx="527576" cy="23073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0"/>
          </p:cNvCxnSpPr>
          <p:nvPr/>
        </p:nvCxnSpPr>
        <p:spPr>
          <a:xfrm flipV="1">
            <a:off x="1273183" y="2845294"/>
            <a:ext cx="894048" cy="800545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0"/>
          </p:cNvCxnSpPr>
          <p:nvPr/>
        </p:nvCxnSpPr>
        <p:spPr>
          <a:xfrm flipH="1" flipV="1">
            <a:off x="1666463" y="4005943"/>
            <a:ext cx="471387" cy="8071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" idx="0"/>
          </p:cNvCxnSpPr>
          <p:nvPr/>
        </p:nvCxnSpPr>
        <p:spPr>
          <a:xfrm flipH="1" flipV="1">
            <a:off x="2728396" y="5173099"/>
            <a:ext cx="562155" cy="45975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6" idx="3"/>
          </p:cNvCxnSpPr>
          <p:nvPr/>
        </p:nvCxnSpPr>
        <p:spPr>
          <a:xfrm flipH="1" flipV="1">
            <a:off x="3678082" y="5783773"/>
            <a:ext cx="262650" cy="19366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356416" y="1600839"/>
            <a:ext cx="463317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861964" y="1434330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Simulation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356416" y="1980410"/>
            <a:ext cx="463317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850964" y="1807988"/>
            <a:ext cx="252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Simulation + Exponential Separation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Box 148"/>
              <p:cNvSpPr txBox="1"/>
              <p:nvPr/>
            </p:nvSpPr>
            <p:spPr>
              <a:xfrm>
                <a:off x="3940732" y="2407712"/>
                <a:ext cx="4936567" cy="1330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TC</a:t>
                </a:r>
                <a:r>
                  <a:rPr lang="en-US" sz="2000" b="1" baseline="30000" dirty="0" smtClean="0"/>
                  <a:t>0</a:t>
                </a:r>
                <a:r>
                  <a:rPr lang="en-US" sz="2000" b="1" dirty="0" smtClean="0"/>
                  <a:t>-Frege:</a:t>
                </a:r>
                <a:r>
                  <a:rPr lang="en-US" sz="2000" dirty="0" smtClean="0"/>
                  <a:t> weakening of </a:t>
                </a:r>
                <a:r>
                  <a:rPr lang="en-US" sz="2000" dirty="0" err="1" smtClean="0"/>
                  <a:t>Frege</a:t>
                </a:r>
                <a:r>
                  <a:rPr lang="en-US" sz="2000" dirty="0" smtClean="0"/>
                  <a:t> proofs               	  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 </a:t>
                </a:r>
                <a:r>
                  <a:rPr lang="en-US" sz="2000" dirty="0" smtClean="0"/>
                  <a:t>each proof line a constant depth   		neural net</a:t>
                </a:r>
              </a:p>
              <a:p>
                <a:r>
                  <a:rPr lang="en-US" sz="2000" dirty="0"/>
                  <a:t>TC</a:t>
                </a:r>
                <a:r>
                  <a:rPr lang="en-US" sz="2000" baseline="30000" dirty="0"/>
                  <a:t>0</a:t>
                </a:r>
                <a:r>
                  <a:rPr lang="en-US" sz="2000" dirty="0"/>
                  <a:t>-Frege</a:t>
                </a:r>
                <a:r>
                  <a:rPr lang="en-US" sz="2000" b="1" dirty="0"/>
                  <a:t> </a:t>
                </a:r>
                <a:r>
                  <a:rPr lang="en-US" sz="2000" dirty="0" smtClean="0"/>
                  <a:t>can efficiently refute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2000" dirty="0" smtClean="0"/>
                  <a:t>    </a:t>
                </a:r>
                <a:endParaRPr lang="en-US" sz="2000" dirty="0"/>
              </a:p>
            </p:txBody>
          </p:sp>
        </mc:Choice>
        <mc:Fallback xmlns="">
          <p:sp>
            <p:nvSpPr>
              <p:cNvPr id="149" name="TextBox 1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0732" y="2407712"/>
                <a:ext cx="4936567" cy="1330429"/>
              </a:xfrm>
              <a:prstGeom prst="rect">
                <a:avLst/>
              </a:prstGeom>
              <a:blipFill>
                <a:blip r:embed="rId2"/>
                <a:stretch>
                  <a:fillRect l="-1235" t="-2752" r="-3210" b="-7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Rounded Rectangle 149"/>
          <p:cNvSpPr/>
          <p:nvPr/>
        </p:nvSpPr>
        <p:spPr>
          <a:xfrm>
            <a:off x="5372448" y="4335287"/>
            <a:ext cx="379604" cy="216834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825526" y="4285918"/>
            <a:ext cx="2768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No nontrivial lower bounds known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5372448" y="4734861"/>
            <a:ext cx="379604" cy="216834"/>
          </a:xfrm>
          <a:prstGeom prst="roundRect">
            <a:avLst/>
          </a:prstGeom>
          <a:solidFill>
            <a:srgbClr val="FFC000">
              <a:alpha val="49804"/>
            </a:srgbClr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5372448" y="5134435"/>
            <a:ext cx="379604" cy="216834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825526" y="4685298"/>
            <a:ext cx="2720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9966"/>
                </a:solidFill>
              </a:rPr>
              <a:t>Some strong lower bounds known</a:t>
            </a:r>
            <a:endParaRPr lang="en-US" sz="1400" b="1" dirty="0">
              <a:solidFill>
                <a:srgbClr val="FF9966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25525" y="5083233"/>
            <a:ext cx="2727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Many strong lower bounds known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68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Thinking outside the logic box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There are many other NP-hard problems that we can use to express </a:t>
            </a:r>
            <a:r>
              <a:rPr lang="en-US" sz="2400" dirty="0" err="1" smtClean="0"/>
              <a:t>unsatisfiability</a:t>
            </a:r>
            <a:r>
              <a:rPr lang="en-US" sz="2400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/>
              <a:t>Proof complexity has explored a rich variety of techniques using expressions and theorems from:</a:t>
            </a:r>
          </a:p>
          <a:p>
            <a:pPr lvl="1"/>
            <a:r>
              <a:rPr lang="en-US" i="1" dirty="0" smtClean="0"/>
              <a:t>Algebra</a:t>
            </a:r>
          </a:p>
          <a:p>
            <a:pPr lvl="2"/>
            <a:r>
              <a:rPr lang="en-US" sz="2400" dirty="0" smtClean="0"/>
              <a:t>Simultaneous polynomial equations</a:t>
            </a:r>
          </a:p>
          <a:p>
            <a:pPr lvl="3"/>
            <a:r>
              <a:rPr lang="en-US" sz="2200" dirty="0" err="1" smtClean="0"/>
              <a:t>Nullstellensatz</a:t>
            </a:r>
            <a:r>
              <a:rPr lang="en-US" sz="2200" dirty="0" smtClean="0"/>
              <a:t>, Polynomial Calculus proofs</a:t>
            </a:r>
          </a:p>
          <a:p>
            <a:pPr lvl="1"/>
            <a:r>
              <a:rPr lang="en-US" i="1" dirty="0" smtClean="0"/>
              <a:t>Optimization</a:t>
            </a:r>
          </a:p>
          <a:p>
            <a:pPr lvl="2"/>
            <a:r>
              <a:rPr lang="en-US" sz="2400" dirty="0" smtClean="0"/>
              <a:t>01-Integer Programming</a:t>
            </a:r>
          </a:p>
          <a:p>
            <a:pPr lvl="3"/>
            <a:r>
              <a:rPr lang="en-US" sz="2200" dirty="0" smtClean="0"/>
              <a:t>Cutting Planes, </a:t>
            </a:r>
            <a:r>
              <a:rPr lang="en-US" sz="2200" dirty="0" err="1" smtClean="0"/>
              <a:t>Sherali</a:t>
            </a:r>
            <a:r>
              <a:rPr lang="en-US" sz="2200" dirty="0" smtClean="0"/>
              <a:t>-Adams, Sum-of-Squares,          </a:t>
            </a:r>
            <a:r>
              <a:rPr lang="en-US" sz="2200" dirty="0" err="1" smtClean="0"/>
              <a:t>Lovasz-Schrijver</a:t>
            </a:r>
            <a:r>
              <a:rPr lang="en-US" sz="2200" dirty="0" smtClean="0"/>
              <a:t>, </a:t>
            </a:r>
            <a:r>
              <a:rPr lang="en-US" sz="2200" dirty="0" err="1" smtClean="0"/>
              <a:t>Positivstellensatz</a:t>
            </a:r>
            <a:r>
              <a:rPr lang="en-US" sz="2200" dirty="0" smtClean="0"/>
              <a:t> calculus proofs</a:t>
            </a:r>
          </a:p>
          <a:p>
            <a:pPr lvl="3"/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In turn, the proof complexity results have fed back into our understanding of many other NP-hard problems.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1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Thinking outside the logic box:  Algebra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149590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CNF constraints are easy to express</a:t>
                </a:r>
              </a:p>
              <a:p>
                <a:pPr marL="0" indent="0">
                  <a:buNone/>
                </a:pPr>
                <a:r>
                  <a:rPr lang="en-US" sz="300" dirty="0" smtClean="0"/>
                  <a:t>	</a:t>
                </a:r>
                <a:endParaRPr lang="en-US" sz="300" dirty="0"/>
              </a:p>
              <a:p>
                <a:pPr marL="0" indent="0">
                  <a:buNone/>
                </a:pPr>
                <a:r>
                  <a:rPr lang="en-US" dirty="0" smtClean="0"/>
                  <a:t>Given: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d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∧…∧</m:t>
                    </m:r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∨¬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sz="1100" dirty="0" smtClean="0"/>
              </a:p>
              <a:p>
                <a:pPr marL="0" indent="0">
                  <a:buNone/>
                </a:pPr>
                <a:endParaRPr lang="en-US" sz="100" dirty="0" smtClean="0"/>
              </a:p>
              <a:p>
                <a:pPr marL="0" indent="0">
                  <a:buNone/>
                </a:pPr>
                <a:r>
                  <a:rPr lang="en-US" i="1" dirty="0" smtClean="0"/>
                  <a:t>Algebra</a:t>
                </a:r>
                <a:r>
                  <a:rPr lang="en-US" dirty="0" smtClean="0"/>
                  <a:t>: polynomial equalities over any field: </a:t>
                </a:r>
              </a:p>
              <a:p>
                <a:pPr lvl="1"/>
                <a:r>
                  <a:rPr lang="en-US" dirty="0" smtClean="0"/>
                  <a:t>Clauses:    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Values in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:   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/>
              </a:p>
              <a:p>
                <a:pPr lvl="1"/>
                <a:endParaRPr lang="en-US" sz="1000" b="1" dirty="0" smtClean="0"/>
              </a:p>
              <a:p>
                <a:pPr lvl="2"/>
                <a:endParaRPr lang="en-US" sz="100" b="1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Or, using two algebraic variables per logical variable:</a:t>
                </a:r>
              </a:p>
              <a:p>
                <a:pPr lvl="1"/>
                <a:r>
                  <a:rPr lang="en-US" dirty="0" smtClean="0">
                    <a:solidFill>
                      <a:prstClr val="black"/>
                    </a:solidFill>
                  </a:rPr>
                  <a:t>Clauses:               </a:t>
                </a:r>
                <a:r>
                  <a:rPr lang="en-US" sz="2800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b="0" dirty="0" smtClean="0"/>
                  <a:t>Complements: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/>
                  <a:t>Values in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lang="en-US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:   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149590" cy="5025799"/>
              </a:xfrm>
              <a:blipFill>
                <a:blip r:embed="rId2"/>
                <a:stretch>
                  <a:fillRect l="-1496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7" y="316366"/>
            <a:ext cx="7886700" cy="65541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Algebraic reasoning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4137" y="1151164"/>
                <a:ext cx="8447314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600" b="1" dirty="0" smtClean="0">
                    <a:solidFill>
                      <a:srgbClr val="0070C0"/>
                    </a:solidFill>
                  </a:rPr>
                  <a:t>Hilbert’s </a:t>
                </a:r>
                <a:r>
                  <a:rPr lang="en-US" sz="2600" b="1" dirty="0" err="1" smtClean="0">
                    <a:solidFill>
                      <a:srgbClr val="0070C0"/>
                    </a:solidFill>
                  </a:rPr>
                  <a:t>Nullstellensatz</a:t>
                </a:r>
                <a:r>
                  <a:rPr lang="en-US" sz="2600" dirty="0" smtClean="0">
                    <a:solidFill>
                      <a:srgbClr val="0070C0"/>
                    </a:solidFill>
                  </a:rPr>
                  <a:t>:   </a:t>
                </a:r>
                <a:r>
                  <a:rPr lang="en-US" sz="2600" dirty="0" smtClean="0"/>
                  <a:t>System of polynomials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d>
                      <m:dPr>
                        <m:ctrlP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600" b="1" dirty="0" smtClean="0">
                    <a:solidFill>
                      <a:srgbClr val="C00000"/>
                    </a:solidFill>
                  </a:rPr>
                  <a:t>                  </a:t>
                </a:r>
                <a:r>
                  <a:rPr lang="en-US" sz="2600" dirty="0" smtClean="0"/>
                  <a:t>over field </a:t>
                </a:r>
                <a:r>
                  <a:rPr lang="en-US" sz="2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𝔽</a:t>
                </a:r>
                <a:r>
                  <a:rPr lang="en-US" sz="2600" dirty="0" smtClean="0"/>
                  <a:t> has </a:t>
                </a:r>
                <a:r>
                  <a:rPr lang="en-US" sz="2600" b="1" dirty="0" smtClean="0"/>
                  <a:t>no</a:t>
                </a:r>
                <a:r>
                  <a:rPr lang="en-US" sz="2600" dirty="0" smtClean="0"/>
                  <a:t> solution in any </a:t>
                </a:r>
                <a:r>
                  <a:rPr lang="en-US" sz="2600" i="1" dirty="0" smtClean="0"/>
                  <a:t>extension field</a:t>
                </a:r>
                <a:r>
                  <a:rPr lang="en-US" sz="2600" dirty="0" smtClean="0"/>
                  <a:t> of </a:t>
                </a:r>
                <a:r>
                  <a:rPr lang="en-US" sz="2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𝔽</a:t>
                </a:r>
                <a:r>
                  <a:rPr lang="en-US" sz="2600" dirty="0" smtClean="0"/>
                  <a:t> 			                             </a:t>
                </a:r>
                <a:r>
                  <a:rPr lang="en-US" sz="2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                                                         	    </a:t>
                </a:r>
                <a:r>
                  <a:rPr lang="en-US" sz="2600" dirty="0" smtClean="0"/>
                  <a:t>there exist polynomials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sz="2600" dirty="0" smtClean="0"/>
                  <a:t> over field </a:t>
                </a:r>
                <a:r>
                  <a:rPr lang="en-US" sz="2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𝔽</a:t>
                </a:r>
                <a:r>
                  <a:rPr lang="en-US" sz="2600" dirty="0" smtClean="0"/>
                  <a:t> such that 			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p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≡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nary>
                  </m:oMath>
                </a14:m>
                <a:endParaRPr lang="en-US" sz="2600" b="1" dirty="0" smtClean="0"/>
              </a:p>
              <a:p>
                <a:pPr lvl="2"/>
                <a:endParaRPr lang="en-US" sz="1100" dirty="0" smtClean="0"/>
              </a:p>
              <a:p>
                <a:pPr marL="0" indent="0">
                  <a:buNone/>
                </a:pPr>
                <a:r>
                  <a:rPr lang="en-US" sz="2600" i="1" dirty="0" err="1" smtClean="0"/>
                  <a:t>Nullstellensatz</a:t>
                </a:r>
                <a:r>
                  <a:rPr lang="en-US" sz="2600" i="1" dirty="0" smtClean="0"/>
                  <a:t> proof system </a:t>
                </a:r>
                <a:r>
                  <a:rPr lang="en-US" sz="2600" dirty="0" smtClean="0"/>
                  <a:t>over</a:t>
                </a:r>
                <a:r>
                  <a:rPr lang="en-US" sz="2600" i="1" dirty="0" smtClean="0"/>
                  <a:t> </a:t>
                </a:r>
                <a:r>
                  <a:rPr lang="en-US" sz="2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𝔽</a:t>
                </a:r>
                <a:r>
                  <a:rPr lang="en-US" sz="2600" i="1" dirty="0" smtClean="0"/>
                  <a:t>:</a:t>
                </a:r>
              </a:p>
              <a:p>
                <a:pPr lvl="1"/>
                <a:r>
                  <a:rPr lang="en-US" dirty="0" smtClean="0"/>
                  <a:t>Refutation is the sequence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dirty="0" smtClean="0"/>
                  <a:t> polynomial translation of CNF</a:t>
                </a:r>
              </a:p>
              <a:p>
                <a:pPr lvl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ensures any solution in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polynomials can be made </a:t>
                </a:r>
                <a:r>
                  <a:rPr lang="en-US" i="1" dirty="0" smtClean="0"/>
                  <a:t>multilinear</a:t>
                </a:r>
                <a:r>
                  <a:rPr lang="en-US" dirty="0" smtClean="0"/>
                  <a:t> (and so degree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Natural measures:  degree,  # of monomials in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4137" y="1151164"/>
                <a:ext cx="8447314" cy="5025799"/>
              </a:xfrm>
              <a:blipFill>
                <a:blip r:embed="rId3"/>
                <a:stretch>
                  <a:fillRect l="-1299" t="-1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27598" y="5897325"/>
            <a:ext cx="441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[B-</a:t>
            </a:r>
            <a:r>
              <a:rPr lang="en-US" dirty="0" err="1" smtClean="0">
                <a:solidFill>
                  <a:srgbClr val="0070C0"/>
                </a:solidFill>
              </a:rPr>
              <a:t>Impagliazzo</a:t>
            </a:r>
            <a:r>
              <a:rPr lang="en-US" dirty="0" smtClean="0">
                <a:solidFill>
                  <a:srgbClr val="0070C0"/>
                </a:solidFill>
              </a:rPr>
              <a:t>-</a:t>
            </a:r>
            <a:r>
              <a:rPr lang="en-US" dirty="0" err="1" smtClean="0">
                <a:solidFill>
                  <a:srgbClr val="0070C0"/>
                </a:solidFill>
              </a:rPr>
              <a:t>Krajicek-Pitassi-Pudlak</a:t>
            </a:r>
            <a:r>
              <a:rPr lang="en-US" dirty="0" smtClean="0">
                <a:solidFill>
                  <a:srgbClr val="0070C0"/>
                </a:solidFill>
              </a:rPr>
              <a:t> 1994]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359" y="0"/>
            <a:ext cx="1261981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8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7" y="320040"/>
            <a:ext cx="7886700" cy="65541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Algebraic reasoning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7681" y="1151164"/>
                <a:ext cx="8307976" cy="50257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i="1" dirty="0" smtClean="0"/>
                  <a:t>Polynomial Calculus (PC) proof system </a:t>
                </a:r>
                <a:r>
                  <a:rPr lang="en-US" dirty="0" smtClean="0"/>
                  <a:t>over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𝔽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Dynamic version of </a:t>
                </a:r>
                <a:r>
                  <a:rPr lang="en-US" dirty="0" err="1" smtClean="0"/>
                  <a:t>Nullstellensatz</a:t>
                </a:r>
                <a:r>
                  <a:rPr lang="en-US" dirty="0" smtClean="0"/>
                  <a:t> refutations</a:t>
                </a:r>
              </a:p>
              <a:p>
                <a:pPr lvl="2"/>
                <a:r>
                  <a:rPr lang="en-US" dirty="0" smtClean="0"/>
                  <a:t>Refutation lines, each a polynomial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Each line is either</a:t>
                </a:r>
              </a:p>
              <a:p>
                <a:pPr lvl="2"/>
                <a:r>
                  <a:rPr lang="en-US" dirty="0" smtClean="0"/>
                  <a:t>An input polynomial equation from the CNF translation</a:t>
                </a:r>
              </a:p>
              <a:p>
                <a:pPr lvl="2"/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𝒂𝒇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𝒃𝒈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 smtClean="0"/>
                  <a:t> for polynomials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 smtClean="0"/>
                  <a:t> on previous lines,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 		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𝔽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for a polynomial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 smtClean="0"/>
                  <a:t> from a previous line,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∈[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Goal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Size= total # of monomials, degree = max degree of any line</a:t>
                </a:r>
                <a:endParaRPr lang="en-US" dirty="0"/>
              </a:p>
              <a:p>
                <a:pPr lvl="6"/>
                <a:endParaRPr lang="en-US" sz="1000" dirty="0" smtClean="0"/>
              </a:p>
              <a:p>
                <a:r>
                  <a:rPr lang="en-US" sz="2400" dirty="0" smtClean="0"/>
                  <a:t>PC Refutations of degree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 smtClean="0"/>
                  <a:t>can be found 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 smtClean="0"/>
                  <a:t> by the </a:t>
                </a:r>
                <a:r>
                  <a:rPr lang="en-US" sz="2400" i="1" dirty="0" err="1" smtClean="0"/>
                  <a:t>Gröbner</a:t>
                </a:r>
                <a:r>
                  <a:rPr lang="en-US" sz="2400" i="1" dirty="0" smtClean="0"/>
                  <a:t> basis algorithm/iterated linear algebra</a:t>
                </a:r>
                <a:endParaRPr lang="en-US" sz="24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7681" y="1151164"/>
                <a:ext cx="8307976" cy="5025799"/>
              </a:xfrm>
              <a:blipFill>
                <a:blip r:embed="rId2"/>
                <a:stretch>
                  <a:fillRect l="-1467" t="-2427" r="-1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27598" y="5897325"/>
            <a:ext cx="353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[Clegg-Edmonds-</a:t>
            </a:r>
            <a:r>
              <a:rPr lang="en-US" dirty="0" err="1" smtClean="0">
                <a:solidFill>
                  <a:srgbClr val="0070C0"/>
                </a:solidFill>
              </a:rPr>
              <a:t>Impagliazzo</a:t>
            </a:r>
            <a:r>
              <a:rPr lang="en-US" dirty="0" smtClean="0">
                <a:solidFill>
                  <a:srgbClr val="0070C0"/>
                </a:solidFill>
              </a:rPr>
              <a:t> 1996]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7" y="320040"/>
            <a:ext cx="7886700" cy="65541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Polynomial Calculus simulates Resolution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7681" y="1151164"/>
                <a:ext cx="8307976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b="0" dirty="0" smtClean="0"/>
                  <a:t>Resolution: </a:t>
                </a:r>
              </a:p>
              <a:p>
                <a:pPr marL="914400" lvl="2" indent="0">
                  <a:buNone/>
                </a:pPr>
                <a:r>
                  <a:rPr lang="en-US" b="0" dirty="0" smtClean="0"/>
                  <a:t>Given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infer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∨¬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2400" dirty="0" smtClean="0"/>
                  <a:t>Polynomial Calculus: 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                               </a:t>
                </a:r>
                <a:r>
                  <a:rPr lang="en-US" dirty="0" smtClean="0"/>
                  <a:t>Given                                        	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                             Given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                          from 1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𝒙𝒑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                          </a:t>
                </a:r>
                <a:r>
                  <a:rPr lang="en-US" dirty="0" smtClean="0"/>
                  <a:t>from 2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             </a:t>
                </a:r>
                <a:r>
                  <a:rPr lang="en-US" dirty="0" smtClean="0"/>
                  <a:t>from 3 + 4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−(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                </a:t>
                </a:r>
                <a:r>
                  <a:rPr lang="en-US" dirty="0" smtClean="0"/>
                  <a:t>Given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𝒔𝒕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 smtClean="0"/>
                  <a:t> from 6</a:t>
                </a:r>
              </a:p>
              <a:p>
                <a:pPr marL="1371600" lvl="2" indent="-45720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𝒔𝒕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b="1" dirty="0" smtClean="0">
                    <a:solidFill>
                      <a:srgbClr val="C00000"/>
                    </a:solidFill>
                  </a:rPr>
                  <a:t>                             </a:t>
                </a:r>
                <a:r>
                  <a:rPr lang="en-US" dirty="0" smtClean="0"/>
                  <a:t>from 5 + 7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7681" y="1151164"/>
                <a:ext cx="8307976" cy="5025799"/>
              </a:xfrm>
              <a:blipFill>
                <a:blip r:embed="rId3"/>
                <a:stretch>
                  <a:fillRect l="-954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5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Limits of Polynomial Calculus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20537"/>
                <a:ext cx="8175717" cy="524092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Lower bound technique: </a:t>
                </a:r>
                <a:r>
                  <a:rPr lang="en-US" sz="1800" dirty="0">
                    <a:solidFill>
                      <a:prstClr val="black"/>
                    </a:solidFill>
                  </a:rPr>
                  <a:t> 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[Clegg-Edmonds-</a:t>
                </a:r>
                <a:r>
                  <a:rPr lang="en-US" sz="1600" dirty="0" err="1" smtClean="0">
                    <a:solidFill>
                      <a:srgbClr val="0070C0"/>
                    </a:solidFill>
                  </a:rPr>
                  <a:t>Impagliazzo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 1996]</a:t>
                </a:r>
                <a:endParaRPr lang="en-US" sz="1800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dirty="0"/>
                  <a:t>Show that every refutation requires </a:t>
                </a:r>
                <a:r>
                  <a:rPr lang="en-US" i="1" dirty="0" smtClean="0"/>
                  <a:t>degree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/>
                  <a:t>If original CNF formula only </a:t>
                </a:r>
                <a:r>
                  <a:rPr lang="en-US" dirty="0" smtClean="0"/>
                  <a:t>has </a:t>
                </a:r>
                <a:r>
                  <a:rPr lang="en-US" dirty="0"/>
                  <a:t>clauses of </a:t>
                </a:r>
                <a:r>
                  <a:rPr lang="en-US" dirty="0" smtClean="0"/>
                  <a:t>length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 then every </a:t>
                </a:r>
                <a:r>
                  <a:rPr lang="en-US" dirty="0" smtClean="0"/>
                  <a:t>PC </a:t>
                </a:r>
                <a:r>
                  <a:rPr lang="en-US" dirty="0"/>
                  <a:t>refutation requires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e>
                                  <m:sup>
                                    <m:r>
                                      <a:rPr lang="en-US" b="1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den>
                            </m:f>
                          </m:e>
                        </m:d>
                      </m:sup>
                    </m:sSup>
                  </m:oMath>
                </a14:m>
                <a:endParaRPr lang="en-US" dirty="0" smtClean="0"/>
              </a:p>
              <a:p>
                <a:pPr lvl="5"/>
                <a:endParaRPr lang="en-US" dirty="0"/>
              </a:p>
              <a:p>
                <a:pPr marL="0" lvl="0" indent="0">
                  <a:buNone/>
                </a:pPr>
                <a:r>
                  <a:rPr lang="en-US" sz="2400" dirty="0" smtClean="0"/>
                  <a:t>Both </a:t>
                </a:r>
                <a:r>
                  <a:rPr lang="en-US" sz="2400" dirty="0"/>
                  <a:t>Pigeonhole principle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sz="2400" dirty="0" smtClean="0"/>
                  <a:t> and random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sz="2400" dirty="0" smtClean="0"/>
                  <a:t>-CNF formulas require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2400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PC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refutations </a:t>
                </a:r>
                <a:r>
                  <a:rPr lang="en-US" sz="1600" dirty="0">
                    <a:solidFill>
                      <a:srgbClr val="0070C0"/>
                    </a:solidFill>
                  </a:rPr>
                  <a:t>[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Razborov</a:t>
                </a:r>
                <a:r>
                  <a:rPr lang="en-US" sz="1600" dirty="0">
                    <a:solidFill>
                      <a:srgbClr val="0070C0"/>
                    </a:solidFill>
                  </a:rPr>
                  <a:t> 1996], 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1600" dirty="0" err="1" smtClean="0">
                    <a:solidFill>
                      <a:srgbClr val="0070C0"/>
                    </a:solidFill>
                  </a:rPr>
                  <a:t>Impagliazzo-Pudlak-Sgall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 1999],</a:t>
                </a:r>
                <a:r>
                  <a:rPr lang="en-US" sz="1600" dirty="0">
                    <a:solidFill>
                      <a:srgbClr val="0070C0"/>
                    </a:solidFill>
                  </a:rPr>
                  <a:t> [Ben-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Sasson</a:t>
                </a:r>
                <a:r>
                  <a:rPr lang="en-US" sz="1600" dirty="0">
                    <a:solidFill>
                      <a:srgbClr val="0070C0"/>
                    </a:solidFill>
                  </a:rPr>
                  <a:t> 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Impagliazzo</a:t>
                </a:r>
                <a:r>
                  <a:rPr lang="en-US" sz="1600" dirty="0">
                    <a:solidFill>
                      <a:srgbClr val="0070C0"/>
                    </a:solidFill>
                  </a:rPr>
                  <a:t> 1999], [</a:t>
                </a:r>
                <a:r>
                  <a:rPr lang="en-US" sz="1600" dirty="0" err="1">
                    <a:solidFill>
                      <a:srgbClr val="0070C0"/>
                    </a:solidFill>
                  </a:rPr>
                  <a:t>Alekhnovich-Razborov</a:t>
                </a:r>
                <a:r>
                  <a:rPr lang="en-US" sz="1600" dirty="0">
                    <a:solidFill>
                      <a:srgbClr val="0070C0"/>
                    </a:solidFill>
                  </a:rPr>
                  <a:t> 2003</a:t>
                </a:r>
                <a:r>
                  <a:rPr lang="en-US" sz="1600" dirty="0" smtClean="0">
                    <a:solidFill>
                      <a:prstClr val="black"/>
                    </a:solidFill>
                  </a:rPr>
                  <a:t>]</a:t>
                </a:r>
                <a:endParaRPr lang="en-US" sz="2400" dirty="0" smtClean="0"/>
              </a:p>
              <a:p>
                <a:pPr lvl="6"/>
                <a:endParaRPr lang="en-US" sz="100" dirty="0"/>
              </a:p>
              <a:p>
                <a:pPr marL="0" indent="0">
                  <a:buNone/>
                </a:pPr>
                <a:r>
                  <a:rPr lang="en-US" sz="2400" dirty="0" smtClean="0"/>
                  <a:t>Choice of field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𝔽 </a:t>
                </a:r>
                <a:r>
                  <a:rPr lang="en-US" sz="2400" dirty="0" smtClean="0"/>
                  <a:t>can make a big difference:</a:t>
                </a:r>
              </a:p>
              <a:p>
                <a:pPr lvl="1"/>
                <a:r>
                  <a:rPr lang="en-US" sz="2200" dirty="0" smtClean="0"/>
                  <a:t>PC (and even </a:t>
                </a:r>
                <a:r>
                  <a:rPr lang="en-US" sz="2200" dirty="0" err="1" smtClean="0"/>
                  <a:t>Nullstellensatz</a:t>
                </a:r>
                <a:r>
                  <a:rPr lang="en-US" sz="2200" dirty="0" smtClean="0"/>
                  <a:t>) in characteristic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2200" dirty="0" smtClean="0"/>
                  <a:t> can efficiently prove properties that are exponential in characteristic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en-US" sz="2200" dirty="0" smtClean="0"/>
                  <a:t>.        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[Buss-</a:t>
                </a:r>
                <a:r>
                  <a:rPr lang="en-US" sz="1600" dirty="0" err="1" smtClean="0">
                    <a:solidFill>
                      <a:srgbClr val="0070C0"/>
                    </a:solidFill>
                  </a:rPr>
                  <a:t>Grigoriev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1600" dirty="0" err="1" smtClean="0">
                    <a:solidFill>
                      <a:srgbClr val="0070C0"/>
                    </a:solidFill>
                  </a:rPr>
                  <a:t>Impagliazzo-Pitassi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 2001]</a:t>
                </a:r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pPr lvl="6"/>
                <a:endParaRPr lang="en-US" sz="100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20537"/>
                <a:ext cx="8175717" cy="5240926"/>
              </a:xfrm>
              <a:blipFill>
                <a:blip r:embed="rId2"/>
                <a:stretch>
                  <a:fillRect l="-1491" r="-1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Thinking outside the logic box: Optimization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149590" cy="5025799"/>
              </a:xfrm>
            </p:spPr>
            <p:txBody>
              <a:bodyPr>
                <a:noAutofit/>
              </a:bodyPr>
              <a:lstStyle/>
              <a:p>
                <a:pPr marL="0" lvl="0" indent="0">
                  <a:buNone/>
                </a:pPr>
                <a:r>
                  <a:rPr lang="en-US" dirty="0" smtClean="0">
                    <a:solidFill>
                      <a:prstClr val="black"/>
                    </a:solidFill>
                  </a:rPr>
                  <a:t>Given</a:t>
                </a:r>
                <a:r>
                  <a:rPr lang="en-US" dirty="0">
                    <a:solidFill>
                      <a:prstClr val="black"/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lang="en-US" sz="24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¬</m:t>
                            </m:r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d>
                    <m:r>
                      <a:rPr 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∧…∧</m:t>
                    </m:r>
                    <m:d>
                      <m:dPr>
                        <m:ctrlP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∨¬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:endParaRPr lang="en-US" dirty="0" smtClean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en-US" sz="1200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en-US" sz="1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en-US" i="1" dirty="0" smtClean="0"/>
                  <a:t>Optimization</a:t>
                </a:r>
                <a:r>
                  <a:rPr lang="en-US" dirty="0" smtClean="0"/>
                  <a:t>: Inequalities over the reals</a:t>
                </a:r>
              </a:p>
              <a:p>
                <a:pPr lvl="1"/>
                <a:r>
                  <a:rPr lang="en-US" dirty="0" smtClean="0"/>
                  <a:t>Clauses: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/>
                  <a:t>Values in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[0,1]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r>
                  <a:rPr lang="en-US" dirty="0" smtClean="0"/>
                  <a:t>Derive: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1100" b="1" dirty="0" smtClean="0">
                  <a:solidFill>
                    <a:srgbClr val="C00000"/>
                  </a:solidFill>
                </a:endParaRPr>
              </a:p>
              <a:p>
                <a:pPr lvl="5"/>
                <a:endParaRPr lang="en-US" sz="100" b="1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So far:  just </a:t>
                </a:r>
                <a:r>
                  <a:rPr lang="en-US" sz="2400" dirty="0" smtClean="0"/>
                  <a:t>linear programming (LP)</a:t>
                </a:r>
              </a:p>
              <a:p>
                <a:pPr lvl="1"/>
                <a:r>
                  <a:rPr lang="en-US" sz="2000" dirty="0" smtClean="0">
                    <a:solidFill>
                      <a:schemeClr val="tx1"/>
                    </a:solidFill>
                  </a:rPr>
                  <a:t>Need to use fact that values are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{0,1}</m:t>
                    </m:r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lvl="2"/>
                <a:r>
                  <a:rPr lang="en-US" dirty="0" smtClean="0"/>
                  <a:t>Not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the whole real interval </a:t>
                </a:r>
                <a14:m>
                  <m:oMath xmlns:m="http://schemas.openxmlformats.org/officeDocument/2006/math">
                    <m:r>
                      <a:rPr lang="en-US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[0,1]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sz="2000" dirty="0" smtClean="0"/>
                  <a:t>Two options:  </a:t>
                </a:r>
              </a:p>
              <a:p>
                <a:pPr lvl="2"/>
                <a:r>
                  <a:rPr lang="en-US" i="1" dirty="0" smtClean="0"/>
                  <a:t>Cutting Planes</a:t>
                </a:r>
                <a:r>
                  <a:rPr lang="en-US" dirty="0"/>
                  <a:t> </a:t>
                </a:r>
                <a:r>
                  <a:rPr lang="en-US" dirty="0" smtClean="0"/>
                  <a:t>proofs </a:t>
                </a:r>
              </a:p>
              <a:p>
                <a:pPr lvl="2"/>
                <a:r>
                  <a:rPr lang="en-US" dirty="0" smtClean="0"/>
                  <a:t>Higher degree inequalities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149590" cy="5025799"/>
              </a:xfrm>
              <a:blipFill>
                <a:blip r:embed="rId2"/>
                <a:stretch>
                  <a:fillRect l="-1496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2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201287" cy="65541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Cutting Planes proofs  </a:t>
            </a:r>
            <a:r>
              <a:rPr lang="en-US" sz="2400" b="0" dirty="0" smtClean="0">
                <a:solidFill>
                  <a:srgbClr val="0070C0"/>
                </a:solidFill>
                <a:latin typeface="+mn-lt"/>
              </a:rPr>
              <a:t>[</a:t>
            </a:r>
            <a:r>
              <a:rPr lang="en-US" sz="2400" b="0" dirty="0" err="1" smtClean="0">
                <a:solidFill>
                  <a:srgbClr val="0070C0"/>
                </a:solidFill>
                <a:latin typeface="+mn-lt"/>
              </a:rPr>
              <a:t>Gomory</a:t>
            </a:r>
            <a:r>
              <a:rPr lang="en-US" sz="2400" b="0" dirty="0" smtClean="0">
                <a:solidFill>
                  <a:srgbClr val="0070C0"/>
                </a:solidFill>
                <a:latin typeface="+mn-lt"/>
              </a:rPr>
              <a:t> 1959], [</a:t>
            </a:r>
            <a:r>
              <a:rPr lang="en-US" sz="2400" b="0" dirty="0" err="1" smtClean="0">
                <a:solidFill>
                  <a:srgbClr val="0070C0"/>
                </a:solidFill>
                <a:latin typeface="+mn-lt"/>
              </a:rPr>
              <a:t>Chvatal</a:t>
            </a:r>
            <a:r>
              <a:rPr lang="en-US" sz="2400" b="0" dirty="0" smtClean="0">
                <a:solidFill>
                  <a:srgbClr val="0070C0"/>
                </a:solidFill>
                <a:latin typeface="+mn-lt"/>
              </a:rPr>
              <a:t> 1993]</a:t>
            </a:r>
            <a:endParaRPr lang="en-US" sz="4000" b="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Lines have integer coefficients and RHS</a:t>
            </a:r>
          </a:p>
          <a:p>
            <a:r>
              <a:rPr lang="en-US" dirty="0" smtClean="0"/>
              <a:t>Addition:  </a:t>
            </a:r>
          </a:p>
          <a:p>
            <a:endParaRPr lang="en-US" dirty="0"/>
          </a:p>
          <a:p>
            <a:pPr lvl="2"/>
            <a:endParaRPr lang="en-US" sz="900" dirty="0" smtClean="0"/>
          </a:p>
          <a:p>
            <a:r>
              <a:rPr lang="en-US" dirty="0" smtClean="0"/>
              <a:t>Multiplication by positive integer: </a:t>
            </a:r>
          </a:p>
          <a:p>
            <a:endParaRPr lang="en-US" sz="1400" dirty="0"/>
          </a:p>
          <a:p>
            <a:endParaRPr lang="en-US" dirty="0" smtClean="0"/>
          </a:p>
          <a:p>
            <a:r>
              <a:rPr lang="en-US" dirty="0" smtClean="0"/>
              <a:t>Division by positive integer:   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06853" y="1693187"/>
                <a:ext cx="6043193" cy="1123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700" b="1" dirty="0" smtClean="0"/>
                  <a:t>_________________________________________________________________________________________________________________</a:t>
                </a:r>
                <a:r>
                  <a:rPr lang="en-US" sz="700" b="1" dirty="0" smtClean="0">
                    <a:solidFill>
                      <a:srgbClr val="C00000"/>
                    </a:solidFill>
                  </a:rPr>
                  <a:t>_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 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d>
                        <m:d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                </m:t>
                      </m:r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853" y="1693187"/>
                <a:ext cx="6043193" cy="11233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90766" y="3295308"/>
                <a:ext cx="3416320" cy="815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700" b="1" dirty="0" smtClean="0"/>
                  <a:t>_______________________________________________________________________</a:t>
                </a:r>
                <a:r>
                  <a:rPr lang="en-US" sz="700" b="1" dirty="0" smtClean="0">
                    <a:solidFill>
                      <a:srgbClr val="C00000"/>
                    </a:solidFill>
                  </a:rPr>
                  <a:t>_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 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𝒄𝑨</m:t>
                      </m:r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766" y="3295308"/>
                <a:ext cx="3416320" cy="815608"/>
              </a:xfrm>
              <a:prstGeom prst="rect">
                <a:avLst/>
              </a:prstGeom>
              <a:blipFill>
                <a:blip r:embed="rId4"/>
                <a:stretch>
                  <a:fillRect b="-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057508" y="4589653"/>
                <a:ext cx="3780074" cy="815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𝒄𝒂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𝒄𝒂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  <a:p>
                <a:r>
                  <a:rPr lang="en-US" sz="700" b="1" dirty="0"/>
                  <a:t> </a:t>
                </a:r>
                <a:r>
                  <a:rPr lang="en-US" sz="700" b="1" dirty="0" smtClean="0"/>
                  <a:t>_________________________________________________________________________</a:t>
                </a:r>
                <a:r>
                  <a:rPr lang="en-US" sz="700" b="1" dirty="0" smtClean="0">
                    <a:solidFill>
                      <a:srgbClr val="C00000"/>
                    </a:solidFill>
                  </a:rPr>
                  <a:t>_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d>
                        <m:dPr>
                          <m:begChr m:val="⌈"/>
                          <m:endChr m:val="⌉"/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num>
                            <m:den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508" y="4589653"/>
                <a:ext cx="3780074" cy="815608"/>
              </a:xfrm>
              <a:prstGeom prst="rect">
                <a:avLst/>
              </a:prstGeom>
              <a:blipFill>
                <a:blip r:embed="rId5"/>
                <a:stretch>
                  <a:fillRect t="-6716" r="-7097" b="-87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86445" y="5776853"/>
                <a:ext cx="505016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e.g.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20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2000" dirty="0" smtClean="0"/>
                  <a:t>implies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sz="20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445" y="5776853"/>
                <a:ext cx="5050165" cy="400110"/>
              </a:xfrm>
              <a:prstGeom prst="rect">
                <a:avLst/>
              </a:prstGeom>
              <a:blipFill>
                <a:blip r:embed="rId6"/>
                <a:stretch>
                  <a:fillRect l="-1206"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31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Limits of Proof I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71449" y="1020537"/>
            <a:ext cx="7243900" cy="502579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Kurt </a:t>
            </a:r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Gödel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“On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Formally Undecidable Propositions in Principia Mathematica and Related Systems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I” (1931)</a:t>
            </a:r>
          </a:p>
          <a:p>
            <a:pPr lvl="1"/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First Incompleteness Theorem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:  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Any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consistent formal system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that can express basic arithmetic properties of natural numbers has statements that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can neither be proved nor disproved in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.</a:t>
            </a:r>
          </a:p>
          <a:p>
            <a:pPr lvl="8"/>
            <a:endParaRPr lang="en-US" sz="1000" dirty="0" smtClean="0">
              <a:solidFill>
                <a:prstClr val="black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Alan Turing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“On Computable Numbers, with an application to  the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Entscheidungsproblem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” (1936)</a:t>
            </a:r>
          </a:p>
          <a:p>
            <a:pPr lvl="1"/>
            <a:r>
              <a:rPr lang="en-US" b="1" dirty="0" err="1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Undecidability</a:t>
            </a:r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of the Halting Problem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: 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There is no algorithm to determine whether or not (other) arbitrary algorithms halt</a:t>
            </a:r>
          </a:p>
          <a:p>
            <a:endParaRPr lang="en-US" sz="3200" dirty="0">
              <a:solidFill>
                <a:prstClr val="black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 smtClean="0">
              <a:solidFill>
                <a:prstClr val="black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" y="1754047"/>
            <a:ext cx="1270929" cy="1616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6790"/>
          <a:stretch/>
        </p:blipFill>
        <p:spPr>
          <a:xfrm>
            <a:off x="-17418" y="3931537"/>
            <a:ext cx="1288867" cy="1556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11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82"/>
    </mc:Choice>
    <mc:Fallback xmlns="">
      <p:transition spd="slow" advTm="779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Cutting Planes Geometry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33495" y="1383223"/>
            <a:ext cx="5157079" cy="4355936"/>
            <a:chOff x="959323" y="1783817"/>
            <a:chExt cx="5157079" cy="4355936"/>
          </a:xfrm>
        </p:grpSpPr>
        <p:sp>
          <p:nvSpPr>
            <p:cNvPr id="7" name="Rectangle 6"/>
            <p:cNvSpPr/>
            <p:nvPr/>
          </p:nvSpPr>
          <p:spPr bwMode="auto">
            <a:xfrm>
              <a:off x="4259290" y="1783817"/>
              <a:ext cx="304800" cy="4355936"/>
            </a:xfrm>
            <a:prstGeom prst="rect">
              <a:avLst/>
            </a:prstGeom>
            <a:pattFill prst="pct10">
              <a:fgClr>
                <a:srgbClr val="C0000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4544425" y="1875255"/>
              <a:ext cx="2737" cy="4240032"/>
            </a:xfrm>
            <a:prstGeom prst="line">
              <a:avLst/>
            </a:prstGeom>
            <a:pattFill prst="pct5">
              <a:fgClr>
                <a:srgbClr val="FF0000"/>
              </a:fgClr>
              <a:bgClr>
                <a:schemeClr val="bg1"/>
              </a:bgClr>
            </a:patt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Rectangle 8"/>
            <p:cNvSpPr>
              <a:spLocks noChangeAspect="1"/>
            </p:cNvSpPr>
            <p:nvPr/>
          </p:nvSpPr>
          <p:spPr bwMode="auto">
            <a:xfrm rot="2678848">
              <a:off x="959323" y="2490716"/>
              <a:ext cx="2971898" cy="2971898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rot="5400000">
              <a:off x="2388607" y="2394187"/>
              <a:ext cx="3722258" cy="371994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>
              <a:stCxn id="78" idx="1"/>
              <a:endCxn id="36" idx="5"/>
            </p:cNvCxnSpPr>
            <p:nvPr/>
          </p:nvCxnSpPr>
          <p:spPr bwMode="auto">
            <a:xfrm>
              <a:off x="2380753" y="1797208"/>
              <a:ext cx="3722258" cy="371994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" name="Group 11"/>
            <p:cNvGrpSpPr/>
            <p:nvPr/>
          </p:nvGrpSpPr>
          <p:grpSpPr>
            <a:xfrm>
              <a:off x="1757762" y="1783817"/>
              <a:ext cx="4358640" cy="4355936"/>
              <a:chOff x="1757762" y="1783817"/>
              <a:chExt cx="4358640" cy="4355936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757762" y="1783817"/>
                <a:ext cx="4358640" cy="91440"/>
                <a:chOff x="1295400" y="2394155"/>
                <a:chExt cx="4358640" cy="91440"/>
              </a:xfrm>
            </p:grpSpPr>
            <p:sp>
              <p:nvSpPr>
                <p:cNvPr id="77" name="Oval 76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8" name="Oval 77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9" name="Oval 78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80" name="Oval 79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81" name="Oval 80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82" name="Oval 81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84" name="Oval 83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757762" y="2393031"/>
                <a:ext cx="4358640" cy="91440"/>
                <a:chOff x="1295400" y="2394155"/>
                <a:chExt cx="4358640" cy="91440"/>
              </a:xfrm>
            </p:grpSpPr>
            <p:sp>
              <p:nvSpPr>
                <p:cNvPr id="69" name="Oval 68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0" name="Oval 69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1" name="Oval 70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2" name="Oval 71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3" name="Oval 72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4" name="Oval 73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5" name="Oval 74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76" name="Oval 75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757762" y="3002245"/>
                <a:ext cx="4358640" cy="91440"/>
                <a:chOff x="1295400" y="2394155"/>
                <a:chExt cx="4358640" cy="91440"/>
              </a:xfrm>
            </p:grpSpPr>
            <p:sp>
              <p:nvSpPr>
                <p:cNvPr id="61" name="Oval 60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2" name="Oval 61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3" name="Oval 62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4" name="Oval 63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5" name="Oval 64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6" name="Oval 65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7" name="Oval 66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8" name="Oval 67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757762" y="3611459"/>
                <a:ext cx="4358640" cy="91440"/>
                <a:chOff x="1295400" y="2394155"/>
                <a:chExt cx="4358640" cy="91440"/>
              </a:xfrm>
            </p:grpSpPr>
            <p:sp>
              <p:nvSpPr>
                <p:cNvPr id="53" name="Oval 52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4" name="Oval 53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5" name="Oval 54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6" name="Oval 55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8" name="Oval 57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9" name="Oval 58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0" name="Oval 59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757762" y="4220673"/>
                <a:ext cx="4358640" cy="91440"/>
                <a:chOff x="1295400" y="2394155"/>
                <a:chExt cx="4358640" cy="91440"/>
              </a:xfrm>
            </p:grpSpPr>
            <p:sp>
              <p:nvSpPr>
                <p:cNvPr id="45" name="Oval 44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6" name="Oval 45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7" name="Oval 46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8" name="Oval 47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9" name="Oval 48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0" name="Oval 49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1" name="Oval 50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52" name="Oval 51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757762" y="4829887"/>
                <a:ext cx="4358640" cy="91440"/>
                <a:chOff x="1295400" y="2394155"/>
                <a:chExt cx="4358640" cy="91440"/>
              </a:xfrm>
            </p:grpSpPr>
            <p:sp>
              <p:nvSpPr>
                <p:cNvPr id="37" name="Oval 36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8" name="Oval 37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9" name="Oval 38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0" name="Oval 39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1" name="Oval 40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2" name="Oval 41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3" name="Oval 42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44" name="Oval 43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757762" y="5439101"/>
                <a:ext cx="4358640" cy="91440"/>
                <a:chOff x="1295400" y="2394155"/>
                <a:chExt cx="4358640" cy="91440"/>
              </a:xfrm>
            </p:grpSpPr>
            <p:sp>
              <p:nvSpPr>
                <p:cNvPr id="29" name="Oval 28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0" name="Oval 29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1" name="Oval 30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2" name="Oval 31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3" name="Oval 32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4" name="Oval 33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5" name="Oval 34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6" name="Oval 35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757762" y="6048313"/>
                <a:ext cx="4358640" cy="91440"/>
                <a:chOff x="1295400" y="2394155"/>
                <a:chExt cx="4358640" cy="91440"/>
              </a:xfrm>
            </p:grpSpPr>
            <p:sp>
              <p:nvSpPr>
                <p:cNvPr id="21" name="Oval 20"/>
                <p:cNvSpPr>
                  <a:spLocks noChangeAspect="1"/>
                </p:cNvSpPr>
                <p:nvPr/>
              </p:nvSpPr>
              <p:spPr bwMode="auto">
                <a:xfrm>
                  <a:off x="1295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2" name="Oval 21"/>
                <p:cNvSpPr>
                  <a:spLocks noChangeAspect="1"/>
                </p:cNvSpPr>
                <p:nvPr/>
              </p:nvSpPr>
              <p:spPr bwMode="auto">
                <a:xfrm>
                  <a:off x="1905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3" name="Oval 22"/>
                <p:cNvSpPr>
                  <a:spLocks noChangeAspect="1"/>
                </p:cNvSpPr>
                <p:nvPr/>
              </p:nvSpPr>
              <p:spPr bwMode="auto">
                <a:xfrm>
                  <a:off x="2514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4" name="Oval 23"/>
                <p:cNvSpPr>
                  <a:spLocks noChangeAspect="1"/>
                </p:cNvSpPr>
                <p:nvPr/>
              </p:nvSpPr>
              <p:spPr bwMode="auto">
                <a:xfrm>
                  <a:off x="31242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5" name="Oval 24"/>
                <p:cNvSpPr>
                  <a:spLocks noChangeAspect="1"/>
                </p:cNvSpPr>
                <p:nvPr/>
              </p:nvSpPr>
              <p:spPr bwMode="auto">
                <a:xfrm>
                  <a:off x="37338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6" name="Oval 25"/>
                <p:cNvSpPr>
                  <a:spLocks noChangeAspect="1"/>
                </p:cNvSpPr>
                <p:nvPr/>
              </p:nvSpPr>
              <p:spPr bwMode="auto">
                <a:xfrm>
                  <a:off x="43434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7" name="Oval 26"/>
                <p:cNvSpPr>
                  <a:spLocks noChangeAspect="1"/>
                </p:cNvSpPr>
                <p:nvPr/>
              </p:nvSpPr>
              <p:spPr bwMode="auto">
                <a:xfrm>
                  <a:off x="49530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8" name="Oval 27"/>
                <p:cNvSpPr>
                  <a:spLocks noChangeAspect="1"/>
                </p:cNvSpPr>
                <p:nvPr/>
              </p:nvSpPr>
              <p:spPr bwMode="auto">
                <a:xfrm>
                  <a:off x="5562600" y="2394155"/>
                  <a:ext cx="91440" cy="914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Symbol" panose="05050102010706020507" pitchFamily="18" charset="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564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4119916" y="1510476"/>
            <a:ext cx="304800" cy="4355936"/>
          </a:xfrm>
          <a:prstGeom prst="rect">
            <a:avLst/>
          </a:prstGeom>
          <a:pattFill prst="pct10">
            <a:fgClr>
              <a:srgbClr val="FF00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Cutting Planes Geometry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41</a:t>
            </a:fld>
            <a:endParaRPr lang="en-US"/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 rot="2678848">
            <a:off x="1133495" y="2090122"/>
            <a:ext cx="2971898" cy="2971898"/>
          </a:xfrm>
          <a:prstGeom prst="rect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rot="5400000">
            <a:off x="2562779" y="1993593"/>
            <a:ext cx="3722258" cy="3719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>
            <a:stCxn id="78" idx="1"/>
            <a:endCxn id="36" idx="5"/>
          </p:cNvCxnSpPr>
          <p:nvPr/>
        </p:nvCxnSpPr>
        <p:spPr bwMode="auto">
          <a:xfrm>
            <a:off x="2554925" y="1396614"/>
            <a:ext cx="3722258" cy="3719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4413317" y="1488054"/>
            <a:ext cx="2737" cy="4240032"/>
          </a:xfrm>
          <a:prstGeom prst="line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" name="Group 11"/>
          <p:cNvGrpSpPr/>
          <p:nvPr/>
        </p:nvGrpSpPr>
        <p:grpSpPr>
          <a:xfrm>
            <a:off x="1931934" y="1383223"/>
            <a:ext cx="4358640" cy="4355936"/>
            <a:chOff x="1757762" y="1783817"/>
            <a:chExt cx="4358640" cy="4355936"/>
          </a:xfrm>
        </p:grpSpPr>
        <p:grpSp>
          <p:nvGrpSpPr>
            <p:cNvPr id="13" name="Group 12"/>
            <p:cNvGrpSpPr/>
            <p:nvPr/>
          </p:nvGrpSpPr>
          <p:grpSpPr>
            <a:xfrm>
              <a:off x="1757762" y="1783817"/>
              <a:ext cx="4358640" cy="91440"/>
              <a:chOff x="1295400" y="2394155"/>
              <a:chExt cx="4358640" cy="91440"/>
            </a:xfrm>
          </p:grpSpPr>
          <p:sp>
            <p:nvSpPr>
              <p:cNvPr id="77" name="Oval 76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0" name="Oval 79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757762" y="2393031"/>
              <a:ext cx="4358640" cy="91440"/>
              <a:chOff x="1295400" y="2394155"/>
              <a:chExt cx="4358640" cy="91440"/>
            </a:xfrm>
          </p:grpSpPr>
          <p:sp>
            <p:nvSpPr>
              <p:cNvPr id="69" name="Oval 68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5" name="Oval 74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757762" y="3002245"/>
              <a:ext cx="4358640" cy="91440"/>
              <a:chOff x="1295400" y="2394155"/>
              <a:chExt cx="4358640" cy="91440"/>
            </a:xfrm>
          </p:grpSpPr>
          <p:sp>
            <p:nvSpPr>
              <p:cNvPr id="61" name="Oval 60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757762" y="3611459"/>
              <a:ext cx="4358640" cy="91440"/>
              <a:chOff x="1295400" y="2394155"/>
              <a:chExt cx="4358640" cy="91440"/>
            </a:xfrm>
          </p:grpSpPr>
          <p:sp>
            <p:nvSpPr>
              <p:cNvPr id="53" name="Oval 52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5" name="Oval 54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6" name="Oval 55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0" name="Oval 59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757762" y="4220673"/>
              <a:ext cx="4358640" cy="91440"/>
              <a:chOff x="1295400" y="2394155"/>
              <a:chExt cx="4358640" cy="91440"/>
            </a:xfrm>
          </p:grpSpPr>
          <p:sp>
            <p:nvSpPr>
              <p:cNvPr id="45" name="Oval 44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7" name="Oval 46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9" name="Oval 48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0" name="Oval 49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1" name="Oval 50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757762" y="4829887"/>
              <a:ext cx="4358640" cy="91440"/>
              <a:chOff x="1295400" y="2394155"/>
              <a:chExt cx="4358640" cy="91440"/>
            </a:xfrm>
          </p:grpSpPr>
          <p:sp>
            <p:nvSpPr>
              <p:cNvPr id="37" name="Oval 36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2" name="Oval 41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757762" y="5439101"/>
              <a:ext cx="4358640" cy="91440"/>
              <a:chOff x="1295400" y="2394155"/>
              <a:chExt cx="4358640" cy="91440"/>
            </a:xfrm>
          </p:grpSpPr>
          <p:sp>
            <p:nvSpPr>
              <p:cNvPr id="29" name="Oval 28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757762" y="6048313"/>
              <a:ext cx="4358640" cy="91440"/>
              <a:chOff x="1295400" y="2394155"/>
              <a:chExt cx="4358640" cy="91440"/>
            </a:xfrm>
          </p:grpSpPr>
          <p:sp>
            <p:nvSpPr>
              <p:cNvPr id="21" name="Oval 20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4" name="Oval 23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5" name="Oval 24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6" name="Oval 25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</p:grpSp>
      <p:sp>
        <p:nvSpPr>
          <p:cNvPr id="2" name="Freeform 1"/>
          <p:cNvSpPr/>
          <p:nvPr/>
        </p:nvSpPr>
        <p:spPr>
          <a:xfrm>
            <a:off x="4442974" y="3326621"/>
            <a:ext cx="246832" cy="431956"/>
          </a:xfrm>
          <a:custGeom>
            <a:avLst/>
            <a:gdLst>
              <a:gd name="connsiteX0" fmla="*/ 0 w 246832"/>
              <a:gd name="connsiteY0" fmla="*/ 0 h 431956"/>
              <a:gd name="connsiteX1" fmla="*/ 11220 w 246832"/>
              <a:gd name="connsiteY1" fmla="*/ 431956 h 431956"/>
              <a:gd name="connsiteX2" fmla="*/ 11220 w 246832"/>
              <a:gd name="connsiteY2" fmla="*/ 431956 h 431956"/>
              <a:gd name="connsiteX3" fmla="*/ 246832 w 246832"/>
              <a:gd name="connsiteY3" fmla="*/ 235612 h 431956"/>
              <a:gd name="connsiteX4" fmla="*/ 0 w 246832"/>
              <a:gd name="connsiteY4" fmla="*/ 0 h 43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32" h="431956">
                <a:moveTo>
                  <a:pt x="0" y="0"/>
                </a:moveTo>
                <a:lnTo>
                  <a:pt x="11220" y="431956"/>
                </a:lnTo>
                <a:lnTo>
                  <a:pt x="11220" y="431956"/>
                </a:lnTo>
                <a:lnTo>
                  <a:pt x="246832" y="2356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2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Higher Degree: </a:t>
            </a:r>
            <a:r>
              <a:rPr lang="en-US" sz="3600" dirty="0" err="1" smtClean="0"/>
              <a:t>Sherali</a:t>
            </a:r>
            <a:r>
              <a:rPr lang="en-US" sz="3600" dirty="0" smtClean="0"/>
              <a:t>-Adams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053797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Use translated clause constraints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plus </a:t>
                </a:r>
              </a:p>
              <a:p>
                <a:pPr lvl="1"/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8"/>
                <a:endParaRPr lang="en-US" sz="1600" b="1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i="1" dirty="0" err="1" smtClean="0"/>
                  <a:t>Sherali</a:t>
                </a:r>
                <a:r>
                  <a:rPr lang="en-US" i="1" dirty="0" smtClean="0"/>
                  <a:t>-Adams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proofs</a:t>
                </a:r>
                <a:r>
                  <a:rPr lang="en-US" b="1" dirty="0" smtClean="0"/>
                  <a:t>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Sherali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-Adams 1990]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Refutation is set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4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400" dirty="0" smtClean="0"/>
                  <a:t>plus sequence of polynomials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400" dirty="0" smtClean="0"/>
                  <a:t> such that</a:t>
                </a:r>
                <a:endParaRPr lang="en-US" sz="2400" b="1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  <m:sup/>
                      <m:e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400" b="1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400" b="1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sz="2400" b="1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1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  <m:nary>
                              <m:naryPr>
                                <m:chr m:val="∏"/>
                                <m:supHide m:val="on"/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∈</m:t>
                                </m:r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  <m:nary>
                                  <m:naryPr>
                                    <m:chr m:val="∏"/>
                                    <m:supHide m:val="on"/>
                                    <m:ctrlP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</m:sub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lang="en-US" sz="2400" b="1" i="1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𝒊</m:t>
                                        </m:r>
                                      </m:sub>
                                      <m:sup>
                                        <m:r>
                                          <a:rPr lang="en-US" sz="2400" b="1" i="1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)⋅</m:t>
                                        </m:r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𝒇</m:t>
                                        </m:r>
                                      </m:e>
                                      <m:sub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𝒋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nary>
                          </m:e>
                        </m:nary>
                      </m:e>
                    </m:nary>
                  </m:oMath>
                </a14:m>
                <a:r>
                  <a:rPr lang="en-US" b="1" dirty="0" smtClean="0">
                    <a:solidFill>
                      <a:srgbClr val="0070C0"/>
                    </a:solidFill>
                  </a:rPr>
                  <a:t> </a:t>
                </a:r>
                <a:endParaRPr lang="en-US" sz="2000" b="1" i="1" dirty="0" smtClean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                        </m:t>
                    </m:r>
                    <m:r>
                      <a:rPr lang="en-US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  <m:sup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d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e>
                    </m:nary>
                  </m:oMath>
                </a14:m>
                <a:r>
                  <a:rPr lang="en-US" b="1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sz="2400" b="1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en-US" sz="2000" i="1" dirty="0" smtClean="0"/>
                  <a:t>Degree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/>
                  <a:t>=</a:t>
                </a:r>
                <a:r>
                  <a:rPr lang="en-US" sz="2000" dirty="0" smtClean="0"/>
                  <a:t> maximum degree of any polynomial on LHS.                                </a:t>
                </a:r>
                <a:r>
                  <a:rPr lang="en-US" sz="2000" i="1" dirty="0" smtClean="0"/>
                  <a:t>Size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/>
                  <a:t>=</a:t>
                </a:r>
                <a:r>
                  <a:rPr lang="en-US" sz="2000" dirty="0" smtClean="0"/>
                  <a:t> # of monomials on LHS which is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000" b="1" dirty="0" smtClean="0"/>
                  <a:t>.  </a:t>
                </a:r>
                <a:r>
                  <a:rPr lang="en-US" sz="2000" dirty="0" smtClean="0"/>
                  <a:t>Also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algorithm.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053797" cy="5025799"/>
              </a:xfrm>
              <a:blipFill>
                <a:blip r:embed="rId3"/>
                <a:stretch>
                  <a:fillRect l="-1514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263" y="406060"/>
            <a:ext cx="7886700" cy="655410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Positivstellensatz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0263" y="1151164"/>
                <a:ext cx="8464731" cy="5025799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600" b="1" dirty="0" smtClean="0">
                    <a:solidFill>
                      <a:srgbClr val="0070C0"/>
                    </a:solidFill>
                  </a:rPr>
                  <a:t>Positivstellensatz</a:t>
                </a:r>
                <a:r>
                  <a:rPr lang="en-US" sz="2600" dirty="0">
                    <a:solidFill>
                      <a:srgbClr val="0070C0"/>
                    </a:solidFill>
                  </a:rPr>
                  <a:t>: </a:t>
                </a:r>
                <a:r>
                  <a:rPr lang="en-US" sz="2600" dirty="0" smtClean="0">
                    <a:solidFill>
                      <a:srgbClr val="0070C0"/>
                    </a:solidFill>
                  </a:rPr>
                  <a:t>                                                                   </a:t>
                </a:r>
                <a:r>
                  <a:rPr lang="en-US" sz="2600" dirty="0" smtClean="0">
                    <a:solidFill>
                      <a:prstClr val="black"/>
                    </a:solidFill>
                  </a:rPr>
                  <a:t>System </a:t>
                </a:r>
                <a:r>
                  <a:rPr lang="en-US" sz="2600" dirty="0">
                    <a:solidFill>
                      <a:prstClr val="black"/>
                    </a:solidFill>
                  </a:rPr>
                  <a:t>of </a:t>
                </a:r>
                <a:r>
                  <a:rPr lang="en-US" sz="2600" dirty="0" smtClean="0">
                    <a:solidFill>
                      <a:prstClr val="black"/>
                    </a:solidFill>
                  </a:rPr>
                  <a:t>linear inequalities and polynomial equations </a:t>
                </a:r>
                <a:r>
                  <a:rPr lang="en-US" sz="2600" dirty="0">
                    <a:solidFill>
                      <a:prstClr val="black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3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3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d>
                      <m:dPr>
                        <m:ctrlP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3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3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300" b="1" dirty="0" smtClean="0">
                    <a:solidFill>
                      <a:srgbClr val="C00000"/>
                    </a:solidFill>
                  </a:rPr>
                  <a:t>, 	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sSup>
                          <m:sSupPr>
                            <m:ctrlP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d>
                      <m:dPr>
                        <m:ctrlP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3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3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3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300" dirty="0" smtClean="0">
                    <a:solidFill>
                      <a:prstClr val="black"/>
                    </a:solidFill>
                  </a:rPr>
                  <a:t>                          </a:t>
                </a:r>
                <a:r>
                  <a:rPr lang="en-US" sz="2600" dirty="0" smtClean="0">
                    <a:solidFill>
                      <a:prstClr val="black"/>
                    </a:solidFill>
                  </a:rPr>
                  <a:t>over a compact set </a:t>
                </a:r>
                <a14:m>
                  <m:oMath xmlns:m="http://schemas.openxmlformats.org/officeDocument/2006/math"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𝑲</m:t>
                    </m:r>
                    <m:r>
                      <a:rPr 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⊂</m:t>
                    </m:r>
                    <m:sSup>
                      <m:sSupPr>
                        <m:ctrlP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sz="2600" dirty="0" smtClean="0">
                    <a:solidFill>
                      <a:prstClr val="black"/>
                    </a:solidFill>
                  </a:rPr>
                  <a:t> implies that polynomial    	   	        	     	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,…, 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 smtClean="0">
                    <a:solidFill>
                      <a:prstClr val="black"/>
                    </a:solidFill>
                  </a:rPr>
                  <a:t>on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en-US" sz="2600" dirty="0">
                    <a:solidFill>
                      <a:prstClr val="black"/>
                    </a:solidFill>
                  </a:rPr>
                  <a:t>	        </a:t>
                </a:r>
                <a:r>
                  <a:rPr lang="en-US" sz="2600" dirty="0" smtClean="0">
                    <a:solidFill>
                      <a:prstClr val="black"/>
                    </a:solidFill>
                  </a:rPr>
                  <a:t>                                      </a:t>
                </a:r>
                <a:r>
                  <a:rPr lang="en-US" sz="26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⇔    </a:t>
                </a:r>
                <a:r>
                  <a:rPr lang="en-US" sz="2600" dirty="0" smtClean="0">
                    <a:solidFill>
                      <a:prstClr val="black"/>
                    </a:solidFill>
                  </a:rPr>
                  <a:t>there exist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2600" dirty="0" smtClean="0">
                    <a:solidFill>
                      <a:prstClr val="black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600" dirty="0" smtClean="0">
                    <a:solidFill>
                      <a:prstClr val="black"/>
                    </a:solidFill>
                  </a:rPr>
                  <a:t> such that</a:t>
                </a:r>
                <a:r>
                  <a:rPr lang="en-US" dirty="0" smtClean="0"/>
                  <a:t> 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  <m:sup/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)⋅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  <m:sup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lang="en-US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𝒈</m:t>
                                        </m:r>
                                      </m:e>
                                      <m:sub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𝒉</m:t>
                                        </m:r>
                                      </m:e>
                                      <m:sub>
                                        <m:r>
                                          <a:rPr lang="en-US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≡</m:t>
                                    </m:r>
                                    <m:r>
                                      <a:rPr 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</m:nary>
                              </m:e>
                            </m:nary>
                          </m:e>
                        </m:nary>
                      </m:e>
                    </m:nary>
                  </m:oMath>
                </a14:m>
                <a:endParaRPr lang="en-US" b="1" dirty="0" smtClean="0">
                  <a:solidFill>
                    <a:srgbClr val="0070C0"/>
                  </a:solidFill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100" b="1" dirty="0">
                  <a:solidFill>
                    <a:srgbClr val="0070C0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prstClr val="black"/>
                    </a:solidFill>
                  </a:rPr>
                  <a:t>Generalizes </a:t>
                </a:r>
                <a:r>
                  <a:rPr lang="en-US" sz="2400" dirty="0" err="1" smtClean="0">
                    <a:solidFill>
                      <a:prstClr val="black"/>
                    </a:solidFill>
                  </a:rPr>
                  <a:t>Nullstellensatz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 over </a:t>
                </a:r>
                <a:r>
                  <a:rPr lang="en-US" sz="24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ℝ</a:t>
                </a:r>
                <a:endParaRPr lang="en-US" sz="2400" b="1" dirty="0" smtClean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Simplified special case of </a:t>
                </a:r>
                <a:r>
                  <a:rPr lang="en-US" sz="2400" dirty="0" err="1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Krivine-Stengle</a:t>
                </a:r>
                <a:r>
                  <a:rPr lang="en-US" sz="24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sz="2400" dirty="0" err="1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Positivstellensatz</a:t>
                </a:r>
                <a:r>
                  <a:rPr lang="en-US" sz="24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    </a:t>
                </a:r>
                <a:r>
                  <a:rPr lang="en-US" sz="18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[</a:t>
                </a:r>
                <a:r>
                  <a:rPr lang="en-US" sz="1800" dirty="0" err="1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Krivine</a:t>
                </a:r>
                <a:r>
                  <a:rPr lang="en-US" sz="18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1964], [</a:t>
                </a:r>
                <a:r>
                  <a:rPr lang="en-US" sz="1800" dirty="0" err="1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Stengle</a:t>
                </a:r>
                <a:r>
                  <a:rPr lang="en-US" sz="18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1974] </a:t>
                </a:r>
                <a:r>
                  <a:rPr lang="en-US" sz="24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due to </a:t>
                </a:r>
                <a:r>
                  <a:rPr lang="en-US" sz="2400" dirty="0" err="1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Putinar</a:t>
                </a:r>
                <a:r>
                  <a:rPr lang="en-US" sz="26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sz="18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[</a:t>
                </a:r>
                <a:r>
                  <a:rPr lang="en-US" sz="1800" dirty="0" err="1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Putinar</a:t>
                </a:r>
                <a:r>
                  <a:rPr lang="en-US" sz="18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1993]</a:t>
                </a:r>
              </a:p>
              <a:p>
                <a:pPr>
                  <a:spcBef>
                    <a:spcPts val="1200"/>
                  </a:spcBef>
                </a:pPr>
                <a:endParaRPr lang="en-US" sz="2600" b="1" dirty="0" smtClean="0">
                  <a:solidFill>
                    <a:prstClr val="black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endParaRPr lang="en-US" sz="2600" b="1" dirty="0">
                  <a:solidFill>
                    <a:prstClr val="black"/>
                  </a:solidFill>
                </a:endParaRPr>
              </a:p>
              <a:p>
                <a:pPr>
                  <a:spcBef>
                    <a:spcPts val="1200"/>
                  </a:spcBef>
                </a:pPr>
                <a:endParaRPr lang="en-US" sz="2600" b="1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0263" y="1151164"/>
                <a:ext cx="8464731" cy="5025799"/>
              </a:xfrm>
              <a:blipFill>
                <a:blip r:embed="rId2"/>
                <a:stretch>
                  <a:fillRect l="-1296" t="-1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6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Higher Degree:  Sum of Squares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151164"/>
                <a:ext cx="8053797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Use translated clause constraints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                 plus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400" b="1" dirty="0" smtClean="0">
                  <a:solidFill>
                    <a:srgbClr val="C00000"/>
                  </a:solidFill>
                </a:endParaRPr>
              </a:p>
              <a:p>
                <a:pPr lvl="8"/>
                <a:endParaRPr lang="en-US" sz="1600" b="1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i="1" dirty="0" smtClean="0"/>
                  <a:t>Sum-of-Squares (SOS)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proofs                                                      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1800" dirty="0" err="1">
                    <a:solidFill>
                      <a:srgbClr val="0070C0"/>
                    </a:solidFill>
                  </a:rPr>
                  <a:t>Parrilo</a:t>
                </a:r>
                <a:r>
                  <a:rPr lang="en-US" sz="1800" dirty="0">
                    <a:solidFill>
                      <a:srgbClr val="0070C0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2000], [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Lasserre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2001], [</a:t>
                </a:r>
                <a:r>
                  <a:rPr lang="en-US" sz="1800" dirty="0" err="1" smtClean="0">
                    <a:solidFill>
                      <a:srgbClr val="0070C0"/>
                    </a:solidFill>
                  </a:rPr>
                  <a:t>Grigoriev-Vorobjov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1800" dirty="0">
                    <a:solidFill>
                      <a:srgbClr val="0070C0"/>
                    </a:solidFill>
                  </a:rPr>
                  <a:t>2001</a:t>
                </a:r>
                <a:r>
                  <a:rPr lang="en-US" sz="1800" dirty="0" smtClean="0">
                    <a:solidFill>
                      <a:srgbClr val="0070C0"/>
                    </a:solidFill>
                  </a:rPr>
                  <a:t>]</a:t>
                </a:r>
                <a:endParaRPr lang="en-US" i="1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smtClean="0"/>
                  <a:t>Refutation is sequence of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400" dirty="0" smtClean="0"/>
                  <a:t>, </a:t>
                </a:r>
                <a:r>
                  <a:rPr lang="en-US" sz="2400" dirty="0" err="1" smtClean="0"/>
                  <a:t>s.t.</a:t>
                </a: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b="1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  <m:sup/>
                      <m:e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( 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sz="2400" b="1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sz="2400" b="1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  <m:r>
                                  <a:rPr lang="en-US" sz="2400" b="1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1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sz="2400" b="1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e>
                        </m:nary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sSub>
                      <m:sSubPr>
                        <m:ctrlP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sz="2400" b="1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+</m:t>
                    </m:r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nary>
                      <m:naryPr>
                        <m:chr m:val="∑"/>
                        <m:supHide m:val="on"/>
                        <m:ctrlP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  <m:sup>
                            <m:r>
                              <a:rPr lang="en-US" sz="2400" b="1" i="1" dirty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nary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+  </m:t>
                    </m:r>
                    <m:nary>
                      <m:naryPr>
                        <m:chr m:val="∑"/>
                        <m:supHide m:val="on"/>
                        <m:ctrlP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  <m:sup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nary>
                  </m:oMath>
                </a14:m>
                <a:endParaRPr lang="en-US" sz="2000" b="1" i="1" dirty="0" smtClean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400" i="1" dirty="0" smtClean="0"/>
              </a:p>
              <a:p>
                <a:pPr marL="0" indent="0">
                  <a:buNone/>
                </a:pPr>
                <a:r>
                  <a:rPr lang="en-US" sz="2000" i="1" dirty="0" smtClean="0"/>
                  <a:t>Degree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 smtClean="0"/>
                  <a:t>= maximum degree of any polynomial on LHS. </a:t>
                </a:r>
              </a:p>
              <a:p>
                <a:pPr marL="0" indent="0">
                  <a:buNone/>
                </a:pPr>
                <a:r>
                  <a:rPr lang="en-US" sz="2000" i="1" dirty="0" smtClean="0"/>
                  <a:t>Size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/>
                  <a:t>=</a:t>
                </a:r>
                <a:r>
                  <a:rPr lang="en-US" sz="2000" dirty="0" smtClean="0"/>
                  <a:t> # of monomials on LHS which is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000" b="1" dirty="0" smtClean="0"/>
                  <a:t>.                                                 	     </a:t>
                </a:r>
                <a:r>
                  <a:rPr lang="en-US" sz="2000" dirty="0" smtClean="0"/>
                  <a:t>Also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/>
                  <a:t>algorithm to find refutations using semi-definite 						       programming.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 </a:t>
                </a:r>
                <a:r>
                  <a:rPr lang="en-US" sz="2000" dirty="0" smtClean="0"/>
                  <a:t>(equivalent systems under different names</a:t>
                </a:r>
                <a:r>
                  <a:rPr lang="en-US" sz="2000" b="1" dirty="0" smtClean="0"/>
                  <a:t> </a:t>
                </a:r>
                <a:r>
                  <a:rPr lang="en-US" sz="2000" i="1" dirty="0" err="1"/>
                  <a:t>Positivstellensatz</a:t>
                </a:r>
                <a:r>
                  <a:rPr lang="en-US" sz="2000" dirty="0"/>
                  <a:t>, </a:t>
                </a:r>
                <a:r>
                  <a:rPr lang="en-US" sz="2000" i="1" dirty="0" err="1" smtClean="0"/>
                  <a:t>Lasserre</a:t>
                </a:r>
                <a:r>
                  <a:rPr lang="en-US" sz="2000" dirty="0" smtClean="0"/>
                  <a:t>)</a:t>
                </a:r>
                <a:endParaRPr lang="en-US" sz="24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151164"/>
                <a:ext cx="8053797" cy="5025799"/>
              </a:xfrm>
              <a:blipFill>
                <a:blip r:embed="rId2"/>
                <a:stretch>
                  <a:fillRect l="-1514" t="-1699" r="-10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9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Optimization and refutation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51164"/>
            <a:ext cx="8149590" cy="50257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These proof systems can start with constraints that don’t come from CNF formulas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For optimization problems</a:t>
            </a:r>
          </a:p>
          <a:p>
            <a:pPr lvl="1"/>
            <a:r>
              <a:rPr lang="en-US" dirty="0" smtClean="0"/>
              <a:t>Low degree SOS can derive the constraints given by semi-definite programming algorithms</a:t>
            </a:r>
          </a:p>
          <a:p>
            <a:pPr lvl="2"/>
            <a:r>
              <a:rPr lang="en-US" sz="2200" dirty="0" smtClean="0">
                <a:solidFill>
                  <a:prstClr val="black"/>
                </a:solidFill>
              </a:rPr>
              <a:t>e.g</a:t>
            </a:r>
            <a:r>
              <a:rPr lang="en-US" sz="2200" dirty="0">
                <a:solidFill>
                  <a:prstClr val="black"/>
                </a:solidFill>
              </a:rPr>
              <a:t>., </a:t>
            </a:r>
            <a:r>
              <a:rPr lang="en-US" sz="2200" dirty="0" err="1">
                <a:solidFill>
                  <a:prstClr val="black"/>
                </a:solidFill>
              </a:rPr>
              <a:t>Goemans</a:t>
            </a:r>
            <a:r>
              <a:rPr lang="en-US" sz="2200" dirty="0">
                <a:solidFill>
                  <a:prstClr val="black"/>
                </a:solidFill>
              </a:rPr>
              <a:t>-Williamson algorithm for MAXCUT can be captured by degree 2 SOS</a:t>
            </a:r>
            <a:r>
              <a:rPr lang="en-US" sz="2200" dirty="0" smtClean="0">
                <a:solidFill>
                  <a:prstClr val="black"/>
                </a:solidFill>
              </a:rPr>
              <a:t>.</a:t>
            </a:r>
            <a:endParaRPr lang="en-US" dirty="0" smtClean="0"/>
          </a:p>
          <a:p>
            <a:pPr lvl="1"/>
            <a:r>
              <a:rPr lang="en-US" dirty="0" smtClean="0"/>
              <a:t>SOS degree lower bounds imply lower bounds on many of our best optimization algorithms</a:t>
            </a:r>
            <a:endParaRPr lang="en-US" dirty="0"/>
          </a:p>
          <a:p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1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Extension Complexity </a:t>
            </a:r>
            <a:r>
              <a:rPr lang="en-US" sz="2400" b="0" dirty="0" smtClean="0">
                <a:solidFill>
                  <a:srgbClr val="0070C0"/>
                </a:solidFill>
                <a:latin typeface="+mn-lt"/>
              </a:rPr>
              <a:t>[</a:t>
            </a:r>
            <a:r>
              <a:rPr lang="en-US" sz="2400" b="0" dirty="0" err="1" smtClean="0">
                <a:solidFill>
                  <a:srgbClr val="0070C0"/>
                </a:solidFill>
                <a:latin typeface="+mn-lt"/>
              </a:rPr>
              <a:t>Yannakakis</a:t>
            </a:r>
            <a:r>
              <a:rPr lang="en-US" sz="2400" b="0" dirty="0" smtClean="0">
                <a:solidFill>
                  <a:srgbClr val="0070C0"/>
                </a:solidFill>
                <a:latin typeface="+mn-lt"/>
              </a:rPr>
              <a:t> 1991]</a:t>
            </a:r>
            <a:endParaRPr lang="en-US" sz="2400" b="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20537"/>
                <a:ext cx="8140882" cy="5206092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Many problems have natural expression as</a:t>
                </a:r>
              </a:p>
              <a:p>
                <a:pPr lvl="1"/>
                <a:r>
                  <a:rPr lang="en-US" sz="2200" dirty="0" smtClean="0"/>
                  <a:t>optimization over a 01-polytope w/ exponential # of facets</a:t>
                </a:r>
              </a:p>
              <a:p>
                <a:pPr lvl="1"/>
                <a:r>
                  <a:rPr lang="en-US" sz="2200" dirty="0" smtClean="0"/>
                  <a:t>input instance given by the objective function</a:t>
                </a:r>
              </a:p>
              <a:p>
                <a:r>
                  <a:rPr lang="en-US" sz="2400" dirty="0" smtClean="0"/>
                  <a:t>Extension approach</a:t>
                </a:r>
              </a:p>
              <a:p>
                <a:pPr lvl="1"/>
                <a:r>
                  <a:rPr lang="en-US" sz="2200" dirty="0" smtClean="0"/>
                  <a:t>Add extra variables to make # of facets smaller</a:t>
                </a:r>
              </a:p>
              <a:p>
                <a:pPr lvl="1"/>
                <a:r>
                  <a:rPr lang="en-US" sz="2200" dirty="0" smtClean="0"/>
                  <a:t>Use </a:t>
                </a:r>
                <a:r>
                  <a:rPr lang="en-US" sz="2200" dirty="0" err="1" smtClean="0"/>
                  <a:t>polytime</a:t>
                </a:r>
                <a:r>
                  <a:rPr lang="en-US" sz="2200" dirty="0" smtClean="0"/>
                  <a:t> Linear Programming algorithm</a:t>
                </a:r>
              </a:p>
              <a:p>
                <a:r>
                  <a:rPr lang="en-US" sz="2400" i="1" dirty="0" smtClean="0"/>
                  <a:t>LP extension complexity </a:t>
                </a:r>
                <a:r>
                  <a:rPr lang="en-US" sz="2400" dirty="0" smtClean="0"/>
                  <a:t>= min # of facets of any extension </a:t>
                </a:r>
              </a:p>
              <a:p>
                <a:pPr marL="0" indent="0">
                  <a:buNone/>
                </a:pPr>
                <a:r>
                  <a:rPr lang="en-US" sz="2400" b="1" dirty="0" smtClean="0"/>
                  <a:t>Theorem</a:t>
                </a:r>
                <a:r>
                  <a:rPr lang="en-US" sz="2400" dirty="0" smtClean="0"/>
                  <a:t>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[Kothari-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Meka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Raghavendra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2016]</a:t>
                </a:r>
                <a:r>
                  <a:rPr lang="en-US" sz="2400" dirty="0" smtClean="0"/>
                  <a:t>:  </a:t>
                </a:r>
                <a:r>
                  <a:rPr lang="en-US" sz="2200" dirty="0" smtClean="0"/>
                  <a:t>LP extension complexity for approximating any constraint satisfaction problem (CSP), </a:t>
                </a:r>
                <a:r>
                  <a:rPr lang="en-US" sz="2200" dirty="0" err="1" smtClean="0"/>
                  <a:t>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2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200" dirty="0" smtClean="0"/>
                  <a:t> where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2200" dirty="0" smtClean="0"/>
                  <a:t> is the </a:t>
                </a:r>
                <a:r>
                  <a:rPr lang="en-US" sz="2200" i="1" dirty="0" err="1" smtClean="0"/>
                  <a:t>Sherali</a:t>
                </a:r>
                <a:r>
                  <a:rPr lang="en-US" sz="2200" i="1" dirty="0" smtClean="0"/>
                  <a:t>-Adams</a:t>
                </a:r>
                <a:r>
                  <a:rPr lang="en-US" sz="2200" dirty="0" smtClean="0"/>
                  <a:t> degree required for the approximation.</a:t>
                </a:r>
              </a:p>
              <a:p>
                <a:pPr marL="0" indent="0">
                  <a:buNone/>
                </a:pPr>
                <a:r>
                  <a:rPr lang="en-US" sz="700" b="1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sz="2400" b="1" dirty="0" smtClean="0"/>
                  <a:t>Corollary</a:t>
                </a:r>
                <a:r>
                  <a:rPr lang="en-US" sz="2400" dirty="0" smtClean="0"/>
                  <a:t>: </a:t>
                </a:r>
                <a:r>
                  <a:rPr lang="en-US" sz="2200" dirty="0" smtClean="0"/>
                  <a:t>LP Extension complexity for MAXCUT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𝝐</m:t>
                    </m:r>
                  </m:oMath>
                </a14:m>
                <a:r>
                  <a:rPr lang="en-US" sz="22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200" dirty="0" err="1" smtClean="0"/>
                  <a:t>approx</a:t>
                </a:r>
                <a:r>
                  <a:rPr lang="en-US" sz="2200" dirty="0" smtClean="0"/>
                  <a:t> or MAX-3SAT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𝝐</m:t>
                    </m:r>
                  </m:oMath>
                </a14:m>
                <a:r>
                  <a:rPr lang="en-US" sz="22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200" dirty="0" err="1" smtClean="0"/>
                  <a:t>approx</a:t>
                </a:r>
                <a:r>
                  <a:rPr lang="en-US" sz="2200" dirty="0" smtClean="0"/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sSup>
                          <m:sSupPr>
                            <m:ctrlP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US" sz="22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𝛀</m:t>
                            </m:r>
                            <m:d>
                              <m:dPr>
                                <m:ctrlPr>
                                  <a:rPr lang="en-US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sup>
                        </m:sSup>
                      </m:sup>
                    </m:sSup>
                  </m:oMath>
                </a14:m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20537"/>
                <a:ext cx="8140882" cy="5206092"/>
              </a:xfrm>
              <a:blipFill>
                <a:blip r:embed="rId2"/>
                <a:stretch>
                  <a:fillRect l="-1123" t="-1639" b="-2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06" y="1961864"/>
            <a:ext cx="1224519" cy="148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5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236676" cy="65541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SDP Extension Complexity                           </a:t>
            </a:r>
            <a:r>
              <a:rPr lang="en-US" sz="2200" b="0" dirty="0" smtClean="0">
                <a:solidFill>
                  <a:srgbClr val="0070C0"/>
                </a:solidFill>
                <a:latin typeface="+mn-lt"/>
              </a:rPr>
              <a:t>[</a:t>
            </a:r>
            <a:r>
              <a:rPr lang="en-US" sz="2200" b="0" dirty="0" err="1" smtClean="0">
                <a:solidFill>
                  <a:srgbClr val="0070C0"/>
                </a:solidFill>
                <a:latin typeface="+mn-lt"/>
              </a:rPr>
              <a:t>Gouveia</a:t>
            </a:r>
            <a:r>
              <a:rPr lang="en-US" sz="2200" b="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en-US" sz="2200" b="0" dirty="0" err="1" smtClean="0">
                <a:solidFill>
                  <a:srgbClr val="0070C0"/>
                </a:solidFill>
                <a:latin typeface="+mn-lt"/>
              </a:rPr>
              <a:t>Parrilo</a:t>
            </a:r>
            <a:r>
              <a:rPr lang="en-US" sz="2200" b="0" dirty="0" smtClean="0">
                <a:solidFill>
                  <a:srgbClr val="0070C0"/>
                </a:solidFill>
                <a:latin typeface="+mn-lt"/>
              </a:rPr>
              <a:t>-Thomas 2011], [</a:t>
            </a:r>
            <a:r>
              <a:rPr lang="en-US" sz="2200" b="0" dirty="0" err="1" smtClean="0">
                <a:solidFill>
                  <a:srgbClr val="0070C0"/>
                </a:solidFill>
                <a:latin typeface="+mn-lt"/>
              </a:rPr>
              <a:t>Fiorini</a:t>
            </a:r>
            <a:r>
              <a:rPr lang="en-US" sz="2200" b="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en-US" sz="2200" b="0" dirty="0" err="1" smtClean="0">
                <a:solidFill>
                  <a:srgbClr val="0070C0"/>
                </a:solidFill>
                <a:latin typeface="+mn-lt"/>
              </a:rPr>
              <a:t>Massar</a:t>
            </a:r>
            <a:r>
              <a:rPr lang="en-US" sz="2200" b="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en-US" sz="2200" b="0" dirty="0" err="1" smtClean="0">
                <a:solidFill>
                  <a:srgbClr val="0070C0"/>
                </a:solidFill>
                <a:latin typeface="+mn-lt"/>
              </a:rPr>
              <a:t>Pokutta</a:t>
            </a:r>
            <a:r>
              <a:rPr lang="en-US" sz="2200" b="0" dirty="0" smtClean="0">
                <a:solidFill>
                  <a:srgbClr val="0070C0"/>
                </a:solidFill>
                <a:latin typeface="+mn-lt"/>
              </a:rPr>
              <a:t>-Tiwari-de Wolf 2012]</a:t>
            </a:r>
            <a:endParaRPr lang="en-US" sz="2000" b="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0259"/>
                <a:ext cx="8140882" cy="4980575"/>
              </a:xfrm>
            </p:spPr>
            <p:txBody>
              <a:bodyPr>
                <a:noAutofit/>
              </a:bodyPr>
              <a:lstStyle/>
              <a:p>
                <a:pPr lvl="0"/>
                <a:r>
                  <a:rPr lang="en-US" sz="2400" dirty="0" smtClean="0">
                    <a:solidFill>
                      <a:prstClr val="black"/>
                    </a:solidFill>
                  </a:rPr>
                  <a:t>SDP Extension </a:t>
                </a:r>
                <a:r>
                  <a:rPr lang="en-US" sz="2400" dirty="0">
                    <a:solidFill>
                      <a:prstClr val="black"/>
                    </a:solidFill>
                  </a:rPr>
                  <a:t>approach</a:t>
                </a:r>
              </a:p>
              <a:p>
                <a:pPr lvl="1"/>
                <a:r>
                  <a:rPr lang="en-US" sz="2200" dirty="0" smtClean="0"/>
                  <a:t>Start with same 01-polytope formulation but lift to a semi-definite programming (SDP) formulation w/ extra variables</a:t>
                </a:r>
              </a:p>
              <a:p>
                <a:pPr lvl="1"/>
                <a:r>
                  <a:rPr lang="en-US" dirty="0" smtClean="0"/>
                  <a:t>Use </a:t>
                </a:r>
                <a:r>
                  <a:rPr lang="en-US" dirty="0" err="1" smtClean="0"/>
                  <a:t>polytime</a:t>
                </a:r>
                <a:r>
                  <a:rPr lang="en-US" dirty="0" smtClean="0"/>
                  <a:t> SDP algorithm</a:t>
                </a:r>
              </a:p>
              <a:p>
                <a:r>
                  <a:rPr lang="en-US" sz="2400" i="1" dirty="0" smtClean="0"/>
                  <a:t>SDP extension complexity </a:t>
                </a:r>
                <a:r>
                  <a:rPr lang="en-US" sz="2400" dirty="0" smtClean="0"/>
                  <a:t>= min # of SDP constraints of any 	 			extension 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Theorem </a:t>
                </a:r>
                <a:r>
                  <a:rPr lang="en-US" sz="2000" dirty="0">
                    <a:solidFill>
                      <a:srgbClr val="0070C0"/>
                    </a:solidFill>
                  </a:rPr>
                  <a:t>[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Lee-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Raghavendra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Steurer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2000" dirty="0">
                    <a:solidFill>
                      <a:srgbClr val="0070C0"/>
                    </a:solidFill>
                  </a:rPr>
                  <a:t>2015]</a:t>
                </a:r>
                <a:r>
                  <a:rPr lang="en-US" sz="2400" dirty="0"/>
                  <a:t>: </a:t>
                </a:r>
                <a:r>
                  <a:rPr lang="en-US" sz="2200" dirty="0"/>
                  <a:t>For any CSP, the SDP extension complexity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22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sz="22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2200" dirty="0"/>
                  <a:t> </a:t>
                </a:r>
                <a:r>
                  <a:rPr lang="en-US" sz="2200" dirty="0" err="1"/>
                  <a:t>iff</a:t>
                </a:r>
                <a:r>
                  <a:rPr lang="en-US" sz="2200" dirty="0"/>
                  <a:t> it has SOS degree </a:t>
                </a:r>
                <a14:m>
                  <m:oMath xmlns:m="http://schemas.openxmlformats.org/officeDocument/2006/math">
                    <m:r>
                      <a:rPr lang="en-US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r>
                      <a:rPr lang="en-US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2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.</a:t>
                </a:r>
              </a:p>
              <a:p>
                <a:pPr marL="0" indent="0">
                  <a:buNone/>
                </a:pPr>
                <a:r>
                  <a:rPr lang="en-US" sz="2400" b="1" dirty="0" smtClean="0"/>
                  <a:t>Theorem</a:t>
                </a:r>
                <a:r>
                  <a:rPr lang="en-US" sz="2400" dirty="0" smtClean="0"/>
                  <a:t>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[Lee-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Raghavendra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Steurer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2015]</a:t>
                </a:r>
                <a:r>
                  <a:rPr lang="en-US" sz="2400" dirty="0" smtClean="0"/>
                  <a:t>:  </a:t>
                </a:r>
                <a:r>
                  <a:rPr lang="en-US" sz="2200" dirty="0" smtClean="0"/>
                  <a:t>SDP extension complexity 		                                            of TSP, Clique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sSup>
                          <m:sSupPr>
                            <m:ctrlPr>
                              <a:rPr lang="en-US" sz="2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US" sz="2200" b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𝛀</m:t>
                            </m:r>
                            <m:d>
                              <m:dPr>
                                <m:ctrlPr>
                                  <a:rPr lang="en-US" sz="22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sup>
                        </m:sSup>
                      </m:sup>
                    </m:sSup>
                  </m:oMath>
                </a14:m>
                <a:r>
                  <a:rPr lang="en-US" sz="2200" dirty="0" smtClean="0"/>
                  <a:t>.</a:t>
                </a:r>
                <a:r>
                  <a:rPr lang="en-US" sz="2400" dirty="0" smtClean="0"/>
                  <a:t>   </a:t>
                </a:r>
              </a:p>
              <a:p>
                <a:pPr marL="0" indent="0">
                  <a:buNone/>
                </a:pPr>
                <a:endParaRPr lang="en-US" sz="1100" dirty="0" smtClean="0"/>
              </a:p>
              <a:p>
                <a:pPr marL="0" indent="0">
                  <a:buNone/>
                </a:pPr>
                <a:r>
                  <a:rPr lang="en-US" sz="2400" b="1" dirty="0" smtClean="0"/>
                  <a:t>Theorem</a:t>
                </a:r>
                <a:r>
                  <a:rPr lang="en-US" sz="2400" dirty="0" smtClean="0"/>
                  <a:t> 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sz="2000" dirty="0" err="1" smtClean="0">
                    <a:solidFill>
                      <a:srgbClr val="0070C0"/>
                    </a:solidFill>
                  </a:rPr>
                  <a:t>Grigoriev</a:t>
                </a:r>
                <a:r>
                  <a:rPr lang="en-US" sz="2000" dirty="0" smtClean="0">
                    <a:solidFill>
                      <a:srgbClr val="0070C0"/>
                    </a:solidFill>
                  </a:rPr>
                  <a:t> 2001]</a:t>
                </a:r>
                <a:r>
                  <a:rPr lang="en-US" sz="2400" dirty="0" smtClean="0"/>
                  <a:t>:  SOS degree of inferring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nary>
                  </m:oMath>
                </a14:m>
                <a:r>
                  <a:rPr lang="en-US" sz="2200" dirty="0" smtClean="0"/>
                  <a:t> from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nary>
                  </m:oMath>
                </a14:m>
                <a:r>
                  <a:rPr lang="en-US" sz="2200" dirty="0" smtClean="0"/>
                  <a:t>  is </a:t>
                </a:r>
                <a14:m>
                  <m:oMath xmlns:m="http://schemas.openxmlformats.org/officeDocument/2006/math">
                    <m:r>
                      <a:rPr lang="en-US" sz="22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𝛀</m:t>
                    </m:r>
                    <m:d>
                      <m:dPr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2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0259"/>
                <a:ext cx="8140882" cy="4980575"/>
              </a:xfrm>
              <a:blipFill>
                <a:blip r:embed="rId2"/>
                <a:stretch>
                  <a:fillRect l="-1123" t="-1714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8650" y="5050972"/>
            <a:ext cx="19236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/>
              <a:t>Proof relies on: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26442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Dynamism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9966" y="1175544"/>
                <a:ext cx="8778240" cy="5025799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Sherali-Adams and SOS are </a:t>
                </a:r>
                <a:r>
                  <a:rPr lang="en-US" sz="2400" i="1" dirty="0" smtClean="0"/>
                  <a:t>static</a:t>
                </a:r>
                <a:r>
                  <a:rPr lang="en-US" sz="2400" dirty="0" smtClean="0"/>
                  <a:t> proof systems like </a:t>
                </a:r>
                <a:r>
                  <a:rPr lang="en-US" sz="2400" dirty="0" err="1" smtClean="0"/>
                  <a:t>Nullstellensatz</a:t>
                </a:r>
                <a:endParaRPr lang="en-US" sz="2400" dirty="0" smtClean="0"/>
              </a:p>
              <a:p>
                <a:r>
                  <a:rPr lang="en-US" sz="2400" dirty="0" smtClean="0"/>
                  <a:t>Polynomial calculus </a:t>
                </a:r>
                <a:r>
                  <a:rPr lang="en-US" sz="2400" dirty="0"/>
                  <a:t>i</a:t>
                </a:r>
                <a:r>
                  <a:rPr lang="en-US" sz="2400" dirty="0" smtClean="0"/>
                  <a:t>s </a:t>
                </a:r>
                <a:r>
                  <a:rPr lang="en-US" sz="2400" i="1" dirty="0" smtClean="0"/>
                  <a:t>dynamic</a:t>
                </a:r>
              </a:p>
              <a:p>
                <a:pPr lvl="1"/>
                <a:r>
                  <a:rPr lang="en-US" sz="2200" dirty="0" smtClean="0"/>
                  <a:t>But SOS can efficiently simulate it over </a:t>
                </a:r>
                <a:r>
                  <a:rPr lang="en-US" sz="2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ℝ    </a:t>
                </a:r>
                <a:r>
                  <a:rPr lang="en-US" sz="20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[</a:t>
                </a:r>
                <a:r>
                  <a:rPr lang="en-US" sz="2000" dirty="0" err="1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Berkholz</a:t>
                </a:r>
                <a:r>
                  <a:rPr lang="en-US" sz="2000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2017]</a:t>
                </a:r>
                <a:endParaRPr lang="en-US" sz="2000" dirty="0" smtClean="0">
                  <a:solidFill>
                    <a:srgbClr val="0070C0"/>
                  </a:solidFill>
                </a:endParaRPr>
              </a:p>
              <a:p>
                <a:r>
                  <a:rPr lang="en-US" sz="2400" dirty="0" smtClean="0"/>
                  <a:t>We also have </a:t>
                </a:r>
                <a:r>
                  <a:rPr lang="en-US" sz="2400" dirty="0"/>
                  <a:t>d</a:t>
                </a:r>
                <a:r>
                  <a:rPr lang="en-US" sz="2400" dirty="0" smtClean="0"/>
                  <a:t>ynamic systems for </a:t>
                </a:r>
                <a:r>
                  <a:rPr lang="en-US" sz="2400" i="1" dirty="0" smtClean="0"/>
                  <a:t>inequalities</a:t>
                </a:r>
                <a:r>
                  <a:rPr lang="en-US" sz="2400" dirty="0" smtClean="0"/>
                  <a:t> </a:t>
                </a:r>
                <a:r>
                  <a:rPr lang="en-US" sz="2000" dirty="0" smtClean="0"/>
                  <a:t>(e.g. </a:t>
                </a:r>
                <a:r>
                  <a:rPr lang="en-US" sz="2000" dirty="0" err="1" smtClean="0"/>
                  <a:t>Lovasz-Schrijver</a:t>
                </a:r>
                <a:r>
                  <a:rPr lang="en-US" sz="2000" dirty="0" smtClean="0"/>
                  <a:t>, </a:t>
                </a:r>
                <a:r>
                  <a:rPr lang="en-US" sz="2000" dirty="0" err="1" smtClean="0"/>
                  <a:t>Positivstellensatz</a:t>
                </a:r>
                <a:r>
                  <a:rPr lang="en-US" sz="2000" dirty="0" smtClean="0"/>
                  <a:t> calculus) </a:t>
                </a:r>
                <a:r>
                  <a:rPr lang="en-US" sz="2400" dirty="0" smtClean="0"/>
                  <a:t>that can use rules such as the following:</a:t>
                </a:r>
                <a:endParaRPr lang="en-US" dirty="0" smtClean="0"/>
              </a:p>
              <a:p>
                <a:pPr lvl="1"/>
                <a:r>
                  <a:rPr lang="en-US" sz="2200" dirty="0"/>
                  <a:t>G</a:t>
                </a:r>
                <a:r>
                  <a:rPr lang="en-US" sz="2200" dirty="0" smtClean="0"/>
                  <a:t>iven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n-US" sz="2200" dirty="0" smtClean="0"/>
                  <a:t>and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dirty="0" smtClean="0"/>
                  <a:t> can infer </a:t>
                </a:r>
              </a:p>
              <a:p>
                <a:pPr lvl="2"/>
                <a:r>
                  <a:rPr lang="en-US" sz="22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dirty="0" smtClean="0"/>
                  <a:t>,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𝒄𝒇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dirty="0" smtClean="0"/>
                  <a:t> for positive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endParaRPr lang="en-US" sz="2200" b="1" dirty="0" smtClean="0">
                  <a:solidFill>
                    <a:srgbClr val="C00000"/>
                  </a:solidFill>
                </a:endParaRPr>
              </a:p>
              <a:p>
                <a:pPr lvl="2"/>
                <a:r>
                  <a:rPr lang="en-US" sz="2200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2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2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200" dirty="0" smtClean="0"/>
                  <a:t>for any polynomial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2200" dirty="0" smtClean="0"/>
                  <a:t>.</a:t>
                </a:r>
              </a:p>
              <a:p>
                <a:pPr lvl="1"/>
                <a:r>
                  <a:rPr lang="en-US" sz="2200" i="1" dirty="0" smtClean="0"/>
                  <a:t>Goal</a:t>
                </a:r>
                <a:r>
                  <a:rPr lang="en-US" sz="2200" dirty="0" smtClean="0"/>
                  <a:t>: infer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200" b="1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sz="2000" b="1" dirty="0" smtClean="0"/>
                  <a:t>Theorem:</a:t>
                </a:r>
                <a:r>
                  <a:rPr lang="en-US" sz="1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                                                                                                                               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[B-</a:t>
                </a:r>
                <a:r>
                  <a:rPr lang="en-US" sz="1600" dirty="0" err="1" smtClean="0">
                    <a:solidFill>
                      <a:srgbClr val="0070C0"/>
                    </a:solidFill>
                  </a:rPr>
                  <a:t>Pitassi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-</a:t>
                </a:r>
                <a:r>
                  <a:rPr lang="en-US" sz="1600" dirty="0" err="1" smtClean="0">
                    <a:solidFill>
                      <a:srgbClr val="0070C0"/>
                    </a:solidFill>
                  </a:rPr>
                  <a:t>Segerlind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 2006,Lee-Shraibman 2008, Chattopadhyay-Ada 2008,Göös-Pitassi-Watson 2012]</a:t>
                </a:r>
                <a:r>
                  <a:rPr lang="en-US" sz="2000" dirty="0" smtClean="0"/>
                  <a:t> For a dynamic system with degree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𝐥𝐨𝐠</m:t>
                            </m:r>
                          </m:e>
                          <m:sup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𝝐</m:t>
                            </m:r>
                          </m:sup>
                        </m:sSup>
                      </m:fName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func>
                  </m:oMath>
                </a14:m>
                <a:r>
                  <a:rPr lang="en-US" sz="2000" dirty="0" smtClean="0"/>
                  <a:t> polynomial inequalities </a:t>
                </a:r>
                <a:r>
                  <a:rPr lang="en-US" sz="2000" i="1" dirty="0" smtClean="0"/>
                  <a:t>that can’t reuse derived formulas</a:t>
                </a:r>
                <a:r>
                  <a:rPr lang="en-US" sz="2000" dirty="0" smtClean="0"/>
                  <a:t>, “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000" dirty="0" smtClean="0"/>
                  <a:t> lifts of </a:t>
                </a:r>
                <a:r>
                  <a:rPr lang="en-US" sz="2000" dirty="0" err="1" smtClean="0"/>
                  <a:t>Tseitin</a:t>
                </a:r>
                <a:r>
                  <a:rPr lang="en-US" sz="2000" dirty="0" smtClean="0"/>
                  <a:t> formulas” require 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sSup>
                          <m:sSup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𝛀</m:t>
                            </m:r>
                            <m:d>
                              <m:dPr>
                                <m:ctrlP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sup>
                        </m:sSup>
                      </m:sup>
                    </m:sSup>
                  </m:oMath>
                </a14:m>
                <a:endParaRPr lang="en-US" sz="2000" b="1" dirty="0"/>
              </a:p>
              <a:p>
                <a:endParaRPr lang="en-US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966" y="1175544"/>
                <a:ext cx="8778240" cy="5025799"/>
              </a:xfrm>
              <a:blipFill>
                <a:blip r:embed="rId2"/>
                <a:stretch>
                  <a:fillRect l="-903" t="-1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4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Proof System Relationships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49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822322" y="5979775"/>
            <a:ext cx="1550126" cy="309919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Truth Tables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03019" y="5632852"/>
            <a:ext cx="775063" cy="301842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DPLL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2049" y="4813051"/>
            <a:ext cx="1371601" cy="360048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Resolution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00228" y="4804498"/>
            <a:ext cx="1968139" cy="368601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Nullstellensatz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65772" y="4034892"/>
            <a:ext cx="2568167" cy="360813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Polynomial </a:t>
            </a:r>
            <a:r>
              <a:rPr lang="en-US" sz="2000" b="1" dirty="0" err="1" smtClean="0">
                <a:solidFill>
                  <a:schemeClr val="tx1"/>
                </a:solidFill>
              </a:rPr>
              <a:t>Calculus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35670" y="3978621"/>
            <a:ext cx="1968139" cy="333486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Sherali</a:t>
            </a:r>
            <a:r>
              <a:rPr lang="en-US" sz="2000" b="1" dirty="0" smtClean="0">
                <a:solidFill>
                  <a:schemeClr val="tx1"/>
                </a:solidFill>
              </a:rPr>
              <a:t>-Adams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684298" y="3134977"/>
            <a:ext cx="1968139" cy="372910"/>
          </a:xfrm>
          <a:prstGeom prst="roundRect">
            <a:avLst/>
          </a:prstGeom>
          <a:solidFill>
            <a:srgbClr val="FF9966">
              <a:alpha val="49804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SOS/</a:t>
            </a:r>
            <a:r>
              <a:rPr lang="en-US" sz="2000" b="1" dirty="0" err="1" smtClean="0">
                <a:solidFill>
                  <a:schemeClr val="tx1"/>
                </a:solidFill>
              </a:rPr>
              <a:t>Lasserre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82284" y="2384813"/>
            <a:ext cx="3070153" cy="388558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Positivstellensatz</a:t>
            </a:r>
            <a:r>
              <a:rPr lang="en-US" sz="2000" b="1" dirty="0" smtClean="0">
                <a:solidFill>
                  <a:schemeClr val="tx1"/>
                </a:solidFill>
              </a:rPr>
              <a:t> Calculus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23650" y="3204016"/>
            <a:ext cx="1926667" cy="360436"/>
          </a:xfrm>
          <a:prstGeom prst="roundRect">
            <a:avLst/>
          </a:prstGeom>
          <a:solidFill>
            <a:srgbClr val="FFC000">
              <a:alpha val="49804"/>
            </a:srgbClr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Cutting Planes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98176" y="1559769"/>
            <a:ext cx="942088" cy="432885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6719" y="3645839"/>
            <a:ext cx="1392928" cy="360104"/>
          </a:xfrm>
          <a:prstGeom prst="roundRect">
            <a:avLst/>
          </a:prstGeom>
          <a:solidFill>
            <a:srgbClr val="FFC000">
              <a:alpha val="49804"/>
            </a:srgbClr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>
                <a:solidFill>
                  <a:schemeClr val="tx1"/>
                </a:solidFill>
              </a:rPr>
              <a:t>-</a:t>
            </a:r>
            <a:r>
              <a:rPr lang="en-US" sz="2000" b="1" dirty="0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953256" y="1067430"/>
            <a:ext cx="2103794" cy="484728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Extended </a:t>
            </a:r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478945" y="518927"/>
            <a:ext cx="806598" cy="484728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ZFC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612211" y="2465365"/>
            <a:ext cx="1392928" cy="360104"/>
          </a:xfrm>
          <a:prstGeom prst="roundRect">
            <a:avLst/>
          </a:prstGeom>
          <a:solidFill>
            <a:schemeClr val="bg1">
              <a:alpha val="49804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-Frege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72000" y="1378318"/>
            <a:ext cx="356635" cy="22948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28396" y="1980410"/>
            <a:ext cx="869780" cy="48495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492358" y="2024791"/>
            <a:ext cx="257959" cy="32026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935670" y="800857"/>
            <a:ext cx="527576" cy="23073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0"/>
          </p:cNvCxnSpPr>
          <p:nvPr/>
        </p:nvCxnSpPr>
        <p:spPr>
          <a:xfrm flipV="1">
            <a:off x="1273183" y="2845294"/>
            <a:ext cx="894048" cy="800545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740901" y="2833190"/>
            <a:ext cx="240683" cy="323247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0"/>
          </p:cNvCxnSpPr>
          <p:nvPr/>
        </p:nvCxnSpPr>
        <p:spPr>
          <a:xfrm flipH="1" flipV="1">
            <a:off x="1666463" y="4005943"/>
            <a:ext cx="471387" cy="8071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" idx="0"/>
          </p:cNvCxnSpPr>
          <p:nvPr/>
        </p:nvCxnSpPr>
        <p:spPr>
          <a:xfrm flipH="1" flipV="1">
            <a:off x="2728396" y="5173099"/>
            <a:ext cx="562155" cy="45975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6" idx="3"/>
          </p:cNvCxnSpPr>
          <p:nvPr/>
        </p:nvCxnSpPr>
        <p:spPr>
          <a:xfrm flipH="1" flipV="1">
            <a:off x="3678082" y="5783773"/>
            <a:ext cx="262650" cy="19366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5190593" y="5193338"/>
            <a:ext cx="295687" cy="74135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544754" y="4333147"/>
            <a:ext cx="512296" cy="44969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5306104" y="4409497"/>
            <a:ext cx="108703" cy="38050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568894" y="3544389"/>
            <a:ext cx="352935" cy="45343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7068841" y="3545664"/>
            <a:ext cx="142408" cy="44004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2434967" y="3587084"/>
            <a:ext cx="595904" cy="12029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" idx="3"/>
          </p:cNvCxnSpPr>
          <p:nvPr/>
        </p:nvCxnSpPr>
        <p:spPr>
          <a:xfrm flipV="1">
            <a:off x="2823650" y="4367799"/>
            <a:ext cx="942122" cy="62527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11" idx="0"/>
          </p:cNvCxnSpPr>
          <p:nvPr/>
        </p:nvCxnSpPr>
        <p:spPr>
          <a:xfrm flipH="1" flipV="1">
            <a:off x="6421141" y="2774791"/>
            <a:ext cx="247227" cy="36018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5" idx="3"/>
            <a:endCxn id="8" idx="1"/>
          </p:cNvCxnSpPr>
          <p:nvPr/>
        </p:nvCxnSpPr>
        <p:spPr>
          <a:xfrm>
            <a:off x="1969647" y="3825891"/>
            <a:ext cx="2730581" cy="116290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7" idx="3"/>
            <a:endCxn id="8" idx="1"/>
          </p:cNvCxnSpPr>
          <p:nvPr/>
        </p:nvCxnSpPr>
        <p:spPr>
          <a:xfrm flipV="1">
            <a:off x="2823650" y="4988799"/>
            <a:ext cx="1876578" cy="427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8" idx="1"/>
          </p:cNvCxnSpPr>
          <p:nvPr/>
        </p:nvCxnSpPr>
        <p:spPr>
          <a:xfrm flipV="1">
            <a:off x="3678082" y="4988799"/>
            <a:ext cx="1022146" cy="60131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9" idx="3"/>
            <a:endCxn id="10" idx="1"/>
          </p:cNvCxnSpPr>
          <p:nvPr/>
        </p:nvCxnSpPr>
        <p:spPr>
          <a:xfrm flipV="1">
            <a:off x="6333939" y="4145364"/>
            <a:ext cx="601731" cy="6993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5" idx="3"/>
            <a:endCxn id="9" idx="1"/>
          </p:cNvCxnSpPr>
          <p:nvPr/>
        </p:nvCxnSpPr>
        <p:spPr>
          <a:xfrm>
            <a:off x="1969647" y="3825891"/>
            <a:ext cx="1796125" cy="38940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3940732" y="3601522"/>
            <a:ext cx="425068" cy="41226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750317" y="3583604"/>
            <a:ext cx="2185353" cy="40854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356416" y="1600839"/>
            <a:ext cx="463317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861964" y="1434330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Simulation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356416" y="1980410"/>
            <a:ext cx="463317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850964" y="1807988"/>
            <a:ext cx="252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Simulation + Exponential Separation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39" name="Straight Arrow Connector 138"/>
          <p:cNvCxnSpPr>
            <a:stCxn id="15" idx="3"/>
            <a:endCxn id="13" idx="1"/>
          </p:cNvCxnSpPr>
          <p:nvPr/>
        </p:nvCxnSpPr>
        <p:spPr>
          <a:xfrm flipV="1">
            <a:off x="1969647" y="3384234"/>
            <a:ext cx="854003" cy="44165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Freeform 141"/>
          <p:cNvSpPr/>
          <p:nvPr/>
        </p:nvSpPr>
        <p:spPr>
          <a:xfrm>
            <a:off x="2316480" y="2865120"/>
            <a:ext cx="1447800" cy="1181100"/>
          </a:xfrm>
          <a:custGeom>
            <a:avLst/>
            <a:gdLst>
              <a:gd name="connsiteX0" fmla="*/ 1447800 w 1447800"/>
              <a:gd name="connsiteY0" fmla="*/ 1181100 h 1181100"/>
              <a:gd name="connsiteX1" fmla="*/ 297180 w 1447800"/>
              <a:gd name="connsiteY1" fmla="*/ 876300 h 1181100"/>
              <a:gd name="connsiteX2" fmla="*/ 0 w 1447800"/>
              <a:gd name="connsiteY2" fmla="*/ 0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0" h="1181100">
                <a:moveTo>
                  <a:pt x="1447800" y="1181100"/>
                </a:moveTo>
                <a:cubicBezTo>
                  <a:pt x="993140" y="1127125"/>
                  <a:pt x="538480" y="1073150"/>
                  <a:pt x="297180" y="876300"/>
                </a:cubicBezTo>
                <a:cubicBezTo>
                  <a:pt x="55880" y="679450"/>
                  <a:pt x="27940" y="339725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3" name="Straight Arrow Connector 142"/>
          <p:cNvCxnSpPr/>
          <p:nvPr/>
        </p:nvCxnSpPr>
        <p:spPr>
          <a:xfrm>
            <a:off x="6593733" y="5471799"/>
            <a:ext cx="463317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7087619" y="5289455"/>
            <a:ext cx="1208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Incomparable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45" name="Straight Arrow Connector 144"/>
          <p:cNvCxnSpPr/>
          <p:nvPr/>
        </p:nvCxnSpPr>
        <p:spPr>
          <a:xfrm>
            <a:off x="6605524" y="5783773"/>
            <a:ext cx="463317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7102625" y="5598447"/>
            <a:ext cx="1464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1-way separation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8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Limits of Proof I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71449" y="1020537"/>
            <a:ext cx="7243900" cy="502579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Kurt </a:t>
            </a:r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Gödel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“On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Formally Undecidable Propositions in Principia Mathematica and Related Systems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I” (1931)</a:t>
            </a:r>
          </a:p>
          <a:p>
            <a:pPr lvl="1"/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First Incompleteness Theorem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:  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Any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consistent formal system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that can express basic arithmetic properties of natural numbers has statements that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can neither be proved nor disproved in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.</a:t>
            </a:r>
          </a:p>
          <a:p>
            <a:pPr lvl="8"/>
            <a:endParaRPr lang="en-US" sz="1000" dirty="0" smtClean="0">
              <a:solidFill>
                <a:prstClr val="black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Alan Turing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“On Computable Numbers, with an application to  the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Entscheidungsproblem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” (1936)</a:t>
            </a:r>
          </a:p>
          <a:p>
            <a:pPr lvl="1"/>
            <a:r>
              <a:rPr lang="en-US" b="1" dirty="0" err="1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Undecidability</a:t>
            </a:r>
            <a:r>
              <a:rPr lang="en-US" b="1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of the Halting Problem</a:t>
            </a: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: </a:t>
            </a: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There is no system of proof that can prove whether or not arbitrary algorithms halt</a:t>
            </a:r>
          </a:p>
          <a:p>
            <a:endParaRPr lang="en-US" sz="3200" dirty="0">
              <a:solidFill>
                <a:prstClr val="black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 smtClean="0">
              <a:solidFill>
                <a:prstClr val="black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" y="1754047"/>
            <a:ext cx="1270929" cy="1616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790"/>
          <a:stretch/>
        </p:blipFill>
        <p:spPr>
          <a:xfrm>
            <a:off x="-17418" y="3931537"/>
            <a:ext cx="1288867" cy="155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73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11"/>
    </mc:Choice>
    <mc:Fallback xmlns="">
      <p:transition spd="slow" advTm="27811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69966" y="3117669"/>
            <a:ext cx="8804365" cy="3178628"/>
            <a:chOff x="269966" y="3117669"/>
            <a:chExt cx="8804365" cy="3178628"/>
          </a:xfrm>
        </p:grpSpPr>
        <p:sp>
          <p:nvSpPr>
            <p:cNvPr id="32" name="Freeform 31"/>
            <p:cNvSpPr/>
            <p:nvPr/>
          </p:nvSpPr>
          <p:spPr>
            <a:xfrm>
              <a:off x="269966" y="3117669"/>
              <a:ext cx="8804365" cy="3178628"/>
            </a:xfrm>
            <a:custGeom>
              <a:avLst/>
              <a:gdLst>
                <a:gd name="connsiteX0" fmla="*/ 174171 w 8804365"/>
                <a:gd name="connsiteY0" fmla="*/ 0 h 3178628"/>
                <a:gd name="connsiteX1" fmla="*/ 3265714 w 8804365"/>
                <a:gd name="connsiteY1" fmla="*/ 775062 h 3178628"/>
                <a:gd name="connsiteX2" fmla="*/ 8743405 w 8804365"/>
                <a:gd name="connsiteY2" fmla="*/ 705394 h 3178628"/>
                <a:gd name="connsiteX3" fmla="*/ 8804365 w 8804365"/>
                <a:gd name="connsiteY3" fmla="*/ 3178628 h 3178628"/>
                <a:gd name="connsiteX4" fmla="*/ 0 w 8804365"/>
                <a:gd name="connsiteY4" fmla="*/ 3143794 h 3178628"/>
                <a:gd name="connsiteX5" fmla="*/ 174171 w 8804365"/>
                <a:gd name="connsiteY5" fmla="*/ 0 h 31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04365" h="3178628">
                  <a:moveTo>
                    <a:pt x="174171" y="0"/>
                  </a:moveTo>
                  <a:lnTo>
                    <a:pt x="3265714" y="775062"/>
                  </a:lnTo>
                  <a:lnTo>
                    <a:pt x="8743405" y="705394"/>
                  </a:lnTo>
                  <a:lnTo>
                    <a:pt x="8804365" y="3178628"/>
                  </a:lnTo>
                  <a:lnTo>
                    <a:pt x="0" y="3143794"/>
                  </a:lnTo>
                  <a:lnTo>
                    <a:pt x="174171" y="0"/>
                  </a:lnTo>
                  <a:close/>
                </a:path>
              </a:pathLst>
            </a:custGeom>
            <a:pattFill prst="divot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452846" y="3135086"/>
              <a:ext cx="8534400" cy="804661"/>
            </a:xfrm>
            <a:custGeom>
              <a:avLst/>
              <a:gdLst>
                <a:gd name="connsiteX0" fmla="*/ 0 w 8534400"/>
                <a:gd name="connsiteY0" fmla="*/ 0 h 804661"/>
                <a:gd name="connsiteX1" fmla="*/ 2969623 w 8534400"/>
                <a:gd name="connsiteY1" fmla="*/ 740228 h 804661"/>
                <a:gd name="connsiteX2" fmla="*/ 3152503 w 8534400"/>
                <a:gd name="connsiteY2" fmla="*/ 766354 h 804661"/>
                <a:gd name="connsiteX3" fmla="*/ 8534400 w 8534400"/>
                <a:gd name="connsiteY3" fmla="*/ 696685 h 804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34400" h="804661">
                  <a:moveTo>
                    <a:pt x="0" y="0"/>
                  </a:moveTo>
                  <a:lnTo>
                    <a:pt x="2969623" y="740228"/>
                  </a:lnTo>
                  <a:cubicBezTo>
                    <a:pt x="3495040" y="867954"/>
                    <a:pt x="3152503" y="766354"/>
                    <a:pt x="3152503" y="766354"/>
                  </a:cubicBezTo>
                  <a:lnTo>
                    <a:pt x="8534400" y="696685"/>
                  </a:lnTo>
                </a:path>
              </a:pathLst>
            </a:custGeom>
            <a:noFill/>
            <a:ln w="3810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7939" y="278817"/>
            <a:ext cx="8621486" cy="3577253"/>
            <a:chOff x="426720" y="278674"/>
            <a:chExt cx="8621486" cy="3577253"/>
          </a:xfrm>
        </p:grpSpPr>
        <p:sp>
          <p:nvSpPr>
            <p:cNvPr id="28" name="Freeform 27"/>
            <p:cNvSpPr/>
            <p:nvPr/>
          </p:nvSpPr>
          <p:spPr>
            <a:xfrm>
              <a:off x="426720" y="278674"/>
              <a:ext cx="8621486" cy="3500846"/>
            </a:xfrm>
            <a:custGeom>
              <a:avLst/>
              <a:gdLst>
                <a:gd name="connsiteX0" fmla="*/ 0 w 8621486"/>
                <a:gd name="connsiteY0" fmla="*/ 2795452 h 3500846"/>
                <a:gd name="connsiteX1" fmla="*/ 2995749 w 8621486"/>
                <a:gd name="connsiteY1" fmla="*/ 3500846 h 3500846"/>
                <a:gd name="connsiteX2" fmla="*/ 8621486 w 8621486"/>
                <a:gd name="connsiteY2" fmla="*/ 3483429 h 3500846"/>
                <a:gd name="connsiteX3" fmla="*/ 8456023 w 8621486"/>
                <a:gd name="connsiteY3" fmla="*/ 0 h 3500846"/>
                <a:gd name="connsiteX4" fmla="*/ 4963886 w 8621486"/>
                <a:gd name="connsiteY4" fmla="*/ 78377 h 3500846"/>
                <a:gd name="connsiteX5" fmla="*/ 4241074 w 8621486"/>
                <a:gd name="connsiteY5" fmla="*/ 757646 h 3500846"/>
                <a:gd name="connsiteX6" fmla="*/ 17417 w 8621486"/>
                <a:gd name="connsiteY6" fmla="*/ 801189 h 3500846"/>
                <a:gd name="connsiteX7" fmla="*/ 0 w 8621486"/>
                <a:gd name="connsiteY7" fmla="*/ 2795452 h 350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21486" h="3500846">
                  <a:moveTo>
                    <a:pt x="0" y="2795452"/>
                  </a:moveTo>
                  <a:lnTo>
                    <a:pt x="2995749" y="3500846"/>
                  </a:lnTo>
                  <a:lnTo>
                    <a:pt x="8621486" y="3483429"/>
                  </a:lnTo>
                  <a:lnTo>
                    <a:pt x="8456023" y="0"/>
                  </a:lnTo>
                  <a:lnTo>
                    <a:pt x="4963886" y="78377"/>
                  </a:lnTo>
                  <a:lnTo>
                    <a:pt x="4241074" y="757646"/>
                  </a:lnTo>
                  <a:lnTo>
                    <a:pt x="17417" y="801189"/>
                  </a:lnTo>
                  <a:lnTo>
                    <a:pt x="0" y="2795452"/>
                  </a:lnTo>
                  <a:close/>
                </a:path>
              </a:pathLst>
            </a:custGeom>
            <a:pattFill prst="divot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26720" y="3065417"/>
              <a:ext cx="8595360" cy="790510"/>
            </a:xfrm>
            <a:custGeom>
              <a:avLst/>
              <a:gdLst>
                <a:gd name="connsiteX0" fmla="*/ 0 w 8595360"/>
                <a:gd name="connsiteY0" fmla="*/ 0 h 790510"/>
                <a:gd name="connsiteX1" fmla="*/ 2943497 w 8595360"/>
                <a:gd name="connsiteY1" fmla="*/ 722812 h 790510"/>
                <a:gd name="connsiteX2" fmla="*/ 3265714 w 8595360"/>
                <a:gd name="connsiteY2" fmla="*/ 757646 h 790510"/>
                <a:gd name="connsiteX3" fmla="*/ 6287589 w 8595360"/>
                <a:gd name="connsiteY3" fmla="*/ 705394 h 790510"/>
                <a:gd name="connsiteX4" fmla="*/ 8595360 w 8595360"/>
                <a:gd name="connsiteY4" fmla="*/ 679269 h 79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5360" h="790510">
                  <a:moveTo>
                    <a:pt x="0" y="0"/>
                  </a:moveTo>
                  <a:lnTo>
                    <a:pt x="2943497" y="722812"/>
                  </a:lnTo>
                  <a:cubicBezTo>
                    <a:pt x="3487783" y="849086"/>
                    <a:pt x="2708365" y="760549"/>
                    <a:pt x="3265714" y="757646"/>
                  </a:cubicBezTo>
                  <a:cubicBezTo>
                    <a:pt x="3823063" y="754743"/>
                    <a:pt x="6287589" y="705394"/>
                    <a:pt x="6287589" y="705394"/>
                  </a:cubicBezTo>
                  <a:lnTo>
                    <a:pt x="8595360" y="679269"/>
                  </a:lnTo>
                </a:path>
              </a:pathLst>
            </a:custGeom>
            <a:noFill/>
            <a:ln w="381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 smtClean="0"/>
                  <a:t>Complexity of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18" t="-17757" b="-30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50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822322" y="5979775"/>
            <a:ext cx="1550126" cy="30991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Truth Tables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03019" y="5632852"/>
            <a:ext cx="775063" cy="30184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DPLL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2049" y="4813051"/>
            <a:ext cx="1371601" cy="36004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Resolution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00228" y="4804498"/>
            <a:ext cx="1968139" cy="36860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Nullstellensatz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65772" y="4034892"/>
            <a:ext cx="2568167" cy="360813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Polynomial </a:t>
            </a:r>
            <a:r>
              <a:rPr lang="en-US" sz="2000" b="1" dirty="0" err="1" smtClean="0">
                <a:solidFill>
                  <a:schemeClr val="tx1"/>
                </a:solidFill>
              </a:rPr>
              <a:t>Calculus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35670" y="3978621"/>
            <a:ext cx="1968139" cy="33348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Sherali</a:t>
            </a:r>
            <a:r>
              <a:rPr lang="en-US" sz="2000" b="1" dirty="0" smtClean="0">
                <a:solidFill>
                  <a:schemeClr val="tx1"/>
                </a:solidFill>
              </a:rPr>
              <a:t>-Adams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684298" y="3134977"/>
            <a:ext cx="1968139" cy="37291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SOS/</a:t>
            </a:r>
            <a:r>
              <a:rPr lang="en-US" sz="2000" b="1" dirty="0" err="1" smtClean="0">
                <a:solidFill>
                  <a:schemeClr val="tx1"/>
                </a:solidFill>
              </a:rPr>
              <a:t>Lasserre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82284" y="2384813"/>
            <a:ext cx="3070153" cy="388558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Positivstellensatz</a:t>
            </a:r>
            <a:r>
              <a:rPr lang="en-US" sz="2000" b="1" dirty="0" smtClean="0">
                <a:solidFill>
                  <a:schemeClr val="tx1"/>
                </a:solidFill>
              </a:rPr>
              <a:t> Calculus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23650" y="3204016"/>
            <a:ext cx="1926667" cy="36043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Cutting Planes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98176" y="1559769"/>
            <a:ext cx="942088" cy="432885"/>
          </a:xfrm>
          <a:prstGeom prst="roundRect">
            <a:avLst/>
          </a:prstGeom>
          <a:solidFill>
            <a:srgbClr val="FFFFFF">
              <a:alpha val="98039"/>
            </a:srgb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6719" y="3645839"/>
            <a:ext cx="1392928" cy="36010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>
                <a:solidFill>
                  <a:schemeClr val="tx1"/>
                </a:solidFill>
              </a:rPr>
              <a:t>-</a:t>
            </a:r>
            <a:r>
              <a:rPr lang="en-US" sz="2000" b="1" dirty="0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953256" y="1067430"/>
            <a:ext cx="2103794" cy="484728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Extended </a:t>
            </a:r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478945" y="518927"/>
            <a:ext cx="806598" cy="484728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ZFC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612211" y="2465365"/>
            <a:ext cx="1392928" cy="360104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-Frege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72000" y="1378318"/>
            <a:ext cx="356635" cy="22948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28396" y="1980410"/>
            <a:ext cx="869780" cy="48495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492358" y="2024791"/>
            <a:ext cx="257959" cy="32026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935670" y="800857"/>
            <a:ext cx="527576" cy="23073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0"/>
          </p:cNvCxnSpPr>
          <p:nvPr/>
        </p:nvCxnSpPr>
        <p:spPr>
          <a:xfrm flipV="1">
            <a:off x="1273183" y="2845294"/>
            <a:ext cx="894048" cy="800545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740901" y="2833190"/>
            <a:ext cx="240683" cy="323247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0"/>
          </p:cNvCxnSpPr>
          <p:nvPr/>
        </p:nvCxnSpPr>
        <p:spPr>
          <a:xfrm flipH="1" flipV="1">
            <a:off x="1666463" y="4005943"/>
            <a:ext cx="471387" cy="8071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" idx="0"/>
          </p:cNvCxnSpPr>
          <p:nvPr/>
        </p:nvCxnSpPr>
        <p:spPr>
          <a:xfrm flipH="1" flipV="1">
            <a:off x="2728396" y="5173099"/>
            <a:ext cx="562155" cy="45975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6" idx="3"/>
          </p:cNvCxnSpPr>
          <p:nvPr/>
        </p:nvCxnSpPr>
        <p:spPr>
          <a:xfrm flipH="1" flipV="1">
            <a:off x="3678082" y="5783773"/>
            <a:ext cx="262650" cy="19366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5190593" y="5193338"/>
            <a:ext cx="295687" cy="74135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544754" y="4333147"/>
            <a:ext cx="512296" cy="44969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5306104" y="4409497"/>
            <a:ext cx="108703" cy="38050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568894" y="3544389"/>
            <a:ext cx="352935" cy="45343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7068841" y="3545664"/>
            <a:ext cx="142408" cy="44004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2434967" y="3587084"/>
            <a:ext cx="595904" cy="12029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" idx="3"/>
          </p:cNvCxnSpPr>
          <p:nvPr/>
        </p:nvCxnSpPr>
        <p:spPr>
          <a:xfrm flipV="1">
            <a:off x="2823650" y="4367799"/>
            <a:ext cx="942122" cy="62527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11" idx="0"/>
          </p:cNvCxnSpPr>
          <p:nvPr/>
        </p:nvCxnSpPr>
        <p:spPr>
          <a:xfrm flipH="1" flipV="1">
            <a:off x="6421141" y="2774791"/>
            <a:ext cx="247227" cy="36018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5" idx="3"/>
            <a:endCxn id="8" idx="1"/>
          </p:cNvCxnSpPr>
          <p:nvPr/>
        </p:nvCxnSpPr>
        <p:spPr>
          <a:xfrm>
            <a:off x="1969647" y="3825891"/>
            <a:ext cx="2730581" cy="116290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7" idx="3"/>
            <a:endCxn id="8" idx="1"/>
          </p:cNvCxnSpPr>
          <p:nvPr/>
        </p:nvCxnSpPr>
        <p:spPr>
          <a:xfrm flipV="1">
            <a:off x="2823650" y="4988799"/>
            <a:ext cx="1876578" cy="427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8" idx="1"/>
          </p:cNvCxnSpPr>
          <p:nvPr/>
        </p:nvCxnSpPr>
        <p:spPr>
          <a:xfrm flipV="1">
            <a:off x="3678082" y="4988799"/>
            <a:ext cx="1022146" cy="60131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9" idx="3"/>
            <a:endCxn id="10" idx="1"/>
          </p:cNvCxnSpPr>
          <p:nvPr/>
        </p:nvCxnSpPr>
        <p:spPr>
          <a:xfrm flipV="1">
            <a:off x="6333939" y="4145364"/>
            <a:ext cx="601731" cy="6993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5" idx="3"/>
            <a:endCxn id="9" idx="1"/>
          </p:cNvCxnSpPr>
          <p:nvPr/>
        </p:nvCxnSpPr>
        <p:spPr>
          <a:xfrm>
            <a:off x="1969647" y="3825891"/>
            <a:ext cx="1796125" cy="38940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3940732" y="3601522"/>
            <a:ext cx="425068" cy="41226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750317" y="3583604"/>
            <a:ext cx="2185353" cy="40854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5" idx="3"/>
            <a:endCxn id="13" idx="1"/>
          </p:cNvCxnSpPr>
          <p:nvPr/>
        </p:nvCxnSpPr>
        <p:spPr>
          <a:xfrm flipV="1">
            <a:off x="1969647" y="3384234"/>
            <a:ext cx="854003" cy="44165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Freeform 141"/>
          <p:cNvSpPr/>
          <p:nvPr/>
        </p:nvSpPr>
        <p:spPr>
          <a:xfrm>
            <a:off x="2316480" y="2865120"/>
            <a:ext cx="1447800" cy="1181100"/>
          </a:xfrm>
          <a:custGeom>
            <a:avLst/>
            <a:gdLst>
              <a:gd name="connsiteX0" fmla="*/ 1447800 w 1447800"/>
              <a:gd name="connsiteY0" fmla="*/ 1181100 h 1181100"/>
              <a:gd name="connsiteX1" fmla="*/ 297180 w 1447800"/>
              <a:gd name="connsiteY1" fmla="*/ 876300 h 1181100"/>
              <a:gd name="connsiteX2" fmla="*/ 0 w 1447800"/>
              <a:gd name="connsiteY2" fmla="*/ 0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0" h="1181100">
                <a:moveTo>
                  <a:pt x="1447800" y="1181100"/>
                </a:moveTo>
                <a:cubicBezTo>
                  <a:pt x="993140" y="1127125"/>
                  <a:pt x="538480" y="1073150"/>
                  <a:pt x="297180" y="876300"/>
                </a:cubicBezTo>
                <a:cubicBezTo>
                  <a:pt x="55880" y="679450"/>
                  <a:pt x="27940" y="339725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56" y="1157579"/>
            <a:ext cx="704578" cy="70457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364846" y="5544926"/>
            <a:ext cx="684480" cy="68448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736141" y="5115540"/>
            <a:ext cx="19734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Exponentially hard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969647" y="1906332"/>
            <a:ext cx="6045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Easy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522514" y="2984360"/>
            <a:ext cx="8521002" cy="3285811"/>
          </a:xfrm>
          <a:custGeom>
            <a:avLst/>
            <a:gdLst>
              <a:gd name="connsiteX0" fmla="*/ 0 w 8521002"/>
              <a:gd name="connsiteY0" fmla="*/ 1426866 h 3285811"/>
              <a:gd name="connsiteX1" fmla="*/ 1788607 w 8521002"/>
              <a:gd name="connsiteY1" fmla="*/ 1316335 h 3285811"/>
              <a:gd name="connsiteX2" fmla="*/ 2059912 w 8521002"/>
              <a:gd name="connsiteY2" fmla="*/ 70339 h 3285811"/>
              <a:gd name="connsiteX3" fmla="*/ 3969099 w 8521002"/>
              <a:gd name="connsiteY3" fmla="*/ 40194 h 3285811"/>
              <a:gd name="connsiteX4" fmla="*/ 6370655 w 8521002"/>
              <a:gd name="connsiteY4" fmla="*/ 10049 h 3285811"/>
              <a:gd name="connsiteX5" fmla="*/ 8480809 w 8521002"/>
              <a:gd name="connsiteY5" fmla="*/ 0 h 3285811"/>
              <a:gd name="connsiteX6" fmla="*/ 8521002 w 8521002"/>
              <a:gd name="connsiteY6" fmla="*/ 3265715 h 3285811"/>
              <a:gd name="connsiteX7" fmla="*/ 20097 w 8521002"/>
              <a:gd name="connsiteY7" fmla="*/ 3285811 h 3285811"/>
              <a:gd name="connsiteX8" fmla="*/ 0 w 8521002"/>
              <a:gd name="connsiteY8" fmla="*/ 1426866 h 3285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21002" h="3285811">
                <a:moveTo>
                  <a:pt x="0" y="1426866"/>
                </a:moveTo>
                <a:lnTo>
                  <a:pt x="1788607" y="1316335"/>
                </a:lnTo>
                <a:lnTo>
                  <a:pt x="2059912" y="70339"/>
                </a:lnTo>
                <a:lnTo>
                  <a:pt x="3969099" y="40194"/>
                </a:lnTo>
                <a:lnTo>
                  <a:pt x="6370655" y="10049"/>
                </a:lnTo>
                <a:lnTo>
                  <a:pt x="8480809" y="0"/>
                </a:lnTo>
                <a:lnTo>
                  <a:pt x="8521002" y="3265715"/>
                </a:lnTo>
                <a:lnTo>
                  <a:pt x="20097" y="3285811"/>
                </a:lnTo>
                <a:lnTo>
                  <a:pt x="0" y="1426866"/>
                </a:lnTo>
                <a:close/>
              </a:path>
            </a:pathLst>
          </a:custGeom>
          <a:pattFill prst="divot">
            <a:fgClr>
              <a:srgbClr val="7030A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/>
                  <a:t>Complexity of random </a:t>
                </a:r>
                <a14:m>
                  <m:oMath xmlns:m="http://schemas.openxmlformats.org/officeDocument/2006/math">
                    <m:r>
                      <a:rPr lang="en-US" sz="36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3600" dirty="0"/>
                  <a:t>-CNF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18" t="-17757" b="-30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51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822322" y="5979775"/>
            <a:ext cx="1550126" cy="30991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Truth Tables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03019" y="5632852"/>
            <a:ext cx="775063" cy="30184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DPLL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2049" y="4813051"/>
            <a:ext cx="1371601" cy="36004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Resolution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00228" y="4804498"/>
            <a:ext cx="1968139" cy="36860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Nullstellensatz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65772" y="4034892"/>
            <a:ext cx="2568167" cy="360813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Polynomial </a:t>
            </a:r>
            <a:r>
              <a:rPr lang="en-US" sz="2000" b="1" dirty="0" err="1" smtClean="0">
                <a:solidFill>
                  <a:schemeClr val="tx1"/>
                </a:solidFill>
              </a:rPr>
              <a:t>Calculus</a:t>
            </a:r>
            <a:r>
              <a:rPr lang="en-US" sz="2000" b="1" baseline="-25000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35670" y="3978621"/>
            <a:ext cx="1968139" cy="33348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Sherali</a:t>
            </a:r>
            <a:r>
              <a:rPr lang="en-US" sz="2000" b="1" dirty="0" smtClean="0">
                <a:solidFill>
                  <a:schemeClr val="tx1"/>
                </a:solidFill>
              </a:rPr>
              <a:t>-Adams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684298" y="3134977"/>
            <a:ext cx="1968139" cy="37291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SOS/</a:t>
            </a:r>
            <a:r>
              <a:rPr lang="en-US" sz="2000" b="1" dirty="0" err="1" smtClean="0">
                <a:solidFill>
                  <a:schemeClr val="tx1"/>
                </a:solidFill>
              </a:rPr>
              <a:t>Lasserre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82284" y="2384813"/>
            <a:ext cx="3070153" cy="388558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Positivstellensatz</a:t>
            </a:r>
            <a:r>
              <a:rPr lang="en-US" sz="2000" b="1" dirty="0" smtClean="0">
                <a:solidFill>
                  <a:schemeClr val="tx1"/>
                </a:solidFill>
              </a:rPr>
              <a:t> Calculus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23650" y="3204016"/>
            <a:ext cx="1926667" cy="36043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Cutting Planes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98176" y="1559769"/>
            <a:ext cx="942088" cy="432885"/>
          </a:xfrm>
          <a:prstGeom prst="roundRect">
            <a:avLst/>
          </a:prstGeom>
          <a:solidFill>
            <a:srgbClr val="FFFFFF">
              <a:alpha val="98039"/>
            </a:srgb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6719" y="3645839"/>
            <a:ext cx="1392928" cy="36010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>
                <a:solidFill>
                  <a:schemeClr val="tx1"/>
                </a:solidFill>
              </a:rPr>
              <a:t>-</a:t>
            </a:r>
            <a:r>
              <a:rPr lang="en-US" sz="2000" b="1" dirty="0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953256" y="1067430"/>
            <a:ext cx="2103794" cy="484728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Extended </a:t>
            </a:r>
            <a:r>
              <a:rPr lang="en-US" sz="2000" b="1" dirty="0" err="1" smtClean="0">
                <a:solidFill>
                  <a:schemeClr val="tx1"/>
                </a:solidFill>
              </a:rPr>
              <a:t>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478945" y="518927"/>
            <a:ext cx="806598" cy="484728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ZFC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612211" y="2465365"/>
            <a:ext cx="1392928" cy="360104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TC</a:t>
            </a:r>
            <a:r>
              <a:rPr lang="en-US" sz="20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-Frege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72000" y="1378318"/>
            <a:ext cx="356635" cy="22948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28396" y="1980410"/>
            <a:ext cx="869780" cy="48495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4492358" y="2024791"/>
            <a:ext cx="257959" cy="32026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935670" y="800857"/>
            <a:ext cx="527576" cy="23073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0"/>
          </p:cNvCxnSpPr>
          <p:nvPr/>
        </p:nvCxnSpPr>
        <p:spPr>
          <a:xfrm flipV="1">
            <a:off x="1273183" y="2845294"/>
            <a:ext cx="894048" cy="800545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740901" y="2833190"/>
            <a:ext cx="240683" cy="323247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0"/>
          </p:cNvCxnSpPr>
          <p:nvPr/>
        </p:nvCxnSpPr>
        <p:spPr>
          <a:xfrm flipH="1" flipV="1">
            <a:off x="1666463" y="4005943"/>
            <a:ext cx="471387" cy="8071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" idx="0"/>
          </p:cNvCxnSpPr>
          <p:nvPr/>
        </p:nvCxnSpPr>
        <p:spPr>
          <a:xfrm flipH="1" flipV="1">
            <a:off x="2728396" y="5173099"/>
            <a:ext cx="562155" cy="45975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6" idx="3"/>
          </p:cNvCxnSpPr>
          <p:nvPr/>
        </p:nvCxnSpPr>
        <p:spPr>
          <a:xfrm flipH="1" flipV="1">
            <a:off x="3678082" y="5783773"/>
            <a:ext cx="262650" cy="19366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5190593" y="5193338"/>
            <a:ext cx="295687" cy="74135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544754" y="4333147"/>
            <a:ext cx="512296" cy="44969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5306104" y="4409497"/>
            <a:ext cx="108703" cy="38050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568894" y="3544389"/>
            <a:ext cx="352935" cy="453433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7068841" y="3545664"/>
            <a:ext cx="142408" cy="44004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2434967" y="3587084"/>
            <a:ext cx="595904" cy="120290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" idx="3"/>
          </p:cNvCxnSpPr>
          <p:nvPr/>
        </p:nvCxnSpPr>
        <p:spPr>
          <a:xfrm flipV="1">
            <a:off x="2823650" y="4367799"/>
            <a:ext cx="942122" cy="62527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11" idx="0"/>
          </p:cNvCxnSpPr>
          <p:nvPr/>
        </p:nvCxnSpPr>
        <p:spPr>
          <a:xfrm flipH="1" flipV="1">
            <a:off x="6421141" y="2774791"/>
            <a:ext cx="247227" cy="360186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5" idx="3"/>
            <a:endCxn id="8" idx="1"/>
          </p:cNvCxnSpPr>
          <p:nvPr/>
        </p:nvCxnSpPr>
        <p:spPr>
          <a:xfrm>
            <a:off x="1969647" y="3825891"/>
            <a:ext cx="2730581" cy="116290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7" idx="3"/>
            <a:endCxn id="8" idx="1"/>
          </p:cNvCxnSpPr>
          <p:nvPr/>
        </p:nvCxnSpPr>
        <p:spPr>
          <a:xfrm flipV="1">
            <a:off x="2823650" y="4988799"/>
            <a:ext cx="1876578" cy="427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8" idx="1"/>
          </p:cNvCxnSpPr>
          <p:nvPr/>
        </p:nvCxnSpPr>
        <p:spPr>
          <a:xfrm flipV="1">
            <a:off x="3678082" y="4988799"/>
            <a:ext cx="1022146" cy="601312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9" idx="3"/>
            <a:endCxn id="10" idx="1"/>
          </p:cNvCxnSpPr>
          <p:nvPr/>
        </p:nvCxnSpPr>
        <p:spPr>
          <a:xfrm flipV="1">
            <a:off x="6333939" y="4145364"/>
            <a:ext cx="601731" cy="6993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5" idx="3"/>
            <a:endCxn id="9" idx="1"/>
          </p:cNvCxnSpPr>
          <p:nvPr/>
        </p:nvCxnSpPr>
        <p:spPr>
          <a:xfrm>
            <a:off x="1969647" y="3825891"/>
            <a:ext cx="1796125" cy="389408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3940732" y="3601522"/>
            <a:ext cx="425068" cy="412265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4750317" y="3583604"/>
            <a:ext cx="2185353" cy="40854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5" idx="3"/>
            <a:endCxn id="13" idx="1"/>
          </p:cNvCxnSpPr>
          <p:nvPr/>
        </p:nvCxnSpPr>
        <p:spPr>
          <a:xfrm flipV="1">
            <a:off x="1969647" y="3384234"/>
            <a:ext cx="854003" cy="44165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Freeform 141"/>
          <p:cNvSpPr/>
          <p:nvPr/>
        </p:nvSpPr>
        <p:spPr>
          <a:xfrm>
            <a:off x="2316480" y="2865120"/>
            <a:ext cx="1447800" cy="1181100"/>
          </a:xfrm>
          <a:custGeom>
            <a:avLst/>
            <a:gdLst>
              <a:gd name="connsiteX0" fmla="*/ 1447800 w 1447800"/>
              <a:gd name="connsiteY0" fmla="*/ 1181100 h 1181100"/>
              <a:gd name="connsiteX1" fmla="*/ 297180 w 1447800"/>
              <a:gd name="connsiteY1" fmla="*/ 876300 h 1181100"/>
              <a:gd name="connsiteX2" fmla="*/ 0 w 1447800"/>
              <a:gd name="connsiteY2" fmla="*/ 0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0" h="1181100">
                <a:moveTo>
                  <a:pt x="1447800" y="1181100"/>
                </a:moveTo>
                <a:cubicBezTo>
                  <a:pt x="993140" y="1127125"/>
                  <a:pt x="538480" y="1073150"/>
                  <a:pt x="297180" y="876300"/>
                </a:cubicBezTo>
                <a:cubicBezTo>
                  <a:pt x="55880" y="679450"/>
                  <a:pt x="27940" y="339725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532563" y="2964264"/>
            <a:ext cx="8604192" cy="1426866"/>
          </a:xfrm>
          <a:custGeom>
            <a:avLst/>
            <a:gdLst>
              <a:gd name="connsiteX0" fmla="*/ 0 w 8604192"/>
              <a:gd name="connsiteY0" fmla="*/ 1426866 h 1426866"/>
              <a:gd name="connsiteX1" fmla="*/ 944545 w 8604192"/>
              <a:gd name="connsiteY1" fmla="*/ 1366576 h 1426866"/>
              <a:gd name="connsiteX2" fmla="*/ 1085222 w 8604192"/>
              <a:gd name="connsiteY2" fmla="*/ 1356527 h 1426866"/>
              <a:gd name="connsiteX3" fmla="*/ 1477107 w 8604192"/>
              <a:gd name="connsiteY3" fmla="*/ 1336431 h 1426866"/>
              <a:gd name="connsiteX4" fmla="*/ 1848896 w 8604192"/>
              <a:gd name="connsiteY4" fmla="*/ 1045028 h 1426866"/>
              <a:gd name="connsiteX5" fmla="*/ 1919235 w 8604192"/>
              <a:gd name="connsiteY5" fmla="*/ 763674 h 1426866"/>
              <a:gd name="connsiteX6" fmla="*/ 1969477 w 8604192"/>
              <a:gd name="connsiteY6" fmla="*/ 512466 h 1426866"/>
              <a:gd name="connsiteX7" fmla="*/ 2039815 w 8604192"/>
              <a:gd name="connsiteY7" fmla="*/ 301450 h 1426866"/>
              <a:gd name="connsiteX8" fmla="*/ 2080008 w 8604192"/>
              <a:gd name="connsiteY8" fmla="*/ 140677 h 1426866"/>
              <a:gd name="connsiteX9" fmla="*/ 2321169 w 8604192"/>
              <a:gd name="connsiteY9" fmla="*/ 120580 h 1426866"/>
              <a:gd name="connsiteX10" fmla="*/ 2823586 w 8604192"/>
              <a:gd name="connsiteY10" fmla="*/ 120580 h 1426866"/>
              <a:gd name="connsiteX11" fmla="*/ 5838092 w 8604192"/>
              <a:gd name="connsiteY11" fmla="*/ 20096 h 1426866"/>
              <a:gd name="connsiteX12" fmla="*/ 7084088 w 8604192"/>
              <a:gd name="connsiteY12" fmla="*/ 10048 h 1426866"/>
              <a:gd name="connsiteX13" fmla="*/ 8470760 w 8604192"/>
              <a:gd name="connsiteY13" fmla="*/ 20096 h 1426866"/>
              <a:gd name="connsiteX14" fmla="*/ 8470760 w 8604192"/>
              <a:gd name="connsiteY14" fmla="*/ 0 h 142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604192" h="1426866">
                <a:moveTo>
                  <a:pt x="0" y="1426866"/>
                </a:moveTo>
                <a:lnTo>
                  <a:pt x="944545" y="1366576"/>
                </a:lnTo>
                <a:lnTo>
                  <a:pt x="1085222" y="1356527"/>
                </a:lnTo>
                <a:cubicBezTo>
                  <a:pt x="1173982" y="1351503"/>
                  <a:pt x="1349828" y="1388347"/>
                  <a:pt x="1477107" y="1336431"/>
                </a:cubicBezTo>
                <a:cubicBezTo>
                  <a:pt x="1604386" y="1284515"/>
                  <a:pt x="1775208" y="1140487"/>
                  <a:pt x="1848896" y="1045028"/>
                </a:cubicBezTo>
                <a:cubicBezTo>
                  <a:pt x="1922584" y="949569"/>
                  <a:pt x="1899138" y="852434"/>
                  <a:pt x="1919235" y="763674"/>
                </a:cubicBezTo>
                <a:cubicBezTo>
                  <a:pt x="1939332" y="674914"/>
                  <a:pt x="1949380" y="589503"/>
                  <a:pt x="1969477" y="512466"/>
                </a:cubicBezTo>
                <a:cubicBezTo>
                  <a:pt x="1989574" y="435429"/>
                  <a:pt x="2021393" y="363415"/>
                  <a:pt x="2039815" y="301450"/>
                </a:cubicBezTo>
                <a:cubicBezTo>
                  <a:pt x="2058237" y="239485"/>
                  <a:pt x="2033116" y="170822"/>
                  <a:pt x="2080008" y="140677"/>
                </a:cubicBezTo>
                <a:cubicBezTo>
                  <a:pt x="2126900" y="110532"/>
                  <a:pt x="2197239" y="123929"/>
                  <a:pt x="2321169" y="120580"/>
                </a:cubicBezTo>
                <a:cubicBezTo>
                  <a:pt x="2445099" y="117231"/>
                  <a:pt x="2823586" y="120580"/>
                  <a:pt x="2823586" y="120580"/>
                </a:cubicBezTo>
                <a:lnTo>
                  <a:pt x="5838092" y="20096"/>
                </a:lnTo>
                <a:cubicBezTo>
                  <a:pt x="6548176" y="1674"/>
                  <a:pt x="7084088" y="10048"/>
                  <a:pt x="7084088" y="10048"/>
                </a:cubicBezTo>
                <a:lnTo>
                  <a:pt x="8470760" y="20096"/>
                </a:lnTo>
                <a:cubicBezTo>
                  <a:pt x="8701872" y="18421"/>
                  <a:pt x="8586316" y="9210"/>
                  <a:pt x="8470760" y="0"/>
                </a:cubicBezTo>
              </a:path>
            </a:pathLst>
          </a:cu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24380" y="1001602"/>
            <a:ext cx="2630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Not known to be easy for any proof system!</a:t>
            </a:r>
          </a:p>
        </p:txBody>
      </p:sp>
      <p:sp>
        <p:nvSpPr>
          <p:cNvPr id="39" name="Freeform 38"/>
          <p:cNvSpPr/>
          <p:nvPr/>
        </p:nvSpPr>
        <p:spPr>
          <a:xfrm>
            <a:off x="834013" y="2592475"/>
            <a:ext cx="1969477" cy="733529"/>
          </a:xfrm>
          <a:custGeom>
            <a:avLst/>
            <a:gdLst>
              <a:gd name="connsiteX0" fmla="*/ 0 w 1969477"/>
              <a:gd name="connsiteY0" fmla="*/ 0 h 733529"/>
              <a:gd name="connsiteX1" fmla="*/ 341644 w 1969477"/>
              <a:gd name="connsiteY1" fmla="*/ 462224 h 733529"/>
              <a:gd name="connsiteX2" fmla="*/ 1969477 w 1969477"/>
              <a:gd name="connsiteY2" fmla="*/ 733529 h 733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9477" h="733529">
                <a:moveTo>
                  <a:pt x="0" y="0"/>
                </a:moveTo>
                <a:cubicBezTo>
                  <a:pt x="6699" y="169984"/>
                  <a:pt x="13398" y="339969"/>
                  <a:pt x="341644" y="462224"/>
                </a:cubicBezTo>
                <a:cubicBezTo>
                  <a:pt x="669890" y="584479"/>
                  <a:pt x="1319683" y="659004"/>
                  <a:pt x="1969477" y="733529"/>
                </a:cubicBezTo>
              </a:path>
            </a:pathLst>
          </a:custGeom>
          <a:noFill/>
          <a:ln w="38100">
            <a:solidFill>
              <a:srgbClr val="0070C0"/>
            </a:solidFill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0152" y="2122968"/>
                <a:ext cx="17342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r>
                      <a:rPr lang="en-US" sz="20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⁡</m:t>
                    </m:r>
                    <m:r>
                      <a:rPr lang="en-US" sz="20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0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1" dirty="0" smtClean="0">
                    <a:solidFill>
                      <a:srgbClr val="0070C0"/>
                    </a:solidFill>
                  </a:rPr>
                  <a:t>-CNF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2" y="2122968"/>
                <a:ext cx="1734257" cy="400110"/>
              </a:xfrm>
              <a:prstGeom prst="rect">
                <a:avLst/>
              </a:prstGeom>
              <a:blipFill>
                <a:blip r:embed="rId3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Freeform 41"/>
          <p:cNvSpPr/>
          <p:nvPr/>
        </p:nvSpPr>
        <p:spPr>
          <a:xfrm>
            <a:off x="7636747" y="2160396"/>
            <a:ext cx="710236" cy="1014883"/>
          </a:xfrm>
          <a:custGeom>
            <a:avLst/>
            <a:gdLst>
              <a:gd name="connsiteX0" fmla="*/ 0 w 710236"/>
              <a:gd name="connsiteY0" fmla="*/ 1014883 h 1014883"/>
              <a:gd name="connsiteX1" fmla="*/ 673240 w 710236"/>
              <a:gd name="connsiteY1" fmla="*/ 572756 h 1014883"/>
              <a:gd name="connsiteX2" fmla="*/ 562708 w 710236"/>
              <a:gd name="connsiteY2" fmla="*/ 0 h 101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0236" h="1014883">
                <a:moveTo>
                  <a:pt x="0" y="1014883"/>
                </a:moveTo>
                <a:cubicBezTo>
                  <a:pt x="289727" y="878393"/>
                  <a:pt x="579455" y="741903"/>
                  <a:pt x="673240" y="572756"/>
                </a:cubicBezTo>
                <a:cubicBezTo>
                  <a:pt x="767025" y="403609"/>
                  <a:pt x="664866" y="201804"/>
                  <a:pt x="562708" y="0"/>
                </a:cubicBezTo>
              </a:path>
            </a:pathLst>
          </a:custGeom>
          <a:noFill/>
          <a:ln w="38100">
            <a:prstDash val="sysDash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211249" y="1775501"/>
            <a:ext cx="17147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Random 3XOR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33939" y="5600219"/>
            <a:ext cx="19734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Exponentially hard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4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Power of Proof Complexity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Proof complexity captures many of our best approaches towards solve hard problems</a:t>
            </a:r>
          </a:p>
          <a:p>
            <a:pPr lvl="1"/>
            <a:r>
              <a:rPr lang="en-US" dirty="0" smtClean="0"/>
              <a:t>Practical approaches for formal methods and verification</a:t>
            </a:r>
          </a:p>
          <a:p>
            <a:pPr lvl="1"/>
            <a:r>
              <a:rPr lang="en-US" dirty="0" smtClean="0"/>
              <a:t>Methods such as LP, SDP for optimization problems</a:t>
            </a:r>
          </a:p>
          <a:p>
            <a:pPr lvl="1"/>
            <a:endParaRPr lang="en-US" dirty="0"/>
          </a:p>
          <a:p>
            <a:r>
              <a:rPr lang="en-US" dirty="0" smtClean="0"/>
              <a:t>Rich field of study with many open problems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Infinities in these limits to proof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51164"/>
                <a:ext cx="8428264" cy="5025799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Gödel’s Incompleteness</a:t>
                </a:r>
              </a:p>
              <a:p>
                <a:pPr lvl="1"/>
                <a:r>
                  <a:rPr lang="en-US" b="0" dirty="0" smtClean="0">
                    <a:ea typeface="Cambria Math" panose="02040503050406030204" pitchFamily="18" charset="0"/>
                  </a:rPr>
                  <a:t>Natural numbers                                          			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sup>
                        </m:sSup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sSup>
                              <m:sSupPr>
                                <m:ctrlP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e>
                              <m:sup>
                                <m:r>
                                  <a:rPr lang="en-US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sup>
                            </m:sSup>
                          </m:sup>
                        </m:sSup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,…}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lvl="1"/>
                <a:endParaRPr lang="en-US" b="1" dirty="0">
                  <a:solidFill>
                    <a:srgbClr val="C00000"/>
                  </a:solidFill>
                </a:endParaRPr>
              </a:p>
              <a:p>
                <a:r>
                  <a:rPr lang="en-US" dirty="0" smtClean="0"/>
                  <a:t>Turing’s </a:t>
                </a:r>
                <a:r>
                  <a:rPr lang="en-US" dirty="0" err="1" smtClean="0"/>
                  <a:t>Undecidability</a:t>
                </a:r>
                <a:r>
                  <a:rPr lang="en-US" dirty="0" smtClean="0"/>
                  <a:t> of the Halting Problem</a:t>
                </a:r>
              </a:p>
              <a:p>
                <a:pPr lvl="1"/>
                <a:r>
                  <a:rPr lang="en-US" dirty="0" smtClean="0"/>
                  <a:t>Not halting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</a:t>
                </a:r>
                <a:r>
                  <a:rPr lang="en-US" dirty="0" smtClean="0"/>
                  <a:t> running forever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No impossibility for either if we don’t care about</a:t>
                </a:r>
              </a:p>
              <a:p>
                <a:pPr lvl="1"/>
                <a:r>
                  <a:rPr lang="en-US" dirty="0" smtClean="0"/>
                  <a:t>Numbers larger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sSup>
                          <m:sSupPr>
                            <m:ctrlPr>
                              <a:rPr lang="en-US" sz="28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dirty="0" smtClean="0"/>
                  <a:t> or</a:t>
                </a:r>
              </a:p>
              <a:p>
                <a:pPr lvl="1"/>
                <a:r>
                  <a:rPr lang="en-US" dirty="0" smtClean="0"/>
                  <a:t>Running times larger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sSup>
                          <m:sSupPr>
                            <m:ctrlPr>
                              <a:rPr lang="en-US" sz="28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sup>
                        </m:sSup>
                      </m:sup>
                    </m:sSup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51164"/>
                <a:ext cx="8428264" cy="5025799"/>
              </a:xfrm>
              <a:blipFill>
                <a:blip r:embed="rId3"/>
                <a:stretch>
                  <a:fillRect l="-1302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95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89"/>
    </mc:Choice>
    <mc:Fallback xmlns="">
      <p:transition spd="slow" advTm="4748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082834" cy="14947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082834" y="0"/>
            <a:ext cx="3082834" cy="14947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668" y="0"/>
            <a:ext cx="3082834" cy="1494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 finite universe and a finite lifetime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390" y="1151164"/>
            <a:ext cx="8569234" cy="5025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Planck </a:t>
            </a:r>
            <a:r>
              <a:rPr lang="en-US" dirty="0"/>
              <a:t>length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≈</a:t>
            </a:r>
            <a:r>
              <a:rPr lang="en-US" dirty="0" smtClean="0"/>
              <a:t> </a:t>
            </a:r>
            <a:r>
              <a:rPr lang="en-US" dirty="0"/>
              <a:t>1.6 x 10</a:t>
            </a:r>
            <a:r>
              <a:rPr lang="en-US" baseline="30000" dirty="0"/>
              <a:t>-35</a:t>
            </a:r>
            <a:r>
              <a:rPr lang="en-US" dirty="0"/>
              <a:t> </a:t>
            </a:r>
            <a:r>
              <a:rPr lang="en-US" dirty="0" smtClean="0"/>
              <a:t>m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≈</a:t>
            </a:r>
            <a:r>
              <a:rPr lang="en-US" dirty="0"/>
              <a:t> </a:t>
            </a:r>
            <a:r>
              <a:rPr lang="en-US" dirty="0" smtClean="0"/>
              <a:t>6.4 × 10</a:t>
            </a:r>
            <a:r>
              <a:rPr lang="en-US" baseline="30000" dirty="0"/>
              <a:t>−34</a:t>
            </a:r>
            <a:r>
              <a:rPr lang="en-US" dirty="0"/>
              <a:t> </a:t>
            </a:r>
            <a:r>
              <a:rPr lang="en-US" dirty="0" smtClean="0"/>
              <a:t>in</a:t>
            </a:r>
          </a:p>
          <a:p>
            <a:pPr lvl="1"/>
            <a:r>
              <a:rPr lang="en-US" dirty="0" smtClean="0"/>
              <a:t>Can store only a few bits (</a:t>
            </a:r>
            <a:r>
              <a:rPr lang="en-US" sz="28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≈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 smtClean="0"/>
              <a:t>6) in a Planck length cube</a:t>
            </a:r>
          </a:p>
          <a:p>
            <a:pPr lvl="4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Our universe is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≈ </a:t>
            </a:r>
            <a:r>
              <a:rPr lang="en-US" dirty="0" smtClean="0"/>
              <a:t>13.8 billion years old and (even with hyperinflation) </a:t>
            </a:r>
            <a:r>
              <a:rPr lang="en-US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≈ </a:t>
            </a:r>
            <a:r>
              <a:rPr lang="en-US" dirty="0" smtClean="0">
                <a:solidFill>
                  <a:prstClr val="black"/>
                </a:solidFill>
              </a:rPr>
              <a:t>93.2 billion light years across</a:t>
            </a:r>
            <a:endParaRPr lang="en-US" dirty="0" smtClean="0"/>
          </a:p>
          <a:p>
            <a:pPr lvl="5"/>
            <a:endParaRPr lang="en-US" dirty="0" smtClean="0"/>
          </a:p>
          <a:p>
            <a:pPr lvl="5"/>
            <a:endParaRPr lang="en-US" dirty="0"/>
          </a:p>
          <a:p>
            <a:pPr marL="0" indent="0">
              <a:buNone/>
            </a:pPr>
            <a:r>
              <a:rPr lang="en-US" dirty="0" smtClean="0"/>
              <a:t>So…volume of universe  &lt; 10</a:t>
            </a:r>
            <a:r>
              <a:rPr lang="en-US" baseline="30000" dirty="0" smtClean="0"/>
              <a:t>200</a:t>
            </a:r>
            <a:r>
              <a:rPr lang="en-US" dirty="0" smtClean="0"/>
              <a:t> &lt; 2</a:t>
            </a:r>
            <a:r>
              <a:rPr lang="en-US" baseline="30000" dirty="0" smtClean="0"/>
              <a:t>670</a:t>
            </a:r>
            <a:r>
              <a:rPr lang="en-US" dirty="0" smtClean="0"/>
              <a:t> cubic Planck lengths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age of universe  &lt; 10</a:t>
            </a:r>
            <a:r>
              <a:rPr lang="en-US" baseline="30000" dirty="0" smtClean="0"/>
              <a:t>27</a:t>
            </a:r>
            <a:r>
              <a:rPr lang="en-US" dirty="0" smtClean="0"/>
              <a:t> &lt; 2</a:t>
            </a:r>
            <a:r>
              <a:rPr lang="en-US" baseline="30000" dirty="0" smtClean="0"/>
              <a:t>90</a:t>
            </a:r>
            <a:r>
              <a:rPr lang="en-US" dirty="0" smtClean="0"/>
              <a:t> nanoseconds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lvl="0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For comparison…   1 petabyte </a:t>
            </a:r>
            <a:r>
              <a:rPr lang="en-US" dirty="0">
                <a:solidFill>
                  <a:prstClr val="black"/>
                </a:solidFill>
              </a:rPr>
              <a:t>= 2</a:t>
            </a:r>
            <a:r>
              <a:rPr lang="en-US" baseline="30000" dirty="0">
                <a:solidFill>
                  <a:prstClr val="black"/>
                </a:solidFill>
              </a:rPr>
              <a:t>50</a:t>
            </a:r>
            <a:r>
              <a:rPr lang="en-US" dirty="0">
                <a:solidFill>
                  <a:prstClr val="black"/>
                </a:solidFill>
              </a:rPr>
              <a:t> bytes = 2</a:t>
            </a:r>
            <a:r>
              <a:rPr lang="en-US" baseline="30000" dirty="0">
                <a:solidFill>
                  <a:prstClr val="black"/>
                </a:solidFill>
              </a:rPr>
              <a:t>53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bits         	  		                 1 year  </a:t>
            </a:r>
            <a:r>
              <a:rPr lang="en-US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≈</a:t>
            </a:r>
            <a:r>
              <a:rPr lang="en-US" dirty="0" smtClean="0">
                <a:solidFill>
                  <a:prstClr val="black"/>
                </a:solidFill>
                <a:ea typeface="Cambria Math" panose="02040503050406030204" pitchFamily="18" charset="0"/>
              </a:rPr>
              <a:t> 2</a:t>
            </a:r>
            <a:r>
              <a:rPr lang="en-US" baseline="30000" dirty="0" smtClean="0">
                <a:solidFill>
                  <a:prstClr val="black"/>
                </a:solidFill>
                <a:ea typeface="Cambria Math" panose="02040503050406030204" pitchFamily="18" charset="0"/>
              </a:rPr>
              <a:t>55</a:t>
            </a:r>
            <a:r>
              <a:rPr lang="en-US" dirty="0" smtClean="0">
                <a:solidFill>
                  <a:prstClr val="black"/>
                </a:solidFill>
                <a:ea typeface="Cambria Math" panose="02040503050406030204" pitchFamily="18" charset="0"/>
              </a:rPr>
              <a:t> nanoseconds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780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6"/>
    </mc:Choice>
    <mc:Fallback xmlns="">
      <p:transition spd="slow" advTm="30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Computing in a finite world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5"/>
                <a:endParaRPr lang="en-US" sz="100" i="1" dirty="0" smtClean="0"/>
              </a:p>
              <a:p>
                <a:r>
                  <a:rPr lang="en-US" dirty="0"/>
                  <a:t>P</a:t>
                </a:r>
                <a:r>
                  <a:rPr lang="en-US" dirty="0" smtClean="0"/>
                  <a:t>hysical realizations of digital computers inspired concerns about </a:t>
                </a:r>
                <a:r>
                  <a:rPr lang="en-US" i="1" dirty="0" smtClean="0"/>
                  <a:t>efficiency</a:t>
                </a:r>
                <a:r>
                  <a:rPr lang="en-US" dirty="0" smtClean="0"/>
                  <a:t> of algorithms</a:t>
                </a:r>
              </a:p>
              <a:p>
                <a:pPr lvl="1"/>
                <a:r>
                  <a:rPr lang="en-US" dirty="0" smtClean="0"/>
                  <a:t>How quickly do they run given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 smtClean="0"/>
                  <a:t> input bits?                    Time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≈ </a:t>
                </a:r>
                <a:r>
                  <a:rPr lang="en-US" dirty="0" smtClean="0">
                    <a:ea typeface="Cambria Math" panose="02040503050406030204" pitchFamily="18" charset="0"/>
                  </a:rPr>
                  <a:t># steps </a:t>
                </a:r>
                <a:endParaRPr lang="en-US" dirty="0" smtClean="0"/>
              </a:p>
              <a:p>
                <a:pPr lvl="2"/>
                <a:r>
                  <a:rPr lang="en-US" b="1" dirty="0" smtClean="0"/>
                  <a:t>Good</a:t>
                </a:r>
                <a:r>
                  <a:rPr lang="en-US" dirty="0" smtClean="0"/>
                  <a:t>: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b="1" dirty="0" smtClean="0"/>
                  <a:t> - </a:t>
                </a:r>
                <a:r>
                  <a:rPr lang="en-US" dirty="0" smtClean="0"/>
                  <a:t>bounded by a </a:t>
                </a:r>
                <a:r>
                  <a:rPr lang="en-US" i="1" dirty="0" smtClean="0"/>
                  <a:t>polynomial</a:t>
                </a:r>
                <a:r>
                  <a:rPr lang="en-US" dirty="0" smtClean="0"/>
                  <a:t> function of the input size</a:t>
                </a:r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 smtClean="0"/>
                  <a:t>: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for short</a:t>
                </a:r>
              </a:p>
              <a:p>
                <a:pPr lvl="2"/>
                <a:r>
                  <a:rPr lang="en-US" b="1" dirty="0" smtClean="0"/>
                  <a:t>Bad</a:t>
                </a:r>
                <a:r>
                  <a:rPr lang="en-US" dirty="0" smtClean="0"/>
                  <a:t>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dirty="0" smtClean="0"/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rad>
                      </m:sup>
                    </m:sSup>
                  </m:oMath>
                </a14:m>
                <a:r>
                  <a:rPr lang="en-US" dirty="0" smtClean="0"/>
                  <a:t>, …</a:t>
                </a:r>
              </a:p>
              <a:p>
                <a:pPr lvl="6"/>
                <a:endParaRPr lang="en-US" sz="300" dirty="0" smtClean="0"/>
              </a:p>
              <a:p>
                <a:pPr lvl="1"/>
                <a:r>
                  <a:rPr lang="en-US" dirty="0" smtClean="0"/>
                  <a:t>1960s:  Many problems have (surprisingly) good algorithms but others seem only to have bad ones…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757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169"/>
    </mc:Choice>
    <mc:Fallback xmlns="">
      <p:transition spd="slow" advTm="104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Complexity class P</a:t>
            </a:r>
            <a:endParaRPr lang="en-US" sz="3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1887-8F6D-4082-8A7C-DE922F74AB33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40229" y="1151164"/>
                <a:ext cx="7463245" cy="5025799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Algorithm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dirty="0" smtClean="0"/>
                  <a:t> runs in </a:t>
                </a:r>
                <a:r>
                  <a:rPr lang="en-US" i="1" dirty="0" smtClean="0"/>
                  <a:t>polynomial time </a:t>
                </a:r>
                <a:r>
                  <a:rPr lang="en-US" dirty="0" err="1" smtClean="0"/>
                  <a:t>iff</a:t>
                </a:r>
                <a:r>
                  <a:rPr lang="en-US" dirty="0" smtClean="0"/>
                  <a:t> its # of steps on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 smtClean="0"/>
                  <a:t>-bit inputs grows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d>
                          <m:d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sup>
                    </m:sSup>
                  </m:oMath>
                </a14:m>
                <a:endParaRPr lang="en-US" b="1" dirty="0" smtClean="0"/>
              </a:p>
              <a:p>
                <a:pPr lvl="1"/>
                <a:endParaRPr lang="en-US" sz="2800" dirty="0" smtClean="0"/>
              </a:p>
              <a:p>
                <a:r>
                  <a:rPr lang="en-US" dirty="0" smtClean="0"/>
                  <a:t>For </a:t>
                </a:r>
                <a:r>
                  <a:rPr lang="en-US" dirty="0"/>
                  <a:t>simplicity, focus on </a:t>
                </a:r>
                <a:r>
                  <a:rPr lang="en-US" i="1" dirty="0"/>
                  <a:t>decision</a:t>
                </a:r>
                <a:r>
                  <a:rPr lang="en-US" dirty="0"/>
                  <a:t> </a:t>
                </a:r>
                <a:r>
                  <a:rPr lang="en-US" dirty="0" smtClean="0"/>
                  <a:t>problems and algorithms whose answer is true/false, yes/no</a:t>
                </a:r>
              </a:p>
              <a:p>
                <a:pPr lvl="1"/>
                <a:endParaRPr lang="en-US" b="1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𝐏</m:t>
                    </m:r>
                  </m:oMath>
                </a14:m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= set of all decision problems with polynomial-    	time algorithms</a:t>
                </a:r>
                <a:endParaRPr lang="en-US" b="1" dirty="0" smtClean="0"/>
              </a:p>
              <a:p>
                <a:endParaRPr lang="en-US" sz="3200" dirty="0" smtClean="0"/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0229" y="1151164"/>
                <a:ext cx="7463245" cy="5025799"/>
              </a:xfrm>
              <a:blipFill>
                <a:blip r:embed="rId4"/>
                <a:stretch>
                  <a:fillRect l="-1469" t="-2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41945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44"/>
    </mc:Choice>
    <mc:Fallback xmlns="">
      <p:transition spd="slow" advTm="487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46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4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1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5|8.5|5.2|2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6|11|12.4|45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|64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4.9|63.5|12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5.7|30.7|37.6|24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11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2|0.1|0.2|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|17.4|47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6|8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3|22.3|2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3|0.4|0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9176</TotalTime>
  <Words>2687</Words>
  <Application>Microsoft Office PowerPoint</Application>
  <PresentationFormat>On-screen Show (4:3)</PresentationFormat>
  <Paragraphs>731</Paragraphs>
  <Slides>53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Arial</vt:lpstr>
      <vt:lpstr>Calibri</vt:lpstr>
      <vt:lpstr>Calibri Light</vt:lpstr>
      <vt:lpstr>Cambria Math</vt:lpstr>
      <vt:lpstr>Symbol</vt:lpstr>
      <vt:lpstr>Office Theme</vt:lpstr>
      <vt:lpstr>The Limits of Proof</vt:lpstr>
      <vt:lpstr>Formal Proofs</vt:lpstr>
      <vt:lpstr>Formal Proofs</vt:lpstr>
      <vt:lpstr>Limits of Proof I</vt:lpstr>
      <vt:lpstr>Limits of Proof I</vt:lpstr>
      <vt:lpstr>Infinities in these limits to proof</vt:lpstr>
      <vt:lpstr>A finite universe and a finite lifetime</vt:lpstr>
      <vt:lpstr>Computing in a finite world</vt:lpstr>
      <vt:lpstr>Complexity class P</vt:lpstr>
      <vt:lpstr>Reasoning about finite worlds</vt:lpstr>
      <vt:lpstr>Boolean formula properties</vt:lpstr>
      <vt:lpstr>Satisfiability (SAT) Problem</vt:lpstr>
      <vt:lpstr>NP and NP-completeness</vt:lpstr>
      <vt:lpstr>Boolean formula properties</vt:lpstr>
      <vt:lpstr>What constitutes a proof?</vt:lpstr>
      <vt:lpstr>What constitutes a proof?</vt:lpstr>
      <vt:lpstr>Proof Complexity</vt:lpstr>
      <vt:lpstr>Proof Complexity</vt:lpstr>
      <vt:lpstr>Comparing Proof Systems [Cook-Reckhow 1975] </vt:lpstr>
      <vt:lpstr>Frege Systems [Cook-Reckhow 1975] </vt:lpstr>
      <vt:lpstr>CNF Formulas</vt:lpstr>
      <vt:lpstr>CNF Formulas and Circuits</vt:lpstr>
      <vt:lpstr>Resolution proofs</vt:lpstr>
      <vt:lpstr>Resolution and Formal Methods in CS</vt:lpstr>
      <vt:lpstr>Resolution and Formal Methods in CS</vt:lpstr>
      <vt:lpstr>The Limits of Resolution</vt:lpstr>
      <vt:lpstr>The Limits of Resolution</vt:lpstr>
      <vt:lpstr>The Limits of Resolution</vt:lpstr>
      <vt:lpstr>Formulas of larger depth than CNF?</vt:lpstr>
      <vt:lpstr>More powerful logical proof systems</vt:lpstr>
      <vt:lpstr>Some Proof System Relationships</vt:lpstr>
      <vt:lpstr>Thinking outside the logic box</vt:lpstr>
      <vt:lpstr>Thinking outside the logic box:  Algebra</vt:lpstr>
      <vt:lpstr>Algebraic reasoning</vt:lpstr>
      <vt:lpstr>Algebraic reasoning</vt:lpstr>
      <vt:lpstr>Polynomial Calculus simulates Resolution</vt:lpstr>
      <vt:lpstr>The Limits of Polynomial Calculus</vt:lpstr>
      <vt:lpstr>Thinking outside the logic box: Optimization</vt:lpstr>
      <vt:lpstr>Cutting Planes proofs  [Gomory 1959], [Chvatal 1993]</vt:lpstr>
      <vt:lpstr>Cutting Planes Geometry</vt:lpstr>
      <vt:lpstr>Cutting Planes Geometry</vt:lpstr>
      <vt:lpstr>Higher Degree: Sherali-Adams</vt:lpstr>
      <vt:lpstr>Positivstellensatz</vt:lpstr>
      <vt:lpstr>Higher Degree:  Sum of Squares</vt:lpstr>
      <vt:lpstr>Optimization and refutation</vt:lpstr>
      <vt:lpstr>Extension Complexity [Yannakakis 1991]</vt:lpstr>
      <vt:lpstr>SDP Extension Complexity                           [Gouveia-Parrilo-Thomas 2011], [Fiorini-Massar-Pokutta-Tiwari-de Wolf 2012]</vt:lpstr>
      <vt:lpstr>Dynamism</vt:lpstr>
      <vt:lpstr>Proof System Relationships</vt:lpstr>
      <vt:lpstr>Complexity of PHP_n^(n+1)</vt:lpstr>
      <vt:lpstr>Complexity of random k-CNF</vt:lpstr>
      <vt:lpstr>The Power of Proof Complexity</vt:lpstr>
      <vt:lpstr>Thanks!</vt:lpstr>
    </vt:vector>
  </TitlesOfParts>
  <Company>CSE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Time-Space Tradeoffs for learning random functions</dc:title>
  <dc:creator>yx1992</dc:creator>
  <cp:lastModifiedBy>Paul Beame</cp:lastModifiedBy>
  <cp:revision>458</cp:revision>
  <dcterms:created xsi:type="dcterms:W3CDTF">2018-06-19T21:29:19Z</dcterms:created>
  <dcterms:modified xsi:type="dcterms:W3CDTF">2020-01-14T08:27:37Z</dcterms:modified>
</cp:coreProperties>
</file>