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handoutMasterIdLst>
    <p:handoutMasterId r:id="rId66"/>
  </p:handoutMasterIdLst>
  <p:sldIdLst>
    <p:sldId id="256" r:id="rId2"/>
    <p:sldId id="257" r:id="rId3"/>
    <p:sldId id="480" r:id="rId4"/>
    <p:sldId id="290" r:id="rId5"/>
    <p:sldId id="291" r:id="rId6"/>
    <p:sldId id="423" r:id="rId7"/>
    <p:sldId id="292" r:id="rId8"/>
    <p:sldId id="293" r:id="rId9"/>
    <p:sldId id="406" r:id="rId10"/>
    <p:sldId id="482" r:id="rId11"/>
    <p:sldId id="422" r:id="rId12"/>
    <p:sldId id="380" r:id="rId13"/>
    <p:sldId id="383" r:id="rId14"/>
    <p:sldId id="382" r:id="rId15"/>
    <p:sldId id="280" r:id="rId16"/>
    <p:sldId id="279" r:id="rId17"/>
    <p:sldId id="426" r:id="rId18"/>
    <p:sldId id="427" r:id="rId19"/>
    <p:sldId id="428" r:id="rId20"/>
    <p:sldId id="429" r:id="rId21"/>
    <p:sldId id="430" r:id="rId22"/>
    <p:sldId id="433" r:id="rId23"/>
    <p:sldId id="434" r:id="rId24"/>
    <p:sldId id="440" r:id="rId25"/>
    <p:sldId id="441" r:id="rId26"/>
    <p:sldId id="442" r:id="rId27"/>
    <p:sldId id="443" r:id="rId28"/>
    <p:sldId id="444" r:id="rId29"/>
    <p:sldId id="445" r:id="rId30"/>
    <p:sldId id="446" r:id="rId31"/>
    <p:sldId id="447" r:id="rId32"/>
    <p:sldId id="448" r:id="rId33"/>
    <p:sldId id="449" r:id="rId34"/>
    <p:sldId id="450" r:id="rId35"/>
    <p:sldId id="451" r:id="rId36"/>
    <p:sldId id="452" r:id="rId37"/>
    <p:sldId id="453" r:id="rId38"/>
    <p:sldId id="454" r:id="rId39"/>
    <p:sldId id="455" r:id="rId40"/>
    <p:sldId id="456" r:id="rId41"/>
    <p:sldId id="457" r:id="rId42"/>
    <p:sldId id="458" r:id="rId43"/>
    <p:sldId id="459" r:id="rId44"/>
    <p:sldId id="460" r:id="rId45"/>
    <p:sldId id="461" r:id="rId46"/>
    <p:sldId id="462" r:id="rId47"/>
    <p:sldId id="463" r:id="rId48"/>
    <p:sldId id="464" r:id="rId49"/>
    <p:sldId id="465" r:id="rId50"/>
    <p:sldId id="466" r:id="rId51"/>
    <p:sldId id="467" r:id="rId52"/>
    <p:sldId id="468" r:id="rId53"/>
    <p:sldId id="469" r:id="rId54"/>
    <p:sldId id="470" r:id="rId55"/>
    <p:sldId id="471" r:id="rId56"/>
    <p:sldId id="472" r:id="rId57"/>
    <p:sldId id="473" r:id="rId58"/>
    <p:sldId id="474" r:id="rId59"/>
    <p:sldId id="475" r:id="rId60"/>
    <p:sldId id="476" r:id="rId61"/>
    <p:sldId id="477" r:id="rId62"/>
    <p:sldId id="478" r:id="rId63"/>
    <p:sldId id="266" r:id="rId6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5883D6"/>
    <a:srgbClr val="CCECFF"/>
    <a:srgbClr val="008000"/>
    <a:srgbClr val="99CC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992" autoAdjust="0"/>
  </p:normalViewPr>
  <p:slideViewPr>
    <p:cSldViewPr snapToGrid="0">
      <p:cViewPr>
        <p:scale>
          <a:sx n="95" d="100"/>
          <a:sy n="95" d="100"/>
        </p:scale>
        <p:origin x="-1160" y="-8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FA768C-51E2-FC40-B6FC-851D538C3DA1}" type="datetimeFigureOut">
              <a:rPr lang="en-US" smtClean="0"/>
              <a:pPr/>
              <a:t>4/18/11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31E8CB-1CD7-3D4C-8ED6-A54162BEDF77}" type="slidenum">
              <a:rPr lang="en-US" smtClean="0"/>
              <a:pPr/>
              <a:t>‹#›</a:t>
            </a:fld>
            <a:endParaRPr lang="en-US"/>
          </a:p>
        </p:txBody>
      </p:sp>
    </p:spTree>
    <p:extLst>
      <p:ext uri="{BB962C8B-B14F-4D97-AF65-F5344CB8AC3E}">
        <p14:creationId xmlns:p14="http://schemas.microsoft.com/office/powerpoint/2010/main" val="3620361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3D58D44-4821-DB4E-9365-77ED3BA1BC73}" type="datetime1">
              <a:rPr lang="en-US"/>
              <a:pPr>
                <a:defRPr/>
              </a:pPr>
              <a:t>4/18/11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0D37C9A-7E7B-7F49-B6F6-96B811F0C288}" type="slidenum">
              <a:rPr lang="en-GB"/>
              <a:pPr>
                <a:defRPr/>
              </a:pPr>
              <a:t>‹#›</a:t>
            </a:fld>
            <a:endParaRPr lang="en-GB"/>
          </a:p>
        </p:txBody>
      </p:sp>
    </p:spTree>
    <p:extLst>
      <p:ext uri="{BB962C8B-B14F-4D97-AF65-F5344CB8AC3E}">
        <p14:creationId xmlns:p14="http://schemas.microsoft.com/office/powerpoint/2010/main" val="33788367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The book “Real World Haskell” is available on the web.  Many members of the Haskell community have added comments to the text.  The authors asked me to encourage you to add comments as well, in places where you find an error or something confusing.  Your comments will help improve future versions of the book.</a:t>
            </a:r>
          </a:p>
          <a:p>
            <a:pPr eaLnBrk="1" hangingPunct="1">
              <a:spcBef>
                <a:spcPct val="0"/>
              </a:spcBef>
            </a:pPr>
            <a:endParaRPr lang="en-GB" dirty="0" smtClean="0"/>
          </a:p>
          <a:p>
            <a:pPr eaLnBrk="1" hangingPunct="1">
              <a:spcBef>
                <a:spcPct val="0"/>
              </a:spcBef>
            </a:pPr>
            <a:r>
              <a:rPr lang="en-GB" dirty="0" smtClean="0"/>
              <a:t>Please feel free to ask questions during lecture.  If you are confused, there is a good chance other people in the room are too!</a:t>
            </a:r>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8ACF22-2C10-CD47-8416-5039C67D7ED3}" type="slidenum">
              <a:rPr lang="en-GB" smtClean="0">
                <a:ea typeface="ＭＳ Ｐゴシック" charset="-128"/>
                <a:cs typeface="ＭＳ Ｐゴシック" charset="-128"/>
              </a:rPr>
              <a:pPr fontAlgn="base">
                <a:spcBef>
                  <a:spcPct val="0"/>
                </a:spcBef>
                <a:spcAft>
                  <a:spcPct val="0"/>
                </a:spcAft>
                <a:defRPr/>
              </a:pPr>
              <a:t>1</a:t>
            </a:fld>
            <a:endParaRPr lang="en-GB" smtClean="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In Haskell, putting parens around an infix operator converts that operator to be an ordinary function.</a:t>
            </a:r>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1BD26F-3A9D-094A-BBCD-0E1A918AD89D}" type="slidenum">
              <a:rPr lang="en-GB" smtClean="0">
                <a:ea typeface="ＭＳ Ｐゴシック" charset="-128"/>
                <a:cs typeface="ＭＳ Ｐゴシック" charset="-128"/>
              </a:rPr>
              <a:pPr fontAlgn="base">
                <a:spcBef>
                  <a:spcPct val="0"/>
                </a:spcBef>
                <a:spcAft>
                  <a:spcPct val="0"/>
                </a:spcAft>
                <a:defRPr/>
              </a:pPr>
              <a:t>12</a:t>
            </a:fld>
            <a:endParaRPr lang="en-GB" smtClean="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Putting ticks around a function converts the function to an infix operator.</a:t>
            </a:r>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5547DA-15AA-874A-A9E2-0A7E6AD31E8D}" type="slidenum">
              <a:rPr lang="en-GB" smtClean="0">
                <a:ea typeface="ＭＳ Ｐゴシック" charset="-128"/>
                <a:cs typeface="ＭＳ Ｐゴシック" charset="-128"/>
              </a:rPr>
              <a:pPr fontAlgn="base">
                <a:spcBef>
                  <a:spcPct val="0"/>
                </a:spcBef>
                <a:spcAft>
                  <a:spcPct val="0"/>
                </a:spcAft>
                <a:defRPr/>
              </a:pPr>
              <a:t>13</a:t>
            </a:fld>
            <a:endParaRPr lang="en-GB" smtClean="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8B2343-58B2-1844-9959-E55CB74BDBD9}" type="slidenum">
              <a:rPr lang="en-GB" smtClean="0">
                <a:ea typeface="ＭＳ Ｐゴシック" charset="-128"/>
                <a:cs typeface="ＭＳ Ｐゴシック" charset="-128"/>
              </a:rPr>
              <a:pPr fontAlgn="base">
                <a:spcBef>
                  <a:spcPct val="0"/>
                </a:spcBef>
                <a:spcAft>
                  <a:spcPct val="0"/>
                </a:spcAft>
                <a:defRPr/>
              </a:pPr>
              <a:t>14</a:t>
            </a:fld>
            <a:endParaRPr lang="en-GB" smtClean="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10DF13-66AA-0D45-8F08-FA2984098C7D}" type="slidenum">
              <a:rPr lang="en-GB" smtClean="0">
                <a:ea typeface="ＭＳ Ｐゴシック" charset="-128"/>
                <a:cs typeface="ＭＳ Ｐゴシック" charset="-128"/>
              </a:rPr>
              <a:pPr fontAlgn="base">
                <a:spcBef>
                  <a:spcPct val="0"/>
                </a:spcBef>
                <a:spcAft>
                  <a:spcPct val="0"/>
                </a:spcAft>
                <a:defRPr/>
              </a:pPr>
              <a:t>15</a:t>
            </a:fld>
            <a:endParaRPr lang="en-GB" smtClean="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DEB62F-E50F-B14A-AB29-AE1BFBC16552}" type="slidenum">
              <a:rPr lang="en-GB" smtClean="0">
                <a:ea typeface="ＭＳ Ｐゴシック" charset="-128"/>
                <a:cs typeface="ＭＳ Ｐゴシック" charset="-128"/>
              </a:rPr>
              <a:pPr fontAlgn="base">
                <a:spcBef>
                  <a:spcPct val="0"/>
                </a:spcBef>
                <a:spcAft>
                  <a:spcPct val="0"/>
                </a:spcAft>
                <a:defRPr/>
              </a:pPr>
              <a:t>16</a:t>
            </a:fld>
            <a:endParaRPr lang="en-GB" smtClean="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program takes the state</a:t>
            </a:r>
            <a:r>
              <a:rPr lang="en-US" baseline="0" dirty="0" smtClean="0"/>
              <a:t> of the world as its input, modifies the world as directed by the program, and then returns the “result” of the computation as well as the modified world.  </a:t>
            </a:r>
            <a:endParaRPr lang="en-US" dirty="0"/>
          </a:p>
        </p:txBody>
      </p:sp>
      <p:sp>
        <p:nvSpPr>
          <p:cNvPr id="4" name="Slide Number Placeholder 3"/>
          <p:cNvSpPr>
            <a:spLocks noGrp="1"/>
          </p:cNvSpPr>
          <p:nvPr>
            <p:ph type="sldNum" sz="quarter" idx="10"/>
          </p:nvPr>
        </p:nvSpPr>
        <p:spPr/>
        <p:txBody>
          <a:bodyPr/>
          <a:lstStyle/>
          <a:p>
            <a:fld id="{D73D8F3C-3F3A-49BB-86F7-17301BD5672D}" type="slidenum">
              <a:rPr lang="en-GB" smtClean="0"/>
              <a:pPr/>
              <a:t>25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973916-B981-8345-96ED-4465BC2AF42F}" type="slidenum">
              <a:rPr lang="en-GB" smtClean="0">
                <a:ea typeface="ＭＳ Ｐゴシック" charset="-128"/>
                <a:cs typeface="ＭＳ Ｐゴシック" charset="-128"/>
              </a:rPr>
              <a:pPr fontAlgn="base">
                <a:spcBef>
                  <a:spcPct val="0"/>
                </a:spcBef>
                <a:spcAft>
                  <a:spcPct val="0"/>
                </a:spcAft>
                <a:defRPr/>
              </a:pPr>
              <a:t>63</a:t>
            </a:fld>
            <a:endParaRPr lang="en-GB" smtClean="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FD4BEA-EF72-E64D-AD55-D06A83D8E39A}" type="slidenum">
              <a:rPr lang="en-GB" smtClean="0">
                <a:ea typeface="ＭＳ Ｐゴシック" charset="-128"/>
                <a:cs typeface="ＭＳ Ｐゴシック" charset="-128"/>
              </a:rPr>
              <a:pPr fontAlgn="base">
                <a:spcBef>
                  <a:spcPct val="0"/>
                </a:spcBef>
                <a:spcAft>
                  <a:spcPct val="0"/>
                </a:spcAft>
                <a:defRPr/>
              </a:pPr>
              <a:t>2</a:t>
            </a:fld>
            <a:endParaRPr lang="en-GB" smtClean="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Sea change: the</a:t>
            </a:r>
            <a:r>
              <a:rPr lang="en-GB" baseline="0" dirty="0" smtClean="0"/>
              <a:t> rise of multi-core and much more parallel programming likely to make minimizing state much more important.</a:t>
            </a:r>
            <a:endParaRPr lang="en-GB" dirty="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BE3AEC-7292-6840-A979-5075D99D9457}" type="slidenum">
              <a:rPr lang="en-GB" smtClean="0">
                <a:ea typeface="ＭＳ Ｐゴシック" charset="-128"/>
                <a:cs typeface="ＭＳ Ｐゴシック" charset="-128"/>
              </a:rPr>
              <a:pPr fontAlgn="base">
                <a:spcBef>
                  <a:spcPct val="0"/>
                </a:spcBef>
                <a:spcAft>
                  <a:spcPct val="0"/>
                </a:spcAft>
                <a:defRPr/>
              </a:pPr>
              <a:t>3</a:t>
            </a:fld>
            <a:endParaRPr lang="en-GB" smtClean="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795761-83F6-E34F-8E37-53C0F5369074}" type="slidenum">
              <a:rPr lang="en-GB">
                <a:ea typeface="ＭＳ Ｐゴシック" charset="-128"/>
                <a:cs typeface="ＭＳ Ｐゴシック" charset="-128"/>
              </a:rPr>
              <a:pPr fontAlgn="base">
                <a:spcBef>
                  <a:spcPct val="0"/>
                </a:spcBef>
                <a:spcAft>
                  <a:spcPct val="0"/>
                </a:spcAft>
                <a:defRPr/>
              </a:pPr>
              <a:t>4</a:t>
            </a:fld>
            <a:endParaRPr lang="en-GB">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243AA6-AD4A-9F47-B737-B2799F4DB2F1}" type="slidenum">
              <a:rPr lang="en-GB">
                <a:ea typeface="ＭＳ Ｐゴシック" charset="-128"/>
                <a:cs typeface="ＭＳ Ｐゴシック" charset="-128"/>
              </a:rPr>
              <a:pPr fontAlgn="base">
                <a:spcBef>
                  <a:spcPct val="0"/>
                </a:spcBef>
                <a:spcAft>
                  <a:spcPct val="0"/>
                </a:spcAft>
                <a:defRPr/>
              </a:pPr>
              <a:t>5</a:t>
            </a:fld>
            <a:endParaRPr lang="en-GB">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243AA6-AD4A-9F47-B737-B2799F4DB2F1}" type="slidenum">
              <a:rPr lang="en-GB">
                <a:ea typeface="ＭＳ Ｐゴシック" charset="-128"/>
                <a:cs typeface="ＭＳ Ｐゴシック" charset="-128"/>
              </a:rPr>
              <a:pPr fontAlgn="base">
                <a:spcBef>
                  <a:spcPct val="0"/>
                </a:spcBef>
                <a:spcAft>
                  <a:spcPct val="0"/>
                </a:spcAft>
                <a:defRPr/>
              </a:pPr>
              <a:t>6</a:t>
            </a:fld>
            <a:endParaRPr lang="en-GB">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2494D3-372C-474E-BCED-1FF0573C28B3}" type="slidenum">
              <a:rPr lang="en-GB">
                <a:ea typeface="ＭＳ Ｐゴシック" charset="-128"/>
                <a:cs typeface="ＭＳ Ｐゴシック" charset="-128"/>
              </a:rPr>
              <a:pPr fontAlgn="base">
                <a:spcBef>
                  <a:spcPct val="0"/>
                </a:spcBef>
                <a:spcAft>
                  <a:spcPct val="0"/>
                </a:spcAft>
                <a:defRPr/>
              </a:pPr>
              <a:t>7</a:t>
            </a:fld>
            <a:endParaRPr lang="en-GB">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Initial</a:t>
            </a:r>
            <a:r>
              <a:rPr lang="en-US" baseline="0" dirty="0" smtClean="0"/>
              <a:t> motto: Avoid success at all costs!  So designers could play with different options and not have to support a user base</a:t>
            </a:r>
          </a:p>
          <a:p>
            <a:pPr eaLnBrk="1" hangingPunct="1">
              <a:spcBef>
                <a:spcPct val="0"/>
              </a:spcBef>
            </a:pPr>
            <a:r>
              <a:rPr lang="en-US" baseline="0" dirty="0" smtClean="0"/>
              <a:t>After a while, people started wanting to use the language for real though.</a:t>
            </a:r>
          </a:p>
          <a:p>
            <a:pPr eaLnBrk="1" hangingPunct="1">
              <a:spcBef>
                <a:spcPct val="0"/>
              </a:spcBef>
            </a:pPr>
            <a:r>
              <a:rPr lang="en-US" baseline="0" dirty="0" smtClean="0"/>
              <a:t>Haskell98: stable version for users and tool writers</a:t>
            </a:r>
          </a:p>
          <a:p>
            <a:pPr eaLnBrk="1" hangingPunct="1">
              <a:spcBef>
                <a:spcPct val="0"/>
              </a:spcBef>
            </a:pPr>
            <a:r>
              <a:rPr lang="en-US" baseline="0" dirty="0" smtClean="0"/>
              <a:t>Haskell’: updated stable version for users, that incorporates innovations of intervening decade</a:t>
            </a:r>
          </a:p>
          <a:p>
            <a:pPr eaLnBrk="1" hangingPunct="1">
              <a:spcBef>
                <a:spcPct val="0"/>
              </a:spcBef>
            </a:pPr>
            <a:r>
              <a:rPr lang="en-US" baseline="0" dirty="0" err="1" smtClean="0"/>
              <a:t>Hackage</a:t>
            </a:r>
            <a:r>
              <a:rPr lang="en-US" baseline="0" dirty="0" smtClean="0"/>
              <a:t>: online repository of libraries, which contains &gt;2000 libraries as of July 2010; these libraries have been downloaded over a million times.  Business like Amgen, a biotech company, and credit </a:t>
            </a:r>
            <a:r>
              <a:rPr lang="en-US" baseline="0" dirty="0" err="1" smtClean="0"/>
              <a:t>suisse</a:t>
            </a:r>
            <a:r>
              <a:rPr lang="en-US" baseline="0" dirty="0" smtClean="0"/>
              <a:t> first </a:t>
            </a:r>
            <a:r>
              <a:rPr lang="en-US" baseline="0" dirty="0" err="1" smtClean="0"/>
              <a:t>boston</a:t>
            </a:r>
            <a:r>
              <a:rPr lang="en-US" baseline="0" dirty="0" smtClean="0"/>
              <a:t>, are using Haskell because it solves their problems better than any other language out there.</a:t>
            </a: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A4BC98-D614-A44B-A935-DC0026D299F2}" type="slidenum">
              <a:rPr lang="en-GB">
                <a:ea typeface="ＭＳ Ｐゴシック" charset="-128"/>
                <a:cs typeface="ＭＳ Ｐゴシック" charset="-128"/>
              </a:rPr>
              <a:pPr fontAlgn="base">
                <a:spcBef>
                  <a:spcPct val="0"/>
                </a:spcBef>
                <a:spcAft>
                  <a:spcPct val="0"/>
                </a:spcAft>
                <a:defRPr/>
              </a:pPr>
              <a:t>8</a:t>
            </a:fld>
            <a:endParaRPr lang="en-GB">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switch to </a:t>
            </a:r>
            <a:r>
              <a:rPr lang="en-US" dirty="0" err="1" smtClean="0"/>
              <a:t>emacs</a:t>
            </a:r>
            <a:endParaRPr lang="en-US" dirty="0"/>
          </a:p>
        </p:txBody>
      </p:sp>
      <p:sp>
        <p:nvSpPr>
          <p:cNvPr id="4" name="Slide Number Placeholder 3"/>
          <p:cNvSpPr>
            <a:spLocks noGrp="1"/>
          </p:cNvSpPr>
          <p:nvPr>
            <p:ph type="sldNum" sz="quarter" idx="10"/>
          </p:nvPr>
        </p:nvSpPr>
        <p:spPr/>
        <p:txBody>
          <a:bodyPr/>
          <a:lstStyle/>
          <a:p>
            <a:pPr>
              <a:defRPr/>
            </a:pPr>
            <a:fld id="{E0D37C9A-7E7B-7F49-B6F6-96B811F0C288}" type="slidenum">
              <a:rPr lang="en-GB" smtClean="0"/>
              <a:pPr>
                <a:defRPr/>
              </a:pPr>
              <a:t>10</a:t>
            </a:fld>
            <a:endParaRPr lang="en-GB"/>
          </a:p>
        </p:txBody>
      </p:sp>
    </p:spTree>
    <p:extLst>
      <p:ext uri="{BB962C8B-B14F-4D97-AF65-F5344CB8AC3E}">
        <p14:creationId xmlns:p14="http://schemas.microsoft.com/office/powerpoint/2010/main" val="229094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F4B746CE-E588-DB44-A097-36F0F544C3AC}" type="datetime1">
              <a:rPr lang="en-US"/>
              <a:pPr>
                <a:defRPr/>
              </a:pPr>
              <a:t>4/18/11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F162B3F-247C-4349-821C-16FF30DFBDA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EE1DA7B-952F-8B4F-B5A0-1BF138D325F8}" type="datetime1">
              <a:rPr lang="en-US"/>
              <a:pPr>
                <a:defRPr/>
              </a:pPr>
              <a:t>4/18/11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255F530-52B1-C343-9E0A-9980BDAB111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E8FADA1-300E-2D49-AB64-C8A3A54B64B7}" type="datetime1">
              <a:rPr lang="en-US"/>
              <a:pPr>
                <a:defRPr/>
              </a:pPr>
              <a:t>4/18/11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32566A1-10EC-6143-A961-151FDC8291B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halkboard"/>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1800"/>
              </a:spcBef>
              <a:spcAft>
                <a:spcPts val="0"/>
              </a:spcAft>
              <a:buClr>
                <a:srgbClr val="FFFF00"/>
              </a:buClr>
              <a:buSzPct val="100000"/>
              <a:buFont typeface="Wingdings 2" pitchFamily="18" charset="2"/>
              <a:buChar char=""/>
              <a:defRPr>
                <a:latin typeface="Chalkboard"/>
              </a:defRPr>
            </a:lvl1pPr>
            <a:lvl2pPr>
              <a:buSzPct val="100000"/>
              <a:defRPr>
                <a:latin typeface="Chalkboard"/>
              </a:defRPr>
            </a:lvl2pPr>
            <a:lvl3pPr>
              <a:buSzPct val="100000"/>
              <a:defRPr>
                <a:latin typeface="Chalkboard"/>
              </a:defRPr>
            </a:lvl3pPr>
            <a:lvl4pPr>
              <a:buSzPct val="100000"/>
              <a:defRPr>
                <a:latin typeface="Chalkboard"/>
              </a:defRPr>
            </a:lvl4pPr>
            <a:lvl5pPr>
              <a:buSzPct val="100000"/>
              <a:defRPr>
                <a:latin typeface="Chalkboar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746C3140-5D4F-6C4D-8918-5830C97A7749}" type="datetime1">
              <a:rPr lang="en-US"/>
              <a:pPr>
                <a:defRPr/>
              </a:pPr>
              <a:t>4/18/11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E520400-76B4-B148-BE76-DEE492AB89F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C72DCAAA-6B83-4E4B-B84C-49947F341261}" type="datetime1">
              <a:rPr lang="en-US"/>
              <a:pPr>
                <a:defRPr/>
              </a:pPr>
              <a:t>4/18/11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693C6FE-FA80-7348-A2AF-DDCBACAB30A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96EE2DD-EA47-BA46-9E02-297D10F5D4C0}" type="datetime1">
              <a:rPr lang="en-US"/>
              <a:pPr>
                <a:defRPr/>
              </a:pPr>
              <a:t>4/18/11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45B39EE-AF88-0B43-A2E0-5E087DAC49B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80F0A796-FBD1-A141-B981-C4BBD5058AA7}" type="datetime1">
              <a:rPr lang="en-US"/>
              <a:pPr>
                <a:defRPr/>
              </a:pPr>
              <a:t>4/18/11</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005F3490-1D84-6540-B66C-D0C136A33B3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6745FF05-C6A2-294E-9720-495D231690D4}" type="datetime1">
              <a:rPr lang="en-US"/>
              <a:pPr>
                <a:defRPr/>
              </a:pPr>
              <a:t>4/18/11</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EE7204B2-3415-6E44-B41C-92021102FF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C4996A5D-7483-054C-AA47-819D35F6E878}" type="datetime1">
              <a:rPr lang="en-US"/>
              <a:pPr>
                <a:defRPr/>
              </a:pPr>
              <a:t>4/18/11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3AD236A8-A57F-3642-AD03-4DC4A41A4AA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925F4C4-3158-CF45-99CF-9C70962BE6F8}" type="datetime1">
              <a:rPr lang="en-US"/>
              <a:pPr>
                <a:defRPr/>
              </a:pPr>
              <a:t>4/18/11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82BCBA6-B327-8F4F-A5E4-88083F2A85E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FC44953D-3ED3-034C-AD91-E86BDE477CA7}" type="datetime1">
              <a:rPr lang="en-US"/>
              <a:pPr>
                <a:defRPr/>
              </a:pPr>
              <a:t>4/18/11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BC4B6BA-1338-F241-AB88-C965761E8BE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0" h="0"/>
            </a:sp3d>
          </a:bodyPr>
          <a:lstStyle/>
          <a:p>
            <a:r>
              <a:rPr lang="en-US" dirty="0" smtClean="0"/>
              <a:t>Click to edit Master title style</a:t>
            </a:r>
            <a:endParaRPr lang="en-US" dirty="0"/>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ea typeface="+mn-ea"/>
                <a:cs typeface="+mn-cs"/>
              </a:defRPr>
            </a:lvl1pPr>
          </a:lstStyle>
          <a:p>
            <a:pPr>
              <a:defRPr/>
            </a:pPr>
            <a:fld id="{B6C81897-2B30-7F40-B85A-E69253A5EB7B}" type="datetime1">
              <a:rPr lang="en-US"/>
              <a:pPr>
                <a:defRPr/>
              </a:pPr>
              <a:t>4/18/11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ea typeface="+mn-ea"/>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ea typeface="+mn-ea"/>
                <a:cs typeface="+mn-cs"/>
              </a:defRPr>
            </a:lvl1pPr>
          </a:lstStyle>
          <a:p>
            <a:pPr>
              <a:defRPr/>
            </a:pPr>
            <a:fld id="{A911D838-19D4-0047-AF23-D788E6E381C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latin typeface="Chalkboard"/>
          <a:ea typeface="ＭＳ Ｐゴシック" charset="-128"/>
          <a:cs typeface="Chalkboard"/>
        </a:defRPr>
      </a:lvl1pPr>
      <a:lvl2pPr algn="ctr" rtl="0" eaLnBrk="0" fontAlgn="base" hangingPunct="0">
        <a:spcBef>
          <a:spcPct val="0"/>
        </a:spcBef>
        <a:spcAft>
          <a:spcPct val="0"/>
        </a:spcAft>
        <a:defRPr sz="4100" b="1">
          <a:solidFill>
            <a:schemeClr val="tx1"/>
          </a:solidFill>
          <a:latin typeface="Lucida Sans" charset="0"/>
          <a:ea typeface="ＭＳ Ｐゴシック" charset="-128"/>
          <a:cs typeface="ＭＳ Ｐゴシック" charset="-128"/>
        </a:defRPr>
      </a:lvl2pPr>
      <a:lvl3pPr algn="ctr" rtl="0" eaLnBrk="0" fontAlgn="base" hangingPunct="0">
        <a:spcBef>
          <a:spcPct val="0"/>
        </a:spcBef>
        <a:spcAft>
          <a:spcPct val="0"/>
        </a:spcAft>
        <a:defRPr sz="4100" b="1">
          <a:solidFill>
            <a:schemeClr val="tx1"/>
          </a:solidFill>
          <a:latin typeface="Lucida Sans" charset="0"/>
          <a:ea typeface="ＭＳ Ｐゴシック" charset="-128"/>
          <a:cs typeface="ＭＳ Ｐゴシック" charset="-128"/>
        </a:defRPr>
      </a:lvl3pPr>
      <a:lvl4pPr algn="ctr" rtl="0" eaLnBrk="0" fontAlgn="base" hangingPunct="0">
        <a:spcBef>
          <a:spcPct val="0"/>
        </a:spcBef>
        <a:spcAft>
          <a:spcPct val="0"/>
        </a:spcAft>
        <a:defRPr sz="4100" b="1">
          <a:solidFill>
            <a:schemeClr val="tx1"/>
          </a:solidFill>
          <a:latin typeface="Lucida Sans" charset="0"/>
          <a:ea typeface="ＭＳ Ｐゴシック" charset="-128"/>
          <a:cs typeface="ＭＳ Ｐゴシック" charset="-128"/>
        </a:defRPr>
      </a:lvl4pPr>
      <a:lvl5pPr algn="ctr" rtl="0" eaLnBrk="0" fontAlgn="base" hangingPunct="0">
        <a:spcBef>
          <a:spcPct val="0"/>
        </a:spcBef>
        <a:spcAft>
          <a:spcPct val="0"/>
        </a:spcAft>
        <a:defRPr sz="4100" b="1">
          <a:solidFill>
            <a:schemeClr val="tx1"/>
          </a:solidFill>
          <a:latin typeface="Lucida Sans" charset="0"/>
          <a:ea typeface="ＭＳ Ｐゴシック" charset="-128"/>
          <a:cs typeface="ＭＳ Ｐゴシック" charset="-128"/>
        </a:defRPr>
      </a:lvl5pPr>
      <a:lvl6pPr marL="457200" algn="ctr" rtl="0" fontAlgn="base">
        <a:spcBef>
          <a:spcPct val="0"/>
        </a:spcBef>
        <a:spcAft>
          <a:spcPct val="0"/>
        </a:spcAft>
        <a:defRPr sz="4100" b="1">
          <a:solidFill>
            <a:schemeClr val="tx1"/>
          </a:solidFill>
          <a:latin typeface="Lucida Sans" charset="0"/>
          <a:ea typeface="ＭＳ Ｐゴシック" charset="-128"/>
          <a:cs typeface="ＭＳ Ｐゴシック" charset="-128"/>
        </a:defRPr>
      </a:lvl6pPr>
      <a:lvl7pPr marL="914400" algn="ctr" rtl="0" fontAlgn="base">
        <a:spcBef>
          <a:spcPct val="0"/>
        </a:spcBef>
        <a:spcAft>
          <a:spcPct val="0"/>
        </a:spcAft>
        <a:defRPr sz="4100" b="1">
          <a:solidFill>
            <a:schemeClr val="tx1"/>
          </a:solidFill>
          <a:latin typeface="Lucida Sans" charset="0"/>
          <a:ea typeface="ＭＳ Ｐゴシック" charset="-128"/>
          <a:cs typeface="ＭＳ Ｐゴシック" charset="-128"/>
        </a:defRPr>
      </a:lvl7pPr>
      <a:lvl8pPr marL="1371600" algn="ctr" rtl="0" fontAlgn="base">
        <a:spcBef>
          <a:spcPct val="0"/>
        </a:spcBef>
        <a:spcAft>
          <a:spcPct val="0"/>
        </a:spcAft>
        <a:defRPr sz="4100" b="1">
          <a:solidFill>
            <a:schemeClr val="tx1"/>
          </a:solidFill>
          <a:latin typeface="Lucida Sans" charset="0"/>
          <a:ea typeface="ＭＳ Ｐゴシック" charset="-128"/>
          <a:cs typeface="ＭＳ Ｐゴシック" charset="-128"/>
        </a:defRPr>
      </a:lvl8pPr>
      <a:lvl9pPr marL="1828800" algn="ctr" rtl="0" fontAlgn="base">
        <a:spcBef>
          <a:spcPct val="0"/>
        </a:spcBef>
        <a:spcAft>
          <a:spcPct val="0"/>
        </a:spcAft>
        <a:defRPr sz="4100" b="1">
          <a:solidFill>
            <a:schemeClr val="tx1"/>
          </a:solidFill>
          <a:latin typeface="Lucida Sans" charset="0"/>
          <a:ea typeface="ＭＳ Ｐゴシック" charset="-128"/>
          <a:cs typeface="ＭＳ Ｐゴシック" charset="-128"/>
        </a:defRPr>
      </a:lvl9pPr>
    </p:titleStyle>
    <p:bodyStyle>
      <a:lvl1pPr marL="547688" indent="-411163" algn="l" rtl="0" eaLnBrk="0" fontAlgn="base" hangingPunct="0">
        <a:spcBef>
          <a:spcPct val="20000"/>
        </a:spcBef>
        <a:spcAft>
          <a:spcPct val="0"/>
        </a:spcAft>
        <a:buClr>
          <a:srgbClr val="F9F9F9"/>
        </a:buClr>
        <a:buSzPct val="65000"/>
        <a:buFont typeface="Wingdings 2" charset="2"/>
        <a:buChar char=""/>
        <a:defRPr sz="2800" kern="1200">
          <a:solidFill>
            <a:schemeClr val="tx1"/>
          </a:solidFill>
          <a:latin typeface="Chalkboard"/>
          <a:ea typeface="ＭＳ Ｐゴシック" charset="-128"/>
          <a:cs typeface="Chalkboard"/>
        </a:defRPr>
      </a:lvl1pPr>
      <a:lvl2pPr marL="868363" indent="-282575" algn="l" rtl="0" eaLnBrk="0" fontAlgn="base" hangingPunct="0">
        <a:spcBef>
          <a:spcPct val="20000"/>
        </a:spcBef>
        <a:spcAft>
          <a:spcPct val="0"/>
        </a:spcAft>
        <a:buClr>
          <a:schemeClr val="tx1"/>
        </a:buClr>
        <a:buSzPct val="80000"/>
        <a:buFont typeface="Wingdings 2" charset="2"/>
        <a:buChar char=""/>
        <a:defRPr sz="2400" kern="1200">
          <a:solidFill>
            <a:schemeClr val="tx1"/>
          </a:solidFill>
          <a:latin typeface="Chalkboard"/>
          <a:ea typeface="ＭＳ Ｐゴシック" charset="-128"/>
          <a:cs typeface="Chalkboard"/>
        </a:defRPr>
      </a:lvl2pPr>
      <a:lvl3pPr marL="1133475" indent="-228600" algn="l" rtl="0" eaLnBrk="0" fontAlgn="base" hangingPunct="0">
        <a:spcBef>
          <a:spcPct val="20000"/>
        </a:spcBef>
        <a:spcAft>
          <a:spcPct val="0"/>
        </a:spcAft>
        <a:buClr>
          <a:schemeClr val="tx1"/>
        </a:buClr>
        <a:buSzPct val="95000"/>
        <a:buFont typeface="Wingdings" charset="2"/>
        <a:buChar char=""/>
        <a:defRPr sz="2200" kern="1200">
          <a:solidFill>
            <a:schemeClr val="tx1"/>
          </a:solidFill>
          <a:latin typeface="Chalkboard"/>
          <a:ea typeface="ＭＳ Ｐゴシック" charset="-128"/>
          <a:cs typeface="Chalkboard"/>
        </a:defRPr>
      </a:lvl3pPr>
      <a:lvl4pPr marL="1352550" indent="-182563" algn="l" rtl="0" eaLnBrk="0" fontAlgn="base" hangingPunct="0">
        <a:spcBef>
          <a:spcPct val="20000"/>
        </a:spcBef>
        <a:spcAft>
          <a:spcPct val="0"/>
        </a:spcAft>
        <a:buClr>
          <a:schemeClr val="tx1"/>
        </a:buClr>
        <a:buSzPct val="100000"/>
        <a:buFont typeface="Wingdings 3" charset="2"/>
        <a:buChar char=""/>
        <a:defRPr sz="2000" kern="1200">
          <a:solidFill>
            <a:schemeClr val="tx1"/>
          </a:solidFill>
          <a:latin typeface="Chalkboard"/>
          <a:ea typeface="ＭＳ Ｐゴシック" charset="-128"/>
          <a:cs typeface="Chalkboard"/>
        </a:defRPr>
      </a:lvl4pPr>
      <a:lvl5pPr marL="1544638" indent="-182563" algn="l" rtl="0" eaLnBrk="0" fontAlgn="base" hangingPunct="0">
        <a:spcBef>
          <a:spcPct val="20000"/>
        </a:spcBef>
        <a:spcAft>
          <a:spcPct val="0"/>
        </a:spcAft>
        <a:buClr>
          <a:schemeClr val="tx1"/>
        </a:buClr>
        <a:buFont typeface="Wingdings 2" charset="2"/>
        <a:buChar char=""/>
        <a:defRPr sz="2000" kern="1200">
          <a:solidFill>
            <a:schemeClr val="tx1"/>
          </a:solidFill>
          <a:latin typeface="Chalkboard"/>
          <a:ea typeface="ＭＳ Ｐゴシック" charset="-128"/>
          <a:cs typeface="Chalkboard"/>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ook.realworldhaskell.org/" TargetMode="External"/><Relationship Id="rId4" Type="http://schemas.openxmlformats.org/officeDocument/2006/relationships/hyperlink" Target="http://research.microsoft.com/~simonpj/papers/marktoberdorf/mark.pdf"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haskell.org/" TargetMode="External"/><Relationship Id="rId4" Type="http://schemas.openxmlformats.org/officeDocument/2006/relationships/hyperlink" Target="http://haskell.org/definition/haskell-report-1.0.ps.gz" TargetMode="External"/><Relationship Id="rId5" Type="http://schemas.openxmlformats.org/officeDocument/2006/relationships/hyperlink" Target="http://www.haskell.org/haskellwiki/Language_and_library_specification%23The_Haskell_98_report" TargetMode="External"/><Relationship Id="rId6" Type="http://schemas.openxmlformats.org/officeDocument/2006/relationships/hyperlink" Target="http://www.haskell.org/haskellwiki/Future_of_Haskell" TargetMode="External"/><Relationship Id="rId7" Type="http://schemas.openxmlformats.org/officeDocument/2006/relationships/hyperlink" Target="http://doi.acm.org/10.1145/1238844.1238856" TargetMode="External"/><Relationship Id="rId8" Type="http://schemas.openxmlformats.org/officeDocument/2006/relationships/image" Target="../media/image2.jpeg"/><Relationship Id="rId9" Type="http://schemas.openxmlformats.org/officeDocument/2006/relationships/image" Target="../media/image3.jpeg"/><Relationship Id="rId10" Type="http://schemas.openxmlformats.org/officeDocument/2006/relationships/image" Target="../media/image4.png"/><Relationship Id="rId11"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7.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haskell.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181100"/>
            <a:ext cx="8229600" cy="1828800"/>
          </a:xfrm>
        </p:spPr>
        <p:txBody>
          <a:bodyPr/>
          <a:lstStyle/>
          <a:p>
            <a:pPr eaLnBrk="1" fontAlgn="auto" hangingPunct="1">
              <a:spcAft>
                <a:spcPts val="0"/>
              </a:spcAft>
              <a:defRPr/>
            </a:pPr>
            <a:r>
              <a:rPr lang="en-GB" dirty="0" smtClean="0">
                <a:latin typeface="Chalkboard"/>
                <a:ea typeface="+mj-ea"/>
                <a:cs typeface="+mj-cs"/>
              </a:rPr>
              <a:t>AN Overview OF Haskell</a:t>
            </a:r>
            <a:endParaRPr lang="en-US" dirty="0">
              <a:latin typeface="Chalkboard"/>
              <a:ea typeface="+mj-ea"/>
              <a:cs typeface="+mj-cs"/>
            </a:endParaRPr>
          </a:p>
        </p:txBody>
      </p:sp>
      <p:sp>
        <p:nvSpPr>
          <p:cNvPr id="14339" name="Subtitle 2"/>
          <p:cNvSpPr>
            <a:spLocks noGrp="1"/>
          </p:cNvSpPr>
          <p:nvPr>
            <p:ph type="subTitle" idx="1"/>
          </p:nvPr>
        </p:nvSpPr>
        <p:spPr>
          <a:xfrm>
            <a:off x="1371600" y="3509963"/>
            <a:ext cx="6400800" cy="1227137"/>
          </a:xfrm>
        </p:spPr>
        <p:txBody>
          <a:bodyPr/>
          <a:lstStyle/>
          <a:p>
            <a:pPr eaLnBrk="1" hangingPunct="1"/>
            <a:r>
              <a:rPr lang="en-GB" dirty="0" smtClean="0"/>
              <a:t>Kathleen Fisher</a:t>
            </a:r>
          </a:p>
          <a:p>
            <a:pPr eaLnBrk="1" hangingPunct="1"/>
            <a:r>
              <a:rPr lang="en-GB" dirty="0" smtClean="0"/>
              <a:t>Tufts University</a:t>
            </a:r>
          </a:p>
        </p:txBody>
      </p:sp>
      <p:sp>
        <p:nvSpPr>
          <p:cNvPr id="6" name="TextBox 5"/>
          <p:cNvSpPr txBox="1">
            <a:spLocks noChangeArrowheads="1"/>
          </p:cNvSpPr>
          <p:nvPr/>
        </p:nvSpPr>
        <p:spPr bwMode="auto">
          <a:xfrm>
            <a:off x="2882900" y="6362700"/>
            <a:ext cx="6038891" cy="369332"/>
          </a:xfrm>
          <a:prstGeom prst="rect">
            <a:avLst/>
          </a:prstGeom>
          <a:noFill/>
          <a:ln w="9525">
            <a:noFill/>
            <a:miter lim="800000"/>
            <a:headEnd/>
            <a:tailEnd/>
          </a:ln>
        </p:spPr>
        <p:txBody>
          <a:bodyPr wrap="none">
            <a:prstTxWarp prst="textNoShape">
              <a:avLst/>
            </a:prstTxWarp>
            <a:spAutoFit/>
          </a:bodyPr>
          <a:lstStyle/>
          <a:p>
            <a:r>
              <a:rPr lang="en-US" dirty="0">
                <a:solidFill>
                  <a:srgbClr val="CEB966"/>
                </a:solidFill>
                <a:latin typeface="Chalkboard"/>
                <a:ea typeface="Chalkboard"/>
                <a:cs typeface="Chalkboard"/>
              </a:rPr>
              <a:t>Thanks to Simon Peyton Jones for</a:t>
            </a:r>
            <a:r>
              <a:rPr lang="en-US" dirty="0" smtClean="0">
                <a:solidFill>
                  <a:srgbClr val="CEB966"/>
                </a:solidFill>
                <a:latin typeface="Chalkboard"/>
                <a:ea typeface="Chalkboard"/>
                <a:cs typeface="Chalkboard"/>
              </a:rPr>
              <a:t> many of </a:t>
            </a:r>
            <a:r>
              <a:rPr lang="en-US" dirty="0">
                <a:solidFill>
                  <a:srgbClr val="CEB966"/>
                </a:solidFill>
                <a:latin typeface="Chalkboard"/>
                <a:ea typeface="Chalkboard"/>
                <a:cs typeface="Chalkboard"/>
              </a:rPr>
              <a:t>these slides. </a:t>
            </a:r>
          </a:p>
        </p:txBody>
      </p:sp>
      <p:sp>
        <p:nvSpPr>
          <p:cNvPr id="5" name="TextBox 4"/>
          <p:cNvSpPr txBox="1">
            <a:spLocks noChangeArrowheads="1"/>
          </p:cNvSpPr>
          <p:nvPr/>
        </p:nvSpPr>
        <p:spPr bwMode="auto">
          <a:xfrm>
            <a:off x="545430" y="4889500"/>
            <a:ext cx="8103937" cy="923330"/>
          </a:xfrm>
          <a:prstGeom prst="rect">
            <a:avLst/>
          </a:prstGeom>
          <a:noFill/>
          <a:ln w="9525">
            <a:noFill/>
            <a:miter lim="800000"/>
            <a:headEnd/>
            <a:tailEnd/>
          </a:ln>
        </p:spPr>
        <p:txBody>
          <a:bodyPr wrap="square">
            <a:prstTxWarp prst="textNoShape">
              <a:avLst/>
            </a:prstTxWarp>
            <a:spAutoFit/>
          </a:bodyPr>
          <a:lstStyle/>
          <a:p>
            <a:r>
              <a:rPr lang="en-US" dirty="0" smtClean="0">
                <a:latin typeface="Chalkboard"/>
                <a:ea typeface="Chalkboard"/>
                <a:cs typeface="Chalkboard"/>
              </a:rPr>
              <a:t>References: </a:t>
            </a:r>
          </a:p>
          <a:p>
            <a:r>
              <a:rPr lang="en-US" dirty="0" smtClean="0">
                <a:latin typeface="Chalkboard"/>
                <a:ea typeface="Chalkboard"/>
                <a:cs typeface="Chalkboard"/>
              </a:rPr>
              <a:t>   “Real World Haskell”, Chapter 0 &amp; 7 (</a:t>
            </a:r>
            <a:r>
              <a:rPr lang="en-US" dirty="0">
                <a:latin typeface="Chalkboard"/>
                <a:ea typeface="Chalkboard"/>
                <a:cs typeface="Chalkboard"/>
                <a:hlinkClick r:id="rId3"/>
              </a:rPr>
              <a:t>http://book.realworldhaskell.org/</a:t>
            </a:r>
            <a:r>
              <a:rPr lang="en-US" dirty="0">
                <a:latin typeface="Chalkboard"/>
                <a:ea typeface="Chalkboard"/>
                <a:cs typeface="Chalkboard"/>
              </a:rPr>
              <a:t>)</a:t>
            </a:r>
          </a:p>
          <a:p>
            <a:r>
              <a:rPr lang="en-US" dirty="0" smtClean="0">
                <a:latin typeface="Chalkboard"/>
                <a:ea typeface="Chalkboard"/>
                <a:cs typeface="Chalkboard"/>
              </a:rPr>
              <a:t>   “</a:t>
            </a:r>
            <a:r>
              <a:rPr lang="en-US" dirty="0">
                <a:latin typeface="Chalkboard"/>
                <a:cs typeface="Chalkboard"/>
                <a:hlinkClick r:id="rId4"/>
              </a:rPr>
              <a:t>Tackling the Awkward Squad</a:t>
            </a:r>
            <a:r>
              <a:rPr lang="en-US" dirty="0">
                <a:latin typeface="Chalkboard"/>
                <a:cs typeface="Chalkboard"/>
              </a:rPr>
              <a:t>,</a:t>
            </a:r>
            <a:r>
              <a:rPr lang="en-US" dirty="0">
                <a:latin typeface="Chalkboard"/>
                <a:ea typeface="Chalkboard"/>
                <a:cs typeface="Chalkboard"/>
              </a:rPr>
              <a:t>” Sections 1-</a:t>
            </a:r>
            <a:r>
              <a:rPr lang="en-US" dirty="0" smtClean="0">
                <a:latin typeface="Chalkboard"/>
                <a:ea typeface="Chalkboard"/>
                <a:cs typeface="Chalkboard"/>
              </a:rPr>
              <a:t>2</a:t>
            </a:r>
            <a:r>
              <a:rPr lang="en-US" dirty="0" smtClean="0">
                <a:latin typeface="Chalkboard"/>
                <a:ea typeface="Chalkboard"/>
                <a:cs typeface="Chalkboard"/>
              </a:rPr>
              <a:t> </a:t>
            </a:r>
            <a:endParaRPr lang="en-US" dirty="0">
              <a:latin typeface="Chalkboard"/>
              <a:ea typeface="Chalkboard"/>
              <a:cs typeface="Chalkboard"/>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Syntactic Differences</a:t>
            </a:r>
            <a:endParaRPr lang="en-US" dirty="0"/>
          </a:p>
        </p:txBody>
      </p:sp>
      <p:sp>
        <p:nvSpPr>
          <p:cNvPr id="3" name="Content Placeholder 2"/>
          <p:cNvSpPr>
            <a:spLocks noGrp="1"/>
          </p:cNvSpPr>
          <p:nvPr>
            <p:ph idx="1"/>
          </p:nvPr>
        </p:nvSpPr>
        <p:spPr/>
        <p:txBody>
          <a:bodyPr/>
          <a:lstStyle/>
          <a:p>
            <a:r>
              <a:rPr lang="en-US" dirty="0">
                <a:solidFill>
                  <a:srgbClr val="FFFF00"/>
                </a:solidFill>
              </a:rPr>
              <a:t>x</a:t>
            </a:r>
            <a:r>
              <a:rPr lang="en-US" dirty="0" smtClean="0">
                <a:solidFill>
                  <a:srgbClr val="FFFF00"/>
                </a:solidFill>
              </a:rPr>
              <a:t> :: </a:t>
            </a:r>
            <a:r>
              <a:rPr lang="en-US" dirty="0" err="1">
                <a:solidFill>
                  <a:srgbClr val="FFFF00"/>
                </a:solidFill>
              </a:rPr>
              <a:t>I</a:t>
            </a:r>
            <a:r>
              <a:rPr lang="en-US" dirty="0" err="1" smtClean="0">
                <a:solidFill>
                  <a:srgbClr val="FFFF00"/>
                </a:solidFill>
              </a:rPr>
              <a:t>nt</a:t>
            </a:r>
            <a:r>
              <a:rPr lang="en-US" dirty="0" smtClean="0">
                <a:solidFill>
                  <a:srgbClr val="FFFF00"/>
                </a:solidFill>
              </a:rPr>
              <a:t>  </a:t>
            </a:r>
            <a:r>
              <a:rPr lang="en-US" dirty="0" smtClean="0"/>
              <a:t>means “x has type </a:t>
            </a:r>
            <a:r>
              <a:rPr lang="en-US" dirty="0" err="1"/>
              <a:t>I</a:t>
            </a:r>
            <a:r>
              <a:rPr lang="en-US" dirty="0" err="1" smtClean="0"/>
              <a:t>nt</a:t>
            </a:r>
            <a:r>
              <a:rPr lang="en-US" dirty="0" smtClean="0"/>
              <a:t>”</a:t>
            </a:r>
          </a:p>
          <a:p>
            <a:r>
              <a:rPr lang="en-US" dirty="0" smtClean="0">
                <a:solidFill>
                  <a:srgbClr val="FFFF00"/>
                </a:solidFill>
              </a:rPr>
              <a:t>y : </a:t>
            </a:r>
            <a:r>
              <a:rPr lang="en-US" dirty="0" err="1" smtClean="0">
                <a:solidFill>
                  <a:srgbClr val="FFFF00"/>
                </a:solidFill>
              </a:rPr>
              <a:t>ys</a:t>
            </a:r>
            <a:r>
              <a:rPr lang="en-US" dirty="0" smtClean="0">
                <a:solidFill>
                  <a:srgbClr val="FFFF00"/>
                </a:solidFill>
              </a:rPr>
              <a:t>  </a:t>
            </a:r>
            <a:r>
              <a:rPr lang="en-US" dirty="0" smtClean="0"/>
              <a:t> </a:t>
            </a:r>
            <a:r>
              <a:rPr lang="en-US" dirty="0" smtClean="0"/>
              <a:t>means “cons y onto list </a:t>
            </a:r>
            <a:r>
              <a:rPr lang="en-US" dirty="0" err="1" smtClean="0"/>
              <a:t>ys</a:t>
            </a:r>
            <a:r>
              <a:rPr lang="en-US" dirty="0" smtClean="0"/>
              <a:t>”</a:t>
            </a:r>
          </a:p>
          <a:p>
            <a:r>
              <a:rPr lang="en-US" dirty="0" smtClean="0">
                <a:solidFill>
                  <a:srgbClr val="FFFF00"/>
                </a:solidFill>
              </a:rPr>
              <a:t>\x -&gt; x + 1  </a:t>
            </a:r>
            <a:r>
              <a:rPr lang="en-US" dirty="0" smtClean="0"/>
              <a:t>“\” means lambda</a:t>
            </a:r>
          </a:p>
          <a:p>
            <a:r>
              <a:rPr lang="en-US" dirty="0" smtClean="0"/>
              <a:t>Required capitalizations:</a:t>
            </a:r>
          </a:p>
          <a:p>
            <a:pPr lvl="1"/>
            <a:r>
              <a:rPr lang="en-US" dirty="0" smtClean="0"/>
              <a:t>Expression identifiers are </a:t>
            </a:r>
            <a:r>
              <a:rPr lang="en-US" dirty="0" smtClean="0"/>
              <a:t>lowercase.</a:t>
            </a:r>
            <a:endParaRPr lang="en-US" dirty="0" smtClean="0"/>
          </a:p>
          <a:p>
            <a:pPr lvl="1"/>
            <a:r>
              <a:rPr lang="en-US" dirty="0" smtClean="0"/>
              <a:t>Type constructors </a:t>
            </a:r>
            <a:r>
              <a:rPr lang="en-US" dirty="0" smtClean="0"/>
              <a:t>(names) are uppercase.</a:t>
            </a:r>
            <a:endParaRPr lang="en-US" dirty="0" smtClean="0"/>
          </a:p>
          <a:p>
            <a:pPr lvl="1"/>
            <a:r>
              <a:rPr lang="en-US" dirty="0" smtClean="0"/>
              <a:t>Type variables are lower </a:t>
            </a:r>
            <a:r>
              <a:rPr lang="en-US" dirty="0" smtClean="0"/>
              <a:t>case.</a:t>
            </a:r>
            <a:endParaRPr lang="en-US" dirty="0"/>
          </a:p>
        </p:txBody>
      </p:sp>
    </p:spTree>
    <p:extLst>
      <p:ext uri="{BB962C8B-B14F-4D97-AF65-F5344CB8AC3E}">
        <p14:creationId xmlns:p14="http://schemas.microsoft.com/office/powerpoint/2010/main" val="18364238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Comprehensions</a:t>
            </a:r>
            <a:endParaRPr lang="en-US" dirty="0"/>
          </a:p>
        </p:txBody>
      </p:sp>
      <p:sp>
        <p:nvSpPr>
          <p:cNvPr id="3" name="Rectangle 3"/>
          <p:cNvSpPr txBox="1">
            <a:spLocks noChangeArrowheads="1"/>
          </p:cNvSpPr>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47688" marR="0" lvl="0" indent="-411163" algn="l" defTabSz="914400" rtl="0" eaLnBrk="1" fontAlgn="base" latinLnBrk="0" hangingPunct="1">
              <a:lnSpc>
                <a:spcPct val="100000"/>
              </a:lnSpc>
              <a:spcBef>
                <a:spcPts val="1800"/>
              </a:spcBef>
              <a:spcAft>
                <a:spcPct val="0"/>
              </a:spcAft>
              <a:buClr>
                <a:srgbClr val="FFFF00"/>
              </a:buClr>
              <a:buSzPct val="100000"/>
              <a:buFont typeface="Wingdings 2" charset="2"/>
              <a:buChar char=""/>
              <a:tabLst/>
              <a:defRPr/>
            </a:pPr>
            <a:r>
              <a:rPr kumimoji="0" lang="en-US" sz="2800" b="0" i="0" u="none" strike="noStrike" kern="1200" cap="none" spc="0" normalizeH="0" baseline="0" noProof="0" dirty="0" smtClean="0">
                <a:ln>
                  <a:noFill/>
                </a:ln>
                <a:solidFill>
                  <a:schemeClr val="tx1"/>
                </a:solidFill>
                <a:effectLst/>
                <a:uLnTx/>
                <a:uFillTx/>
                <a:latin typeface="Chalkboard"/>
                <a:ea typeface="ＭＳ Ｐゴシック" charset="-128"/>
                <a:cs typeface="Chalkboard"/>
              </a:rPr>
              <a:t>Notation</a:t>
            </a:r>
            <a:r>
              <a:rPr kumimoji="0" lang="en-US" sz="2800" b="0" i="0" u="none" strike="noStrike" kern="1200" cap="none" spc="0" normalizeH="0" noProof="0" dirty="0" smtClean="0">
                <a:ln>
                  <a:noFill/>
                </a:ln>
                <a:solidFill>
                  <a:schemeClr val="tx1"/>
                </a:solidFill>
                <a:effectLst/>
                <a:uLnTx/>
                <a:uFillTx/>
                <a:latin typeface="Chalkboard"/>
                <a:ea typeface="ＭＳ Ｐゴシック" charset="-128"/>
                <a:cs typeface="Chalkboard"/>
              </a:rPr>
              <a:t> </a:t>
            </a:r>
            <a:r>
              <a:rPr kumimoji="0" lang="en-US" sz="2800" b="0" i="0" u="none" strike="noStrike" kern="1200" cap="none" spc="0" normalizeH="0" baseline="0" noProof="0" dirty="0" smtClean="0">
                <a:ln>
                  <a:noFill/>
                </a:ln>
                <a:solidFill>
                  <a:schemeClr val="tx1"/>
                </a:solidFill>
                <a:effectLst/>
                <a:uLnTx/>
                <a:uFillTx/>
                <a:latin typeface="Chalkboard"/>
                <a:ea typeface="ＭＳ Ｐゴシック" charset="-128"/>
                <a:cs typeface="Chalkboard"/>
              </a:rPr>
              <a:t>for constructing new lists from old:</a:t>
            </a:r>
          </a:p>
          <a:p>
            <a:pPr marL="868363" marR="0" lvl="1" indent="-282575" algn="l" defTabSz="914400" rtl="0" eaLnBrk="1" fontAlgn="base" latinLnBrk="0" hangingPunct="1">
              <a:lnSpc>
                <a:spcPct val="100000"/>
              </a:lnSpc>
              <a:spcBef>
                <a:spcPct val="20000"/>
              </a:spcBef>
              <a:spcAft>
                <a:spcPct val="0"/>
              </a:spcAft>
              <a:buClr>
                <a:schemeClr val="tx1"/>
              </a:buClr>
              <a:buSzPct val="100000"/>
              <a:buFontTx/>
              <a:buNone/>
              <a:tabLst/>
              <a:defRPr/>
            </a:pPr>
            <a:r>
              <a:rPr kumimoji="0" lang="en-US" sz="2400" b="0" i="0" u="none" strike="noStrike" kern="1200" cap="none" spc="0" normalizeH="0" baseline="0" noProof="0" dirty="0" smtClean="0">
                <a:ln>
                  <a:noFill/>
                </a:ln>
                <a:solidFill>
                  <a:srgbClr val="CEB966"/>
                </a:solidFill>
                <a:effectLst/>
                <a:uLnTx/>
                <a:uFillTx/>
                <a:latin typeface="Chalkboard"/>
                <a:ea typeface="ＭＳ Ｐゴシック" charset="-128"/>
                <a:cs typeface="Chalkboard"/>
              </a:rPr>
              <a:t> </a:t>
            </a:r>
          </a:p>
          <a:p>
            <a:pPr marL="868363" marR="0" lvl="1" indent="-282575" algn="l" defTabSz="914400" rtl="0" eaLnBrk="1" fontAlgn="base" latinLnBrk="0" hangingPunct="1">
              <a:lnSpc>
                <a:spcPct val="100000"/>
              </a:lnSpc>
              <a:spcBef>
                <a:spcPct val="20000"/>
              </a:spcBef>
              <a:spcAft>
                <a:spcPct val="0"/>
              </a:spcAft>
              <a:buClr>
                <a:schemeClr val="tx1"/>
              </a:buClr>
              <a:buSzPct val="100000"/>
              <a:buFontTx/>
              <a:buNone/>
              <a:tabLst/>
              <a:defRPr/>
            </a:pPr>
            <a:r>
              <a:rPr kumimoji="0" lang="en-US" sz="2400" b="0" i="0" u="none" strike="noStrike" kern="1200" cap="none" spc="0" normalizeH="0" baseline="0" noProof="0" dirty="0" smtClean="0">
                <a:ln>
                  <a:noFill/>
                </a:ln>
                <a:solidFill>
                  <a:srgbClr val="CEB966"/>
                </a:solidFill>
                <a:effectLst/>
                <a:uLnTx/>
                <a:uFillTx/>
                <a:latin typeface="Chalkboard"/>
                <a:ea typeface="ＭＳ Ｐゴシック" charset="-128"/>
                <a:cs typeface="Chalkboard"/>
              </a:rPr>
              <a:t> </a:t>
            </a:r>
          </a:p>
        </p:txBody>
      </p:sp>
      <p:sp>
        <p:nvSpPr>
          <p:cNvPr id="4" name="TextBox 3"/>
          <p:cNvSpPr txBox="1">
            <a:spLocks noChangeArrowheads="1"/>
          </p:cNvSpPr>
          <p:nvPr/>
        </p:nvSpPr>
        <p:spPr bwMode="auto">
          <a:xfrm>
            <a:off x="863600" y="2349500"/>
            <a:ext cx="7366000" cy="3970318"/>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r>
              <a:rPr lang="en-US" sz="2800" b="1" dirty="0" err="1" smtClean="0">
                <a:solidFill>
                  <a:srgbClr val="000000"/>
                </a:solidFill>
                <a:latin typeface="Courier New"/>
                <a:cs typeface="Courier New"/>
              </a:rPr>
              <a:t>myData</a:t>
            </a:r>
            <a:r>
              <a:rPr lang="en-US" sz="2800" b="1" dirty="0" smtClean="0">
                <a:solidFill>
                  <a:srgbClr val="000000"/>
                </a:solidFill>
                <a:latin typeface="Courier New"/>
                <a:cs typeface="Courier New"/>
              </a:rPr>
              <a:t> = [1,2,3,4,5,6,7]</a:t>
            </a:r>
          </a:p>
          <a:p>
            <a:endParaRPr lang="en-US" sz="2800" b="1" dirty="0" smtClean="0">
              <a:solidFill>
                <a:srgbClr val="000000"/>
              </a:solidFill>
              <a:latin typeface="Courier New"/>
              <a:cs typeface="Courier New"/>
            </a:endParaRPr>
          </a:p>
          <a:p>
            <a:r>
              <a:rPr lang="en-US" sz="2800" b="1" dirty="0" err="1" smtClean="0">
                <a:solidFill>
                  <a:srgbClr val="000000"/>
                </a:solidFill>
                <a:latin typeface="Courier New"/>
                <a:cs typeface="Courier New"/>
              </a:rPr>
              <a:t>twiceData</a:t>
            </a:r>
            <a:r>
              <a:rPr lang="en-US" sz="2800" b="1" dirty="0" smtClean="0">
                <a:solidFill>
                  <a:srgbClr val="000000"/>
                </a:solidFill>
                <a:latin typeface="Courier New"/>
                <a:cs typeface="Courier New"/>
              </a:rPr>
              <a:t> = [2 * </a:t>
            </a:r>
            <a:r>
              <a:rPr lang="en-US" sz="2800" b="1" dirty="0" err="1" smtClean="0">
                <a:solidFill>
                  <a:srgbClr val="000000"/>
                </a:solidFill>
                <a:latin typeface="Courier New"/>
                <a:cs typeface="Courier New"/>
              </a:rPr>
              <a:t>x</a:t>
            </a:r>
            <a:r>
              <a:rPr lang="en-US" sz="2800" b="1" dirty="0" smtClean="0">
                <a:solidFill>
                  <a:srgbClr val="000000"/>
                </a:solidFill>
                <a:latin typeface="Courier New"/>
                <a:cs typeface="Courier New"/>
              </a:rPr>
              <a:t> | </a:t>
            </a:r>
            <a:r>
              <a:rPr lang="en-US" sz="2800" b="1" dirty="0" err="1" smtClean="0">
                <a:solidFill>
                  <a:srgbClr val="000000"/>
                </a:solidFill>
                <a:latin typeface="Courier New"/>
                <a:cs typeface="Courier New"/>
              </a:rPr>
              <a:t>x</a:t>
            </a:r>
            <a:r>
              <a:rPr lang="en-US" sz="2800" b="1" dirty="0" smtClean="0">
                <a:solidFill>
                  <a:srgbClr val="000000"/>
                </a:solidFill>
                <a:latin typeface="Courier New"/>
                <a:cs typeface="Courier New"/>
              </a:rPr>
              <a:t> &lt;- </a:t>
            </a:r>
            <a:r>
              <a:rPr lang="en-US" sz="2800" b="1" dirty="0" err="1" smtClean="0">
                <a:solidFill>
                  <a:srgbClr val="000000"/>
                </a:solidFill>
                <a:latin typeface="Courier New"/>
                <a:cs typeface="Courier New"/>
              </a:rPr>
              <a:t>myData</a:t>
            </a:r>
            <a:r>
              <a:rPr lang="en-US" sz="2800" b="1" dirty="0" smtClean="0">
                <a:solidFill>
                  <a:srgbClr val="000000"/>
                </a:solidFill>
                <a:latin typeface="Courier New"/>
                <a:cs typeface="Courier New"/>
              </a:rPr>
              <a:t>]</a:t>
            </a:r>
          </a:p>
          <a:p>
            <a:r>
              <a:rPr lang="en-US" sz="2800" b="1" dirty="0" smtClean="0">
                <a:solidFill>
                  <a:srgbClr val="FF0000"/>
                </a:solidFill>
                <a:latin typeface="Courier New"/>
                <a:cs typeface="Courier New"/>
              </a:rPr>
              <a:t>-- [2,4,6,8,10,12,14]</a:t>
            </a:r>
          </a:p>
          <a:p>
            <a:r>
              <a:rPr lang="en-US" sz="2800" b="1" dirty="0" smtClean="0">
                <a:solidFill>
                  <a:srgbClr val="000000"/>
                </a:solidFill>
                <a:latin typeface="Courier New"/>
                <a:cs typeface="Courier New"/>
              </a:rPr>
              <a:t> </a:t>
            </a:r>
          </a:p>
          <a:p>
            <a:r>
              <a:rPr lang="en-US" sz="2800" b="1" dirty="0" err="1" smtClean="0">
                <a:solidFill>
                  <a:srgbClr val="000000"/>
                </a:solidFill>
                <a:latin typeface="Courier New"/>
                <a:cs typeface="Courier New"/>
              </a:rPr>
              <a:t>twiceEvenData</a:t>
            </a:r>
            <a:r>
              <a:rPr lang="en-US" sz="2800" b="1" dirty="0" smtClean="0">
                <a:solidFill>
                  <a:srgbClr val="000000"/>
                </a:solidFill>
                <a:latin typeface="Courier New"/>
                <a:cs typeface="Courier New"/>
              </a:rPr>
              <a:t> = </a:t>
            </a:r>
          </a:p>
          <a:p>
            <a:r>
              <a:rPr lang="en-US" sz="2800" b="1" dirty="0">
                <a:solidFill>
                  <a:srgbClr val="000000"/>
                </a:solidFill>
                <a:latin typeface="Courier New"/>
                <a:cs typeface="Courier New"/>
              </a:rPr>
              <a:t> </a:t>
            </a:r>
            <a:r>
              <a:rPr lang="en-US" sz="2800" b="1" dirty="0" smtClean="0">
                <a:solidFill>
                  <a:srgbClr val="000000"/>
                </a:solidFill>
                <a:latin typeface="Courier New"/>
                <a:cs typeface="Courier New"/>
              </a:rPr>
              <a:t>  [2 * x| x &lt;- </a:t>
            </a:r>
            <a:r>
              <a:rPr lang="en-US" sz="2800" b="1" dirty="0" err="1" smtClean="0">
                <a:solidFill>
                  <a:srgbClr val="000000"/>
                </a:solidFill>
                <a:latin typeface="Courier New"/>
                <a:cs typeface="Courier New"/>
              </a:rPr>
              <a:t>myData</a:t>
            </a:r>
            <a:r>
              <a:rPr lang="en-US" sz="2800" b="1" dirty="0" smtClean="0">
                <a:solidFill>
                  <a:srgbClr val="000000"/>
                </a:solidFill>
                <a:latin typeface="Courier New"/>
                <a:cs typeface="Courier New"/>
              </a:rPr>
              <a:t>,</a:t>
            </a:r>
          </a:p>
          <a:p>
            <a:r>
              <a:rPr lang="en-US" sz="2800" b="1" dirty="0">
                <a:solidFill>
                  <a:srgbClr val="000000"/>
                </a:solidFill>
                <a:latin typeface="Courier New"/>
                <a:cs typeface="Courier New"/>
              </a:rPr>
              <a:t> </a:t>
            </a:r>
            <a:r>
              <a:rPr lang="en-US" sz="2800" b="1" dirty="0" smtClean="0">
                <a:solidFill>
                  <a:srgbClr val="000000"/>
                </a:solidFill>
                <a:latin typeface="Courier New"/>
                <a:cs typeface="Courier New"/>
              </a:rPr>
              <a:t>          x `mod` 2 == 0]</a:t>
            </a:r>
          </a:p>
          <a:p>
            <a:r>
              <a:rPr lang="en-US" sz="2800" b="1" dirty="0" smtClean="0">
                <a:solidFill>
                  <a:srgbClr val="FF0000"/>
                </a:solidFill>
                <a:latin typeface="Courier New"/>
                <a:cs typeface="Courier New"/>
              </a:rPr>
              <a:t>-- [4,8,12]</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ea typeface="+mj-ea"/>
                <a:cs typeface="+mj-cs"/>
              </a:rPr>
              <a:t>Laziness</a:t>
            </a:r>
            <a:endParaRPr lang="en-US" dirty="0">
              <a:ea typeface="+mj-ea"/>
              <a:cs typeface="+mj-cs"/>
            </a:endParaRPr>
          </a:p>
        </p:txBody>
      </p:sp>
      <p:sp>
        <p:nvSpPr>
          <p:cNvPr id="62467" name="Content Placeholder 2"/>
          <p:cNvSpPr>
            <a:spLocks noGrp="1"/>
          </p:cNvSpPr>
          <p:nvPr>
            <p:ph idx="1"/>
          </p:nvPr>
        </p:nvSpPr>
        <p:spPr>
          <a:xfrm>
            <a:off x="457200" y="1190625"/>
            <a:ext cx="8229600" cy="4708525"/>
          </a:xfrm>
        </p:spPr>
        <p:txBody>
          <a:bodyPr/>
          <a:lstStyle/>
          <a:p>
            <a:pPr eaLnBrk="1" hangingPunct="1">
              <a:spcAft>
                <a:spcPct val="0"/>
              </a:spcAft>
              <a:buFont typeface="Wingdings 2" charset="2"/>
              <a:buChar char=""/>
            </a:pPr>
            <a:r>
              <a:rPr lang="en-GB" dirty="0" smtClean="0"/>
              <a:t>Haskell is a </a:t>
            </a:r>
            <a:r>
              <a:rPr lang="en-GB" b="1" dirty="0" smtClean="0">
                <a:solidFill>
                  <a:srgbClr val="FFFF00"/>
                </a:solidFill>
              </a:rPr>
              <a:t>lazy</a:t>
            </a:r>
            <a:r>
              <a:rPr lang="en-GB" dirty="0" smtClean="0">
                <a:solidFill>
                  <a:srgbClr val="FFFF00"/>
                </a:solidFill>
              </a:rPr>
              <a:t> </a:t>
            </a:r>
            <a:r>
              <a:rPr lang="en-GB" dirty="0" smtClean="0"/>
              <a:t>language</a:t>
            </a:r>
          </a:p>
          <a:p>
            <a:pPr eaLnBrk="1" hangingPunct="1">
              <a:spcAft>
                <a:spcPct val="0"/>
              </a:spcAft>
              <a:buFont typeface="Wingdings 2" charset="2"/>
              <a:buChar char=""/>
            </a:pPr>
            <a:r>
              <a:rPr lang="en-GB" dirty="0" smtClean="0"/>
              <a:t>Functions and data constructors don’t evaluate their arguments until they need them.</a:t>
            </a:r>
          </a:p>
          <a:p>
            <a:pPr eaLnBrk="1" hangingPunct="1">
              <a:spcAft>
                <a:spcPct val="0"/>
              </a:spcAft>
              <a:buFont typeface="Wingdings 2" charset="2"/>
              <a:buChar char=""/>
            </a:pPr>
            <a:endParaRPr lang="en-GB" dirty="0" smtClean="0"/>
          </a:p>
          <a:p>
            <a:pPr lvl="1" eaLnBrk="1" hangingPunct="1"/>
            <a:endParaRPr lang="en-GB" dirty="0" smtClean="0"/>
          </a:p>
          <a:p>
            <a:pPr eaLnBrk="1" hangingPunct="1">
              <a:spcAft>
                <a:spcPct val="0"/>
              </a:spcAft>
              <a:buFont typeface="Wingdings 2" charset="2"/>
              <a:buChar char=""/>
            </a:pPr>
            <a:r>
              <a:rPr lang="en-GB" dirty="0" smtClean="0"/>
              <a:t>Programmers can write control-flow operators that have to be built-in in eager languages.</a:t>
            </a:r>
          </a:p>
          <a:p>
            <a:pPr eaLnBrk="1" hangingPunct="1">
              <a:spcAft>
                <a:spcPct val="0"/>
              </a:spcAft>
              <a:buFont typeface="Wingdings 2" charset="2"/>
              <a:buChar char=""/>
            </a:pPr>
            <a:endParaRPr lang="en-US" dirty="0"/>
          </a:p>
        </p:txBody>
      </p:sp>
      <p:sp>
        <p:nvSpPr>
          <p:cNvPr id="62468" name="Rectangle 3"/>
          <p:cNvSpPr>
            <a:spLocks noChangeArrowheads="1"/>
          </p:cNvSpPr>
          <p:nvPr/>
        </p:nvSpPr>
        <p:spPr bwMode="auto">
          <a:xfrm>
            <a:off x="1778794" y="2870200"/>
            <a:ext cx="5586413" cy="1016000"/>
          </a:xfrm>
          <a:prstGeom prst="rect">
            <a:avLst/>
          </a:prstGeom>
          <a:solidFill>
            <a:srgbClr val="FFFF00"/>
          </a:solidFill>
          <a:ln w="19050">
            <a:noFill/>
            <a:miter lim="800000"/>
            <a:headEnd/>
            <a:tailEnd/>
          </a:ln>
        </p:spPr>
        <p:txBody>
          <a:bodyPr>
            <a:prstTxWarp prst="textNoShape">
              <a:avLst/>
            </a:prstTxWarp>
            <a:spAutoFit/>
          </a:bodyPr>
          <a:lstStyle/>
          <a:p>
            <a:pPr marL="290513" indent="-290513">
              <a:buClr>
                <a:srgbClr val="FF3300"/>
              </a:buClr>
              <a:buFont typeface="Wingdings" charset="2"/>
              <a:buNone/>
              <a:tabLst>
                <a:tab pos="2152650" algn="l"/>
              </a:tabLst>
            </a:pPr>
            <a:r>
              <a:rPr lang="en-GB" sz="2000" b="1">
                <a:solidFill>
                  <a:schemeClr val="bg1"/>
                </a:solidFill>
                <a:latin typeface="Courier New" charset="0"/>
              </a:rPr>
              <a:t>cond :: Bool -&gt; a -&gt; a -&gt; a</a:t>
            </a:r>
          </a:p>
          <a:p>
            <a:pPr marL="290513" indent="-290513">
              <a:buClr>
                <a:srgbClr val="FF3300"/>
              </a:buClr>
              <a:buFont typeface="Wingdings" charset="2"/>
              <a:buNone/>
              <a:tabLst>
                <a:tab pos="2152650" algn="l"/>
              </a:tabLst>
            </a:pPr>
            <a:r>
              <a:rPr lang="en-GB" sz="2000" b="1">
                <a:solidFill>
                  <a:schemeClr val="bg1"/>
                </a:solidFill>
                <a:latin typeface="Courier New" charset="0"/>
              </a:rPr>
              <a:t>cond True  t e = t</a:t>
            </a:r>
          </a:p>
          <a:p>
            <a:pPr marL="290513" indent="-290513">
              <a:buClr>
                <a:srgbClr val="FF3300"/>
              </a:buClr>
              <a:buFont typeface="Wingdings" charset="2"/>
              <a:buNone/>
              <a:tabLst>
                <a:tab pos="2152650" algn="l"/>
              </a:tabLst>
            </a:pPr>
            <a:r>
              <a:rPr lang="en-GB" sz="2000" b="1">
                <a:solidFill>
                  <a:schemeClr val="bg1"/>
                </a:solidFill>
                <a:latin typeface="Courier New" charset="0"/>
              </a:rPr>
              <a:t>cond False t e = e</a:t>
            </a:r>
          </a:p>
        </p:txBody>
      </p:sp>
      <p:sp>
        <p:nvSpPr>
          <p:cNvPr id="62469" name="Rectangle 6"/>
          <p:cNvSpPr>
            <a:spLocks noChangeArrowheads="1"/>
          </p:cNvSpPr>
          <p:nvPr/>
        </p:nvSpPr>
        <p:spPr bwMode="auto">
          <a:xfrm>
            <a:off x="2965450" y="5310188"/>
            <a:ext cx="5586413" cy="1016000"/>
          </a:xfrm>
          <a:prstGeom prst="rect">
            <a:avLst/>
          </a:prstGeom>
          <a:solidFill>
            <a:srgbClr val="FFFF00"/>
          </a:solidFill>
          <a:ln w="19050">
            <a:noFill/>
            <a:miter lim="800000"/>
            <a:headEnd/>
            <a:tailEnd/>
          </a:ln>
        </p:spPr>
        <p:txBody>
          <a:bodyPr>
            <a:prstTxWarp prst="textNoShape">
              <a:avLst/>
            </a:prstTxWarp>
            <a:spAutoFit/>
          </a:bodyPr>
          <a:lstStyle/>
          <a:p>
            <a:pPr marL="290513" indent="-290513">
              <a:buClr>
                <a:srgbClr val="FF3300"/>
              </a:buClr>
              <a:buFont typeface="Wingdings" charset="2"/>
              <a:buNone/>
              <a:tabLst>
                <a:tab pos="2152650" algn="l"/>
              </a:tabLst>
            </a:pPr>
            <a:r>
              <a:rPr lang="en-GB" sz="2000" b="1">
                <a:solidFill>
                  <a:schemeClr val="bg1"/>
                </a:solidFill>
                <a:latin typeface="Courier New" charset="0"/>
              </a:rPr>
              <a:t>(||) :: Bool -&gt; Bool -&gt; Bool</a:t>
            </a:r>
          </a:p>
          <a:p>
            <a:pPr marL="290513" indent="-290513">
              <a:buClr>
                <a:srgbClr val="FF3300"/>
              </a:buClr>
              <a:buFont typeface="Wingdings" charset="2"/>
              <a:buNone/>
              <a:tabLst>
                <a:tab pos="2152650" algn="l"/>
              </a:tabLst>
            </a:pPr>
            <a:r>
              <a:rPr lang="en-GB" sz="2000" b="1">
                <a:solidFill>
                  <a:schemeClr val="bg1"/>
                </a:solidFill>
                <a:latin typeface="Courier New" charset="0"/>
              </a:rPr>
              <a:t>True  || x = True</a:t>
            </a:r>
          </a:p>
          <a:p>
            <a:pPr marL="290513" indent="-290513">
              <a:buClr>
                <a:srgbClr val="FF3300"/>
              </a:buClr>
              <a:buFont typeface="Wingdings" charset="2"/>
              <a:buNone/>
              <a:tabLst>
                <a:tab pos="2152650" algn="l"/>
              </a:tabLst>
            </a:pPr>
            <a:r>
              <a:rPr lang="en-GB" sz="2000" b="1">
                <a:solidFill>
                  <a:schemeClr val="bg1"/>
                </a:solidFill>
                <a:latin typeface="Courier New" charset="0"/>
              </a:rPr>
              <a:t>False || x = x</a:t>
            </a:r>
          </a:p>
        </p:txBody>
      </p:sp>
      <p:sp>
        <p:nvSpPr>
          <p:cNvPr id="8" name="Rounded Rectangular Callout 7"/>
          <p:cNvSpPr/>
          <p:nvPr/>
        </p:nvSpPr>
        <p:spPr>
          <a:xfrm>
            <a:off x="808038" y="5548313"/>
            <a:ext cx="1597025" cy="1123950"/>
          </a:xfrm>
          <a:prstGeom prst="wedgeRoundRectCallout">
            <a:avLst>
              <a:gd name="adj1" fmla="val 82114"/>
              <a:gd name="adj2" fmla="val -422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tabLst>
                <a:tab pos="2695575" algn="l"/>
              </a:tabLst>
              <a:defRPr/>
            </a:pPr>
            <a:r>
              <a:rPr lang="en-GB" sz="2000" dirty="0">
                <a:solidFill>
                  <a:schemeClr val="bg1"/>
                </a:solidFill>
                <a:latin typeface="Chalkboard"/>
              </a:rPr>
              <a:t>Short-circuiting  “or”</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ea typeface="+mj-ea"/>
                <a:cs typeface="+mj-cs"/>
              </a:rPr>
              <a:t>Using Laziness</a:t>
            </a:r>
            <a:endParaRPr lang="en-US" dirty="0">
              <a:ea typeface="+mj-ea"/>
              <a:cs typeface="+mj-cs"/>
            </a:endParaRPr>
          </a:p>
        </p:txBody>
      </p:sp>
      <p:sp>
        <p:nvSpPr>
          <p:cNvPr id="64515" name="Content Placeholder 2"/>
          <p:cNvSpPr>
            <a:spLocks noGrp="1"/>
          </p:cNvSpPr>
          <p:nvPr>
            <p:ph idx="1"/>
          </p:nvPr>
        </p:nvSpPr>
        <p:spPr/>
        <p:txBody>
          <a:bodyPr/>
          <a:lstStyle/>
          <a:p>
            <a:pPr lvl="1" eaLnBrk="1" hangingPunct="1"/>
            <a:endParaRPr lang="en-GB" dirty="0" smtClean="0"/>
          </a:p>
          <a:p>
            <a:pPr lvl="1" eaLnBrk="1" hangingPunct="1"/>
            <a:endParaRPr lang="en-US" dirty="0" smtClean="0"/>
          </a:p>
        </p:txBody>
      </p:sp>
      <p:sp>
        <p:nvSpPr>
          <p:cNvPr id="64516" name="Rectangle 3"/>
          <p:cNvSpPr>
            <a:spLocks noChangeArrowheads="1"/>
          </p:cNvSpPr>
          <p:nvPr/>
        </p:nvSpPr>
        <p:spPr bwMode="auto">
          <a:xfrm>
            <a:off x="568325" y="1600200"/>
            <a:ext cx="8180388" cy="1016000"/>
          </a:xfrm>
          <a:prstGeom prst="rect">
            <a:avLst/>
          </a:prstGeom>
          <a:solidFill>
            <a:srgbClr val="FFFF00"/>
          </a:solidFill>
          <a:ln w="19050">
            <a:noFill/>
            <a:miter lim="800000"/>
            <a:headEnd/>
            <a:tailEnd/>
          </a:ln>
        </p:spPr>
        <p:txBody>
          <a:bodyPr>
            <a:prstTxWarp prst="textNoShape">
              <a:avLst/>
            </a:prstTxWarp>
            <a:spAutoFit/>
          </a:bodyPr>
          <a:lstStyle/>
          <a:p>
            <a:pPr marL="290513" indent="-290513">
              <a:buClr>
                <a:srgbClr val="FF3300"/>
              </a:buClr>
              <a:buFont typeface="Wingdings" charset="2"/>
              <a:buNone/>
              <a:tabLst>
                <a:tab pos="2152650" algn="l"/>
              </a:tabLst>
            </a:pPr>
            <a:r>
              <a:rPr lang="en-GB" sz="2000" b="1">
                <a:solidFill>
                  <a:schemeClr val="bg1"/>
                </a:solidFill>
                <a:latin typeface="Courier New" charset="0"/>
              </a:rPr>
              <a:t>isSubString :: String -&gt; String -&gt; Bool</a:t>
            </a:r>
          </a:p>
          <a:p>
            <a:pPr marL="290513" indent="-290513">
              <a:buClr>
                <a:srgbClr val="FF3300"/>
              </a:buClr>
              <a:buFont typeface="Wingdings" charset="2"/>
              <a:buNone/>
              <a:tabLst>
                <a:tab pos="2152650" algn="l"/>
              </a:tabLst>
            </a:pPr>
            <a:r>
              <a:rPr lang="en-GB" sz="2000" b="1">
                <a:solidFill>
                  <a:schemeClr val="bg1"/>
                </a:solidFill>
                <a:latin typeface="Courier New" charset="0"/>
              </a:rPr>
              <a:t>x `isSubString` s = or [ x `isPrefixOf` t</a:t>
            </a:r>
          </a:p>
          <a:p>
            <a:pPr marL="290513" indent="-290513">
              <a:buClr>
                <a:srgbClr val="FF3300"/>
              </a:buClr>
              <a:buFont typeface="Wingdings" charset="2"/>
              <a:buNone/>
              <a:tabLst>
                <a:tab pos="2152650" algn="l"/>
              </a:tabLst>
            </a:pPr>
            <a:r>
              <a:rPr lang="en-GB" sz="2000" b="1">
                <a:solidFill>
                  <a:schemeClr val="bg1"/>
                </a:solidFill>
                <a:latin typeface="Courier New" charset="0"/>
              </a:rPr>
              <a:t>                       | t &lt;- suffixes s ] </a:t>
            </a:r>
          </a:p>
        </p:txBody>
      </p:sp>
      <p:sp>
        <p:nvSpPr>
          <p:cNvPr id="61445" name="Rectangle 5"/>
          <p:cNvSpPr>
            <a:spLocks noChangeArrowheads="1"/>
          </p:cNvSpPr>
          <p:nvPr/>
        </p:nvSpPr>
        <p:spPr bwMode="auto">
          <a:xfrm>
            <a:off x="530225" y="2954338"/>
            <a:ext cx="5819775" cy="1323975"/>
          </a:xfrm>
          <a:prstGeom prst="rect">
            <a:avLst/>
          </a:prstGeom>
          <a:solidFill>
            <a:srgbClr val="FFFF00"/>
          </a:solidFill>
          <a:ln w="19050">
            <a:noFill/>
            <a:miter lim="800000"/>
            <a:headEnd/>
            <a:tailEnd/>
          </a:ln>
        </p:spPr>
        <p:txBody>
          <a:bodyPr>
            <a:prstTxWarp prst="textNoShape">
              <a:avLst/>
            </a:prstTxWarp>
            <a:spAutoFit/>
          </a:bodyPr>
          <a:lstStyle/>
          <a:p>
            <a:pPr marL="290513" indent="-290513">
              <a:buClr>
                <a:srgbClr val="FF3300"/>
              </a:buClr>
              <a:buFont typeface="Wingdings" charset="2"/>
              <a:buNone/>
              <a:tabLst>
                <a:tab pos="2152650" algn="l"/>
              </a:tabLst>
            </a:pPr>
            <a:r>
              <a:rPr lang="en-GB" sz="2000" b="1" dirty="0">
                <a:solidFill>
                  <a:schemeClr val="bg1"/>
                </a:solidFill>
                <a:latin typeface="Courier New" charset="0"/>
              </a:rPr>
              <a:t>suffixes:: String -&gt; [String]</a:t>
            </a:r>
          </a:p>
          <a:p>
            <a:pPr marL="290513" indent="-290513">
              <a:buClr>
                <a:srgbClr val="FF3300"/>
              </a:buClr>
              <a:buFont typeface="Wingdings" charset="2"/>
              <a:buNone/>
              <a:tabLst>
                <a:tab pos="2152650" algn="l"/>
              </a:tabLst>
            </a:pPr>
            <a:r>
              <a:rPr lang="en-GB" sz="2000" b="1" dirty="0">
                <a:solidFill>
                  <a:srgbClr val="FF0000"/>
                </a:solidFill>
                <a:latin typeface="Courier New" charset="0"/>
              </a:rPr>
              <a:t>-- All suffixes of </a:t>
            </a:r>
            <a:r>
              <a:rPr lang="en-GB" sz="2000" b="1" dirty="0" err="1">
                <a:solidFill>
                  <a:srgbClr val="FF0000"/>
                </a:solidFill>
                <a:latin typeface="Courier New" charset="0"/>
              </a:rPr>
              <a:t>s</a:t>
            </a:r>
            <a:endParaRPr lang="en-GB" sz="2000" b="1" dirty="0">
              <a:solidFill>
                <a:srgbClr val="FF0000"/>
              </a:solidFill>
              <a:latin typeface="Courier New" charset="0"/>
            </a:endParaRPr>
          </a:p>
          <a:p>
            <a:pPr marL="290513" indent="-290513">
              <a:buClr>
                <a:srgbClr val="FF3300"/>
              </a:buClr>
              <a:buFont typeface="Wingdings" charset="2"/>
              <a:buNone/>
              <a:tabLst>
                <a:tab pos="2152650" algn="l"/>
              </a:tabLst>
            </a:pPr>
            <a:r>
              <a:rPr lang="en-GB" sz="2000" b="1" dirty="0">
                <a:solidFill>
                  <a:schemeClr val="bg1"/>
                </a:solidFill>
                <a:latin typeface="Courier New" charset="0"/>
              </a:rPr>
              <a:t>suffixes[]     = [[]]</a:t>
            </a:r>
          </a:p>
          <a:p>
            <a:pPr marL="290513" indent="-290513">
              <a:buClr>
                <a:srgbClr val="FF3300"/>
              </a:buClr>
              <a:buFont typeface="Wingdings" charset="2"/>
              <a:buNone/>
              <a:tabLst>
                <a:tab pos="2152650" algn="l"/>
              </a:tabLst>
            </a:pPr>
            <a:r>
              <a:rPr lang="en-GB" sz="2000" b="1" dirty="0" err="1">
                <a:solidFill>
                  <a:schemeClr val="bg1"/>
                </a:solidFill>
                <a:latin typeface="Courier New" charset="0"/>
              </a:rPr>
              <a:t>suffixes(x:xs</a:t>
            </a:r>
            <a:r>
              <a:rPr lang="en-GB" sz="2000" b="1" dirty="0">
                <a:solidFill>
                  <a:schemeClr val="bg1"/>
                </a:solidFill>
                <a:latin typeface="Courier New" charset="0"/>
              </a:rPr>
              <a:t>) = (</a:t>
            </a:r>
            <a:r>
              <a:rPr lang="en-GB" sz="2000" b="1" dirty="0" err="1">
                <a:solidFill>
                  <a:schemeClr val="bg1"/>
                </a:solidFill>
                <a:latin typeface="Courier New" charset="0"/>
              </a:rPr>
              <a:t>x:xs</a:t>
            </a:r>
            <a:r>
              <a:rPr lang="en-GB" sz="2000" b="1" dirty="0">
                <a:solidFill>
                  <a:schemeClr val="bg1"/>
                </a:solidFill>
                <a:latin typeface="Courier New" charset="0"/>
              </a:rPr>
              <a:t>) : suffixes </a:t>
            </a:r>
            <a:r>
              <a:rPr lang="en-GB" sz="2000" b="1" dirty="0" err="1">
                <a:solidFill>
                  <a:schemeClr val="bg1"/>
                </a:solidFill>
                <a:latin typeface="Courier New" charset="0"/>
              </a:rPr>
              <a:t>xs</a:t>
            </a:r>
            <a:endParaRPr lang="en-GB" sz="2000" b="1" dirty="0">
              <a:solidFill>
                <a:schemeClr val="bg1"/>
              </a:solidFill>
              <a:latin typeface="Courier New" charset="0"/>
            </a:endParaRPr>
          </a:p>
        </p:txBody>
      </p:sp>
      <p:sp>
        <p:nvSpPr>
          <p:cNvPr id="61446" name="Rectangle 7"/>
          <p:cNvSpPr>
            <a:spLocks noChangeArrowheads="1"/>
          </p:cNvSpPr>
          <p:nvPr/>
        </p:nvSpPr>
        <p:spPr bwMode="auto">
          <a:xfrm>
            <a:off x="519113" y="4730750"/>
            <a:ext cx="8178800" cy="1323975"/>
          </a:xfrm>
          <a:prstGeom prst="rect">
            <a:avLst/>
          </a:prstGeom>
          <a:solidFill>
            <a:srgbClr val="FFFF00"/>
          </a:solidFill>
          <a:ln w="19050">
            <a:noFill/>
            <a:miter lim="800000"/>
            <a:headEnd/>
            <a:tailEnd/>
          </a:ln>
        </p:spPr>
        <p:txBody>
          <a:bodyPr>
            <a:prstTxWarp prst="textNoShape">
              <a:avLst/>
            </a:prstTxWarp>
            <a:spAutoFit/>
          </a:bodyPr>
          <a:lstStyle/>
          <a:p>
            <a:pPr marL="290513" indent="-290513">
              <a:buClr>
                <a:srgbClr val="FF3300"/>
              </a:buClr>
              <a:buFont typeface="Wingdings" charset="2"/>
              <a:buNone/>
              <a:tabLst>
                <a:tab pos="2152650" algn="l"/>
              </a:tabLst>
            </a:pPr>
            <a:r>
              <a:rPr lang="en-GB" sz="2000" b="1" dirty="0">
                <a:solidFill>
                  <a:schemeClr val="bg1"/>
                </a:solidFill>
                <a:latin typeface="Courier New" charset="0"/>
              </a:rPr>
              <a:t>or :: [</a:t>
            </a:r>
            <a:r>
              <a:rPr lang="en-GB" sz="2000" b="1" dirty="0" err="1">
                <a:solidFill>
                  <a:schemeClr val="bg1"/>
                </a:solidFill>
                <a:latin typeface="Courier New" charset="0"/>
              </a:rPr>
              <a:t>Bool</a:t>
            </a:r>
            <a:r>
              <a:rPr lang="en-GB" sz="2000" b="1" dirty="0">
                <a:solidFill>
                  <a:schemeClr val="bg1"/>
                </a:solidFill>
                <a:latin typeface="Courier New" charset="0"/>
              </a:rPr>
              <a:t>] -&gt; </a:t>
            </a:r>
            <a:r>
              <a:rPr lang="en-GB" sz="2000" b="1" dirty="0" err="1">
                <a:solidFill>
                  <a:schemeClr val="bg1"/>
                </a:solidFill>
                <a:latin typeface="Courier New" charset="0"/>
              </a:rPr>
              <a:t>Bool</a:t>
            </a:r>
            <a:endParaRPr lang="en-GB" sz="2000" b="1" dirty="0">
              <a:solidFill>
                <a:schemeClr val="bg1"/>
              </a:solidFill>
              <a:latin typeface="Courier New" charset="0"/>
            </a:endParaRPr>
          </a:p>
          <a:p>
            <a:pPr marL="290513" indent="-290513">
              <a:buClr>
                <a:srgbClr val="FF3300"/>
              </a:buClr>
              <a:buFont typeface="Wingdings" charset="2"/>
              <a:buNone/>
              <a:tabLst>
                <a:tab pos="2152650" algn="l"/>
              </a:tabLst>
            </a:pPr>
            <a:r>
              <a:rPr lang="en-GB" sz="2000" b="1" dirty="0">
                <a:solidFill>
                  <a:srgbClr val="FF0000"/>
                </a:solidFill>
                <a:latin typeface="Courier New" charset="0"/>
              </a:rPr>
              <a:t>-- (or </a:t>
            </a:r>
            <a:r>
              <a:rPr lang="en-GB" sz="2000" b="1" dirty="0" err="1">
                <a:solidFill>
                  <a:srgbClr val="FF0000"/>
                </a:solidFill>
                <a:latin typeface="Courier New" charset="0"/>
              </a:rPr>
              <a:t>bs</a:t>
            </a:r>
            <a:r>
              <a:rPr lang="en-GB" sz="2000" b="1" dirty="0">
                <a:solidFill>
                  <a:srgbClr val="FF0000"/>
                </a:solidFill>
                <a:latin typeface="Courier New" charset="0"/>
              </a:rPr>
              <a:t>) returns True if any of the </a:t>
            </a:r>
            <a:r>
              <a:rPr lang="en-GB" sz="2000" b="1" dirty="0" err="1">
                <a:solidFill>
                  <a:srgbClr val="FF0000"/>
                </a:solidFill>
                <a:latin typeface="Courier New" charset="0"/>
              </a:rPr>
              <a:t>bs</a:t>
            </a:r>
            <a:r>
              <a:rPr lang="en-GB" sz="2000" b="1" dirty="0">
                <a:solidFill>
                  <a:srgbClr val="FF0000"/>
                </a:solidFill>
                <a:latin typeface="Courier New" charset="0"/>
              </a:rPr>
              <a:t> is True</a:t>
            </a:r>
          </a:p>
          <a:p>
            <a:pPr marL="290513" indent="-290513">
              <a:buClr>
                <a:srgbClr val="FF3300"/>
              </a:buClr>
              <a:buFont typeface="Wingdings" charset="2"/>
              <a:buNone/>
              <a:tabLst>
                <a:tab pos="2152650" algn="l"/>
              </a:tabLst>
            </a:pPr>
            <a:r>
              <a:rPr lang="en-GB" sz="2000" b="1" dirty="0">
                <a:solidFill>
                  <a:schemeClr val="bg1"/>
                </a:solidFill>
                <a:latin typeface="Courier New" charset="0"/>
              </a:rPr>
              <a:t>or []     = False</a:t>
            </a:r>
          </a:p>
          <a:p>
            <a:pPr marL="290513" indent="-290513">
              <a:buClr>
                <a:srgbClr val="FF3300"/>
              </a:buClr>
              <a:buFont typeface="Wingdings" charset="2"/>
              <a:buNone/>
              <a:tabLst>
                <a:tab pos="2152650" algn="l"/>
              </a:tabLst>
            </a:pPr>
            <a:r>
              <a:rPr lang="en-GB" sz="2000" b="1" dirty="0">
                <a:solidFill>
                  <a:schemeClr val="bg1"/>
                </a:solidFill>
                <a:latin typeface="Courier New" charset="0"/>
              </a:rPr>
              <a:t>or (</a:t>
            </a:r>
            <a:r>
              <a:rPr lang="en-GB" sz="2000" b="1" dirty="0" err="1">
                <a:solidFill>
                  <a:schemeClr val="bg1"/>
                </a:solidFill>
                <a:latin typeface="Courier New" charset="0"/>
              </a:rPr>
              <a:t>b:bs</a:t>
            </a:r>
            <a:r>
              <a:rPr lang="en-GB" sz="2000" b="1" dirty="0">
                <a:solidFill>
                  <a:schemeClr val="bg1"/>
                </a:solidFill>
                <a:latin typeface="Courier New" charset="0"/>
              </a:rPr>
              <a:t>) = </a:t>
            </a:r>
            <a:r>
              <a:rPr lang="en-GB" sz="2000" b="1" dirty="0" err="1">
                <a:solidFill>
                  <a:schemeClr val="bg1"/>
                </a:solidFill>
                <a:latin typeface="Courier New" charset="0"/>
              </a:rPr>
              <a:t>b</a:t>
            </a:r>
            <a:r>
              <a:rPr lang="en-GB" sz="2000" b="1" dirty="0">
                <a:solidFill>
                  <a:schemeClr val="bg1"/>
                </a:solidFill>
                <a:latin typeface="Courier New" charset="0"/>
              </a:rPr>
              <a:t> || or </a:t>
            </a:r>
            <a:r>
              <a:rPr lang="en-GB" sz="2000" b="1" dirty="0" err="1">
                <a:solidFill>
                  <a:schemeClr val="bg1"/>
                </a:solidFill>
                <a:latin typeface="Courier New" charset="0"/>
              </a:rPr>
              <a:t>bs</a:t>
            </a:r>
            <a:endParaRPr lang="en-GB" sz="2000" b="1" dirty="0">
              <a:solidFill>
                <a:schemeClr val="bg1"/>
              </a:solidFill>
              <a:latin typeface="Courier New" charset="0"/>
            </a:endParaRPr>
          </a:p>
        </p:txBody>
      </p:sp>
      <p:sp>
        <p:nvSpPr>
          <p:cNvPr id="9" name="Rounded Rectangular Callout 8"/>
          <p:cNvSpPr/>
          <p:nvPr/>
        </p:nvSpPr>
        <p:spPr>
          <a:xfrm>
            <a:off x="6299200" y="3092450"/>
            <a:ext cx="2660650" cy="442913"/>
          </a:xfrm>
          <a:prstGeom prst="wedgeRoundRectCallout">
            <a:avLst>
              <a:gd name="adj1" fmla="val -87851"/>
              <a:gd name="adj2" fmla="val -3612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spAutoFit/>
          </a:bodyPr>
          <a:lstStyle/>
          <a:p>
            <a:pPr algn="ctr">
              <a:tabLst>
                <a:tab pos="2695575" algn="l"/>
              </a:tabLst>
              <a:defRPr/>
            </a:pPr>
            <a:r>
              <a:rPr lang="en-GB" sz="2000" dirty="0">
                <a:solidFill>
                  <a:schemeClr val="bg1"/>
                </a:solidFill>
                <a:latin typeface="Chalkboard"/>
                <a:ea typeface="ＭＳ Ｐゴシック" charset="-128"/>
                <a:cs typeface="ＭＳ Ｐゴシック" charset="-128"/>
              </a:rPr>
              <a:t>type String = [Char]</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animBg="1"/>
      <p:bldP spid="61446"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ea typeface="+mj-ea"/>
                <a:cs typeface="+mj-cs"/>
              </a:rPr>
              <a:t>A Lazy Paradigm</a:t>
            </a:r>
            <a:endParaRPr lang="en-US" dirty="0">
              <a:ea typeface="+mj-ea"/>
              <a:cs typeface="+mj-cs"/>
            </a:endParaRPr>
          </a:p>
        </p:txBody>
      </p:sp>
      <p:sp>
        <p:nvSpPr>
          <p:cNvPr id="66563" name="Content Placeholder 2"/>
          <p:cNvSpPr>
            <a:spLocks noGrp="1"/>
          </p:cNvSpPr>
          <p:nvPr>
            <p:ph idx="1"/>
          </p:nvPr>
        </p:nvSpPr>
        <p:spPr/>
        <p:txBody>
          <a:bodyPr/>
          <a:lstStyle/>
          <a:p>
            <a:pPr eaLnBrk="1" hangingPunct="1">
              <a:spcAft>
                <a:spcPct val="0"/>
              </a:spcAft>
              <a:buFont typeface="Wingdings 2" charset="2"/>
              <a:buChar char=""/>
            </a:pPr>
            <a:r>
              <a:rPr lang="en-GB" dirty="0" smtClean="0"/>
              <a:t>Generate all solutions (an enormous tree)</a:t>
            </a:r>
          </a:p>
          <a:p>
            <a:pPr eaLnBrk="1" hangingPunct="1">
              <a:spcAft>
                <a:spcPct val="0"/>
              </a:spcAft>
              <a:buFont typeface="Wingdings 2" charset="2"/>
              <a:buChar char=""/>
            </a:pPr>
            <a:r>
              <a:rPr lang="en-GB" dirty="0" smtClean="0"/>
              <a:t>Walk the tree to find the solution you want</a:t>
            </a:r>
          </a:p>
          <a:p>
            <a:pPr lvl="1" eaLnBrk="1" hangingPunct="1"/>
            <a:endParaRPr lang="en-GB" dirty="0" smtClean="0"/>
          </a:p>
          <a:p>
            <a:pPr lvl="1" eaLnBrk="1" hangingPunct="1"/>
            <a:endParaRPr lang="en-US" dirty="0"/>
          </a:p>
        </p:txBody>
      </p:sp>
      <p:sp>
        <p:nvSpPr>
          <p:cNvPr id="66564" name="Rectangle 3"/>
          <p:cNvSpPr>
            <a:spLocks noChangeArrowheads="1"/>
          </p:cNvSpPr>
          <p:nvPr/>
        </p:nvSpPr>
        <p:spPr bwMode="auto">
          <a:xfrm>
            <a:off x="2152650" y="3168650"/>
            <a:ext cx="5586413" cy="1322388"/>
          </a:xfrm>
          <a:prstGeom prst="rect">
            <a:avLst/>
          </a:prstGeom>
          <a:solidFill>
            <a:srgbClr val="FFFF00"/>
          </a:solidFill>
          <a:ln w="19050">
            <a:noFill/>
            <a:miter lim="800000"/>
            <a:headEnd/>
            <a:tailEnd/>
          </a:ln>
        </p:spPr>
        <p:txBody>
          <a:bodyPr>
            <a:prstTxWarp prst="textNoShape">
              <a:avLst/>
            </a:prstTxWarp>
            <a:spAutoFit/>
          </a:bodyPr>
          <a:lstStyle/>
          <a:p>
            <a:pPr marL="290513" indent="-290513">
              <a:buClr>
                <a:srgbClr val="FF3300"/>
              </a:buClr>
              <a:buFont typeface="Wingdings" charset="2"/>
              <a:buNone/>
              <a:tabLst>
                <a:tab pos="2152650" algn="l"/>
              </a:tabLst>
            </a:pPr>
            <a:r>
              <a:rPr lang="en-GB" sz="2000" b="1">
                <a:solidFill>
                  <a:schemeClr val="bg1"/>
                </a:solidFill>
                <a:latin typeface="Courier New" charset="0"/>
              </a:rPr>
              <a:t>nextMove :: Board -&gt; Move</a:t>
            </a:r>
          </a:p>
          <a:p>
            <a:pPr marL="290513" indent="-290513">
              <a:buClr>
                <a:srgbClr val="FF3300"/>
              </a:buClr>
              <a:buFont typeface="Wingdings" charset="2"/>
              <a:buNone/>
              <a:tabLst>
                <a:tab pos="2152650" algn="l"/>
              </a:tabLst>
            </a:pPr>
            <a:r>
              <a:rPr lang="en-GB" sz="2000" b="1">
                <a:solidFill>
                  <a:schemeClr val="bg1"/>
                </a:solidFill>
                <a:latin typeface="Courier New" charset="0"/>
              </a:rPr>
              <a:t>nextMove b = selectMove allMoves</a:t>
            </a:r>
          </a:p>
          <a:p>
            <a:pPr marL="290513" indent="-290513">
              <a:buClr>
                <a:srgbClr val="FF3300"/>
              </a:buClr>
              <a:buFont typeface="Wingdings" charset="2"/>
              <a:buNone/>
              <a:tabLst>
                <a:tab pos="2152650" algn="l"/>
              </a:tabLst>
            </a:pPr>
            <a:r>
              <a:rPr lang="en-GB" sz="2000" b="1">
                <a:solidFill>
                  <a:schemeClr val="bg1"/>
                </a:solidFill>
                <a:latin typeface="Courier New" charset="0"/>
              </a:rPr>
              <a:t>	where</a:t>
            </a:r>
          </a:p>
          <a:p>
            <a:pPr marL="290513" indent="-290513">
              <a:buClr>
                <a:srgbClr val="FF3300"/>
              </a:buClr>
              <a:buFont typeface="Wingdings" charset="2"/>
              <a:buNone/>
              <a:tabLst>
                <a:tab pos="2152650" algn="l"/>
              </a:tabLst>
            </a:pPr>
            <a:r>
              <a:rPr lang="en-GB" sz="2000" b="1">
                <a:solidFill>
                  <a:schemeClr val="bg1"/>
                </a:solidFill>
                <a:latin typeface="Courier New" charset="0"/>
              </a:rPr>
              <a:t>	  allMoves = allMovesFrom b</a:t>
            </a:r>
          </a:p>
        </p:txBody>
      </p:sp>
      <p:sp>
        <p:nvSpPr>
          <p:cNvPr id="5" name="Rounded Rectangular Callout 4"/>
          <p:cNvSpPr/>
          <p:nvPr/>
        </p:nvSpPr>
        <p:spPr>
          <a:xfrm>
            <a:off x="287338" y="4767263"/>
            <a:ext cx="3206750" cy="715089"/>
          </a:xfrm>
          <a:prstGeom prst="wedgeRoundRectCallout">
            <a:avLst>
              <a:gd name="adj1" fmla="val 57458"/>
              <a:gd name="adj2" fmla="val -7842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spAutoFit/>
          </a:bodyPr>
          <a:lstStyle/>
          <a:p>
            <a:pPr algn="ctr">
              <a:tabLst>
                <a:tab pos="2695575" algn="l"/>
              </a:tabLst>
              <a:defRPr/>
            </a:pPr>
            <a:r>
              <a:rPr lang="en-GB" dirty="0">
                <a:solidFill>
                  <a:schemeClr val="bg1"/>
                </a:solidFill>
                <a:latin typeface="Chalkboard"/>
                <a:ea typeface="ＭＳ Ｐゴシック" charset="-128"/>
                <a:cs typeface="ＭＳ Ｐゴシック" charset="-128"/>
              </a:rPr>
              <a:t>A gigantic (perhaps infinite) tree of possible moves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ea typeface="+mj-ea"/>
                <a:cs typeface="+mj-cs"/>
              </a:rPr>
              <a:t>Things to Notice</a:t>
            </a:r>
            <a:endParaRPr lang="en-GB" dirty="0">
              <a:ea typeface="+mj-ea"/>
              <a:cs typeface="+mj-cs"/>
            </a:endParaRPr>
          </a:p>
        </p:txBody>
      </p:sp>
      <p:sp>
        <p:nvSpPr>
          <p:cNvPr id="77827" name="Content Placeholder 2"/>
          <p:cNvSpPr>
            <a:spLocks noGrp="1"/>
          </p:cNvSpPr>
          <p:nvPr>
            <p:ph idx="1"/>
          </p:nvPr>
        </p:nvSpPr>
        <p:spPr/>
        <p:txBody>
          <a:bodyPr/>
          <a:lstStyle/>
          <a:p>
            <a:pPr eaLnBrk="1" hangingPunct="1">
              <a:spcAft>
                <a:spcPct val="0"/>
              </a:spcAft>
              <a:buFont typeface="Wingdings 2" charset="2"/>
              <a:buNone/>
            </a:pPr>
            <a:r>
              <a:rPr lang="en-GB" sz="3600" dirty="0" smtClean="0"/>
              <a:t>Purity makes the interface explicit.</a:t>
            </a:r>
            <a:endParaRPr lang="en-GB" dirty="0" smtClean="0"/>
          </a:p>
          <a:p>
            <a:pPr eaLnBrk="1" hangingPunct="1">
              <a:spcAft>
                <a:spcPct val="0"/>
              </a:spcAft>
              <a:buFont typeface="Wingdings 2" charset="2"/>
              <a:buNone/>
            </a:pPr>
            <a:endParaRPr lang="en-GB" dirty="0" smtClean="0"/>
          </a:p>
          <a:p>
            <a:pPr eaLnBrk="1" hangingPunct="1">
              <a:spcAft>
                <a:spcPct val="0"/>
              </a:spcAft>
              <a:buFont typeface="Wingdings 2" charset="2"/>
              <a:buChar char=""/>
            </a:pPr>
            <a:r>
              <a:rPr lang="en-GB" dirty="0" smtClean="0"/>
              <a:t>Takes a list, and returns a list; that’s all.</a:t>
            </a:r>
          </a:p>
          <a:p>
            <a:pPr eaLnBrk="1" hangingPunct="1">
              <a:spcAft>
                <a:spcPct val="0"/>
              </a:spcAft>
              <a:buFont typeface="Wingdings 2" charset="2"/>
              <a:buChar char=""/>
            </a:pPr>
            <a:endParaRPr lang="en-GB" dirty="0" smtClean="0"/>
          </a:p>
          <a:p>
            <a:pPr eaLnBrk="1" hangingPunct="1">
              <a:spcAft>
                <a:spcPct val="0"/>
              </a:spcAft>
              <a:buFont typeface="Wingdings 2" charset="2"/>
              <a:buChar char=""/>
            </a:pPr>
            <a:r>
              <a:rPr lang="en-GB" dirty="0" smtClean="0"/>
              <a:t>Takes a list; may modify it; may modify other persistent state; may do I/O.</a:t>
            </a:r>
          </a:p>
        </p:txBody>
      </p:sp>
      <p:sp>
        <p:nvSpPr>
          <p:cNvPr id="77828" name="TextBox 3"/>
          <p:cNvSpPr txBox="1">
            <a:spLocks noChangeArrowheads="1"/>
          </p:cNvSpPr>
          <p:nvPr/>
        </p:nvSpPr>
        <p:spPr bwMode="auto">
          <a:xfrm>
            <a:off x="1863725" y="2482850"/>
            <a:ext cx="5416550" cy="400050"/>
          </a:xfrm>
          <a:prstGeom prst="rect">
            <a:avLst/>
          </a:prstGeom>
          <a:solidFill>
            <a:srgbClr val="FFFF00"/>
          </a:solidFill>
          <a:ln w="9525">
            <a:noFill/>
            <a:miter lim="800000"/>
            <a:headEnd/>
            <a:tailEnd/>
          </a:ln>
        </p:spPr>
        <p:txBody>
          <a:bodyPr wrap="none">
            <a:prstTxWarp prst="textNoShape">
              <a:avLst/>
            </a:prstTxWarp>
            <a:spAutoFit/>
          </a:bodyPr>
          <a:lstStyle/>
          <a:p>
            <a:r>
              <a:rPr lang="en-GB" sz="2000" b="1" dirty="0">
                <a:solidFill>
                  <a:schemeClr val="bg1"/>
                </a:solidFill>
                <a:latin typeface="Courier New" charset="0"/>
                <a:ea typeface="Courier New" charset="0"/>
                <a:cs typeface="Courier New" charset="0"/>
              </a:rPr>
              <a:t>reverse:: [</a:t>
            </a:r>
            <a:r>
              <a:rPr lang="en-GB" sz="2000" b="1" dirty="0" err="1">
                <a:solidFill>
                  <a:schemeClr val="bg1"/>
                </a:solidFill>
                <a:latin typeface="Courier New" charset="0"/>
                <a:ea typeface="Courier New" charset="0"/>
                <a:cs typeface="Courier New" charset="0"/>
              </a:rPr>
              <a:t>w</a:t>
            </a:r>
            <a:r>
              <a:rPr lang="en-GB" sz="2000" b="1" dirty="0">
                <a:solidFill>
                  <a:schemeClr val="bg1"/>
                </a:solidFill>
                <a:latin typeface="Courier New" charset="0"/>
                <a:ea typeface="Courier New" charset="0"/>
                <a:cs typeface="Courier New" charset="0"/>
              </a:rPr>
              <a:t>] -&gt; [</a:t>
            </a:r>
            <a:r>
              <a:rPr lang="en-GB" sz="2000" b="1" dirty="0" err="1">
                <a:solidFill>
                  <a:schemeClr val="bg1"/>
                </a:solidFill>
                <a:latin typeface="Courier New" charset="0"/>
                <a:ea typeface="Courier New" charset="0"/>
                <a:cs typeface="Courier New" charset="0"/>
              </a:rPr>
              <a:t>w</a:t>
            </a:r>
            <a:r>
              <a:rPr lang="en-GB" sz="2000" b="1" dirty="0">
                <a:solidFill>
                  <a:schemeClr val="bg1"/>
                </a:solidFill>
                <a:latin typeface="Courier New" charset="0"/>
                <a:ea typeface="Courier New" charset="0"/>
                <a:cs typeface="Courier New" charset="0"/>
              </a:rPr>
              <a:t>]	</a:t>
            </a:r>
            <a:r>
              <a:rPr lang="en-GB" sz="2000" b="1" dirty="0">
                <a:solidFill>
                  <a:srgbClr val="FF0000"/>
                </a:solidFill>
                <a:latin typeface="Courier New" charset="0"/>
                <a:ea typeface="Courier New" charset="0"/>
                <a:cs typeface="Courier New" charset="0"/>
              </a:rPr>
              <a:t>-- Haskell</a:t>
            </a:r>
          </a:p>
        </p:txBody>
      </p:sp>
      <p:sp>
        <p:nvSpPr>
          <p:cNvPr id="77829" name="TextBox 4"/>
          <p:cNvSpPr txBox="1">
            <a:spLocks noChangeArrowheads="1"/>
          </p:cNvSpPr>
          <p:nvPr/>
        </p:nvSpPr>
        <p:spPr bwMode="auto">
          <a:xfrm>
            <a:off x="1632744" y="3814763"/>
            <a:ext cx="5878512" cy="400050"/>
          </a:xfrm>
          <a:prstGeom prst="rect">
            <a:avLst/>
          </a:prstGeom>
          <a:solidFill>
            <a:srgbClr val="FFFF00"/>
          </a:solidFill>
          <a:ln w="9525">
            <a:noFill/>
            <a:miter lim="800000"/>
            <a:headEnd/>
            <a:tailEnd/>
          </a:ln>
        </p:spPr>
        <p:txBody>
          <a:bodyPr wrap="none">
            <a:prstTxWarp prst="textNoShape">
              <a:avLst/>
            </a:prstTxWarp>
            <a:spAutoFit/>
          </a:bodyPr>
          <a:lstStyle/>
          <a:p>
            <a:r>
              <a:rPr lang="en-GB" sz="2000" b="1" dirty="0">
                <a:solidFill>
                  <a:schemeClr val="bg1"/>
                </a:solidFill>
                <a:latin typeface="Courier New" charset="0"/>
                <a:ea typeface="Courier New" charset="0"/>
                <a:cs typeface="Courier New" charset="0"/>
              </a:rPr>
              <a:t>void reverse( list </a:t>
            </a:r>
            <a:r>
              <a:rPr lang="en-GB" sz="2000" b="1" dirty="0" err="1">
                <a:solidFill>
                  <a:schemeClr val="bg1"/>
                </a:solidFill>
                <a:latin typeface="Courier New" charset="0"/>
                <a:ea typeface="Courier New" charset="0"/>
                <a:cs typeface="Courier New" charset="0"/>
              </a:rPr>
              <a:t>l</a:t>
            </a:r>
            <a:r>
              <a:rPr lang="en-GB" sz="2000" b="1" dirty="0">
                <a:solidFill>
                  <a:schemeClr val="bg1"/>
                </a:solidFill>
                <a:latin typeface="Courier New" charset="0"/>
                <a:ea typeface="Courier New" charset="0"/>
                <a:cs typeface="Courier New" charset="0"/>
              </a:rPr>
              <a:t> )		</a:t>
            </a:r>
            <a:r>
              <a:rPr lang="en-GB" sz="2000" b="1" dirty="0">
                <a:solidFill>
                  <a:srgbClr val="FF0000"/>
                </a:solidFill>
                <a:latin typeface="Courier New" charset="0"/>
                <a:ea typeface="Courier New" charset="0"/>
                <a:cs typeface="Courier New" charset="0"/>
              </a:rPr>
              <a:t>/* C */</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ea typeface="+mj-ea"/>
                <a:cs typeface="+mj-cs"/>
              </a:rPr>
              <a:t>Things to Notice</a:t>
            </a:r>
            <a:endParaRPr lang="en-GB" dirty="0">
              <a:ea typeface="+mj-ea"/>
              <a:cs typeface="+mj-cs"/>
            </a:endParaRPr>
          </a:p>
        </p:txBody>
      </p:sp>
      <p:sp>
        <p:nvSpPr>
          <p:cNvPr id="3" name="Content Placeholder 2"/>
          <p:cNvSpPr>
            <a:spLocks noGrp="1"/>
          </p:cNvSpPr>
          <p:nvPr>
            <p:ph idx="1"/>
          </p:nvPr>
        </p:nvSpPr>
        <p:spPr/>
        <p:txBody>
          <a:bodyPr>
            <a:normAutofit lnSpcReduction="10000"/>
          </a:bodyPr>
          <a:lstStyle/>
          <a:p>
            <a:pPr marL="548640" indent="-411480" eaLnBrk="1" fontAlgn="auto" hangingPunct="1">
              <a:buFont typeface="Wingdings 2" pitchFamily="18" charset="2"/>
              <a:buNone/>
              <a:defRPr/>
            </a:pPr>
            <a:r>
              <a:rPr lang="en-GB" sz="3600" dirty="0" smtClean="0">
                <a:ea typeface="+mn-ea"/>
              </a:rPr>
              <a:t>Pure functions are easy to test.</a:t>
            </a:r>
            <a:endParaRPr lang="en-GB" dirty="0" smtClean="0">
              <a:ea typeface="+mn-ea"/>
            </a:endParaRPr>
          </a:p>
          <a:p>
            <a:pPr marL="548640" indent="-411480" eaLnBrk="1" fontAlgn="auto" hangingPunct="1">
              <a:buFont typeface="Wingdings 2" pitchFamily="18" charset="2"/>
              <a:buNone/>
              <a:defRPr/>
            </a:pPr>
            <a:endParaRPr lang="en-GB" dirty="0" smtClean="0">
              <a:ea typeface="+mn-ea"/>
            </a:endParaRPr>
          </a:p>
          <a:p>
            <a:pPr marL="548640" indent="-411480" eaLnBrk="1" fontAlgn="auto" hangingPunct="1">
              <a:defRPr/>
            </a:pPr>
            <a:r>
              <a:rPr lang="en-GB" dirty="0" smtClean="0">
                <a:ea typeface="+mn-ea"/>
              </a:rPr>
              <a:t>In an imperative or OO language, you have to</a:t>
            </a:r>
          </a:p>
          <a:p>
            <a:pPr marL="868680" lvl="1" indent="-283464" eaLnBrk="1" fontAlgn="auto" hangingPunct="1">
              <a:spcAft>
                <a:spcPts val="0"/>
              </a:spcAft>
              <a:buFont typeface="Wingdings 2"/>
              <a:buChar char=""/>
              <a:defRPr/>
            </a:pPr>
            <a:r>
              <a:rPr lang="en-GB" dirty="0" smtClean="0">
                <a:ea typeface="+mn-ea"/>
              </a:rPr>
              <a:t>set up the state of the object and the external state it reads or writes</a:t>
            </a:r>
          </a:p>
          <a:p>
            <a:pPr marL="868680" lvl="1" indent="-283464" eaLnBrk="1" fontAlgn="auto" hangingPunct="1">
              <a:spcAft>
                <a:spcPts val="0"/>
              </a:spcAft>
              <a:buFont typeface="Wingdings 2"/>
              <a:buChar char=""/>
              <a:defRPr/>
            </a:pPr>
            <a:r>
              <a:rPr lang="en-GB" dirty="0" smtClean="0">
                <a:ea typeface="+mn-ea"/>
              </a:rPr>
              <a:t>make the call</a:t>
            </a:r>
          </a:p>
          <a:p>
            <a:pPr marL="868680" lvl="1" indent="-283464" eaLnBrk="1" fontAlgn="auto" hangingPunct="1">
              <a:spcAft>
                <a:spcPts val="0"/>
              </a:spcAft>
              <a:buFont typeface="Wingdings 2"/>
              <a:buChar char=""/>
              <a:defRPr/>
            </a:pPr>
            <a:r>
              <a:rPr lang="en-GB" dirty="0" smtClean="0">
                <a:ea typeface="+mn-ea"/>
              </a:rPr>
              <a:t>inspect the state of the object and the external state</a:t>
            </a:r>
          </a:p>
          <a:p>
            <a:pPr marL="868680" lvl="1" indent="-283464" eaLnBrk="1" fontAlgn="auto" hangingPunct="1">
              <a:spcAft>
                <a:spcPts val="0"/>
              </a:spcAft>
              <a:buFont typeface="Wingdings 2"/>
              <a:buChar char=""/>
              <a:defRPr/>
            </a:pPr>
            <a:r>
              <a:rPr lang="en-GB" dirty="0" smtClean="0">
                <a:ea typeface="+mn-ea"/>
              </a:rPr>
              <a:t>perhaps copy part of the object or global state, so that you can use it in the post condition</a:t>
            </a:r>
          </a:p>
        </p:txBody>
      </p:sp>
      <p:sp>
        <p:nvSpPr>
          <p:cNvPr id="79876" name="TextBox 4"/>
          <p:cNvSpPr txBox="1">
            <a:spLocks noChangeArrowheads="1"/>
          </p:cNvSpPr>
          <p:nvPr/>
        </p:nvSpPr>
        <p:spPr bwMode="auto">
          <a:xfrm>
            <a:off x="1478756" y="2357438"/>
            <a:ext cx="6186488" cy="400050"/>
          </a:xfrm>
          <a:prstGeom prst="rect">
            <a:avLst/>
          </a:prstGeom>
          <a:solidFill>
            <a:srgbClr val="FFFF00"/>
          </a:solidFill>
          <a:ln w="9525">
            <a:noFill/>
            <a:miter lim="800000"/>
            <a:headEnd/>
            <a:tailEnd/>
          </a:ln>
        </p:spPr>
        <p:txBody>
          <a:bodyPr wrap="none">
            <a:prstTxWarp prst="textNoShape">
              <a:avLst/>
            </a:prstTxWarp>
            <a:spAutoFit/>
          </a:bodyPr>
          <a:lstStyle/>
          <a:p>
            <a:r>
              <a:rPr lang="en-GB" sz="2000" b="1">
                <a:solidFill>
                  <a:schemeClr val="bg1"/>
                </a:solidFill>
                <a:latin typeface="Courier New" charset="0"/>
                <a:ea typeface="Courier New" charset="0"/>
                <a:cs typeface="Courier New" charset="0"/>
              </a:rPr>
              <a:t>prop_RevRev l = reverse(reverse l) == l</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47638"/>
            <a:ext cx="8229600" cy="728662"/>
          </a:xfrm>
        </p:spPr>
        <p:txBody>
          <a:bodyPr/>
          <a:lstStyle/>
          <a:p>
            <a:pPr eaLnBrk="1" hangingPunct="1">
              <a:defRPr/>
            </a:pPr>
            <a:r>
              <a:rPr lang="en-US" dirty="0" smtClean="0"/>
              <a:t>Beauty...</a:t>
            </a:r>
            <a:endParaRPr lang="en-US" dirty="0"/>
          </a:p>
        </p:txBody>
      </p:sp>
      <p:sp>
        <p:nvSpPr>
          <p:cNvPr id="47107" name="Rectangle 3"/>
          <p:cNvSpPr>
            <a:spLocks noGrp="1" noChangeArrowheads="1"/>
          </p:cNvSpPr>
          <p:nvPr>
            <p:ph type="body" idx="1"/>
          </p:nvPr>
        </p:nvSpPr>
        <p:spPr>
          <a:xfrm>
            <a:off x="457200" y="914400"/>
            <a:ext cx="8382000" cy="5257800"/>
          </a:xfrm>
        </p:spPr>
        <p:txBody>
          <a:bodyPr>
            <a:normAutofit/>
          </a:bodyPr>
          <a:lstStyle/>
          <a:p>
            <a:pPr eaLnBrk="1" hangingPunct="1">
              <a:spcAft>
                <a:spcPct val="0"/>
              </a:spcAft>
              <a:buNone/>
            </a:pPr>
            <a:r>
              <a:rPr lang="en-US" dirty="0" smtClean="0">
                <a:solidFill>
                  <a:srgbClr val="FFFF00"/>
                </a:solidFill>
              </a:rPr>
              <a:t>Pure f</a:t>
            </a:r>
            <a:r>
              <a:rPr lang="en-US" dirty="0" smtClean="0">
                <a:solidFill>
                  <a:srgbClr val="FFFF00"/>
                </a:solidFill>
              </a:rPr>
              <a:t>unctional </a:t>
            </a:r>
            <a:r>
              <a:rPr lang="en-US" dirty="0" smtClean="0">
                <a:solidFill>
                  <a:srgbClr val="FFFF00"/>
                </a:solidFill>
              </a:rPr>
              <a:t>programming is beautiful:</a:t>
            </a:r>
          </a:p>
          <a:p>
            <a:pPr lvl="1" eaLnBrk="1" hangingPunct="1"/>
            <a:r>
              <a:rPr lang="en-US" dirty="0" smtClean="0"/>
              <a:t>Concise and powerful abstractions</a:t>
            </a:r>
          </a:p>
          <a:p>
            <a:pPr lvl="2"/>
            <a:r>
              <a:rPr lang="en-US" dirty="0" smtClean="0"/>
              <a:t>higher-order functions, algebraic data types, parametric polymorphism, principled overloading, ...</a:t>
            </a:r>
          </a:p>
          <a:p>
            <a:pPr lvl="1"/>
            <a:r>
              <a:rPr lang="en-US" dirty="0" smtClean="0"/>
              <a:t>Close correspondence with mathematics</a:t>
            </a:r>
          </a:p>
          <a:p>
            <a:pPr lvl="2"/>
            <a:r>
              <a:rPr lang="en-US" dirty="0" smtClean="0"/>
              <a:t>Semantics of a code function </a:t>
            </a:r>
            <a:r>
              <a:rPr lang="en-US" i="1" dirty="0" smtClean="0">
                <a:solidFill>
                  <a:srgbClr val="FFFF00"/>
                </a:solidFill>
              </a:rPr>
              <a:t>is </a:t>
            </a:r>
            <a:r>
              <a:rPr lang="en-US" dirty="0" smtClean="0"/>
              <a:t>the math function</a:t>
            </a:r>
          </a:p>
          <a:p>
            <a:pPr lvl="2"/>
            <a:r>
              <a:rPr lang="en-US" dirty="0" err="1" smtClean="0"/>
              <a:t>Equational</a:t>
            </a:r>
            <a:r>
              <a:rPr lang="en-US" dirty="0" smtClean="0"/>
              <a:t> reasoning: if </a:t>
            </a:r>
            <a:r>
              <a:rPr lang="en-US" dirty="0" err="1" smtClean="0"/>
              <a:t>x</a:t>
            </a:r>
            <a:r>
              <a:rPr lang="en-US" dirty="0" smtClean="0"/>
              <a:t> = </a:t>
            </a:r>
            <a:r>
              <a:rPr lang="en-US" dirty="0" err="1" smtClean="0"/>
              <a:t>y</a:t>
            </a:r>
            <a:r>
              <a:rPr lang="en-US" dirty="0" smtClean="0"/>
              <a:t>, then </a:t>
            </a:r>
            <a:r>
              <a:rPr lang="en-US" dirty="0" err="1" smtClean="0"/>
              <a:t>f</a:t>
            </a:r>
            <a:r>
              <a:rPr lang="en-US" dirty="0" smtClean="0"/>
              <a:t> </a:t>
            </a:r>
            <a:r>
              <a:rPr lang="en-US" dirty="0" err="1" smtClean="0"/>
              <a:t>x</a:t>
            </a:r>
            <a:r>
              <a:rPr lang="en-US" dirty="0" smtClean="0"/>
              <a:t> = </a:t>
            </a:r>
            <a:r>
              <a:rPr lang="en-US" dirty="0" err="1" smtClean="0"/>
              <a:t>f</a:t>
            </a:r>
            <a:r>
              <a:rPr lang="en-US" dirty="0" smtClean="0"/>
              <a:t> </a:t>
            </a:r>
            <a:r>
              <a:rPr lang="en-US" dirty="0" err="1" smtClean="0"/>
              <a:t>y</a:t>
            </a:r>
            <a:endParaRPr lang="en-US" dirty="0" smtClean="0"/>
          </a:p>
          <a:p>
            <a:pPr lvl="2"/>
            <a:r>
              <a:rPr lang="en-US" dirty="0" smtClean="0"/>
              <a:t>Independence of order-of-evaluation (Church-Rosser)</a:t>
            </a:r>
          </a:p>
        </p:txBody>
      </p:sp>
      <p:grpSp>
        <p:nvGrpSpPr>
          <p:cNvPr id="24" name="Group 23"/>
          <p:cNvGrpSpPr/>
          <p:nvPr/>
        </p:nvGrpSpPr>
        <p:grpSpPr>
          <a:xfrm>
            <a:off x="1123931" y="4286243"/>
            <a:ext cx="3638473" cy="2406657"/>
            <a:chOff x="2736831" y="4286243"/>
            <a:chExt cx="3638473" cy="2406657"/>
          </a:xfrm>
        </p:grpSpPr>
        <p:sp>
          <p:nvSpPr>
            <p:cNvPr id="6" name="TextBox 5"/>
            <p:cNvSpPr txBox="1"/>
            <p:nvPr/>
          </p:nvSpPr>
          <p:spPr>
            <a:xfrm>
              <a:off x="3940971" y="4286243"/>
              <a:ext cx="1262059" cy="400110"/>
            </a:xfrm>
            <a:prstGeom prst="rect">
              <a:avLst/>
            </a:prstGeom>
            <a:solidFill>
              <a:srgbClr val="FFFF00"/>
            </a:solidFill>
          </p:spPr>
          <p:txBody>
            <a:bodyPr wrap="none" rtlCol="0">
              <a:spAutoFit/>
            </a:bodyPr>
            <a:lstStyle/>
            <a:p>
              <a:r>
                <a:rPr lang="en-GB" sz="2000" b="1" dirty="0" smtClean="0">
                  <a:solidFill>
                    <a:schemeClr val="bg1"/>
                  </a:solidFill>
                  <a:latin typeface="Courier New" pitchFamily="49" charset="0"/>
                  <a:cs typeface="Courier New" pitchFamily="49" charset="0"/>
                </a:rPr>
                <a:t>e1 * e2</a:t>
              </a:r>
            </a:p>
          </p:txBody>
        </p:sp>
        <p:sp>
          <p:nvSpPr>
            <p:cNvPr id="7" name="TextBox 6"/>
            <p:cNvSpPr txBox="1"/>
            <p:nvPr/>
          </p:nvSpPr>
          <p:spPr>
            <a:xfrm>
              <a:off x="2736831" y="5276843"/>
              <a:ext cx="1415973" cy="400110"/>
            </a:xfrm>
            <a:prstGeom prst="rect">
              <a:avLst/>
            </a:prstGeom>
            <a:solidFill>
              <a:srgbClr val="FFFF00"/>
            </a:solidFill>
          </p:spPr>
          <p:txBody>
            <a:bodyPr wrap="none" rtlCol="0">
              <a:spAutoFit/>
            </a:bodyPr>
            <a:lstStyle/>
            <a:p>
              <a:r>
                <a:rPr lang="en-GB" sz="2000" b="1" dirty="0" smtClean="0">
                  <a:solidFill>
                    <a:schemeClr val="bg1"/>
                  </a:solidFill>
                  <a:latin typeface="Courier New" pitchFamily="49" charset="0"/>
                  <a:cs typeface="Courier New" pitchFamily="49" charset="0"/>
                </a:rPr>
                <a:t>e1’ * e2</a:t>
              </a:r>
            </a:p>
          </p:txBody>
        </p:sp>
        <p:sp>
          <p:nvSpPr>
            <p:cNvPr id="8" name="TextBox 7"/>
            <p:cNvSpPr txBox="1"/>
            <p:nvPr/>
          </p:nvSpPr>
          <p:spPr>
            <a:xfrm>
              <a:off x="4959331" y="5276843"/>
              <a:ext cx="1415973" cy="400110"/>
            </a:xfrm>
            <a:prstGeom prst="rect">
              <a:avLst/>
            </a:prstGeom>
            <a:solidFill>
              <a:srgbClr val="FFFF00"/>
            </a:solidFill>
          </p:spPr>
          <p:txBody>
            <a:bodyPr wrap="none" rtlCol="0">
              <a:spAutoFit/>
            </a:bodyPr>
            <a:lstStyle/>
            <a:p>
              <a:r>
                <a:rPr lang="en-GB" sz="2000" b="1" dirty="0" smtClean="0">
                  <a:solidFill>
                    <a:schemeClr val="bg1"/>
                  </a:solidFill>
                  <a:latin typeface="Courier New" pitchFamily="49" charset="0"/>
                  <a:cs typeface="Courier New" pitchFamily="49" charset="0"/>
                </a:rPr>
                <a:t>e1 * e2’</a:t>
              </a:r>
            </a:p>
          </p:txBody>
        </p:sp>
        <p:sp>
          <p:nvSpPr>
            <p:cNvPr id="9" name="TextBox 8"/>
            <p:cNvSpPr txBox="1"/>
            <p:nvPr/>
          </p:nvSpPr>
          <p:spPr>
            <a:xfrm>
              <a:off x="4017927" y="6292790"/>
              <a:ext cx="1108146" cy="400110"/>
            </a:xfrm>
            <a:prstGeom prst="rect">
              <a:avLst/>
            </a:prstGeom>
            <a:solidFill>
              <a:srgbClr val="FFFF00"/>
            </a:solidFill>
          </p:spPr>
          <p:txBody>
            <a:bodyPr wrap="none" rtlCol="0">
              <a:spAutoFit/>
            </a:bodyPr>
            <a:lstStyle/>
            <a:p>
              <a:r>
                <a:rPr lang="en-GB" sz="2000" b="1" dirty="0" smtClean="0">
                  <a:solidFill>
                    <a:schemeClr val="bg1"/>
                  </a:solidFill>
                  <a:latin typeface="Courier New" pitchFamily="49" charset="0"/>
                  <a:cs typeface="Courier New" pitchFamily="49" charset="0"/>
                </a:rPr>
                <a:t>result</a:t>
              </a:r>
            </a:p>
          </p:txBody>
        </p:sp>
        <p:cxnSp>
          <p:nvCxnSpPr>
            <p:cNvPr id="11" name="Straight Arrow Connector 10"/>
            <p:cNvCxnSpPr>
              <a:stCxn id="6" idx="2"/>
              <a:endCxn id="7" idx="0"/>
            </p:cNvCxnSpPr>
            <p:nvPr/>
          </p:nvCxnSpPr>
          <p:spPr>
            <a:xfrm rot="5400000">
              <a:off x="3713165" y="4418007"/>
              <a:ext cx="590490" cy="11271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6" idx="2"/>
              <a:endCxn id="8" idx="0"/>
            </p:cNvCxnSpPr>
            <p:nvPr/>
          </p:nvCxnSpPr>
          <p:spPr>
            <a:xfrm rot="16200000" flipH="1">
              <a:off x="4824414" y="4433939"/>
              <a:ext cx="590490" cy="10953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7" idx="2"/>
              <a:endCxn id="9" idx="0"/>
            </p:cNvCxnSpPr>
            <p:nvPr/>
          </p:nvCxnSpPr>
          <p:spPr>
            <a:xfrm rot="16200000" flipH="1">
              <a:off x="3700491" y="5421280"/>
              <a:ext cx="615837" cy="1127182"/>
            </a:xfrm>
            <a:prstGeom prst="straightConnector1">
              <a:avLst/>
            </a:prstGeom>
            <a:ln w="38100" cap="flat" cmpd="dbl"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8" idx="2"/>
              <a:endCxn id="9" idx="0"/>
            </p:cNvCxnSpPr>
            <p:nvPr/>
          </p:nvCxnSpPr>
          <p:spPr>
            <a:xfrm rot="5400000">
              <a:off x="4811741" y="5437212"/>
              <a:ext cx="615837" cy="1095318"/>
            </a:xfrm>
            <a:prstGeom prst="straightConnector1">
              <a:avLst/>
            </a:prstGeom>
            <a:ln w="38100" cap="flat" cmpd="dbl"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25" name="Rounded Rectangular Callout 24"/>
          <p:cNvSpPr/>
          <p:nvPr/>
        </p:nvSpPr>
        <p:spPr>
          <a:xfrm>
            <a:off x="5449857" y="4533900"/>
            <a:ext cx="2767043" cy="2145268"/>
          </a:xfrm>
          <a:prstGeom prst="wedgeRoundRectCallout">
            <a:avLst>
              <a:gd name="adj1" fmla="val -23745"/>
              <a:gd name="adj2" fmla="val 496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dirty="0" smtClean="0">
                <a:solidFill>
                  <a:schemeClr val="bg1"/>
                </a:solidFill>
                <a:latin typeface="Chalkboard"/>
              </a:rPr>
              <a:t>The compiler can choose the best order in which to do evaluation, including skipping a term if it is not needed.</a:t>
            </a:r>
            <a:endParaRPr lang="en-GB" sz="2000" dirty="0">
              <a:solidFill>
                <a:schemeClr val="bg1"/>
              </a:solidFill>
              <a:latin typeface="Chalkboard"/>
            </a:endParaRPr>
          </a:p>
        </p:txBody>
      </p:sp>
    </p:spTree>
    <p:extLst>
      <p:ext uri="{BB962C8B-B14F-4D97-AF65-F5344CB8AC3E}">
        <p14:creationId xmlns:p14="http://schemas.microsoft.com/office/powerpoint/2010/main" val="16251926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1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10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10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10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2" accel="50000" decel="5000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1+#ppt_w/2"/>
                                          </p:val>
                                        </p:tav>
                                        <p:tav tm="100000">
                                          <p:val>
                                            <p:strVal val="#ppt_x"/>
                                          </p:val>
                                        </p:tav>
                                      </p:tavLst>
                                    </p:anim>
                                    <p:anim calcmode="lin" valueType="num">
                                      <p:cBhvr additive="base">
                                        <p:cTn id="30"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 Beast</a:t>
            </a:r>
            <a:endParaRPr lang="en-US" dirty="0"/>
          </a:p>
        </p:txBody>
      </p:sp>
      <p:sp>
        <p:nvSpPr>
          <p:cNvPr id="3" name="Content Placeholder 2"/>
          <p:cNvSpPr>
            <a:spLocks noGrp="1"/>
          </p:cNvSpPr>
          <p:nvPr>
            <p:ph idx="1"/>
          </p:nvPr>
        </p:nvSpPr>
        <p:spPr/>
        <p:txBody>
          <a:bodyPr/>
          <a:lstStyle/>
          <a:p>
            <a:r>
              <a:rPr lang="en-US" dirty="0" smtClean="0"/>
              <a:t>But to be </a:t>
            </a:r>
            <a:r>
              <a:rPr lang="en-US" i="1" dirty="0" smtClean="0"/>
              <a:t>useful </a:t>
            </a:r>
            <a:r>
              <a:rPr lang="en-US" dirty="0" smtClean="0"/>
              <a:t>as well as </a:t>
            </a:r>
            <a:r>
              <a:rPr lang="en-US" i="1" dirty="0" smtClean="0"/>
              <a:t>beautiful</a:t>
            </a:r>
            <a:r>
              <a:rPr lang="en-US" dirty="0" smtClean="0"/>
              <a:t>, a language must manage the “</a:t>
            </a:r>
            <a:r>
              <a:rPr lang="en-US" dirty="0" smtClean="0">
                <a:solidFill>
                  <a:srgbClr val="FFFF00"/>
                </a:solidFill>
              </a:rPr>
              <a:t>Awkward Squad</a:t>
            </a:r>
            <a:r>
              <a:rPr lang="en-US" dirty="0" smtClean="0"/>
              <a:t>”:</a:t>
            </a:r>
          </a:p>
          <a:p>
            <a:pPr lvl="1"/>
            <a:r>
              <a:rPr lang="en-US" dirty="0" smtClean="0"/>
              <a:t>Input/Output</a:t>
            </a:r>
          </a:p>
          <a:p>
            <a:pPr lvl="1"/>
            <a:r>
              <a:rPr lang="en-US" dirty="0" smtClean="0"/>
              <a:t>Imperative update</a:t>
            </a:r>
          </a:p>
          <a:p>
            <a:pPr lvl="1"/>
            <a:r>
              <a:rPr lang="en-US" dirty="0" smtClean="0"/>
              <a:t>Error recovery                                        (</a:t>
            </a:r>
            <a:r>
              <a:rPr lang="en-US" dirty="0" err="1" smtClean="0"/>
              <a:t>eg</a:t>
            </a:r>
            <a:r>
              <a:rPr lang="en-US" dirty="0" smtClean="0"/>
              <a:t>, timing out, catching divide by zero, etc.)</a:t>
            </a:r>
          </a:p>
          <a:p>
            <a:pPr lvl="1"/>
            <a:r>
              <a:rPr lang="en-US" dirty="0" smtClean="0"/>
              <a:t>Foreign-language interfaces </a:t>
            </a:r>
          </a:p>
          <a:p>
            <a:pPr lvl="1"/>
            <a:r>
              <a:rPr lang="en-US" dirty="0" smtClean="0"/>
              <a:t>Concurrency</a:t>
            </a:r>
          </a:p>
        </p:txBody>
      </p:sp>
      <p:sp>
        <p:nvSpPr>
          <p:cNvPr id="4" name="Rounded Rectangular Callout 3"/>
          <p:cNvSpPr/>
          <p:nvPr/>
        </p:nvSpPr>
        <p:spPr>
          <a:xfrm>
            <a:off x="1739901" y="5549900"/>
            <a:ext cx="5727700" cy="783193"/>
          </a:xfrm>
          <a:prstGeom prst="wedgeRoundRectCallout">
            <a:avLst>
              <a:gd name="adj1" fmla="val -23745"/>
              <a:gd name="adj2" fmla="val 496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dirty="0" smtClean="0">
                <a:solidFill>
                  <a:schemeClr val="bg1"/>
                </a:solidFill>
                <a:latin typeface="Chalkboard"/>
              </a:rPr>
              <a:t>The whole point of a running a program is to affect the real world, an “update in place.”</a:t>
            </a:r>
            <a:endParaRPr lang="en-GB" sz="2000" dirty="0">
              <a:solidFill>
                <a:schemeClr val="bg1"/>
              </a:solidFill>
              <a:latin typeface="Chalkboard"/>
            </a:endParaRPr>
          </a:p>
        </p:txBody>
      </p:sp>
    </p:spTree>
    <p:extLst>
      <p:ext uri="{BB962C8B-B14F-4D97-AF65-F5344CB8AC3E}">
        <p14:creationId xmlns:p14="http://schemas.microsoft.com/office/powerpoint/2010/main" val="42566906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3762"/>
          </a:xfrm>
        </p:spPr>
        <p:txBody>
          <a:bodyPr/>
          <a:lstStyle/>
          <a:p>
            <a:r>
              <a:rPr lang="en-US" dirty="0" smtClean="0"/>
              <a:t>The Direct Approach</a:t>
            </a:r>
            <a:endParaRPr lang="en-US" dirty="0"/>
          </a:p>
        </p:txBody>
      </p:sp>
      <p:sp>
        <p:nvSpPr>
          <p:cNvPr id="3" name="Content Placeholder 2"/>
          <p:cNvSpPr>
            <a:spLocks noGrp="1"/>
          </p:cNvSpPr>
          <p:nvPr>
            <p:ph idx="1"/>
          </p:nvPr>
        </p:nvSpPr>
        <p:spPr>
          <a:xfrm>
            <a:off x="203200" y="1244600"/>
            <a:ext cx="8750300" cy="5384800"/>
          </a:xfrm>
        </p:spPr>
        <p:txBody>
          <a:bodyPr>
            <a:normAutofit/>
          </a:bodyPr>
          <a:lstStyle/>
          <a:p>
            <a:pPr>
              <a:buFont typeface="Wingdings" charset="2"/>
              <a:buChar char="§"/>
            </a:pPr>
            <a:r>
              <a:rPr lang="en-US" dirty="0" smtClean="0"/>
              <a:t>Do everything the “usual way”:</a:t>
            </a:r>
          </a:p>
          <a:p>
            <a:pPr lvl="1"/>
            <a:r>
              <a:rPr lang="en-US" dirty="0" smtClean="0">
                <a:solidFill>
                  <a:srgbClr val="FFFF00"/>
                </a:solidFill>
              </a:rPr>
              <a:t>I/O </a:t>
            </a:r>
            <a:r>
              <a:rPr lang="en-US" dirty="0" smtClean="0"/>
              <a:t>via “functions” with side effects:</a:t>
            </a:r>
          </a:p>
          <a:p>
            <a:pPr lvl="1"/>
            <a:endParaRPr lang="en-US" dirty="0" smtClean="0"/>
          </a:p>
          <a:p>
            <a:pPr lvl="7"/>
            <a:endParaRPr lang="en-US" dirty="0" smtClean="0"/>
          </a:p>
          <a:p>
            <a:pPr lvl="1"/>
            <a:r>
              <a:rPr lang="en-US" dirty="0" smtClean="0">
                <a:solidFill>
                  <a:srgbClr val="FFFF00"/>
                </a:solidFill>
              </a:rPr>
              <a:t>Imperative operations </a:t>
            </a:r>
            <a:r>
              <a:rPr lang="en-US" dirty="0" smtClean="0"/>
              <a:t>via assignable reference cells:</a:t>
            </a:r>
          </a:p>
          <a:p>
            <a:pPr lvl="1"/>
            <a:endParaRPr lang="en-US" dirty="0" smtClean="0"/>
          </a:p>
          <a:p>
            <a:pPr lvl="1"/>
            <a:endParaRPr lang="en-US" dirty="0" smtClean="0"/>
          </a:p>
          <a:p>
            <a:pPr lvl="1"/>
            <a:endParaRPr lang="en-US" dirty="0" smtClean="0"/>
          </a:p>
          <a:p>
            <a:pPr lvl="1"/>
            <a:r>
              <a:rPr lang="en-US" dirty="0" smtClean="0">
                <a:solidFill>
                  <a:srgbClr val="FFFF00"/>
                </a:solidFill>
              </a:rPr>
              <a:t>Error recovery </a:t>
            </a:r>
            <a:r>
              <a:rPr lang="en-US" dirty="0" smtClean="0"/>
              <a:t>via exceptions</a:t>
            </a:r>
          </a:p>
          <a:p>
            <a:pPr lvl="1"/>
            <a:r>
              <a:rPr lang="en-US" dirty="0" smtClean="0">
                <a:solidFill>
                  <a:srgbClr val="FFFF00"/>
                </a:solidFill>
              </a:rPr>
              <a:t>Foreign language procedures </a:t>
            </a:r>
            <a:r>
              <a:rPr lang="en-US" dirty="0" smtClean="0"/>
              <a:t>mapped to “functions”</a:t>
            </a:r>
          </a:p>
          <a:p>
            <a:pPr lvl="1"/>
            <a:r>
              <a:rPr lang="en-US" dirty="0" smtClean="0">
                <a:solidFill>
                  <a:srgbClr val="FFFF00"/>
                </a:solidFill>
              </a:rPr>
              <a:t>Concurrency</a:t>
            </a:r>
            <a:r>
              <a:rPr lang="en-US" dirty="0" smtClean="0"/>
              <a:t> via operating system threads</a:t>
            </a:r>
          </a:p>
          <a:p>
            <a:r>
              <a:rPr lang="en-US" dirty="0" smtClean="0"/>
              <a:t>Ok </a:t>
            </a:r>
            <a:r>
              <a:rPr lang="en-US" i="1" dirty="0" smtClean="0"/>
              <a:t>if evaluation order is baked into the language</a:t>
            </a:r>
            <a:r>
              <a:rPr lang="en-US" dirty="0" smtClean="0"/>
              <a:t>.</a:t>
            </a:r>
          </a:p>
          <a:p>
            <a:pPr lvl="1"/>
            <a:endParaRPr lang="en-US" dirty="0" smtClean="0"/>
          </a:p>
          <a:p>
            <a:pPr lvl="1"/>
            <a:endParaRPr lang="en-US" dirty="0" smtClean="0"/>
          </a:p>
          <a:p>
            <a:pPr lvl="1"/>
            <a:endParaRPr lang="en-US" dirty="0"/>
          </a:p>
        </p:txBody>
      </p:sp>
      <p:sp>
        <p:nvSpPr>
          <p:cNvPr id="4" name="TextBox 3"/>
          <p:cNvSpPr txBox="1"/>
          <p:nvPr/>
        </p:nvSpPr>
        <p:spPr>
          <a:xfrm>
            <a:off x="1403331" y="2279643"/>
            <a:ext cx="4032499" cy="400110"/>
          </a:xfrm>
          <a:prstGeom prst="rect">
            <a:avLst/>
          </a:prstGeom>
          <a:solidFill>
            <a:srgbClr val="FFFF00"/>
          </a:solidFill>
        </p:spPr>
        <p:txBody>
          <a:bodyPr wrap="none" rtlCol="0">
            <a:spAutoFit/>
          </a:bodyPr>
          <a:lstStyle/>
          <a:p>
            <a:r>
              <a:rPr lang="en-GB" sz="2000" b="1" dirty="0" err="1" smtClean="0">
                <a:solidFill>
                  <a:schemeClr val="bg1"/>
                </a:solidFill>
                <a:latin typeface="Courier New" pitchFamily="49" charset="0"/>
                <a:cs typeface="Courier New" pitchFamily="49" charset="0"/>
              </a:rPr>
              <a:t>putchar</a:t>
            </a:r>
            <a:r>
              <a:rPr lang="en-GB" sz="2000" b="1" dirty="0" smtClean="0">
                <a:solidFill>
                  <a:schemeClr val="bg1"/>
                </a:solidFill>
                <a:latin typeface="Courier New" pitchFamily="49" charset="0"/>
                <a:cs typeface="Courier New" pitchFamily="49" charset="0"/>
              </a:rPr>
              <a:t> ‘</a:t>
            </a:r>
            <a:r>
              <a:rPr lang="en-GB" sz="2000" b="1" dirty="0" err="1" smtClean="0">
                <a:solidFill>
                  <a:schemeClr val="bg1"/>
                </a:solidFill>
                <a:latin typeface="Courier New" pitchFamily="49" charset="0"/>
                <a:cs typeface="Courier New" pitchFamily="49" charset="0"/>
              </a:rPr>
              <a:t>x</a:t>
            </a:r>
            <a:r>
              <a:rPr lang="en-GB" sz="2000" b="1" dirty="0" smtClean="0">
                <a:solidFill>
                  <a:schemeClr val="bg1"/>
                </a:solidFill>
                <a:latin typeface="Courier New" pitchFamily="49" charset="0"/>
                <a:cs typeface="Courier New" pitchFamily="49" charset="0"/>
              </a:rPr>
              <a:t>’ + </a:t>
            </a:r>
            <a:r>
              <a:rPr lang="en-GB" sz="2000" b="1" dirty="0" err="1" smtClean="0">
                <a:solidFill>
                  <a:schemeClr val="bg1"/>
                </a:solidFill>
                <a:latin typeface="Courier New" pitchFamily="49" charset="0"/>
                <a:cs typeface="Courier New" pitchFamily="49" charset="0"/>
              </a:rPr>
              <a:t>putchar</a:t>
            </a:r>
            <a:r>
              <a:rPr lang="en-GB" sz="2000" b="1" dirty="0" smtClean="0">
                <a:solidFill>
                  <a:schemeClr val="bg1"/>
                </a:solidFill>
                <a:latin typeface="Courier New" pitchFamily="49" charset="0"/>
                <a:cs typeface="Courier New" pitchFamily="49" charset="0"/>
              </a:rPr>
              <a:t> ‘</a:t>
            </a:r>
            <a:r>
              <a:rPr lang="en-GB" sz="2000" b="1" dirty="0" err="1" smtClean="0">
                <a:solidFill>
                  <a:schemeClr val="bg1"/>
                </a:solidFill>
                <a:latin typeface="Courier New" pitchFamily="49" charset="0"/>
                <a:cs typeface="Courier New" pitchFamily="49" charset="0"/>
              </a:rPr>
              <a:t>y</a:t>
            </a:r>
            <a:r>
              <a:rPr lang="en-GB" sz="2000" b="1" dirty="0" smtClean="0">
                <a:solidFill>
                  <a:schemeClr val="bg1"/>
                </a:solidFill>
                <a:latin typeface="Courier New" pitchFamily="49" charset="0"/>
                <a:cs typeface="Courier New" pitchFamily="49" charset="0"/>
              </a:rPr>
              <a:t>’ </a:t>
            </a:r>
          </a:p>
        </p:txBody>
      </p:sp>
      <p:sp>
        <p:nvSpPr>
          <p:cNvPr id="5" name="TextBox 4"/>
          <p:cNvSpPr txBox="1"/>
          <p:nvPr/>
        </p:nvSpPr>
        <p:spPr>
          <a:xfrm>
            <a:off x="1393816" y="3448043"/>
            <a:ext cx="6356369" cy="1015663"/>
          </a:xfrm>
          <a:prstGeom prst="rect">
            <a:avLst/>
          </a:prstGeom>
          <a:solidFill>
            <a:srgbClr val="FFFF00"/>
          </a:solidFill>
        </p:spPr>
        <p:txBody>
          <a:bodyPr wrap="square" rtlCol="0">
            <a:spAutoFit/>
          </a:bodyPr>
          <a:lstStyle/>
          <a:p>
            <a:r>
              <a:rPr lang="en-GB" sz="2000" b="1" dirty="0" err="1" smtClean="0">
                <a:solidFill>
                  <a:schemeClr val="bg1"/>
                </a:solidFill>
                <a:latin typeface="Courier New" pitchFamily="49" charset="0"/>
                <a:cs typeface="Courier New" pitchFamily="49" charset="0"/>
              </a:rPr>
              <a:t>z</a:t>
            </a:r>
            <a:r>
              <a:rPr lang="en-GB" sz="2000" b="1" dirty="0" smtClean="0">
                <a:solidFill>
                  <a:schemeClr val="bg1"/>
                </a:solidFill>
                <a:latin typeface="Courier New" pitchFamily="49" charset="0"/>
                <a:cs typeface="Courier New" pitchFamily="49" charset="0"/>
              </a:rPr>
              <a:t> = ref 0; </a:t>
            </a:r>
            <a:r>
              <a:rPr lang="en-GB" sz="2000" b="1" dirty="0" err="1" smtClean="0">
                <a:solidFill>
                  <a:schemeClr val="bg1"/>
                </a:solidFill>
                <a:latin typeface="Courier New" pitchFamily="49" charset="0"/>
                <a:cs typeface="Courier New" pitchFamily="49" charset="0"/>
              </a:rPr>
              <a:t>z</a:t>
            </a:r>
            <a:r>
              <a:rPr lang="en-GB" sz="2000" b="1" dirty="0" smtClean="0">
                <a:solidFill>
                  <a:schemeClr val="bg1"/>
                </a:solidFill>
                <a:latin typeface="Courier New" pitchFamily="49" charset="0"/>
                <a:cs typeface="Courier New" pitchFamily="49" charset="0"/>
              </a:rPr>
              <a:t> := !</a:t>
            </a:r>
            <a:r>
              <a:rPr lang="en-GB" sz="2000" b="1" dirty="0" err="1" smtClean="0">
                <a:solidFill>
                  <a:schemeClr val="bg1"/>
                </a:solidFill>
                <a:latin typeface="Courier New" pitchFamily="49" charset="0"/>
                <a:cs typeface="Courier New" pitchFamily="49" charset="0"/>
              </a:rPr>
              <a:t>z</a:t>
            </a:r>
            <a:r>
              <a:rPr lang="en-GB" sz="2000" b="1" dirty="0" smtClean="0">
                <a:solidFill>
                  <a:schemeClr val="bg1"/>
                </a:solidFill>
                <a:latin typeface="Courier New" pitchFamily="49" charset="0"/>
                <a:cs typeface="Courier New" pitchFamily="49" charset="0"/>
              </a:rPr>
              <a:t> + 1;</a:t>
            </a:r>
          </a:p>
          <a:p>
            <a:r>
              <a:rPr lang="en-GB" sz="2000" b="1" dirty="0" err="1" smtClean="0">
                <a:solidFill>
                  <a:schemeClr val="bg1"/>
                </a:solidFill>
                <a:latin typeface="Courier New" pitchFamily="49" charset="0"/>
                <a:cs typeface="Courier New" pitchFamily="49" charset="0"/>
              </a:rPr>
              <a:t>f(z</a:t>
            </a:r>
            <a:r>
              <a:rPr lang="en-GB" sz="2000" b="1" dirty="0" smtClean="0">
                <a:solidFill>
                  <a:schemeClr val="bg1"/>
                </a:solidFill>
                <a:latin typeface="Courier New" pitchFamily="49" charset="0"/>
                <a:cs typeface="Courier New" pitchFamily="49" charset="0"/>
              </a:rPr>
              <a:t>);</a:t>
            </a:r>
          </a:p>
          <a:p>
            <a:r>
              <a:rPr lang="en-GB" sz="2000" b="1" dirty="0" err="1" smtClean="0">
                <a:solidFill>
                  <a:schemeClr val="bg1"/>
                </a:solidFill>
                <a:latin typeface="Courier New" pitchFamily="49" charset="0"/>
                <a:cs typeface="Courier New" pitchFamily="49" charset="0"/>
              </a:rPr>
              <a:t>w</a:t>
            </a:r>
            <a:r>
              <a:rPr lang="en-GB" sz="2000" b="1" dirty="0" smtClean="0">
                <a:solidFill>
                  <a:schemeClr val="bg1"/>
                </a:solidFill>
                <a:latin typeface="Courier New" pitchFamily="49" charset="0"/>
                <a:cs typeface="Courier New" pitchFamily="49" charset="0"/>
              </a:rPr>
              <a:t> = !</a:t>
            </a:r>
            <a:r>
              <a:rPr lang="en-GB" sz="2000" b="1" dirty="0" err="1" smtClean="0">
                <a:solidFill>
                  <a:schemeClr val="bg1"/>
                </a:solidFill>
                <a:latin typeface="Courier New" pitchFamily="49" charset="0"/>
                <a:cs typeface="Courier New" pitchFamily="49" charset="0"/>
              </a:rPr>
              <a:t>z</a:t>
            </a:r>
            <a:r>
              <a:rPr lang="en-GB" sz="2000" b="1" dirty="0" smtClean="0">
                <a:solidFill>
                  <a:schemeClr val="bg1"/>
                </a:solidFill>
                <a:latin typeface="Courier New" pitchFamily="49" charset="0"/>
                <a:cs typeface="Courier New" pitchFamily="49" charset="0"/>
              </a:rPr>
              <a:t>    </a:t>
            </a:r>
            <a:r>
              <a:rPr lang="en-GB" sz="2000" b="1" dirty="0" smtClean="0">
                <a:solidFill>
                  <a:srgbClr val="FF0000"/>
                </a:solidFill>
                <a:latin typeface="Courier New" pitchFamily="49" charset="0"/>
                <a:cs typeface="Courier New" pitchFamily="49" charset="0"/>
              </a:rPr>
              <a:t>(* What is the value of </a:t>
            </a:r>
            <a:r>
              <a:rPr lang="en-GB" sz="2000" b="1" dirty="0" err="1" smtClean="0">
                <a:solidFill>
                  <a:srgbClr val="FF0000"/>
                </a:solidFill>
                <a:latin typeface="Courier New" pitchFamily="49" charset="0"/>
                <a:cs typeface="Courier New" pitchFamily="49" charset="0"/>
              </a:rPr>
              <a:t>w</a:t>
            </a:r>
            <a:r>
              <a:rPr lang="en-GB" sz="2000" b="1" dirty="0" smtClean="0">
                <a:solidFill>
                  <a:srgbClr val="FF0000"/>
                </a:solidFill>
                <a:latin typeface="Courier New" pitchFamily="49" charset="0"/>
                <a:cs typeface="Courier New" pitchFamily="49" charset="0"/>
              </a:rPr>
              <a:t>? *)</a:t>
            </a:r>
          </a:p>
        </p:txBody>
      </p:sp>
    </p:spTree>
    <p:extLst>
      <p:ext uri="{BB962C8B-B14F-4D97-AF65-F5344CB8AC3E}">
        <p14:creationId xmlns:p14="http://schemas.microsoft.com/office/powerpoint/2010/main" val="15374788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038"/>
            <a:ext cx="8229600" cy="944562"/>
          </a:xfrm>
        </p:spPr>
        <p:txBody>
          <a:bodyPr/>
          <a:lstStyle/>
          <a:p>
            <a:pPr eaLnBrk="1" fontAlgn="auto" hangingPunct="1">
              <a:spcAft>
                <a:spcPts val="0"/>
              </a:spcAft>
              <a:defRPr/>
            </a:pPr>
            <a:r>
              <a:rPr lang="en-GB" dirty="0" smtClean="0">
                <a:ea typeface="+mj-ea"/>
                <a:cs typeface="+mj-cs"/>
                <a:hlinkClick r:id="rId3"/>
              </a:rPr>
              <a:t>Haskell</a:t>
            </a:r>
            <a:endParaRPr lang="en-US" dirty="0">
              <a:ea typeface="+mj-ea"/>
              <a:cs typeface="+mj-cs"/>
            </a:endParaRPr>
          </a:p>
        </p:txBody>
      </p:sp>
      <p:sp>
        <p:nvSpPr>
          <p:cNvPr id="31747" name="Content Placeholder 2"/>
          <p:cNvSpPr>
            <a:spLocks noGrp="1"/>
          </p:cNvSpPr>
          <p:nvPr>
            <p:ph idx="1"/>
          </p:nvPr>
        </p:nvSpPr>
        <p:spPr>
          <a:xfrm>
            <a:off x="457200" y="1143000"/>
            <a:ext cx="8229600" cy="3848100"/>
          </a:xfrm>
        </p:spPr>
        <p:txBody>
          <a:bodyPr/>
          <a:lstStyle/>
          <a:p>
            <a:pPr eaLnBrk="1" hangingPunct="1">
              <a:spcAft>
                <a:spcPct val="0"/>
              </a:spcAft>
              <a:buFont typeface="Wingdings 2" charset="2"/>
              <a:buChar char=""/>
            </a:pPr>
            <a:r>
              <a:rPr lang="en-GB" sz="2400" dirty="0" smtClean="0"/>
              <a:t>Haskell is a programming language that is</a:t>
            </a:r>
          </a:p>
          <a:p>
            <a:pPr lvl="1" eaLnBrk="1" hangingPunct="1"/>
            <a:r>
              <a:rPr lang="en-GB" sz="2000" dirty="0" smtClean="0">
                <a:solidFill>
                  <a:srgbClr val="FFFF00"/>
                </a:solidFill>
              </a:rPr>
              <a:t>Similar to ML</a:t>
            </a:r>
            <a:r>
              <a:rPr lang="en-GB" sz="2000" dirty="0" smtClean="0"/>
              <a:t>: general-purpose, strongly typed, higher-order, functional, supports type inference, supports interactive and </a:t>
            </a:r>
            <a:r>
              <a:rPr lang="en-GB" sz="2000" dirty="0" smtClean="0"/>
              <a:t>batch use</a:t>
            </a:r>
            <a:endParaRPr lang="en-GB" sz="2000" dirty="0" smtClean="0"/>
          </a:p>
          <a:p>
            <a:pPr lvl="1" eaLnBrk="1" hangingPunct="1"/>
            <a:r>
              <a:rPr lang="en-GB" sz="2000" dirty="0" smtClean="0">
                <a:solidFill>
                  <a:srgbClr val="FFFF00"/>
                </a:solidFill>
              </a:rPr>
              <a:t>Different from ML</a:t>
            </a:r>
            <a:r>
              <a:rPr lang="en-GB" sz="2000" dirty="0" smtClean="0"/>
              <a:t>: lazy evaluation, purely functional core, </a:t>
            </a:r>
            <a:r>
              <a:rPr lang="en-GB" sz="2000" dirty="0" smtClean="0"/>
              <a:t>monadic IO, rapidly </a:t>
            </a:r>
            <a:r>
              <a:rPr lang="en-GB" sz="2000" dirty="0" smtClean="0"/>
              <a:t>evolving type system. </a:t>
            </a:r>
          </a:p>
          <a:p>
            <a:pPr eaLnBrk="1" hangingPunct="1">
              <a:spcAft>
                <a:spcPct val="0"/>
              </a:spcAft>
              <a:buFont typeface="Wingdings 2" charset="2"/>
              <a:buChar char=""/>
            </a:pPr>
            <a:r>
              <a:rPr lang="en-GB" sz="2400" dirty="0" smtClean="0"/>
              <a:t>Designed by </a:t>
            </a:r>
            <a:r>
              <a:rPr lang="en-US" sz="2400" dirty="0" smtClean="0"/>
              <a:t>committee in 80’s and 90’s </a:t>
            </a:r>
            <a:r>
              <a:rPr lang="en-GB" sz="2400" dirty="0" smtClean="0"/>
              <a:t>to unify research efforts in lazy languages.</a:t>
            </a:r>
          </a:p>
          <a:p>
            <a:pPr lvl="1" eaLnBrk="1" hangingPunct="1"/>
            <a:r>
              <a:rPr lang="en-GB" sz="2000" dirty="0" smtClean="0">
                <a:hlinkClick r:id="rId4"/>
              </a:rPr>
              <a:t>Haskell 1.0</a:t>
            </a:r>
            <a:r>
              <a:rPr lang="en-GB" sz="2000" dirty="0" smtClean="0"/>
              <a:t> in 1990, </a:t>
            </a:r>
            <a:r>
              <a:rPr lang="en-GB" sz="2000" dirty="0" smtClean="0">
                <a:hlinkClick r:id="rId5"/>
              </a:rPr>
              <a:t>Haskell ‘98</a:t>
            </a:r>
            <a:r>
              <a:rPr lang="en-GB" sz="2000" dirty="0" smtClean="0"/>
              <a:t>, </a:t>
            </a:r>
            <a:r>
              <a:rPr lang="en-GB" sz="2000" dirty="0" smtClean="0">
                <a:hlinkClick r:id="rId6"/>
              </a:rPr>
              <a:t>Haskell’</a:t>
            </a:r>
            <a:r>
              <a:rPr lang="en-GB" sz="2000" dirty="0" smtClean="0"/>
              <a:t> ongoing. </a:t>
            </a:r>
          </a:p>
          <a:p>
            <a:pPr lvl="1" eaLnBrk="1" hangingPunct="1"/>
            <a:r>
              <a:rPr lang="en-US" sz="2000" dirty="0" smtClean="0"/>
              <a:t>“</a:t>
            </a:r>
            <a:r>
              <a:rPr lang="en-US" sz="2000" dirty="0" smtClean="0">
                <a:hlinkClick r:id="rId7"/>
              </a:rPr>
              <a:t>A History of Haskell: Being Lazy with Class</a:t>
            </a:r>
            <a:r>
              <a:rPr lang="en-US" sz="2000" dirty="0" smtClean="0"/>
              <a:t>” HOPL 3</a:t>
            </a:r>
            <a:endParaRPr lang="en-GB" sz="2000" dirty="0" smtClean="0"/>
          </a:p>
          <a:p>
            <a:pPr lvl="1" eaLnBrk="1" hangingPunct="1">
              <a:buFont typeface="Wingdings 2" charset="2"/>
              <a:buNone/>
            </a:pPr>
            <a:endParaRPr lang="en-US" dirty="0"/>
          </a:p>
        </p:txBody>
      </p:sp>
      <p:pic>
        <p:nvPicPr>
          <p:cNvPr id="31748" name="Picture 3" descr="spj-snow.jpg"/>
          <p:cNvPicPr>
            <a:picLocks noChangeAspect="1"/>
          </p:cNvPicPr>
          <p:nvPr/>
        </p:nvPicPr>
        <p:blipFill>
          <a:blip r:embed="rId8"/>
          <a:srcRect/>
          <a:stretch>
            <a:fillRect/>
          </a:stretch>
        </p:blipFill>
        <p:spPr bwMode="auto">
          <a:xfrm>
            <a:off x="4305300" y="5400675"/>
            <a:ext cx="1436688" cy="1457325"/>
          </a:xfrm>
          <a:prstGeom prst="rect">
            <a:avLst/>
          </a:prstGeom>
          <a:noFill/>
          <a:ln w="9525">
            <a:noFill/>
            <a:miter lim="800000"/>
            <a:headEnd/>
            <a:tailEnd/>
          </a:ln>
        </p:spPr>
      </p:pic>
      <p:pic>
        <p:nvPicPr>
          <p:cNvPr id="31749" name="Picture 4" descr="Mepic.jpg"/>
          <p:cNvPicPr>
            <a:picLocks noChangeAspect="1"/>
          </p:cNvPicPr>
          <p:nvPr/>
        </p:nvPicPr>
        <p:blipFill>
          <a:blip r:embed="rId9"/>
          <a:srcRect/>
          <a:stretch>
            <a:fillRect/>
          </a:stretch>
        </p:blipFill>
        <p:spPr bwMode="auto">
          <a:xfrm>
            <a:off x="3041650" y="5400675"/>
            <a:ext cx="1263650" cy="1457325"/>
          </a:xfrm>
          <a:prstGeom prst="rect">
            <a:avLst/>
          </a:prstGeom>
          <a:noFill/>
          <a:ln w="9525">
            <a:noFill/>
            <a:miter lim="800000"/>
            <a:headEnd/>
            <a:tailEnd/>
          </a:ln>
        </p:spPr>
      </p:pic>
      <p:pic>
        <p:nvPicPr>
          <p:cNvPr id="31750" name="Picture 5" descr="philtie.gif"/>
          <p:cNvPicPr>
            <a:picLocks noChangeAspect="1"/>
          </p:cNvPicPr>
          <p:nvPr/>
        </p:nvPicPr>
        <p:blipFill>
          <a:blip r:embed="rId10"/>
          <a:srcRect l="14400" r="20160"/>
          <a:stretch>
            <a:fillRect/>
          </a:stretch>
        </p:blipFill>
        <p:spPr bwMode="auto">
          <a:xfrm>
            <a:off x="7880350" y="5407025"/>
            <a:ext cx="1263650" cy="1450975"/>
          </a:xfrm>
          <a:prstGeom prst="rect">
            <a:avLst/>
          </a:prstGeom>
          <a:noFill/>
          <a:ln w="9525">
            <a:noFill/>
            <a:miter lim="800000"/>
            <a:headEnd/>
            <a:tailEnd/>
          </a:ln>
        </p:spPr>
      </p:pic>
      <p:pic>
        <p:nvPicPr>
          <p:cNvPr id="31751" name="Picture 6" descr="Hudak_Paul.jpg"/>
          <p:cNvPicPr>
            <a:picLocks noChangeAspect="1"/>
          </p:cNvPicPr>
          <p:nvPr/>
        </p:nvPicPr>
        <p:blipFill>
          <a:blip r:embed="rId11"/>
          <a:srcRect/>
          <a:stretch>
            <a:fillRect/>
          </a:stretch>
        </p:blipFill>
        <p:spPr bwMode="auto">
          <a:xfrm>
            <a:off x="0" y="5394325"/>
            <a:ext cx="1044575" cy="1463675"/>
          </a:xfrm>
          <a:prstGeom prst="rect">
            <a:avLst/>
          </a:prstGeom>
          <a:noFill/>
          <a:ln w="9525">
            <a:noFill/>
            <a:miter lim="800000"/>
            <a:headEnd/>
            <a:tailEnd/>
          </a:ln>
        </p:spPr>
      </p:pic>
      <p:sp>
        <p:nvSpPr>
          <p:cNvPr id="31752" name="TextBox 7"/>
          <p:cNvSpPr txBox="1">
            <a:spLocks noChangeArrowheads="1"/>
          </p:cNvSpPr>
          <p:nvPr/>
        </p:nvSpPr>
        <p:spPr bwMode="auto">
          <a:xfrm>
            <a:off x="990600" y="5308600"/>
            <a:ext cx="1350963" cy="369888"/>
          </a:xfrm>
          <a:prstGeom prst="rect">
            <a:avLst/>
          </a:prstGeom>
          <a:noFill/>
          <a:ln w="9525">
            <a:noFill/>
            <a:miter lim="800000"/>
            <a:headEnd/>
            <a:tailEnd/>
          </a:ln>
        </p:spPr>
        <p:txBody>
          <a:bodyPr wrap="none">
            <a:prstTxWarp prst="textNoShape">
              <a:avLst/>
            </a:prstTxWarp>
            <a:spAutoFit/>
          </a:bodyPr>
          <a:lstStyle/>
          <a:p>
            <a:r>
              <a:rPr lang="en-US" dirty="0">
                <a:latin typeface="Chalkboard"/>
                <a:ea typeface="Chalkboard"/>
                <a:cs typeface="Chalkboard"/>
              </a:rPr>
              <a:t>Paul </a:t>
            </a:r>
            <a:r>
              <a:rPr lang="en-US" dirty="0" err="1">
                <a:latin typeface="Chalkboard"/>
                <a:ea typeface="Chalkboard"/>
                <a:cs typeface="Chalkboard"/>
              </a:rPr>
              <a:t>Hudak</a:t>
            </a:r>
            <a:endParaRPr lang="en-US" dirty="0">
              <a:latin typeface="Chalkboard"/>
              <a:ea typeface="Chalkboard"/>
              <a:cs typeface="Chalkboard"/>
            </a:endParaRPr>
          </a:p>
        </p:txBody>
      </p:sp>
      <p:sp>
        <p:nvSpPr>
          <p:cNvPr id="31753" name="TextBox 8"/>
          <p:cNvSpPr txBox="1">
            <a:spLocks noChangeArrowheads="1"/>
          </p:cNvSpPr>
          <p:nvPr/>
        </p:nvSpPr>
        <p:spPr bwMode="auto">
          <a:xfrm>
            <a:off x="1473200" y="6451600"/>
            <a:ext cx="1493396" cy="369332"/>
          </a:xfrm>
          <a:prstGeom prst="rect">
            <a:avLst/>
          </a:prstGeom>
          <a:noFill/>
          <a:ln w="9525">
            <a:noFill/>
            <a:miter lim="800000"/>
            <a:headEnd/>
            <a:tailEnd/>
          </a:ln>
        </p:spPr>
        <p:txBody>
          <a:bodyPr wrap="none">
            <a:prstTxWarp prst="textNoShape">
              <a:avLst/>
            </a:prstTxWarp>
            <a:spAutoFit/>
          </a:bodyPr>
          <a:lstStyle/>
          <a:p>
            <a:r>
              <a:rPr lang="en-US" dirty="0">
                <a:latin typeface="Chalkboard"/>
                <a:ea typeface="Chalkboard"/>
                <a:cs typeface="Chalkboard"/>
              </a:rPr>
              <a:t>John Hughes</a:t>
            </a:r>
          </a:p>
        </p:txBody>
      </p:sp>
      <p:sp>
        <p:nvSpPr>
          <p:cNvPr id="31754" name="TextBox 9"/>
          <p:cNvSpPr txBox="1">
            <a:spLocks noChangeArrowheads="1"/>
          </p:cNvSpPr>
          <p:nvPr/>
        </p:nvSpPr>
        <p:spPr bwMode="auto">
          <a:xfrm>
            <a:off x="5765800" y="5334000"/>
            <a:ext cx="1600200" cy="646113"/>
          </a:xfrm>
          <a:prstGeom prst="rect">
            <a:avLst/>
          </a:prstGeom>
          <a:noFill/>
          <a:ln w="9525">
            <a:noFill/>
            <a:miter lim="800000"/>
            <a:headEnd/>
            <a:tailEnd/>
          </a:ln>
        </p:spPr>
        <p:txBody>
          <a:bodyPr>
            <a:prstTxWarp prst="textNoShape">
              <a:avLst/>
            </a:prstTxWarp>
            <a:spAutoFit/>
          </a:bodyPr>
          <a:lstStyle/>
          <a:p>
            <a:r>
              <a:rPr lang="en-US" dirty="0">
                <a:latin typeface="Chalkboard"/>
                <a:ea typeface="Chalkboard"/>
                <a:cs typeface="Chalkboard"/>
              </a:rPr>
              <a:t>Simon  Peyton Jones</a:t>
            </a:r>
          </a:p>
        </p:txBody>
      </p:sp>
      <p:sp>
        <p:nvSpPr>
          <p:cNvPr id="31755" name="TextBox 10"/>
          <p:cNvSpPr txBox="1">
            <a:spLocks noChangeArrowheads="1"/>
          </p:cNvSpPr>
          <p:nvPr/>
        </p:nvSpPr>
        <p:spPr bwMode="auto">
          <a:xfrm>
            <a:off x="6413500" y="6488113"/>
            <a:ext cx="1460500" cy="369887"/>
          </a:xfrm>
          <a:prstGeom prst="rect">
            <a:avLst/>
          </a:prstGeom>
          <a:noFill/>
          <a:ln w="9525">
            <a:noFill/>
            <a:miter lim="800000"/>
            <a:headEnd/>
            <a:tailEnd/>
          </a:ln>
        </p:spPr>
        <p:txBody>
          <a:bodyPr>
            <a:prstTxWarp prst="textNoShape">
              <a:avLst/>
            </a:prstTxWarp>
            <a:spAutoFit/>
          </a:bodyPr>
          <a:lstStyle/>
          <a:p>
            <a:r>
              <a:rPr lang="en-US" dirty="0">
                <a:latin typeface="Chalkboard"/>
                <a:ea typeface="Chalkboard"/>
                <a:cs typeface="Chalkboard"/>
              </a:rPr>
              <a:t>Phil </a:t>
            </a:r>
            <a:r>
              <a:rPr lang="en-US" dirty="0" err="1">
                <a:latin typeface="Chalkboard"/>
                <a:ea typeface="Chalkboard"/>
                <a:cs typeface="Chalkboard"/>
              </a:rPr>
              <a:t>Wadler</a:t>
            </a:r>
            <a:endParaRPr lang="en-US" dirty="0">
              <a:latin typeface="Chalkboard"/>
              <a:ea typeface="Chalkboard"/>
              <a:cs typeface="Chalkboard"/>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Lazy Hair Shirt</a:t>
            </a:r>
            <a:endParaRPr lang="en-US" dirty="0"/>
          </a:p>
        </p:txBody>
      </p:sp>
      <p:sp>
        <p:nvSpPr>
          <p:cNvPr id="3" name="Content Placeholder 2"/>
          <p:cNvSpPr>
            <a:spLocks noGrp="1"/>
          </p:cNvSpPr>
          <p:nvPr>
            <p:ph idx="1"/>
          </p:nvPr>
        </p:nvSpPr>
        <p:spPr>
          <a:xfrm>
            <a:off x="457200" y="1397000"/>
            <a:ext cx="8229600" cy="4912360"/>
          </a:xfrm>
        </p:spPr>
        <p:txBody>
          <a:bodyPr/>
          <a:lstStyle/>
          <a:p>
            <a:endParaRPr lang="en-US" dirty="0" smtClean="0"/>
          </a:p>
          <a:p>
            <a:pPr>
              <a:buNone/>
            </a:pPr>
            <a:endParaRPr lang="en-US" dirty="0" smtClean="0"/>
          </a:p>
          <a:p>
            <a:endParaRPr lang="en-US" dirty="0" smtClean="0"/>
          </a:p>
          <a:p>
            <a:r>
              <a:rPr lang="en-US" dirty="0" smtClean="0"/>
              <a:t>Consider:</a:t>
            </a:r>
          </a:p>
          <a:p>
            <a:pPr lvl="1"/>
            <a:r>
              <a:rPr lang="en-US" dirty="0" smtClean="0"/>
              <a:t>Output depends upon the evaluation order of (</a:t>
            </a:r>
            <a:r>
              <a:rPr lang="en-US" b="1" dirty="0" smtClean="0">
                <a:solidFill>
                  <a:srgbClr val="CEB966"/>
                </a:solidFill>
                <a:latin typeface="Courier New"/>
                <a:cs typeface="Courier New"/>
              </a:rPr>
              <a:t>+</a:t>
            </a:r>
            <a:r>
              <a:rPr lang="en-US" dirty="0" smtClean="0"/>
              <a:t>).</a:t>
            </a:r>
          </a:p>
          <a:p>
            <a:r>
              <a:rPr lang="en-US" dirty="0" smtClean="0"/>
              <a:t>Consider:</a:t>
            </a:r>
          </a:p>
          <a:p>
            <a:pPr lvl="1"/>
            <a:r>
              <a:rPr lang="en-US" dirty="0" smtClean="0"/>
              <a:t>Output depends on how the consumer uses the list.  If only used in </a:t>
            </a:r>
            <a:r>
              <a:rPr lang="en-US" b="1" dirty="0" smtClean="0">
                <a:solidFill>
                  <a:schemeClr val="accent1"/>
                </a:solidFill>
                <a:latin typeface="Courier New"/>
                <a:cs typeface="Courier New"/>
              </a:rPr>
              <a:t>length </a:t>
            </a:r>
            <a:r>
              <a:rPr lang="en-US" b="1" dirty="0" err="1" smtClean="0">
                <a:solidFill>
                  <a:schemeClr val="accent1"/>
                </a:solidFill>
                <a:latin typeface="Courier New"/>
                <a:cs typeface="Courier New"/>
              </a:rPr>
              <a:t>ls</a:t>
            </a:r>
            <a:r>
              <a:rPr lang="en-US" dirty="0" smtClean="0"/>
              <a:t>, nothing will be printed because </a:t>
            </a:r>
            <a:r>
              <a:rPr lang="en-US" b="1" dirty="0" smtClean="0">
                <a:solidFill>
                  <a:schemeClr val="accent1"/>
                </a:solidFill>
                <a:latin typeface="Courier New"/>
                <a:cs typeface="Courier New"/>
              </a:rPr>
              <a:t>length</a:t>
            </a:r>
            <a:r>
              <a:rPr lang="en-US" b="1" dirty="0" smtClean="0">
                <a:solidFill>
                  <a:schemeClr val="accent1"/>
                </a:solidFill>
                <a:cs typeface="Chalkboard"/>
              </a:rPr>
              <a:t> </a:t>
            </a:r>
            <a:r>
              <a:rPr lang="en-US" dirty="0" smtClean="0"/>
              <a:t>does not evaluate elements of list.</a:t>
            </a:r>
          </a:p>
        </p:txBody>
      </p:sp>
      <p:sp>
        <p:nvSpPr>
          <p:cNvPr id="4" name="Rounded Rectangular Callout 3"/>
          <p:cNvSpPr/>
          <p:nvPr/>
        </p:nvSpPr>
        <p:spPr>
          <a:xfrm>
            <a:off x="1206500" y="1600200"/>
            <a:ext cx="7061199" cy="1328023"/>
          </a:xfrm>
          <a:prstGeom prst="wedgeRoundRectCallout">
            <a:avLst>
              <a:gd name="adj1" fmla="val -23745"/>
              <a:gd name="adj2" fmla="val 49693"/>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400" dirty="0" smtClean="0">
                <a:solidFill>
                  <a:schemeClr val="bg1"/>
                </a:solidFill>
                <a:latin typeface="Chalkboard"/>
              </a:rPr>
              <a:t>In a lazy functional language, like Haskell, the order of evaluation is </a:t>
            </a:r>
            <a:r>
              <a:rPr lang="en-GB" sz="2400" i="1" dirty="0" smtClean="0">
                <a:solidFill>
                  <a:schemeClr val="bg1"/>
                </a:solidFill>
                <a:latin typeface="Chalkboard"/>
              </a:rPr>
              <a:t>deliberately undefined</a:t>
            </a:r>
            <a:r>
              <a:rPr lang="en-GB" sz="2400" dirty="0" smtClean="0">
                <a:solidFill>
                  <a:schemeClr val="bg1"/>
                </a:solidFill>
                <a:latin typeface="Chalkboard"/>
              </a:rPr>
              <a:t>, so the “direct approach” </a:t>
            </a:r>
            <a:r>
              <a:rPr lang="en-GB" sz="2400" dirty="0" smtClean="0">
                <a:solidFill>
                  <a:srgbClr val="FFFF00"/>
                </a:solidFill>
                <a:latin typeface="Chalkboard"/>
              </a:rPr>
              <a:t>will not work</a:t>
            </a:r>
            <a:r>
              <a:rPr lang="en-GB" sz="2400" dirty="0" smtClean="0">
                <a:solidFill>
                  <a:schemeClr val="bg1"/>
                </a:solidFill>
                <a:latin typeface="Chalkboard"/>
              </a:rPr>
              <a:t>.</a:t>
            </a:r>
            <a:endParaRPr lang="en-GB" sz="2400" dirty="0">
              <a:solidFill>
                <a:schemeClr val="bg1"/>
              </a:solidFill>
              <a:latin typeface="Chalkboard"/>
            </a:endParaRPr>
          </a:p>
        </p:txBody>
      </p:sp>
      <p:sp>
        <p:nvSpPr>
          <p:cNvPr id="5" name="TextBox 4"/>
          <p:cNvSpPr txBox="1"/>
          <p:nvPr/>
        </p:nvSpPr>
        <p:spPr>
          <a:xfrm>
            <a:off x="2800331" y="3422643"/>
            <a:ext cx="4955979" cy="400110"/>
          </a:xfrm>
          <a:prstGeom prst="rect">
            <a:avLst/>
          </a:prstGeom>
          <a:solidFill>
            <a:srgbClr val="FFFF00"/>
          </a:solidFill>
        </p:spPr>
        <p:txBody>
          <a:bodyPr wrap="none" rtlCol="0">
            <a:spAutoFit/>
          </a:bodyPr>
          <a:lstStyle/>
          <a:p>
            <a:r>
              <a:rPr lang="en-GB" sz="2000" b="1" dirty="0" smtClean="0">
                <a:solidFill>
                  <a:schemeClr val="bg1"/>
                </a:solidFill>
                <a:latin typeface="Courier New" pitchFamily="49" charset="0"/>
                <a:cs typeface="Courier New" pitchFamily="49" charset="0"/>
              </a:rPr>
              <a:t>res = </a:t>
            </a:r>
            <a:r>
              <a:rPr lang="en-GB" sz="2000" b="1" dirty="0" err="1" smtClean="0">
                <a:solidFill>
                  <a:schemeClr val="bg1"/>
                </a:solidFill>
                <a:latin typeface="Courier New" pitchFamily="49" charset="0"/>
                <a:cs typeface="Courier New" pitchFamily="49" charset="0"/>
              </a:rPr>
              <a:t>putchar</a:t>
            </a:r>
            <a:r>
              <a:rPr lang="en-GB" sz="2000" b="1" dirty="0" smtClean="0">
                <a:solidFill>
                  <a:schemeClr val="bg1"/>
                </a:solidFill>
                <a:latin typeface="Courier New" pitchFamily="49" charset="0"/>
                <a:cs typeface="Courier New" pitchFamily="49" charset="0"/>
              </a:rPr>
              <a:t> ‘</a:t>
            </a:r>
            <a:r>
              <a:rPr lang="en-GB" sz="2000" b="1" dirty="0" err="1" smtClean="0">
                <a:solidFill>
                  <a:schemeClr val="bg1"/>
                </a:solidFill>
                <a:latin typeface="Courier New" pitchFamily="49" charset="0"/>
                <a:cs typeface="Courier New" pitchFamily="49" charset="0"/>
              </a:rPr>
              <a:t>x</a:t>
            </a:r>
            <a:r>
              <a:rPr lang="en-GB" sz="2000" b="1" dirty="0" smtClean="0">
                <a:solidFill>
                  <a:schemeClr val="bg1"/>
                </a:solidFill>
                <a:latin typeface="Courier New" pitchFamily="49" charset="0"/>
                <a:cs typeface="Courier New" pitchFamily="49" charset="0"/>
              </a:rPr>
              <a:t>’ + </a:t>
            </a:r>
            <a:r>
              <a:rPr lang="en-GB" sz="2000" b="1" dirty="0" err="1" smtClean="0">
                <a:solidFill>
                  <a:schemeClr val="bg1"/>
                </a:solidFill>
                <a:latin typeface="Courier New" pitchFamily="49" charset="0"/>
                <a:cs typeface="Courier New" pitchFamily="49" charset="0"/>
              </a:rPr>
              <a:t>putchar</a:t>
            </a:r>
            <a:r>
              <a:rPr lang="en-GB" sz="2000" b="1" dirty="0" smtClean="0">
                <a:solidFill>
                  <a:schemeClr val="bg1"/>
                </a:solidFill>
                <a:latin typeface="Courier New" pitchFamily="49" charset="0"/>
                <a:cs typeface="Courier New" pitchFamily="49" charset="0"/>
              </a:rPr>
              <a:t> ‘</a:t>
            </a:r>
            <a:r>
              <a:rPr lang="en-GB" sz="2000" b="1" dirty="0" err="1" smtClean="0">
                <a:solidFill>
                  <a:schemeClr val="bg1"/>
                </a:solidFill>
                <a:latin typeface="Courier New" pitchFamily="49" charset="0"/>
                <a:cs typeface="Courier New" pitchFamily="49" charset="0"/>
              </a:rPr>
              <a:t>y</a:t>
            </a:r>
            <a:r>
              <a:rPr lang="en-GB" sz="2000" b="1" dirty="0" smtClean="0">
                <a:solidFill>
                  <a:schemeClr val="bg1"/>
                </a:solidFill>
                <a:latin typeface="Courier New" pitchFamily="49" charset="0"/>
                <a:cs typeface="Courier New" pitchFamily="49" charset="0"/>
              </a:rPr>
              <a:t>’ </a:t>
            </a:r>
          </a:p>
        </p:txBody>
      </p:sp>
      <p:sp>
        <p:nvSpPr>
          <p:cNvPr id="6" name="TextBox 5"/>
          <p:cNvSpPr txBox="1"/>
          <p:nvPr/>
        </p:nvSpPr>
        <p:spPr>
          <a:xfrm>
            <a:off x="2800331" y="4527543"/>
            <a:ext cx="4955979" cy="400110"/>
          </a:xfrm>
          <a:prstGeom prst="rect">
            <a:avLst/>
          </a:prstGeom>
          <a:solidFill>
            <a:srgbClr val="FFFF00"/>
          </a:solidFill>
        </p:spPr>
        <p:txBody>
          <a:bodyPr wrap="none" rtlCol="0">
            <a:spAutoFit/>
          </a:bodyPr>
          <a:lstStyle/>
          <a:p>
            <a:r>
              <a:rPr lang="en-GB" sz="2000" b="1" dirty="0" err="1" smtClean="0">
                <a:solidFill>
                  <a:schemeClr val="bg1"/>
                </a:solidFill>
                <a:latin typeface="Courier New" pitchFamily="49" charset="0"/>
                <a:cs typeface="Courier New" pitchFamily="49" charset="0"/>
              </a:rPr>
              <a:t>ls</a:t>
            </a:r>
            <a:r>
              <a:rPr lang="en-GB" sz="2000" b="1" dirty="0" smtClean="0">
                <a:solidFill>
                  <a:schemeClr val="bg1"/>
                </a:solidFill>
                <a:latin typeface="Courier New" pitchFamily="49" charset="0"/>
                <a:cs typeface="Courier New" pitchFamily="49" charset="0"/>
              </a:rPr>
              <a:t> = [</a:t>
            </a:r>
            <a:r>
              <a:rPr lang="en-GB" sz="2000" b="1" dirty="0" err="1" smtClean="0">
                <a:solidFill>
                  <a:schemeClr val="bg1"/>
                </a:solidFill>
                <a:latin typeface="Courier New" pitchFamily="49" charset="0"/>
                <a:cs typeface="Courier New" pitchFamily="49" charset="0"/>
              </a:rPr>
              <a:t>putchar</a:t>
            </a:r>
            <a:r>
              <a:rPr lang="en-GB" sz="2000" b="1" dirty="0" smtClean="0">
                <a:solidFill>
                  <a:schemeClr val="bg1"/>
                </a:solidFill>
                <a:latin typeface="Courier New" pitchFamily="49" charset="0"/>
                <a:cs typeface="Courier New" pitchFamily="49" charset="0"/>
              </a:rPr>
              <a:t> ‘</a:t>
            </a:r>
            <a:r>
              <a:rPr lang="en-GB" sz="2000" b="1" dirty="0" err="1" smtClean="0">
                <a:solidFill>
                  <a:schemeClr val="bg1"/>
                </a:solidFill>
                <a:latin typeface="Courier New" pitchFamily="49" charset="0"/>
                <a:cs typeface="Courier New" pitchFamily="49" charset="0"/>
              </a:rPr>
              <a:t>x</a:t>
            </a:r>
            <a:r>
              <a:rPr lang="en-GB" sz="2000" b="1" dirty="0" smtClean="0">
                <a:solidFill>
                  <a:schemeClr val="bg1"/>
                </a:solidFill>
                <a:latin typeface="Courier New" pitchFamily="49" charset="0"/>
                <a:cs typeface="Courier New" pitchFamily="49" charset="0"/>
              </a:rPr>
              <a:t>’, </a:t>
            </a:r>
            <a:r>
              <a:rPr lang="en-GB" sz="2000" b="1" dirty="0" err="1" smtClean="0">
                <a:solidFill>
                  <a:schemeClr val="bg1"/>
                </a:solidFill>
                <a:latin typeface="Courier New" pitchFamily="49" charset="0"/>
                <a:cs typeface="Courier New" pitchFamily="49" charset="0"/>
              </a:rPr>
              <a:t>putchar</a:t>
            </a:r>
            <a:r>
              <a:rPr lang="en-GB" sz="2000" b="1" dirty="0" smtClean="0">
                <a:solidFill>
                  <a:schemeClr val="bg1"/>
                </a:solidFill>
                <a:latin typeface="Courier New" pitchFamily="49" charset="0"/>
                <a:cs typeface="Courier New" pitchFamily="49" charset="0"/>
              </a:rPr>
              <a:t> ‘</a:t>
            </a:r>
            <a:r>
              <a:rPr lang="en-GB" sz="2000" b="1" dirty="0" err="1" smtClean="0">
                <a:solidFill>
                  <a:schemeClr val="bg1"/>
                </a:solidFill>
                <a:latin typeface="Courier New" pitchFamily="49" charset="0"/>
                <a:cs typeface="Courier New" pitchFamily="49" charset="0"/>
              </a:rPr>
              <a:t>y</a:t>
            </a:r>
            <a:r>
              <a:rPr lang="en-GB" sz="2000" b="1" dirty="0" smtClean="0">
                <a:solidFill>
                  <a:schemeClr val="bg1"/>
                </a:solidFill>
                <a:latin typeface="Courier New" pitchFamily="49" charset="0"/>
                <a:cs typeface="Courier New" pitchFamily="49" charset="0"/>
              </a:rPr>
              <a:t>’] </a:t>
            </a:r>
          </a:p>
        </p:txBody>
      </p:sp>
    </p:spTree>
    <p:extLst>
      <p:ext uri="{BB962C8B-B14F-4D97-AF65-F5344CB8AC3E}">
        <p14:creationId xmlns:p14="http://schemas.microsoft.com/office/powerpoint/2010/main" val="2952552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Tackling the Awkward Squad</a:t>
            </a:r>
            <a:endParaRPr lang="en-US" dirty="0"/>
          </a:p>
        </p:txBody>
      </p:sp>
      <p:sp>
        <p:nvSpPr>
          <p:cNvPr id="3" name="Content Placeholder 2"/>
          <p:cNvSpPr>
            <a:spLocks noGrp="1"/>
          </p:cNvSpPr>
          <p:nvPr>
            <p:ph idx="1"/>
          </p:nvPr>
        </p:nvSpPr>
        <p:spPr>
          <a:xfrm>
            <a:off x="457200" y="1600200"/>
            <a:ext cx="8407400" cy="5029200"/>
          </a:xfrm>
        </p:spPr>
        <p:txBody>
          <a:bodyPr>
            <a:normAutofit lnSpcReduction="10000"/>
          </a:bodyPr>
          <a:lstStyle/>
          <a:p>
            <a:r>
              <a:rPr lang="en-US" dirty="0" smtClean="0"/>
              <a:t>Laziness and side effects are </a:t>
            </a:r>
            <a:r>
              <a:rPr lang="en-US" dirty="0" smtClean="0">
                <a:solidFill>
                  <a:srgbClr val="FFFF00"/>
                </a:solidFill>
              </a:rPr>
              <a:t>incompatible</a:t>
            </a:r>
            <a:r>
              <a:rPr lang="en-US" dirty="0" smtClean="0"/>
              <a:t>.</a:t>
            </a:r>
          </a:p>
          <a:p>
            <a:r>
              <a:rPr lang="en-US" dirty="0" smtClean="0"/>
              <a:t>Side effects are </a:t>
            </a:r>
            <a:r>
              <a:rPr lang="en-US" dirty="0" smtClean="0">
                <a:solidFill>
                  <a:srgbClr val="FFFF00"/>
                </a:solidFill>
              </a:rPr>
              <a:t>important</a:t>
            </a:r>
            <a:r>
              <a:rPr lang="en-US" dirty="0" smtClean="0"/>
              <a:t>!</a:t>
            </a:r>
          </a:p>
          <a:p>
            <a:r>
              <a:rPr lang="en-US" dirty="0" smtClean="0"/>
              <a:t>For a long time, this tension was embarrassing to the lazy functional programming community.</a:t>
            </a:r>
          </a:p>
          <a:p>
            <a:r>
              <a:rPr lang="en-US" dirty="0" smtClean="0"/>
              <a:t>In early 90’s, a surprising solution (</a:t>
            </a:r>
            <a:r>
              <a:rPr lang="en-US" dirty="0" smtClean="0">
                <a:solidFill>
                  <a:srgbClr val="FFFF00"/>
                </a:solidFill>
              </a:rPr>
              <a:t>the monad</a:t>
            </a:r>
            <a:r>
              <a:rPr lang="en-US" dirty="0" smtClean="0"/>
              <a:t>) emerged from an unlikely source       (</a:t>
            </a:r>
            <a:r>
              <a:rPr lang="en-US" dirty="0" smtClean="0">
                <a:solidFill>
                  <a:srgbClr val="FFFF00"/>
                </a:solidFill>
              </a:rPr>
              <a:t>category theory</a:t>
            </a:r>
            <a:r>
              <a:rPr lang="en-US" dirty="0" smtClean="0"/>
              <a:t>).</a:t>
            </a:r>
          </a:p>
          <a:p>
            <a:r>
              <a:rPr lang="en-US" dirty="0" smtClean="0"/>
              <a:t>Haskell’s </a:t>
            </a:r>
            <a:r>
              <a:rPr lang="en-US" dirty="0" smtClean="0">
                <a:solidFill>
                  <a:srgbClr val="FFFF00"/>
                </a:solidFill>
              </a:rPr>
              <a:t>IO monad </a:t>
            </a:r>
            <a:r>
              <a:rPr lang="en-US" dirty="0" smtClean="0"/>
              <a:t>provides a way of tackling the awkward squad: I/O, imperative state, exceptions, foreign functions, &amp; concurrency. </a:t>
            </a:r>
            <a:endParaRPr lang="en-US" dirty="0"/>
          </a:p>
        </p:txBody>
      </p:sp>
      <p:pic>
        <p:nvPicPr>
          <p:cNvPr id="4" name="Picture 4" descr="C:\Program Files\Microsoft Office\Clipart\standard\stddir1\bd05030_.wmf"/>
          <p:cNvPicPr>
            <a:picLocks noChangeAspect="1" noChangeArrowheads="1"/>
          </p:cNvPicPr>
          <p:nvPr/>
        </p:nvPicPr>
        <p:blipFill>
          <a:blip r:embed="rId2"/>
          <a:srcRect/>
          <a:stretch>
            <a:fillRect/>
          </a:stretch>
        </p:blipFill>
        <p:spPr bwMode="auto">
          <a:xfrm>
            <a:off x="6819900" y="4267200"/>
            <a:ext cx="611016" cy="825500"/>
          </a:xfrm>
          <a:prstGeom prst="rect">
            <a:avLst/>
          </a:prstGeom>
          <a:noFill/>
        </p:spPr>
      </p:pic>
    </p:spTree>
    <p:extLst>
      <p:ext uri="{BB962C8B-B14F-4D97-AF65-F5344CB8AC3E}">
        <p14:creationId xmlns:p14="http://schemas.microsoft.com/office/powerpoint/2010/main" val="150933730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4" name="Rounded Rectangular Callout 3"/>
          <p:cNvSpPr/>
          <p:nvPr/>
        </p:nvSpPr>
        <p:spPr>
          <a:xfrm>
            <a:off x="685801" y="2540000"/>
            <a:ext cx="3048000" cy="1736646"/>
          </a:xfrm>
          <a:prstGeom prst="wedgeRoundRectCallout">
            <a:avLst>
              <a:gd name="adj1" fmla="val -23745"/>
              <a:gd name="adj2" fmla="val 49693"/>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400" dirty="0" smtClean="0">
                <a:solidFill>
                  <a:schemeClr val="bg1"/>
                </a:solidFill>
                <a:latin typeface="Chalkboard"/>
              </a:rPr>
              <a:t>A functional program defines a pure function, with </a:t>
            </a:r>
            <a:r>
              <a:rPr lang="en-GB" sz="2400" dirty="0" smtClean="0">
                <a:solidFill>
                  <a:srgbClr val="FFFF00"/>
                </a:solidFill>
                <a:latin typeface="Chalkboard"/>
              </a:rPr>
              <a:t>no side effects</a:t>
            </a:r>
            <a:r>
              <a:rPr lang="en-GB" sz="2400" dirty="0" smtClean="0">
                <a:solidFill>
                  <a:schemeClr val="bg1"/>
                </a:solidFill>
                <a:latin typeface="Chalkboard"/>
              </a:rPr>
              <a:t>.</a:t>
            </a:r>
            <a:endParaRPr lang="en-GB" sz="2400" dirty="0">
              <a:solidFill>
                <a:schemeClr val="bg1"/>
              </a:solidFill>
              <a:latin typeface="Chalkboard"/>
            </a:endParaRPr>
          </a:p>
        </p:txBody>
      </p:sp>
      <p:sp>
        <p:nvSpPr>
          <p:cNvPr id="5" name="Rounded Rectangular Callout 4"/>
          <p:cNvSpPr/>
          <p:nvPr/>
        </p:nvSpPr>
        <p:spPr>
          <a:xfrm>
            <a:off x="5473701" y="2540000"/>
            <a:ext cx="3048000" cy="1736646"/>
          </a:xfrm>
          <a:prstGeom prst="wedgeRoundRectCallout">
            <a:avLst>
              <a:gd name="adj1" fmla="val -23745"/>
              <a:gd name="adj2" fmla="val 49693"/>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400" dirty="0" smtClean="0">
                <a:solidFill>
                  <a:schemeClr val="bg1"/>
                </a:solidFill>
                <a:latin typeface="Chalkboard"/>
              </a:rPr>
              <a:t>The whole point of running a program is to have       </a:t>
            </a:r>
            <a:r>
              <a:rPr lang="en-GB" sz="2400" dirty="0" smtClean="0">
                <a:solidFill>
                  <a:srgbClr val="FFFF00"/>
                </a:solidFill>
                <a:latin typeface="Chalkboard"/>
              </a:rPr>
              <a:t>some side effect</a:t>
            </a:r>
            <a:r>
              <a:rPr lang="en-GB" sz="2400" dirty="0" smtClean="0">
                <a:solidFill>
                  <a:schemeClr val="bg1"/>
                </a:solidFill>
                <a:latin typeface="Chalkboard"/>
              </a:rPr>
              <a:t>.</a:t>
            </a:r>
            <a:endParaRPr lang="en-GB" sz="2400" dirty="0">
              <a:solidFill>
                <a:schemeClr val="bg1"/>
              </a:solidFill>
              <a:latin typeface="Chalkboard"/>
            </a:endParaRPr>
          </a:p>
        </p:txBody>
      </p:sp>
      <p:sp>
        <p:nvSpPr>
          <p:cNvPr id="6" name="AutoShape 5"/>
          <p:cNvSpPr>
            <a:spLocks noChangeArrowheads="1"/>
          </p:cNvSpPr>
          <p:nvPr/>
        </p:nvSpPr>
        <p:spPr bwMode="auto">
          <a:xfrm>
            <a:off x="3733800" y="2781300"/>
            <a:ext cx="1714500" cy="1066800"/>
          </a:xfrm>
          <a:prstGeom prst="leftRightArrow">
            <a:avLst>
              <a:gd name="adj1" fmla="val 50000"/>
              <a:gd name="adj2" fmla="val 40000"/>
            </a:avLst>
          </a:prstGeom>
          <a:solidFill>
            <a:srgbClr val="FF3300"/>
          </a:solidFill>
          <a:ln w="9525">
            <a:solidFill>
              <a:schemeClr val="tx1"/>
            </a:solidFill>
            <a:miter lim="800000"/>
            <a:headEnd/>
            <a:tailEnd/>
          </a:ln>
          <a:effectLst/>
        </p:spPr>
        <p:txBody>
          <a:bodyPr wrap="none" anchor="ctr">
            <a:prstTxWarp prst="textNoShape">
              <a:avLst/>
            </a:prstTxWarp>
          </a:bodyPr>
          <a:lstStyle/>
          <a:p>
            <a:pPr algn="ctr"/>
            <a:r>
              <a:rPr lang="en-US" dirty="0" smtClean="0">
                <a:solidFill>
                  <a:schemeClr val="bg1"/>
                </a:solidFill>
                <a:latin typeface="Chalkboard"/>
                <a:cs typeface="Chalkboard"/>
              </a:rPr>
              <a:t>Tension</a:t>
            </a:r>
            <a:endParaRPr lang="en-US" dirty="0">
              <a:solidFill>
                <a:schemeClr val="bg1"/>
              </a:solidFill>
              <a:latin typeface="Chalkboard"/>
              <a:cs typeface="Chalkboard"/>
            </a:endParaRPr>
          </a:p>
        </p:txBody>
      </p:sp>
    </p:spTree>
    <p:extLst>
      <p:ext uri="{BB962C8B-B14F-4D97-AF65-F5344CB8AC3E}">
        <p14:creationId xmlns:p14="http://schemas.microsoft.com/office/powerpoint/2010/main" val="38826971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7562"/>
          </a:xfrm>
        </p:spPr>
        <p:txBody>
          <a:bodyPr/>
          <a:lstStyle/>
          <a:p>
            <a:r>
              <a:rPr lang="en-US" dirty="0" smtClean="0"/>
              <a:t>Before Monads</a:t>
            </a:r>
            <a:endParaRPr lang="en-US" dirty="0"/>
          </a:p>
        </p:txBody>
      </p:sp>
      <p:sp>
        <p:nvSpPr>
          <p:cNvPr id="3" name="Content Placeholder 2"/>
          <p:cNvSpPr>
            <a:spLocks noGrp="1"/>
          </p:cNvSpPr>
          <p:nvPr>
            <p:ph idx="1"/>
          </p:nvPr>
        </p:nvSpPr>
        <p:spPr>
          <a:xfrm>
            <a:off x="457200" y="1257300"/>
            <a:ext cx="8229600" cy="5435600"/>
          </a:xfrm>
        </p:spPr>
        <p:txBody>
          <a:bodyPr>
            <a:normAutofit fontScale="92500" lnSpcReduction="20000"/>
          </a:bodyPr>
          <a:lstStyle/>
          <a:p>
            <a:r>
              <a:rPr lang="en-US" dirty="0" smtClean="0">
                <a:solidFill>
                  <a:srgbClr val="FFFF00"/>
                </a:solidFill>
              </a:rPr>
              <a:t>Streams</a:t>
            </a:r>
          </a:p>
          <a:p>
            <a:pPr lvl="1"/>
            <a:r>
              <a:rPr lang="en-US" dirty="0" smtClean="0"/>
              <a:t>Program issues a stream of requests to OS, which        responds with a stream of responses.</a:t>
            </a:r>
          </a:p>
          <a:p>
            <a:r>
              <a:rPr lang="en-US" dirty="0" smtClean="0">
                <a:solidFill>
                  <a:srgbClr val="FFFF00"/>
                </a:solidFill>
              </a:rPr>
              <a:t>Continuations</a:t>
            </a:r>
          </a:p>
          <a:p>
            <a:pPr lvl="1"/>
            <a:r>
              <a:rPr lang="en-US" dirty="0" smtClean="0"/>
              <a:t>User supplies continuations to I/O routines to specify how to process results.</a:t>
            </a:r>
          </a:p>
          <a:p>
            <a:r>
              <a:rPr lang="en-US" dirty="0" smtClean="0">
                <a:solidFill>
                  <a:srgbClr val="FFFF00"/>
                </a:solidFill>
              </a:rPr>
              <a:t>World-Passing</a:t>
            </a:r>
          </a:p>
          <a:p>
            <a:pPr lvl="1"/>
            <a:r>
              <a:rPr lang="en-US" dirty="0" smtClean="0"/>
              <a:t>The “World” is passed around and updated,             like a normal data structure.</a:t>
            </a:r>
          </a:p>
          <a:p>
            <a:pPr lvl="1"/>
            <a:r>
              <a:rPr lang="en-US" dirty="0" smtClean="0"/>
              <a:t>Not a serious contender because designers didn’t know how to guarantee single-threaded access to the world. </a:t>
            </a:r>
          </a:p>
          <a:p>
            <a:r>
              <a:rPr lang="en-US" dirty="0" smtClean="0"/>
              <a:t>Stream and Continuation models were discovered to be inter-definable.</a:t>
            </a:r>
          </a:p>
          <a:p>
            <a:r>
              <a:rPr lang="en-US" dirty="0" smtClean="0"/>
              <a:t>Haskell 1.0 Report adopted Stream model.</a:t>
            </a:r>
            <a:endParaRPr lang="en-US" dirty="0"/>
          </a:p>
        </p:txBody>
      </p:sp>
      <p:pic>
        <p:nvPicPr>
          <p:cNvPr id="4" name="Picture 3"/>
          <p:cNvPicPr>
            <a:picLocks noChangeAspect="1"/>
          </p:cNvPicPr>
          <p:nvPr/>
        </p:nvPicPr>
        <p:blipFill>
          <a:blip r:embed="rId2"/>
          <a:stretch>
            <a:fillRect/>
          </a:stretch>
        </p:blipFill>
        <p:spPr>
          <a:xfrm>
            <a:off x="7664450" y="3156176"/>
            <a:ext cx="962907" cy="1238024"/>
          </a:xfrm>
          <a:prstGeom prst="rect">
            <a:avLst/>
          </a:prstGeom>
        </p:spPr>
      </p:pic>
    </p:spTree>
    <p:extLst>
      <p:ext uri="{BB962C8B-B14F-4D97-AF65-F5344CB8AC3E}">
        <p14:creationId xmlns:p14="http://schemas.microsoft.com/office/powerpoint/2010/main" val="400380093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Monadic I/O: The Key Idea</a:t>
            </a:r>
            <a:endParaRPr lang="en-US" dirty="0"/>
          </a:p>
        </p:txBody>
      </p:sp>
      <p:pic>
        <p:nvPicPr>
          <p:cNvPr id="6" name="Picture 4" descr="C:\Program Files\Microsoft Office\Clipart\standard\stddir1\bd05030_.wmf"/>
          <p:cNvPicPr>
            <a:picLocks noChangeAspect="1" noChangeArrowheads="1"/>
          </p:cNvPicPr>
          <p:nvPr/>
        </p:nvPicPr>
        <p:blipFill>
          <a:blip r:embed="rId2"/>
          <a:srcRect/>
          <a:stretch>
            <a:fillRect/>
          </a:stretch>
        </p:blipFill>
        <p:spPr bwMode="auto">
          <a:xfrm>
            <a:off x="8089900" y="5600700"/>
            <a:ext cx="742620" cy="1003300"/>
          </a:xfrm>
          <a:prstGeom prst="rect">
            <a:avLst/>
          </a:prstGeom>
          <a:noFill/>
        </p:spPr>
      </p:pic>
      <p:sp>
        <p:nvSpPr>
          <p:cNvPr id="7" name="Rounded Rectangular Callout 6"/>
          <p:cNvSpPr/>
          <p:nvPr/>
        </p:nvSpPr>
        <p:spPr>
          <a:xfrm>
            <a:off x="977900" y="1638300"/>
            <a:ext cx="7289799" cy="1328023"/>
          </a:xfrm>
          <a:prstGeom prst="wedgeRoundRectCallout">
            <a:avLst>
              <a:gd name="adj1" fmla="val -23745"/>
              <a:gd name="adj2" fmla="val 49693"/>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400" dirty="0" smtClean="0">
                <a:solidFill>
                  <a:schemeClr val="bg1"/>
                </a:solidFill>
                <a:latin typeface="Chalkboard"/>
              </a:rPr>
              <a:t>A value of type (</a:t>
            </a:r>
            <a:r>
              <a:rPr lang="en-GB" sz="2400" b="1" dirty="0" smtClean="0">
                <a:solidFill>
                  <a:schemeClr val="accent1"/>
                </a:solidFill>
                <a:latin typeface="Courier New"/>
                <a:cs typeface="Courier New"/>
              </a:rPr>
              <a:t>IO </a:t>
            </a:r>
            <a:r>
              <a:rPr lang="en-GB" sz="2400" b="1" dirty="0" err="1" smtClean="0">
                <a:solidFill>
                  <a:schemeClr val="accent1"/>
                </a:solidFill>
                <a:latin typeface="Courier New"/>
                <a:cs typeface="Courier New"/>
              </a:rPr>
              <a:t>t</a:t>
            </a:r>
            <a:r>
              <a:rPr lang="en-GB" sz="2400" dirty="0" smtClean="0">
                <a:solidFill>
                  <a:schemeClr val="bg1"/>
                </a:solidFill>
                <a:latin typeface="Chalkboard"/>
              </a:rPr>
              <a:t>) is an “</a:t>
            </a:r>
            <a:r>
              <a:rPr lang="en-GB" sz="2400" dirty="0" smtClean="0">
                <a:solidFill>
                  <a:srgbClr val="FFFF00"/>
                </a:solidFill>
                <a:latin typeface="Chalkboard"/>
              </a:rPr>
              <a:t>action</a:t>
            </a:r>
            <a:r>
              <a:rPr lang="en-GB" sz="2400" dirty="0" smtClean="0">
                <a:solidFill>
                  <a:schemeClr val="bg1"/>
                </a:solidFill>
                <a:latin typeface="Chalkboard"/>
              </a:rPr>
              <a:t>.”  When performed, it may do some input/output before delivering a result of type </a:t>
            </a:r>
            <a:r>
              <a:rPr lang="en-GB" sz="2400" b="1" dirty="0" err="1" smtClean="0">
                <a:solidFill>
                  <a:srgbClr val="CEB966"/>
                </a:solidFill>
                <a:latin typeface="Courier New"/>
                <a:cs typeface="Courier New"/>
              </a:rPr>
              <a:t>t</a:t>
            </a:r>
            <a:r>
              <a:rPr lang="en-GB" sz="2400" dirty="0" smtClean="0">
                <a:solidFill>
                  <a:schemeClr val="bg1"/>
                </a:solidFill>
                <a:latin typeface="Chalkboard"/>
              </a:rPr>
              <a:t>.</a:t>
            </a:r>
            <a:endParaRPr lang="en-GB" sz="2400" dirty="0">
              <a:solidFill>
                <a:schemeClr val="bg1"/>
              </a:solidFill>
              <a:latin typeface="Chalkboard"/>
            </a:endParaRPr>
          </a:p>
        </p:txBody>
      </p:sp>
    </p:spTree>
    <p:extLst>
      <p:ext uri="{BB962C8B-B14F-4D97-AF65-F5344CB8AC3E}">
        <p14:creationId xmlns:p14="http://schemas.microsoft.com/office/powerpoint/2010/main" val="244245877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Helpful Picture</a:t>
            </a:r>
            <a:endParaRPr lang="en-US" dirty="0"/>
          </a:p>
        </p:txBody>
      </p:sp>
      <p:sp>
        <p:nvSpPr>
          <p:cNvPr id="4" name="Rounded Rectangular Callout 3"/>
          <p:cNvSpPr/>
          <p:nvPr/>
        </p:nvSpPr>
        <p:spPr>
          <a:xfrm>
            <a:off x="977900" y="1638300"/>
            <a:ext cx="7289799" cy="1328023"/>
          </a:xfrm>
          <a:prstGeom prst="wedgeRoundRectCallout">
            <a:avLst>
              <a:gd name="adj1" fmla="val -23745"/>
              <a:gd name="adj2" fmla="val 49693"/>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400" dirty="0" smtClean="0">
                <a:solidFill>
                  <a:schemeClr val="bg1"/>
                </a:solidFill>
                <a:latin typeface="Chalkboard"/>
              </a:rPr>
              <a:t>A value of type (</a:t>
            </a:r>
            <a:r>
              <a:rPr lang="en-GB" sz="2400" b="1" dirty="0" smtClean="0">
                <a:solidFill>
                  <a:schemeClr val="accent1"/>
                </a:solidFill>
                <a:latin typeface="Courier New"/>
                <a:cs typeface="Courier New"/>
              </a:rPr>
              <a:t>IO </a:t>
            </a:r>
            <a:r>
              <a:rPr lang="en-GB" sz="2400" b="1" dirty="0" err="1" smtClean="0">
                <a:solidFill>
                  <a:schemeClr val="accent1"/>
                </a:solidFill>
                <a:latin typeface="Courier New"/>
                <a:cs typeface="Courier New"/>
              </a:rPr>
              <a:t>t</a:t>
            </a:r>
            <a:r>
              <a:rPr lang="en-GB" sz="2400" dirty="0" smtClean="0">
                <a:solidFill>
                  <a:schemeClr val="bg1"/>
                </a:solidFill>
                <a:latin typeface="Chalkboard"/>
              </a:rPr>
              <a:t>) is an “</a:t>
            </a:r>
            <a:r>
              <a:rPr lang="en-GB" sz="2400" dirty="0" smtClean="0">
                <a:solidFill>
                  <a:srgbClr val="FFFF00"/>
                </a:solidFill>
                <a:latin typeface="Chalkboard"/>
              </a:rPr>
              <a:t>action</a:t>
            </a:r>
            <a:r>
              <a:rPr lang="en-GB" sz="2400" dirty="0" smtClean="0">
                <a:solidFill>
                  <a:schemeClr val="bg1"/>
                </a:solidFill>
                <a:latin typeface="Chalkboard"/>
              </a:rPr>
              <a:t>.”  When performed, it may do some input/output before delivering a result of type </a:t>
            </a:r>
            <a:r>
              <a:rPr lang="en-GB" sz="2400" b="1" dirty="0" err="1" smtClean="0">
                <a:solidFill>
                  <a:srgbClr val="CEB966"/>
                </a:solidFill>
                <a:latin typeface="Courier New"/>
                <a:cs typeface="Courier New"/>
              </a:rPr>
              <a:t>t</a:t>
            </a:r>
            <a:r>
              <a:rPr lang="en-GB" sz="2400" dirty="0" smtClean="0">
                <a:solidFill>
                  <a:schemeClr val="bg1"/>
                </a:solidFill>
                <a:latin typeface="Chalkboard"/>
              </a:rPr>
              <a:t>.</a:t>
            </a:r>
            <a:endParaRPr lang="en-GB" sz="2400" dirty="0">
              <a:solidFill>
                <a:schemeClr val="bg1"/>
              </a:solidFill>
              <a:latin typeface="Chalkboard"/>
            </a:endParaRPr>
          </a:p>
        </p:txBody>
      </p:sp>
      <p:sp>
        <p:nvSpPr>
          <p:cNvPr id="5" name="TextBox 4"/>
          <p:cNvSpPr txBox="1"/>
          <p:nvPr/>
        </p:nvSpPr>
        <p:spPr>
          <a:xfrm>
            <a:off x="2170967" y="3308343"/>
            <a:ext cx="4955979" cy="400110"/>
          </a:xfrm>
          <a:prstGeom prst="rect">
            <a:avLst/>
          </a:prstGeom>
          <a:solidFill>
            <a:srgbClr val="FFFF00"/>
          </a:solidFill>
        </p:spPr>
        <p:txBody>
          <a:bodyPr wrap="none" rtlCol="0">
            <a:spAutoFit/>
          </a:bodyPr>
          <a:lstStyle/>
          <a:p>
            <a:r>
              <a:rPr lang="en-GB" sz="2000" b="1" dirty="0" smtClean="0">
                <a:solidFill>
                  <a:schemeClr val="bg1"/>
                </a:solidFill>
                <a:latin typeface="Courier New" pitchFamily="49" charset="0"/>
                <a:cs typeface="Courier New" pitchFamily="49" charset="0"/>
              </a:rPr>
              <a:t>type IO </a:t>
            </a:r>
            <a:r>
              <a:rPr lang="en-GB" sz="2000" b="1" dirty="0" err="1" smtClean="0">
                <a:solidFill>
                  <a:schemeClr val="bg1"/>
                </a:solidFill>
                <a:latin typeface="Courier New" pitchFamily="49" charset="0"/>
                <a:cs typeface="Courier New" pitchFamily="49" charset="0"/>
              </a:rPr>
              <a:t>t</a:t>
            </a:r>
            <a:r>
              <a:rPr lang="en-GB" sz="2000" b="1" dirty="0" smtClean="0">
                <a:solidFill>
                  <a:schemeClr val="bg1"/>
                </a:solidFill>
                <a:latin typeface="Courier New" pitchFamily="49" charset="0"/>
                <a:cs typeface="Courier New" pitchFamily="49" charset="0"/>
              </a:rPr>
              <a:t> = World -&gt; (</a:t>
            </a:r>
            <a:r>
              <a:rPr lang="en-GB" sz="2000" b="1" dirty="0" err="1" smtClean="0">
                <a:solidFill>
                  <a:schemeClr val="bg1"/>
                </a:solidFill>
                <a:latin typeface="Courier New" pitchFamily="49" charset="0"/>
                <a:cs typeface="Courier New" pitchFamily="49" charset="0"/>
              </a:rPr>
              <a:t>t</a:t>
            </a:r>
            <a:r>
              <a:rPr lang="en-GB" sz="2000" b="1" dirty="0" smtClean="0">
                <a:solidFill>
                  <a:schemeClr val="bg1"/>
                </a:solidFill>
                <a:latin typeface="Courier New" pitchFamily="49" charset="0"/>
                <a:cs typeface="Courier New" pitchFamily="49" charset="0"/>
              </a:rPr>
              <a:t>, World)</a:t>
            </a:r>
          </a:p>
        </p:txBody>
      </p:sp>
      <p:sp>
        <p:nvSpPr>
          <p:cNvPr id="6" name="Rectangle 5"/>
          <p:cNvSpPr>
            <a:spLocks noChangeArrowheads="1"/>
          </p:cNvSpPr>
          <p:nvPr/>
        </p:nvSpPr>
        <p:spPr bwMode="auto">
          <a:xfrm>
            <a:off x="3822700" y="4500563"/>
            <a:ext cx="1558925" cy="1163637"/>
          </a:xfrm>
          <a:prstGeom prst="rect">
            <a:avLst/>
          </a:prstGeom>
          <a:solidFill>
            <a:schemeClr val="accent1"/>
          </a:solidFill>
          <a:ln w="28575">
            <a:solidFill>
              <a:schemeClr val="tx1"/>
            </a:solidFill>
            <a:miter lim="800000"/>
            <a:headEnd/>
            <a:tailEnd/>
          </a:ln>
          <a:effectLst/>
        </p:spPr>
        <p:txBody>
          <a:bodyPr wrap="none" anchor="ctr">
            <a:prstTxWarp prst="textNoShape">
              <a:avLst/>
            </a:prstTxWarp>
          </a:bodyPr>
          <a:lstStyle/>
          <a:p>
            <a:pPr algn="ctr"/>
            <a:r>
              <a:rPr lang="en-GB" sz="3600" b="1" dirty="0">
                <a:solidFill>
                  <a:schemeClr val="bg1"/>
                </a:solidFill>
                <a:latin typeface="Courier New" charset="0"/>
              </a:rPr>
              <a:t>IO</a:t>
            </a:r>
            <a:r>
              <a:rPr lang="en-GB" sz="3600" b="1" dirty="0" smtClean="0">
                <a:solidFill>
                  <a:schemeClr val="bg1"/>
                </a:solidFill>
                <a:latin typeface="Courier New" charset="0"/>
              </a:rPr>
              <a:t> </a:t>
            </a:r>
            <a:r>
              <a:rPr lang="en-GB" sz="3600" b="1" dirty="0" err="1" smtClean="0">
                <a:solidFill>
                  <a:schemeClr val="bg1"/>
                </a:solidFill>
                <a:latin typeface="Courier New" charset="0"/>
              </a:rPr>
              <a:t>t</a:t>
            </a:r>
            <a:endParaRPr lang="en-GB" sz="3600" b="1" dirty="0">
              <a:solidFill>
                <a:schemeClr val="bg1"/>
              </a:solidFill>
              <a:latin typeface="Courier New" charset="0"/>
            </a:endParaRPr>
          </a:p>
        </p:txBody>
      </p:sp>
      <p:sp>
        <p:nvSpPr>
          <p:cNvPr id="7" name="Freeform 6"/>
          <p:cNvSpPr>
            <a:spLocks/>
          </p:cNvSpPr>
          <p:nvPr/>
        </p:nvSpPr>
        <p:spPr bwMode="auto">
          <a:xfrm>
            <a:off x="5381625" y="4333875"/>
            <a:ext cx="388938" cy="498475"/>
          </a:xfrm>
          <a:custGeom>
            <a:avLst/>
            <a:gdLst/>
            <a:ahLst/>
            <a:cxnLst>
              <a:cxn ang="0">
                <a:pos x="0" y="240"/>
              </a:cxn>
              <a:cxn ang="0">
                <a:pos x="288" y="240"/>
              </a:cxn>
              <a:cxn ang="0">
                <a:pos x="288" y="0"/>
              </a:cxn>
            </a:cxnLst>
            <a:rect l="0" t="0" r="r" b="b"/>
            <a:pathLst>
              <a:path w="288" h="240">
                <a:moveTo>
                  <a:pt x="0" y="240"/>
                </a:moveTo>
                <a:lnTo>
                  <a:pt x="288" y="240"/>
                </a:lnTo>
                <a:lnTo>
                  <a:pt x="288" y="0"/>
                </a:lnTo>
              </a:path>
            </a:pathLst>
          </a:custGeom>
          <a:noFill/>
          <a:ln w="28575" cmpd="sng">
            <a:solidFill>
              <a:schemeClr val="tx1"/>
            </a:solidFill>
            <a:round/>
            <a:headEnd type="none" w="med" len="med"/>
            <a:tailEnd type="triangle" w="med" len="med"/>
          </a:ln>
          <a:effectLst/>
        </p:spPr>
        <p:txBody>
          <a:bodyPr>
            <a:prstTxWarp prst="textNoShape">
              <a:avLst/>
            </a:prstTxWarp>
          </a:bodyPr>
          <a:lstStyle/>
          <a:p>
            <a:endParaRPr lang="en-US"/>
          </a:p>
        </p:txBody>
      </p:sp>
      <p:sp>
        <p:nvSpPr>
          <p:cNvPr id="12" name="AutoShape 11"/>
          <p:cNvSpPr>
            <a:spLocks noChangeArrowheads="1"/>
          </p:cNvSpPr>
          <p:nvPr/>
        </p:nvSpPr>
        <p:spPr bwMode="auto">
          <a:xfrm>
            <a:off x="5384800" y="5283200"/>
            <a:ext cx="1219200" cy="304800"/>
          </a:xfrm>
          <a:prstGeom prst="rightArrow">
            <a:avLst>
              <a:gd name="adj1" fmla="val 50000"/>
              <a:gd name="adj2" fmla="val 100000"/>
            </a:avLst>
          </a:prstGeom>
          <a:solidFill>
            <a:srgbClr val="6585CF"/>
          </a:solidFill>
          <a:ln w="9525">
            <a:solidFill>
              <a:schemeClr val="tx1"/>
            </a:solidFill>
            <a:miter lim="800000"/>
            <a:headEnd/>
            <a:tailEnd/>
          </a:ln>
          <a:effectLst/>
        </p:spPr>
        <p:txBody>
          <a:bodyPr wrap="none" anchor="ctr">
            <a:prstTxWarp prst="textNoShape">
              <a:avLst/>
            </a:prstTxWarp>
          </a:bodyPr>
          <a:lstStyle/>
          <a:p>
            <a:endParaRPr lang="en-US"/>
          </a:p>
        </p:txBody>
      </p:sp>
      <p:sp>
        <p:nvSpPr>
          <p:cNvPr id="10" name="Text Box 9"/>
          <p:cNvSpPr txBox="1">
            <a:spLocks noChangeArrowheads="1"/>
          </p:cNvSpPr>
          <p:nvPr/>
        </p:nvSpPr>
        <p:spPr bwMode="auto">
          <a:xfrm>
            <a:off x="5867400" y="4140200"/>
            <a:ext cx="2197787" cy="523220"/>
          </a:xfrm>
          <a:prstGeom prst="rect">
            <a:avLst/>
          </a:prstGeom>
          <a:noFill/>
          <a:ln w="9525">
            <a:noFill/>
            <a:miter lim="800000"/>
            <a:headEnd/>
            <a:tailEnd/>
          </a:ln>
          <a:effectLst/>
        </p:spPr>
        <p:txBody>
          <a:bodyPr wrap="none">
            <a:prstTxWarp prst="textNoShape">
              <a:avLst/>
            </a:prstTxWarp>
            <a:spAutoFit/>
          </a:bodyPr>
          <a:lstStyle/>
          <a:p>
            <a:pPr algn="l"/>
            <a:r>
              <a:rPr lang="en-GB" sz="2800" b="1" dirty="0" smtClean="0">
                <a:latin typeface="Courier New"/>
                <a:cs typeface="Courier New"/>
              </a:rPr>
              <a:t>result </a:t>
            </a:r>
            <a:r>
              <a:rPr lang="en-GB" sz="2800" dirty="0" smtClean="0">
                <a:latin typeface="Times New Roman" charset="0"/>
              </a:rPr>
              <a:t>:: </a:t>
            </a:r>
            <a:r>
              <a:rPr lang="en-GB" sz="2800" b="1" dirty="0" err="1" smtClean="0">
                <a:latin typeface="Courier New" charset="0"/>
              </a:rPr>
              <a:t>t</a:t>
            </a:r>
            <a:endParaRPr lang="en-GB" sz="2800" b="1" dirty="0">
              <a:latin typeface="Courier New" charset="0"/>
            </a:endParaRPr>
          </a:p>
        </p:txBody>
      </p:sp>
      <p:sp>
        <p:nvSpPr>
          <p:cNvPr id="11" name="AutoShape 10"/>
          <p:cNvSpPr>
            <a:spLocks noChangeArrowheads="1"/>
          </p:cNvSpPr>
          <p:nvPr/>
        </p:nvSpPr>
        <p:spPr bwMode="auto">
          <a:xfrm>
            <a:off x="2590800" y="5283200"/>
            <a:ext cx="1219200" cy="304800"/>
          </a:xfrm>
          <a:prstGeom prst="rightArrow">
            <a:avLst>
              <a:gd name="adj1" fmla="val 50000"/>
              <a:gd name="adj2" fmla="val 100000"/>
            </a:avLst>
          </a:prstGeom>
          <a:solidFill>
            <a:srgbClr val="6585CF"/>
          </a:solidFill>
          <a:ln w="9525">
            <a:solidFill>
              <a:schemeClr val="tx1"/>
            </a:solidFill>
            <a:miter lim="800000"/>
            <a:headEnd/>
            <a:tailEnd/>
          </a:ln>
          <a:effectLst/>
        </p:spPr>
        <p:txBody>
          <a:bodyPr wrap="none" anchor="ctr">
            <a:prstTxWarp prst="textNoShape">
              <a:avLst/>
            </a:prstTxWarp>
          </a:bodyPr>
          <a:lstStyle/>
          <a:p>
            <a:endParaRPr lang="en-US"/>
          </a:p>
        </p:txBody>
      </p:sp>
      <p:pic>
        <p:nvPicPr>
          <p:cNvPr id="13" name="Picture 12"/>
          <p:cNvPicPr>
            <a:picLocks noChangeAspect="1"/>
          </p:cNvPicPr>
          <p:nvPr/>
        </p:nvPicPr>
        <p:blipFill>
          <a:blip r:embed="rId3"/>
          <a:stretch>
            <a:fillRect/>
          </a:stretch>
        </p:blipFill>
        <p:spPr>
          <a:xfrm>
            <a:off x="1276350" y="4819876"/>
            <a:ext cx="962907" cy="1238024"/>
          </a:xfrm>
          <a:prstGeom prst="rect">
            <a:avLst/>
          </a:prstGeom>
        </p:spPr>
      </p:pic>
      <p:pic>
        <p:nvPicPr>
          <p:cNvPr id="14" name="Picture 13"/>
          <p:cNvPicPr>
            <a:picLocks noChangeAspect="1"/>
          </p:cNvPicPr>
          <p:nvPr/>
        </p:nvPicPr>
        <p:blipFill>
          <a:blip r:embed="rId3"/>
          <a:stretch>
            <a:fillRect/>
          </a:stretch>
        </p:blipFill>
        <p:spPr>
          <a:xfrm>
            <a:off x="7029450" y="4819876"/>
            <a:ext cx="962907" cy="1238024"/>
          </a:xfrm>
          <a:prstGeom prst="rect">
            <a:avLst/>
          </a:prstGeom>
        </p:spPr>
      </p:pic>
      <p:sp>
        <p:nvSpPr>
          <p:cNvPr id="3" name="Oval 2"/>
          <p:cNvSpPr/>
          <p:nvPr/>
        </p:nvSpPr>
        <p:spPr>
          <a:xfrm>
            <a:off x="7486316" y="5293892"/>
            <a:ext cx="123401" cy="1069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dirty="0">
              <a:latin typeface="Comic Sans MS" pitchFamily="66" charset="0"/>
            </a:endParaRPr>
          </a:p>
        </p:txBody>
      </p:sp>
    </p:spTree>
    <p:extLst>
      <p:ext uri="{BB962C8B-B14F-4D97-AF65-F5344CB8AC3E}">
        <p14:creationId xmlns:p14="http://schemas.microsoft.com/office/powerpoint/2010/main" val="23566711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 are First Class</a:t>
            </a:r>
            <a:endParaRPr lang="en-US" dirty="0"/>
          </a:p>
        </p:txBody>
      </p:sp>
      <p:sp>
        <p:nvSpPr>
          <p:cNvPr id="5" name="Content Placeholder 4"/>
          <p:cNvSpPr>
            <a:spLocks noGrp="1"/>
          </p:cNvSpPr>
          <p:nvPr>
            <p:ph idx="1"/>
          </p:nvPr>
        </p:nvSpPr>
        <p:spPr>
          <a:xfrm>
            <a:off x="457200" y="3898900"/>
            <a:ext cx="8229600" cy="2499360"/>
          </a:xfrm>
        </p:spPr>
        <p:txBody>
          <a:bodyPr/>
          <a:lstStyle/>
          <a:p>
            <a:r>
              <a:rPr lang="en-US" dirty="0" smtClean="0"/>
              <a:t>“Actions” are sometimes called “computations.”</a:t>
            </a:r>
          </a:p>
          <a:p>
            <a:r>
              <a:rPr lang="en-US" dirty="0" smtClean="0"/>
              <a:t>An action is a </a:t>
            </a:r>
            <a:r>
              <a:rPr lang="en-US" dirty="0" smtClean="0">
                <a:solidFill>
                  <a:srgbClr val="FFFF00"/>
                </a:solidFill>
              </a:rPr>
              <a:t>first-class value</a:t>
            </a:r>
            <a:r>
              <a:rPr lang="en-US" dirty="0" smtClean="0"/>
              <a:t>.</a:t>
            </a:r>
          </a:p>
          <a:p>
            <a:r>
              <a:rPr lang="en-US" dirty="0" smtClean="0">
                <a:solidFill>
                  <a:srgbClr val="FFFF00"/>
                </a:solidFill>
              </a:rPr>
              <a:t>Evaluating </a:t>
            </a:r>
            <a:r>
              <a:rPr lang="en-US" dirty="0" smtClean="0"/>
              <a:t>an action has no effect;    </a:t>
            </a:r>
            <a:r>
              <a:rPr lang="en-US" dirty="0" smtClean="0">
                <a:solidFill>
                  <a:srgbClr val="FFFF00"/>
                </a:solidFill>
              </a:rPr>
              <a:t>performing </a:t>
            </a:r>
            <a:r>
              <a:rPr lang="en-US" dirty="0" smtClean="0"/>
              <a:t>the action has the effect.</a:t>
            </a:r>
            <a:endParaRPr lang="en-US" dirty="0"/>
          </a:p>
        </p:txBody>
      </p:sp>
      <p:sp>
        <p:nvSpPr>
          <p:cNvPr id="3" name="Rounded Rectangular Callout 2"/>
          <p:cNvSpPr/>
          <p:nvPr/>
        </p:nvSpPr>
        <p:spPr>
          <a:xfrm>
            <a:off x="977900" y="1638300"/>
            <a:ext cx="7289799" cy="1328023"/>
          </a:xfrm>
          <a:prstGeom prst="wedgeRoundRectCallout">
            <a:avLst>
              <a:gd name="adj1" fmla="val -23745"/>
              <a:gd name="adj2" fmla="val 49693"/>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400" dirty="0" smtClean="0">
                <a:solidFill>
                  <a:schemeClr val="bg1"/>
                </a:solidFill>
                <a:latin typeface="Chalkboard"/>
              </a:rPr>
              <a:t>A value of type (</a:t>
            </a:r>
            <a:r>
              <a:rPr lang="en-GB" sz="2400" b="1" dirty="0" smtClean="0">
                <a:solidFill>
                  <a:schemeClr val="accent1"/>
                </a:solidFill>
                <a:latin typeface="Courier New"/>
                <a:cs typeface="Courier New"/>
              </a:rPr>
              <a:t>IO </a:t>
            </a:r>
            <a:r>
              <a:rPr lang="en-GB" sz="2400" b="1" dirty="0" err="1" smtClean="0">
                <a:solidFill>
                  <a:schemeClr val="accent1"/>
                </a:solidFill>
                <a:latin typeface="Courier New"/>
                <a:cs typeface="Courier New"/>
              </a:rPr>
              <a:t>t</a:t>
            </a:r>
            <a:r>
              <a:rPr lang="en-GB" sz="2400" dirty="0" smtClean="0">
                <a:solidFill>
                  <a:schemeClr val="bg1"/>
                </a:solidFill>
                <a:latin typeface="Chalkboard"/>
              </a:rPr>
              <a:t>) is an “</a:t>
            </a:r>
            <a:r>
              <a:rPr lang="en-GB" sz="2400" dirty="0" smtClean="0">
                <a:solidFill>
                  <a:srgbClr val="FFFF00"/>
                </a:solidFill>
                <a:latin typeface="Chalkboard"/>
              </a:rPr>
              <a:t>action</a:t>
            </a:r>
            <a:r>
              <a:rPr lang="en-GB" sz="2400" dirty="0" smtClean="0">
                <a:solidFill>
                  <a:schemeClr val="bg1"/>
                </a:solidFill>
                <a:latin typeface="Chalkboard"/>
              </a:rPr>
              <a:t>.”  When performed, it may do some input/output before delivering a result of type </a:t>
            </a:r>
            <a:r>
              <a:rPr lang="en-GB" sz="2400" b="1" dirty="0" err="1" smtClean="0">
                <a:solidFill>
                  <a:srgbClr val="CEB966"/>
                </a:solidFill>
                <a:latin typeface="Courier New"/>
                <a:cs typeface="Courier New"/>
              </a:rPr>
              <a:t>t</a:t>
            </a:r>
            <a:r>
              <a:rPr lang="en-GB" sz="2400" dirty="0" smtClean="0">
                <a:solidFill>
                  <a:schemeClr val="bg1"/>
                </a:solidFill>
                <a:latin typeface="Chalkboard"/>
              </a:rPr>
              <a:t>.</a:t>
            </a:r>
            <a:endParaRPr lang="en-GB" sz="2400" dirty="0">
              <a:solidFill>
                <a:schemeClr val="bg1"/>
              </a:solidFill>
              <a:latin typeface="Chalkboard"/>
            </a:endParaRPr>
          </a:p>
        </p:txBody>
      </p:sp>
      <p:sp>
        <p:nvSpPr>
          <p:cNvPr id="4" name="TextBox 3"/>
          <p:cNvSpPr txBox="1"/>
          <p:nvPr/>
        </p:nvSpPr>
        <p:spPr>
          <a:xfrm>
            <a:off x="2170967" y="3295643"/>
            <a:ext cx="4955979" cy="400110"/>
          </a:xfrm>
          <a:prstGeom prst="rect">
            <a:avLst/>
          </a:prstGeom>
          <a:solidFill>
            <a:srgbClr val="FFFF00"/>
          </a:solidFill>
        </p:spPr>
        <p:txBody>
          <a:bodyPr wrap="none" rtlCol="0">
            <a:spAutoFit/>
          </a:bodyPr>
          <a:lstStyle/>
          <a:p>
            <a:r>
              <a:rPr lang="en-GB" sz="2000" b="1" dirty="0" smtClean="0">
                <a:solidFill>
                  <a:schemeClr val="bg1"/>
                </a:solidFill>
                <a:latin typeface="Courier New" pitchFamily="49" charset="0"/>
                <a:cs typeface="Courier New" pitchFamily="49" charset="0"/>
              </a:rPr>
              <a:t>type IO </a:t>
            </a:r>
            <a:r>
              <a:rPr lang="en-GB" sz="2000" b="1" dirty="0" err="1" smtClean="0">
                <a:solidFill>
                  <a:schemeClr val="bg1"/>
                </a:solidFill>
                <a:latin typeface="Courier New" pitchFamily="49" charset="0"/>
                <a:cs typeface="Courier New" pitchFamily="49" charset="0"/>
              </a:rPr>
              <a:t>t</a:t>
            </a:r>
            <a:r>
              <a:rPr lang="en-GB" sz="2000" b="1" dirty="0" smtClean="0">
                <a:solidFill>
                  <a:schemeClr val="bg1"/>
                </a:solidFill>
                <a:latin typeface="Courier New" pitchFamily="49" charset="0"/>
                <a:cs typeface="Courier New" pitchFamily="49" charset="0"/>
              </a:rPr>
              <a:t> = World -&gt; (</a:t>
            </a:r>
            <a:r>
              <a:rPr lang="en-GB" sz="2000" b="1" dirty="0" err="1" smtClean="0">
                <a:solidFill>
                  <a:schemeClr val="bg1"/>
                </a:solidFill>
                <a:latin typeface="Courier New" pitchFamily="49" charset="0"/>
                <a:cs typeface="Courier New" pitchFamily="49" charset="0"/>
              </a:rPr>
              <a:t>t</a:t>
            </a:r>
            <a:r>
              <a:rPr lang="en-GB" sz="2000" b="1" dirty="0" smtClean="0">
                <a:solidFill>
                  <a:schemeClr val="bg1"/>
                </a:solidFill>
                <a:latin typeface="Courier New" pitchFamily="49" charset="0"/>
                <a:cs typeface="Courier New" pitchFamily="49" charset="0"/>
              </a:rPr>
              <a:t>, World)</a:t>
            </a:r>
          </a:p>
        </p:txBody>
      </p:sp>
    </p:spTree>
    <p:extLst>
      <p:ext uri="{BB962C8B-B14F-4D97-AF65-F5344CB8AC3E}">
        <p14:creationId xmlns:p14="http://schemas.microsoft.com/office/powerpoint/2010/main" val="203039250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I/O</a:t>
            </a:r>
            <a:endParaRPr lang="en-US" dirty="0"/>
          </a:p>
        </p:txBody>
      </p:sp>
      <p:grpSp>
        <p:nvGrpSpPr>
          <p:cNvPr id="19" name="Group 18"/>
          <p:cNvGrpSpPr/>
          <p:nvPr/>
        </p:nvGrpSpPr>
        <p:grpSpPr>
          <a:xfrm>
            <a:off x="609600" y="1646238"/>
            <a:ext cx="3200400" cy="1782762"/>
            <a:chOff x="609600" y="1646238"/>
            <a:chExt cx="3200400" cy="1782762"/>
          </a:xfrm>
        </p:grpSpPr>
        <p:sp>
          <p:nvSpPr>
            <p:cNvPr id="9" name="Rectangle 12"/>
            <p:cNvSpPr>
              <a:spLocks noChangeArrowheads="1"/>
            </p:cNvSpPr>
            <p:nvPr/>
          </p:nvSpPr>
          <p:spPr bwMode="auto">
            <a:xfrm>
              <a:off x="1219200" y="2265363"/>
              <a:ext cx="1752600" cy="1163637"/>
            </a:xfrm>
            <a:prstGeom prst="rect">
              <a:avLst/>
            </a:prstGeom>
            <a:solidFill>
              <a:schemeClr val="accent1"/>
            </a:solidFill>
            <a:ln w="28575">
              <a:solidFill>
                <a:schemeClr val="tx1"/>
              </a:solidFill>
              <a:miter lim="800000"/>
              <a:headEnd/>
              <a:tailEnd/>
            </a:ln>
            <a:effectLst/>
          </p:spPr>
          <p:txBody>
            <a:bodyPr wrap="none" anchor="ctr">
              <a:prstTxWarp prst="textNoShape">
                <a:avLst/>
              </a:prstTxWarp>
            </a:bodyPr>
            <a:lstStyle/>
            <a:p>
              <a:pPr algn="ctr"/>
              <a:r>
                <a:rPr lang="en-GB" sz="2800" b="1" dirty="0" err="1">
                  <a:solidFill>
                    <a:schemeClr val="bg1"/>
                  </a:solidFill>
                  <a:latin typeface="Courier New" charset="0"/>
                </a:rPr>
                <a:t>getChar</a:t>
              </a:r>
              <a:endParaRPr lang="en-GB" sz="2800" b="1" dirty="0">
                <a:solidFill>
                  <a:schemeClr val="bg1"/>
                </a:solidFill>
                <a:latin typeface="Courier New" charset="0"/>
              </a:endParaRPr>
            </a:p>
          </p:txBody>
        </p:sp>
        <p:sp>
          <p:nvSpPr>
            <p:cNvPr id="10" name="Freeform 13"/>
            <p:cNvSpPr>
              <a:spLocks/>
            </p:cNvSpPr>
            <p:nvPr/>
          </p:nvSpPr>
          <p:spPr bwMode="auto">
            <a:xfrm>
              <a:off x="2971800" y="2112963"/>
              <a:ext cx="388938" cy="498475"/>
            </a:xfrm>
            <a:custGeom>
              <a:avLst/>
              <a:gdLst/>
              <a:ahLst/>
              <a:cxnLst>
                <a:cxn ang="0">
                  <a:pos x="0" y="240"/>
                </a:cxn>
                <a:cxn ang="0">
                  <a:pos x="288" y="240"/>
                </a:cxn>
                <a:cxn ang="0">
                  <a:pos x="288" y="0"/>
                </a:cxn>
              </a:cxnLst>
              <a:rect l="0" t="0" r="r" b="b"/>
              <a:pathLst>
                <a:path w="288" h="240">
                  <a:moveTo>
                    <a:pt x="0" y="240"/>
                  </a:moveTo>
                  <a:lnTo>
                    <a:pt x="288" y="240"/>
                  </a:lnTo>
                  <a:lnTo>
                    <a:pt x="288" y="0"/>
                  </a:lnTo>
                </a:path>
              </a:pathLst>
            </a:custGeom>
            <a:noFill/>
            <a:ln w="28575" cmpd="sng">
              <a:solidFill>
                <a:schemeClr val="tx1"/>
              </a:solidFill>
              <a:round/>
              <a:headEnd type="none" w="med" len="med"/>
              <a:tailEnd type="triangle" w="med" len="med"/>
            </a:ln>
            <a:effectLst/>
          </p:spPr>
          <p:txBody>
            <a:bodyPr>
              <a:prstTxWarp prst="textNoShape">
                <a:avLst/>
              </a:prstTxWarp>
            </a:bodyPr>
            <a:lstStyle/>
            <a:p>
              <a:endParaRPr lang="en-US"/>
            </a:p>
          </p:txBody>
        </p:sp>
        <p:sp>
          <p:nvSpPr>
            <p:cNvPr id="11" name="AutoShape 14"/>
            <p:cNvSpPr>
              <a:spLocks noChangeArrowheads="1"/>
            </p:cNvSpPr>
            <p:nvPr/>
          </p:nvSpPr>
          <p:spPr bwMode="auto">
            <a:xfrm>
              <a:off x="609600" y="3027363"/>
              <a:ext cx="609600" cy="304800"/>
            </a:xfrm>
            <a:prstGeom prst="rightArrow">
              <a:avLst>
                <a:gd name="adj1" fmla="val 50000"/>
                <a:gd name="adj2" fmla="val 50000"/>
              </a:avLst>
            </a:prstGeom>
            <a:solidFill>
              <a:schemeClr val="accent4"/>
            </a:solidFill>
            <a:ln w="9525">
              <a:solidFill>
                <a:schemeClr val="tx1"/>
              </a:solidFill>
              <a:miter lim="800000"/>
              <a:headEnd/>
              <a:tailEnd/>
            </a:ln>
            <a:effectLst/>
          </p:spPr>
          <p:txBody>
            <a:bodyPr wrap="none" anchor="ctr">
              <a:prstTxWarp prst="textNoShape">
                <a:avLst/>
              </a:prstTxWarp>
            </a:bodyPr>
            <a:lstStyle/>
            <a:p>
              <a:endParaRPr lang="en-US"/>
            </a:p>
          </p:txBody>
        </p:sp>
        <p:sp>
          <p:nvSpPr>
            <p:cNvPr id="12" name="AutoShape 15"/>
            <p:cNvSpPr>
              <a:spLocks noChangeArrowheads="1"/>
            </p:cNvSpPr>
            <p:nvPr/>
          </p:nvSpPr>
          <p:spPr bwMode="auto">
            <a:xfrm>
              <a:off x="2971800" y="3027363"/>
              <a:ext cx="457200" cy="304800"/>
            </a:xfrm>
            <a:prstGeom prst="rightArrow">
              <a:avLst>
                <a:gd name="adj1" fmla="val 50000"/>
                <a:gd name="adj2" fmla="val 37500"/>
              </a:avLst>
            </a:prstGeom>
            <a:solidFill>
              <a:schemeClr val="accent4"/>
            </a:solidFill>
            <a:ln w="9525">
              <a:solidFill>
                <a:schemeClr val="tx1"/>
              </a:solidFill>
              <a:miter lim="800000"/>
              <a:headEnd/>
              <a:tailEnd/>
            </a:ln>
            <a:effectLst/>
          </p:spPr>
          <p:txBody>
            <a:bodyPr wrap="none" anchor="ctr">
              <a:prstTxWarp prst="textNoShape">
                <a:avLst/>
              </a:prstTxWarp>
            </a:bodyPr>
            <a:lstStyle/>
            <a:p>
              <a:endParaRPr lang="en-US"/>
            </a:p>
          </p:txBody>
        </p:sp>
        <p:sp>
          <p:nvSpPr>
            <p:cNvPr id="13" name="Text Box 16"/>
            <p:cNvSpPr txBox="1">
              <a:spLocks noChangeArrowheads="1"/>
            </p:cNvSpPr>
            <p:nvPr/>
          </p:nvSpPr>
          <p:spPr bwMode="auto">
            <a:xfrm>
              <a:off x="2895600" y="1646238"/>
              <a:ext cx="914400" cy="457200"/>
            </a:xfrm>
            <a:prstGeom prst="rect">
              <a:avLst/>
            </a:prstGeom>
            <a:noFill/>
            <a:ln w="9525">
              <a:noFill/>
              <a:miter lim="800000"/>
              <a:headEnd/>
              <a:tailEnd/>
            </a:ln>
            <a:effectLst/>
          </p:spPr>
          <p:txBody>
            <a:bodyPr wrap="none">
              <a:prstTxWarp prst="textNoShape">
                <a:avLst/>
              </a:prstTxWarp>
              <a:spAutoFit/>
            </a:bodyPr>
            <a:lstStyle/>
            <a:p>
              <a:pPr algn="l"/>
              <a:r>
                <a:rPr lang="en-GB" b="1" dirty="0">
                  <a:latin typeface="Courier New" charset="0"/>
                </a:rPr>
                <a:t>Char</a:t>
              </a:r>
            </a:p>
          </p:txBody>
        </p:sp>
      </p:grpSp>
      <p:grpSp>
        <p:nvGrpSpPr>
          <p:cNvPr id="18" name="Group 17"/>
          <p:cNvGrpSpPr/>
          <p:nvPr/>
        </p:nvGrpSpPr>
        <p:grpSpPr>
          <a:xfrm>
            <a:off x="4724400" y="1612900"/>
            <a:ext cx="3430335" cy="1816100"/>
            <a:chOff x="4724400" y="1612900"/>
            <a:chExt cx="3430335" cy="1816100"/>
          </a:xfrm>
        </p:grpSpPr>
        <p:sp>
          <p:nvSpPr>
            <p:cNvPr id="4" name="Rectangle 4"/>
            <p:cNvSpPr>
              <a:spLocks noChangeArrowheads="1"/>
            </p:cNvSpPr>
            <p:nvPr/>
          </p:nvSpPr>
          <p:spPr bwMode="auto">
            <a:xfrm>
              <a:off x="5791200" y="2265363"/>
              <a:ext cx="1752600" cy="1163637"/>
            </a:xfrm>
            <a:prstGeom prst="rect">
              <a:avLst/>
            </a:prstGeom>
            <a:solidFill>
              <a:schemeClr val="accent1"/>
            </a:solidFill>
            <a:ln w="28575">
              <a:solidFill>
                <a:schemeClr val="tx1"/>
              </a:solidFill>
              <a:miter lim="800000"/>
              <a:headEnd/>
              <a:tailEnd/>
            </a:ln>
            <a:effectLst/>
          </p:spPr>
          <p:txBody>
            <a:bodyPr wrap="none" anchor="ctr">
              <a:prstTxWarp prst="textNoShape">
                <a:avLst/>
              </a:prstTxWarp>
            </a:bodyPr>
            <a:lstStyle/>
            <a:p>
              <a:pPr algn="ctr"/>
              <a:r>
                <a:rPr lang="en-GB" sz="2800" b="1" dirty="0" err="1">
                  <a:solidFill>
                    <a:srgbClr val="000000"/>
                  </a:solidFill>
                  <a:latin typeface="Courier New" charset="0"/>
                </a:rPr>
                <a:t>putChar</a:t>
              </a:r>
              <a:endParaRPr lang="en-GB" sz="2800" b="1" dirty="0">
                <a:solidFill>
                  <a:srgbClr val="000000"/>
                </a:solidFill>
                <a:latin typeface="Courier New" charset="0"/>
              </a:endParaRPr>
            </a:p>
          </p:txBody>
        </p:sp>
        <p:sp>
          <p:nvSpPr>
            <p:cNvPr id="5" name="Freeform 5"/>
            <p:cNvSpPr>
              <a:spLocks/>
            </p:cNvSpPr>
            <p:nvPr/>
          </p:nvSpPr>
          <p:spPr bwMode="auto">
            <a:xfrm>
              <a:off x="7543800" y="2112963"/>
              <a:ext cx="388938" cy="498475"/>
            </a:xfrm>
            <a:custGeom>
              <a:avLst/>
              <a:gdLst/>
              <a:ahLst/>
              <a:cxnLst>
                <a:cxn ang="0">
                  <a:pos x="0" y="240"/>
                </a:cxn>
                <a:cxn ang="0">
                  <a:pos x="288" y="240"/>
                </a:cxn>
                <a:cxn ang="0">
                  <a:pos x="288" y="0"/>
                </a:cxn>
              </a:cxnLst>
              <a:rect l="0" t="0" r="r" b="b"/>
              <a:pathLst>
                <a:path w="288" h="240">
                  <a:moveTo>
                    <a:pt x="0" y="240"/>
                  </a:moveTo>
                  <a:lnTo>
                    <a:pt x="288" y="240"/>
                  </a:lnTo>
                  <a:lnTo>
                    <a:pt x="288" y="0"/>
                  </a:lnTo>
                </a:path>
              </a:pathLst>
            </a:custGeom>
            <a:noFill/>
            <a:ln w="28575" cmpd="sng">
              <a:solidFill>
                <a:schemeClr val="tx1"/>
              </a:solidFill>
              <a:round/>
              <a:headEnd type="none" w="med" len="med"/>
              <a:tailEnd type="triangle" w="med" len="med"/>
            </a:ln>
            <a:effectLst/>
          </p:spPr>
          <p:txBody>
            <a:bodyPr>
              <a:prstTxWarp prst="textNoShape">
                <a:avLst/>
              </a:prstTxWarp>
            </a:bodyPr>
            <a:lstStyle/>
            <a:p>
              <a:endParaRPr lang="en-US"/>
            </a:p>
          </p:txBody>
        </p:sp>
        <p:sp>
          <p:nvSpPr>
            <p:cNvPr id="6" name="AutoShape 9"/>
            <p:cNvSpPr>
              <a:spLocks noChangeArrowheads="1"/>
            </p:cNvSpPr>
            <p:nvPr/>
          </p:nvSpPr>
          <p:spPr bwMode="auto">
            <a:xfrm>
              <a:off x="5181600" y="3027363"/>
              <a:ext cx="609600" cy="304800"/>
            </a:xfrm>
            <a:prstGeom prst="rightArrow">
              <a:avLst>
                <a:gd name="adj1" fmla="val 50000"/>
                <a:gd name="adj2" fmla="val 50000"/>
              </a:avLst>
            </a:prstGeom>
            <a:solidFill>
              <a:schemeClr val="accent4"/>
            </a:solidFill>
            <a:ln w="9525">
              <a:solidFill>
                <a:schemeClr val="tx1"/>
              </a:solidFill>
              <a:miter lim="800000"/>
              <a:headEnd/>
              <a:tailEnd/>
            </a:ln>
            <a:effectLst/>
          </p:spPr>
          <p:txBody>
            <a:bodyPr wrap="none" anchor="ctr">
              <a:prstTxWarp prst="textNoShape">
                <a:avLst/>
              </a:prstTxWarp>
            </a:bodyPr>
            <a:lstStyle/>
            <a:p>
              <a:endParaRPr lang="en-US"/>
            </a:p>
          </p:txBody>
        </p:sp>
        <p:sp>
          <p:nvSpPr>
            <p:cNvPr id="7" name="AutoShape 10"/>
            <p:cNvSpPr>
              <a:spLocks noChangeArrowheads="1"/>
            </p:cNvSpPr>
            <p:nvPr/>
          </p:nvSpPr>
          <p:spPr bwMode="auto">
            <a:xfrm>
              <a:off x="7543800" y="3027363"/>
              <a:ext cx="457200" cy="304800"/>
            </a:xfrm>
            <a:prstGeom prst="rightArrow">
              <a:avLst>
                <a:gd name="adj1" fmla="val 50000"/>
                <a:gd name="adj2" fmla="val 37500"/>
              </a:avLst>
            </a:prstGeom>
            <a:solidFill>
              <a:schemeClr val="accent4"/>
            </a:solidFill>
            <a:ln w="9525">
              <a:solidFill>
                <a:schemeClr val="tx1"/>
              </a:solidFill>
              <a:miter lim="800000"/>
              <a:headEnd/>
              <a:tailEnd/>
            </a:ln>
            <a:effectLst/>
          </p:spPr>
          <p:txBody>
            <a:bodyPr wrap="none" anchor="ctr">
              <a:prstTxWarp prst="textNoShape">
                <a:avLst/>
              </a:prstTxWarp>
            </a:bodyPr>
            <a:lstStyle/>
            <a:p>
              <a:endParaRPr lang="en-US"/>
            </a:p>
          </p:txBody>
        </p:sp>
        <p:sp>
          <p:nvSpPr>
            <p:cNvPr id="8" name="Text Box 11"/>
            <p:cNvSpPr txBox="1">
              <a:spLocks noChangeArrowheads="1"/>
            </p:cNvSpPr>
            <p:nvPr/>
          </p:nvSpPr>
          <p:spPr bwMode="auto">
            <a:xfrm>
              <a:off x="7693025" y="1612900"/>
              <a:ext cx="461710" cy="369332"/>
            </a:xfrm>
            <a:prstGeom prst="rect">
              <a:avLst/>
            </a:prstGeom>
            <a:noFill/>
            <a:ln w="9525">
              <a:noFill/>
              <a:miter lim="800000"/>
              <a:headEnd/>
              <a:tailEnd/>
            </a:ln>
            <a:effectLst/>
          </p:spPr>
          <p:txBody>
            <a:bodyPr wrap="none">
              <a:prstTxWarp prst="textNoShape">
                <a:avLst/>
              </a:prstTxWarp>
              <a:spAutoFit/>
            </a:bodyPr>
            <a:lstStyle/>
            <a:p>
              <a:pPr algn="l"/>
              <a:r>
                <a:rPr lang="en-GB" b="1" dirty="0">
                  <a:latin typeface="Courier New"/>
                  <a:cs typeface="Courier New"/>
                </a:rPr>
                <a:t>()</a:t>
              </a:r>
            </a:p>
          </p:txBody>
        </p:sp>
        <p:sp>
          <p:nvSpPr>
            <p:cNvPr id="14" name="Freeform 18"/>
            <p:cNvSpPr>
              <a:spLocks/>
            </p:cNvSpPr>
            <p:nvPr/>
          </p:nvSpPr>
          <p:spPr bwMode="auto">
            <a:xfrm>
              <a:off x="5181600" y="2133600"/>
              <a:ext cx="609600" cy="533400"/>
            </a:xfrm>
            <a:custGeom>
              <a:avLst/>
              <a:gdLst/>
              <a:ahLst/>
              <a:cxnLst>
                <a:cxn ang="0">
                  <a:pos x="0" y="0"/>
                </a:cxn>
                <a:cxn ang="0">
                  <a:pos x="0" y="336"/>
                </a:cxn>
                <a:cxn ang="0">
                  <a:pos x="528" y="336"/>
                </a:cxn>
              </a:cxnLst>
              <a:rect l="0" t="0" r="r" b="b"/>
              <a:pathLst>
                <a:path w="528" h="336">
                  <a:moveTo>
                    <a:pt x="0" y="0"/>
                  </a:moveTo>
                  <a:lnTo>
                    <a:pt x="0" y="336"/>
                  </a:lnTo>
                  <a:lnTo>
                    <a:pt x="528" y="336"/>
                  </a:lnTo>
                </a:path>
              </a:pathLst>
            </a:custGeom>
            <a:noFill/>
            <a:ln w="28575" cap="flat" cmpd="sng">
              <a:solidFill>
                <a:schemeClr val="tx1"/>
              </a:solidFill>
              <a:prstDash val="solid"/>
              <a:miter lim="800000"/>
              <a:headEnd type="none" w="med" len="med"/>
              <a:tailEnd type="triangle" w="med" len="med"/>
            </a:ln>
            <a:effectLst/>
          </p:spPr>
          <p:txBody>
            <a:bodyPr wrap="none">
              <a:prstTxWarp prst="textNoShape">
                <a:avLst/>
              </a:prstTxWarp>
            </a:bodyPr>
            <a:lstStyle/>
            <a:p>
              <a:endParaRPr lang="en-US"/>
            </a:p>
          </p:txBody>
        </p:sp>
        <p:sp>
          <p:nvSpPr>
            <p:cNvPr id="15" name="Text Box 19"/>
            <p:cNvSpPr txBox="1">
              <a:spLocks noChangeArrowheads="1"/>
            </p:cNvSpPr>
            <p:nvPr/>
          </p:nvSpPr>
          <p:spPr bwMode="auto">
            <a:xfrm>
              <a:off x="4724400" y="1676400"/>
              <a:ext cx="914400" cy="457200"/>
            </a:xfrm>
            <a:prstGeom prst="rect">
              <a:avLst/>
            </a:prstGeom>
            <a:noFill/>
            <a:ln w="9525">
              <a:noFill/>
              <a:miter lim="800000"/>
              <a:headEnd/>
              <a:tailEnd/>
            </a:ln>
            <a:effectLst/>
          </p:spPr>
          <p:txBody>
            <a:bodyPr wrap="none">
              <a:prstTxWarp prst="textNoShape">
                <a:avLst/>
              </a:prstTxWarp>
              <a:spAutoFit/>
            </a:bodyPr>
            <a:lstStyle/>
            <a:p>
              <a:pPr algn="l"/>
              <a:r>
                <a:rPr lang="en-GB" b="1" dirty="0">
                  <a:latin typeface="Courier New" charset="0"/>
                </a:rPr>
                <a:t>Char</a:t>
              </a:r>
            </a:p>
          </p:txBody>
        </p:sp>
      </p:grpSp>
      <p:sp>
        <p:nvSpPr>
          <p:cNvPr id="16" name="Rectangle 20"/>
          <p:cNvSpPr>
            <a:spLocks noChangeArrowheads="1"/>
          </p:cNvSpPr>
          <p:nvPr/>
        </p:nvSpPr>
        <p:spPr bwMode="auto">
          <a:xfrm>
            <a:off x="762000" y="3886200"/>
            <a:ext cx="4724400" cy="1754327"/>
          </a:xfrm>
          <a:prstGeom prst="rect">
            <a:avLst/>
          </a:prstGeom>
          <a:solidFill>
            <a:srgbClr val="FFFF00"/>
          </a:solidFill>
          <a:ln w="9525">
            <a:noFill/>
            <a:miter lim="800000"/>
            <a:headEnd/>
            <a:tailEnd/>
          </a:ln>
          <a:effectLst/>
        </p:spPr>
        <p:txBody>
          <a:bodyPr>
            <a:prstTxWarp prst="textNoShape">
              <a:avLst/>
            </a:prstTxWarp>
            <a:spAutoFit/>
          </a:bodyPr>
          <a:lstStyle/>
          <a:p>
            <a:pPr marL="290513" indent="-290513" algn="l">
              <a:buClr>
                <a:srgbClr val="FF3300"/>
              </a:buClr>
              <a:buFont typeface="Wingdings" charset="2"/>
              <a:buNone/>
            </a:pPr>
            <a:r>
              <a:rPr lang="en-GB" b="1" dirty="0" err="1">
                <a:solidFill>
                  <a:srgbClr val="000000"/>
                </a:solidFill>
                <a:latin typeface="Courier New" charset="0"/>
              </a:rPr>
              <a:t>getChar</a:t>
            </a:r>
            <a:r>
              <a:rPr lang="en-GB" b="1" dirty="0">
                <a:solidFill>
                  <a:srgbClr val="000000"/>
                </a:solidFill>
                <a:latin typeface="Courier New" charset="0"/>
              </a:rPr>
              <a:t> :: IO Char</a:t>
            </a:r>
          </a:p>
          <a:p>
            <a:pPr marL="290513" indent="-290513" algn="l">
              <a:buClr>
                <a:srgbClr val="FF3300"/>
              </a:buClr>
              <a:buFont typeface="Wingdings" charset="2"/>
              <a:buNone/>
            </a:pPr>
            <a:r>
              <a:rPr lang="en-GB" b="1" dirty="0" err="1">
                <a:solidFill>
                  <a:srgbClr val="000000"/>
                </a:solidFill>
                <a:latin typeface="Courier New" charset="0"/>
              </a:rPr>
              <a:t>putChar</a:t>
            </a:r>
            <a:r>
              <a:rPr lang="en-GB" b="1" dirty="0">
                <a:solidFill>
                  <a:srgbClr val="000000"/>
                </a:solidFill>
                <a:latin typeface="Courier New" charset="0"/>
              </a:rPr>
              <a:t> :: Char -&gt; IO ()</a:t>
            </a:r>
          </a:p>
          <a:p>
            <a:pPr marL="290513" indent="-290513" algn="l">
              <a:buClr>
                <a:srgbClr val="FF3300"/>
              </a:buClr>
              <a:buFont typeface="Wingdings" charset="2"/>
              <a:buNone/>
            </a:pPr>
            <a:endParaRPr lang="en-GB" b="1" dirty="0">
              <a:solidFill>
                <a:srgbClr val="000000"/>
              </a:solidFill>
              <a:latin typeface="Courier New" charset="0"/>
            </a:endParaRPr>
          </a:p>
          <a:p>
            <a:pPr marL="290513" indent="-290513" algn="l">
              <a:buClr>
                <a:srgbClr val="FF3300"/>
              </a:buClr>
              <a:buFont typeface="Wingdings" charset="2"/>
              <a:buNone/>
            </a:pPr>
            <a:endParaRPr lang="en-GB" b="1" dirty="0">
              <a:solidFill>
                <a:srgbClr val="000000"/>
              </a:solidFill>
              <a:latin typeface="Courier New" charset="0"/>
            </a:endParaRPr>
          </a:p>
          <a:p>
            <a:pPr marL="290513" indent="-290513" algn="l">
              <a:buClr>
                <a:srgbClr val="FF3300"/>
              </a:buClr>
              <a:buFont typeface="Wingdings" charset="2"/>
              <a:buNone/>
            </a:pPr>
            <a:r>
              <a:rPr lang="en-GB" b="1" dirty="0">
                <a:solidFill>
                  <a:srgbClr val="000000"/>
                </a:solidFill>
                <a:latin typeface="Courier New" charset="0"/>
              </a:rPr>
              <a:t>main :: IO ()</a:t>
            </a:r>
          </a:p>
          <a:p>
            <a:pPr marL="290513" indent="-290513" algn="l">
              <a:buClr>
                <a:srgbClr val="FF3300"/>
              </a:buClr>
              <a:buFont typeface="Wingdings" charset="2"/>
              <a:buNone/>
            </a:pPr>
            <a:r>
              <a:rPr lang="en-GB" b="1" dirty="0">
                <a:solidFill>
                  <a:srgbClr val="000000"/>
                </a:solidFill>
                <a:latin typeface="Courier New" charset="0"/>
              </a:rPr>
              <a:t>main = </a:t>
            </a:r>
            <a:r>
              <a:rPr lang="en-GB" b="1" dirty="0" err="1">
                <a:solidFill>
                  <a:srgbClr val="000000"/>
                </a:solidFill>
                <a:latin typeface="Courier New" charset="0"/>
              </a:rPr>
              <a:t>putChar</a:t>
            </a:r>
            <a:r>
              <a:rPr lang="en-GB" b="1" dirty="0">
                <a:solidFill>
                  <a:srgbClr val="000000"/>
                </a:solidFill>
                <a:latin typeface="Courier New" charset="0"/>
              </a:rPr>
              <a:t> ‘</a:t>
            </a:r>
            <a:r>
              <a:rPr lang="en-GB" b="1" dirty="0" err="1">
                <a:solidFill>
                  <a:srgbClr val="000000"/>
                </a:solidFill>
                <a:latin typeface="Courier New" charset="0"/>
              </a:rPr>
              <a:t>x</a:t>
            </a:r>
            <a:r>
              <a:rPr lang="en-GB" b="1" dirty="0">
                <a:solidFill>
                  <a:srgbClr val="000000"/>
                </a:solidFill>
                <a:latin typeface="Courier New" charset="0"/>
              </a:rPr>
              <a:t>’</a:t>
            </a:r>
          </a:p>
        </p:txBody>
      </p:sp>
      <p:sp>
        <p:nvSpPr>
          <p:cNvPr id="17" name="AutoShape 21"/>
          <p:cNvSpPr>
            <a:spLocks noChangeArrowheads="1"/>
          </p:cNvSpPr>
          <p:nvPr/>
        </p:nvSpPr>
        <p:spPr bwMode="auto">
          <a:xfrm>
            <a:off x="5867400" y="4051300"/>
            <a:ext cx="3048000" cy="838200"/>
          </a:xfrm>
          <a:prstGeom prst="wedgeRoundRectCallout">
            <a:avLst>
              <a:gd name="adj1" fmla="val -135259"/>
              <a:gd name="adj2" fmla="val 84469"/>
              <a:gd name="adj3" fmla="val 16667"/>
            </a:avLst>
          </a:prstGeom>
          <a:solidFill>
            <a:srgbClr val="6585CF"/>
          </a:solidFill>
          <a:ln w="9525">
            <a:solidFill>
              <a:schemeClr val="tx1"/>
            </a:solidFill>
            <a:miter lim="800000"/>
            <a:headEnd/>
            <a:tailEnd/>
          </a:ln>
          <a:effectLst/>
        </p:spPr>
        <p:txBody>
          <a:bodyPr>
            <a:prstTxWarp prst="textNoShape">
              <a:avLst/>
            </a:prstTxWarp>
          </a:bodyPr>
          <a:lstStyle/>
          <a:p>
            <a:r>
              <a:rPr lang="en-GB" dirty="0">
                <a:solidFill>
                  <a:srgbClr val="000000"/>
                </a:solidFill>
                <a:latin typeface="Chalkboard"/>
                <a:cs typeface="Chalkboard"/>
              </a:rPr>
              <a:t>Main program is an action of type IO ()</a:t>
            </a:r>
          </a:p>
        </p:txBody>
      </p:sp>
    </p:spTree>
    <p:extLst>
      <p:ext uri="{BB962C8B-B14F-4D97-AF65-F5344CB8AC3E}">
        <p14:creationId xmlns:p14="http://schemas.microsoft.com/office/powerpoint/2010/main" val="29165998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Actions</a:t>
            </a:r>
            <a:endParaRPr lang="en-US" dirty="0"/>
          </a:p>
        </p:txBody>
      </p:sp>
      <p:grpSp>
        <p:nvGrpSpPr>
          <p:cNvPr id="13" name="Group 12"/>
          <p:cNvGrpSpPr/>
          <p:nvPr/>
        </p:nvGrpSpPr>
        <p:grpSpPr>
          <a:xfrm>
            <a:off x="609600" y="2438400"/>
            <a:ext cx="8153400" cy="1828800"/>
            <a:chOff x="609600" y="1600200"/>
            <a:chExt cx="8153400" cy="1828800"/>
          </a:xfrm>
        </p:grpSpPr>
        <p:sp>
          <p:nvSpPr>
            <p:cNvPr id="3" name="Rectangle 3"/>
            <p:cNvSpPr>
              <a:spLocks noChangeArrowheads="1"/>
            </p:cNvSpPr>
            <p:nvPr/>
          </p:nvSpPr>
          <p:spPr bwMode="auto">
            <a:xfrm>
              <a:off x="5791200" y="2265363"/>
              <a:ext cx="1752600" cy="1163637"/>
            </a:xfrm>
            <a:prstGeom prst="rect">
              <a:avLst/>
            </a:prstGeom>
            <a:solidFill>
              <a:schemeClr val="accent1"/>
            </a:solidFill>
            <a:ln w="28575">
              <a:solidFill>
                <a:schemeClr val="tx1"/>
              </a:solidFill>
              <a:miter lim="800000"/>
              <a:headEnd/>
              <a:tailEnd/>
            </a:ln>
            <a:effectLst/>
          </p:spPr>
          <p:txBody>
            <a:bodyPr wrap="none" anchor="ctr">
              <a:prstTxWarp prst="textNoShape">
                <a:avLst/>
              </a:prstTxWarp>
            </a:bodyPr>
            <a:lstStyle/>
            <a:p>
              <a:pPr algn="ctr"/>
              <a:r>
                <a:rPr lang="en-GB" sz="2800" b="1" dirty="0" err="1">
                  <a:solidFill>
                    <a:srgbClr val="000000"/>
                  </a:solidFill>
                  <a:latin typeface="Courier New" charset="0"/>
                </a:rPr>
                <a:t>putChar</a:t>
              </a:r>
              <a:endParaRPr lang="en-GB" sz="2800" b="1" dirty="0">
                <a:solidFill>
                  <a:srgbClr val="000000"/>
                </a:solidFill>
                <a:latin typeface="Courier New" charset="0"/>
              </a:endParaRPr>
            </a:p>
          </p:txBody>
        </p:sp>
        <p:sp>
          <p:nvSpPr>
            <p:cNvPr id="4" name="Freeform 4"/>
            <p:cNvSpPr>
              <a:spLocks/>
            </p:cNvSpPr>
            <p:nvPr/>
          </p:nvSpPr>
          <p:spPr bwMode="auto">
            <a:xfrm>
              <a:off x="7543800" y="2112963"/>
              <a:ext cx="685800" cy="498475"/>
            </a:xfrm>
            <a:custGeom>
              <a:avLst/>
              <a:gdLst/>
              <a:ahLst/>
              <a:cxnLst>
                <a:cxn ang="0">
                  <a:pos x="0" y="240"/>
                </a:cxn>
                <a:cxn ang="0">
                  <a:pos x="288" y="240"/>
                </a:cxn>
                <a:cxn ang="0">
                  <a:pos x="288" y="0"/>
                </a:cxn>
              </a:cxnLst>
              <a:rect l="0" t="0" r="r" b="b"/>
              <a:pathLst>
                <a:path w="288" h="240">
                  <a:moveTo>
                    <a:pt x="0" y="240"/>
                  </a:moveTo>
                  <a:lnTo>
                    <a:pt x="288" y="240"/>
                  </a:lnTo>
                  <a:lnTo>
                    <a:pt x="288" y="0"/>
                  </a:lnTo>
                </a:path>
              </a:pathLst>
            </a:custGeom>
            <a:noFill/>
            <a:ln w="28575" cmpd="sng">
              <a:solidFill>
                <a:schemeClr val="tx1"/>
              </a:solidFill>
              <a:round/>
              <a:headEnd type="none" w="med" len="med"/>
              <a:tailEnd type="triangle" w="med" len="med"/>
            </a:ln>
            <a:effectLst/>
          </p:spPr>
          <p:txBody>
            <a:bodyPr>
              <a:prstTxWarp prst="textNoShape">
                <a:avLst/>
              </a:prstTxWarp>
            </a:bodyPr>
            <a:lstStyle/>
            <a:p>
              <a:endParaRPr lang="en-US"/>
            </a:p>
          </p:txBody>
        </p:sp>
        <p:sp>
          <p:nvSpPr>
            <p:cNvPr id="5" name="AutoShape 6"/>
            <p:cNvSpPr>
              <a:spLocks noChangeArrowheads="1"/>
            </p:cNvSpPr>
            <p:nvPr/>
          </p:nvSpPr>
          <p:spPr bwMode="auto">
            <a:xfrm>
              <a:off x="7543800" y="3027363"/>
              <a:ext cx="1219200" cy="304800"/>
            </a:xfrm>
            <a:prstGeom prst="rightArrow">
              <a:avLst>
                <a:gd name="adj1" fmla="val 50000"/>
                <a:gd name="adj2" fmla="val 100000"/>
              </a:avLst>
            </a:prstGeom>
            <a:solidFill>
              <a:srgbClr val="6585C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 name="Text Box 7"/>
            <p:cNvSpPr txBox="1">
              <a:spLocks noChangeArrowheads="1"/>
            </p:cNvSpPr>
            <p:nvPr/>
          </p:nvSpPr>
          <p:spPr bwMode="auto">
            <a:xfrm>
              <a:off x="8077200" y="1600200"/>
              <a:ext cx="419100" cy="457200"/>
            </a:xfrm>
            <a:prstGeom prst="rect">
              <a:avLst/>
            </a:prstGeom>
            <a:noFill/>
            <a:ln w="9525">
              <a:noFill/>
              <a:miter lim="800000"/>
              <a:headEnd/>
              <a:tailEnd/>
            </a:ln>
            <a:effectLst/>
          </p:spPr>
          <p:txBody>
            <a:bodyPr wrap="none">
              <a:prstTxWarp prst="textNoShape">
                <a:avLst/>
              </a:prstTxWarp>
              <a:spAutoFit/>
            </a:bodyPr>
            <a:lstStyle/>
            <a:p>
              <a:pPr algn="l"/>
              <a:r>
                <a:rPr lang="en-GB"/>
                <a:t>()</a:t>
              </a:r>
            </a:p>
          </p:txBody>
        </p:sp>
        <p:sp>
          <p:nvSpPr>
            <p:cNvPr id="7" name="Rectangle 8"/>
            <p:cNvSpPr>
              <a:spLocks noChangeArrowheads="1"/>
            </p:cNvSpPr>
            <p:nvPr/>
          </p:nvSpPr>
          <p:spPr bwMode="auto">
            <a:xfrm>
              <a:off x="1219200" y="2265363"/>
              <a:ext cx="1752600" cy="1163637"/>
            </a:xfrm>
            <a:prstGeom prst="rect">
              <a:avLst/>
            </a:prstGeom>
            <a:solidFill>
              <a:schemeClr val="accent1"/>
            </a:solidFill>
            <a:ln w="28575">
              <a:solidFill>
                <a:schemeClr val="tx1"/>
              </a:solidFill>
              <a:miter lim="800000"/>
              <a:headEnd/>
              <a:tailEnd/>
            </a:ln>
            <a:effectLst/>
          </p:spPr>
          <p:txBody>
            <a:bodyPr wrap="none" anchor="ctr">
              <a:prstTxWarp prst="textNoShape">
                <a:avLst/>
              </a:prstTxWarp>
            </a:bodyPr>
            <a:lstStyle/>
            <a:p>
              <a:pPr algn="ctr"/>
              <a:r>
                <a:rPr lang="en-GB" sz="2800" b="1" dirty="0" err="1">
                  <a:solidFill>
                    <a:srgbClr val="000000"/>
                  </a:solidFill>
                  <a:latin typeface="Courier New" charset="0"/>
                </a:rPr>
                <a:t>getChar</a:t>
              </a:r>
              <a:endParaRPr lang="en-GB" sz="2800" b="1" dirty="0">
                <a:solidFill>
                  <a:srgbClr val="000000"/>
                </a:solidFill>
                <a:latin typeface="Courier New" charset="0"/>
              </a:endParaRPr>
            </a:p>
          </p:txBody>
        </p:sp>
        <p:sp>
          <p:nvSpPr>
            <p:cNvPr id="8" name="AutoShape 10"/>
            <p:cNvSpPr>
              <a:spLocks noChangeArrowheads="1"/>
            </p:cNvSpPr>
            <p:nvPr/>
          </p:nvSpPr>
          <p:spPr bwMode="auto">
            <a:xfrm>
              <a:off x="609600" y="3027363"/>
              <a:ext cx="609600" cy="304800"/>
            </a:xfrm>
            <a:prstGeom prst="rightArrow">
              <a:avLst>
                <a:gd name="adj1" fmla="val 50000"/>
                <a:gd name="adj2" fmla="val 50000"/>
              </a:avLst>
            </a:prstGeom>
            <a:solidFill>
              <a:srgbClr val="6585CF"/>
            </a:solidFill>
            <a:ln w="9525">
              <a:solidFill>
                <a:schemeClr val="tx1"/>
              </a:solidFill>
              <a:miter lim="800000"/>
              <a:headEnd/>
              <a:tailEnd/>
            </a:ln>
            <a:effectLst/>
          </p:spPr>
          <p:txBody>
            <a:bodyPr wrap="none" anchor="ctr">
              <a:prstTxWarp prst="textNoShape">
                <a:avLst/>
              </a:prstTxWarp>
            </a:bodyPr>
            <a:lstStyle/>
            <a:p>
              <a:endParaRPr lang="en-US"/>
            </a:p>
          </p:txBody>
        </p:sp>
        <p:sp>
          <p:nvSpPr>
            <p:cNvPr id="9" name="AutoShape 11"/>
            <p:cNvSpPr>
              <a:spLocks noChangeArrowheads="1"/>
            </p:cNvSpPr>
            <p:nvPr/>
          </p:nvSpPr>
          <p:spPr bwMode="auto">
            <a:xfrm>
              <a:off x="2971800" y="3027363"/>
              <a:ext cx="2819400" cy="304800"/>
            </a:xfrm>
            <a:prstGeom prst="rightArrow">
              <a:avLst>
                <a:gd name="adj1" fmla="val 50000"/>
                <a:gd name="adj2" fmla="val 231250"/>
              </a:avLst>
            </a:prstGeom>
            <a:solidFill>
              <a:srgbClr val="6585CF"/>
            </a:solidFill>
            <a:ln w="9525">
              <a:solidFill>
                <a:schemeClr val="tx1"/>
              </a:solidFill>
              <a:miter lim="800000"/>
              <a:headEnd/>
              <a:tailEnd/>
            </a:ln>
            <a:effectLst/>
          </p:spPr>
          <p:txBody>
            <a:bodyPr wrap="none" anchor="ctr">
              <a:prstTxWarp prst="textNoShape">
                <a:avLst/>
              </a:prstTxWarp>
            </a:bodyPr>
            <a:lstStyle/>
            <a:p>
              <a:endParaRPr lang="en-US"/>
            </a:p>
          </p:txBody>
        </p:sp>
        <p:sp>
          <p:nvSpPr>
            <p:cNvPr id="10" name="Text Box 12"/>
            <p:cNvSpPr txBox="1">
              <a:spLocks noChangeArrowheads="1"/>
            </p:cNvSpPr>
            <p:nvPr/>
          </p:nvSpPr>
          <p:spPr bwMode="auto">
            <a:xfrm>
              <a:off x="3911600" y="2133600"/>
              <a:ext cx="738754" cy="369332"/>
            </a:xfrm>
            <a:prstGeom prst="rect">
              <a:avLst/>
            </a:prstGeom>
            <a:noFill/>
            <a:ln w="9525">
              <a:noFill/>
              <a:miter lim="800000"/>
              <a:headEnd/>
              <a:tailEnd/>
            </a:ln>
            <a:effectLst/>
          </p:spPr>
          <p:txBody>
            <a:bodyPr wrap="none">
              <a:prstTxWarp prst="textNoShape">
                <a:avLst/>
              </a:prstTxWarp>
              <a:spAutoFit/>
            </a:bodyPr>
            <a:lstStyle/>
            <a:p>
              <a:pPr algn="ctr"/>
              <a:r>
                <a:rPr lang="en-GB" b="1" dirty="0">
                  <a:latin typeface="Courier New" charset="0"/>
                </a:rPr>
                <a:t>Char</a:t>
              </a:r>
            </a:p>
          </p:txBody>
        </p:sp>
        <p:sp>
          <p:nvSpPr>
            <p:cNvPr id="11" name="Freeform 17"/>
            <p:cNvSpPr>
              <a:spLocks/>
            </p:cNvSpPr>
            <p:nvPr/>
          </p:nvSpPr>
          <p:spPr bwMode="auto">
            <a:xfrm>
              <a:off x="3005138" y="2130425"/>
              <a:ext cx="2786062" cy="536575"/>
            </a:xfrm>
            <a:custGeom>
              <a:avLst/>
              <a:gdLst/>
              <a:ahLst/>
              <a:cxnLst>
                <a:cxn ang="0">
                  <a:pos x="0" y="291"/>
                </a:cxn>
                <a:cxn ang="0">
                  <a:pos x="398" y="291"/>
                </a:cxn>
                <a:cxn ang="0">
                  <a:pos x="398" y="0"/>
                </a:cxn>
                <a:cxn ang="0">
                  <a:pos x="1323" y="2"/>
                </a:cxn>
                <a:cxn ang="0">
                  <a:pos x="1323" y="338"/>
                </a:cxn>
                <a:cxn ang="0">
                  <a:pos x="1803" y="338"/>
                </a:cxn>
              </a:cxnLst>
              <a:rect l="0" t="0" r="r" b="b"/>
              <a:pathLst>
                <a:path w="1803" h="338">
                  <a:moveTo>
                    <a:pt x="0" y="291"/>
                  </a:moveTo>
                  <a:lnTo>
                    <a:pt x="398" y="291"/>
                  </a:lnTo>
                  <a:lnTo>
                    <a:pt x="398" y="0"/>
                  </a:lnTo>
                  <a:lnTo>
                    <a:pt x="1323" y="2"/>
                  </a:lnTo>
                  <a:lnTo>
                    <a:pt x="1323" y="338"/>
                  </a:lnTo>
                  <a:lnTo>
                    <a:pt x="1803" y="338"/>
                  </a:lnTo>
                </a:path>
              </a:pathLst>
            </a:custGeom>
            <a:noFill/>
            <a:ln w="28575" cap="flat" cmpd="sng">
              <a:solidFill>
                <a:schemeClr val="tx1"/>
              </a:solidFill>
              <a:prstDash val="solid"/>
              <a:miter lim="800000"/>
              <a:headEnd type="none" w="med" len="med"/>
              <a:tailEnd type="triangle" w="med" len="med"/>
            </a:ln>
            <a:effectLst/>
          </p:spPr>
          <p:txBody>
            <a:bodyPr wrap="none">
              <a:prstTxWarp prst="textNoShape">
                <a:avLst/>
              </a:prstTxWarp>
            </a:bodyPr>
            <a:lstStyle/>
            <a:p>
              <a:endParaRPr lang="en-US"/>
            </a:p>
          </p:txBody>
        </p:sp>
      </p:grpSp>
      <p:sp>
        <p:nvSpPr>
          <p:cNvPr id="12" name="Rectangle 18"/>
          <p:cNvSpPr>
            <a:spLocks noChangeArrowheads="1"/>
          </p:cNvSpPr>
          <p:nvPr/>
        </p:nvSpPr>
        <p:spPr bwMode="auto">
          <a:xfrm>
            <a:off x="660400" y="1524000"/>
            <a:ext cx="7391400" cy="830997"/>
          </a:xfrm>
          <a:prstGeom prst="rect">
            <a:avLst/>
          </a:prstGeom>
          <a:noFill/>
          <a:ln w="9525">
            <a:noFill/>
            <a:miter lim="800000"/>
            <a:headEnd/>
            <a:tailEnd/>
          </a:ln>
          <a:effectLst/>
        </p:spPr>
        <p:txBody>
          <a:bodyPr>
            <a:prstTxWarp prst="textNoShape">
              <a:avLst/>
            </a:prstTxWarp>
            <a:spAutoFit/>
          </a:bodyPr>
          <a:lstStyle/>
          <a:p>
            <a:pPr marL="290513" indent="-290513" algn="l">
              <a:spcBef>
                <a:spcPct val="60000"/>
              </a:spcBef>
              <a:buClr>
                <a:srgbClr val="FF3300"/>
              </a:buClr>
              <a:buFont typeface="Wingdings" charset="2"/>
              <a:buNone/>
            </a:pPr>
            <a:r>
              <a:rPr lang="en-GB" sz="2400" dirty="0" smtClean="0">
                <a:latin typeface="Chalkboard"/>
              </a:rPr>
              <a:t>To read </a:t>
            </a:r>
            <a:r>
              <a:rPr lang="en-GB" sz="2400" dirty="0">
                <a:latin typeface="Chalkboard"/>
              </a:rPr>
              <a:t>a character and then write it back </a:t>
            </a:r>
            <a:r>
              <a:rPr lang="en-GB" sz="2400" dirty="0" smtClean="0">
                <a:latin typeface="Chalkboard"/>
              </a:rPr>
              <a:t>out, we need to </a:t>
            </a:r>
            <a:r>
              <a:rPr lang="en-GB" sz="2400" dirty="0" smtClean="0">
                <a:solidFill>
                  <a:srgbClr val="FFFF00"/>
                </a:solidFill>
                <a:latin typeface="Chalkboard"/>
              </a:rPr>
              <a:t>connect </a:t>
            </a:r>
            <a:r>
              <a:rPr lang="en-GB" sz="2400" dirty="0" smtClean="0">
                <a:latin typeface="Chalkboard"/>
              </a:rPr>
              <a:t>two actions.</a:t>
            </a:r>
            <a:endParaRPr lang="en-GB" sz="2400" dirty="0">
              <a:latin typeface="Chalkboard"/>
              <a:sym typeface="Symbol" charset="2"/>
            </a:endParaRPr>
          </a:p>
        </p:txBody>
      </p:sp>
      <p:sp>
        <p:nvSpPr>
          <p:cNvPr id="14" name="AutoShape 21"/>
          <p:cNvSpPr>
            <a:spLocks noChangeArrowheads="1"/>
          </p:cNvSpPr>
          <p:nvPr/>
        </p:nvSpPr>
        <p:spPr bwMode="auto">
          <a:xfrm>
            <a:off x="5554947" y="5306060"/>
            <a:ext cx="3162333" cy="1225867"/>
          </a:xfrm>
          <a:prstGeom prst="wedgeRoundRectCallout">
            <a:avLst>
              <a:gd name="adj1" fmla="val -49842"/>
              <a:gd name="adj2" fmla="val 26893"/>
              <a:gd name="adj3" fmla="val 16667"/>
            </a:avLst>
          </a:prstGeom>
          <a:solidFill>
            <a:srgbClr val="6585CF"/>
          </a:solidFill>
          <a:ln w="9525">
            <a:solidFill>
              <a:schemeClr val="tx1"/>
            </a:solidFill>
            <a:miter lim="800000"/>
            <a:headEnd/>
            <a:tailEnd/>
          </a:ln>
          <a:effectLst/>
        </p:spPr>
        <p:txBody>
          <a:bodyPr wrap="square">
            <a:prstTxWarp prst="textNoShape">
              <a:avLst/>
            </a:prstTxWarp>
            <a:spAutoFit/>
          </a:bodyPr>
          <a:lstStyle/>
          <a:p>
            <a:r>
              <a:rPr lang="en-GB" sz="2200" dirty="0" smtClean="0">
                <a:solidFill>
                  <a:srgbClr val="000000"/>
                </a:solidFill>
                <a:latin typeface="Chalkboard"/>
                <a:cs typeface="Chalkboard"/>
              </a:rPr>
              <a:t>The “bind” </a:t>
            </a:r>
            <a:r>
              <a:rPr lang="en-GB" sz="2200" dirty="0" err="1" smtClean="0">
                <a:solidFill>
                  <a:srgbClr val="000000"/>
                </a:solidFill>
                <a:latin typeface="Chalkboard"/>
                <a:cs typeface="Chalkboard"/>
              </a:rPr>
              <a:t>combinator</a:t>
            </a:r>
            <a:r>
              <a:rPr lang="en-GB" sz="2200" dirty="0" smtClean="0">
                <a:solidFill>
                  <a:srgbClr val="000000"/>
                </a:solidFill>
                <a:latin typeface="Chalkboard"/>
                <a:cs typeface="Chalkboard"/>
              </a:rPr>
              <a:t> lets us make these connections.</a:t>
            </a:r>
            <a:endParaRPr lang="en-GB" sz="2200" dirty="0">
              <a:solidFill>
                <a:srgbClr val="000000"/>
              </a:solidFill>
              <a:latin typeface="Chalkboard"/>
              <a:cs typeface="Chalkboard"/>
            </a:endParaRPr>
          </a:p>
        </p:txBody>
      </p:sp>
    </p:spTree>
    <p:extLst>
      <p:ext uri="{BB962C8B-B14F-4D97-AF65-F5344CB8AC3E}">
        <p14:creationId xmlns:p14="http://schemas.microsoft.com/office/powerpoint/2010/main" val="419166189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38"/>
            <a:ext cx="8229600" cy="804862"/>
          </a:xfrm>
        </p:spPr>
        <p:txBody>
          <a:bodyPr/>
          <a:lstStyle/>
          <a:p>
            <a:r>
              <a:rPr lang="en-US" dirty="0" smtClean="0"/>
              <a:t>The Bind </a:t>
            </a:r>
            <a:r>
              <a:rPr lang="en-US" dirty="0" err="1" smtClean="0"/>
              <a:t>Combinator</a:t>
            </a:r>
            <a:r>
              <a:rPr lang="en-US" dirty="0" smtClean="0"/>
              <a:t> (</a:t>
            </a:r>
            <a:r>
              <a:rPr lang="en-US" dirty="0" smtClean="0">
                <a:solidFill>
                  <a:srgbClr val="FFFF00"/>
                </a:solidFill>
                <a:latin typeface="Courier"/>
                <a:cs typeface="Courier"/>
              </a:rPr>
              <a:t>&gt;&gt;=</a:t>
            </a:r>
            <a:r>
              <a:rPr lang="en-US" dirty="0" smtClean="0"/>
              <a:t>) </a:t>
            </a:r>
            <a:endParaRPr lang="en-US" dirty="0"/>
          </a:p>
        </p:txBody>
      </p:sp>
      <p:sp>
        <p:nvSpPr>
          <p:cNvPr id="16" name="Content Placeholder 15"/>
          <p:cNvSpPr>
            <a:spLocks noGrp="1"/>
          </p:cNvSpPr>
          <p:nvPr>
            <p:ph idx="1"/>
          </p:nvPr>
        </p:nvSpPr>
        <p:spPr>
          <a:xfrm>
            <a:off x="457200" y="4305300"/>
            <a:ext cx="8229600" cy="1584960"/>
          </a:xfrm>
        </p:spPr>
        <p:txBody>
          <a:bodyPr/>
          <a:lstStyle/>
          <a:p>
            <a:r>
              <a:rPr lang="en-US" dirty="0" smtClean="0"/>
              <a:t>We have connected two actions to make a new, bigger action.</a:t>
            </a:r>
            <a:endParaRPr lang="en-US" dirty="0"/>
          </a:p>
        </p:txBody>
      </p:sp>
      <p:grpSp>
        <p:nvGrpSpPr>
          <p:cNvPr id="19" name="Group 18"/>
          <p:cNvGrpSpPr/>
          <p:nvPr/>
        </p:nvGrpSpPr>
        <p:grpSpPr>
          <a:xfrm>
            <a:off x="609600" y="1930400"/>
            <a:ext cx="8153400" cy="2146300"/>
            <a:chOff x="609600" y="1930400"/>
            <a:chExt cx="8153400" cy="2146300"/>
          </a:xfrm>
        </p:grpSpPr>
        <p:sp>
          <p:nvSpPr>
            <p:cNvPr id="15" name="Rectangle 14"/>
            <p:cNvSpPr/>
            <p:nvPr/>
          </p:nvSpPr>
          <p:spPr>
            <a:xfrm>
              <a:off x="825500" y="2095500"/>
              <a:ext cx="7112000" cy="19812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halkboard"/>
              </a:endParaRPr>
            </a:p>
          </p:txBody>
        </p:sp>
        <p:grpSp>
          <p:nvGrpSpPr>
            <p:cNvPr id="13" name="Group 12"/>
            <p:cNvGrpSpPr/>
            <p:nvPr/>
          </p:nvGrpSpPr>
          <p:grpSpPr>
            <a:xfrm>
              <a:off x="609600" y="1930400"/>
              <a:ext cx="8153400" cy="1828800"/>
              <a:chOff x="609600" y="1600200"/>
              <a:chExt cx="8153400" cy="1828800"/>
            </a:xfrm>
          </p:grpSpPr>
          <p:sp>
            <p:nvSpPr>
              <p:cNvPr id="3" name="Rectangle 3"/>
              <p:cNvSpPr>
                <a:spLocks noChangeArrowheads="1"/>
              </p:cNvSpPr>
              <p:nvPr/>
            </p:nvSpPr>
            <p:spPr bwMode="auto">
              <a:xfrm>
                <a:off x="5791200" y="2265363"/>
                <a:ext cx="1752600" cy="1163637"/>
              </a:xfrm>
              <a:prstGeom prst="rect">
                <a:avLst/>
              </a:prstGeom>
              <a:solidFill>
                <a:schemeClr val="accent1"/>
              </a:solidFill>
              <a:ln w="28575">
                <a:solidFill>
                  <a:schemeClr val="tx1"/>
                </a:solidFill>
                <a:miter lim="800000"/>
                <a:headEnd/>
                <a:tailEnd/>
              </a:ln>
              <a:effectLst/>
            </p:spPr>
            <p:txBody>
              <a:bodyPr wrap="none" anchor="ctr">
                <a:prstTxWarp prst="textNoShape">
                  <a:avLst/>
                </a:prstTxWarp>
              </a:bodyPr>
              <a:lstStyle/>
              <a:p>
                <a:pPr algn="ctr"/>
                <a:r>
                  <a:rPr lang="en-GB" sz="2800" b="1" dirty="0" err="1">
                    <a:solidFill>
                      <a:srgbClr val="000000"/>
                    </a:solidFill>
                    <a:latin typeface="Courier New" charset="0"/>
                  </a:rPr>
                  <a:t>putChar</a:t>
                </a:r>
                <a:endParaRPr lang="en-GB" sz="2800" b="1" dirty="0">
                  <a:solidFill>
                    <a:srgbClr val="000000"/>
                  </a:solidFill>
                  <a:latin typeface="Courier New" charset="0"/>
                </a:endParaRPr>
              </a:p>
            </p:txBody>
          </p:sp>
          <p:sp>
            <p:nvSpPr>
              <p:cNvPr id="4" name="Freeform 4"/>
              <p:cNvSpPr>
                <a:spLocks/>
              </p:cNvSpPr>
              <p:nvPr/>
            </p:nvSpPr>
            <p:spPr bwMode="auto">
              <a:xfrm>
                <a:off x="7543800" y="2112963"/>
                <a:ext cx="685800" cy="498475"/>
              </a:xfrm>
              <a:custGeom>
                <a:avLst/>
                <a:gdLst/>
                <a:ahLst/>
                <a:cxnLst>
                  <a:cxn ang="0">
                    <a:pos x="0" y="240"/>
                  </a:cxn>
                  <a:cxn ang="0">
                    <a:pos x="288" y="240"/>
                  </a:cxn>
                  <a:cxn ang="0">
                    <a:pos x="288" y="0"/>
                  </a:cxn>
                </a:cxnLst>
                <a:rect l="0" t="0" r="r" b="b"/>
                <a:pathLst>
                  <a:path w="288" h="240">
                    <a:moveTo>
                      <a:pt x="0" y="240"/>
                    </a:moveTo>
                    <a:lnTo>
                      <a:pt x="288" y="240"/>
                    </a:lnTo>
                    <a:lnTo>
                      <a:pt x="288" y="0"/>
                    </a:lnTo>
                  </a:path>
                </a:pathLst>
              </a:custGeom>
              <a:noFill/>
              <a:ln w="28575" cmpd="sng">
                <a:solidFill>
                  <a:schemeClr val="tx1"/>
                </a:solidFill>
                <a:round/>
                <a:headEnd type="none" w="med" len="med"/>
                <a:tailEnd type="triangle" w="med" len="med"/>
              </a:ln>
              <a:effectLst/>
            </p:spPr>
            <p:txBody>
              <a:bodyPr>
                <a:prstTxWarp prst="textNoShape">
                  <a:avLst/>
                </a:prstTxWarp>
              </a:bodyPr>
              <a:lstStyle/>
              <a:p>
                <a:endParaRPr lang="en-US"/>
              </a:p>
            </p:txBody>
          </p:sp>
          <p:sp>
            <p:nvSpPr>
              <p:cNvPr id="5" name="AutoShape 6"/>
              <p:cNvSpPr>
                <a:spLocks noChangeArrowheads="1"/>
              </p:cNvSpPr>
              <p:nvPr/>
            </p:nvSpPr>
            <p:spPr bwMode="auto">
              <a:xfrm>
                <a:off x="7543800" y="3027363"/>
                <a:ext cx="1219200" cy="304800"/>
              </a:xfrm>
              <a:prstGeom prst="rightArrow">
                <a:avLst>
                  <a:gd name="adj1" fmla="val 50000"/>
                  <a:gd name="adj2" fmla="val 100000"/>
                </a:avLst>
              </a:prstGeom>
              <a:solidFill>
                <a:srgbClr val="6585C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 name="Text Box 7"/>
              <p:cNvSpPr txBox="1">
                <a:spLocks noChangeArrowheads="1"/>
              </p:cNvSpPr>
              <p:nvPr/>
            </p:nvSpPr>
            <p:spPr bwMode="auto">
              <a:xfrm>
                <a:off x="8077200" y="1600200"/>
                <a:ext cx="461710" cy="369332"/>
              </a:xfrm>
              <a:prstGeom prst="rect">
                <a:avLst/>
              </a:prstGeom>
              <a:noFill/>
              <a:ln w="9525">
                <a:noFill/>
                <a:miter lim="800000"/>
                <a:headEnd/>
                <a:tailEnd/>
              </a:ln>
              <a:effectLst/>
            </p:spPr>
            <p:txBody>
              <a:bodyPr wrap="none">
                <a:prstTxWarp prst="textNoShape">
                  <a:avLst/>
                </a:prstTxWarp>
                <a:spAutoFit/>
              </a:bodyPr>
              <a:lstStyle/>
              <a:p>
                <a:pPr algn="l"/>
                <a:r>
                  <a:rPr lang="en-GB" dirty="0">
                    <a:latin typeface="Courier"/>
                    <a:cs typeface="Courier"/>
                  </a:rPr>
                  <a:t>()</a:t>
                </a:r>
              </a:p>
            </p:txBody>
          </p:sp>
          <p:sp>
            <p:nvSpPr>
              <p:cNvPr id="8" name="AutoShape 10"/>
              <p:cNvSpPr>
                <a:spLocks noChangeArrowheads="1"/>
              </p:cNvSpPr>
              <p:nvPr/>
            </p:nvSpPr>
            <p:spPr bwMode="auto">
              <a:xfrm>
                <a:off x="609600" y="3027363"/>
                <a:ext cx="609600" cy="304800"/>
              </a:xfrm>
              <a:prstGeom prst="rightArrow">
                <a:avLst>
                  <a:gd name="adj1" fmla="val 50000"/>
                  <a:gd name="adj2" fmla="val 50000"/>
                </a:avLst>
              </a:prstGeom>
              <a:solidFill>
                <a:srgbClr val="6585CF"/>
              </a:solidFill>
              <a:ln w="9525">
                <a:solidFill>
                  <a:schemeClr val="tx1"/>
                </a:solidFill>
                <a:miter lim="800000"/>
                <a:headEnd/>
                <a:tailEnd/>
              </a:ln>
              <a:effectLst/>
            </p:spPr>
            <p:txBody>
              <a:bodyPr wrap="none" anchor="ctr">
                <a:prstTxWarp prst="textNoShape">
                  <a:avLst/>
                </a:prstTxWarp>
              </a:bodyPr>
              <a:lstStyle/>
              <a:p>
                <a:endParaRPr lang="en-US"/>
              </a:p>
            </p:txBody>
          </p:sp>
          <p:sp>
            <p:nvSpPr>
              <p:cNvPr id="9" name="AutoShape 11"/>
              <p:cNvSpPr>
                <a:spLocks noChangeArrowheads="1"/>
              </p:cNvSpPr>
              <p:nvPr/>
            </p:nvSpPr>
            <p:spPr bwMode="auto">
              <a:xfrm>
                <a:off x="2971800" y="3027363"/>
                <a:ext cx="2819400" cy="304800"/>
              </a:xfrm>
              <a:prstGeom prst="rightArrow">
                <a:avLst>
                  <a:gd name="adj1" fmla="val 50000"/>
                  <a:gd name="adj2" fmla="val 231250"/>
                </a:avLst>
              </a:prstGeom>
              <a:solidFill>
                <a:srgbClr val="6585CF"/>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 name="Freeform 17"/>
              <p:cNvSpPr>
                <a:spLocks/>
              </p:cNvSpPr>
              <p:nvPr/>
            </p:nvSpPr>
            <p:spPr bwMode="auto">
              <a:xfrm>
                <a:off x="2929467" y="2130425"/>
                <a:ext cx="2861733" cy="536575"/>
              </a:xfrm>
              <a:custGeom>
                <a:avLst/>
                <a:gdLst/>
                <a:ahLst/>
                <a:cxnLst>
                  <a:cxn ang="0">
                    <a:pos x="0" y="291"/>
                  </a:cxn>
                  <a:cxn ang="0">
                    <a:pos x="398" y="291"/>
                  </a:cxn>
                  <a:cxn ang="0">
                    <a:pos x="398" y="0"/>
                  </a:cxn>
                  <a:cxn ang="0">
                    <a:pos x="1323" y="2"/>
                  </a:cxn>
                  <a:cxn ang="0">
                    <a:pos x="1323" y="338"/>
                  </a:cxn>
                  <a:cxn ang="0">
                    <a:pos x="1803" y="338"/>
                  </a:cxn>
                </a:cxnLst>
                <a:rect l="0" t="0" r="r" b="b"/>
                <a:pathLst>
                  <a:path w="1803" h="338">
                    <a:moveTo>
                      <a:pt x="0" y="291"/>
                    </a:moveTo>
                    <a:lnTo>
                      <a:pt x="398" y="291"/>
                    </a:lnTo>
                    <a:lnTo>
                      <a:pt x="398" y="0"/>
                    </a:lnTo>
                    <a:lnTo>
                      <a:pt x="1323" y="2"/>
                    </a:lnTo>
                    <a:lnTo>
                      <a:pt x="1323" y="338"/>
                    </a:lnTo>
                    <a:lnTo>
                      <a:pt x="1803" y="338"/>
                    </a:lnTo>
                  </a:path>
                </a:pathLst>
              </a:custGeom>
              <a:noFill/>
              <a:ln w="28575" cap="flat" cmpd="sng">
                <a:solidFill>
                  <a:schemeClr val="tx1"/>
                </a:solidFill>
                <a:prstDash val="solid"/>
                <a:miter lim="800000"/>
                <a:headEnd type="none" w="med" len="med"/>
                <a:tailEnd type="triangle" w="med" len="med"/>
              </a:ln>
              <a:effectLst/>
            </p:spPr>
            <p:txBody>
              <a:bodyPr wrap="none">
                <a:prstTxWarp prst="textNoShape">
                  <a:avLst/>
                </a:prstTxWarp>
              </a:bodyPr>
              <a:lstStyle/>
              <a:p>
                <a:endParaRPr lang="en-US"/>
              </a:p>
            </p:txBody>
          </p:sp>
          <p:sp>
            <p:nvSpPr>
              <p:cNvPr id="10" name="Text Box 12"/>
              <p:cNvSpPr txBox="1">
                <a:spLocks noChangeArrowheads="1"/>
              </p:cNvSpPr>
              <p:nvPr/>
            </p:nvSpPr>
            <p:spPr bwMode="auto">
              <a:xfrm>
                <a:off x="3911600" y="2133600"/>
                <a:ext cx="738754" cy="369332"/>
              </a:xfrm>
              <a:prstGeom prst="rect">
                <a:avLst/>
              </a:prstGeom>
              <a:noFill/>
              <a:ln w="9525">
                <a:noFill/>
                <a:miter lim="800000"/>
                <a:headEnd/>
                <a:tailEnd/>
              </a:ln>
              <a:effectLst/>
            </p:spPr>
            <p:txBody>
              <a:bodyPr wrap="none">
                <a:prstTxWarp prst="textNoShape">
                  <a:avLst/>
                </a:prstTxWarp>
                <a:spAutoFit/>
              </a:bodyPr>
              <a:lstStyle/>
              <a:p>
                <a:pPr algn="ctr"/>
                <a:r>
                  <a:rPr lang="en-GB" b="1" dirty="0">
                    <a:latin typeface="Courier New" charset="0"/>
                  </a:rPr>
                  <a:t>Char</a:t>
                </a:r>
              </a:p>
            </p:txBody>
          </p:sp>
          <p:sp>
            <p:nvSpPr>
              <p:cNvPr id="7" name="Rectangle 8"/>
              <p:cNvSpPr>
                <a:spLocks noChangeArrowheads="1"/>
              </p:cNvSpPr>
              <p:nvPr/>
            </p:nvSpPr>
            <p:spPr bwMode="auto">
              <a:xfrm>
                <a:off x="1219200" y="2265363"/>
                <a:ext cx="1752600" cy="1163637"/>
              </a:xfrm>
              <a:prstGeom prst="rect">
                <a:avLst/>
              </a:prstGeom>
              <a:solidFill>
                <a:schemeClr val="accent1"/>
              </a:solidFill>
              <a:ln w="28575">
                <a:solidFill>
                  <a:schemeClr val="tx1"/>
                </a:solidFill>
                <a:miter lim="800000"/>
                <a:headEnd/>
                <a:tailEnd/>
              </a:ln>
              <a:effectLst/>
            </p:spPr>
            <p:txBody>
              <a:bodyPr wrap="none" anchor="ctr">
                <a:prstTxWarp prst="textNoShape">
                  <a:avLst/>
                </a:prstTxWarp>
              </a:bodyPr>
              <a:lstStyle/>
              <a:p>
                <a:pPr algn="ctr"/>
                <a:r>
                  <a:rPr lang="en-GB" sz="2800" b="1" dirty="0" err="1">
                    <a:solidFill>
                      <a:srgbClr val="000000"/>
                    </a:solidFill>
                    <a:latin typeface="Courier New" charset="0"/>
                  </a:rPr>
                  <a:t>getChar</a:t>
                </a:r>
                <a:endParaRPr lang="en-GB" sz="2800" b="1" dirty="0">
                  <a:solidFill>
                    <a:srgbClr val="000000"/>
                  </a:solidFill>
                  <a:latin typeface="Courier New" charset="0"/>
                </a:endParaRPr>
              </a:p>
            </p:txBody>
          </p:sp>
        </p:grpSp>
      </p:grpSp>
      <p:sp>
        <p:nvSpPr>
          <p:cNvPr id="14" name="TextBox 13"/>
          <p:cNvSpPr txBox="1"/>
          <p:nvPr/>
        </p:nvSpPr>
        <p:spPr>
          <a:xfrm>
            <a:off x="1709227" y="1238243"/>
            <a:ext cx="5725546" cy="400110"/>
          </a:xfrm>
          <a:prstGeom prst="rect">
            <a:avLst/>
          </a:prstGeom>
          <a:solidFill>
            <a:srgbClr val="FFFF00"/>
          </a:solidFill>
        </p:spPr>
        <p:txBody>
          <a:bodyPr wrap="none" rtlCol="0">
            <a:spAutoFit/>
          </a:bodyPr>
          <a:lstStyle/>
          <a:p>
            <a:pPr algn="ctr">
              <a:spcBef>
                <a:spcPct val="60000"/>
              </a:spcBef>
              <a:buClr>
                <a:srgbClr val="FF3300"/>
              </a:buClr>
            </a:pPr>
            <a:r>
              <a:rPr lang="en-GB" sz="2000" b="1" dirty="0" smtClean="0">
                <a:solidFill>
                  <a:schemeClr val="bg1"/>
                </a:solidFill>
                <a:latin typeface="Courier New" charset="0"/>
              </a:rPr>
              <a:t>(&gt;&gt;=) :: IO a -&gt; (a -&gt; IO </a:t>
            </a:r>
            <a:r>
              <a:rPr lang="en-GB" sz="2000" b="1" dirty="0" err="1" smtClean="0">
                <a:solidFill>
                  <a:schemeClr val="bg1"/>
                </a:solidFill>
                <a:latin typeface="Courier New" charset="0"/>
              </a:rPr>
              <a:t>b</a:t>
            </a:r>
            <a:r>
              <a:rPr lang="en-GB" sz="2000" b="1" dirty="0" smtClean="0">
                <a:solidFill>
                  <a:schemeClr val="bg1"/>
                </a:solidFill>
                <a:latin typeface="Courier New" charset="0"/>
              </a:rPr>
              <a:t>) -&gt; IO </a:t>
            </a:r>
            <a:r>
              <a:rPr lang="en-GB" sz="2000" b="1" dirty="0" err="1" smtClean="0">
                <a:solidFill>
                  <a:schemeClr val="bg1"/>
                </a:solidFill>
                <a:latin typeface="Courier New" charset="0"/>
              </a:rPr>
              <a:t>b</a:t>
            </a:r>
            <a:endParaRPr lang="en-GB" sz="2000" b="1" dirty="0">
              <a:solidFill>
                <a:schemeClr val="bg1"/>
              </a:solidFill>
              <a:latin typeface="Courier New" charset="0"/>
            </a:endParaRPr>
          </a:p>
        </p:txBody>
      </p:sp>
      <p:sp>
        <p:nvSpPr>
          <p:cNvPr id="18" name="TextBox 17"/>
          <p:cNvSpPr txBox="1"/>
          <p:nvPr/>
        </p:nvSpPr>
        <p:spPr>
          <a:xfrm>
            <a:off x="2478794" y="5365743"/>
            <a:ext cx="4186413" cy="733534"/>
          </a:xfrm>
          <a:prstGeom prst="rect">
            <a:avLst/>
          </a:prstGeom>
          <a:solidFill>
            <a:srgbClr val="FFFF00"/>
          </a:solidFill>
        </p:spPr>
        <p:txBody>
          <a:bodyPr wrap="none" rtlCol="0">
            <a:spAutoFit/>
          </a:bodyPr>
          <a:lstStyle/>
          <a:p>
            <a:pPr>
              <a:spcBef>
                <a:spcPts val="240"/>
              </a:spcBef>
              <a:buClr>
                <a:srgbClr val="FF3300"/>
              </a:buClr>
            </a:pPr>
            <a:r>
              <a:rPr lang="en-GB" sz="2000" b="1" dirty="0" smtClean="0">
                <a:solidFill>
                  <a:schemeClr val="bg1"/>
                </a:solidFill>
                <a:latin typeface="Courier New" charset="0"/>
              </a:rPr>
              <a:t>echo :: IO ()</a:t>
            </a:r>
          </a:p>
          <a:p>
            <a:pPr>
              <a:spcBef>
                <a:spcPts val="240"/>
              </a:spcBef>
              <a:buClr>
                <a:srgbClr val="FF3300"/>
              </a:buClr>
            </a:pPr>
            <a:r>
              <a:rPr lang="en-GB" sz="2000" b="1" dirty="0" smtClean="0">
                <a:solidFill>
                  <a:schemeClr val="bg1"/>
                </a:solidFill>
                <a:latin typeface="Courier New" charset="0"/>
              </a:rPr>
              <a:t>echo = </a:t>
            </a:r>
            <a:r>
              <a:rPr lang="en-GB" sz="2000" b="1" dirty="0" err="1" smtClean="0">
                <a:solidFill>
                  <a:schemeClr val="bg1"/>
                </a:solidFill>
                <a:latin typeface="Courier New" charset="0"/>
              </a:rPr>
              <a:t>getChar</a:t>
            </a:r>
            <a:r>
              <a:rPr lang="en-GB" sz="2000" b="1" dirty="0" smtClean="0">
                <a:solidFill>
                  <a:schemeClr val="bg1"/>
                </a:solidFill>
                <a:latin typeface="Courier New" charset="0"/>
              </a:rPr>
              <a:t> &gt;&gt;= </a:t>
            </a:r>
            <a:r>
              <a:rPr lang="en-GB" sz="2000" b="1" dirty="0" err="1" smtClean="0">
                <a:solidFill>
                  <a:schemeClr val="bg1"/>
                </a:solidFill>
                <a:latin typeface="Courier New" charset="0"/>
              </a:rPr>
              <a:t>putChar</a:t>
            </a:r>
            <a:endParaRPr lang="en-GB" sz="2000" b="1" dirty="0">
              <a:solidFill>
                <a:schemeClr val="bg1"/>
              </a:solidFill>
              <a:latin typeface="Courier New" charset="0"/>
            </a:endParaRPr>
          </a:p>
        </p:txBody>
      </p:sp>
    </p:spTree>
    <p:extLst>
      <p:ext uri="{BB962C8B-B14F-4D97-AF65-F5344CB8AC3E}">
        <p14:creationId xmlns:p14="http://schemas.microsoft.com/office/powerpoint/2010/main" val="19679380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ea typeface="+mj-ea"/>
                <a:cs typeface="+mj-cs"/>
              </a:rPr>
              <a:t>Why Study Haskell?</a:t>
            </a:r>
            <a:endParaRPr lang="en-US" dirty="0">
              <a:ea typeface="+mj-ea"/>
              <a:cs typeface="+mj-cs"/>
            </a:endParaRPr>
          </a:p>
        </p:txBody>
      </p:sp>
      <p:sp>
        <p:nvSpPr>
          <p:cNvPr id="35843" name="Content Placeholder 2"/>
          <p:cNvSpPr>
            <a:spLocks noGrp="1"/>
          </p:cNvSpPr>
          <p:nvPr>
            <p:ph idx="1"/>
          </p:nvPr>
        </p:nvSpPr>
        <p:spPr>
          <a:xfrm>
            <a:off x="457200" y="1600200"/>
            <a:ext cx="8229600" cy="4921835"/>
          </a:xfrm>
        </p:spPr>
        <p:txBody>
          <a:bodyPr/>
          <a:lstStyle/>
          <a:p>
            <a:pPr eaLnBrk="1" hangingPunct="1">
              <a:spcAft>
                <a:spcPct val="0"/>
              </a:spcAft>
              <a:buFont typeface="Wingdings 2" charset="2"/>
              <a:buChar char=""/>
            </a:pPr>
            <a:r>
              <a:rPr lang="en-GB" dirty="0" smtClean="0"/>
              <a:t>Functional programming will make you think differently about programming.</a:t>
            </a:r>
          </a:p>
          <a:p>
            <a:pPr lvl="1" eaLnBrk="1" hangingPunct="1"/>
            <a:r>
              <a:rPr lang="en-GB" dirty="0" smtClean="0"/>
              <a:t>Mainstream languages are all about </a:t>
            </a:r>
            <a:r>
              <a:rPr lang="en-GB" dirty="0" smtClean="0">
                <a:solidFill>
                  <a:srgbClr val="FFFF00"/>
                </a:solidFill>
              </a:rPr>
              <a:t>state</a:t>
            </a:r>
          </a:p>
          <a:p>
            <a:pPr lvl="1" eaLnBrk="1" hangingPunct="1"/>
            <a:r>
              <a:rPr lang="en-GB" dirty="0" smtClean="0"/>
              <a:t>Functional programming is all about </a:t>
            </a:r>
            <a:r>
              <a:rPr lang="en-GB" dirty="0" smtClean="0">
                <a:solidFill>
                  <a:srgbClr val="FFFF00"/>
                </a:solidFill>
              </a:rPr>
              <a:t>values</a:t>
            </a:r>
          </a:p>
          <a:p>
            <a:pPr eaLnBrk="1" hangingPunct="1">
              <a:spcAft>
                <a:spcPct val="0"/>
              </a:spcAft>
              <a:buFont typeface="Wingdings 2" charset="2"/>
              <a:buChar char=""/>
            </a:pPr>
            <a:r>
              <a:rPr lang="en-GB" dirty="0" smtClean="0"/>
              <a:t>Ideas will make you a better programmer in whatever language you regularly use.</a:t>
            </a:r>
          </a:p>
          <a:p>
            <a:pPr eaLnBrk="1" hangingPunct="1">
              <a:spcAft>
                <a:spcPct val="0"/>
              </a:spcAft>
              <a:buFont typeface="Wingdings 2" charset="2"/>
              <a:buChar char=""/>
            </a:pPr>
            <a:r>
              <a:rPr lang="en-GB" dirty="0" smtClean="0"/>
              <a:t>Haskell is “</a:t>
            </a:r>
            <a:r>
              <a:rPr lang="en-GB" dirty="0" smtClean="0">
                <a:solidFill>
                  <a:srgbClr val="FFFF00"/>
                </a:solidFill>
              </a:rPr>
              <a:t>cutting edge</a:t>
            </a:r>
            <a:r>
              <a:rPr lang="en-GB" dirty="0" smtClean="0"/>
              <a:t>.”  A lot of current research is done in the context of Haskell.</a:t>
            </a:r>
          </a:p>
          <a:p>
            <a:pPr lvl="1" eaLnBrk="1" hangingPunct="1"/>
            <a:r>
              <a:rPr lang="en-GB" dirty="0" smtClean="0">
                <a:solidFill>
                  <a:srgbClr val="FFFF00"/>
                </a:solidFill>
              </a:rPr>
              <a:t>Lazy</a:t>
            </a:r>
            <a:r>
              <a:rPr lang="en-GB" dirty="0" smtClean="0"/>
              <a:t> evaluation, managing side effects using </a:t>
            </a:r>
            <a:r>
              <a:rPr lang="en-GB" dirty="0" smtClean="0">
                <a:solidFill>
                  <a:srgbClr val="FFFF00"/>
                </a:solidFill>
              </a:rPr>
              <a:t>monads</a:t>
            </a:r>
            <a:r>
              <a:rPr lang="en-GB" dirty="0" smtClean="0"/>
              <a:t>, principled overloading using </a:t>
            </a:r>
            <a:r>
              <a:rPr lang="en-GB" dirty="0" smtClean="0">
                <a:solidFill>
                  <a:srgbClr val="FFFF00"/>
                </a:solidFill>
              </a:rPr>
              <a:t>type classes</a:t>
            </a:r>
            <a:endParaRPr lang="en-US" dirty="0" smtClean="0">
              <a:solidFill>
                <a:srgbClr val="FFFF00"/>
              </a:solidFill>
            </a:endParaRPr>
          </a:p>
          <a:p>
            <a:pPr eaLnBrk="1" hangingPunct="1">
              <a:spcAft>
                <a:spcPct val="0"/>
              </a:spcAft>
              <a:buFont typeface="Wingdings 2" charset="2"/>
              <a:buNone/>
            </a:pPr>
            <a:endParaRPr lang="en-US" dirty="0"/>
          </a:p>
        </p:txBody>
      </p:sp>
    </p:spTree>
    <p:extLst>
      <p:ext uri="{BB962C8B-B14F-4D97-AF65-F5344CB8AC3E}">
        <p14:creationId xmlns:p14="http://schemas.microsoft.com/office/powerpoint/2010/main" val="245034690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38"/>
            <a:ext cx="8229600" cy="957262"/>
          </a:xfrm>
        </p:spPr>
        <p:txBody>
          <a:bodyPr/>
          <a:lstStyle/>
          <a:p>
            <a:r>
              <a:rPr lang="en-US" dirty="0" smtClean="0"/>
              <a:t>The (</a:t>
            </a:r>
            <a:r>
              <a:rPr lang="en-US" dirty="0" smtClean="0">
                <a:solidFill>
                  <a:srgbClr val="FFFF00"/>
                </a:solidFill>
                <a:latin typeface="Courier"/>
                <a:cs typeface="Courier"/>
              </a:rPr>
              <a:t>&gt;&gt;=</a:t>
            </a:r>
            <a:r>
              <a:rPr lang="en-US" dirty="0" smtClean="0"/>
              <a:t>) </a:t>
            </a:r>
            <a:r>
              <a:rPr lang="en-US" dirty="0" err="1" smtClean="0"/>
              <a:t>Combinator</a:t>
            </a:r>
            <a:endParaRPr lang="en-US" dirty="0"/>
          </a:p>
        </p:txBody>
      </p:sp>
      <p:sp>
        <p:nvSpPr>
          <p:cNvPr id="3" name="Content Placeholder 2"/>
          <p:cNvSpPr>
            <a:spLocks noGrp="1"/>
          </p:cNvSpPr>
          <p:nvPr>
            <p:ph idx="1"/>
          </p:nvPr>
        </p:nvSpPr>
        <p:spPr>
          <a:xfrm>
            <a:off x="457200" y="1155700"/>
            <a:ext cx="8229600" cy="3619500"/>
          </a:xfrm>
        </p:spPr>
        <p:txBody>
          <a:bodyPr>
            <a:normAutofit lnSpcReduction="10000"/>
          </a:bodyPr>
          <a:lstStyle/>
          <a:p>
            <a:r>
              <a:rPr lang="en-US" dirty="0" smtClean="0"/>
              <a:t>Operator is called </a:t>
            </a:r>
            <a:r>
              <a:rPr lang="en-US" dirty="0" smtClean="0">
                <a:solidFill>
                  <a:srgbClr val="FFFF00"/>
                </a:solidFill>
              </a:rPr>
              <a:t>bind </a:t>
            </a:r>
            <a:r>
              <a:rPr lang="en-US" dirty="0" smtClean="0"/>
              <a:t>because it </a:t>
            </a:r>
            <a:r>
              <a:rPr lang="en-US" i="1" dirty="0" smtClean="0"/>
              <a:t>binds </a:t>
            </a:r>
            <a:r>
              <a:rPr lang="en-US" dirty="0" smtClean="0"/>
              <a:t>the result of the left-hand action in the action on the right.</a:t>
            </a:r>
          </a:p>
          <a:p>
            <a:r>
              <a:rPr lang="en-US" dirty="0" smtClean="0"/>
              <a:t>Performing compound action </a:t>
            </a:r>
            <a:r>
              <a:rPr lang="en-US" dirty="0" smtClean="0">
                <a:solidFill>
                  <a:srgbClr val="CEB966"/>
                </a:solidFill>
                <a:latin typeface="Courier"/>
                <a:cs typeface="Courier"/>
              </a:rPr>
              <a:t>a &gt;&gt;= \</a:t>
            </a:r>
            <a:r>
              <a:rPr lang="en-US" dirty="0" err="1" smtClean="0">
                <a:solidFill>
                  <a:srgbClr val="CEB966"/>
                </a:solidFill>
                <a:latin typeface="Courier"/>
                <a:cs typeface="Courier"/>
              </a:rPr>
              <a:t>x</a:t>
            </a:r>
            <a:r>
              <a:rPr lang="en-US" dirty="0" smtClean="0">
                <a:solidFill>
                  <a:srgbClr val="CEB966"/>
                </a:solidFill>
                <a:latin typeface="Courier"/>
                <a:cs typeface="Courier"/>
              </a:rPr>
              <a:t>-&gt;</a:t>
            </a:r>
            <a:r>
              <a:rPr lang="en-US" dirty="0" err="1" smtClean="0">
                <a:solidFill>
                  <a:srgbClr val="CEB966"/>
                </a:solidFill>
                <a:latin typeface="Courier"/>
                <a:cs typeface="Courier"/>
              </a:rPr>
              <a:t>b</a:t>
            </a:r>
            <a:r>
              <a:rPr lang="en-US" dirty="0" smtClean="0"/>
              <a:t>: </a:t>
            </a:r>
          </a:p>
          <a:p>
            <a:pPr lvl="1"/>
            <a:r>
              <a:rPr lang="en-US" dirty="0" smtClean="0"/>
              <a:t>performs action </a:t>
            </a:r>
            <a:r>
              <a:rPr lang="en-US" dirty="0" smtClean="0">
                <a:solidFill>
                  <a:srgbClr val="CEB966"/>
                </a:solidFill>
                <a:latin typeface="Courier"/>
                <a:cs typeface="Courier"/>
              </a:rPr>
              <a:t>a</a:t>
            </a:r>
            <a:r>
              <a:rPr lang="en-US" dirty="0" smtClean="0"/>
              <a:t>, to yield value </a:t>
            </a:r>
            <a:r>
              <a:rPr lang="en-US" dirty="0" err="1" smtClean="0">
                <a:solidFill>
                  <a:schemeClr val="accent1"/>
                </a:solidFill>
                <a:latin typeface="Courier"/>
                <a:cs typeface="Courier"/>
              </a:rPr>
              <a:t>r</a:t>
            </a:r>
            <a:r>
              <a:rPr lang="en-US" dirty="0" smtClean="0"/>
              <a:t> </a:t>
            </a:r>
            <a:endParaRPr lang="en-US" dirty="0" smtClean="0">
              <a:solidFill>
                <a:srgbClr val="CEB966"/>
              </a:solidFill>
            </a:endParaRPr>
          </a:p>
          <a:p>
            <a:pPr lvl="1"/>
            <a:r>
              <a:rPr lang="en-US" dirty="0" smtClean="0"/>
              <a:t>applies function </a:t>
            </a:r>
            <a:r>
              <a:rPr lang="en-US" dirty="0" smtClean="0">
                <a:solidFill>
                  <a:srgbClr val="CEB966"/>
                </a:solidFill>
                <a:latin typeface="Courier"/>
                <a:cs typeface="Courier"/>
              </a:rPr>
              <a:t>\</a:t>
            </a:r>
            <a:r>
              <a:rPr lang="en-US" dirty="0" err="1" smtClean="0">
                <a:solidFill>
                  <a:srgbClr val="CEB966"/>
                </a:solidFill>
                <a:latin typeface="Courier"/>
                <a:cs typeface="Courier"/>
              </a:rPr>
              <a:t>x</a:t>
            </a:r>
            <a:r>
              <a:rPr lang="en-US" dirty="0" smtClean="0">
                <a:solidFill>
                  <a:srgbClr val="CEB966"/>
                </a:solidFill>
                <a:latin typeface="Courier"/>
                <a:cs typeface="Courier"/>
              </a:rPr>
              <a:t>-&gt;</a:t>
            </a:r>
            <a:r>
              <a:rPr lang="en-US" dirty="0" err="1" smtClean="0">
                <a:solidFill>
                  <a:srgbClr val="CEB966"/>
                </a:solidFill>
                <a:latin typeface="Courier"/>
                <a:cs typeface="Courier"/>
              </a:rPr>
              <a:t>b</a:t>
            </a:r>
            <a:r>
              <a:rPr lang="en-US" dirty="0" smtClean="0">
                <a:solidFill>
                  <a:srgbClr val="CEB966"/>
                </a:solidFill>
              </a:rPr>
              <a:t> </a:t>
            </a:r>
            <a:r>
              <a:rPr lang="en-US" dirty="0" smtClean="0"/>
              <a:t>to </a:t>
            </a:r>
            <a:r>
              <a:rPr lang="en-US" dirty="0" err="1" smtClean="0">
                <a:solidFill>
                  <a:schemeClr val="accent1"/>
                </a:solidFill>
                <a:latin typeface="Courier"/>
                <a:cs typeface="Courier"/>
              </a:rPr>
              <a:t>r</a:t>
            </a:r>
            <a:endParaRPr lang="en-US" dirty="0" smtClean="0">
              <a:solidFill>
                <a:srgbClr val="CEB966"/>
              </a:solidFill>
              <a:latin typeface="Courier"/>
              <a:cs typeface="Courier"/>
            </a:endParaRPr>
          </a:p>
          <a:p>
            <a:pPr lvl="1"/>
            <a:r>
              <a:rPr lang="en-US" dirty="0" smtClean="0"/>
              <a:t>performs the resulting action </a:t>
            </a:r>
            <a:r>
              <a:rPr lang="en-US" dirty="0" err="1" smtClean="0">
                <a:solidFill>
                  <a:srgbClr val="CEB966"/>
                </a:solidFill>
                <a:latin typeface="Courier"/>
                <a:cs typeface="Courier"/>
              </a:rPr>
              <a:t>b{x</a:t>
            </a:r>
            <a:r>
              <a:rPr lang="en-US" dirty="0" smtClean="0">
                <a:solidFill>
                  <a:srgbClr val="CEB966"/>
                </a:solidFill>
                <a:latin typeface="Courier"/>
                <a:cs typeface="Courier"/>
              </a:rPr>
              <a:t> &lt;- </a:t>
            </a:r>
            <a:r>
              <a:rPr lang="en-US" dirty="0" err="1" smtClean="0">
                <a:solidFill>
                  <a:srgbClr val="CEB966"/>
                </a:solidFill>
                <a:latin typeface="Courier"/>
                <a:cs typeface="Courier"/>
              </a:rPr>
              <a:t>r</a:t>
            </a:r>
            <a:r>
              <a:rPr lang="en-US" dirty="0" smtClean="0">
                <a:solidFill>
                  <a:srgbClr val="CEB966"/>
                </a:solidFill>
                <a:latin typeface="Courier"/>
                <a:cs typeface="Courier"/>
              </a:rPr>
              <a:t>}</a:t>
            </a:r>
          </a:p>
          <a:p>
            <a:pPr lvl="1"/>
            <a:r>
              <a:rPr lang="en-US" dirty="0" smtClean="0"/>
              <a:t>returns the resulting value </a:t>
            </a:r>
            <a:r>
              <a:rPr lang="en-US" dirty="0" err="1" smtClean="0">
                <a:solidFill>
                  <a:srgbClr val="CEB966"/>
                </a:solidFill>
                <a:latin typeface="Courier"/>
                <a:cs typeface="Courier"/>
              </a:rPr>
              <a:t>v</a:t>
            </a:r>
            <a:endParaRPr lang="en-US" dirty="0">
              <a:solidFill>
                <a:srgbClr val="CEB966"/>
              </a:solidFill>
              <a:latin typeface="Courier"/>
              <a:cs typeface="Courier"/>
            </a:endParaRPr>
          </a:p>
        </p:txBody>
      </p:sp>
      <p:grpSp>
        <p:nvGrpSpPr>
          <p:cNvPr id="18" name="Group 17"/>
          <p:cNvGrpSpPr/>
          <p:nvPr/>
        </p:nvGrpSpPr>
        <p:grpSpPr>
          <a:xfrm>
            <a:off x="1549400" y="4953000"/>
            <a:ext cx="5969000" cy="1409700"/>
            <a:chOff x="1549400" y="4953000"/>
            <a:chExt cx="5969000" cy="1409700"/>
          </a:xfrm>
        </p:grpSpPr>
        <p:sp>
          <p:nvSpPr>
            <p:cNvPr id="6" name="Rectangle 5"/>
            <p:cNvSpPr/>
            <p:nvPr/>
          </p:nvSpPr>
          <p:spPr>
            <a:xfrm>
              <a:off x="1707458" y="5009504"/>
              <a:ext cx="5206604" cy="1353196"/>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halkboard"/>
              </a:endParaRPr>
            </a:p>
          </p:txBody>
        </p:sp>
        <p:grpSp>
          <p:nvGrpSpPr>
            <p:cNvPr id="7" name="Group 12"/>
            <p:cNvGrpSpPr/>
            <p:nvPr/>
          </p:nvGrpSpPr>
          <p:grpSpPr>
            <a:xfrm>
              <a:off x="1549400" y="4953000"/>
              <a:ext cx="5969000" cy="1188613"/>
              <a:chOff x="609600" y="1600200"/>
              <a:chExt cx="8153400" cy="1828800"/>
            </a:xfrm>
          </p:grpSpPr>
          <p:sp>
            <p:nvSpPr>
              <p:cNvPr id="8" name="Rectangle 3"/>
              <p:cNvSpPr>
                <a:spLocks noChangeArrowheads="1"/>
              </p:cNvSpPr>
              <p:nvPr/>
            </p:nvSpPr>
            <p:spPr bwMode="auto">
              <a:xfrm>
                <a:off x="5791200" y="2265363"/>
                <a:ext cx="1752600" cy="1163637"/>
              </a:xfrm>
              <a:prstGeom prst="rect">
                <a:avLst/>
              </a:prstGeom>
              <a:solidFill>
                <a:schemeClr val="accent1"/>
              </a:solidFill>
              <a:ln w="28575">
                <a:solidFill>
                  <a:schemeClr val="tx1"/>
                </a:solidFill>
                <a:miter lim="800000"/>
                <a:headEnd/>
                <a:tailEnd/>
              </a:ln>
              <a:effectLst/>
            </p:spPr>
            <p:txBody>
              <a:bodyPr wrap="none" anchor="ctr">
                <a:prstTxWarp prst="textNoShape">
                  <a:avLst/>
                </a:prstTxWarp>
              </a:bodyPr>
              <a:lstStyle/>
              <a:p>
                <a:pPr algn="ctr"/>
                <a:r>
                  <a:rPr lang="en-GB" sz="2800" b="1" dirty="0" err="1" smtClean="0">
                    <a:solidFill>
                      <a:srgbClr val="000000"/>
                    </a:solidFill>
                    <a:latin typeface="Courier New" charset="0"/>
                  </a:rPr>
                  <a:t>b</a:t>
                </a:r>
                <a:endParaRPr lang="en-GB" sz="2800" b="1" dirty="0">
                  <a:solidFill>
                    <a:srgbClr val="000000"/>
                  </a:solidFill>
                  <a:latin typeface="Courier New" charset="0"/>
                </a:endParaRPr>
              </a:p>
            </p:txBody>
          </p:sp>
          <p:sp>
            <p:nvSpPr>
              <p:cNvPr id="9" name="Freeform 4"/>
              <p:cNvSpPr>
                <a:spLocks/>
              </p:cNvSpPr>
              <p:nvPr/>
            </p:nvSpPr>
            <p:spPr bwMode="auto">
              <a:xfrm>
                <a:off x="7543800" y="2112963"/>
                <a:ext cx="685800" cy="498475"/>
              </a:xfrm>
              <a:custGeom>
                <a:avLst/>
                <a:gdLst/>
                <a:ahLst/>
                <a:cxnLst>
                  <a:cxn ang="0">
                    <a:pos x="0" y="240"/>
                  </a:cxn>
                  <a:cxn ang="0">
                    <a:pos x="288" y="240"/>
                  </a:cxn>
                  <a:cxn ang="0">
                    <a:pos x="288" y="0"/>
                  </a:cxn>
                </a:cxnLst>
                <a:rect l="0" t="0" r="r" b="b"/>
                <a:pathLst>
                  <a:path w="288" h="240">
                    <a:moveTo>
                      <a:pt x="0" y="240"/>
                    </a:moveTo>
                    <a:lnTo>
                      <a:pt x="288" y="240"/>
                    </a:lnTo>
                    <a:lnTo>
                      <a:pt x="288" y="0"/>
                    </a:lnTo>
                  </a:path>
                </a:pathLst>
              </a:custGeom>
              <a:noFill/>
              <a:ln w="28575" cmpd="sng">
                <a:solidFill>
                  <a:schemeClr val="tx1"/>
                </a:solidFill>
                <a:round/>
                <a:headEnd type="none" w="med" len="med"/>
                <a:tailEnd type="triangle" w="med" len="med"/>
              </a:ln>
              <a:effectLst/>
            </p:spPr>
            <p:txBody>
              <a:bodyPr>
                <a:prstTxWarp prst="textNoShape">
                  <a:avLst/>
                </a:prstTxWarp>
              </a:bodyPr>
              <a:lstStyle/>
              <a:p>
                <a:endParaRPr lang="en-US"/>
              </a:p>
            </p:txBody>
          </p:sp>
          <p:sp>
            <p:nvSpPr>
              <p:cNvPr id="10" name="AutoShape 6"/>
              <p:cNvSpPr>
                <a:spLocks noChangeArrowheads="1"/>
              </p:cNvSpPr>
              <p:nvPr/>
            </p:nvSpPr>
            <p:spPr bwMode="auto">
              <a:xfrm>
                <a:off x="7543800" y="3027363"/>
                <a:ext cx="1219200" cy="304800"/>
              </a:xfrm>
              <a:prstGeom prst="rightArrow">
                <a:avLst>
                  <a:gd name="adj1" fmla="val 50000"/>
                  <a:gd name="adj2" fmla="val 100000"/>
                </a:avLst>
              </a:prstGeom>
              <a:solidFill>
                <a:srgbClr val="6585CF"/>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 name="Text Box 7"/>
              <p:cNvSpPr txBox="1">
                <a:spLocks noChangeArrowheads="1"/>
              </p:cNvSpPr>
              <p:nvPr/>
            </p:nvSpPr>
            <p:spPr bwMode="auto">
              <a:xfrm>
                <a:off x="8077201" y="1600200"/>
                <a:ext cx="441461" cy="568254"/>
              </a:xfrm>
              <a:prstGeom prst="rect">
                <a:avLst/>
              </a:prstGeom>
              <a:noFill/>
              <a:ln w="9525">
                <a:noFill/>
                <a:miter lim="800000"/>
                <a:headEnd/>
                <a:tailEnd/>
              </a:ln>
              <a:effectLst/>
            </p:spPr>
            <p:txBody>
              <a:bodyPr wrap="none">
                <a:prstTxWarp prst="textNoShape">
                  <a:avLst/>
                </a:prstTxWarp>
                <a:spAutoFit/>
              </a:bodyPr>
              <a:lstStyle/>
              <a:p>
                <a:pPr algn="l"/>
                <a:r>
                  <a:rPr lang="en-GB" b="1" dirty="0" err="1" smtClean="0">
                    <a:latin typeface="Courier New"/>
                    <a:cs typeface="Courier New"/>
                  </a:rPr>
                  <a:t>v</a:t>
                </a:r>
                <a:endParaRPr lang="en-GB" b="1" dirty="0">
                  <a:latin typeface="Courier New"/>
                  <a:cs typeface="Courier New"/>
                </a:endParaRPr>
              </a:p>
            </p:txBody>
          </p:sp>
          <p:sp>
            <p:nvSpPr>
              <p:cNvPr id="12" name="Rectangle 8"/>
              <p:cNvSpPr>
                <a:spLocks noChangeArrowheads="1"/>
              </p:cNvSpPr>
              <p:nvPr/>
            </p:nvSpPr>
            <p:spPr bwMode="auto">
              <a:xfrm>
                <a:off x="1219200" y="2265363"/>
                <a:ext cx="1752600" cy="1163637"/>
              </a:xfrm>
              <a:prstGeom prst="rect">
                <a:avLst/>
              </a:prstGeom>
              <a:solidFill>
                <a:schemeClr val="accent1"/>
              </a:solidFill>
              <a:ln w="28575">
                <a:solidFill>
                  <a:schemeClr val="tx1"/>
                </a:solidFill>
                <a:miter lim="800000"/>
                <a:headEnd/>
                <a:tailEnd/>
              </a:ln>
              <a:effectLst/>
            </p:spPr>
            <p:txBody>
              <a:bodyPr wrap="none" anchor="ctr">
                <a:prstTxWarp prst="textNoShape">
                  <a:avLst/>
                </a:prstTxWarp>
              </a:bodyPr>
              <a:lstStyle/>
              <a:p>
                <a:pPr algn="ctr"/>
                <a:r>
                  <a:rPr lang="en-GB" sz="2800" b="1" dirty="0" smtClean="0">
                    <a:solidFill>
                      <a:srgbClr val="000000"/>
                    </a:solidFill>
                    <a:latin typeface="Courier New" charset="0"/>
                  </a:rPr>
                  <a:t>a</a:t>
                </a:r>
                <a:endParaRPr lang="en-GB" sz="2800" b="1" dirty="0">
                  <a:solidFill>
                    <a:srgbClr val="000000"/>
                  </a:solidFill>
                  <a:latin typeface="Courier New" charset="0"/>
                </a:endParaRPr>
              </a:p>
            </p:txBody>
          </p:sp>
          <p:sp>
            <p:nvSpPr>
              <p:cNvPr id="13" name="AutoShape 10"/>
              <p:cNvSpPr>
                <a:spLocks noChangeArrowheads="1"/>
              </p:cNvSpPr>
              <p:nvPr/>
            </p:nvSpPr>
            <p:spPr bwMode="auto">
              <a:xfrm>
                <a:off x="609600" y="3027363"/>
                <a:ext cx="609600" cy="304800"/>
              </a:xfrm>
              <a:prstGeom prst="rightArrow">
                <a:avLst>
                  <a:gd name="adj1" fmla="val 50000"/>
                  <a:gd name="adj2" fmla="val 50000"/>
                </a:avLst>
              </a:prstGeom>
              <a:solidFill>
                <a:srgbClr val="6585CF"/>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 name="AutoShape 11"/>
              <p:cNvSpPr>
                <a:spLocks noChangeArrowheads="1"/>
              </p:cNvSpPr>
              <p:nvPr/>
            </p:nvSpPr>
            <p:spPr bwMode="auto">
              <a:xfrm>
                <a:off x="2971800" y="3027363"/>
                <a:ext cx="2819400" cy="304800"/>
              </a:xfrm>
              <a:prstGeom prst="rightArrow">
                <a:avLst>
                  <a:gd name="adj1" fmla="val 50000"/>
                  <a:gd name="adj2" fmla="val 231250"/>
                </a:avLst>
              </a:prstGeom>
              <a:solidFill>
                <a:srgbClr val="6585CF"/>
              </a:solidFill>
              <a:ln w="9525">
                <a:solidFill>
                  <a:schemeClr val="tx1"/>
                </a:solidFill>
                <a:miter lim="800000"/>
                <a:headEnd/>
                <a:tailEnd/>
              </a:ln>
              <a:effectLst/>
            </p:spPr>
            <p:txBody>
              <a:bodyPr wrap="none" anchor="ctr">
                <a:prstTxWarp prst="textNoShape">
                  <a:avLst/>
                </a:prstTxWarp>
              </a:bodyPr>
              <a:lstStyle/>
              <a:p>
                <a:endParaRPr lang="en-US"/>
              </a:p>
            </p:txBody>
          </p:sp>
          <p:sp>
            <p:nvSpPr>
              <p:cNvPr id="15" name="Text Box 12"/>
              <p:cNvSpPr txBox="1">
                <a:spLocks noChangeArrowheads="1"/>
              </p:cNvSpPr>
              <p:nvPr/>
            </p:nvSpPr>
            <p:spPr bwMode="auto">
              <a:xfrm>
                <a:off x="5368803" y="2153141"/>
                <a:ext cx="479790" cy="568254"/>
              </a:xfrm>
              <a:prstGeom prst="rect">
                <a:avLst/>
              </a:prstGeom>
              <a:noFill/>
              <a:ln w="9525">
                <a:noFill/>
                <a:miter lim="800000"/>
                <a:headEnd/>
                <a:tailEnd/>
              </a:ln>
              <a:effectLst/>
            </p:spPr>
            <p:txBody>
              <a:bodyPr wrap="square">
                <a:prstTxWarp prst="textNoShape">
                  <a:avLst/>
                </a:prstTxWarp>
                <a:spAutoFit/>
              </a:bodyPr>
              <a:lstStyle/>
              <a:p>
                <a:pPr algn="ctr"/>
                <a:r>
                  <a:rPr lang="en-GB" b="1" dirty="0" err="1" smtClean="0">
                    <a:latin typeface="Courier New" charset="0"/>
                  </a:rPr>
                  <a:t>x</a:t>
                </a:r>
                <a:endParaRPr lang="en-GB" b="1" dirty="0">
                  <a:latin typeface="Courier New" charset="0"/>
                </a:endParaRPr>
              </a:p>
            </p:txBody>
          </p:sp>
          <p:sp>
            <p:nvSpPr>
              <p:cNvPr id="16" name="Freeform 17"/>
              <p:cNvSpPr>
                <a:spLocks/>
              </p:cNvSpPr>
              <p:nvPr/>
            </p:nvSpPr>
            <p:spPr bwMode="auto">
              <a:xfrm>
                <a:off x="3005138" y="2130425"/>
                <a:ext cx="2786062" cy="536575"/>
              </a:xfrm>
              <a:custGeom>
                <a:avLst/>
                <a:gdLst/>
                <a:ahLst/>
                <a:cxnLst>
                  <a:cxn ang="0">
                    <a:pos x="0" y="291"/>
                  </a:cxn>
                  <a:cxn ang="0">
                    <a:pos x="398" y="291"/>
                  </a:cxn>
                  <a:cxn ang="0">
                    <a:pos x="398" y="0"/>
                  </a:cxn>
                  <a:cxn ang="0">
                    <a:pos x="1323" y="2"/>
                  </a:cxn>
                  <a:cxn ang="0">
                    <a:pos x="1323" y="338"/>
                  </a:cxn>
                  <a:cxn ang="0">
                    <a:pos x="1803" y="338"/>
                  </a:cxn>
                </a:cxnLst>
                <a:rect l="0" t="0" r="r" b="b"/>
                <a:pathLst>
                  <a:path w="1803" h="338">
                    <a:moveTo>
                      <a:pt x="0" y="291"/>
                    </a:moveTo>
                    <a:lnTo>
                      <a:pt x="398" y="291"/>
                    </a:lnTo>
                    <a:lnTo>
                      <a:pt x="398" y="0"/>
                    </a:lnTo>
                    <a:lnTo>
                      <a:pt x="1323" y="2"/>
                    </a:lnTo>
                    <a:lnTo>
                      <a:pt x="1323" y="338"/>
                    </a:lnTo>
                    <a:lnTo>
                      <a:pt x="1803" y="338"/>
                    </a:lnTo>
                  </a:path>
                </a:pathLst>
              </a:custGeom>
              <a:noFill/>
              <a:ln w="28575" cap="flat" cmpd="sng">
                <a:solidFill>
                  <a:schemeClr val="tx1"/>
                </a:solidFill>
                <a:prstDash val="solid"/>
                <a:miter lim="800000"/>
                <a:headEnd type="none" w="med" len="med"/>
                <a:tailEnd type="triangle" w="med" len="med"/>
              </a:ln>
              <a:effectLst/>
            </p:spPr>
            <p:txBody>
              <a:bodyPr wrap="none">
                <a:prstTxWarp prst="textNoShape">
                  <a:avLst/>
                </a:prstTxWarp>
              </a:bodyPr>
              <a:lstStyle/>
              <a:p>
                <a:endParaRPr lang="en-US"/>
              </a:p>
            </p:txBody>
          </p:sp>
        </p:grpSp>
        <p:sp>
          <p:nvSpPr>
            <p:cNvPr id="17" name="Text Box 7"/>
            <p:cNvSpPr txBox="1">
              <a:spLocks noChangeArrowheads="1"/>
            </p:cNvSpPr>
            <p:nvPr/>
          </p:nvSpPr>
          <p:spPr bwMode="auto">
            <a:xfrm flipH="1">
              <a:off x="4127500" y="5232401"/>
              <a:ext cx="406400" cy="369332"/>
            </a:xfrm>
            <a:prstGeom prst="rect">
              <a:avLst/>
            </a:prstGeom>
            <a:noFill/>
            <a:ln w="9525">
              <a:noFill/>
              <a:miter lim="800000"/>
              <a:headEnd/>
              <a:tailEnd/>
            </a:ln>
            <a:effectLst/>
          </p:spPr>
          <p:txBody>
            <a:bodyPr wrap="square">
              <a:prstTxWarp prst="textNoShape">
                <a:avLst/>
              </a:prstTxWarp>
              <a:spAutoFit/>
            </a:bodyPr>
            <a:lstStyle/>
            <a:p>
              <a:pPr algn="l"/>
              <a:r>
                <a:rPr lang="en-GB" b="1" dirty="0" err="1" smtClean="0">
                  <a:latin typeface="Courier New"/>
                  <a:cs typeface="Courier New"/>
                </a:rPr>
                <a:t>r</a:t>
              </a:r>
              <a:endParaRPr lang="en-GB" b="1" dirty="0">
                <a:latin typeface="Courier New"/>
                <a:cs typeface="Courier New"/>
              </a:endParaRPr>
            </a:p>
          </p:txBody>
        </p:sp>
      </p:grpSp>
    </p:spTree>
    <p:extLst>
      <p:ext uri="{BB962C8B-B14F-4D97-AF65-F5344CB8AC3E}">
        <p14:creationId xmlns:p14="http://schemas.microsoft.com/office/powerpoint/2010/main" val="40877831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Printing a Character Twice</a:t>
            </a:r>
            <a:endParaRPr lang="en-US" dirty="0"/>
          </a:p>
        </p:txBody>
      </p:sp>
      <p:sp>
        <p:nvSpPr>
          <p:cNvPr id="3" name="Content Placeholder 2"/>
          <p:cNvSpPr>
            <a:spLocks noGrp="1"/>
          </p:cNvSpPr>
          <p:nvPr>
            <p:ph idx="1"/>
          </p:nvPr>
        </p:nvSpPr>
        <p:spPr>
          <a:xfrm>
            <a:off x="457200" y="3733800"/>
            <a:ext cx="8229600" cy="2575560"/>
          </a:xfrm>
        </p:spPr>
        <p:txBody>
          <a:bodyPr/>
          <a:lstStyle/>
          <a:p>
            <a:r>
              <a:rPr lang="en-US" dirty="0" smtClean="0"/>
              <a:t>The parentheses are optional because lambda abstractions extend “as far to the right as possible.”</a:t>
            </a:r>
          </a:p>
          <a:p>
            <a:r>
              <a:rPr lang="en-US" dirty="0" smtClean="0"/>
              <a:t>The </a:t>
            </a:r>
            <a:r>
              <a:rPr lang="en-US" dirty="0" err="1" smtClean="0">
                <a:solidFill>
                  <a:srgbClr val="CEB966"/>
                </a:solidFill>
                <a:latin typeface="Courier"/>
                <a:cs typeface="Courier"/>
              </a:rPr>
              <a:t>putChar</a:t>
            </a:r>
            <a:r>
              <a:rPr lang="en-US" dirty="0" smtClean="0">
                <a:solidFill>
                  <a:srgbClr val="CEB966"/>
                </a:solidFill>
              </a:rPr>
              <a:t> </a:t>
            </a:r>
            <a:r>
              <a:rPr lang="en-US" dirty="0" smtClean="0"/>
              <a:t>function returns unit, so there is no interesting value to pass on.</a:t>
            </a:r>
          </a:p>
        </p:txBody>
      </p:sp>
      <p:sp>
        <p:nvSpPr>
          <p:cNvPr id="4" name="Rectangle 3"/>
          <p:cNvSpPr>
            <a:spLocks noChangeArrowheads="1"/>
          </p:cNvSpPr>
          <p:nvPr/>
        </p:nvSpPr>
        <p:spPr bwMode="auto">
          <a:xfrm>
            <a:off x="1079500" y="1612900"/>
            <a:ext cx="6985000" cy="1569660"/>
          </a:xfrm>
          <a:prstGeom prst="rect">
            <a:avLst/>
          </a:prstGeom>
          <a:solidFill>
            <a:srgbClr val="FFFF00"/>
          </a:solidFill>
          <a:ln w="19050">
            <a:solidFill>
              <a:schemeClr val="tx1"/>
            </a:solidFill>
            <a:miter lim="800000"/>
            <a:headEnd/>
            <a:tailEnd/>
          </a:ln>
          <a:effectLst/>
        </p:spPr>
        <p:txBody>
          <a:bodyPr wrap="square">
            <a:prstTxWarp prst="textNoShape">
              <a:avLst/>
            </a:prstTxWarp>
            <a:spAutoFit/>
          </a:bodyPr>
          <a:lstStyle/>
          <a:p>
            <a:pPr marL="290513" indent="-290513" algn="l">
              <a:buClr>
                <a:srgbClr val="FF3300"/>
              </a:buClr>
              <a:buFont typeface="Wingdings" charset="2"/>
              <a:buNone/>
            </a:pPr>
            <a:r>
              <a:rPr lang="en-GB" sz="2400" b="1" dirty="0" err="1">
                <a:solidFill>
                  <a:schemeClr val="bg1"/>
                </a:solidFill>
                <a:latin typeface="Courier New" charset="0"/>
              </a:rPr>
              <a:t>echoDup</a:t>
            </a:r>
            <a:r>
              <a:rPr lang="en-GB" sz="2400" b="1" dirty="0">
                <a:solidFill>
                  <a:schemeClr val="bg1"/>
                </a:solidFill>
                <a:latin typeface="Courier New" charset="0"/>
              </a:rPr>
              <a:t> :: IO ()</a:t>
            </a:r>
          </a:p>
          <a:p>
            <a:pPr marL="290513" indent="-290513" algn="l">
              <a:buClr>
                <a:srgbClr val="FF3300"/>
              </a:buClr>
              <a:buFont typeface="Wingdings" charset="2"/>
              <a:buNone/>
            </a:pPr>
            <a:r>
              <a:rPr lang="en-GB" sz="2400" b="1" dirty="0" err="1" smtClean="0">
                <a:solidFill>
                  <a:schemeClr val="bg1"/>
                </a:solidFill>
                <a:latin typeface="Courier New" charset="0"/>
              </a:rPr>
              <a:t>echoDup</a:t>
            </a:r>
            <a:r>
              <a:rPr lang="en-GB" sz="2400" b="1" dirty="0">
                <a:solidFill>
                  <a:schemeClr val="bg1"/>
                </a:solidFill>
                <a:latin typeface="Courier New" charset="0"/>
              </a:rPr>
              <a:t> </a:t>
            </a:r>
            <a:r>
              <a:rPr lang="en-GB" sz="2400" b="1" dirty="0" smtClean="0">
                <a:solidFill>
                  <a:schemeClr val="bg1"/>
                </a:solidFill>
                <a:latin typeface="Courier New" charset="0"/>
              </a:rPr>
              <a:t>= </a:t>
            </a:r>
            <a:r>
              <a:rPr lang="en-GB" sz="2400" b="1" dirty="0" err="1" smtClean="0">
                <a:solidFill>
                  <a:schemeClr val="bg1"/>
                </a:solidFill>
                <a:latin typeface="Courier New" charset="0"/>
              </a:rPr>
              <a:t>getChar</a:t>
            </a:r>
            <a:r>
              <a:rPr lang="en-GB" sz="2400" b="1" dirty="0" smtClean="0">
                <a:solidFill>
                  <a:schemeClr val="bg1"/>
                </a:solidFill>
                <a:latin typeface="Courier New" charset="0"/>
              </a:rPr>
              <a:t>	 &gt;</a:t>
            </a:r>
            <a:r>
              <a:rPr lang="en-GB" sz="2400" b="1" dirty="0">
                <a:solidFill>
                  <a:schemeClr val="bg1"/>
                </a:solidFill>
                <a:latin typeface="Courier New" charset="0"/>
              </a:rPr>
              <a:t>&gt;= </a:t>
            </a:r>
            <a:r>
              <a:rPr lang="en-GB" sz="2400" b="1" dirty="0">
                <a:solidFill>
                  <a:srgbClr val="FF0000"/>
                </a:solidFill>
                <a:latin typeface="Courier New" charset="0"/>
              </a:rPr>
              <a:t>(</a:t>
            </a:r>
            <a:r>
              <a:rPr lang="en-GB" sz="2400" b="1" dirty="0" smtClean="0">
                <a:solidFill>
                  <a:schemeClr val="bg1"/>
                </a:solidFill>
                <a:latin typeface="Courier New" charset="0"/>
              </a:rPr>
              <a:t>\</a:t>
            </a:r>
            <a:r>
              <a:rPr lang="en-GB" sz="2400" b="1" dirty="0" err="1" smtClean="0">
                <a:solidFill>
                  <a:schemeClr val="bg1"/>
                </a:solidFill>
                <a:latin typeface="Courier New" charset="0"/>
              </a:rPr>
              <a:t>c</a:t>
            </a:r>
            <a:r>
              <a:rPr lang="en-GB" sz="2400" b="1" dirty="0" smtClean="0">
                <a:solidFill>
                  <a:schemeClr val="bg1"/>
                </a:solidFill>
                <a:latin typeface="Courier New" charset="0"/>
              </a:rPr>
              <a:t>  </a:t>
            </a:r>
            <a:r>
              <a:rPr lang="en-GB" sz="2400" b="1" dirty="0">
                <a:solidFill>
                  <a:schemeClr val="bg1"/>
                </a:solidFill>
                <a:latin typeface="Courier New" charset="0"/>
              </a:rPr>
              <a:t>-&gt;</a:t>
            </a:r>
            <a:endParaRPr lang="en-GB" sz="2400" b="1" dirty="0" smtClean="0">
              <a:solidFill>
                <a:schemeClr val="bg1"/>
              </a:solidFill>
              <a:latin typeface="Courier New" charset="0"/>
            </a:endParaRPr>
          </a:p>
          <a:p>
            <a:pPr marL="290513" indent="-290513" algn="l">
              <a:buClr>
                <a:srgbClr val="FF3300"/>
              </a:buClr>
              <a:buFont typeface="Wingdings" charset="2"/>
              <a:buNone/>
            </a:pPr>
            <a:r>
              <a:rPr lang="en-GB" sz="2400" b="1" dirty="0" smtClean="0">
                <a:solidFill>
                  <a:schemeClr val="bg1"/>
                </a:solidFill>
                <a:latin typeface="Courier New" charset="0"/>
              </a:rPr>
              <a:t>          </a:t>
            </a:r>
            <a:r>
              <a:rPr lang="en-GB" sz="2400" b="1" dirty="0" err="1" smtClean="0">
                <a:solidFill>
                  <a:schemeClr val="bg1"/>
                </a:solidFill>
                <a:latin typeface="Courier New" charset="0"/>
              </a:rPr>
              <a:t>putChar</a:t>
            </a:r>
            <a:r>
              <a:rPr lang="en-GB" sz="2400" b="1" dirty="0" smtClean="0">
                <a:solidFill>
                  <a:schemeClr val="bg1"/>
                </a:solidFill>
                <a:latin typeface="Courier New" charset="0"/>
              </a:rPr>
              <a:t> </a:t>
            </a:r>
            <a:r>
              <a:rPr lang="en-GB" sz="2400" b="1" dirty="0" err="1" smtClean="0">
                <a:solidFill>
                  <a:schemeClr val="bg1"/>
                </a:solidFill>
                <a:latin typeface="Courier New" charset="0"/>
              </a:rPr>
              <a:t>c</a:t>
            </a:r>
            <a:r>
              <a:rPr lang="en-GB" sz="2400" b="1" dirty="0" smtClean="0">
                <a:solidFill>
                  <a:schemeClr val="bg1"/>
                </a:solidFill>
                <a:latin typeface="Courier New" charset="0"/>
              </a:rPr>
              <a:t>  &gt;</a:t>
            </a:r>
            <a:r>
              <a:rPr lang="en-GB" sz="2400" b="1" dirty="0">
                <a:solidFill>
                  <a:schemeClr val="bg1"/>
                </a:solidFill>
                <a:latin typeface="Courier New" charset="0"/>
              </a:rPr>
              <a:t>&gt;= </a:t>
            </a:r>
            <a:r>
              <a:rPr lang="en-GB" sz="2400" b="1" dirty="0">
                <a:solidFill>
                  <a:srgbClr val="FF0000"/>
                </a:solidFill>
                <a:latin typeface="Courier New" charset="0"/>
              </a:rPr>
              <a:t>(</a:t>
            </a:r>
            <a:r>
              <a:rPr lang="en-GB" sz="2400" b="1" dirty="0">
                <a:solidFill>
                  <a:schemeClr val="bg1"/>
                </a:solidFill>
                <a:latin typeface="Courier New" charset="0"/>
              </a:rPr>
              <a:t>\() -</a:t>
            </a:r>
            <a:r>
              <a:rPr lang="en-GB" sz="2400" b="1" dirty="0" smtClean="0">
                <a:solidFill>
                  <a:schemeClr val="bg1"/>
                </a:solidFill>
                <a:latin typeface="Courier New" charset="0"/>
              </a:rPr>
              <a:t>&gt;</a:t>
            </a:r>
          </a:p>
          <a:p>
            <a:pPr marL="290513" indent="-290513" algn="l">
              <a:buClr>
                <a:srgbClr val="FF3300"/>
              </a:buClr>
              <a:buFont typeface="Wingdings" charset="2"/>
              <a:buNone/>
            </a:pPr>
            <a:r>
              <a:rPr lang="en-GB" sz="2400" b="1" dirty="0" smtClean="0">
                <a:solidFill>
                  <a:schemeClr val="bg1"/>
                </a:solidFill>
                <a:latin typeface="Courier New" charset="0"/>
              </a:rPr>
              <a:t>          </a:t>
            </a:r>
            <a:r>
              <a:rPr lang="en-GB" sz="2400" b="1" dirty="0" err="1" smtClean="0">
                <a:solidFill>
                  <a:schemeClr val="bg1"/>
                </a:solidFill>
                <a:latin typeface="Courier New" charset="0"/>
              </a:rPr>
              <a:t>putChar</a:t>
            </a:r>
            <a:r>
              <a:rPr lang="en-GB" sz="2400" b="1" dirty="0" smtClean="0">
                <a:solidFill>
                  <a:schemeClr val="bg1"/>
                </a:solidFill>
                <a:latin typeface="Courier New" charset="0"/>
              </a:rPr>
              <a:t> </a:t>
            </a:r>
            <a:r>
              <a:rPr lang="en-GB" sz="2400" b="1" dirty="0" err="1" smtClean="0">
                <a:solidFill>
                  <a:schemeClr val="bg1"/>
                </a:solidFill>
                <a:latin typeface="Courier New" charset="0"/>
              </a:rPr>
              <a:t>c</a:t>
            </a:r>
            <a:r>
              <a:rPr lang="en-GB" sz="2400" b="1" dirty="0" smtClean="0">
                <a:solidFill>
                  <a:schemeClr val="bg1"/>
                </a:solidFill>
                <a:latin typeface="Courier New" charset="0"/>
              </a:rPr>
              <a:t>  </a:t>
            </a:r>
            <a:r>
              <a:rPr lang="en-GB" sz="2400" b="1" dirty="0" smtClean="0">
                <a:solidFill>
                  <a:srgbClr val="FF0000"/>
                </a:solidFill>
                <a:latin typeface="Courier New" charset="0"/>
              </a:rPr>
              <a:t>)</a:t>
            </a:r>
            <a:r>
              <a:rPr lang="en-GB" sz="2400" b="1" dirty="0">
                <a:solidFill>
                  <a:srgbClr val="FF0000"/>
                </a:solidFill>
                <a:latin typeface="Courier New" charset="0"/>
              </a:rPr>
              <a:t>)</a:t>
            </a:r>
          </a:p>
        </p:txBody>
      </p:sp>
    </p:spTree>
    <p:extLst>
      <p:ext uri="{BB962C8B-B14F-4D97-AF65-F5344CB8AC3E}">
        <p14:creationId xmlns:p14="http://schemas.microsoft.com/office/powerpoint/2010/main" val="259373009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solidFill>
                  <a:srgbClr val="FFFF00"/>
                </a:solidFill>
                <a:latin typeface="Courier"/>
                <a:cs typeface="Courier"/>
              </a:rPr>
              <a:t>&gt;&gt;</a:t>
            </a:r>
            <a:r>
              <a:rPr lang="en-US" dirty="0" smtClean="0"/>
              <a:t>) </a:t>
            </a:r>
            <a:r>
              <a:rPr lang="en-US" dirty="0" err="1" smtClean="0"/>
              <a:t>Combinator</a:t>
            </a:r>
            <a:endParaRPr lang="en-US" dirty="0"/>
          </a:p>
        </p:txBody>
      </p:sp>
      <p:sp>
        <p:nvSpPr>
          <p:cNvPr id="3" name="Content Placeholder 2"/>
          <p:cNvSpPr>
            <a:spLocks noGrp="1"/>
          </p:cNvSpPr>
          <p:nvPr>
            <p:ph idx="1"/>
          </p:nvPr>
        </p:nvSpPr>
        <p:spPr/>
        <p:txBody>
          <a:bodyPr/>
          <a:lstStyle/>
          <a:p>
            <a:r>
              <a:rPr lang="en-US" dirty="0" smtClean="0"/>
              <a:t>The “</a:t>
            </a:r>
            <a:r>
              <a:rPr lang="en-US" dirty="0" smtClean="0">
                <a:solidFill>
                  <a:srgbClr val="FFFF00"/>
                </a:solidFill>
              </a:rPr>
              <a:t>then</a:t>
            </a:r>
            <a:r>
              <a:rPr lang="en-US" dirty="0" smtClean="0"/>
              <a:t>” </a:t>
            </a:r>
            <a:r>
              <a:rPr lang="en-US" dirty="0" err="1" smtClean="0"/>
              <a:t>combinator</a:t>
            </a:r>
            <a:r>
              <a:rPr lang="en-US" dirty="0" smtClean="0"/>
              <a:t> (</a:t>
            </a:r>
            <a:r>
              <a:rPr lang="en-US" dirty="0" smtClean="0">
                <a:solidFill>
                  <a:schemeClr val="accent1"/>
                </a:solidFill>
                <a:latin typeface="Courier"/>
                <a:cs typeface="Courier"/>
              </a:rPr>
              <a:t>&gt;&gt;</a:t>
            </a:r>
            <a:r>
              <a:rPr lang="en-US" dirty="0" smtClean="0"/>
              <a:t>) does sequencing when there is no value to pass:</a:t>
            </a:r>
            <a:endParaRPr lang="en-US" dirty="0"/>
          </a:p>
        </p:txBody>
      </p:sp>
      <p:sp>
        <p:nvSpPr>
          <p:cNvPr id="4" name="Rectangle 4"/>
          <p:cNvSpPr>
            <a:spLocks noChangeArrowheads="1"/>
          </p:cNvSpPr>
          <p:nvPr/>
        </p:nvSpPr>
        <p:spPr bwMode="auto">
          <a:xfrm>
            <a:off x="990600" y="2819400"/>
            <a:ext cx="7239000" cy="895117"/>
          </a:xfrm>
          <a:prstGeom prst="rect">
            <a:avLst/>
          </a:prstGeom>
          <a:solidFill>
            <a:srgbClr val="FFFF00"/>
          </a:solidFill>
          <a:ln w="9525">
            <a:noFill/>
            <a:miter lim="800000"/>
            <a:headEnd/>
            <a:tailEnd/>
          </a:ln>
          <a:effectLst/>
        </p:spPr>
        <p:txBody>
          <a:bodyPr>
            <a:prstTxWarp prst="textNoShape">
              <a:avLst/>
            </a:prstTxWarp>
            <a:spAutoFit/>
          </a:bodyPr>
          <a:lstStyle/>
          <a:p>
            <a:pPr marL="290513" indent="-290513" algn="l">
              <a:spcBef>
                <a:spcPts val="528"/>
              </a:spcBef>
              <a:buClr>
                <a:srgbClr val="FF3300"/>
              </a:buClr>
              <a:buFont typeface="Wingdings" charset="2"/>
              <a:buNone/>
            </a:pPr>
            <a:r>
              <a:rPr lang="en-GB" sz="2400" b="1" dirty="0">
                <a:solidFill>
                  <a:schemeClr val="bg1"/>
                </a:solidFill>
                <a:latin typeface="Courier New" charset="0"/>
              </a:rPr>
              <a:t>(&gt;&gt;) :: IO a -&gt; IO </a:t>
            </a:r>
            <a:r>
              <a:rPr lang="en-GB" sz="2400" b="1" dirty="0" err="1">
                <a:solidFill>
                  <a:schemeClr val="bg1"/>
                </a:solidFill>
                <a:latin typeface="Courier New" charset="0"/>
              </a:rPr>
              <a:t>b</a:t>
            </a:r>
            <a:r>
              <a:rPr lang="en-GB" sz="2400" b="1" dirty="0">
                <a:solidFill>
                  <a:schemeClr val="bg1"/>
                </a:solidFill>
                <a:latin typeface="Courier New" charset="0"/>
              </a:rPr>
              <a:t> -&gt; IO </a:t>
            </a:r>
            <a:r>
              <a:rPr lang="en-GB" sz="2400" b="1" dirty="0" err="1">
                <a:solidFill>
                  <a:schemeClr val="bg1"/>
                </a:solidFill>
                <a:latin typeface="Courier New" charset="0"/>
              </a:rPr>
              <a:t>b</a:t>
            </a:r>
            <a:endParaRPr lang="en-GB" sz="2400" b="1" dirty="0">
              <a:solidFill>
                <a:schemeClr val="bg1"/>
              </a:solidFill>
              <a:latin typeface="Courier New" charset="0"/>
            </a:endParaRPr>
          </a:p>
          <a:p>
            <a:pPr marL="290513" indent="-290513" algn="l">
              <a:spcBef>
                <a:spcPts val="528"/>
              </a:spcBef>
              <a:buClr>
                <a:srgbClr val="FF3300"/>
              </a:buClr>
              <a:buFont typeface="Wingdings" charset="2"/>
              <a:buNone/>
            </a:pPr>
            <a:r>
              <a:rPr lang="en-GB" sz="2400" b="1" dirty="0" err="1">
                <a:solidFill>
                  <a:schemeClr val="bg1"/>
                </a:solidFill>
                <a:latin typeface="Courier New" charset="0"/>
              </a:rPr>
              <a:t>m</a:t>
            </a:r>
            <a:r>
              <a:rPr lang="en-GB" sz="2400" b="1" dirty="0">
                <a:solidFill>
                  <a:schemeClr val="bg1"/>
                </a:solidFill>
                <a:latin typeface="Courier New" charset="0"/>
              </a:rPr>
              <a:t> &gt;&gt; </a:t>
            </a:r>
            <a:r>
              <a:rPr lang="en-GB" sz="2400" b="1" dirty="0" err="1">
                <a:solidFill>
                  <a:schemeClr val="bg1"/>
                </a:solidFill>
                <a:latin typeface="Courier New" charset="0"/>
              </a:rPr>
              <a:t>n</a:t>
            </a:r>
            <a:r>
              <a:rPr lang="en-GB" sz="2400" b="1" dirty="0">
                <a:solidFill>
                  <a:schemeClr val="bg1"/>
                </a:solidFill>
                <a:latin typeface="Courier New" charset="0"/>
              </a:rPr>
              <a:t>  =  </a:t>
            </a:r>
            <a:r>
              <a:rPr lang="en-GB" sz="2400" b="1" dirty="0" err="1">
                <a:solidFill>
                  <a:schemeClr val="bg1"/>
                </a:solidFill>
                <a:latin typeface="Courier New" charset="0"/>
              </a:rPr>
              <a:t>m</a:t>
            </a:r>
            <a:r>
              <a:rPr lang="en-GB" sz="2400" b="1" dirty="0">
                <a:solidFill>
                  <a:schemeClr val="bg1"/>
                </a:solidFill>
                <a:latin typeface="Courier New" charset="0"/>
              </a:rPr>
              <a:t> &gt;&gt;= (</a:t>
            </a:r>
            <a:r>
              <a:rPr lang="en-GB" sz="2400" b="1" dirty="0" smtClean="0">
                <a:solidFill>
                  <a:schemeClr val="bg1"/>
                </a:solidFill>
                <a:latin typeface="Courier New" charset="0"/>
              </a:rPr>
              <a:t>\</a:t>
            </a:r>
            <a:r>
              <a:rPr lang="en-GB" sz="2400" b="1" dirty="0">
                <a:solidFill>
                  <a:schemeClr val="bg1"/>
                </a:solidFill>
                <a:latin typeface="Courier New" charset="0"/>
              </a:rPr>
              <a:t>_</a:t>
            </a:r>
            <a:r>
              <a:rPr lang="en-GB" sz="2400" b="1" dirty="0" smtClean="0">
                <a:solidFill>
                  <a:schemeClr val="bg1"/>
                </a:solidFill>
                <a:latin typeface="Courier New" charset="0"/>
              </a:rPr>
              <a:t> </a:t>
            </a:r>
            <a:r>
              <a:rPr lang="en-GB" sz="2400" b="1" dirty="0">
                <a:solidFill>
                  <a:schemeClr val="bg1"/>
                </a:solidFill>
                <a:latin typeface="Courier New" charset="0"/>
              </a:rPr>
              <a:t>-&gt; </a:t>
            </a:r>
            <a:r>
              <a:rPr lang="en-GB" sz="2400" b="1" dirty="0" err="1">
                <a:solidFill>
                  <a:schemeClr val="bg1"/>
                </a:solidFill>
                <a:latin typeface="Courier New" charset="0"/>
              </a:rPr>
              <a:t>n</a:t>
            </a:r>
            <a:r>
              <a:rPr lang="en-GB" sz="2400" b="1" dirty="0">
                <a:solidFill>
                  <a:schemeClr val="bg1"/>
                </a:solidFill>
                <a:latin typeface="Courier New" charset="0"/>
              </a:rPr>
              <a:t>)</a:t>
            </a:r>
          </a:p>
        </p:txBody>
      </p:sp>
      <p:sp>
        <p:nvSpPr>
          <p:cNvPr id="5" name="Rectangle 4"/>
          <p:cNvSpPr>
            <a:spLocks noChangeArrowheads="1"/>
          </p:cNvSpPr>
          <p:nvPr/>
        </p:nvSpPr>
        <p:spPr bwMode="auto">
          <a:xfrm>
            <a:off x="990600" y="4025900"/>
            <a:ext cx="6985000" cy="1569660"/>
          </a:xfrm>
          <a:prstGeom prst="rect">
            <a:avLst/>
          </a:prstGeom>
          <a:solidFill>
            <a:srgbClr val="FFFF00"/>
          </a:solidFill>
          <a:ln w="19050">
            <a:solidFill>
              <a:schemeClr val="tx1"/>
            </a:solidFill>
            <a:miter lim="800000"/>
            <a:headEnd/>
            <a:tailEnd/>
          </a:ln>
          <a:effectLst/>
        </p:spPr>
        <p:txBody>
          <a:bodyPr wrap="square">
            <a:prstTxWarp prst="textNoShape">
              <a:avLst/>
            </a:prstTxWarp>
            <a:spAutoFit/>
          </a:bodyPr>
          <a:lstStyle/>
          <a:p>
            <a:pPr marL="290513" indent="-290513" algn="l">
              <a:buClr>
                <a:srgbClr val="FF3300"/>
              </a:buClr>
              <a:buFont typeface="Wingdings" charset="2"/>
              <a:buNone/>
            </a:pPr>
            <a:r>
              <a:rPr lang="en-GB" sz="2400" b="1" dirty="0" err="1">
                <a:solidFill>
                  <a:schemeClr val="bg1"/>
                </a:solidFill>
                <a:latin typeface="Courier New" charset="0"/>
              </a:rPr>
              <a:t>echoDup</a:t>
            </a:r>
            <a:r>
              <a:rPr lang="en-GB" sz="2400" b="1" dirty="0">
                <a:solidFill>
                  <a:schemeClr val="bg1"/>
                </a:solidFill>
                <a:latin typeface="Courier New" charset="0"/>
              </a:rPr>
              <a:t> :: IO ()</a:t>
            </a:r>
          </a:p>
          <a:p>
            <a:pPr marL="290513" indent="-290513" algn="l">
              <a:buClr>
                <a:srgbClr val="FF3300"/>
              </a:buClr>
              <a:buFont typeface="Wingdings" charset="2"/>
              <a:buNone/>
            </a:pPr>
            <a:r>
              <a:rPr lang="en-GB" sz="2400" b="1" dirty="0" err="1" smtClean="0">
                <a:solidFill>
                  <a:schemeClr val="bg1"/>
                </a:solidFill>
                <a:latin typeface="Courier New" charset="0"/>
              </a:rPr>
              <a:t>echoDup</a:t>
            </a:r>
            <a:r>
              <a:rPr lang="en-GB" sz="2400" b="1" dirty="0">
                <a:solidFill>
                  <a:schemeClr val="bg1"/>
                </a:solidFill>
                <a:latin typeface="Courier New" charset="0"/>
              </a:rPr>
              <a:t> </a:t>
            </a:r>
            <a:r>
              <a:rPr lang="en-GB" sz="2400" b="1" dirty="0" smtClean="0">
                <a:solidFill>
                  <a:schemeClr val="bg1"/>
                </a:solidFill>
                <a:latin typeface="Courier New" charset="0"/>
              </a:rPr>
              <a:t>= </a:t>
            </a:r>
            <a:r>
              <a:rPr lang="en-GB" sz="2400" b="1" dirty="0" err="1" smtClean="0">
                <a:solidFill>
                  <a:schemeClr val="bg1"/>
                </a:solidFill>
                <a:latin typeface="Courier New" charset="0"/>
              </a:rPr>
              <a:t>getChar</a:t>
            </a:r>
            <a:r>
              <a:rPr lang="en-GB" sz="2400" b="1" dirty="0" smtClean="0">
                <a:solidFill>
                  <a:schemeClr val="bg1"/>
                </a:solidFill>
                <a:latin typeface="Courier New" charset="0"/>
              </a:rPr>
              <a:t>	 &gt;</a:t>
            </a:r>
            <a:r>
              <a:rPr lang="en-GB" sz="2400" b="1" dirty="0">
                <a:solidFill>
                  <a:schemeClr val="bg1"/>
                </a:solidFill>
                <a:latin typeface="Courier New" charset="0"/>
              </a:rPr>
              <a:t>&gt;=</a:t>
            </a:r>
            <a:r>
              <a:rPr lang="en-GB" sz="2400" b="1" dirty="0" smtClean="0">
                <a:solidFill>
                  <a:schemeClr val="bg1"/>
                </a:solidFill>
                <a:latin typeface="Courier New" charset="0"/>
              </a:rPr>
              <a:t> \</a:t>
            </a:r>
            <a:r>
              <a:rPr lang="en-GB" sz="2400" b="1" dirty="0" err="1" smtClean="0">
                <a:solidFill>
                  <a:schemeClr val="bg1"/>
                </a:solidFill>
                <a:latin typeface="Courier New" charset="0"/>
              </a:rPr>
              <a:t>c</a:t>
            </a:r>
            <a:r>
              <a:rPr lang="en-GB" sz="2400" b="1" dirty="0" smtClean="0">
                <a:solidFill>
                  <a:schemeClr val="bg1"/>
                </a:solidFill>
                <a:latin typeface="Courier New" charset="0"/>
              </a:rPr>
              <a:t>  </a:t>
            </a:r>
            <a:r>
              <a:rPr lang="en-GB" sz="2400" b="1" dirty="0">
                <a:solidFill>
                  <a:schemeClr val="bg1"/>
                </a:solidFill>
                <a:latin typeface="Courier New" charset="0"/>
              </a:rPr>
              <a:t>-&gt;</a:t>
            </a:r>
            <a:endParaRPr lang="en-GB" sz="2400" b="1" dirty="0" smtClean="0">
              <a:solidFill>
                <a:schemeClr val="bg1"/>
              </a:solidFill>
              <a:latin typeface="Courier New" charset="0"/>
            </a:endParaRPr>
          </a:p>
          <a:p>
            <a:pPr marL="290513" indent="-290513" algn="l">
              <a:buClr>
                <a:srgbClr val="FF3300"/>
              </a:buClr>
              <a:buFont typeface="Wingdings" charset="2"/>
              <a:buNone/>
            </a:pPr>
            <a:r>
              <a:rPr lang="en-GB" sz="2400" b="1" dirty="0" smtClean="0">
                <a:solidFill>
                  <a:schemeClr val="bg1"/>
                </a:solidFill>
                <a:latin typeface="Courier New" charset="0"/>
              </a:rPr>
              <a:t>          </a:t>
            </a:r>
            <a:r>
              <a:rPr lang="en-GB" sz="2400" b="1" dirty="0" err="1" smtClean="0">
                <a:solidFill>
                  <a:schemeClr val="bg1"/>
                </a:solidFill>
                <a:latin typeface="Courier New" charset="0"/>
              </a:rPr>
              <a:t>putChar</a:t>
            </a:r>
            <a:r>
              <a:rPr lang="en-GB" sz="2400" b="1" dirty="0" smtClean="0">
                <a:solidFill>
                  <a:schemeClr val="bg1"/>
                </a:solidFill>
                <a:latin typeface="Courier New" charset="0"/>
              </a:rPr>
              <a:t> </a:t>
            </a:r>
            <a:r>
              <a:rPr lang="en-GB" sz="2400" b="1" dirty="0" err="1" smtClean="0">
                <a:solidFill>
                  <a:schemeClr val="bg1"/>
                </a:solidFill>
                <a:latin typeface="Courier New" charset="0"/>
              </a:rPr>
              <a:t>c</a:t>
            </a:r>
            <a:r>
              <a:rPr lang="en-GB" sz="2400" b="1" dirty="0" smtClean="0">
                <a:solidFill>
                  <a:schemeClr val="bg1"/>
                </a:solidFill>
                <a:latin typeface="Courier New" charset="0"/>
              </a:rPr>
              <a:t>  &gt;&gt;</a:t>
            </a:r>
          </a:p>
          <a:p>
            <a:pPr marL="290513" indent="-290513" algn="l">
              <a:buClr>
                <a:srgbClr val="FF3300"/>
              </a:buClr>
              <a:buFont typeface="Wingdings" charset="2"/>
              <a:buNone/>
            </a:pPr>
            <a:r>
              <a:rPr lang="en-GB" sz="2400" b="1" dirty="0" smtClean="0">
                <a:solidFill>
                  <a:schemeClr val="bg1"/>
                </a:solidFill>
                <a:latin typeface="Courier New" charset="0"/>
              </a:rPr>
              <a:t>          </a:t>
            </a:r>
            <a:r>
              <a:rPr lang="en-GB" sz="2400" b="1" dirty="0" err="1" smtClean="0">
                <a:solidFill>
                  <a:schemeClr val="bg1"/>
                </a:solidFill>
                <a:latin typeface="Courier New" charset="0"/>
              </a:rPr>
              <a:t>putChar</a:t>
            </a:r>
            <a:r>
              <a:rPr lang="en-GB" sz="2400" b="1" dirty="0" smtClean="0">
                <a:solidFill>
                  <a:schemeClr val="bg1"/>
                </a:solidFill>
                <a:latin typeface="Courier New" charset="0"/>
              </a:rPr>
              <a:t> </a:t>
            </a:r>
            <a:r>
              <a:rPr lang="en-GB" sz="2400" b="1" dirty="0" err="1" smtClean="0">
                <a:solidFill>
                  <a:schemeClr val="bg1"/>
                </a:solidFill>
                <a:latin typeface="Courier New" charset="0"/>
              </a:rPr>
              <a:t>c</a:t>
            </a:r>
            <a:r>
              <a:rPr lang="en-GB" sz="2400" b="1" dirty="0" smtClean="0">
                <a:solidFill>
                  <a:schemeClr val="bg1"/>
                </a:solidFill>
                <a:latin typeface="Courier New" charset="0"/>
              </a:rPr>
              <a:t>  </a:t>
            </a:r>
            <a:endParaRPr lang="en-GB" sz="2400" b="1" dirty="0">
              <a:solidFill>
                <a:srgbClr val="FF0000"/>
              </a:solidFill>
              <a:latin typeface="Courier New" charset="0"/>
            </a:endParaRPr>
          </a:p>
        </p:txBody>
      </p:sp>
      <p:sp>
        <p:nvSpPr>
          <p:cNvPr id="6" name="Rectangle 5"/>
          <p:cNvSpPr>
            <a:spLocks noChangeArrowheads="1"/>
          </p:cNvSpPr>
          <p:nvPr/>
        </p:nvSpPr>
        <p:spPr bwMode="auto">
          <a:xfrm>
            <a:off x="990600" y="5854700"/>
            <a:ext cx="6985000" cy="830997"/>
          </a:xfrm>
          <a:prstGeom prst="rect">
            <a:avLst/>
          </a:prstGeom>
          <a:solidFill>
            <a:srgbClr val="FFFF00"/>
          </a:solidFill>
          <a:ln w="19050">
            <a:solidFill>
              <a:schemeClr val="tx1"/>
            </a:solidFill>
            <a:miter lim="800000"/>
            <a:headEnd/>
            <a:tailEnd/>
          </a:ln>
          <a:effectLst/>
        </p:spPr>
        <p:txBody>
          <a:bodyPr wrap="square">
            <a:prstTxWarp prst="textNoShape">
              <a:avLst/>
            </a:prstTxWarp>
            <a:spAutoFit/>
          </a:bodyPr>
          <a:lstStyle/>
          <a:p>
            <a:pPr marL="290513" indent="-290513" algn="l">
              <a:buClr>
                <a:srgbClr val="FF3300"/>
              </a:buClr>
              <a:buFont typeface="Wingdings" charset="2"/>
              <a:buNone/>
            </a:pPr>
            <a:r>
              <a:rPr lang="en-GB" sz="2400" b="1" dirty="0" err="1" smtClean="0">
                <a:solidFill>
                  <a:schemeClr val="bg1"/>
                </a:solidFill>
                <a:latin typeface="Courier New" charset="0"/>
              </a:rPr>
              <a:t>echoTwice</a:t>
            </a:r>
            <a:r>
              <a:rPr lang="en-GB" sz="2400" b="1" dirty="0" smtClean="0">
                <a:solidFill>
                  <a:schemeClr val="bg1"/>
                </a:solidFill>
                <a:latin typeface="Courier New" charset="0"/>
              </a:rPr>
              <a:t> </a:t>
            </a:r>
            <a:r>
              <a:rPr lang="en-GB" sz="2400" b="1" dirty="0">
                <a:solidFill>
                  <a:schemeClr val="bg1"/>
                </a:solidFill>
                <a:latin typeface="Courier New" charset="0"/>
              </a:rPr>
              <a:t>:: IO ()</a:t>
            </a:r>
          </a:p>
          <a:p>
            <a:pPr marL="290513" indent="-290513" algn="l">
              <a:buClr>
                <a:srgbClr val="FF3300"/>
              </a:buClr>
              <a:buFont typeface="Wingdings" charset="2"/>
              <a:buNone/>
            </a:pPr>
            <a:r>
              <a:rPr lang="en-GB" sz="2400" b="1" dirty="0" err="1" smtClean="0">
                <a:solidFill>
                  <a:schemeClr val="bg1"/>
                </a:solidFill>
                <a:latin typeface="Courier New" charset="0"/>
              </a:rPr>
              <a:t>echoTwice</a:t>
            </a:r>
            <a:r>
              <a:rPr lang="en-GB" sz="2400" b="1" dirty="0" smtClean="0">
                <a:solidFill>
                  <a:schemeClr val="bg1"/>
                </a:solidFill>
                <a:latin typeface="Courier New" charset="0"/>
              </a:rPr>
              <a:t> = echo &gt;&gt; echo</a:t>
            </a:r>
            <a:endParaRPr lang="en-GB" sz="2400" b="1" dirty="0">
              <a:solidFill>
                <a:srgbClr val="FF0000"/>
              </a:solidFill>
              <a:latin typeface="Courier New" charset="0"/>
            </a:endParaRPr>
          </a:p>
        </p:txBody>
      </p:sp>
    </p:spTree>
    <p:extLst>
      <p:ext uri="{BB962C8B-B14F-4D97-AF65-F5344CB8AC3E}">
        <p14:creationId xmlns:p14="http://schemas.microsoft.com/office/powerpoint/2010/main" val="8175021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Two Characters</a:t>
            </a:r>
            <a:endParaRPr lang="en-US" dirty="0"/>
          </a:p>
        </p:txBody>
      </p:sp>
      <p:sp>
        <p:nvSpPr>
          <p:cNvPr id="3" name="Content Placeholder 2"/>
          <p:cNvSpPr>
            <a:spLocks noGrp="1"/>
          </p:cNvSpPr>
          <p:nvPr>
            <p:ph idx="1"/>
          </p:nvPr>
        </p:nvSpPr>
        <p:spPr>
          <a:xfrm>
            <a:off x="457200" y="3517900"/>
            <a:ext cx="8229600" cy="2677160"/>
          </a:xfrm>
        </p:spPr>
        <p:txBody>
          <a:bodyPr>
            <a:normAutofit lnSpcReduction="10000"/>
          </a:bodyPr>
          <a:lstStyle/>
          <a:p>
            <a:r>
              <a:rPr lang="en-US" dirty="0" smtClean="0"/>
              <a:t>We want to return </a:t>
            </a:r>
            <a:r>
              <a:rPr lang="en-US" b="1" dirty="0" smtClean="0">
                <a:solidFill>
                  <a:srgbClr val="CEB966"/>
                </a:solidFill>
                <a:latin typeface="Courier"/>
                <a:cs typeface="Courier"/>
              </a:rPr>
              <a:t>(c1,c2)</a:t>
            </a:r>
            <a:r>
              <a:rPr lang="en-US" dirty="0" smtClean="0"/>
              <a:t>.</a:t>
            </a:r>
          </a:p>
          <a:p>
            <a:pPr lvl="1"/>
            <a:r>
              <a:rPr lang="en-US" dirty="0" smtClean="0"/>
              <a:t>But, </a:t>
            </a:r>
            <a:r>
              <a:rPr lang="en-US" b="1" dirty="0" smtClean="0">
                <a:solidFill>
                  <a:schemeClr val="accent1"/>
                </a:solidFill>
                <a:latin typeface="Courier"/>
                <a:cs typeface="Courier"/>
              </a:rPr>
              <a:t>(c1,c2) :: (Char, Char)</a:t>
            </a:r>
          </a:p>
          <a:p>
            <a:pPr lvl="1"/>
            <a:r>
              <a:rPr lang="en-US" dirty="0" smtClean="0"/>
              <a:t>And we need to return something of type          </a:t>
            </a:r>
            <a:r>
              <a:rPr lang="en-US" b="1" dirty="0" err="1" smtClean="0">
                <a:solidFill>
                  <a:srgbClr val="CEB966"/>
                </a:solidFill>
                <a:latin typeface="Courier"/>
                <a:cs typeface="Courier"/>
              </a:rPr>
              <a:t>IO(Char</a:t>
            </a:r>
            <a:r>
              <a:rPr lang="en-US" b="1" dirty="0" smtClean="0">
                <a:solidFill>
                  <a:srgbClr val="CEB966"/>
                </a:solidFill>
                <a:latin typeface="Courier"/>
                <a:cs typeface="Courier"/>
              </a:rPr>
              <a:t>, Char)</a:t>
            </a:r>
          </a:p>
          <a:p>
            <a:r>
              <a:rPr lang="en-US" dirty="0" smtClean="0"/>
              <a:t>We need to have some way to convert values of “plain” type into the I/O Monad.</a:t>
            </a:r>
            <a:endParaRPr lang="en-US" dirty="0"/>
          </a:p>
        </p:txBody>
      </p:sp>
      <p:sp>
        <p:nvSpPr>
          <p:cNvPr id="4" name="Rectangle 3"/>
          <p:cNvSpPr>
            <a:spLocks noChangeArrowheads="1"/>
          </p:cNvSpPr>
          <p:nvPr/>
        </p:nvSpPr>
        <p:spPr bwMode="auto">
          <a:xfrm>
            <a:off x="1231900" y="1701800"/>
            <a:ext cx="6629400" cy="1415772"/>
          </a:xfrm>
          <a:prstGeom prst="rect">
            <a:avLst/>
          </a:prstGeom>
          <a:solidFill>
            <a:srgbClr val="FFFF00"/>
          </a:solidFill>
          <a:ln w="19050">
            <a:solidFill>
              <a:schemeClr val="tx1"/>
            </a:solidFill>
            <a:miter lim="800000"/>
            <a:headEnd/>
            <a:tailEnd/>
          </a:ln>
          <a:effectLst/>
        </p:spPr>
        <p:txBody>
          <a:bodyPr>
            <a:prstTxWarp prst="textNoShape">
              <a:avLst/>
            </a:prstTxWarp>
            <a:spAutoFit/>
          </a:bodyPr>
          <a:lstStyle/>
          <a:p>
            <a:pPr marL="290513" indent="-290513" algn="l">
              <a:buClr>
                <a:srgbClr val="FF3300"/>
              </a:buClr>
              <a:buFont typeface="Wingdings" charset="2"/>
              <a:buNone/>
              <a:tabLst>
                <a:tab pos="2476500" algn="l"/>
              </a:tabLst>
            </a:pPr>
            <a:r>
              <a:rPr lang="en-GB" b="1" dirty="0" err="1">
                <a:solidFill>
                  <a:srgbClr val="000000"/>
                </a:solidFill>
                <a:latin typeface="Courier New" charset="0"/>
              </a:rPr>
              <a:t>getTwoChars</a:t>
            </a:r>
            <a:r>
              <a:rPr lang="en-GB" b="1" dirty="0">
                <a:solidFill>
                  <a:srgbClr val="000000"/>
                </a:solidFill>
                <a:latin typeface="Courier New" charset="0"/>
              </a:rPr>
              <a:t> :: IO (</a:t>
            </a:r>
            <a:r>
              <a:rPr lang="en-GB" b="1" dirty="0" err="1">
                <a:solidFill>
                  <a:srgbClr val="000000"/>
                </a:solidFill>
                <a:latin typeface="Courier New" charset="0"/>
              </a:rPr>
              <a:t>Char,Char</a:t>
            </a:r>
            <a:r>
              <a:rPr lang="en-GB" b="1" dirty="0">
                <a:solidFill>
                  <a:srgbClr val="000000"/>
                </a:solidFill>
                <a:latin typeface="Courier New" charset="0"/>
              </a:rPr>
              <a:t>)</a:t>
            </a:r>
          </a:p>
          <a:p>
            <a:pPr marL="290513" indent="-290513" algn="l">
              <a:buClr>
                <a:srgbClr val="FF3300"/>
              </a:buClr>
              <a:buFont typeface="Wingdings" charset="2"/>
              <a:buNone/>
              <a:tabLst>
                <a:tab pos="2476500" algn="l"/>
              </a:tabLst>
            </a:pPr>
            <a:r>
              <a:rPr lang="en-GB" b="1" dirty="0" err="1" smtClean="0">
                <a:solidFill>
                  <a:srgbClr val="000000"/>
                </a:solidFill>
                <a:latin typeface="Courier New" charset="0"/>
              </a:rPr>
              <a:t>getTwoChars</a:t>
            </a:r>
            <a:r>
              <a:rPr lang="en-GB" b="1" dirty="0" smtClean="0">
                <a:solidFill>
                  <a:srgbClr val="000000"/>
                </a:solidFill>
                <a:latin typeface="Courier New" charset="0"/>
              </a:rPr>
              <a:t> = </a:t>
            </a:r>
            <a:r>
              <a:rPr lang="en-GB" b="1" dirty="0" err="1" smtClean="0">
                <a:solidFill>
                  <a:srgbClr val="000000"/>
                </a:solidFill>
                <a:latin typeface="Courier New" charset="0"/>
              </a:rPr>
              <a:t>getChar</a:t>
            </a:r>
            <a:r>
              <a:rPr lang="en-GB" b="1" dirty="0">
                <a:solidFill>
                  <a:srgbClr val="000000"/>
                </a:solidFill>
                <a:latin typeface="Courier New" charset="0"/>
              </a:rPr>
              <a:t>	&gt;&gt;= \c1 -&gt;</a:t>
            </a:r>
            <a:endParaRPr lang="en-GB" b="1" dirty="0" smtClean="0">
              <a:solidFill>
                <a:srgbClr val="000000"/>
              </a:solidFill>
              <a:latin typeface="Courier New" charset="0"/>
            </a:endParaRPr>
          </a:p>
          <a:p>
            <a:pPr marL="290513" indent="-290513" algn="l">
              <a:buClr>
                <a:srgbClr val="FF3300"/>
              </a:buClr>
              <a:buFont typeface="Wingdings" charset="2"/>
              <a:buNone/>
              <a:tabLst>
                <a:tab pos="2476500" algn="l"/>
              </a:tabLst>
            </a:pPr>
            <a:r>
              <a:rPr lang="en-GB" b="1" dirty="0" smtClean="0">
                <a:solidFill>
                  <a:srgbClr val="000000"/>
                </a:solidFill>
                <a:latin typeface="Courier New" charset="0"/>
              </a:rPr>
              <a:t>              </a:t>
            </a:r>
            <a:r>
              <a:rPr lang="en-GB" b="1" dirty="0" err="1" smtClean="0">
                <a:solidFill>
                  <a:srgbClr val="000000"/>
                </a:solidFill>
                <a:latin typeface="Courier New" charset="0"/>
              </a:rPr>
              <a:t>getChar</a:t>
            </a:r>
            <a:r>
              <a:rPr lang="en-GB" b="1" dirty="0">
                <a:solidFill>
                  <a:srgbClr val="000000"/>
                </a:solidFill>
                <a:latin typeface="Courier New" charset="0"/>
              </a:rPr>
              <a:t>	&gt;&gt;= \c2 -&gt;</a:t>
            </a:r>
            <a:endParaRPr lang="en-GB" b="1" dirty="0" smtClean="0">
              <a:solidFill>
                <a:srgbClr val="000000"/>
              </a:solidFill>
              <a:latin typeface="Courier New" charset="0"/>
            </a:endParaRPr>
          </a:p>
          <a:p>
            <a:pPr marL="290513" indent="-290513" algn="l">
              <a:buClr>
                <a:srgbClr val="FF3300"/>
              </a:buClr>
              <a:buFont typeface="Wingdings" charset="2"/>
              <a:buNone/>
              <a:tabLst>
                <a:tab pos="2476500" algn="l"/>
              </a:tabLst>
            </a:pPr>
            <a:r>
              <a:rPr lang="en-GB" b="1" dirty="0" smtClean="0">
                <a:solidFill>
                  <a:srgbClr val="000000"/>
                </a:solidFill>
                <a:latin typeface="Courier New" charset="0"/>
              </a:rPr>
              <a:t>              </a:t>
            </a:r>
            <a:r>
              <a:rPr lang="en-GB" sz="3200" b="1" dirty="0" smtClean="0">
                <a:solidFill>
                  <a:srgbClr val="000000"/>
                </a:solidFill>
                <a:latin typeface="Courier New" charset="0"/>
              </a:rPr>
              <a:t>?</a:t>
            </a:r>
            <a:r>
              <a:rPr lang="en-GB" sz="3200" b="1" dirty="0">
                <a:solidFill>
                  <a:srgbClr val="000000"/>
                </a:solidFill>
                <a:latin typeface="Courier New" charset="0"/>
              </a:rPr>
              <a:t>???</a:t>
            </a:r>
          </a:p>
        </p:txBody>
      </p:sp>
    </p:spTree>
    <p:extLst>
      <p:ext uri="{BB962C8B-B14F-4D97-AF65-F5344CB8AC3E}">
        <p14:creationId xmlns:p14="http://schemas.microsoft.com/office/powerpoint/2010/main" val="30152316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solidFill>
                  <a:srgbClr val="FFFF00"/>
                </a:solidFill>
                <a:latin typeface="Courier New"/>
                <a:cs typeface="Courier New"/>
              </a:rPr>
              <a:t>return</a:t>
            </a:r>
            <a:r>
              <a:rPr lang="en-US" dirty="0" smtClean="0">
                <a:solidFill>
                  <a:srgbClr val="FFFF00"/>
                </a:solidFill>
              </a:rPr>
              <a:t> </a:t>
            </a:r>
            <a:r>
              <a:rPr lang="en-US" dirty="0" err="1" smtClean="0"/>
              <a:t>Combinator</a:t>
            </a:r>
            <a:endParaRPr lang="en-US" dirty="0"/>
          </a:p>
        </p:txBody>
      </p:sp>
      <p:sp>
        <p:nvSpPr>
          <p:cNvPr id="3" name="Content Placeholder 2"/>
          <p:cNvSpPr>
            <a:spLocks noGrp="1"/>
          </p:cNvSpPr>
          <p:nvPr>
            <p:ph idx="1"/>
          </p:nvPr>
        </p:nvSpPr>
        <p:spPr/>
        <p:txBody>
          <a:bodyPr/>
          <a:lstStyle/>
          <a:p>
            <a:r>
              <a:rPr lang="en-US" dirty="0" smtClean="0"/>
              <a:t>The action (</a:t>
            </a:r>
            <a:r>
              <a:rPr lang="en-US" b="1" dirty="0" smtClean="0">
                <a:solidFill>
                  <a:schemeClr val="accent1"/>
                </a:solidFill>
                <a:latin typeface="Courier"/>
                <a:cs typeface="Courier"/>
              </a:rPr>
              <a:t>return </a:t>
            </a:r>
            <a:r>
              <a:rPr lang="en-US" b="1" dirty="0" err="1" smtClean="0">
                <a:solidFill>
                  <a:schemeClr val="accent1"/>
                </a:solidFill>
                <a:latin typeface="Courier"/>
                <a:cs typeface="Courier"/>
              </a:rPr>
              <a:t>v</a:t>
            </a:r>
            <a:r>
              <a:rPr lang="en-US" dirty="0" smtClean="0"/>
              <a:t>) does no IO and immediately returns </a:t>
            </a:r>
            <a:r>
              <a:rPr lang="en-US" b="1" dirty="0" err="1" smtClean="0">
                <a:solidFill>
                  <a:schemeClr val="accent1"/>
                </a:solidFill>
                <a:latin typeface="Courier"/>
                <a:cs typeface="Courier"/>
              </a:rPr>
              <a:t>v</a:t>
            </a:r>
            <a:r>
              <a:rPr lang="en-US" dirty="0" smtClean="0"/>
              <a:t>:</a:t>
            </a:r>
            <a:endParaRPr lang="en-US" dirty="0"/>
          </a:p>
        </p:txBody>
      </p:sp>
      <p:sp>
        <p:nvSpPr>
          <p:cNvPr id="4" name="TextBox 3"/>
          <p:cNvSpPr txBox="1"/>
          <p:nvPr/>
        </p:nvSpPr>
        <p:spPr>
          <a:xfrm>
            <a:off x="3017491" y="2660643"/>
            <a:ext cx="3109019" cy="400110"/>
          </a:xfrm>
          <a:prstGeom prst="rect">
            <a:avLst/>
          </a:prstGeom>
          <a:solidFill>
            <a:srgbClr val="FFFF00"/>
          </a:solidFill>
        </p:spPr>
        <p:txBody>
          <a:bodyPr wrap="none" rtlCol="0">
            <a:spAutoFit/>
          </a:bodyPr>
          <a:lstStyle/>
          <a:p>
            <a:pPr algn="ctr">
              <a:spcBef>
                <a:spcPct val="60000"/>
              </a:spcBef>
              <a:buClr>
                <a:srgbClr val="FF3300"/>
              </a:buClr>
            </a:pPr>
            <a:r>
              <a:rPr lang="en-GB" sz="2000" b="1" dirty="0" smtClean="0">
                <a:solidFill>
                  <a:schemeClr val="bg1"/>
                </a:solidFill>
                <a:latin typeface="Courier New" charset="0"/>
              </a:rPr>
              <a:t>return :: a -&gt; IO a</a:t>
            </a:r>
            <a:endParaRPr lang="en-GB" sz="2000" b="1" dirty="0">
              <a:solidFill>
                <a:schemeClr val="bg1"/>
              </a:solidFill>
              <a:latin typeface="Courier New" charset="0"/>
            </a:endParaRPr>
          </a:p>
        </p:txBody>
      </p:sp>
      <p:grpSp>
        <p:nvGrpSpPr>
          <p:cNvPr id="8" name="Group 7"/>
          <p:cNvGrpSpPr/>
          <p:nvPr/>
        </p:nvGrpSpPr>
        <p:grpSpPr>
          <a:xfrm>
            <a:off x="3073400" y="3365500"/>
            <a:ext cx="3657600" cy="1354138"/>
            <a:chOff x="2667000" y="5143500"/>
            <a:chExt cx="3657600" cy="1354138"/>
          </a:xfrm>
        </p:grpSpPr>
        <p:sp>
          <p:nvSpPr>
            <p:cNvPr id="5" name="Rectangle 5"/>
            <p:cNvSpPr>
              <a:spLocks noChangeArrowheads="1"/>
            </p:cNvSpPr>
            <p:nvPr/>
          </p:nvSpPr>
          <p:spPr bwMode="auto">
            <a:xfrm>
              <a:off x="3352800" y="5334000"/>
              <a:ext cx="1752600" cy="1163638"/>
            </a:xfrm>
            <a:prstGeom prst="rect">
              <a:avLst/>
            </a:prstGeom>
            <a:solidFill>
              <a:schemeClr val="accent1"/>
            </a:solidFill>
            <a:ln w="28575">
              <a:solidFill>
                <a:schemeClr val="tx1"/>
              </a:solidFill>
              <a:miter lim="800000"/>
              <a:headEnd/>
              <a:tailEnd/>
            </a:ln>
            <a:effectLst/>
          </p:spPr>
          <p:txBody>
            <a:bodyPr wrap="none" anchor="ctr">
              <a:prstTxWarp prst="textNoShape">
                <a:avLst/>
              </a:prstTxWarp>
            </a:bodyPr>
            <a:lstStyle/>
            <a:p>
              <a:pPr algn="ctr"/>
              <a:r>
                <a:rPr lang="en-GB" sz="2800" b="1" dirty="0">
                  <a:solidFill>
                    <a:schemeClr val="bg1"/>
                  </a:solidFill>
                  <a:latin typeface="Courier New" charset="0"/>
                </a:rPr>
                <a:t>return</a:t>
              </a:r>
            </a:p>
          </p:txBody>
        </p:sp>
        <p:sp>
          <p:nvSpPr>
            <p:cNvPr id="6" name="AutoShape 7"/>
            <p:cNvSpPr>
              <a:spLocks noChangeArrowheads="1"/>
            </p:cNvSpPr>
            <p:nvPr/>
          </p:nvSpPr>
          <p:spPr bwMode="auto">
            <a:xfrm>
              <a:off x="2743200" y="6096000"/>
              <a:ext cx="3581400" cy="304800"/>
            </a:xfrm>
            <a:prstGeom prst="rightArrow">
              <a:avLst>
                <a:gd name="adj1" fmla="val 50000"/>
                <a:gd name="adj2" fmla="val 293750"/>
              </a:avLst>
            </a:prstGeom>
            <a:solidFill>
              <a:srgbClr val="0070C0"/>
            </a:solidFill>
            <a:ln w="9525">
              <a:solidFill>
                <a:schemeClr val="tx1"/>
              </a:solidFill>
              <a:miter lim="800000"/>
              <a:headEnd/>
              <a:tailEnd/>
            </a:ln>
            <a:effectLst/>
          </p:spPr>
          <p:txBody>
            <a:bodyPr wrap="none" anchor="ctr">
              <a:prstTxWarp prst="textNoShape">
                <a:avLst/>
              </a:prstTxWarp>
            </a:bodyPr>
            <a:lstStyle/>
            <a:p>
              <a:endParaRPr lang="en-US"/>
            </a:p>
          </p:txBody>
        </p:sp>
        <p:sp>
          <p:nvSpPr>
            <p:cNvPr id="7" name="Freeform 9"/>
            <p:cNvSpPr>
              <a:spLocks/>
            </p:cNvSpPr>
            <p:nvPr/>
          </p:nvSpPr>
          <p:spPr bwMode="auto">
            <a:xfrm>
              <a:off x="2667000" y="5143500"/>
              <a:ext cx="3048000" cy="495300"/>
            </a:xfrm>
            <a:custGeom>
              <a:avLst/>
              <a:gdLst/>
              <a:ahLst/>
              <a:cxnLst>
                <a:cxn ang="0">
                  <a:pos x="0" y="0"/>
                </a:cxn>
                <a:cxn ang="0">
                  <a:pos x="0" y="336"/>
                </a:cxn>
                <a:cxn ang="0">
                  <a:pos x="1920" y="336"/>
                </a:cxn>
                <a:cxn ang="0">
                  <a:pos x="1920" y="0"/>
                </a:cxn>
              </a:cxnLst>
              <a:rect l="0" t="0" r="r" b="b"/>
              <a:pathLst>
                <a:path w="1920" h="336">
                  <a:moveTo>
                    <a:pt x="0" y="0"/>
                  </a:moveTo>
                  <a:lnTo>
                    <a:pt x="0" y="336"/>
                  </a:lnTo>
                  <a:lnTo>
                    <a:pt x="1920" y="336"/>
                  </a:lnTo>
                  <a:lnTo>
                    <a:pt x="1920" y="0"/>
                  </a:lnTo>
                </a:path>
              </a:pathLst>
            </a:custGeom>
            <a:noFill/>
            <a:ln w="28575" cap="flat" cmpd="sng">
              <a:solidFill>
                <a:schemeClr val="tx1"/>
              </a:solidFill>
              <a:prstDash val="solid"/>
              <a:miter lim="800000"/>
              <a:headEnd type="none" w="med" len="med"/>
              <a:tailEnd type="triangle" w="med" len="med"/>
            </a:ln>
            <a:effectLst/>
          </p:spPr>
          <p:txBody>
            <a:bodyPr wrap="none">
              <a:prstTxWarp prst="textNoShape">
                <a:avLst/>
              </a:prstTxWarp>
            </a:bodyPr>
            <a:lstStyle/>
            <a:p>
              <a:endParaRPr lang="en-US"/>
            </a:p>
          </p:txBody>
        </p:sp>
      </p:grpSp>
      <p:sp>
        <p:nvSpPr>
          <p:cNvPr id="9" name="Rectangle 8"/>
          <p:cNvSpPr>
            <a:spLocks noChangeArrowheads="1"/>
          </p:cNvSpPr>
          <p:nvPr/>
        </p:nvSpPr>
        <p:spPr bwMode="auto">
          <a:xfrm>
            <a:off x="1257300" y="5245100"/>
            <a:ext cx="6629400" cy="1200329"/>
          </a:xfrm>
          <a:prstGeom prst="rect">
            <a:avLst/>
          </a:prstGeom>
          <a:solidFill>
            <a:srgbClr val="FFFF00"/>
          </a:solidFill>
          <a:ln w="19050">
            <a:solidFill>
              <a:schemeClr val="tx1"/>
            </a:solidFill>
            <a:miter lim="800000"/>
            <a:headEnd/>
            <a:tailEnd/>
          </a:ln>
          <a:effectLst/>
        </p:spPr>
        <p:txBody>
          <a:bodyPr>
            <a:prstTxWarp prst="textNoShape">
              <a:avLst/>
            </a:prstTxWarp>
            <a:spAutoFit/>
          </a:bodyPr>
          <a:lstStyle/>
          <a:p>
            <a:pPr marL="290513" indent="-290513" algn="l">
              <a:buClr>
                <a:srgbClr val="FF3300"/>
              </a:buClr>
              <a:buFont typeface="Wingdings" charset="2"/>
              <a:buNone/>
              <a:tabLst>
                <a:tab pos="2476500" algn="l"/>
              </a:tabLst>
            </a:pPr>
            <a:r>
              <a:rPr lang="en-GB" b="1" dirty="0" err="1">
                <a:solidFill>
                  <a:srgbClr val="000000"/>
                </a:solidFill>
                <a:latin typeface="Courier New" charset="0"/>
              </a:rPr>
              <a:t>getTwoChars</a:t>
            </a:r>
            <a:r>
              <a:rPr lang="en-GB" b="1" dirty="0">
                <a:solidFill>
                  <a:srgbClr val="000000"/>
                </a:solidFill>
                <a:latin typeface="Courier New" charset="0"/>
              </a:rPr>
              <a:t> :: IO (</a:t>
            </a:r>
            <a:r>
              <a:rPr lang="en-GB" b="1" dirty="0" err="1">
                <a:solidFill>
                  <a:srgbClr val="000000"/>
                </a:solidFill>
                <a:latin typeface="Courier New" charset="0"/>
              </a:rPr>
              <a:t>Char,Char</a:t>
            </a:r>
            <a:r>
              <a:rPr lang="en-GB" b="1" dirty="0">
                <a:solidFill>
                  <a:srgbClr val="000000"/>
                </a:solidFill>
                <a:latin typeface="Courier New" charset="0"/>
              </a:rPr>
              <a:t>)</a:t>
            </a:r>
          </a:p>
          <a:p>
            <a:pPr marL="290513" indent="-290513" algn="l">
              <a:buClr>
                <a:srgbClr val="FF3300"/>
              </a:buClr>
              <a:buFont typeface="Wingdings" charset="2"/>
              <a:buNone/>
              <a:tabLst>
                <a:tab pos="2476500" algn="l"/>
              </a:tabLst>
            </a:pPr>
            <a:r>
              <a:rPr lang="en-GB" b="1" dirty="0" err="1" smtClean="0">
                <a:solidFill>
                  <a:srgbClr val="000000"/>
                </a:solidFill>
                <a:latin typeface="Courier New" charset="0"/>
              </a:rPr>
              <a:t>getTwoChars</a:t>
            </a:r>
            <a:r>
              <a:rPr lang="en-GB" b="1" dirty="0" smtClean="0">
                <a:solidFill>
                  <a:srgbClr val="000000"/>
                </a:solidFill>
                <a:latin typeface="Courier New" charset="0"/>
              </a:rPr>
              <a:t> = </a:t>
            </a:r>
            <a:r>
              <a:rPr lang="en-GB" b="1" dirty="0" err="1" smtClean="0">
                <a:solidFill>
                  <a:srgbClr val="000000"/>
                </a:solidFill>
                <a:latin typeface="Courier New" charset="0"/>
              </a:rPr>
              <a:t>getChar</a:t>
            </a:r>
            <a:r>
              <a:rPr lang="en-GB" b="1" dirty="0">
                <a:solidFill>
                  <a:srgbClr val="000000"/>
                </a:solidFill>
                <a:latin typeface="Courier New" charset="0"/>
              </a:rPr>
              <a:t>	&gt;&gt;= \c1 -&gt;</a:t>
            </a:r>
            <a:endParaRPr lang="en-GB" b="1" dirty="0" smtClean="0">
              <a:solidFill>
                <a:srgbClr val="000000"/>
              </a:solidFill>
              <a:latin typeface="Courier New" charset="0"/>
            </a:endParaRPr>
          </a:p>
          <a:p>
            <a:pPr marL="290513" indent="-290513" algn="l">
              <a:buClr>
                <a:srgbClr val="FF3300"/>
              </a:buClr>
              <a:buFont typeface="Wingdings" charset="2"/>
              <a:buNone/>
              <a:tabLst>
                <a:tab pos="2476500" algn="l"/>
              </a:tabLst>
            </a:pPr>
            <a:r>
              <a:rPr lang="en-GB" b="1" dirty="0" smtClean="0">
                <a:solidFill>
                  <a:srgbClr val="000000"/>
                </a:solidFill>
                <a:latin typeface="Courier New" charset="0"/>
              </a:rPr>
              <a:t>              </a:t>
            </a:r>
            <a:r>
              <a:rPr lang="en-GB" b="1" dirty="0" err="1" smtClean="0">
                <a:solidFill>
                  <a:srgbClr val="000000"/>
                </a:solidFill>
                <a:latin typeface="Courier New" charset="0"/>
              </a:rPr>
              <a:t>getChar</a:t>
            </a:r>
            <a:r>
              <a:rPr lang="en-GB" b="1" dirty="0">
                <a:solidFill>
                  <a:srgbClr val="000000"/>
                </a:solidFill>
                <a:latin typeface="Courier New" charset="0"/>
              </a:rPr>
              <a:t>	&gt;&gt;= \c2 -&gt;</a:t>
            </a:r>
            <a:endParaRPr lang="en-GB" b="1" dirty="0" smtClean="0">
              <a:solidFill>
                <a:srgbClr val="000000"/>
              </a:solidFill>
              <a:latin typeface="Courier New" charset="0"/>
            </a:endParaRPr>
          </a:p>
          <a:p>
            <a:pPr marL="290513" indent="-290513" algn="l">
              <a:buClr>
                <a:srgbClr val="FF3300"/>
              </a:buClr>
              <a:buFont typeface="Wingdings" charset="2"/>
              <a:buNone/>
              <a:tabLst>
                <a:tab pos="2476500" algn="l"/>
              </a:tabLst>
            </a:pPr>
            <a:r>
              <a:rPr lang="en-GB" b="1" dirty="0" smtClean="0">
                <a:solidFill>
                  <a:srgbClr val="000000"/>
                </a:solidFill>
                <a:latin typeface="Courier New" charset="0"/>
              </a:rPr>
              <a:t>              </a:t>
            </a:r>
            <a:r>
              <a:rPr lang="en-GB" b="1" dirty="0" smtClean="0">
                <a:solidFill>
                  <a:srgbClr val="FF0000"/>
                </a:solidFill>
                <a:latin typeface="Courier New" charset="0"/>
              </a:rPr>
              <a:t>return (c1,c2)</a:t>
            </a:r>
            <a:endParaRPr lang="en-GB" sz="3200" b="1" dirty="0">
              <a:solidFill>
                <a:srgbClr val="FF0000"/>
              </a:solidFill>
              <a:latin typeface="Courier New" charset="0"/>
            </a:endParaRPr>
          </a:p>
        </p:txBody>
      </p:sp>
    </p:spTree>
    <p:extLst>
      <p:ext uri="{BB962C8B-B14F-4D97-AF65-F5344CB8AC3E}">
        <p14:creationId xmlns:p14="http://schemas.microsoft.com/office/powerpoint/2010/main" val="34956834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 Notation</a:t>
            </a:r>
            <a:endParaRPr lang="en-US" dirty="0"/>
          </a:p>
        </p:txBody>
      </p:sp>
      <p:sp>
        <p:nvSpPr>
          <p:cNvPr id="3" name="Content Placeholder 2"/>
          <p:cNvSpPr>
            <a:spLocks noGrp="1"/>
          </p:cNvSpPr>
          <p:nvPr>
            <p:ph idx="1"/>
          </p:nvPr>
        </p:nvSpPr>
        <p:spPr>
          <a:xfrm>
            <a:off x="457200" y="1320800"/>
            <a:ext cx="8229600" cy="5372100"/>
          </a:xfrm>
        </p:spPr>
        <p:txBody>
          <a:bodyPr>
            <a:normAutofit lnSpcReduction="10000"/>
          </a:bodyPr>
          <a:lstStyle/>
          <a:p>
            <a:r>
              <a:rPr lang="en-US" dirty="0" smtClean="0"/>
              <a:t>The “do” notation adds syntactic sugar to make monadic code easier to read.</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Do syntax designed to look imperative.</a:t>
            </a:r>
            <a:endParaRPr lang="en-US" dirty="0"/>
          </a:p>
        </p:txBody>
      </p:sp>
      <p:sp>
        <p:nvSpPr>
          <p:cNvPr id="4" name="Rectangle 3"/>
          <p:cNvSpPr>
            <a:spLocks noChangeArrowheads="1"/>
          </p:cNvSpPr>
          <p:nvPr/>
        </p:nvSpPr>
        <p:spPr bwMode="auto">
          <a:xfrm>
            <a:off x="1143000" y="4203700"/>
            <a:ext cx="6629400" cy="1631216"/>
          </a:xfrm>
          <a:prstGeom prst="rect">
            <a:avLst/>
          </a:prstGeom>
          <a:solidFill>
            <a:srgbClr val="FFFF00"/>
          </a:solidFill>
          <a:ln w="19050">
            <a:solidFill>
              <a:schemeClr val="tx1"/>
            </a:solidFill>
            <a:miter lim="800000"/>
            <a:headEnd/>
            <a:tailEnd/>
          </a:ln>
          <a:effectLst/>
        </p:spPr>
        <p:txBody>
          <a:bodyPr>
            <a:prstTxWarp prst="textNoShape">
              <a:avLst/>
            </a:prstTxWarp>
            <a:spAutoFit/>
          </a:bodyPr>
          <a:lstStyle/>
          <a:p>
            <a:pPr marL="290513" indent="-290513">
              <a:buClr>
                <a:srgbClr val="FF3300"/>
              </a:buClr>
              <a:tabLst>
                <a:tab pos="2476500" algn="l"/>
              </a:tabLst>
            </a:pPr>
            <a:r>
              <a:rPr lang="en-US" sz="2000" b="1" dirty="0" smtClean="0">
                <a:solidFill>
                  <a:srgbClr val="FF0000"/>
                </a:solidFill>
                <a:latin typeface="Courier New" charset="0"/>
              </a:rPr>
              <a:t>-- Do Notation</a:t>
            </a:r>
          </a:p>
          <a:p>
            <a:pPr marL="290513" indent="-290513">
              <a:buClr>
                <a:srgbClr val="FF3300"/>
              </a:buClr>
              <a:tabLst>
                <a:tab pos="2476500" algn="l"/>
              </a:tabLst>
            </a:pPr>
            <a:r>
              <a:rPr lang="en-US" sz="2000" b="1" dirty="0" err="1" smtClean="0">
                <a:solidFill>
                  <a:srgbClr val="000000"/>
                </a:solidFill>
                <a:latin typeface="Courier New" charset="0"/>
              </a:rPr>
              <a:t>getTwoCharsDo</a:t>
            </a:r>
            <a:r>
              <a:rPr lang="en-US" sz="2000" b="1" dirty="0" smtClean="0">
                <a:solidFill>
                  <a:srgbClr val="000000"/>
                </a:solidFill>
                <a:latin typeface="Courier New" charset="0"/>
              </a:rPr>
              <a:t> :: </a:t>
            </a:r>
            <a:r>
              <a:rPr lang="en-US" sz="2000" b="1" dirty="0" err="1" smtClean="0">
                <a:solidFill>
                  <a:srgbClr val="000000"/>
                </a:solidFill>
                <a:latin typeface="Courier New" charset="0"/>
              </a:rPr>
              <a:t>IO(Char,Char</a:t>
            </a:r>
            <a:r>
              <a:rPr lang="en-US" sz="2000" b="1" dirty="0" smtClean="0">
                <a:solidFill>
                  <a:srgbClr val="000000"/>
                </a:solidFill>
                <a:latin typeface="Courier New" charset="0"/>
              </a:rPr>
              <a:t>)</a:t>
            </a:r>
          </a:p>
          <a:p>
            <a:pPr marL="290513" indent="-290513">
              <a:buClr>
                <a:srgbClr val="FF3300"/>
              </a:buClr>
              <a:tabLst>
                <a:tab pos="2476500" algn="l"/>
              </a:tabLst>
            </a:pPr>
            <a:r>
              <a:rPr lang="en-US" sz="2000" b="1" dirty="0" err="1" smtClean="0">
                <a:solidFill>
                  <a:srgbClr val="000000"/>
                </a:solidFill>
                <a:latin typeface="Courier New" charset="0"/>
              </a:rPr>
              <a:t>getTwoCharsDo</a:t>
            </a:r>
            <a:r>
              <a:rPr lang="en-US" sz="2000" b="1" dirty="0" smtClean="0">
                <a:solidFill>
                  <a:srgbClr val="000000"/>
                </a:solidFill>
                <a:latin typeface="Courier New" charset="0"/>
              </a:rPr>
              <a:t> = </a:t>
            </a:r>
            <a:r>
              <a:rPr lang="en-US" sz="2000" b="1" dirty="0" smtClean="0">
                <a:solidFill>
                  <a:srgbClr val="FF0000"/>
                </a:solidFill>
                <a:latin typeface="Courier New" charset="0"/>
              </a:rPr>
              <a:t>do { </a:t>
            </a:r>
            <a:r>
              <a:rPr lang="en-US" sz="2000" b="1" dirty="0" smtClean="0">
                <a:solidFill>
                  <a:srgbClr val="000000"/>
                </a:solidFill>
                <a:latin typeface="Courier New" charset="0"/>
              </a:rPr>
              <a:t>c1 </a:t>
            </a:r>
            <a:r>
              <a:rPr lang="en-US" sz="2000" b="1" dirty="0" smtClean="0">
                <a:solidFill>
                  <a:srgbClr val="FF0000"/>
                </a:solidFill>
                <a:latin typeface="Courier New" charset="0"/>
              </a:rPr>
              <a:t>&lt;-</a:t>
            </a:r>
            <a:r>
              <a:rPr lang="en-US" sz="2000" b="1" dirty="0" smtClean="0">
                <a:solidFill>
                  <a:srgbClr val="000000"/>
                </a:solidFill>
                <a:latin typeface="Courier New" charset="0"/>
              </a:rPr>
              <a:t> </a:t>
            </a:r>
            <a:r>
              <a:rPr lang="en-US" sz="2000" b="1" dirty="0" err="1" smtClean="0">
                <a:solidFill>
                  <a:srgbClr val="000000"/>
                </a:solidFill>
                <a:latin typeface="Courier New" charset="0"/>
              </a:rPr>
              <a:t>getChar</a:t>
            </a:r>
            <a:r>
              <a:rPr lang="en-US" sz="2000" b="1" dirty="0" smtClean="0">
                <a:solidFill>
                  <a:srgbClr val="000000"/>
                </a:solidFill>
                <a:latin typeface="Courier New" charset="0"/>
              </a:rPr>
              <a:t> </a:t>
            </a:r>
            <a:r>
              <a:rPr lang="en-US" sz="2000" b="1" dirty="0" smtClean="0">
                <a:solidFill>
                  <a:srgbClr val="FF0000"/>
                </a:solidFill>
                <a:latin typeface="Courier New" charset="0"/>
              </a:rPr>
              <a:t>;</a:t>
            </a:r>
          </a:p>
          <a:p>
            <a:pPr marL="290513" indent="-290513">
              <a:buClr>
                <a:srgbClr val="FF3300"/>
              </a:buClr>
              <a:tabLst>
                <a:tab pos="2476500" algn="l"/>
              </a:tabLst>
            </a:pPr>
            <a:r>
              <a:rPr lang="en-US" sz="2000" b="1" dirty="0" smtClean="0">
                <a:solidFill>
                  <a:srgbClr val="000000"/>
                </a:solidFill>
                <a:latin typeface="Courier New" charset="0"/>
              </a:rPr>
              <a:t>                     c2 </a:t>
            </a:r>
            <a:r>
              <a:rPr lang="en-US" sz="2000" b="1" dirty="0" smtClean="0">
                <a:solidFill>
                  <a:srgbClr val="FF0000"/>
                </a:solidFill>
                <a:latin typeface="Courier New" charset="0"/>
              </a:rPr>
              <a:t>&lt;-</a:t>
            </a:r>
            <a:r>
              <a:rPr lang="en-US" sz="2000" b="1" dirty="0" smtClean="0">
                <a:solidFill>
                  <a:srgbClr val="000000"/>
                </a:solidFill>
                <a:latin typeface="Courier New" charset="0"/>
              </a:rPr>
              <a:t> </a:t>
            </a:r>
            <a:r>
              <a:rPr lang="en-US" sz="2000" b="1" dirty="0" err="1" smtClean="0">
                <a:solidFill>
                  <a:srgbClr val="000000"/>
                </a:solidFill>
                <a:latin typeface="Courier New" charset="0"/>
              </a:rPr>
              <a:t>getChar</a:t>
            </a:r>
            <a:r>
              <a:rPr lang="en-US" sz="2000" b="1" dirty="0" smtClean="0">
                <a:solidFill>
                  <a:srgbClr val="000000"/>
                </a:solidFill>
                <a:latin typeface="Courier New" charset="0"/>
              </a:rPr>
              <a:t> </a:t>
            </a:r>
            <a:r>
              <a:rPr lang="en-US" sz="2000" b="1" dirty="0" smtClean="0">
                <a:solidFill>
                  <a:srgbClr val="FF0000"/>
                </a:solidFill>
                <a:latin typeface="Courier New" charset="0"/>
              </a:rPr>
              <a:t>;</a:t>
            </a:r>
          </a:p>
          <a:p>
            <a:pPr marL="290513" indent="-290513">
              <a:buClr>
                <a:srgbClr val="FF3300"/>
              </a:buClr>
              <a:tabLst>
                <a:tab pos="2476500" algn="l"/>
              </a:tabLst>
            </a:pPr>
            <a:r>
              <a:rPr lang="en-US" sz="2000" b="1" dirty="0" smtClean="0">
                <a:solidFill>
                  <a:srgbClr val="000000"/>
                </a:solidFill>
                <a:latin typeface="Courier New" charset="0"/>
              </a:rPr>
              <a:t>                     return (c1,c2) </a:t>
            </a:r>
            <a:r>
              <a:rPr lang="en-US" sz="2000" b="1" dirty="0" smtClean="0">
                <a:solidFill>
                  <a:srgbClr val="FF0000"/>
                </a:solidFill>
                <a:latin typeface="Courier New" charset="0"/>
              </a:rPr>
              <a:t>}</a:t>
            </a:r>
            <a:endParaRPr lang="en-US" sz="2000" b="1" dirty="0">
              <a:solidFill>
                <a:srgbClr val="FF0000"/>
              </a:solidFill>
              <a:latin typeface="Courier New" charset="0"/>
            </a:endParaRPr>
          </a:p>
        </p:txBody>
      </p:sp>
      <p:sp>
        <p:nvSpPr>
          <p:cNvPr id="5" name="Rectangle 4"/>
          <p:cNvSpPr>
            <a:spLocks noChangeArrowheads="1"/>
          </p:cNvSpPr>
          <p:nvPr/>
        </p:nvSpPr>
        <p:spPr bwMode="auto">
          <a:xfrm>
            <a:off x="1155700" y="2438400"/>
            <a:ext cx="6629400" cy="1477328"/>
          </a:xfrm>
          <a:prstGeom prst="rect">
            <a:avLst/>
          </a:prstGeom>
          <a:solidFill>
            <a:srgbClr val="FFFF00"/>
          </a:solidFill>
          <a:ln w="19050">
            <a:solidFill>
              <a:schemeClr val="tx1"/>
            </a:solidFill>
            <a:miter lim="800000"/>
            <a:headEnd/>
            <a:tailEnd/>
          </a:ln>
          <a:effectLst/>
        </p:spPr>
        <p:txBody>
          <a:bodyPr>
            <a:prstTxWarp prst="textNoShape">
              <a:avLst/>
            </a:prstTxWarp>
            <a:spAutoFit/>
          </a:bodyPr>
          <a:lstStyle/>
          <a:p>
            <a:pPr marL="290513" indent="-290513" algn="l">
              <a:buClr>
                <a:srgbClr val="FF3300"/>
              </a:buClr>
              <a:buFont typeface="Wingdings" charset="2"/>
              <a:buNone/>
              <a:tabLst>
                <a:tab pos="2476500" algn="l"/>
              </a:tabLst>
            </a:pPr>
            <a:r>
              <a:rPr lang="en-GB" b="1" dirty="0" smtClean="0">
                <a:solidFill>
                  <a:srgbClr val="FF0000"/>
                </a:solidFill>
                <a:latin typeface="Courier New" charset="0"/>
              </a:rPr>
              <a:t>-- Plain Syntax</a:t>
            </a:r>
          </a:p>
          <a:p>
            <a:pPr marL="290513" indent="-290513" algn="l">
              <a:buClr>
                <a:srgbClr val="FF3300"/>
              </a:buClr>
              <a:buFont typeface="Wingdings" charset="2"/>
              <a:buNone/>
              <a:tabLst>
                <a:tab pos="2476500" algn="l"/>
              </a:tabLst>
            </a:pPr>
            <a:r>
              <a:rPr lang="en-GB" b="1" dirty="0" err="1" smtClean="0">
                <a:solidFill>
                  <a:srgbClr val="000000"/>
                </a:solidFill>
                <a:latin typeface="Courier New" charset="0"/>
              </a:rPr>
              <a:t>getTwoChars</a:t>
            </a:r>
            <a:r>
              <a:rPr lang="en-GB" b="1" dirty="0" smtClean="0">
                <a:solidFill>
                  <a:srgbClr val="000000"/>
                </a:solidFill>
                <a:latin typeface="Courier New" charset="0"/>
              </a:rPr>
              <a:t> </a:t>
            </a:r>
            <a:r>
              <a:rPr lang="en-GB" b="1" dirty="0">
                <a:solidFill>
                  <a:srgbClr val="000000"/>
                </a:solidFill>
                <a:latin typeface="Courier New" charset="0"/>
              </a:rPr>
              <a:t>:: IO (</a:t>
            </a:r>
            <a:r>
              <a:rPr lang="en-GB" b="1" dirty="0" err="1">
                <a:solidFill>
                  <a:srgbClr val="000000"/>
                </a:solidFill>
                <a:latin typeface="Courier New" charset="0"/>
              </a:rPr>
              <a:t>Char,Char</a:t>
            </a:r>
            <a:r>
              <a:rPr lang="en-GB" b="1" dirty="0">
                <a:solidFill>
                  <a:srgbClr val="000000"/>
                </a:solidFill>
                <a:latin typeface="Courier New" charset="0"/>
              </a:rPr>
              <a:t>)</a:t>
            </a:r>
          </a:p>
          <a:p>
            <a:pPr marL="290513" indent="-290513" algn="l">
              <a:buClr>
                <a:srgbClr val="FF3300"/>
              </a:buClr>
              <a:buFont typeface="Wingdings" charset="2"/>
              <a:buNone/>
              <a:tabLst>
                <a:tab pos="2476500" algn="l"/>
              </a:tabLst>
            </a:pPr>
            <a:r>
              <a:rPr lang="en-GB" b="1" dirty="0" err="1" smtClean="0">
                <a:solidFill>
                  <a:srgbClr val="000000"/>
                </a:solidFill>
                <a:latin typeface="Courier New" charset="0"/>
              </a:rPr>
              <a:t>getTwoChars</a:t>
            </a:r>
            <a:r>
              <a:rPr lang="en-GB" b="1" dirty="0" smtClean="0">
                <a:solidFill>
                  <a:srgbClr val="000000"/>
                </a:solidFill>
                <a:latin typeface="Courier New" charset="0"/>
              </a:rPr>
              <a:t> = </a:t>
            </a:r>
            <a:r>
              <a:rPr lang="en-GB" b="1" dirty="0" err="1" smtClean="0">
                <a:solidFill>
                  <a:srgbClr val="000000"/>
                </a:solidFill>
                <a:latin typeface="Courier New" charset="0"/>
              </a:rPr>
              <a:t>getChar</a:t>
            </a:r>
            <a:r>
              <a:rPr lang="en-GB" b="1" dirty="0">
                <a:solidFill>
                  <a:srgbClr val="000000"/>
                </a:solidFill>
                <a:latin typeface="Courier New" charset="0"/>
              </a:rPr>
              <a:t>	&gt;&gt;= \c1 -&gt;</a:t>
            </a:r>
            <a:endParaRPr lang="en-GB" b="1" dirty="0" smtClean="0">
              <a:solidFill>
                <a:srgbClr val="000000"/>
              </a:solidFill>
              <a:latin typeface="Courier New" charset="0"/>
            </a:endParaRPr>
          </a:p>
          <a:p>
            <a:pPr marL="290513" indent="-290513" algn="l">
              <a:buClr>
                <a:srgbClr val="FF3300"/>
              </a:buClr>
              <a:buFont typeface="Wingdings" charset="2"/>
              <a:buNone/>
              <a:tabLst>
                <a:tab pos="2476500" algn="l"/>
              </a:tabLst>
            </a:pPr>
            <a:r>
              <a:rPr lang="en-GB" b="1" dirty="0" smtClean="0">
                <a:solidFill>
                  <a:srgbClr val="000000"/>
                </a:solidFill>
                <a:latin typeface="Courier New" charset="0"/>
              </a:rPr>
              <a:t>              </a:t>
            </a:r>
            <a:r>
              <a:rPr lang="en-GB" b="1" dirty="0" err="1" smtClean="0">
                <a:solidFill>
                  <a:srgbClr val="000000"/>
                </a:solidFill>
                <a:latin typeface="Courier New" charset="0"/>
              </a:rPr>
              <a:t>getChar</a:t>
            </a:r>
            <a:r>
              <a:rPr lang="en-GB" b="1" dirty="0">
                <a:solidFill>
                  <a:srgbClr val="000000"/>
                </a:solidFill>
                <a:latin typeface="Courier New" charset="0"/>
              </a:rPr>
              <a:t>	&gt;&gt;= \c2 -&gt;</a:t>
            </a:r>
            <a:endParaRPr lang="en-GB" b="1" dirty="0" smtClean="0">
              <a:solidFill>
                <a:srgbClr val="000000"/>
              </a:solidFill>
              <a:latin typeface="Courier New" charset="0"/>
            </a:endParaRPr>
          </a:p>
          <a:p>
            <a:pPr marL="290513" indent="-290513" algn="l">
              <a:buClr>
                <a:srgbClr val="FF3300"/>
              </a:buClr>
              <a:buFont typeface="Wingdings" charset="2"/>
              <a:buNone/>
              <a:tabLst>
                <a:tab pos="2476500" algn="l"/>
              </a:tabLst>
            </a:pPr>
            <a:r>
              <a:rPr lang="en-GB" b="1" dirty="0" smtClean="0">
                <a:solidFill>
                  <a:srgbClr val="000000"/>
                </a:solidFill>
                <a:latin typeface="Courier New" charset="0"/>
              </a:rPr>
              <a:t>              </a:t>
            </a:r>
            <a:r>
              <a:rPr lang="en-GB" b="1" dirty="0" smtClean="0">
                <a:solidFill>
                  <a:schemeClr val="bg1"/>
                </a:solidFill>
                <a:latin typeface="Courier New" charset="0"/>
              </a:rPr>
              <a:t>return (c1,c2)</a:t>
            </a:r>
            <a:endParaRPr lang="en-GB" sz="3200" b="1" dirty="0">
              <a:solidFill>
                <a:schemeClr val="bg1"/>
              </a:solidFill>
              <a:latin typeface="Courier New" charset="0"/>
            </a:endParaRPr>
          </a:p>
        </p:txBody>
      </p:sp>
    </p:spTree>
    <p:extLst>
      <p:ext uri="{BB962C8B-B14F-4D97-AF65-F5344CB8AC3E}">
        <p14:creationId xmlns:p14="http://schemas.microsoft.com/office/powerpoint/2010/main" val="405046719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Desugaring</a:t>
            </a:r>
            <a:r>
              <a:rPr lang="en-US" dirty="0" smtClean="0"/>
              <a:t> “do” Notation</a:t>
            </a:r>
            <a:endParaRPr lang="en-US" dirty="0"/>
          </a:p>
        </p:txBody>
      </p:sp>
      <p:sp>
        <p:nvSpPr>
          <p:cNvPr id="3" name="Content Placeholder 2"/>
          <p:cNvSpPr>
            <a:spLocks noGrp="1"/>
          </p:cNvSpPr>
          <p:nvPr>
            <p:ph idx="1"/>
          </p:nvPr>
        </p:nvSpPr>
        <p:spPr/>
        <p:txBody>
          <a:bodyPr/>
          <a:lstStyle/>
          <a:p>
            <a:r>
              <a:rPr lang="en-US" dirty="0" smtClean="0"/>
              <a:t>The “do” notation </a:t>
            </a:r>
            <a:r>
              <a:rPr lang="en-US" i="1" dirty="0" smtClean="0"/>
              <a:t>only </a:t>
            </a:r>
            <a:r>
              <a:rPr lang="en-US" dirty="0" smtClean="0"/>
              <a:t>adds syntactic sugar:</a:t>
            </a:r>
            <a:endParaRPr lang="en-US" dirty="0"/>
          </a:p>
        </p:txBody>
      </p:sp>
      <p:sp>
        <p:nvSpPr>
          <p:cNvPr id="4" name="Rectangle 4"/>
          <p:cNvSpPr>
            <a:spLocks noChangeArrowheads="1"/>
          </p:cNvSpPr>
          <p:nvPr/>
        </p:nvSpPr>
        <p:spPr bwMode="auto">
          <a:xfrm>
            <a:off x="939800" y="2286000"/>
            <a:ext cx="7467600" cy="2234458"/>
          </a:xfrm>
          <a:prstGeom prst="rect">
            <a:avLst/>
          </a:prstGeom>
          <a:solidFill>
            <a:srgbClr val="5F84D2"/>
          </a:solidFill>
          <a:ln w="9525">
            <a:noFill/>
            <a:miter lim="800000"/>
            <a:headEnd/>
            <a:tailEnd/>
          </a:ln>
          <a:effectLst/>
        </p:spPr>
        <p:txBody>
          <a:bodyPr wrap="square">
            <a:prstTxWarp prst="textNoShape">
              <a:avLst/>
            </a:prstTxWarp>
            <a:spAutoFit/>
          </a:bodyPr>
          <a:lstStyle/>
          <a:p>
            <a:pPr marL="290513" indent="-290513" algn="l">
              <a:spcBef>
                <a:spcPct val="60000"/>
              </a:spcBef>
              <a:buClr>
                <a:srgbClr val="FF3300"/>
              </a:buClr>
              <a:buFont typeface="Wingdings" charset="2"/>
              <a:buNone/>
              <a:tabLst>
                <a:tab pos="2857500" algn="l"/>
                <a:tab pos="3529013" algn="l"/>
              </a:tabLst>
            </a:pPr>
            <a:r>
              <a:rPr lang="en-GB" sz="2400" dirty="0">
                <a:solidFill>
                  <a:schemeClr val="bg1"/>
                </a:solidFill>
                <a:latin typeface="Chalkboard"/>
                <a:cs typeface="Chalkboard"/>
              </a:rPr>
              <a:t>do { </a:t>
            </a:r>
            <a:r>
              <a:rPr lang="en-GB" sz="2400" dirty="0" err="1">
                <a:solidFill>
                  <a:schemeClr val="bg1"/>
                </a:solidFill>
                <a:latin typeface="Chalkboard"/>
                <a:cs typeface="Chalkboard"/>
              </a:rPr>
              <a:t>x</a:t>
            </a:r>
            <a:r>
              <a:rPr lang="en-GB" sz="2400" dirty="0">
                <a:solidFill>
                  <a:schemeClr val="bg1"/>
                </a:solidFill>
                <a:latin typeface="Chalkboard"/>
                <a:cs typeface="Chalkboard"/>
              </a:rPr>
              <a:t>&lt;-</a:t>
            </a:r>
            <a:r>
              <a:rPr lang="en-GB" sz="2400" dirty="0" err="1">
                <a:solidFill>
                  <a:schemeClr val="bg1"/>
                </a:solidFill>
                <a:latin typeface="Chalkboard"/>
                <a:cs typeface="Chalkboard"/>
              </a:rPr>
              <a:t>e</a:t>
            </a:r>
            <a:r>
              <a:rPr lang="en-GB" sz="2400" dirty="0">
                <a:solidFill>
                  <a:schemeClr val="bg1"/>
                </a:solidFill>
                <a:latin typeface="Chalkboard"/>
                <a:cs typeface="Chalkboard"/>
              </a:rPr>
              <a:t>;</a:t>
            </a:r>
            <a:r>
              <a:rPr lang="en-GB" sz="2400" dirty="0" smtClean="0">
                <a:solidFill>
                  <a:schemeClr val="bg1"/>
                </a:solidFill>
                <a:latin typeface="Chalkboard"/>
                <a:cs typeface="Chalkboard"/>
              </a:rPr>
              <a:t> </a:t>
            </a:r>
            <a:r>
              <a:rPr lang="en-GB" sz="2400" dirty="0" err="1" smtClean="0">
                <a:solidFill>
                  <a:schemeClr val="bg1"/>
                </a:solidFill>
                <a:latin typeface="Chalkboard"/>
                <a:cs typeface="Chalkboard"/>
              </a:rPr>
              <a:t>es</a:t>
            </a:r>
            <a:r>
              <a:rPr lang="en-GB" sz="2400" dirty="0" smtClean="0">
                <a:solidFill>
                  <a:schemeClr val="bg1"/>
                </a:solidFill>
                <a:latin typeface="Chalkboard"/>
                <a:cs typeface="Chalkboard"/>
              </a:rPr>
              <a:t> </a:t>
            </a:r>
            <a:r>
              <a:rPr lang="en-GB" sz="2400" dirty="0">
                <a:solidFill>
                  <a:schemeClr val="bg1"/>
                </a:solidFill>
                <a:latin typeface="Chalkboard"/>
                <a:cs typeface="Chalkboard"/>
              </a:rPr>
              <a:t>} 	= 	</a:t>
            </a:r>
            <a:r>
              <a:rPr lang="en-GB" sz="2400" dirty="0" err="1">
                <a:solidFill>
                  <a:schemeClr val="bg1"/>
                </a:solidFill>
                <a:latin typeface="Chalkboard"/>
                <a:cs typeface="Chalkboard"/>
              </a:rPr>
              <a:t>e</a:t>
            </a:r>
            <a:r>
              <a:rPr lang="en-GB" sz="2400" dirty="0">
                <a:solidFill>
                  <a:schemeClr val="bg1"/>
                </a:solidFill>
                <a:latin typeface="Chalkboard"/>
                <a:cs typeface="Chalkboard"/>
              </a:rPr>
              <a:t> &gt;&gt;= \</a:t>
            </a:r>
            <a:r>
              <a:rPr lang="en-GB" sz="2400" dirty="0" err="1">
                <a:solidFill>
                  <a:schemeClr val="bg1"/>
                </a:solidFill>
                <a:latin typeface="Chalkboard"/>
                <a:cs typeface="Chalkboard"/>
              </a:rPr>
              <a:t>x</a:t>
            </a:r>
            <a:r>
              <a:rPr lang="en-GB" sz="2400" dirty="0">
                <a:solidFill>
                  <a:schemeClr val="bg1"/>
                </a:solidFill>
                <a:latin typeface="Chalkboard"/>
                <a:cs typeface="Chalkboard"/>
              </a:rPr>
              <a:t> -&gt; do {</a:t>
            </a:r>
            <a:r>
              <a:rPr lang="en-GB" sz="2400" dirty="0" smtClean="0">
                <a:solidFill>
                  <a:schemeClr val="bg1"/>
                </a:solidFill>
                <a:latin typeface="Chalkboard"/>
                <a:cs typeface="Chalkboard"/>
              </a:rPr>
              <a:t> </a:t>
            </a:r>
            <a:r>
              <a:rPr lang="en-GB" sz="2400" dirty="0" err="1" smtClean="0">
                <a:solidFill>
                  <a:schemeClr val="bg1"/>
                </a:solidFill>
                <a:latin typeface="Chalkboard"/>
                <a:cs typeface="Chalkboard"/>
              </a:rPr>
              <a:t>es</a:t>
            </a:r>
            <a:r>
              <a:rPr lang="en-GB" sz="2400" dirty="0" smtClean="0">
                <a:solidFill>
                  <a:schemeClr val="bg1"/>
                </a:solidFill>
                <a:latin typeface="Chalkboard"/>
                <a:cs typeface="Chalkboard"/>
              </a:rPr>
              <a:t> </a:t>
            </a:r>
            <a:r>
              <a:rPr lang="en-GB" sz="2400" dirty="0">
                <a:solidFill>
                  <a:schemeClr val="bg1"/>
                </a:solidFill>
                <a:latin typeface="Chalkboard"/>
                <a:cs typeface="Chalkboard"/>
              </a:rPr>
              <a:t>}</a:t>
            </a:r>
          </a:p>
          <a:p>
            <a:pPr marL="290513" indent="-290513" algn="l">
              <a:spcBef>
                <a:spcPct val="60000"/>
              </a:spcBef>
              <a:buClr>
                <a:srgbClr val="FF3300"/>
              </a:buClr>
              <a:buFont typeface="Wingdings" charset="2"/>
              <a:buNone/>
              <a:tabLst>
                <a:tab pos="2857500" algn="l"/>
                <a:tab pos="3529013" algn="l"/>
              </a:tabLst>
            </a:pPr>
            <a:r>
              <a:rPr lang="en-GB" sz="2400" dirty="0">
                <a:solidFill>
                  <a:schemeClr val="bg1"/>
                </a:solidFill>
                <a:latin typeface="Chalkboard"/>
                <a:cs typeface="Chalkboard"/>
              </a:rPr>
              <a:t>do { </a:t>
            </a:r>
            <a:r>
              <a:rPr lang="en-GB" sz="2400" dirty="0" err="1">
                <a:solidFill>
                  <a:schemeClr val="bg1"/>
                </a:solidFill>
                <a:latin typeface="Chalkboard"/>
                <a:cs typeface="Chalkboard"/>
              </a:rPr>
              <a:t>e</a:t>
            </a:r>
            <a:r>
              <a:rPr lang="en-GB" sz="2400" dirty="0">
                <a:solidFill>
                  <a:schemeClr val="bg1"/>
                </a:solidFill>
                <a:latin typeface="Chalkboard"/>
                <a:cs typeface="Chalkboard"/>
              </a:rPr>
              <a:t>;</a:t>
            </a:r>
            <a:r>
              <a:rPr lang="en-GB" sz="2400" dirty="0" smtClean="0">
                <a:solidFill>
                  <a:schemeClr val="bg1"/>
                </a:solidFill>
                <a:latin typeface="Chalkboard"/>
                <a:cs typeface="Chalkboard"/>
              </a:rPr>
              <a:t> </a:t>
            </a:r>
            <a:r>
              <a:rPr lang="en-GB" sz="2400" dirty="0" err="1" smtClean="0">
                <a:solidFill>
                  <a:schemeClr val="bg1"/>
                </a:solidFill>
                <a:latin typeface="Chalkboard"/>
                <a:cs typeface="Chalkboard"/>
              </a:rPr>
              <a:t>es</a:t>
            </a:r>
            <a:r>
              <a:rPr lang="en-GB" sz="2400" dirty="0" smtClean="0">
                <a:solidFill>
                  <a:schemeClr val="bg1"/>
                </a:solidFill>
                <a:latin typeface="Chalkboard"/>
                <a:cs typeface="Chalkboard"/>
              </a:rPr>
              <a:t> </a:t>
            </a:r>
            <a:r>
              <a:rPr lang="en-GB" sz="2400" dirty="0">
                <a:solidFill>
                  <a:schemeClr val="bg1"/>
                </a:solidFill>
                <a:latin typeface="Chalkboard"/>
                <a:cs typeface="Chalkboard"/>
              </a:rPr>
              <a:t>}	=	</a:t>
            </a:r>
            <a:r>
              <a:rPr lang="en-GB" sz="2400" dirty="0" err="1">
                <a:solidFill>
                  <a:schemeClr val="bg1"/>
                </a:solidFill>
                <a:latin typeface="Chalkboard"/>
                <a:cs typeface="Chalkboard"/>
              </a:rPr>
              <a:t>e</a:t>
            </a:r>
            <a:r>
              <a:rPr lang="en-GB" sz="2400" dirty="0">
                <a:solidFill>
                  <a:schemeClr val="bg1"/>
                </a:solidFill>
                <a:latin typeface="Chalkboard"/>
                <a:cs typeface="Chalkboard"/>
              </a:rPr>
              <a:t> &gt;&gt; do {</a:t>
            </a:r>
            <a:r>
              <a:rPr lang="en-GB" sz="2400" dirty="0" smtClean="0">
                <a:solidFill>
                  <a:schemeClr val="bg1"/>
                </a:solidFill>
                <a:latin typeface="Chalkboard"/>
                <a:cs typeface="Chalkboard"/>
              </a:rPr>
              <a:t> </a:t>
            </a:r>
            <a:r>
              <a:rPr lang="en-GB" sz="2400" dirty="0" err="1" smtClean="0">
                <a:solidFill>
                  <a:schemeClr val="bg1"/>
                </a:solidFill>
                <a:latin typeface="Chalkboard"/>
                <a:cs typeface="Chalkboard"/>
              </a:rPr>
              <a:t>es</a:t>
            </a:r>
            <a:r>
              <a:rPr lang="en-GB" sz="2400" dirty="0" smtClean="0">
                <a:solidFill>
                  <a:schemeClr val="bg1"/>
                </a:solidFill>
                <a:latin typeface="Chalkboard"/>
                <a:cs typeface="Chalkboard"/>
              </a:rPr>
              <a:t> </a:t>
            </a:r>
            <a:r>
              <a:rPr lang="en-GB" sz="2400" dirty="0">
                <a:solidFill>
                  <a:schemeClr val="bg1"/>
                </a:solidFill>
                <a:latin typeface="Chalkboard"/>
                <a:cs typeface="Chalkboard"/>
              </a:rPr>
              <a:t>}</a:t>
            </a:r>
          </a:p>
          <a:p>
            <a:pPr marL="290513" indent="-290513" algn="l">
              <a:spcBef>
                <a:spcPct val="60000"/>
              </a:spcBef>
              <a:buClr>
                <a:srgbClr val="FF3300"/>
              </a:buClr>
              <a:buFont typeface="Wingdings" charset="2"/>
              <a:buNone/>
              <a:tabLst>
                <a:tab pos="2857500" algn="l"/>
                <a:tab pos="3529013" algn="l"/>
              </a:tabLst>
            </a:pPr>
            <a:r>
              <a:rPr lang="en-GB" sz="2400" dirty="0">
                <a:solidFill>
                  <a:schemeClr val="bg1"/>
                </a:solidFill>
                <a:latin typeface="Chalkboard"/>
                <a:cs typeface="Chalkboard"/>
              </a:rPr>
              <a:t>do { </a:t>
            </a:r>
            <a:r>
              <a:rPr lang="en-GB" sz="2400" dirty="0" err="1">
                <a:solidFill>
                  <a:schemeClr val="bg1"/>
                </a:solidFill>
                <a:latin typeface="Chalkboard"/>
                <a:cs typeface="Chalkboard"/>
              </a:rPr>
              <a:t>e</a:t>
            </a:r>
            <a:r>
              <a:rPr lang="en-GB" sz="2400" dirty="0">
                <a:solidFill>
                  <a:schemeClr val="bg1"/>
                </a:solidFill>
                <a:latin typeface="Chalkboard"/>
                <a:cs typeface="Chalkboard"/>
              </a:rPr>
              <a:t> }	=	</a:t>
            </a:r>
            <a:r>
              <a:rPr lang="en-GB" sz="2400" dirty="0" err="1" smtClean="0">
                <a:solidFill>
                  <a:schemeClr val="bg1"/>
                </a:solidFill>
                <a:latin typeface="Chalkboard"/>
                <a:cs typeface="Chalkboard"/>
              </a:rPr>
              <a:t>e</a:t>
            </a:r>
            <a:endParaRPr lang="en-GB" sz="2400" dirty="0" smtClean="0">
              <a:solidFill>
                <a:schemeClr val="bg1"/>
              </a:solidFill>
              <a:latin typeface="Chalkboard"/>
              <a:cs typeface="Chalkboard"/>
            </a:endParaRPr>
          </a:p>
          <a:p>
            <a:pPr marL="290513" indent="-290513" algn="l">
              <a:spcBef>
                <a:spcPct val="60000"/>
              </a:spcBef>
              <a:buClr>
                <a:srgbClr val="FF3300"/>
              </a:buClr>
              <a:buFont typeface="Wingdings" charset="2"/>
              <a:buNone/>
              <a:tabLst>
                <a:tab pos="2857500" algn="l"/>
                <a:tab pos="3529013" algn="l"/>
              </a:tabLst>
            </a:pPr>
            <a:r>
              <a:rPr lang="en-GB" sz="2400" b="1" dirty="0" smtClean="0">
                <a:solidFill>
                  <a:schemeClr val="bg1"/>
                </a:solidFill>
                <a:latin typeface="Chalkboard"/>
                <a:cs typeface="Chalkboard"/>
              </a:rPr>
              <a:t>do {let </a:t>
            </a:r>
            <a:r>
              <a:rPr lang="en-GB" sz="2400" b="1" dirty="0" err="1" smtClean="0">
                <a:solidFill>
                  <a:schemeClr val="bg1"/>
                </a:solidFill>
                <a:latin typeface="Chalkboard"/>
                <a:cs typeface="Chalkboard"/>
              </a:rPr>
              <a:t>ds</a:t>
            </a:r>
            <a:r>
              <a:rPr lang="en-GB" sz="2400" b="1" dirty="0" smtClean="0">
                <a:solidFill>
                  <a:schemeClr val="bg1"/>
                </a:solidFill>
                <a:latin typeface="Chalkboard"/>
                <a:cs typeface="Chalkboard"/>
              </a:rPr>
              <a:t>; </a:t>
            </a:r>
            <a:r>
              <a:rPr lang="en-GB" sz="2400" b="1" dirty="0" err="1" smtClean="0">
                <a:solidFill>
                  <a:schemeClr val="bg1"/>
                </a:solidFill>
                <a:latin typeface="Chalkboard"/>
                <a:cs typeface="Chalkboard"/>
              </a:rPr>
              <a:t>es</a:t>
            </a:r>
            <a:r>
              <a:rPr lang="en-GB" sz="2400" b="1" dirty="0" smtClean="0">
                <a:solidFill>
                  <a:schemeClr val="bg1"/>
                </a:solidFill>
                <a:latin typeface="Chalkboard"/>
                <a:cs typeface="Chalkboard"/>
              </a:rPr>
              <a:t>}        =     let </a:t>
            </a:r>
            <a:r>
              <a:rPr lang="en-GB" sz="2400" b="1" dirty="0" err="1" smtClean="0">
                <a:solidFill>
                  <a:schemeClr val="bg1"/>
                </a:solidFill>
                <a:latin typeface="Chalkboard"/>
                <a:cs typeface="Chalkboard"/>
              </a:rPr>
              <a:t>ds</a:t>
            </a:r>
            <a:r>
              <a:rPr lang="en-GB" sz="2400" b="1" dirty="0" smtClean="0">
                <a:solidFill>
                  <a:schemeClr val="bg1"/>
                </a:solidFill>
                <a:latin typeface="Chalkboard"/>
                <a:cs typeface="Chalkboard"/>
              </a:rPr>
              <a:t> in do {</a:t>
            </a:r>
            <a:r>
              <a:rPr lang="en-GB" sz="2400" b="1" dirty="0" err="1" smtClean="0">
                <a:solidFill>
                  <a:schemeClr val="bg1"/>
                </a:solidFill>
                <a:latin typeface="Chalkboard"/>
                <a:cs typeface="Chalkboard"/>
              </a:rPr>
              <a:t>es</a:t>
            </a:r>
            <a:r>
              <a:rPr lang="en-GB" sz="2400" b="1" dirty="0" smtClean="0">
                <a:solidFill>
                  <a:schemeClr val="bg1"/>
                </a:solidFill>
                <a:latin typeface="Chalkboard"/>
                <a:cs typeface="Chalkboard"/>
              </a:rPr>
              <a:t>} </a:t>
            </a:r>
            <a:endParaRPr lang="en-GB" sz="2400" b="1" dirty="0">
              <a:solidFill>
                <a:schemeClr val="bg1"/>
              </a:solidFill>
              <a:latin typeface="Chalkboard"/>
              <a:cs typeface="Chalkboard"/>
            </a:endParaRPr>
          </a:p>
        </p:txBody>
      </p:sp>
      <p:sp>
        <p:nvSpPr>
          <p:cNvPr id="5" name="Rounded Rectangular Callout 4"/>
          <p:cNvSpPr/>
          <p:nvPr/>
        </p:nvSpPr>
        <p:spPr>
          <a:xfrm>
            <a:off x="1003301" y="4876800"/>
            <a:ext cx="7226300" cy="783193"/>
          </a:xfrm>
          <a:prstGeom prst="wedgeRoundRectCallout">
            <a:avLst>
              <a:gd name="adj1" fmla="val -23745"/>
              <a:gd name="adj2" fmla="val 496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dirty="0" smtClean="0">
                <a:solidFill>
                  <a:schemeClr val="bg1"/>
                </a:solidFill>
                <a:latin typeface="Chalkboard"/>
              </a:rPr>
              <a:t>The scope of variables bound in a generator is the rest of the “do” expression.</a:t>
            </a:r>
            <a:endParaRPr lang="en-GB" sz="2000" dirty="0">
              <a:solidFill>
                <a:schemeClr val="bg1"/>
              </a:solidFill>
              <a:latin typeface="Chalkboard"/>
            </a:endParaRPr>
          </a:p>
        </p:txBody>
      </p:sp>
      <p:sp>
        <p:nvSpPr>
          <p:cNvPr id="6" name="Rounded Rectangular Callout 5"/>
          <p:cNvSpPr/>
          <p:nvPr/>
        </p:nvSpPr>
        <p:spPr>
          <a:xfrm>
            <a:off x="977901" y="5833507"/>
            <a:ext cx="7226300" cy="442674"/>
          </a:xfrm>
          <a:prstGeom prst="wedgeRoundRectCallout">
            <a:avLst>
              <a:gd name="adj1" fmla="val -23745"/>
              <a:gd name="adj2" fmla="val 496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dirty="0" smtClean="0">
                <a:solidFill>
                  <a:schemeClr val="bg1"/>
                </a:solidFill>
                <a:latin typeface="Chalkboard"/>
              </a:rPr>
              <a:t>The last item in a “do” expression must be an expression.</a:t>
            </a:r>
            <a:endParaRPr lang="en-GB" sz="2000" dirty="0">
              <a:solidFill>
                <a:schemeClr val="bg1"/>
              </a:solidFill>
              <a:latin typeface="Chalkboard"/>
            </a:endParaRPr>
          </a:p>
        </p:txBody>
      </p:sp>
    </p:spTree>
    <p:extLst>
      <p:ext uri="{BB962C8B-B14F-4D97-AF65-F5344CB8AC3E}">
        <p14:creationId xmlns:p14="http://schemas.microsoft.com/office/powerpoint/2010/main" val="329530341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Syntactic Variations</a:t>
            </a:r>
            <a:endParaRPr lang="en-US" dirty="0"/>
          </a:p>
        </p:txBody>
      </p:sp>
      <p:sp>
        <p:nvSpPr>
          <p:cNvPr id="11" name="Content Placeholder 10"/>
          <p:cNvSpPr>
            <a:spLocks noGrp="1"/>
          </p:cNvSpPr>
          <p:nvPr>
            <p:ph idx="1"/>
          </p:nvPr>
        </p:nvSpPr>
        <p:spPr/>
        <p:txBody>
          <a:bodyPr/>
          <a:lstStyle/>
          <a:p>
            <a:r>
              <a:rPr lang="en-US" dirty="0" smtClean="0"/>
              <a:t>The following are equivalent:</a:t>
            </a:r>
            <a:endParaRPr lang="en-US" dirty="0"/>
          </a:p>
        </p:txBody>
      </p:sp>
      <p:sp>
        <p:nvSpPr>
          <p:cNvPr id="5" name="Rectangle 4"/>
          <p:cNvSpPr>
            <a:spLocks noChangeArrowheads="1"/>
          </p:cNvSpPr>
          <p:nvPr/>
        </p:nvSpPr>
        <p:spPr bwMode="auto">
          <a:xfrm>
            <a:off x="1130300" y="2374900"/>
            <a:ext cx="6705600" cy="461665"/>
          </a:xfrm>
          <a:prstGeom prst="rect">
            <a:avLst/>
          </a:prstGeom>
          <a:solidFill>
            <a:srgbClr val="FFFF00"/>
          </a:solidFill>
          <a:ln w="19050">
            <a:solidFill>
              <a:schemeClr val="tx1"/>
            </a:solidFill>
            <a:miter lim="800000"/>
            <a:headEnd/>
            <a:tailEnd/>
          </a:ln>
          <a:effectLst/>
        </p:spPr>
        <p:txBody>
          <a:bodyPr wrap="square">
            <a:prstTxWarp prst="textNoShape">
              <a:avLst/>
            </a:prstTxWarp>
            <a:spAutoFit/>
          </a:bodyPr>
          <a:lstStyle/>
          <a:p>
            <a:pPr marL="290513" indent="-290513">
              <a:buClr>
                <a:srgbClr val="FF3300"/>
              </a:buClr>
            </a:pPr>
            <a:r>
              <a:rPr lang="en-US" sz="2400" b="1" dirty="0" smtClean="0">
                <a:solidFill>
                  <a:schemeClr val="bg1"/>
                </a:solidFill>
                <a:latin typeface="Courier New" charset="0"/>
              </a:rPr>
              <a:t>do { x1 &lt;- p1; ...; </a:t>
            </a:r>
            <a:r>
              <a:rPr lang="en-US" sz="2400" b="1" dirty="0" err="1" smtClean="0">
                <a:solidFill>
                  <a:schemeClr val="bg1"/>
                </a:solidFill>
                <a:latin typeface="Courier New" charset="0"/>
              </a:rPr>
              <a:t>xn</a:t>
            </a:r>
            <a:r>
              <a:rPr lang="en-US" sz="2400" b="1" dirty="0" smtClean="0">
                <a:solidFill>
                  <a:schemeClr val="bg1"/>
                </a:solidFill>
                <a:latin typeface="Courier New" charset="0"/>
              </a:rPr>
              <a:t> &lt;- </a:t>
            </a:r>
            <a:r>
              <a:rPr lang="en-US" sz="2400" b="1" dirty="0" err="1" smtClean="0">
                <a:solidFill>
                  <a:schemeClr val="bg1"/>
                </a:solidFill>
                <a:latin typeface="Courier New" charset="0"/>
              </a:rPr>
              <a:t>pn</a:t>
            </a:r>
            <a:r>
              <a:rPr lang="en-US" sz="2400" b="1" dirty="0" smtClean="0">
                <a:solidFill>
                  <a:schemeClr val="bg1"/>
                </a:solidFill>
                <a:latin typeface="Courier New" charset="0"/>
              </a:rPr>
              <a:t>; </a:t>
            </a:r>
            <a:r>
              <a:rPr lang="en-US" sz="2400" b="1" dirty="0" err="1" smtClean="0">
                <a:solidFill>
                  <a:schemeClr val="bg1"/>
                </a:solidFill>
                <a:latin typeface="Courier New" charset="0"/>
              </a:rPr>
              <a:t>q</a:t>
            </a:r>
            <a:r>
              <a:rPr lang="en-US" sz="2400" b="1" dirty="0" smtClean="0">
                <a:solidFill>
                  <a:schemeClr val="bg1"/>
                </a:solidFill>
                <a:latin typeface="Courier New" charset="0"/>
              </a:rPr>
              <a:t> }</a:t>
            </a:r>
          </a:p>
        </p:txBody>
      </p:sp>
      <p:sp>
        <p:nvSpPr>
          <p:cNvPr id="8" name="Rectangle 7"/>
          <p:cNvSpPr>
            <a:spLocks noChangeArrowheads="1"/>
          </p:cNvSpPr>
          <p:nvPr/>
        </p:nvSpPr>
        <p:spPr bwMode="auto">
          <a:xfrm>
            <a:off x="1104900" y="4000500"/>
            <a:ext cx="2374900" cy="1569660"/>
          </a:xfrm>
          <a:prstGeom prst="rect">
            <a:avLst/>
          </a:prstGeom>
          <a:solidFill>
            <a:srgbClr val="FFFF00"/>
          </a:solidFill>
          <a:ln w="19050">
            <a:solidFill>
              <a:schemeClr val="tx1"/>
            </a:solidFill>
            <a:miter lim="800000"/>
            <a:headEnd/>
            <a:tailEnd/>
          </a:ln>
          <a:effectLst/>
        </p:spPr>
        <p:txBody>
          <a:bodyPr wrap="square">
            <a:prstTxWarp prst="textNoShape">
              <a:avLst/>
            </a:prstTxWarp>
            <a:spAutoFit/>
          </a:bodyPr>
          <a:lstStyle/>
          <a:p>
            <a:pPr marL="290513" indent="-290513">
              <a:buClr>
                <a:srgbClr val="FF3300"/>
              </a:buClr>
            </a:pPr>
            <a:r>
              <a:rPr lang="en-US" sz="2400" b="1" dirty="0" smtClean="0">
                <a:solidFill>
                  <a:schemeClr val="bg1"/>
                </a:solidFill>
                <a:latin typeface="Courier New" charset="0"/>
              </a:rPr>
              <a:t>do x1 &lt;- p1</a:t>
            </a:r>
          </a:p>
          <a:p>
            <a:pPr marL="290513" indent="-290513">
              <a:buClr>
                <a:srgbClr val="FF3300"/>
              </a:buClr>
            </a:pPr>
            <a:r>
              <a:rPr lang="en-US" sz="2400" b="1" dirty="0" smtClean="0">
                <a:solidFill>
                  <a:schemeClr val="bg1"/>
                </a:solidFill>
                <a:latin typeface="Courier New" charset="0"/>
              </a:rPr>
              <a:t>   ...</a:t>
            </a:r>
          </a:p>
          <a:p>
            <a:pPr marL="290513" indent="-290513">
              <a:buClr>
                <a:srgbClr val="FF3300"/>
              </a:buClr>
            </a:pPr>
            <a:r>
              <a:rPr lang="en-US" sz="2400" b="1" dirty="0" smtClean="0">
                <a:solidFill>
                  <a:schemeClr val="bg1"/>
                </a:solidFill>
                <a:latin typeface="Courier New" charset="0"/>
              </a:rPr>
              <a:t>   </a:t>
            </a:r>
            <a:r>
              <a:rPr lang="en-US" sz="2400" b="1" dirty="0" err="1" smtClean="0">
                <a:solidFill>
                  <a:schemeClr val="bg1"/>
                </a:solidFill>
                <a:latin typeface="Courier New" charset="0"/>
              </a:rPr>
              <a:t>xn</a:t>
            </a:r>
            <a:r>
              <a:rPr lang="en-US" sz="2400" b="1" dirty="0" smtClean="0">
                <a:solidFill>
                  <a:schemeClr val="bg1"/>
                </a:solidFill>
                <a:latin typeface="Courier New" charset="0"/>
              </a:rPr>
              <a:t> &lt;- </a:t>
            </a:r>
            <a:r>
              <a:rPr lang="en-US" sz="2400" b="1" dirty="0" err="1" smtClean="0">
                <a:solidFill>
                  <a:schemeClr val="bg1"/>
                </a:solidFill>
                <a:latin typeface="Courier New" charset="0"/>
              </a:rPr>
              <a:t>pn</a:t>
            </a:r>
            <a:endParaRPr lang="en-US" sz="2400" b="1" dirty="0" smtClean="0">
              <a:solidFill>
                <a:schemeClr val="bg1"/>
              </a:solidFill>
              <a:latin typeface="Courier New" charset="0"/>
            </a:endParaRPr>
          </a:p>
          <a:p>
            <a:pPr marL="290513" indent="-290513">
              <a:buClr>
                <a:srgbClr val="FF3300"/>
              </a:buClr>
            </a:pPr>
            <a:r>
              <a:rPr lang="en-US" sz="2400" b="1" dirty="0" smtClean="0">
                <a:solidFill>
                  <a:schemeClr val="bg1"/>
                </a:solidFill>
                <a:latin typeface="Courier New" charset="0"/>
              </a:rPr>
              <a:t>   </a:t>
            </a:r>
            <a:r>
              <a:rPr lang="en-US" sz="2400" b="1" dirty="0" err="1" smtClean="0">
                <a:solidFill>
                  <a:schemeClr val="bg1"/>
                </a:solidFill>
                <a:latin typeface="Courier New" charset="0"/>
              </a:rPr>
              <a:t>q</a:t>
            </a:r>
            <a:endParaRPr lang="en-US" sz="2400" b="1" dirty="0" smtClean="0">
              <a:solidFill>
                <a:schemeClr val="bg1"/>
              </a:solidFill>
              <a:latin typeface="Courier New" charset="0"/>
            </a:endParaRPr>
          </a:p>
        </p:txBody>
      </p:sp>
      <p:sp>
        <p:nvSpPr>
          <p:cNvPr id="10" name="Rectangle 9"/>
          <p:cNvSpPr>
            <a:spLocks noChangeArrowheads="1"/>
          </p:cNvSpPr>
          <p:nvPr/>
        </p:nvSpPr>
        <p:spPr bwMode="auto">
          <a:xfrm>
            <a:off x="1117600" y="3175000"/>
            <a:ext cx="6705600" cy="461665"/>
          </a:xfrm>
          <a:prstGeom prst="rect">
            <a:avLst/>
          </a:prstGeom>
          <a:solidFill>
            <a:srgbClr val="FFFF00"/>
          </a:solidFill>
          <a:ln w="19050">
            <a:solidFill>
              <a:schemeClr val="tx1"/>
            </a:solidFill>
            <a:miter lim="800000"/>
            <a:headEnd/>
            <a:tailEnd/>
          </a:ln>
          <a:effectLst/>
        </p:spPr>
        <p:txBody>
          <a:bodyPr wrap="square">
            <a:prstTxWarp prst="textNoShape">
              <a:avLst/>
            </a:prstTxWarp>
            <a:spAutoFit/>
          </a:bodyPr>
          <a:lstStyle/>
          <a:p>
            <a:pPr marL="290513" indent="-290513">
              <a:buClr>
                <a:srgbClr val="FF3300"/>
              </a:buClr>
            </a:pPr>
            <a:r>
              <a:rPr lang="en-US" sz="2400" b="1" dirty="0" smtClean="0">
                <a:solidFill>
                  <a:schemeClr val="bg1"/>
                </a:solidFill>
                <a:latin typeface="Courier New" charset="0"/>
              </a:rPr>
              <a:t>do   x1 &lt;- p1; ...; </a:t>
            </a:r>
            <a:r>
              <a:rPr lang="en-US" sz="2400" b="1" dirty="0" err="1" smtClean="0">
                <a:solidFill>
                  <a:schemeClr val="bg1"/>
                </a:solidFill>
                <a:latin typeface="Courier New" charset="0"/>
              </a:rPr>
              <a:t>xn</a:t>
            </a:r>
            <a:r>
              <a:rPr lang="en-US" sz="2400" b="1" dirty="0" smtClean="0">
                <a:solidFill>
                  <a:schemeClr val="bg1"/>
                </a:solidFill>
                <a:latin typeface="Courier New" charset="0"/>
              </a:rPr>
              <a:t> &lt;- </a:t>
            </a:r>
            <a:r>
              <a:rPr lang="en-US" sz="2400" b="1" dirty="0" err="1" smtClean="0">
                <a:solidFill>
                  <a:schemeClr val="bg1"/>
                </a:solidFill>
                <a:latin typeface="Courier New" charset="0"/>
              </a:rPr>
              <a:t>pn</a:t>
            </a:r>
            <a:r>
              <a:rPr lang="en-US" sz="2400" b="1" dirty="0" smtClean="0">
                <a:solidFill>
                  <a:schemeClr val="bg1"/>
                </a:solidFill>
                <a:latin typeface="Courier New" charset="0"/>
              </a:rPr>
              <a:t>; </a:t>
            </a:r>
            <a:r>
              <a:rPr lang="en-US" sz="2400" b="1" dirty="0" err="1" smtClean="0">
                <a:solidFill>
                  <a:schemeClr val="bg1"/>
                </a:solidFill>
                <a:latin typeface="Courier New" charset="0"/>
              </a:rPr>
              <a:t>q</a:t>
            </a:r>
            <a:endParaRPr lang="en-US" sz="2400" b="1" dirty="0" smtClean="0">
              <a:solidFill>
                <a:schemeClr val="bg1"/>
              </a:solidFill>
              <a:latin typeface="Courier New" charset="0"/>
            </a:endParaRPr>
          </a:p>
        </p:txBody>
      </p:sp>
      <p:sp>
        <p:nvSpPr>
          <p:cNvPr id="12" name="AutoShape 21"/>
          <p:cNvSpPr>
            <a:spLocks noChangeArrowheads="1"/>
          </p:cNvSpPr>
          <p:nvPr/>
        </p:nvSpPr>
        <p:spPr bwMode="auto">
          <a:xfrm>
            <a:off x="4483100" y="4216400"/>
            <a:ext cx="3314700" cy="1804749"/>
          </a:xfrm>
          <a:prstGeom prst="wedgeRoundRectCallout">
            <a:avLst>
              <a:gd name="adj1" fmla="val -78811"/>
              <a:gd name="adj2" fmla="val -39778"/>
              <a:gd name="adj3" fmla="val 16667"/>
            </a:avLst>
          </a:prstGeom>
          <a:solidFill>
            <a:srgbClr val="6585CF"/>
          </a:solidFill>
          <a:ln w="9525">
            <a:solidFill>
              <a:schemeClr val="tx1"/>
            </a:solidFill>
            <a:miter lim="800000"/>
            <a:headEnd/>
            <a:tailEnd/>
          </a:ln>
          <a:effectLst/>
        </p:spPr>
        <p:txBody>
          <a:bodyPr wrap="square">
            <a:prstTxWarp prst="textNoShape">
              <a:avLst/>
            </a:prstTxWarp>
            <a:spAutoFit/>
          </a:bodyPr>
          <a:lstStyle/>
          <a:p>
            <a:r>
              <a:rPr lang="en-GB" sz="2000" dirty="0" smtClean="0">
                <a:solidFill>
                  <a:srgbClr val="000000"/>
                </a:solidFill>
                <a:latin typeface="Chalkboard"/>
                <a:cs typeface="Chalkboard"/>
              </a:rPr>
              <a:t>If the semicolons are omitted, then the generators must line up.  The indentation replaces the punctuation.</a:t>
            </a:r>
            <a:endParaRPr lang="en-GB" sz="2000" dirty="0">
              <a:solidFill>
                <a:srgbClr val="000000"/>
              </a:solidFill>
              <a:latin typeface="Chalkboard"/>
              <a:cs typeface="Chalkboard"/>
            </a:endParaRPr>
          </a:p>
        </p:txBody>
      </p:sp>
    </p:spTree>
    <p:extLst>
      <p:ext uri="{BB962C8B-B14F-4D97-AF65-F5344CB8AC3E}">
        <p14:creationId xmlns:p14="http://schemas.microsoft.com/office/powerpoint/2010/main" val="10830404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Bigger Example</a:t>
            </a:r>
            <a:endParaRPr lang="en-US" dirty="0"/>
          </a:p>
        </p:txBody>
      </p:sp>
      <p:sp>
        <p:nvSpPr>
          <p:cNvPr id="3" name="Content Placeholder 2"/>
          <p:cNvSpPr>
            <a:spLocks noGrp="1"/>
          </p:cNvSpPr>
          <p:nvPr>
            <p:ph idx="1"/>
          </p:nvPr>
        </p:nvSpPr>
        <p:spPr/>
        <p:txBody>
          <a:bodyPr/>
          <a:lstStyle/>
          <a:p>
            <a:r>
              <a:rPr lang="en-US" dirty="0" smtClean="0"/>
              <a:t>The </a:t>
            </a:r>
            <a:r>
              <a:rPr lang="en-US" b="1" dirty="0" err="1" smtClean="0">
                <a:solidFill>
                  <a:schemeClr val="accent1"/>
                </a:solidFill>
                <a:latin typeface="Courier"/>
                <a:cs typeface="Courier"/>
              </a:rPr>
              <a:t>getLine</a:t>
            </a:r>
            <a:r>
              <a:rPr lang="en-US" b="1" dirty="0" smtClean="0">
                <a:solidFill>
                  <a:schemeClr val="accent1"/>
                </a:solidFill>
                <a:cs typeface="Chalkboard"/>
              </a:rPr>
              <a:t> </a:t>
            </a:r>
            <a:r>
              <a:rPr lang="en-US" dirty="0" smtClean="0"/>
              <a:t>function reads a line of input:</a:t>
            </a:r>
            <a:endParaRPr lang="en-US" dirty="0"/>
          </a:p>
        </p:txBody>
      </p:sp>
      <p:sp>
        <p:nvSpPr>
          <p:cNvPr id="4" name="Rectangle 3"/>
          <p:cNvSpPr>
            <a:spLocks noChangeArrowheads="1"/>
          </p:cNvSpPr>
          <p:nvPr/>
        </p:nvSpPr>
        <p:spPr bwMode="auto">
          <a:xfrm>
            <a:off x="977900" y="2387600"/>
            <a:ext cx="7823200" cy="2677656"/>
          </a:xfrm>
          <a:prstGeom prst="rect">
            <a:avLst/>
          </a:prstGeom>
          <a:solidFill>
            <a:srgbClr val="FFFF00"/>
          </a:solidFill>
          <a:ln w="19050">
            <a:solidFill>
              <a:schemeClr val="tx1"/>
            </a:solidFill>
            <a:miter lim="800000"/>
            <a:headEnd/>
            <a:tailEnd/>
          </a:ln>
          <a:effectLst/>
        </p:spPr>
        <p:txBody>
          <a:bodyPr wrap="square">
            <a:prstTxWarp prst="textNoShape">
              <a:avLst/>
            </a:prstTxWarp>
            <a:spAutoFit/>
          </a:bodyPr>
          <a:lstStyle/>
          <a:p>
            <a:pPr marL="290513" indent="-290513">
              <a:buClr>
                <a:srgbClr val="FF3300"/>
              </a:buClr>
            </a:pPr>
            <a:r>
              <a:rPr lang="en-US" sz="2400" b="1" dirty="0" err="1" smtClean="0">
                <a:solidFill>
                  <a:schemeClr val="bg1"/>
                </a:solidFill>
                <a:latin typeface="Courier New" charset="0"/>
              </a:rPr>
              <a:t>getLine</a:t>
            </a:r>
            <a:r>
              <a:rPr lang="en-US" sz="2400" b="1" dirty="0" smtClean="0">
                <a:solidFill>
                  <a:schemeClr val="bg1"/>
                </a:solidFill>
                <a:latin typeface="Courier New" charset="0"/>
              </a:rPr>
              <a:t> :: IO [Char]</a:t>
            </a:r>
          </a:p>
          <a:p>
            <a:pPr marL="290513" indent="-290513">
              <a:buClr>
                <a:srgbClr val="FF3300"/>
              </a:buClr>
            </a:pPr>
            <a:r>
              <a:rPr lang="en-US" sz="2400" b="1" dirty="0" err="1" smtClean="0">
                <a:solidFill>
                  <a:schemeClr val="bg1"/>
                </a:solidFill>
                <a:latin typeface="Courier New" charset="0"/>
              </a:rPr>
              <a:t>getLine</a:t>
            </a:r>
            <a:r>
              <a:rPr lang="en-US" sz="2400" b="1" dirty="0" smtClean="0">
                <a:solidFill>
                  <a:schemeClr val="bg1"/>
                </a:solidFill>
                <a:latin typeface="Courier New" charset="0"/>
              </a:rPr>
              <a:t> = do { </a:t>
            </a:r>
            <a:r>
              <a:rPr lang="en-US" sz="2400" b="1" dirty="0" err="1" smtClean="0">
                <a:solidFill>
                  <a:schemeClr val="bg1"/>
                </a:solidFill>
                <a:latin typeface="Courier New" charset="0"/>
              </a:rPr>
              <a:t>c</a:t>
            </a:r>
            <a:r>
              <a:rPr lang="en-US" sz="2400" b="1" dirty="0" smtClean="0">
                <a:solidFill>
                  <a:schemeClr val="bg1"/>
                </a:solidFill>
                <a:latin typeface="Courier New" charset="0"/>
              </a:rPr>
              <a:t> &lt;- </a:t>
            </a:r>
            <a:r>
              <a:rPr lang="en-US" sz="2400" b="1" dirty="0" err="1" smtClean="0">
                <a:solidFill>
                  <a:schemeClr val="bg1"/>
                </a:solidFill>
                <a:latin typeface="Courier New" charset="0"/>
              </a:rPr>
              <a:t>getChar</a:t>
            </a:r>
            <a:r>
              <a:rPr lang="en-US" sz="2400" b="1" dirty="0" smtClean="0">
                <a:solidFill>
                  <a:schemeClr val="bg1"/>
                </a:solidFill>
                <a:latin typeface="Courier New" charset="0"/>
              </a:rPr>
              <a:t> ;</a:t>
            </a:r>
          </a:p>
          <a:p>
            <a:pPr marL="290513" indent="-290513">
              <a:buClr>
                <a:srgbClr val="FF3300"/>
              </a:buClr>
            </a:pPr>
            <a:r>
              <a:rPr lang="en-US" sz="2400" b="1" dirty="0" smtClean="0">
                <a:solidFill>
                  <a:schemeClr val="bg1"/>
                </a:solidFill>
                <a:latin typeface="Courier New" charset="0"/>
              </a:rPr>
              <a:t>               if </a:t>
            </a:r>
            <a:r>
              <a:rPr lang="en-US" sz="2400" b="1" dirty="0" err="1" smtClean="0">
                <a:solidFill>
                  <a:schemeClr val="bg1"/>
                </a:solidFill>
                <a:latin typeface="Courier New" charset="0"/>
              </a:rPr>
              <a:t>c</a:t>
            </a:r>
            <a:r>
              <a:rPr lang="en-US" sz="2400" b="1" dirty="0" smtClean="0">
                <a:solidFill>
                  <a:schemeClr val="bg1"/>
                </a:solidFill>
                <a:latin typeface="Courier New" charset="0"/>
              </a:rPr>
              <a:t> == '\</a:t>
            </a:r>
            <a:r>
              <a:rPr lang="en-US" sz="2400" b="1" dirty="0" err="1" smtClean="0">
                <a:solidFill>
                  <a:schemeClr val="bg1"/>
                </a:solidFill>
                <a:latin typeface="Courier New" charset="0"/>
              </a:rPr>
              <a:t>n</a:t>
            </a:r>
            <a:r>
              <a:rPr lang="en-US" sz="2400" b="1" dirty="0" smtClean="0">
                <a:solidFill>
                  <a:schemeClr val="bg1"/>
                </a:solidFill>
                <a:latin typeface="Courier New" charset="0"/>
              </a:rPr>
              <a:t>' then </a:t>
            </a:r>
          </a:p>
          <a:p>
            <a:pPr marL="290513" indent="-290513">
              <a:buClr>
                <a:srgbClr val="FF3300"/>
              </a:buClr>
            </a:pPr>
            <a:r>
              <a:rPr lang="en-US" sz="2400" b="1" dirty="0" smtClean="0">
                <a:solidFill>
                  <a:schemeClr val="bg1"/>
                </a:solidFill>
                <a:latin typeface="Courier New" charset="0"/>
              </a:rPr>
              <a:t>                    return []</a:t>
            </a:r>
          </a:p>
          <a:p>
            <a:pPr marL="290513" indent="-290513">
              <a:buClr>
                <a:srgbClr val="FF3300"/>
              </a:buClr>
            </a:pPr>
            <a:r>
              <a:rPr lang="en-US" sz="2400" b="1" dirty="0" smtClean="0">
                <a:solidFill>
                  <a:schemeClr val="bg1"/>
                </a:solidFill>
                <a:latin typeface="Courier New" charset="0"/>
              </a:rPr>
              <a:t>               else </a:t>
            </a:r>
          </a:p>
          <a:p>
            <a:pPr marL="290513" indent="-290513">
              <a:buClr>
                <a:srgbClr val="FF3300"/>
              </a:buClr>
            </a:pPr>
            <a:r>
              <a:rPr lang="en-US" sz="2400" b="1" dirty="0" smtClean="0">
                <a:solidFill>
                  <a:schemeClr val="bg1"/>
                </a:solidFill>
                <a:latin typeface="Courier New" charset="0"/>
              </a:rPr>
              <a:t>                    do { </a:t>
            </a:r>
            <a:r>
              <a:rPr lang="en-US" sz="2400" b="1" dirty="0" err="1" smtClean="0">
                <a:solidFill>
                  <a:schemeClr val="bg1"/>
                </a:solidFill>
                <a:latin typeface="Courier New" charset="0"/>
              </a:rPr>
              <a:t>cs</a:t>
            </a:r>
            <a:r>
              <a:rPr lang="en-US" sz="2400" b="1" dirty="0" smtClean="0">
                <a:solidFill>
                  <a:schemeClr val="bg1"/>
                </a:solidFill>
                <a:latin typeface="Courier New" charset="0"/>
              </a:rPr>
              <a:t> &lt;- </a:t>
            </a:r>
            <a:r>
              <a:rPr lang="en-US" sz="2400" b="1" dirty="0" err="1" smtClean="0">
                <a:solidFill>
                  <a:schemeClr val="bg1"/>
                </a:solidFill>
                <a:latin typeface="Courier New" charset="0"/>
              </a:rPr>
              <a:t>getLine</a:t>
            </a:r>
            <a:r>
              <a:rPr lang="en-US" sz="2400" b="1" dirty="0" smtClean="0">
                <a:solidFill>
                  <a:schemeClr val="bg1"/>
                </a:solidFill>
                <a:latin typeface="Courier New" charset="0"/>
              </a:rPr>
              <a:t>;</a:t>
            </a:r>
          </a:p>
          <a:p>
            <a:pPr marL="290513" indent="-290513">
              <a:buClr>
                <a:srgbClr val="FF3300"/>
              </a:buClr>
            </a:pPr>
            <a:r>
              <a:rPr lang="en-US" sz="2400" b="1" dirty="0" smtClean="0">
                <a:solidFill>
                  <a:schemeClr val="bg1"/>
                </a:solidFill>
                <a:latin typeface="Courier New" charset="0"/>
              </a:rPr>
              <a:t>                         return (</a:t>
            </a:r>
            <a:r>
              <a:rPr lang="en-US" sz="2400" b="1" dirty="0" err="1" smtClean="0">
                <a:solidFill>
                  <a:schemeClr val="bg1"/>
                </a:solidFill>
                <a:latin typeface="Courier New" charset="0"/>
              </a:rPr>
              <a:t>c:cs</a:t>
            </a:r>
            <a:r>
              <a:rPr lang="en-US" sz="2400" b="1" dirty="0" smtClean="0">
                <a:solidFill>
                  <a:schemeClr val="bg1"/>
                </a:solidFill>
                <a:latin typeface="Courier New" charset="0"/>
              </a:rPr>
              <a:t>) }}</a:t>
            </a:r>
          </a:p>
        </p:txBody>
      </p:sp>
      <p:sp>
        <p:nvSpPr>
          <p:cNvPr id="6" name="Rounded Rectangular Callout 5"/>
          <p:cNvSpPr/>
          <p:nvPr/>
        </p:nvSpPr>
        <p:spPr>
          <a:xfrm>
            <a:off x="1117600" y="5588000"/>
            <a:ext cx="7454900" cy="919401"/>
          </a:xfrm>
          <a:prstGeom prst="wedgeRoundRectCallout">
            <a:avLst>
              <a:gd name="adj1" fmla="val -23745"/>
              <a:gd name="adj2" fmla="val 49693"/>
              <a:gd name="adj3" fmla="val 16667"/>
            </a:avLst>
          </a:prstGeom>
          <a:solidFill>
            <a:srgbClr val="5F84D2"/>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dirty="0" smtClean="0">
                <a:solidFill>
                  <a:schemeClr val="bg1"/>
                </a:solidFill>
                <a:latin typeface="Chalkboard"/>
                <a:cs typeface="Chalkboard"/>
              </a:rPr>
              <a:t>Note the “regular” code mixed with the monadic operations and the nested “do” expression.</a:t>
            </a:r>
            <a:endParaRPr lang="en-US" sz="2400" dirty="0">
              <a:solidFill>
                <a:schemeClr val="bg1"/>
              </a:solidFill>
              <a:latin typeface="Chalkboard"/>
              <a:cs typeface="Chalkboard"/>
            </a:endParaRPr>
          </a:p>
        </p:txBody>
      </p:sp>
    </p:spTree>
    <p:extLst>
      <p:ext uri="{BB962C8B-B14F-4D97-AF65-F5344CB8AC3E}">
        <p14:creationId xmlns:p14="http://schemas.microsoft.com/office/powerpoint/2010/main" val="407619382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p:cNvCxnSpPr/>
          <p:nvPr/>
        </p:nvCxnSpPr>
        <p:spPr>
          <a:xfrm>
            <a:off x="7740650" y="3557527"/>
            <a:ext cx="692150" cy="11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6985000" y="3558048"/>
            <a:ext cx="8001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985000" y="3490656"/>
            <a:ext cx="32385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7772400" y="3769852"/>
            <a:ext cx="660400" cy="108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985000" y="3769852"/>
            <a:ext cx="80645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74638"/>
            <a:ext cx="8229600" cy="893762"/>
          </a:xfrm>
        </p:spPr>
        <p:txBody>
          <a:bodyPr>
            <a:normAutofit fontScale="90000"/>
          </a:bodyPr>
          <a:lstStyle/>
          <a:p>
            <a:r>
              <a:rPr lang="en-US" dirty="0" smtClean="0"/>
              <a:t>An Analogy: Monad as Assembly Line</a:t>
            </a:r>
            <a:endParaRPr lang="en-US" dirty="0"/>
          </a:p>
        </p:txBody>
      </p:sp>
      <p:sp>
        <p:nvSpPr>
          <p:cNvPr id="3" name="Content Placeholder 2"/>
          <p:cNvSpPr>
            <a:spLocks noGrp="1"/>
          </p:cNvSpPr>
          <p:nvPr>
            <p:ph idx="1"/>
          </p:nvPr>
        </p:nvSpPr>
        <p:spPr>
          <a:xfrm>
            <a:off x="457200" y="1320800"/>
            <a:ext cx="8229600" cy="5130800"/>
          </a:xfrm>
        </p:spPr>
        <p:txBody>
          <a:bodyPr>
            <a:normAutofit fontScale="77500" lnSpcReduction="20000"/>
          </a:bodyPr>
          <a:lstStyle/>
          <a:p>
            <a:r>
              <a:rPr lang="en-US" dirty="0" smtClean="0"/>
              <a:t>Each action in the IO monad is a possible stage in an assembly line.</a:t>
            </a:r>
          </a:p>
          <a:p>
            <a:r>
              <a:rPr lang="en-US" dirty="0" smtClean="0"/>
              <a:t>For an action with type </a:t>
            </a:r>
            <a:r>
              <a:rPr lang="en-US" b="1" dirty="0" smtClean="0">
                <a:solidFill>
                  <a:schemeClr val="accent1"/>
                </a:solidFill>
                <a:latin typeface="Courier New"/>
                <a:cs typeface="Courier New"/>
              </a:rPr>
              <a:t>IO a</a:t>
            </a:r>
            <a:r>
              <a:rPr lang="en-US" dirty="0" smtClean="0"/>
              <a:t>, the type</a:t>
            </a:r>
          </a:p>
          <a:p>
            <a:pPr lvl="1"/>
            <a:r>
              <a:rPr lang="en-US" dirty="0" smtClean="0"/>
              <a:t>tags the action as suitable for the IO assembly line via the </a:t>
            </a:r>
            <a:r>
              <a:rPr lang="en-US" b="1" dirty="0" smtClean="0">
                <a:solidFill>
                  <a:schemeClr val="accent1"/>
                </a:solidFill>
                <a:latin typeface="Courier New"/>
                <a:cs typeface="Courier New"/>
              </a:rPr>
              <a:t>IO</a:t>
            </a:r>
            <a:r>
              <a:rPr lang="en-US" dirty="0" smtClean="0"/>
              <a:t> type constructor.</a:t>
            </a:r>
          </a:p>
          <a:p>
            <a:pPr lvl="1"/>
            <a:r>
              <a:rPr lang="en-US" dirty="0" smtClean="0"/>
              <a:t>indicates that the kind of thing being passed to the next stage in the assembly line has type </a:t>
            </a:r>
            <a:r>
              <a:rPr lang="en-US" b="1" dirty="0" smtClean="0">
                <a:solidFill>
                  <a:srgbClr val="CEB966"/>
                </a:solidFill>
                <a:latin typeface="Courier New"/>
                <a:cs typeface="Courier New"/>
              </a:rPr>
              <a:t>a</a:t>
            </a:r>
            <a:r>
              <a:rPr lang="en-US" dirty="0" smtClean="0"/>
              <a:t>.</a:t>
            </a:r>
          </a:p>
          <a:p>
            <a:r>
              <a:rPr lang="en-US" dirty="0" smtClean="0"/>
              <a:t>The </a:t>
            </a:r>
            <a:r>
              <a:rPr lang="en-US" dirty="0" smtClean="0">
                <a:solidFill>
                  <a:srgbClr val="FFFF00"/>
                </a:solidFill>
              </a:rPr>
              <a:t>bind </a:t>
            </a:r>
            <a:r>
              <a:rPr lang="en-US" dirty="0" smtClean="0"/>
              <a:t>operator “snaps” two stages                         s1 and s2 together to build a compound stage.  </a:t>
            </a:r>
          </a:p>
          <a:p>
            <a:r>
              <a:rPr lang="en-US" dirty="0" smtClean="0"/>
              <a:t>The </a:t>
            </a:r>
            <a:r>
              <a:rPr lang="en-US" dirty="0" smtClean="0">
                <a:solidFill>
                  <a:srgbClr val="FFFF00"/>
                </a:solidFill>
              </a:rPr>
              <a:t>return </a:t>
            </a:r>
            <a:r>
              <a:rPr lang="en-US" dirty="0" smtClean="0"/>
              <a:t>operator converts a pure value into a stage in the assembly line. </a:t>
            </a:r>
          </a:p>
          <a:p>
            <a:r>
              <a:rPr lang="en-US" dirty="0" smtClean="0"/>
              <a:t>The assembly line </a:t>
            </a:r>
            <a:r>
              <a:rPr lang="en-US" i="1" dirty="0" smtClean="0">
                <a:solidFill>
                  <a:srgbClr val="FFFF00"/>
                </a:solidFill>
              </a:rPr>
              <a:t>does nothing</a:t>
            </a:r>
            <a:r>
              <a:rPr lang="en-US" dirty="0" smtClean="0"/>
              <a:t> until it is turned on.</a:t>
            </a:r>
          </a:p>
          <a:p>
            <a:r>
              <a:rPr lang="en-US" dirty="0" smtClean="0"/>
              <a:t>The only safe way to “run” an IO assembly is to execute the program, either using </a:t>
            </a:r>
            <a:r>
              <a:rPr lang="en-US" dirty="0" err="1" smtClean="0"/>
              <a:t>ghci</a:t>
            </a:r>
            <a:r>
              <a:rPr lang="en-US" dirty="0" smtClean="0"/>
              <a:t> or running an executable. </a:t>
            </a:r>
          </a:p>
        </p:txBody>
      </p:sp>
      <p:grpSp>
        <p:nvGrpSpPr>
          <p:cNvPr id="5" name="Group 4"/>
          <p:cNvGrpSpPr/>
          <p:nvPr/>
        </p:nvGrpSpPr>
        <p:grpSpPr>
          <a:xfrm>
            <a:off x="8102600" y="1282700"/>
            <a:ext cx="660400" cy="596900"/>
            <a:chOff x="4648200" y="1828800"/>
            <a:chExt cx="965200" cy="787400"/>
          </a:xfrm>
        </p:grpSpPr>
        <p:cxnSp>
          <p:nvCxnSpPr>
            <p:cNvPr id="8" name="Straight Arrow Connector 7"/>
            <p:cNvCxnSpPr/>
            <p:nvPr/>
          </p:nvCxnSpPr>
          <p:spPr>
            <a:xfrm>
              <a:off x="4648200" y="2082800"/>
              <a:ext cx="965200" cy="142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4648200" y="1993900"/>
              <a:ext cx="558800" cy="25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4648200" y="2362200"/>
              <a:ext cx="965200" cy="142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Snip Single Corner Rectangle 5"/>
            <p:cNvSpPr/>
            <p:nvPr/>
          </p:nvSpPr>
          <p:spPr>
            <a:xfrm>
              <a:off x="4826000" y="1828800"/>
              <a:ext cx="558800" cy="787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omic Sans MS" pitchFamily="66" charset="0"/>
              </a:endParaRPr>
            </a:p>
          </p:txBody>
        </p:sp>
      </p:grpSp>
      <p:sp>
        <p:nvSpPr>
          <p:cNvPr id="11" name="Snip Single Corner Rectangle 10"/>
          <p:cNvSpPr/>
          <p:nvPr/>
        </p:nvSpPr>
        <p:spPr>
          <a:xfrm>
            <a:off x="7106653" y="3365500"/>
            <a:ext cx="382337" cy="5969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smtClean="0">
                <a:solidFill>
                  <a:schemeClr val="bg1"/>
                </a:solidFill>
                <a:latin typeface="Comic Sans MS" pitchFamily="66" charset="0"/>
              </a:rPr>
              <a:t>1</a:t>
            </a:r>
            <a:endParaRPr lang="en-US" dirty="0">
              <a:solidFill>
                <a:schemeClr val="bg1"/>
              </a:solidFill>
              <a:latin typeface="Comic Sans MS" pitchFamily="66" charset="0"/>
            </a:endParaRPr>
          </a:p>
        </p:txBody>
      </p:sp>
      <p:sp>
        <p:nvSpPr>
          <p:cNvPr id="16" name="Snip Single Corner Rectangle 15"/>
          <p:cNvSpPr/>
          <p:nvPr/>
        </p:nvSpPr>
        <p:spPr>
          <a:xfrm>
            <a:off x="7894053" y="3365500"/>
            <a:ext cx="382337" cy="5969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smtClean="0">
                <a:solidFill>
                  <a:srgbClr val="000000"/>
                </a:solidFill>
                <a:latin typeface="Comic Sans MS" pitchFamily="66" charset="0"/>
              </a:rPr>
              <a:t>2</a:t>
            </a:r>
            <a:endParaRPr lang="en-US" dirty="0">
              <a:solidFill>
                <a:srgbClr val="000000"/>
              </a:solidFill>
              <a:latin typeface="Comic Sans MS" pitchFamily="66" charset="0"/>
            </a:endParaRPr>
          </a:p>
        </p:txBody>
      </p:sp>
    </p:spTree>
    <p:extLst>
      <p:ext uri="{BB962C8B-B14F-4D97-AF65-F5344CB8AC3E}">
        <p14:creationId xmlns:p14="http://schemas.microsoft.com/office/powerpoint/2010/main" val="2961962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fontAlgn="auto" hangingPunct="1">
              <a:spcAft>
                <a:spcPts val="0"/>
              </a:spcAft>
              <a:defRPr/>
            </a:pPr>
            <a:r>
              <a:rPr lang="en-GB" sz="4000" dirty="0" smtClean="0">
                <a:ea typeface="+mj-ea"/>
                <a:cs typeface="+mj-cs"/>
              </a:rPr>
              <a:t>Most Research Languages</a:t>
            </a:r>
          </a:p>
        </p:txBody>
      </p:sp>
      <p:sp>
        <p:nvSpPr>
          <p:cNvPr id="37891" name="TextBox 14"/>
          <p:cNvSpPr txBox="1">
            <a:spLocks noChangeArrowheads="1"/>
          </p:cNvSpPr>
          <p:nvPr/>
        </p:nvSpPr>
        <p:spPr bwMode="auto">
          <a:xfrm>
            <a:off x="2185988" y="5389563"/>
            <a:ext cx="9144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1yr</a:t>
            </a:r>
          </a:p>
        </p:txBody>
      </p:sp>
      <p:sp>
        <p:nvSpPr>
          <p:cNvPr id="37892" name="TextBox 15"/>
          <p:cNvSpPr txBox="1">
            <a:spLocks noChangeArrowheads="1"/>
          </p:cNvSpPr>
          <p:nvPr/>
        </p:nvSpPr>
        <p:spPr bwMode="auto">
          <a:xfrm>
            <a:off x="3671888" y="5389563"/>
            <a:ext cx="9144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5yr</a:t>
            </a:r>
          </a:p>
        </p:txBody>
      </p:sp>
      <p:sp>
        <p:nvSpPr>
          <p:cNvPr id="37893" name="TextBox 16"/>
          <p:cNvSpPr txBox="1">
            <a:spLocks noChangeArrowheads="1"/>
          </p:cNvSpPr>
          <p:nvPr/>
        </p:nvSpPr>
        <p:spPr bwMode="auto">
          <a:xfrm>
            <a:off x="4700588" y="5389563"/>
            <a:ext cx="12573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10yr</a:t>
            </a:r>
          </a:p>
        </p:txBody>
      </p:sp>
      <p:sp>
        <p:nvSpPr>
          <p:cNvPr id="37894" name="TextBox 17"/>
          <p:cNvSpPr txBox="1">
            <a:spLocks noChangeArrowheads="1"/>
          </p:cNvSpPr>
          <p:nvPr/>
        </p:nvSpPr>
        <p:spPr bwMode="auto">
          <a:xfrm>
            <a:off x="6415088" y="5389563"/>
            <a:ext cx="12573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15yr</a:t>
            </a:r>
          </a:p>
        </p:txBody>
      </p:sp>
      <p:grpSp>
        <p:nvGrpSpPr>
          <p:cNvPr id="37895" name="Group 29"/>
          <p:cNvGrpSpPr>
            <a:grpSpLocks/>
          </p:cNvGrpSpPr>
          <p:nvPr/>
        </p:nvGrpSpPr>
        <p:grpSpPr bwMode="auto">
          <a:xfrm>
            <a:off x="285750" y="1785938"/>
            <a:ext cx="7786688" cy="3789362"/>
            <a:chOff x="0" y="1285860"/>
            <a:chExt cx="7786709" cy="3789251"/>
          </a:xfrm>
        </p:grpSpPr>
        <p:sp>
          <p:nvSpPr>
            <p:cNvPr id="37899" name="TextBox 13"/>
            <p:cNvSpPr txBox="1">
              <a:spLocks noChangeArrowheads="1"/>
            </p:cNvSpPr>
            <p:nvPr/>
          </p:nvSpPr>
          <p:spPr bwMode="auto">
            <a:xfrm>
              <a:off x="0" y="1357298"/>
              <a:ext cx="1845482" cy="706823"/>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1,000,000</a:t>
              </a:r>
            </a:p>
          </p:txBody>
        </p:sp>
        <p:cxnSp>
          <p:nvCxnSpPr>
            <p:cNvPr id="37900" name="Straight Connector 4"/>
            <p:cNvCxnSpPr>
              <a:cxnSpLocks noChangeShapeType="1"/>
            </p:cNvCxnSpPr>
            <p:nvPr/>
          </p:nvCxnSpPr>
          <p:spPr bwMode="auto">
            <a:xfrm rot="5400000">
              <a:off x="248216" y="2993742"/>
              <a:ext cx="3418306" cy="2541"/>
            </a:xfrm>
            <a:prstGeom prst="line">
              <a:avLst/>
            </a:prstGeom>
            <a:noFill/>
            <a:ln w="28575">
              <a:solidFill>
                <a:schemeClr val="tx1"/>
              </a:solidFill>
              <a:round/>
              <a:headEnd/>
              <a:tailEnd/>
            </a:ln>
          </p:spPr>
        </p:cxnSp>
        <p:cxnSp>
          <p:nvCxnSpPr>
            <p:cNvPr id="37901" name="Straight Connector 7"/>
            <p:cNvCxnSpPr>
              <a:cxnSpLocks noChangeShapeType="1"/>
            </p:cNvCxnSpPr>
            <p:nvPr/>
          </p:nvCxnSpPr>
          <p:spPr bwMode="auto">
            <a:xfrm rot="10800000" flipV="1">
              <a:off x="1957369" y="4701930"/>
              <a:ext cx="5829340" cy="29041"/>
            </a:xfrm>
            <a:prstGeom prst="line">
              <a:avLst/>
            </a:prstGeom>
            <a:noFill/>
            <a:ln w="28575">
              <a:solidFill>
                <a:schemeClr val="tx1"/>
              </a:solidFill>
              <a:round/>
              <a:headEnd/>
              <a:tailEnd/>
            </a:ln>
          </p:spPr>
        </p:cxnSp>
        <p:sp>
          <p:nvSpPr>
            <p:cNvPr id="37902" name="TextBox 10"/>
            <p:cNvSpPr txBox="1">
              <a:spLocks noChangeArrowheads="1"/>
            </p:cNvSpPr>
            <p:nvPr/>
          </p:nvSpPr>
          <p:spPr bwMode="auto">
            <a:xfrm>
              <a:off x="1385864" y="4035551"/>
              <a:ext cx="457203"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a:t>
              </a:r>
            </a:p>
          </p:txBody>
        </p:sp>
        <p:sp>
          <p:nvSpPr>
            <p:cNvPr id="37903" name="TextBox 11"/>
            <p:cNvSpPr txBox="1">
              <a:spLocks noChangeArrowheads="1"/>
            </p:cNvSpPr>
            <p:nvPr/>
          </p:nvSpPr>
          <p:spPr bwMode="auto">
            <a:xfrm>
              <a:off x="700060" y="3164220"/>
              <a:ext cx="1143008"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a:t>
              </a:r>
            </a:p>
          </p:txBody>
        </p:sp>
        <p:sp>
          <p:nvSpPr>
            <p:cNvPr id="37904" name="TextBox 12"/>
            <p:cNvSpPr txBox="1">
              <a:spLocks noChangeArrowheads="1"/>
            </p:cNvSpPr>
            <p:nvPr/>
          </p:nvSpPr>
          <p:spPr bwMode="auto">
            <a:xfrm>
              <a:off x="285720" y="2285992"/>
              <a:ext cx="1485910"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10,000</a:t>
              </a:r>
            </a:p>
          </p:txBody>
        </p:sp>
        <p:sp>
          <p:nvSpPr>
            <p:cNvPr id="37905" name="Freeform 27"/>
            <p:cNvSpPr>
              <a:spLocks noChangeArrowheads="1"/>
            </p:cNvSpPr>
            <p:nvPr/>
          </p:nvSpPr>
          <p:spPr bwMode="auto">
            <a:xfrm>
              <a:off x="1992943" y="4153073"/>
              <a:ext cx="1187929" cy="541221"/>
            </a:xfrm>
            <a:custGeom>
              <a:avLst/>
              <a:gdLst>
                <a:gd name="T0" fmla="*/ 0 w 959005"/>
                <a:gd name="T1" fmla="*/ 0 h 367990"/>
                <a:gd name="T2" fmla="*/ 1356473 w 959005"/>
                <a:gd name="T3" fmla="*/ 0 h 367990"/>
                <a:gd name="T4" fmla="*/ 1356473 w 959005"/>
                <a:gd name="T5" fmla="*/ 0 h 367990"/>
                <a:gd name="T6" fmla="*/ 1822760 w 959005"/>
                <a:gd name="T7" fmla="*/ 1170716 h 367990"/>
                <a:gd name="T8" fmla="*/ 1822760 w 959005"/>
                <a:gd name="T9" fmla="*/ 1170716 h 367990"/>
                <a:gd name="T10" fmla="*/ 0 60000 65536"/>
                <a:gd name="T11" fmla="*/ 0 60000 65536"/>
                <a:gd name="T12" fmla="*/ 0 60000 65536"/>
                <a:gd name="T13" fmla="*/ 0 60000 65536"/>
                <a:gd name="T14" fmla="*/ 0 60000 65536"/>
                <a:gd name="T15" fmla="*/ 0 w 959005"/>
                <a:gd name="T16" fmla="*/ 0 h 367990"/>
                <a:gd name="T17" fmla="*/ 959005 w 959005"/>
                <a:gd name="T18" fmla="*/ 367990 h 367990"/>
              </a:gdLst>
              <a:ahLst/>
              <a:cxnLst>
                <a:cxn ang="T10">
                  <a:pos x="T0" y="T1"/>
                </a:cxn>
                <a:cxn ang="T11">
                  <a:pos x="T2" y="T3"/>
                </a:cxn>
                <a:cxn ang="T12">
                  <a:pos x="T4" y="T5"/>
                </a:cxn>
                <a:cxn ang="T13">
                  <a:pos x="T6" y="T7"/>
                </a:cxn>
                <a:cxn ang="T14">
                  <a:pos x="T8" y="T9"/>
                </a:cxn>
              </a:cxnLst>
              <a:rect l="T15" t="T16" r="T17" b="T18"/>
              <a:pathLst>
                <a:path w="959005" h="367990">
                  <a:moveTo>
                    <a:pt x="0" y="0"/>
                  </a:moveTo>
                  <a:lnTo>
                    <a:pt x="713678" y="0"/>
                  </a:lnTo>
                  <a:lnTo>
                    <a:pt x="959005" y="367990"/>
                  </a:lnTo>
                </a:path>
              </a:pathLst>
            </a:custGeom>
            <a:noFill/>
            <a:ln w="57150">
              <a:solidFill>
                <a:srgbClr val="FF0000"/>
              </a:solidFill>
              <a:round/>
              <a:headEnd/>
              <a:tailEnd/>
            </a:ln>
          </p:spPr>
          <p:txBody>
            <a:bodyPr anchor="ctr">
              <a:prstTxWarp prst="textNoShape">
                <a:avLst/>
              </a:prstTxWarp>
            </a:bodyPr>
            <a:lstStyle/>
            <a:p>
              <a:pPr algn="ctr"/>
              <a:endParaRPr lang="en-US">
                <a:latin typeface="Book Antiqua" charset="0"/>
              </a:endParaRPr>
            </a:p>
          </p:txBody>
        </p:sp>
      </p:grpSp>
      <p:sp>
        <p:nvSpPr>
          <p:cNvPr id="37896" name="TextBox 30"/>
          <p:cNvSpPr txBox="1">
            <a:spLocks noChangeArrowheads="1"/>
          </p:cNvSpPr>
          <p:nvPr/>
        </p:nvSpPr>
        <p:spPr bwMode="auto">
          <a:xfrm>
            <a:off x="3786188" y="4071938"/>
            <a:ext cx="2484437" cy="461962"/>
          </a:xfrm>
          <a:prstGeom prst="rect">
            <a:avLst/>
          </a:prstGeom>
          <a:solidFill>
            <a:srgbClr val="008000"/>
          </a:solidFill>
          <a:ln w="9525">
            <a:noFill/>
            <a:miter lim="800000"/>
            <a:headEnd/>
            <a:tailEnd/>
          </a:ln>
        </p:spPr>
        <p:txBody>
          <a:bodyPr>
            <a:prstTxWarp prst="textNoShape">
              <a:avLst/>
            </a:prstTxWarp>
            <a:spAutoFit/>
          </a:bodyPr>
          <a:lstStyle/>
          <a:p>
            <a:pPr algn="ctr"/>
            <a:r>
              <a:rPr lang="en-GB" sz="2400" dirty="0">
                <a:latin typeface="Chalkboard"/>
                <a:ea typeface="Chalkboard"/>
                <a:cs typeface="Chalkboard"/>
              </a:rPr>
              <a:t>The quick death</a:t>
            </a:r>
          </a:p>
        </p:txBody>
      </p:sp>
      <p:sp>
        <p:nvSpPr>
          <p:cNvPr id="37897" name="TextBox 31"/>
          <p:cNvSpPr txBox="1">
            <a:spLocks noChangeArrowheads="1"/>
          </p:cNvSpPr>
          <p:nvPr/>
        </p:nvSpPr>
        <p:spPr bwMode="auto">
          <a:xfrm rot="-5400000">
            <a:off x="-152400" y="4295776"/>
            <a:ext cx="1481137" cy="461962"/>
          </a:xfrm>
          <a:prstGeom prst="rect">
            <a:avLst/>
          </a:prstGeom>
          <a:solidFill>
            <a:srgbClr val="008000"/>
          </a:solidFill>
          <a:ln w="9525">
            <a:noFill/>
            <a:miter lim="800000"/>
            <a:headEnd/>
            <a:tailEnd/>
          </a:ln>
        </p:spPr>
        <p:txBody>
          <a:bodyPr>
            <a:prstTxWarp prst="textNoShape">
              <a:avLst/>
            </a:prstTxWarp>
            <a:spAutoFit/>
          </a:bodyPr>
          <a:lstStyle/>
          <a:p>
            <a:pPr algn="ctr"/>
            <a:r>
              <a:rPr lang="en-GB" sz="2400" dirty="0">
                <a:latin typeface="Chalkboard"/>
                <a:ea typeface="Chalkboard"/>
                <a:cs typeface="Chalkboard"/>
              </a:rPr>
              <a:t>Geeks</a:t>
            </a:r>
          </a:p>
        </p:txBody>
      </p:sp>
      <p:sp>
        <p:nvSpPr>
          <p:cNvPr id="37898" name="TextBox 32"/>
          <p:cNvSpPr txBox="1">
            <a:spLocks noChangeArrowheads="1"/>
          </p:cNvSpPr>
          <p:nvPr/>
        </p:nvSpPr>
        <p:spPr bwMode="auto">
          <a:xfrm rot="-5400000">
            <a:off x="-438150" y="2224088"/>
            <a:ext cx="2052638" cy="461962"/>
          </a:xfrm>
          <a:prstGeom prst="rect">
            <a:avLst/>
          </a:prstGeom>
          <a:solidFill>
            <a:srgbClr val="008000"/>
          </a:solidFill>
          <a:ln w="9525">
            <a:noFill/>
            <a:miter lim="800000"/>
            <a:headEnd/>
            <a:tailEnd/>
          </a:ln>
        </p:spPr>
        <p:txBody>
          <a:bodyPr>
            <a:prstTxWarp prst="textNoShape">
              <a:avLst/>
            </a:prstTxWarp>
            <a:spAutoFit/>
          </a:bodyPr>
          <a:lstStyle/>
          <a:p>
            <a:pPr algn="ctr"/>
            <a:r>
              <a:rPr lang="en-GB" sz="2400" dirty="0">
                <a:latin typeface="Chalkboard"/>
                <a:ea typeface="Chalkboard"/>
                <a:cs typeface="Chalkboard"/>
              </a:rPr>
              <a:t>Practitioners</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33500"/>
            <a:ext cx="8229600" cy="2413000"/>
          </a:xfrm>
        </p:spPr>
        <p:txBody>
          <a:bodyPr>
            <a:normAutofit fontScale="85000" lnSpcReduction="10000"/>
          </a:bodyPr>
          <a:lstStyle/>
          <a:p>
            <a:r>
              <a:rPr lang="en-US" dirty="0" smtClean="0"/>
              <a:t>Running the program turns on the IO assembly line.  </a:t>
            </a:r>
          </a:p>
          <a:p>
            <a:r>
              <a:rPr lang="en-US" dirty="0" smtClean="0"/>
              <a:t>The assembly line gets “the world” as its input and delivers a result and a modified world.</a:t>
            </a:r>
          </a:p>
          <a:p>
            <a:r>
              <a:rPr lang="en-US" dirty="0" smtClean="0"/>
              <a:t>The types guarantee that the world flows in a single thread through the assembly line.</a:t>
            </a:r>
            <a:endParaRPr lang="en-US" dirty="0"/>
          </a:p>
        </p:txBody>
      </p:sp>
      <p:sp>
        <p:nvSpPr>
          <p:cNvPr id="2" name="Title 1"/>
          <p:cNvSpPr>
            <a:spLocks noGrp="1"/>
          </p:cNvSpPr>
          <p:nvPr>
            <p:ph type="title"/>
          </p:nvPr>
        </p:nvSpPr>
        <p:spPr>
          <a:xfrm>
            <a:off x="457200" y="274638"/>
            <a:ext cx="8229600" cy="931862"/>
          </a:xfrm>
        </p:spPr>
        <p:txBody>
          <a:bodyPr/>
          <a:lstStyle/>
          <a:p>
            <a:r>
              <a:rPr lang="en-US" dirty="0" smtClean="0"/>
              <a:t>Powering the Assembly Line</a:t>
            </a:r>
            <a:endParaRPr lang="en-US" dirty="0"/>
          </a:p>
        </p:txBody>
      </p:sp>
      <p:grpSp>
        <p:nvGrpSpPr>
          <p:cNvPr id="65" name="Group 64"/>
          <p:cNvGrpSpPr/>
          <p:nvPr/>
        </p:nvGrpSpPr>
        <p:grpSpPr>
          <a:xfrm>
            <a:off x="1943100" y="3797300"/>
            <a:ext cx="5740400" cy="2616200"/>
            <a:chOff x="1930400" y="2679700"/>
            <a:chExt cx="5740400" cy="2616200"/>
          </a:xfrm>
        </p:grpSpPr>
        <p:grpSp>
          <p:nvGrpSpPr>
            <p:cNvPr id="62" name="Group 61"/>
            <p:cNvGrpSpPr/>
            <p:nvPr/>
          </p:nvGrpSpPr>
          <p:grpSpPr>
            <a:xfrm>
              <a:off x="1930400" y="2679700"/>
              <a:ext cx="5740400" cy="2616200"/>
              <a:chOff x="1930400" y="2679700"/>
              <a:chExt cx="5740400" cy="2616200"/>
            </a:xfrm>
          </p:grpSpPr>
          <p:sp>
            <p:nvSpPr>
              <p:cNvPr id="5" name="Rounded Rectangle 4"/>
              <p:cNvSpPr/>
              <p:nvPr/>
            </p:nvSpPr>
            <p:spPr>
              <a:xfrm>
                <a:off x="1930400" y="2679700"/>
                <a:ext cx="5740400" cy="2616200"/>
              </a:xfrm>
              <a:prstGeom prst="roundRect">
                <a:avLst/>
              </a:prstGeom>
              <a:solidFill>
                <a:srgbClr val="6585CF"/>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halkboard"/>
                </a:endParaRPr>
              </a:p>
            </p:txBody>
          </p:sp>
          <p:cxnSp>
            <p:nvCxnSpPr>
              <p:cNvPr id="9" name="Straight Arrow Connector 8"/>
              <p:cNvCxnSpPr/>
              <p:nvPr/>
            </p:nvCxnSpPr>
            <p:spPr>
              <a:xfrm flipV="1">
                <a:off x="3403600" y="4104067"/>
                <a:ext cx="717550" cy="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cxnSp>
          <p:nvCxnSpPr>
            <p:cNvPr id="35" name="Straight Arrow Connector 34"/>
            <p:cNvCxnSpPr/>
            <p:nvPr/>
          </p:nvCxnSpPr>
          <p:spPr>
            <a:xfrm>
              <a:off x="4724400" y="4419600"/>
              <a:ext cx="1485900" cy="12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4686300" y="4152900"/>
              <a:ext cx="1130300" cy="1270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4699000" y="4064000"/>
              <a:ext cx="330200" cy="25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2"/>
            <a:stretch>
              <a:fillRect/>
            </a:stretch>
          </p:blipFill>
          <p:spPr>
            <a:xfrm>
              <a:off x="2381250" y="3435576"/>
              <a:ext cx="962907" cy="1238024"/>
            </a:xfrm>
            <a:prstGeom prst="rect">
              <a:avLst/>
            </a:prstGeom>
          </p:spPr>
        </p:pic>
        <p:grpSp>
          <p:nvGrpSpPr>
            <p:cNvPr id="64" name="Group 63"/>
            <p:cNvGrpSpPr/>
            <p:nvPr/>
          </p:nvGrpSpPr>
          <p:grpSpPr>
            <a:xfrm>
              <a:off x="3949700" y="3568700"/>
              <a:ext cx="1130300" cy="1003300"/>
              <a:chOff x="3949700" y="3568700"/>
              <a:chExt cx="1130300" cy="1003300"/>
            </a:xfrm>
          </p:grpSpPr>
          <p:sp>
            <p:nvSpPr>
              <p:cNvPr id="39" name="Snip Single Corner Rectangle 38"/>
              <p:cNvSpPr/>
              <p:nvPr/>
            </p:nvSpPr>
            <p:spPr>
              <a:xfrm>
                <a:off x="4127500" y="3568700"/>
                <a:ext cx="558800" cy="787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omic Sans MS" pitchFamily="66" charset="0"/>
                </a:endParaRPr>
              </a:p>
            </p:txBody>
          </p:sp>
          <p:cxnSp>
            <p:nvCxnSpPr>
              <p:cNvPr id="40" name="Straight Arrow Connector 39"/>
              <p:cNvCxnSpPr/>
              <p:nvPr/>
            </p:nvCxnSpPr>
            <p:spPr>
              <a:xfrm>
                <a:off x="3949700" y="4102100"/>
                <a:ext cx="685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Snip Single Corner Rectangle 24"/>
              <p:cNvSpPr/>
              <p:nvPr/>
            </p:nvSpPr>
            <p:spPr>
              <a:xfrm>
                <a:off x="4241800" y="3632200"/>
                <a:ext cx="558800" cy="787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omic Sans MS" pitchFamily="66" charset="0"/>
                </a:endParaRPr>
              </a:p>
            </p:txBody>
          </p:sp>
          <p:sp>
            <p:nvSpPr>
              <p:cNvPr id="46" name="Snip Single Corner Rectangle 45"/>
              <p:cNvSpPr/>
              <p:nvPr/>
            </p:nvSpPr>
            <p:spPr>
              <a:xfrm>
                <a:off x="4394200" y="3708400"/>
                <a:ext cx="558800" cy="787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omic Sans MS" pitchFamily="66" charset="0"/>
                </a:endParaRPr>
              </a:p>
            </p:txBody>
          </p:sp>
          <p:sp>
            <p:nvSpPr>
              <p:cNvPr id="47" name="Snip Single Corner Rectangle 46"/>
              <p:cNvSpPr/>
              <p:nvPr/>
            </p:nvSpPr>
            <p:spPr>
              <a:xfrm>
                <a:off x="4521200" y="3784600"/>
                <a:ext cx="558800" cy="787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omic Sans MS" pitchFamily="66" charset="0"/>
                </a:endParaRPr>
              </a:p>
            </p:txBody>
          </p:sp>
        </p:grpSp>
        <p:pic>
          <p:nvPicPr>
            <p:cNvPr id="13" name="Picture 12"/>
            <p:cNvPicPr>
              <a:picLocks noChangeAspect="1"/>
            </p:cNvPicPr>
            <p:nvPr/>
          </p:nvPicPr>
          <p:blipFill>
            <a:blip r:embed="rId2"/>
            <a:stretch>
              <a:fillRect/>
            </a:stretch>
          </p:blipFill>
          <p:spPr>
            <a:xfrm>
              <a:off x="6369050" y="4045176"/>
              <a:ext cx="962907" cy="1238024"/>
            </a:xfrm>
            <a:prstGeom prst="rect">
              <a:avLst/>
            </a:prstGeom>
          </p:spPr>
        </p:pic>
        <p:cxnSp>
          <p:nvCxnSpPr>
            <p:cNvPr id="53" name="Elbow Connector 52"/>
            <p:cNvCxnSpPr/>
            <p:nvPr/>
          </p:nvCxnSpPr>
          <p:spPr>
            <a:xfrm flipV="1">
              <a:off x="5626100" y="3721100"/>
              <a:ext cx="723900" cy="44450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6489700" y="3505200"/>
              <a:ext cx="828923" cy="369332"/>
            </a:xfrm>
            <a:prstGeom prst="rect">
              <a:avLst/>
            </a:prstGeom>
            <a:noFill/>
          </p:spPr>
          <p:txBody>
            <a:bodyPr wrap="none" rtlCol="0">
              <a:spAutoFit/>
            </a:bodyPr>
            <a:lstStyle/>
            <a:p>
              <a:r>
                <a:rPr lang="en-US" dirty="0" smtClean="0">
                  <a:latin typeface="Chalkboard"/>
                  <a:cs typeface="Chalkboard"/>
                </a:rPr>
                <a:t>Result</a:t>
              </a:r>
              <a:endParaRPr lang="en-US" dirty="0">
                <a:latin typeface="Chalkboard"/>
                <a:cs typeface="Chalkboard"/>
              </a:endParaRPr>
            </a:p>
          </p:txBody>
        </p:sp>
        <p:sp>
          <p:nvSpPr>
            <p:cNvPr id="58" name="TextBox 57"/>
            <p:cNvSpPr txBox="1"/>
            <p:nvPr/>
          </p:nvSpPr>
          <p:spPr>
            <a:xfrm>
              <a:off x="1943100" y="2857500"/>
              <a:ext cx="2854793" cy="369332"/>
            </a:xfrm>
            <a:prstGeom prst="rect">
              <a:avLst/>
            </a:prstGeom>
            <a:noFill/>
          </p:spPr>
          <p:txBody>
            <a:bodyPr wrap="none" rtlCol="0">
              <a:spAutoFit/>
            </a:bodyPr>
            <a:lstStyle/>
            <a:p>
              <a:r>
                <a:rPr lang="en-US" dirty="0" err="1" smtClean="0">
                  <a:latin typeface="Chalkboard"/>
                  <a:cs typeface="Chalkboard"/>
                </a:rPr>
                <a:t>ghci</a:t>
              </a:r>
              <a:r>
                <a:rPr lang="en-US" dirty="0" smtClean="0">
                  <a:latin typeface="Chalkboard"/>
                  <a:cs typeface="Chalkboard"/>
                </a:rPr>
                <a:t> or compiled program</a:t>
              </a:r>
              <a:endParaRPr lang="en-US" dirty="0">
                <a:latin typeface="Chalkboard"/>
                <a:cs typeface="Chalkboard"/>
              </a:endParaRPr>
            </a:p>
          </p:txBody>
        </p:sp>
        <p:sp>
          <p:nvSpPr>
            <p:cNvPr id="34" name="Snip Single Corner Rectangle 33"/>
            <p:cNvSpPr/>
            <p:nvPr/>
          </p:nvSpPr>
          <p:spPr>
            <a:xfrm>
              <a:off x="4648200" y="3898900"/>
              <a:ext cx="558800" cy="787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omic Sans MS" pitchFamily="66" charset="0"/>
              </a:endParaRPr>
            </a:p>
          </p:txBody>
        </p:sp>
      </p:grpSp>
    </p:spTree>
    <p:extLst>
      <p:ext uri="{BB962C8B-B14F-4D97-AF65-F5344CB8AC3E}">
        <p14:creationId xmlns:p14="http://schemas.microsoft.com/office/powerpoint/2010/main" val="114163559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Structures</a:t>
            </a:r>
            <a:endParaRPr lang="en-US" dirty="0"/>
          </a:p>
        </p:txBody>
      </p:sp>
      <p:sp>
        <p:nvSpPr>
          <p:cNvPr id="3" name="Content Placeholder 2"/>
          <p:cNvSpPr>
            <a:spLocks noGrp="1"/>
          </p:cNvSpPr>
          <p:nvPr>
            <p:ph idx="1"/>
          </p:nvPr>
        </p:nvSpPr>
        <p:spPr/>
        <p:txBody>
          <a:bodyPr/>
          <a:lstStyle/>
          <a:p>
            <a:r>
              <a:rPr lang="en-US" dirty="0" smtClean="0"/>
              <a:t>Values of type (</a:t>
            </a:r>
            <a:r>
              <a:rPr lang="en-US" b="1" dirty="0" smtClean="0">
                <a:solidFill>
                  <a:schemeClr val="accent1"/>
                </a:solidFill>
                <a:latin typeface="Courier"/>
                <a:cs typeface="Courier"/>
              </a:rPr>
              <a:t>IO </a:t>
            </a:r>
            <a:r>
              <a:rPr lang="en-US" b="1" dirty="0" err="1" smtClean="0">
                <a:solidFill>
                  <a:schemeClr val="accent1"/>
                </a:solidFill>
                <a:latin typeface="Courier"/>
                <a:cs typeface="Courier"/>
              </a:rPr>
              <a:t>t</a:t>
            </a:r>
            <a:r>
              <a:rPr lang="en-US" dirty="0" smtClean="0"/>
              <a:t>) are first class, so we can define our own control structures.</a:t>
            </a:r>
          </a:p>
          <a:p>
            <a:endParaRPr lang="en-US" dirty="0" smtClean="0"/>
          </a:p>
          <a:p>
            <a:endParaRPr lang="en-US" dirty="0" smtClean="0"/>
          </a:p>
          <a:p>
            <a:endParaRPr lang="en-US" dirty="0" smtClean="0"/>
          </a:p>
          <a:p>
            <a:endParaRPr lang="en-US" dirty="0" smtClean="0"/>
          </a:p>
          <a:p>
            <a:r>
              <a:rPr lang="en-US" dirty="0" smtClean="0"/>
              <a:t>Example use:</a:t>
            </a:r>
            <a:endParaRPr lang="en-US" dirty="0"/>
          </a:p>
        </p:txBody>
      </p:sp>
      <p:sp>
        <p:nvSpPr>
          <p:cNvPr id="5" name="Rectangle 4"/>
          <p:cNvSpPr>
            <a:spLocks noChangeArrowheads="1"/>
          </p:cNvSpPr>
          <p:nvPr/>
        </p:nvSpPr>
        <p:spPr bwMode="auto">
          <a:xfrm>
            <a:off x="939800" y="2717800"/>
            <a:ext cx="7823200" cy="2308324"/>
          </a:xfrm>
          <a:prstGeom prst="rect">
            <a:avLst/>
          </a:prstGeom>
          <a:solidFill>
            <a:srgbClr val="FFFF00"/>
          </a:solidFill>
          <a:ln w="19050">
            <a:solidFill>
              <a:schemeClr val="tx1"/>
            </a:solidFill>
            <a:miter lim="800000"/>
            <a:headEnd/>
            <a:tailEnd/>
          </a:ln>
          <a:effectLst/>
        </p:spPr>
        <p:txBody>
          <a:bodyPr wrap="square">
            <a:prstTxWarp prst="textNoShape">
              <a:avLst/>
            </a:prstTxWarp>
            <a:spAutoFit/>
          </a:bodyPr>
          <a:lstStyle/>
          <a:p>
            <a:pPr marL="290513" indent="-290513">
              <a:buClr>
                <a:srgbClr val="FF3300"/>
              </a:buClr>
            </a:pPr>
            <a:r>
              <a:rPr lang="en-US" sz="2400" b="1" dirty="0" smtClean="0">
                <a:solidFill>
                  <a:schemeClr val="bg1"/>
                </a:solidFill>
                <a:latin typeface="Courier New" charset="0"/>
              </a:rPr>
              <a:t>forever :: IO () -&gt; IO ()</a:t>
            </a:r>
          </a:p>
          <a:p>
            <a:pPr marL="290513" indent="-290513">
              <a:buClr>
                <a:srgbClr val="FF3300"/>
              </a:buClr>
            </a:pPr>
            <a:r>
              <a:rPr lang="en-US" sz="2400" b="1" dirty="0" smtClean="0">
                <a:solidFill>
                  <a:schemeClr val="bg1"/>
                </a:solidFill>
                <a:latin typeface="Courier New" charset="0"/>
              </a:rPr>
              <a:t>forever a = a &gt;&gt; forever a</a:t>
            </a:r>
          </a:p>
          <a:p>
            <a:pPr marL="290513" indent="-290513">
              <a:buClr>
                <a:srgbClr val="FF3300"/>
              </a:buClr>
            </a:pPr>
            <a:endParaRPr lang="en-US" sz="2400" b="1" dirty="0" smtClean="0">
              <a:solidFill>
                <a:schemeClr val="bg1"/>
              </a:solidFill>
              <a:latin typeface="Courier New" charset="0"/>
            </a:endParaRPr>
          </a:p>
          <a:p>
            <a:pPr marL="290513" indent="-290513">
              <a:buClr>
                <a:srgbClr val="FF3300"/>
              </a:buClr>
            </a:pPr>
            <a:r>
              <a:rPr lang="en-US" sz="2400" b="1" dirty="0" err="1" smtClean="0">
                <a:solidFill>
                  <a:schemeClr val="bg1"/>
                </a:solidFill>
                <a:latin typeface="Courier New" charset="0"/>
              </a:rPr>
              <a:t>repeatN</a:t>
            </a:r>
            <a:r>
              <a:rPr lang="en-US" sz="2400" b="1" dirty="0" smtClean="0">
                <a:solidFill>
                  <a:schemeClr val="bg1"/>
                </a:solidFill>
                <a:latin typeface="Courier New" charset="0"/>
              </a:rPr>
              <a:t> :: </a:t>
            </a:r>
            <a:r>
              <a:rPr lang="en-US" sz="2400" b="1" dirty="0" err="1" smtClean="0">
                <a:solidFill>
                  <a:schemeClr val="bg1"/>
                </a:solidFill>
                <a:latin typeface="Courier New" charset="0"/>
              </a:rPr>
              <a:t>Int</a:t>
            </a:r>
            <a:r>
              <a:rPr lang="en-US" sz="2400" b="1" dirty="0" smtClean="0">
                <a:solidFill>
                  <a:schemeClr val="bg1"/>
                </a:solidFill>
                <a:latin typeface="Courier New" charset="0"/>
              </a:rPr>
              <a:t> -&gt; IO () -&gt; IO ()</a:t>
            </a:r>
          </a:p>
          <a:p>
            <a:pPr marL="290513" indent="-290513">
              <a:buClr>
                <a:srgbClr val="FF3300"/>
              </a:buClr>
            </a:pPr>
            <a:r>
              <a:rPr lang="en-US" sz="2400" b="1" dirty="0" err="1" smtClean="0">
                <a:solidFill>
                  <a:schemeClr val="bg1"/>
                </a:solidFill>
                <a:latin typeface="Courier New" charset="0"/>
              </a:rPr>
              <a:t>repeatN</a:t>
            </a:r>
            <a:r>
              <a:rPr lang="en-US" sz="2400" b="1" dirty="0" smtClean="0">
                <a:solidFill>
                  <a:schemeClr val="bg1"/>
                </a:solidFill>
                <a:latin typeface="Courier New" charset="0"/>
              </a:rPr>
              <a:t> 0 a = return ()</a:t>
            </a:r>
          </a:p>
          <a:p>
            <a:pPr marL="290513" indent="-290513">
              <a:buClr>
                <a:srgbClr val="FF3300"/>
              </a:buClr>
            </a:pPr>
            <a:r>
              <a:rPr lang="en-US" sz="2400" b="1" dirty="0" err="1" smtClean="0">
                <a:solidFill>
                  <a:schemeClr val="bg1"/>
                </a:solidFill>
                <a:latin typeface="Courier New" charset="0"/>
              </a:rPr>
              <a:t>repeatN</a:t>
            </a:r>
            <a:r>
              <a:rPr lang="en-US" sz="2400" b="1" dirty="0" smtClean="0">
                <a:solidFill>
                  <a:schemeClr val="bg1"/>
                </a:solidFill>
                <a:latin typeface="Courier New" charset="0"/>
              </a:rPr>
              <a:t> </a:t>
            </a:r>
            <a:r>
              <a:rPr lang="en-US" sz="2400" b="1" dirty="0" err="1" smtClean="0">
                <a:solidFill>
                  <a:schemeClr val="bg1"/>
                </a:solidFill>
                <a:latin typeface="Courier New" charset="0"/>
              </a:rPr>
              <a:t>n</a:t>
            </a:r>
            <a:r>
              <a:rPr lang="en-US" sz="2400" b="1" dirty="0" smtClean="0">
                <a:solidFill>
                  <a:schemeClr val="bg1"/>
                </a:solidFill>
                <a:latin typeface="Courier New" charset="0"/>
              </a:rPr>
              <a:t> a = a &gt;&gt; </a:t>
            </a:r>
            <a:r>
              <a:rPr lang="en-US" sz="2400" b="1" dirty="0" err="1" smtClean="0">
                <a:solidFill>
                  <a:schemeClr val="bg1"/>
                </a:solidFill>
                <a:latin typeface="Courier New" charset="0"/>
              </a:rPr>
              <a:t>repeatN</a:t>
            </a:r>
            <a:r>
              <a:rPr lang="en-US" sz="2400" b="1" dirty="0" smtClean="0">
                <a:solidFill>
                  <a:schemeClr val="bg1"/>
                </a:solidFill>
                <a:latin typeface="Courier New" charset="0"/>
              </a:rPr>
              <a:t> (n-1) a</a:t>
            </a:r>
          </a:p>
        </p:txBody>
      </p:sp>
      <p:sp>
        <p:nvSpPr>
          <p:cNvPr id="6" name="Rectangle 5"/>
          <p:cNvSpPr>
            <a:spLocks noChangeArrowheads="1"/>
          </p:cNvSpPr>
          <p:nvPr/>
        </p:nvSpPr>
        <p:spPr bwMode="auto">
          <a:xfrm>
            <a:off x="939800" y="5930900"/>
            <a:ext cx="7823200" cy="461665"/>
          </a:xfrm>
          <a:prstGeom prst="rect">
            <a:avLst/>
          </a:prstGeom>
          <a:solidFill>
            <a:srgbClr val="FFFF00"/>
          </a:solidFill>
          <a:ln w="19050">
            <a:solidFill>
              <a:schemeClr val="tx1"/>
            </a:solidFill>
            <a:miter lim="800000"/>
            <a:headEnd/>
            <a:tailEnd/>
          </a:ln>
          <a:effectLst/>
        </p:spPr>
        <p:txBody>
          <a:bodyPr wrap="square">
            <a:prstTxWarp prst="textNoShape">
              <a:avLst/>
            </a:prstTxWarp>
            <a:spAutoFit/>
          </a:bodyPr>
          <a:lstStyle/>
          <a:p>
            <a:pPr marL="290513" indent="-290513">
              <a:buClr>
                <a:srgbClr val="FF3300"/>
              </a:buClr>
            </a:pPr>
            <a:r>
              <a:rPr lang="en-US" sz="2400" b="1" dirty="0" smtClean="0">
                <a:solidFill>
                  <a:schemeClr val="bg1"/>
                </a:solidFill>
                <a:latin typeface="Courier New" charset="0"/>
              </a:rPr>
              <a:t> Main&gt; </a:t>
            </a:r>
            <a:r>
              <a:rPr lang="en-US" sz="2400" b="1" dirty="0" err="1" smtClean="0">
                <a:solidFill>
                  <a:schemeClr val="bg1"/>
                </a:solidFill>
                <a:latin typeface="Courier New" charset="0"/>
              </a:rPr>
              <a:t>repeatN</a:t>
            </a:r>
            <a:r>
              <a:rPr lang="en-US" sz="2400" b="1" dirty="0" smtClean="0">
                <a:solidFill>
                  <a:schemeClr val="bg1"/>
                </a:solidFill>
                <a:latin typeface="Courier New" charset="0"/>
              </a:rPr>
              <a:t> 5 (</a:t>
            </a:r>
            <a:r>
              <a:rPr lang="en-US" sz="2400" b="1" dirty="0" err="1" smtClean="0">
                <a:solidFill>
                  <a:schemeClr val="bg1"/>
                </a:solidFill>
                <a:latin typeface="Courier New" charset="0"/>
              </a:rPr>
              <a:t>putChar</a:t>
            </a:r>
            <a:r>
              <a:rPr lang="en-US" sz="2400" b="1" dirty="0" smtClean="0">
                <a:solidFill>
                  <a:schemeClr val="bg1"/>
                </a:solidFill>
                <a:latin typeface="Courier New" charset="0"/>
              </a:rPr>
              <a:t> '</a:t>
            </a:r>
            <a:r>
              <a:rPr lang="en-US" sz="2400" b="1" dirty="0" err="1" smtClean="0">
                <a:solidFill>
                  <a:schemeClr val="bg1"/>
                </a:solidFill>
                <a:latin typeface="Courier New" charset="0"/>
              </a:rPr>
              <a:t>h</a:t>
            </a:r>
            <a:r>
              <a:rPr lang="en-US" sz="2400" b="1" dirty="0" smtClean="0">
                <a:solidFill>
                  <a:schemeClr val="bg1"/>
                </a:solidFill>
                <a:latin typeface="Courier New" charset="0"/>
              </a:rPr>
              <a:t>')</a:t>
            </a:r>
          </a:p>
        </p:txBody>
      </p:sp>
    </p:spTree>
    <p:extLst>
      <p:ext uri="{BB962C8B-B14F-4D97-AF65-F5344CB8AC3E}">
        <p14:creationId xmlns:p14="http://schemas.microsoft.com/office/powerpoint/2010/main" val="123366854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Loops</a:t>
            </a:r>
            <a:endParaRPr lang="en-US" dirty="0"/>
          </a:p>
        </p:txBody>
      </p:sp>
      <p:sp>
        <p:nvSpPr>
          <p:cNvPr id="3" name="Content Placeholder 2"/>
          <p:cNvSpPr>
            <a:spLocks noGrp="1"/>
          </p:cNvSpPr>
          <p:nvPr>
            <p:ph idx="1"/>
          </p:nvPr>
        </p:nvSpPr>
        <p:spPr/>
        <p:txBody>
          <a:bodyPr/>
          <a:lstStyle/>
          <a:p>
            <a:r>
              <a:rPr lang="en-US" dirty="0" smtClean="0"/>
              <a:t>Values of type (</a:t>
            </a:r>
            <a:r>
              <a:rPr lang="en-US" b="1" dirty="0" smtClean="0">
                <a:solidFill>
                  <a:schemeClr val="accent1"/>
                </a:solidFill>
                <a:latin typeface="Courier"/>
                <a:cs typeface="Courier"/>
              </a:rPr>
              <a:t>IO </a:t>
            </a:r>
            <a:r>
              <a:rPr lang="en-US" b="1" dirty="0" err="1" smtClean="0">
                <a:solidFill>
                  <a:schemeClr val="accent1"/>
                </a:solidFill>
                <a:latin typeface="Courier"/>
                <a:cs typeface="Courier"/>
              </a:rPr>
              <a:t>t</a:t>
            </a:r>
            <a:r>
              <a:rPr lang="en-US" dirty="0" smtClean="0"/>
              <a:t>) are first class, so we can define our own control structures.</a:t>
            </a:r>
          </a:p>
          <a:p>
            <a:endParaRPr lang="en-US" dirty="0" smtClean="0"/>
          </a:p>
          <a:p>
            <a:pPr lvl="1"/>
            <a:endParaRPr lang="en-US" dirty="0" smtClean="0"/>
          </a:p>
          <a:p>
            <a:pPr lvl="1"/>
            <a:endParaRPr lang="en-US" dirty="0" smtClean="0"/>
          </a:p>
          <a:p>
            <a:r>
              <a:rPr lang="en-US" dirty="0" smtClean="0"/>
              <a:t>Example use:</a:t>
            </a:r>
          </a:p>
        </p:txBody>
      </p:sp>
      <p:sp>
        <p:nvSpPr>
          <p:cNvPr id="5" name="Rectangle 4"/>
          <p:cNvSpPr>
            <a:spLocks noChangeArrowheads="1"/>
          </p:cNvSpPr>
          <p:nvPr/>
        </p:nvSpPr>
        <p:spPr bwMode="auto">
          <a:xfrm>
            <a:off x="914400" y="2844800"/>
            <a:ext cx="7823200" cy="1200328"/>
          </a:xfrm>
          <a:prstGeom prst="rect">
            <a:avLst/>
          </a:prstGeom>
          <a:solidFill>
            <a:srgbClr val="FFFF00"/>
          </a:solidFill>
          <a:ln w="19050">
            <a:solidFill>
              <a:schemeClr val="tx1"/>
            </a:solidFill>
            <a:miter lim="800000"/>
            <a:headEnd/>
            <a:tailEnd/>
          </a:ln>
          <a:effectLst/>
        </p:spPr>
        <p:txBody>
          <a:bodyPr wrap="square">
            <a:prstTxWarp prst="textNoShape">
              <a:avLst/>
            </a:prstTxWarp>
            <a:spAutoFit/>
          </a:bodyPr>
          <a:lstStyle/>
          <a:p>
            <a:pPr marL="290513" indent="-290513">
              <a:buClr>
                <a:srgbClr val="FF3300"/>
              </a:buClr>
            </a:pPr>
            <a:r>
              <a:rPr lang="en-US" sz="2400" b="1" dirty="0" smtClean="0">
                <a:solidFill>
                  <a:schemeClr val="bg1"/>
                </a:solidFill>
                <a:latin typeface="Courier New" charset="0"/>
              </a:rPr>
              <a:t>for :: [a] -&gt; (a -&gt; IO </a:t>
            </a:r>
            <a:r>
              <a:rPr lang="en-US" sz="2400" b="1" dirty="0" err="1" smtClean="0">
                <a:solidFill>
                  <a:schemeClr val="bg1"/>
                </a:solidFill>
                <a:latin typeface="Courier New" charset="0"/>
              </a:rPr>
              <a:t>b</a:t>
            </a:r>
            <a:r>
              <a:rPr lang="en-US" sz="2400" b="1" dirty="0" smtClean="0">
                <a:solidFill>
                  <a:schemeClr val="bg1"/>
                </a:solidFill>
                <a:latin typeface="Courier New" charset="0"/>
              </a:rPr>
              <a:t>) -&gt; IO ()</a:t>
            </a:r>
          </a:p>
          <a:p>
            <a:pPr marL="290513" indent="-290513">
              <a:buClr>
                <a:srgbClr val="FF3300"/>
              </a:buClr>
            </a:pPr>
            <a:r>
              <a:rPr lang="en-US" sz="2400" b="1" dirty="0" smtClean="0">
                <a:solidFill>
                  <a:schemeClr val="bg1"/>
                </a:solidFill>
                <a:latin typeface="Courier New" charset="0"/>
              </a:rPr>
              <a:t>for []     </a:t>
            </a:r>
            <a:r>
              <a:rPr lang="en-US" sz="2400" b="1" dirty="0" err="1" smtClean="0">
                <a:solidFill>
                  <a:schemeClr val="bg1"/>
                </a:solidFill>
                <a:latin typeface="Courier New" charset="0"/>
              </a:rPr>
              <a:t>fa</a:t>
            </a:r>
            <a:r>
              <a:rPr lang="en-US" sz="2400" b="1" dirty="0" smtClean="0">
                <a:solidFill>
                  <a:schemeClr val="bg1"/>
                </a:solidFill>
                <a:latin typeface="Courier New" charset="0"/>
              </a:rPr>
              <a:t> = return ()</a:t>
            </a:r>
          </a:p>
          <a:p>
            <a:pPr marL="290513" indent="-290513">
              <a:buClr>
                <a:srgbClr val="FF3300"/>
              </a:buClr>
            </a:pPr>
            <a:r>
              <a:rPr lang="en-US" sz="2400" b="1" dirty="0" smtClean="0">
                <a:solidFill>
                  <a:schemeClr val="bg1"/>
                </a:solidFill>
                <a:latin typeface="Courier New" charset="0"/>
              </a:rPr>
              <a:t>for (</a:t>
            </a:r>
            <a:r>
              <a:rPr lang="en-US" sz="2400" b="1" dirty="0" err="1" smtClean="0">
                <a:solidFill>
                  <a:schemeClr val="bg1"/>
                </a:solidFill>
                <a:latin typeface="Courier New" charset="0"/>
              </a:rPr>
              <a:t>x:xs</a:t>
            </a:r>
            <a:r>
              <a:rPr lang="en-US" sz="2400" b="1" dirty="0" smtClean="0">
                <a:solidFill>
                  <a:schemeClr val="bg1"/>
                </a:solidFill>
                <a:latin typeface="Courier New" charset="0"/>
              </a:rPr>
              <a:t>) </a:t>
            </a:r>
            <a:r>
              <a:rPr lang="en-US" sz="2400" b="1" dirty="0" err="1" smtClean="0">
                <a:solidFill>
                  <a:schemeClr val="bg1"/>
                </a:solidFill>
                <a:latin typeface="Courier New" charset="0"/>
              </a:rPr>
              <a:t>fa</a:t>
            </a:r>
            <a:r>
              <a:rPr lang="en-US" sz="2400" b="1" dirty="0" smtClean="0">
                <a:solidFill>
                  <a:schemeClr val="bg1"/>
                </a:solidFill>
                <a:latin typeface="Courier New" charset="0"/>
              </a:rPr>
              <a:t> = </a:t>
            </a:r>
            <a:r>
              <a:rPr lang="en-US" sz="2400" b="1" dirty="0" err="1" smtClean="0">
                <a:solidFill>
                  <a:schemeClr val="bg1"/>
                </a:solidFill>
                <a:latin typeface="Courier New" charset="0"/>
              </a:rPr>
              <a:t>fa</a:t>
            </a:r>
            <a:r>
              <a:rPr lang="en-US" sz="2400" b="1" dirty="0" smtClean="0">
                <a:solidFill>
                  <a:schemeClr val="bg1"/>
                </a:solidFill>
                <a:latin typeface="Courier New" charset="0"/>
              </a:rPr>
              <a:t> </a:t>
            </a:r>
            <a:r>
              <a:rPr lang="en-US" sz="2400" b="1" dirty="0" err="1" smtClean="0">
                <a:solidFill>
                  <a:schemeClr val="bg1"/>
                </a:solidFill>
                <a:latin typeface="Courier New" charset="0"/>
              </a:rPr>
              <a:t>x</a:t>
            </a:r>
            <a:r>
              <a:rPr lang="en-US" sz="2400" b="1" dirty="0" smtClean="0">
                <a:solidFill>
                  <a:schemeClr val="bg1"/>
                </a:solidFill>
                <a:latin typeface="Courier New" charset="0"/>
              </a:rPr>
              <a:t>  &gt;&gt;  for </a:t>
            </a:r>
            <a:r>
              <a:rPr lang="en-US" sz="2400" b="1" dirty="0" err="1" smtClean="0">
                <a:solidFill>
                  <a:schemeClr val="bg1"/>
                </a:solidFill>
                <a:latin typeface="Courier New" charset="0"/>
              </a:rPr>
              <a:t>xs</a:t>
            </a:r>
            <a:r>
              <a:rPr lang="en-US" sz="2400" b="1" dirty="0" smtClean="0">
                <a:solidFill>
                  <a:schemeClr val="bg1"/>
                </a:solidFill>
                <a:latin typeface="Courier New" charset="0"/>
              </a:rPr>
              <a:t> </a:t>
            </a:r>
            <a:r>
              <a:rPr lang="en-US" sz="2400" b="1" dirty="0" err="1" smtClean="0">
                <a:solidFill>
                  <a:schemeClr val="bg1"/>
                </a:solidFill>
                <a:latin typeface="Courier New" charset="0"/>
              </a:rPr>
              <a:t>fa</a:t>
            </a:r>
            <a:endParaRPr lang="en-US" sz="2400" b="1" dirty="0" smtClean="0">
              <a:solidFill>
                <a:schemeClr val="bg1"/>
              </a:solidFill>
              <a:latin typeface="Courier New" charset="0"/>
            </a:endParaRPr>
          </a:p>
        </p:txBody>
      </p:sp>
      <p:sp>
        <p:nvSpPr>
          <p:cNvPr id="6" name="Rectangle 5"/>
          <p:cNvSpPr>
            <a:spLocks noChangeArrowheads="1"/>
          </p:cNvSpPr>
          <p:nvPr/>
        </p:nvSpPr>
        <p:spPr bwMode="auto">
          <a:xfrm>
            <a:off x="914400" y="4953000"/>
            <a:ext cx="7823200" cy="461665"/>
          </a:xfrm>
          <a:prstGeom prst="rect">
            <a:avLst/>
          </a:prstGeom>
          <a:solidFill>
            <a:srgbClr val="FFFF00"/>
          </a:solidFill>
          <a:ln w="19050">
            <a:solidFill>
              <a:schemeClr val="tx1"/>
            </a:solidFill>
            <a:miter lim="800000"/>
            <a:headEnd/>
            <a:tailEnd/>
          </a:ln>
          <a:effectLst/>
        </p:spPr>
        <p:txBody>
          <a:bodyPr wrap="square">
            <a:prstTxWarp prst="textNoShape">
              <a:avLst/>
            </a:prstTxWarp>
            <a:spAutoFit/>
          </a:bodyPr>
          <a:lstStyle/>
          <a:p>
            <a:pPr marL="290513" indent="-290513">
              <a:buClr>
                <a:srgbClr val="FF3300"/>
              </a:buClr>
            </a:pPr>
            <a:r>
              <a:rPr lang="en-US" sz="2400" b="1" dirty="0" smtClean="0">
                <a:solidFill>
                  <a:schemeClr val="bg1"/>
                </a:solidFill>
                <a:latin typeface="Courier New" charset="0"/>
              </a:rPr>
              <a:t>Main&gt; for [1..10] (\</a:t>
            </a:r>
            <a:r>
              <a:rPr lang="en-US" sz="2400" b="1" dirty="0" err="1" smtClean="0">
                <a:solidFill>
                  <a:schemeClr val="bg1"/>
                </a:solidFill>
                <a:latin typeface="Courier New" charset="0"/>
              </a:rPr>
              <a:t>x</a:t>
            </a:r>
            <a:r>
              <a:rPr lang="en-US" sz="2400" b="1" dirty="0" smtClean="0">
                <a:solidFill>
                  <a:schemeClr val="bg1"/>
                </a:solidFill>
                <a:latin typeface="Courier New" charset="0"/>
              </a:rPr>
              <a:t> -&gt; </a:t>
            </a:r>
            <a:r>
              <a:rPr lang="en-US" sz="2400" b="1" dirty="0" err="1" smtClean="0">
                <a:solidFill>
                  <a:schemeClr val="bg1"/>
                </a:solidFill>
                <a:latin typeface="Courier New" charset="0"/>
              </a:rPr>
              <a:t>putStr</a:t>
            </a:r>
            <a:r>
              <a:rPr lang="en-US" sz="2400" b="1" dirty="0" smtClean="0">
                <a:solidFill>
                  <a:schemeClr val="bg1"/>
                </a:solidFill>
                <a:latin typeface="Courier New" charset="0"/>
              </a:rPr>
              <a:t> (show </a:t>
            </a:r>
            <a:r>
              <a:rPr lang="en-US" sz="2400" b="1" dirty="0" err="1" smtClean="0">
                <a:solidFill>
                  <a:schemeClr val="bg1"/>
                </a:solidFill>
                <a:latin typeface="Courier New" charset="0"/>
              </a:rPr>
              <a:t>x</a:t>
            </a:r>
            <a:r>
              <a:rPr lang="en-US" sz="2400" b="1" dirty="0" smtClean="0">
                <a:solidFill>
                  <a:schemeClr val="bg1"/>
                </a:solidFill>
                <a:latin typeface="Courier New" charset="0"/>
              </a:rPr>
              <a:t>))</a:t>
            </a:r>
          </a:p>
        </p:txBody>
      </p:sp>
    </p:spTree>
    <p:extLst>
      <p:ext uri="{BB962C8B-B14F-4D97-AF65-F5344CB8AC3E}">
        <p14:creationId xmlns:p14="http://schemas.microsoft.com/office/powerpoint/2010/main" val="407288278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Sequencing</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lvl="1"/>
            <a:endParaRPr lang="en-US" dirty="0" smtClean="0"/>
          </a:p>
          <a:p>
            <a:pPr lvl="1"/>
            <a:endParaRPr lang="en-US" dirty="0" smtClean="0"/>
          </a:p>
          <a:p>
            <a:pPr lvl="1"/>
            <a:endParaRPr lang="en-US" dirty="0" smtClean="0"/>
          </a:p>
          <a:p>
            <a:pPr lvl="7"/>
            <a:endParaRPr lang="en-US" dirty="0" smtClean="0"/>
          </a:p>
          <a:p>
            <a:pPr lvl="7"/>
            <a:endParaRPr lang="en-US" dirty="0" smtClean="0"/>
          </a:p>
          <a:p>
            <a:r>
              <a:rPr lang="en-US" dirty="0" smtClean="0"/>
              <a:t>Example use:</a:t>
            </a:r>
          </a:p>
        </p:txBody>
      </p:sp>
      <p:sp>
        <p:nvSpPr>
          <p:cNvPr id="5" name="Rectangle 4"/>
          <p:cNvSpPr>
            <a:spLocks noChangeArrowheads="1"/>
          </p:cNvSpPr>
          <p:nvPr/>
        </p:nvSpPr>
        <p:spPr bwMode="auto">
          <a:xfrm>
            <a:off x="901700" y="2730500"/>
            <a:ext cx="7823200" cy="1938992"/>
          </a:xfrm>
          <a:prstGeom prst="rect">
            <a:avLst/>
          </a:prstGeom>
          <a:solidFill>
            <a:srgbClr val="FFFF00"/>
          </a:solidFill>
          <a:ln w="19050">
            <a:solidFill>
              <a:schemeClr val="tx1"/>
            </a:solidFill>
            <a:miter lim="800000"/>
            <a:headEnd/>
            <a:tailEnd/>
          </a:ln>
          <a:effectLst/>
        </p:spPr>
        <p:txBody>
          <a:bodyPr wrap="square">
            <a:prstTxWarp prst="textNoShape">
              <a:avLst/>
            </a:prstTxWarp>
            <a:spAutoFit/>
          </a:bodyPr>
          <a:lstStyle/>
          <a:p>
            <a:pPr marL="290513" indent="-290513">
              <a:buClr>
                <a:srgbClr val="FF3300"/>
              </a:buClr>
            </a:pPr>
            <a:r>
              <a:rPr lang="en-US" sz="2400" b="1" dirty="0" smtClean="0">
                <a:solidFill>
                  <a:schemeClr val="bg1"/>
                </a:solidFill>
                <a:latin typeface="Courier New" charset="0"/>
              </a:rPr>
              <a:t>sequence :: [IO a] -&gt; IO [a]</a:t>
            </a:r>
          </a:p>
          <a:p>
            <a:pPr marL="290513" indent="-290513">
              <a:buClr>
                <a:srgbClr val="FF3300"/>
              </a:buClr>
            </a:pPr>
            <a:r>
              <a:rPr lang="en-US" sz="2400" b="1" dirty="0" smtClean="0">
                <a:solidFill>
                  <a:schemeClr val="bg1"/>
                </a:solidFill>
                <a:latin typeface="Courier New" charset="0"/>
              </a:rPr>
              <a:t>sequence [] = return []</a:t>
            </a:r>
          </a:p>
          <a:p>
            <a:pPr marL="290513" indent="-290513">
              <a:buClr>
                <a:srgbClr val="FF3300"/>
              </a:buClr>
            </a:pPr>
            <a:r>
              <a:rPr lang="en-US" sz="2400" b="1" dirty="0" smtClean="0">
                <a:solidFill>
                  <a:schemeClr val="bg1"/>
                </a:solidFill>
                <a:latin typeface="Courier New" charset="0"/>
              </a:rPr>
              <a:t>sequence (</a:t>
            </a:r>
            <a:r>
              <a:rPr lang="en-US" sz="2400" b="1" dirty="0" err="1" smtClean="0">
                <a:solidFill>
                  <a:schemeClr val="bg1"/>
                </a:solidFill>
                <a:latin typeface="Courier New" charset="0"/>
              </a:rPr>
              <a:t>a:as</a:t>
            </a:r>
            <a:r>
              <a:rPr lang="en-US" sz="2400" b="1" dirty="0" smtClean="0">
                <a:solidFill>
                  <a:schemeClr val="bg1"/>
                </a:solidFill>
                <a:latin typeface="Courier New" charset="0"/>
              </a:rPr>
              <a:t>) = do { </a:t>
            </a:r>
            <a:r>
              <a:rPr lang="en-US" sz="2400" b="1" dirty="0" err="1" smtClean="0">
                <a:solidFill>
                  <a:schemeClr val="bg1"/>
                </a:solidFill>
                <a:latin typeface="Courier New" charset="0"/>
              </a:rPr>
              <a:t>r</a:t>
            </a:r>
            <a:r>
              <a:rPr lang="en-US" sz="2400" b="1" dirty="0" smtClean="0">
                <a:solidFill>
                  <a:schemeClr val="bg1"/>
                </a:solidFill>
                <a:latin typeface="Courier New" charset="0"/>
              </a:rPr>
              <a:t>  &lt;- a;</a:t>
            </a:r>
          </a:p>
          <a:p>
            <a:pPr marL="290513" indent="-290513">
              <a:buClr>
                <a:srgbClr val="FF3300"/>
              </a:buClr>
            </a:pPr>
            <a:r>
              <a:rPr lang="en-US" sz="2400" b="1" dirty="0" smtClean="0">
                <a:solidFill>
                  <a:schemeClr val="bg1"/>
                </a:solidFill>
                <a:latin typeface="Courier New" charset="0"/>
              </a:rPr>
              <a:t>                       </a:t>
            </a:r>
            <a:r>
              <a:rPr lang="en-US" sz="2400" b="1" dirty="0" err="1" smtClean="0">
                <a:solidFill>
                  <a:schemeClr val="bg1"/>
                </a:solidFill>
                <a:latin typeface="Courier New" charset="0"/>
              </a:rPr>
              <a:t>rs</a:t>
            </a:r>
            <a:r>
              <a:rPr lang="en-US" sz="2400" b="1" dirty="0" smtClean="0">
                <a:solidFill>
                  <a:schemeClr val="bg1"/>
                </a:solidFill>
                <a:latin typeface="Courier New" charset="0"/>
              </a:rPr>
              <a:t> &lt;- sequence as;</a:t>
            </a:r>
          </a:p>
          <a:p>
            <a:pPr marL="290513" indent="-290513">
              <a:buClr>
                <a:srgbClr val="FF3300"/>
              </a:buClr>
            </a:pPr>
            <a:r>
              <a:rPr lang="en-US" sz="2400" b="1" dirty="0" smtClean="0">
                <a:solidFill>
                  <a:schemeClr val="bg1"/>
                </a:solidFill>
                <a:latin typeface="Courier New" charset="0"/>
              </a:rPr>
              <a:t>                       return (</a:t>
            </a:r>
            <a:r>
              <a:rPr lang="en-US" sz="2400" b="1" dirty="0" err="1" smtClean="0">
                <a:solidFill>
                  <a:schemeClr val="bg1"/>
                </a:solidFill>
                <a:latin typeface="Courier New" charset="0"/>
              </a:rPr>
              <a:t>r:rs</a:t>
            </a:r>
            <a:r>
              <a:rPr lang="en-US" sz="2400" b="1" dirty="0" smtClean="0">
                <a:solidFill>
                  <a:schemeClr val="bg1"/>
                </a:solidFill>
                <a:latin typeface="Courier New" charset="0"/>
              </a:rPr>
              <a:t>) }</a:t>
            </a:r>
          </a:p>
        </p:txBody>
      </p:sp>
      <p:sp>
        <p:nvSpPr>
          <p:cNvPr id="6" name="Rectangle 5"/>
          <p:cNvSpPr>
            <a:spLocks noChangeArrowheads="1"/>
          </p:cNvSpPr>
          <p:nvPr/>
        </p:nvSpPr>
        <p:spPr bwMode="auto">
          <a:xfrm>
            <a:off x="927100" y="5461000"/>
            <a:ext cx="7988300" cy="461665"/>
          </a:xfrm>
          <a:prstGeom prst="rect">
            <a:avLst/>
          </a:prstGeom>
          <a:solidFill>
            <a:srgbClr val="FFFF00"/>
          </a:solidFill>
          <a:ln w="19050">
            <a:solidFill>
              <a:schemeClr val="tx1"/>
            </a:solidFill>
            <a:miter lim="800000"/>
            <a:headEnd/>
            <a:tailEnd/>
          </a:ln>
          <a:effectLst/>
        </p:spPr>
        <p:txBody>
          <a:bodyPr wrap="square">
            <a:prstTxWarp prst="textNoShape">
              <a:avLst/>
            </a:prstTxWarp>
            <a:spAutoFit/>
          </a:bodyPr>
          <a:lstStyle/>
          <a:p>
            <a:pPr marL="290513" indent="-290513">
              <a:buClr>
                <a:srgbClr val="FF3300"/>
              </a:buClr>
            </a:pPr>
            <a:r>
              <a:rPr lang="en-US" sz="2400" b="1" dirty="0" smtClean="0">
                <a:solidFill>
                  <a:schemeClr val="bg1"/>
                </a:solidFill>
                <a:latin typeface="Courier New" charset="0"/>
              </a:rPr>
              <a:t>Main&gt; sequence [</a:t>
            </a:r>
            <a:r>
              <a:rPr lang="en-US" sz="2400" b="1" dirty="0" err="1" smtClean="0">
                <a:solidFill>
                  <a:schemeClr val="bg1"/>
                </a:solidFill>
                <a:latin typeface="Courier New" charset="0"/>
              </a:rPr>
              <a:t>getChar</a:t>
            </a:r>
            <a:r>
              <a:rPr lang="en-US" sz="2400" b="1" dirty="0" smtClean="0">
                <a:solidFill>
                  <a:schemeClr val="bg1"/>
                </a:solidFill>
                <a:latin typeface="Courier New" charset="0"/>
              </a:rPr>
              <a:t>, </a:t>
            </a:r>
            <a:r>
              <a:rPr lang="en-US" sz="2400" b="1" dirty="0" err="1" smtClean="0">
                <a:solidFill>
                  <a:schemeClr val="bg1"/>
                </a:solidFill>
                <a:latin typeface="Courier New" charset="0"/>
              </a:rPr>
              <a:t>getChar</a:t>
            </a:r>
            <a:r>
              <a:rPr lang="en-US" sz="2400" b="1" dirty="0" smtClean="0">
                <a:solidFill>
                  <a:schemeClr val="bg1"/>
                </a:solidFill>
                <a:latin typeface="Courier New" charset="0"/>
              </a:rPr>
              <a:t>, </a:t>
            </a:r>
            <a:r>
              <a:rPr lang="en-US" sz="2400" b="1" dirty="0" err="1" smtClean="0">
                <a:solidFill>
                  <a:schemeClr val="bg1"/>
                </a:solidFill>
                <a:latin typeface="Courier New" charset="0"/>
              </a:rPr>
              <a:t>getChar</a:t>
            </a:r>
            <a:r>
              <a:rPr lang="en-US" sz="2400" b="1" dirty="0" smtClean="0">
                <a:solidFill>
                  <a:schemeClr val="bg1"/>
                </a:solidFill>
                <a:latin typeface="Courier New" charset="0"/>
              </a:rPr>
              <a:t>]</a:t>
            </a:r>
          </a:p>
        </p:txBody>
      </p:sp>
      <p:sp>
        <p:nvSpPr>
          <p:cNvPr id="7" name="AutoShape 21"/>
          <p:cNvSpPr>
            <a:spLocks noChangeArrowheads="1"/>
          </p:cNvSpPr>
          <p:nvPr/>
        </p:nvSpPr>
        <p:spPr bwMode="auto">
          <a:xfrm flipH="1">
            <a:off x="1346200" y="1409700"/>
            <a:ext cx="1765300" cy="838200"/>
          </a:xfrm>
          <a:prstGeom prst="wedgeRoundRectCallout">
            <a:avLst>
              <a:gd name="adj1" fmla="val -75808"/>
              <a:gd name="adj2" fmla="val 105681"/>
              <a:gd name="adj3" fmla="val 16667"/>
            </a:avLst>
          </a:prstGeom>
          <a:solidFill>
            <a:srgbClr val="6585CF"/>
          </a:solidFill>
          <a:ln w="9525">
            <a:solidFill>
              <a:schemeClr val="tx1"/>
            </a:solidFill>
            <a:miter lim="800000"/>
            <a:headEnd/>
            <a:tailEnd/>
          </a:ln>
          <a:effectLst/>
        </p:spPr>
        <p:txBody>
          <a:bodyPr>
            <a:prstTxWarp prst="textNoShape">
              <a:avLst/>
            </a:prstTxWarp>
          </a:bodyPr>
          <a:lstStyle/>
          <a:p>
            <a:r>
              <a:rPr lang="en-GB" sz="2400" dirty="0" smtClean="0">
                <a:solidFill>
                  <a:srgbClr val="000000"/>
                </a:solidFill>
                <a:latin typeface="Chalkboard"/>
                <a:cs typeface="Chalkboard"/>
              </a:rPr>
              <a:t>A list of IO actions.</a:t>
            </a:r>
            <a:endParaRPr lang="en-GB" sz="2400" dirty="0">
              <a:solidFill>
                <a:srgbClr val="000000"/>
              </a:solidFill>
              <a:latin typeface="Chalkboard"/>
              <a:cs typeface="Chalkboard"/>
            </a:endParaRPr>
          </a:p>
        </p:txBody>
      </p:sp>
      <p:sp>
        <p:nvSpPr>
          <p:cNvPr id="8" name="AutoShape 21"/>
          <p:cNvSpPr>
            <a:spLocks noChangeArrowheads="1"/>
          </p:cNvSpPr>
          <p:nvPr/>
        </p:nvSpPr>
        <p:spPr bwMode="auto">
          <a:xfrm>
            <a:off x="6007100" y="1244600"/>
            <a:ext cx="2578100" cy="838200"/>
          </a:xfrm>
          <a:prstGeom prst="wedgeRoundRectCallout">
            <a:avLst>
              <a:gd name="adj1" fmla="val -66933"/>
              <a:gd name="adj2" fmla="val 129923"/>
              <a:gd name="adj3" fmla="val 16667"/>
            </a:avLst>
          </a:prstGeom>
          <a:solidFill>
            <a:srgbClr val="6585CF"/>
          </a:solidFill>
          <a:ln w="9525">
            <a:solidFill>
              <a:schemeClr val="tx1"/>
            </a:solidFill>
            <a:miter lim="800000"/>
            <a:headEnd/>
            <a:tailEnd/>
          </a:ln>
          <a:effectLst/>
        </p:spPr>
        <p:txBody>
          <a:bodyPr>
            <a:prstTxWarp prst="textNoShape">
              <a:avLst/>
            </a:prstTxWarp>
          </a:bodyPr>
          <a:lstStyle/>
          <a:p>
            <a:r>
              <a:rPr lang="en-GB" sz="2400" dirty="0" smtClean="0">
                <a:solidFill>
                  <a:srgbClr val="000000"/>
                </a:solidFill>
                <a:latin typeface="Chalkboard"/>
                <a:cs typeface="Chalkboard"/>
              </a:rPr>
              <a:t>An IO action returning a list.</a:t>
            </a:r>
            <a:endParaRPr lang="en-GB" sz="2400" dirty="0">
              <a:solidFill>
                <a:srgbClr val="000000"/>
              </a:solidFill>
              <a:latin typeface="Chalkboard"/>
              <a:cs typeface="Chalkboard"/>
            </a:endParaRPr>
          </a:p>
        </p:txBody>
      </p:sp>
    </p:spTree>
    <p:extLst>
      <p:ext uri="{BB962C8B-B14F-4D97-AF65-F5344CB8AC3E}">
        <p14:creationId xmlns:p14="http://schemas.microsoft.com/office/powerpoint/2010/main" val="244603095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Class Actions</a:t>
            </a:r>
            <a:endParaRPr lang="en-US" dirty="0"/>
          </a:p>
        </p:txBody>
      </p:sp>
      <p:sp>
        <p:nvSpPr>
          <p:cNvPr id="4" name="Rounded Rectangular Callout 3"/>
          <p:cNvSpPr/>
          <p:nvPr/>
        </p:nvSpPr>
        <p:spPr>
          <a:xfrm>
            <a:off x="977900" y="1816100"/>
            <a:ext cx="7289799" cy="1736646"/>
          </a:xfrm>
          <a:prstGeom prst="wedgeRoundRectCallout">
            <a:avLst>
              <a:gd name="adj1" fmla="val -23745"/>
              <a:gd name="adj2" fmla="val 49693"/>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3200" dirty="0" smtClean="0">
                <a:solidFill>
                  <a:srgbClr val="FFFF00"/>
                </a:solidFill>
                <a:latin typeface="Chalkboard"/>
              </a:rPr>
              <a:t>Slogan</a:t>
            </a:r>
            <a:r>
              <a:rPr lang="en-GB" sz="3200" dirty="0" smtClean="0">
                <a:solidFill>
                  <a:schemeClr val="bg1"/>
                </a:solidFill>
                <a:latin typeface="Chalkboard"/>
              </a:rPr>
              <a:t>: First-class actions let programmers write application-specific control structures.</a:t>
            </a:r>
            <a:endParaRPr lang="en-GB" sz="3200" dirty="0">
              <a:solidFill>
                <a:schemeClr val="bg1"/>
              </a:solidFill>
              <a:latin typeface="Chalkboard"/>
            </a:endParaRPr>
          </a:p>
        </p:txBody>
      </p:sp>
    </p:spTree>
    <p:extLst>
      <p:ext uri="{BB962C8B-B14F-4D97-AF65-F5344CB8AC3E}">
        <p14:creationId xmlns:p14="http://schemas.microsoft.com/office/powerpoint/2010/main" val="342186136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 Provides Access to Files</a:t>
            </a:r>
            <a:endParaRPr lang="en-US" dirty="0"/>
          </a:p>
        </p:txBody>
      </p:sp>
      <p:sp>
        <p:nvSpPr>
          <p:cNvPr id="3" name="Content Placeholder 2"/>
          <p:cNvSpPr>
            <a:spLocks noGrp="1"/>
          </p:cNvSpPr>
          <p:nvPr>
            <p:ph idx="1"/>
          </p:nvPr>
        </p:nvSpPr>
        <p:spPr>
          <a:xfrm>
            <a:off x="457200" y="1447800"/>
            <a:ext cx="8229600" cy="4709160"/>
          </a:xfrm>
        </p:spPr>
        <p:txBody>
          <a:bodyPr/>
          <a:lstStyle/>
          <a:p>
            <a:r>
              <a:rPr lang="en-US" dirty="0" smtClean="0"/>
              <a:t>The IO Monad provides a large collection of operations for interacting with the “World.”</a:t>
            </a:r>
          </a:p>
          <a:p>
            <a:r>
              <a:rPr lang="en-US" dirty="0" smtClean="0"/>
              <a:t>For example, it provides a direct analogy to the Standard C library functions for files:</a:t>
            </a:r>
            <a:endParaRPr lang="en-US" dirty="0"/>
          </a:p>
        </p:txBody>
      </p:sp>
      <p:sp>
        <p:nvSpPr>
          <p:cNvPr id="4" name="Rectangle 3"/>
          <p:cNvSpPr>
            <a:spLocks noChangeArrowheads="1"/>
          </p:cNvSpPr>
          <p:nvPr/>
        </p:nvSpPr>
        <p:spPr bwMode="auto">
          <a:xfrm>
            <a:off x="676564" y="3721100"/>
            <a:ext cx="8118186" cy="1569660"/>
          </a:xfrm>
          <a:prstGeom prst="rect">
            <a:avLst/>
          </a:prstGeom>
          <a:solidFill>
            <a:srgbClr val="FFFF00"/>
          </a:solidFill>
          <a:ln w="19050">
            <a:solidFill>
              <a:schemeClr val="tx1"/>
            </a:solidFill>
            <a:miter lim="800000"/>
            <a:headEnd/>
            <a:tailEnd/>
          </a:ln>
          <a:effectLst/>
        </p:spPr>
        <p:txBody>
          <a:bodyPr wrap="square">
            <a:prstTxWarp prst="textNoShape">
              <a:avLst/>
            </a:prstTxWarp>
            <a:spAutoFit/>
          </a:bodyPr>
          <a:lstStyle/>
          <a:p>
            <a:pPr marL="290513" indent="-290513">
              <a:buClr>
                <a:srgbClr val="FF3300"/>
              </a:buClr>
            </a:pPr>
            <a:r>
              <a:rPr lang="en-US" sz="2400" b="1" dirty="0" err="1" smtClean="0">
                <a:solidFill>
                  <a:schemeClr val="bg1"/>
                </a:solidFill>
                <a:latin typeface="Courier New"/>
                <a:cs typeface="Courier New"/>
              </a:rPr>
              <a:t>openFile</a:t>
            </a:r>
            <a:r>
              <a:rPr lang="en-US" sz="2400" b="1" dirty="0" smtClean="0">
                <a:solidFill>
                  <a:schemeClr val="bg1"/>
                </a:solidFill>
                <a:latin typeface="Courier New"/>
                <a:cs typeface="Courier New"/>
              </a:rPr>
              <a:t> :: </a:t>
            </a:r>
            <a:r>
              <a:rPr lang="en-US" sz="2400" b="1" dirty="0" err="1" smtClean="0">
                <a:solidFill>
                  <a:schemeClr val="bg1"/>
                </a:solidFill>
                <a:latin typeface="Courier New"/>
                <a:cs typeface="Courier New"/>
              </a:rPr>
              <a:t>FilePath</a:t>
            </a:r>
            <a:r>
              <a:rPr lang="en-US" sz="2400" b="1" dirty="0" smtClean="0">
                <a:solidFill>
                  <a:schemeClr val="bg1"/>
                </a:solidFill>
                <a:latin typeface="Courier New"/>
                <a:cs typeface="Courier New"/>
              </a:rPr>
              <a:t> -&gt; </a:t>
            </a:r>
            <a:r>
              <a:rPr lang="en-US" sz="2400" b="1" dirty="0" err="1" smtClean="0">
                <a:solidFill>
                  <a:schemeClr val="bg1"/>
                </a:solidFill>
                <a:latin typeface="Courier New"/>
                <a:cs typeface="Courier New"/>
              </a:rPr>
              <a:t>IOMode</a:t>
            </a:r>
            <a:r>
              <a:rPr lang="en-US" sz="2400" b="1" dirty="0" smtClean="0">
                <a:solidFill>
                  <a:schemeClr val="bg1"/>
                </a:solidFill>
                <a:latin typeface="Courier New"/>
                <a:cs typeface="Courier New"/>
              </a:rPr>
              <a:t> -&gt; IO Handle </a:t>
            </a:r>
          </a:p>
          <a:p>
            <a:pPr marL="290513" indent="-290513">
              <a:buClr>
                <a:srgbClr val="FF3300"/>
              </a:buClr>
            </a:pPr>
            <a:r>
              <a:rPr lang="en-US" sz="2400" b="1" dirty="0" err="1" smtClean="0">
                <a:solidFill>
                  <a:schemeClr val="bg1"/>
                </a:solidFill>
                <a:latin typeface="Courier New"/>
                <a:cs typeface="Courier New"/>
              </a:rPr>
              <a:t>hPutStr</a:t>
            </a:r>
            <a:r>
              <a:rPr lang="en-US" sz="2400" b="1" dirty="0" smtClean="0">
                <a:solidFill>
                  <a:schemeClr val="bg1"/>
                </a:solidFill>
                <a:latin typeface="Courier New"/>
                <a:cs typeface="Courier New"/>
              </a:rPr>
              <a:t>  :: Handle -&gt; String -&gt; IO ()</a:t>
            </a:r>
          </a:p>
          <a:p>
            <a:pPr marL="290513" indent="-290513">
              <a:buClr>
                <a:srgbClr val="FF3300"/>
              </a:buClr>
            </a:pPr>
            <a:r>
              <a:rPr lang="en-US" sz="2400" b="1" dirty="0" err="1" smtClean="0">
                <a:solidFill>
                  <a:schemeClr val="bg1"/>
                </a:solidFill>
                <a:latin typeface="Courier New"/>
                <a:cs typeface="Courier New"/>
              </a:rPr>
              <a:t>hGetLine</a:t>
            </a:r>
            <a:r>
              <a:rPr lang="en-US" sz="2400" b="1" dirty="0" smtClean="0">
                <a:solidFill>
                  <a:schemeClr val="bg1"/>
                </a:solidFill>
                <a:latin typeface="Courier New"/>
                <a:cs typeface="Courier New"/>
              </a:rPr>
              <a:t> :: Handle -&gt; IO String</a:t>
            </a:r>
          </a:p>
          <a:p>
            <a:pPr marL="290513" indent="-290513">
              <a:buClr>
                <a:srgbClr val="FF3300"/>
              </a:buClr>
            </a:pPr>
            <a:r>
              <a:rPr lang="en-US" sz="2400" b="1" dirty="0" err="1" smtClean="0">
                <a:solidFill>
                  <a:schemeClr val="bg1"/>
                </a:solidFill>
                <a:latin typeface="Courier New"/>
                <a:cs typeface="Courier New"/>
              </a:rPr>
              <a:t>hClose</a:t>
            </a:r>
            <a:r>
              <a:rPr lang="en-US" sz="2400" b="1" dirty="0" smtClean="0">
                <a:solidFill>
                  <a:schemeClr val="bg1"/>
                </a:solidFill>
                <a:latin typeface="Courier New"/>
                <a:cs typeface="Courier New"/>
              </a:rPr>
              <a:t>   :: Handle -&gt; IO () </a:t>
            </a:r>
          </a:p>
        </p:txBody>
      </p:sp>
    </p:spTree>
    <p:extLst>
      <p:ext uri="{BB962C8B-B14F-4D97-AF65-F5344CB8AC3E}">
        <p14:creationId xmlns:p14="http://schemas.microsoft.com/office/powerpoint/2010/main" val="428975323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38"/>
            <a:ext cx="8229600" cy="1008062"/>
          </a:xfrm>
        </p:spPr>
        <p:txBody>
          <a:bodyPr/>
          <a:lstStyle/>
          <a:p>
            <a:r>
              <a:rPr lang="en-US" dirty="0" smtClean="0"/>
              <a:t>References</a:t>
            </a:r>
            <a:endParaRPr lang="en-US" dirty="0"/>
          </a:p>
        </p:txBody>
      </p:sp>
      <p:sp>
        <p:nvSpPr>
          <p:cNvPr id="3" name="Content Placeholder 2"/>
          <p:cNvSpPr>
            <a:spLocks noGrp="1"/>
          </p:cNvSpPr>
          <p:nvPr>
            <p:ph idx="1"/>
          </p:nvPr>
        </p:nvSpPr>
        <p:spPr>
          <a:xfrm>
            <a:off x="457200" y="1104900"/>
            <a:ext cx="8369300" cy="5588000"/>
          </a:xfrm>
        </p:spPr>
        <p:txBody>
          <a:bodyPr/>
          <a:lstStyle/>
          <a:p>
            <a:r>
              <a:rPr lang="en-US" dirty="0" smtClean="0"/>
              <a:t>The IO operations let us write programs that do I/O in a strictly sequential, imperative fashion.  </a:t>
            </a:r>
          </a:p>
          <a:p>
            <a:r>
              <a:rPr lang="en-US" dirty="0" smtClean="0">
                <a:solidFill>
                  <a:srgbClr val="FFFF00"/>
                </a:solidFill>
              </a:rPr>
              <a:t>Idea</a:t>
            </a:r>
            <a:r>
              <a:rPr lang="en-US" dirty="0" smtClean="0"/>
              <a:t>: We can leverage the sequential nature of the IO monad to do other imperative things!</a:t>
            </a:r>
          </a:p>
          <a:p>
            <a:endParaRPr lang="en-US" dirty="0" smtClean="0"/>
          </a:p>
          <a:p>
            <a:endParaRPr lang="en-US" dirty="0" smtClean="0"/>
          </a:p>
          <a:p>
            <a:pPr lvl="1"/>
            <a:endParaRPr lang="en-US" dirty="0" smtClean="0"/>
          </a:p>
          <a:p>
            <a:r>
              <a:rPr lang="en-US" dirty="0" smtClean="0"/>
              <a:t>A value of type </a:t>
            </a:r>
            <a:r>
              <a:rPr lang="en-US" dirty="0" err="1" smtClean="0">
                <a:solidFill>
                  <a:schemeClr val="accent1"/>
                </a:solidFill>
                <a:latin typeface="Courier"/>
                <a:cs typeface="Courier"/>
              </a:rPr>
              <a:t>IORef</a:t>
            </a:r>
            <a:r>
              <a:rPr lang="en-US" dirty="0" smtClean="0">
                <a:solidFill>
                  <a:schemeClr val="accent1"/>
                </a:solidFill>
                <a:latin typeface="Courier"/>
                <a:cs typeface="Courier"/>
              </a:rPr>
              <a:t> a</a:t>
            </a:r>
            <a:r>
              <a:rPr lang="en-US" dirty="0" smtClean="0">
                <a:solidFill>
                  <a:schemeClr val="accent1"/>
                </a:solidFill>
              </a:rPr>
              <a:t> </a:t>
            </a:r>
            <a:r>
              <a:rPr lang="en-US" dirty="0" smtClean="0"/>
              <a:t>is a reference to a mutable cell holding a value of type </a:t>
            </a:r>
            <a:r>
              <a:rPr lang="en-US" dirty="0" smtClean="0">
                <a:solidFill>
                  <a:srgbClr val="CEB966"/>
                </a:solidFill>
                <a:latin typeface="Courier"/>
                <a:cs typeface="Courier"/>
              </a:rPr>
              <a:t>a</a:t>
            </a:r>
            <a:r>
              <a:rPr lang="en-US" dirty="0" smtClean="0"/>
              <a:t>.</a:t>
            </a:r>
          </a:p>
          <a:p>
            <a:endParaRPr lang="en-US" dirty="0" smtClean="0"/>
          </a:p>
          <a:p>
            <a:endParaRPr lang="en-US" dirty="0" smtClean="0"/>
          </a:p>
          <a:p>
            <a:endParaRPr lang="en-US" dirty="0" smtClean="0"/>
          </a:p>
          <a:p>
            <a:endParaRPr lang="en-US" dirty="0"/>
          </a:p>
        </p:txBody>
      </p:sp>
      <p:sp>
        <p:nvSpPr>
          <p:cNvPr id="4" name="Rectangle 3"/>
          <p:cNvSpPr>
            <a:spLocks noChangeArrowheads="1"/>
          </p:cNvSpPr>
          <p:nvPr/>
        </p:nvSpPr>
        <p:spPr bwMode="auto">
          <a:xfrm>
            <a:off x="1123950" y="3721100"/>
            <a:ext cx="6896100" cy="1569660"/>
          </a:xfrm>
          <a:prstGeom prst="rect">
            <a:avLst/>
          </a:prstGeom>
          <a:solidFill>
            <a:srgbClr val="FFFF00"/>
          </a:solidFill>
          <a:ln w="19050">
            <a:solidFill>
              <a:schemeClr val="tx1"/>
            </a:solidFill>
            <a:miter lim="800000"/>
            <a:headEnd/>
            <a:tailEnd/>
          </a:ln>
          <a:effectLst/>
        </p:spPr>
        <p:txBody>
          <a:bodyPr wrap="square">
            <a:prstTxWarp prst="textNoShape">
              <a:avLst/>
            </a:prstTxWarp>
            <a:spAutoFit/>
          </a:bodyPr>
          <a:lstStyle/>
          <a:p>
            <a:pPr marL="290513" indent="-290513">
              <a:buClr>
                <a:srgbClr val="FF3300"/>
              </a:buClr>
            </a:pPr>
            <a:r>
              <a:rPr lang="en-US" sz="2400" b="1" dirty="0" smtClean="0">
                <a:solidFill>
                  <a:schemeClr val="bg1"/>
                </a:solidFill>
                <a:latin typeface="Courier New" charset="0"/>
              </a:rPr>
              <a:t>data </a:t>
            </a:r>
            <a:r>
              <a:rPr lang="en-US" sz="2400" b="1" dirty="0" err="1" smtClean="0">
                <a:solidFill>
                  <a:schemeClr val="bg1"/>
                </a:solidFill>
                <a:latin typeface="Courier New" charset="0"/>
              </a:rPr>
              <a:t>IORef</a:t>
            </a:r>
            <a:r>
              <a:rPr lang="en-US" sz="2400" b="1" dirty="0" smtClean="0">
                <a:solidFill>
                  <a:schemeClr val="bg1"/>
                </a:solidFill>
                <a:latin typeface="Courier New" charset="0"/>
              </a:rPr>
              <a:t> a   </a:t>
            </a:r>
            <a:r>
              <a:rPr lang="en-US" sz="2400" b="1" dirty="0" smtClean="0">
                <a:solidFill>
                  <a:srgbClr val="FF0000"/>
                </a:solidFill>
                <a:latin typeface="Courier New" charset="0"/>
              </a:rPr>
              <a:t>-- Abstract type</a:t>
            </a:r>
          </a:p>
          <a:p>
            <a:pPr marL="290513" indent="-290513">
              <a:buClr>
                <a:srgbClr val="FF3300"/>
              </a:buClr>
            </a:pPr>
            <a:r>
              <a:rPr lang="en-US" sz="2400" b="1" dirty="0" err="1" smtClean="0">
                <a:solidFill>
                  <a:schemeClr val="bg1"/>
                </a:solidFill>
                <a:latin typeface="Courier New" charset="0"/>
              </a:rPr>
              <a:t>newIORef</a:t>
            </a:r>
            <a:r>
              <a:rPr lang="en-US" sz="2400" b="1" dirty="0" smtClean="0">
                <a:solidFill>
                  <a:schemeClr val="bg1"/>
                </a:solidFill>
                <a:latin typeface="Courier New" charset="0"/>
              </a:rPr>
              <a:t>   :: a -&gt; IO (</a:t>
            </a:r>
            <a:r>
              <a:rPr lang="en-US" sz="2400" b="1" dirty="0" err="1" smtClean="0">
                <a:solidFill>
                  <a:schemeClr val="bg1"/>
                </a:solidFill>
                <a:latin typeface="Courier New" charset="0"/>
              </a:rPr>
              <a:t>IORef</a:t>
            </a:r>
            <a:r>
              <a:rPr lang="en-US" sz="2400" b="1" dirty="0" smtClean="0">
                <a:solidFill>
                  <a:schemeClr val="bg1"/>
                </a:solidFill>
                <a:latin typeface="Courier New" charset="0"/>
              </a:rPr>
              <a:t> a)</a:t>
            </a:r>
          </a:p>
          <a:p>
            <a:pPr marL="290513" indent="-290513">
              <a:buClr>
                <a:srgbClr val="FF3300"/>
              </a:buClr>
            </a:pPr>
            <a:r>
              <a:rPr lang="en-US" sz="2400" b="1" dirty="0" err="1" smtClean="0">
                <a:solidFill>
                  <a:schemeClr val="bg1"/>
                </a:solidFill>
                <a:latin typeface="Courier New" charset="0"/>
              </a:rPr>
              <a:t>readIORef</a:t>
            </a:r>
            <a:r>
              <a:rPr lang="en-US" sz="2400" b="1" dirty="0" smtClean="0">
                <a:solidFill>
                  <a:schemeClr val="bg1"/>
                </a:solidFill>
                <a:latin typeface="Courier New" charset="0"/>
              </a:rPr>
              <a:t>  :: </a:t>
            </a:r>
            <a:r>
              <a:rPr lang="en-US" sz="2400" b="1" dirty="0" err="1" smtClean="0">
                <a:solidFill>
                  <a:schemeClr val="bg1"/>
                </a:solidFill>
                <a:latin typeface="Courier New" charset="0"/>
              </a:rPr>
              <a:t>IORef</a:t>
            </a:r>
            <a:r>
              <a:rPr lang="en-US" sz="2400" b="1" dirty="0" smtClean="0">
                <a:solidFill>
                  <a:schemeClr val="bg1"/>
                </a:solidFill>
                <a:latin typeface="Courier New" charset="0"/>
              </a:rPr>
              <a:t> a -&gt; IO a</a:t>
            </a:r>
          </a:p>
          <a:p>
            <a:pPr marL="290513" indent="-290513">
              <a:buClr>
                <a:srgbClr val="FF3300"/>
              </a:buClr>
            </a:pPr>
            <a:r>
              <a:rPr lang="en-US" sz="2400" b="1" dirty="0" err="1" smtClean="0">
                <a:solidFill>
                  <a:schemeClr val="bg1"/>
                </a:solidFill>
                <a:latin typeface="Courier New" charset="0"/>
              </a:rPr>
              <a:t>writeIORef</a:t>
            </a:r>
            <a:r>
              <a:rPr lang="en-US" sz="2400" b="1" dirty="0" smtClean="0">
                <a:solidFill>
                  <a:schemeClr val="bg1"/>
                </a:solidFill>
                <a:latin typeface="Courier New" charset="0"/>
              </a:rPr>
              <a:t> :: </a:t>
            </a:r>
            <a:r>
              <a:rPr lang="en-US" sz="2400" b="1" dirty="0" err="1" smtClean="0">
                <a:solidFill>
                  <a:schemeClr val="bg1"/>
                </a:solidFill>
                <a:latin typeface="Courier New" charset="0"/>
              </a:rPr>
              <a:t>IORef</a:t>
            </a:r>
            <a:r>
              <a:rPr lang="en-US" sz="2400" b="1" dirty="0" smtClean="0">
                <a:solidFill>
                  <a:schemeClr val="bg1"/>
                </a:solidFill>
                <a:latin typeface="Courier New" charset="0"/>
              </a:rPr>
              <a:t> a -&gt; a -&gt; IO ()</a:t>
            </a:r>
          </a:p>
        </p:txBody>
      </p:sp>
      <p:pic>
        <p:nvPicPr>
          <p:cNvPr id="5" name="Picture 4" descr="C:\Program Files\Microsoft Office\Clipart\standard\stddir1\bd05030_.wmf"/>
          <p:cNvPicPr>
            <a:picLocks noChangeAspect="1" noChangeArrowheads="1"/>
          </p:cNvPicPr>
          <p:nvPr/>
        </p:nvPicPr>
        <p:blipFill>
          <a:blip r:embed="rId2"/>
          <a:srcRect/>
          <a:stretch>
            <a:fillRect/>
          </a:stretch>
        </p:blipFill>
        <p:spPr bwMode="auto">
          <a:xfrm>
            <a:off x="8140700" y="1684020"/>
            <a:ext cx="742620" cy="1003300"/>
          </a:xfrm>
          <a:prstGeom prst="rect">
            <a:avLst/>
          </a:prstGeom>
          <a:noFill/>
        </p:spPr>
      </p:pic>
    </p:spTree>
    <p:extLst>
      <p:ext uri="{BB962C8B-B14F-4D97-AF65-F5344CB8AC3E}">
        <p14:creationId xmlns:p14="http://schemas.microsoft.com/office/powerpoint/2010/main" val="3988799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1062"/>
          </a:xfrm>
        </p:spPr>
        <p:txBody>
          <a:bodyPr/>
          <a:lstStyle/>
          <a:p>
            <a:r>
              <a:rPr lang="en-US" dirty="0" smtClean="0"/>
              <a:t>Example Using References</a:t>
            </a:r>
            <a:endParaRPr lang="en-US" dirty="0"/>
          </a:p>
        </p:txBody>
      </p:sp>
      <p:sp>
        <p:nvSpPr>
          <p:cNvPr id="5" name="Rounded Rectangular Callout 4"/>
          <p:cNvSpPr/>
          <p:nvPr/>
        </p:nvSpPr>
        <p:spPr>
          <a:xfrm>
            <a:off x="939800" y="5753100"/>
            <a:ext cx="7289799" cy="919401"/>
          </a:xfrm>
          <a:prstGeom prst="wedgeRoundRectCallout">
            <a:avLst>
              <a:gd name="adj1" fmla="val -23745"/>
              <a:gd name="adj2" fmla="val 49693"/>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400" dirty="0" smtClean="0">
                <a:solidFill>
                  <a:srgbClr val="000000"/>
                </a:solidFill>
                <a:latin typeface="Chalkboard"/>
              </a:rPr>
              <a:t>But this is terrible!  Contrast with: sum [1..n].  Claims to need side effects, but doesn’t really.</a:t>
            </a:r>
            <a:endParaRPr lang="en-GB" sz="2400" dirty="0">
              <a:solidFill>
                <a:srgbClr val="000000"/>
              </a:solidFill>
              <a:latin typeface="Chalkboard"/>
            </a:endParaRPr>
          </a:p>
        </p:txBody>
      </p:sp>
      <p:sp>
        <p:nvSpPr>
          <p:cNvPr id="6" name="Rectangle 5"/>
          <p:cNvSpPr>
            <a:spLocks noChangeArrowheads="1"/>
          </p:cNvSpPr>
          <p:nvPr/>
        </p:nvSpPr>
        <p:spPr bwMode="auto">
          <a:xfrm>
            <a:off x="838200" y="1266885"/>
            <a:ext cx="7531100" cy="4093428"/>
          </a:xfrm>
          <a:prstGeom prst="rect">
            <a:avLst/>
          </a:prstGeom>
          <a:solidFill>
            <a:srgbClr val="FFFF00"/>
          </a:solidFill>
          <a:ln w="19050">
            <a:solidFill>
              <a:schemeClr val="tx1"/>
            </a:solidFill>
            <a:miter lim="800000"/>
            <a:headEnd/>
            <a:tailEnd/>
          </a:ln>
          <a:effectLst/>
        </p:spPr>
        <p:txBody>
          <a:bodyPr wrap="square">
            <a:prstTxWarp prst="textNoShape">
              <a:avLst/>
            </a:prstTxWarp>
            <a:spAutoFit/>
          </a:bodyPr>
          <a:lstStyle/>
          <a:p>
            <a:pPr marL="290513" indent="-290513">
              <a:buClr>
                <a:srgbClr val="FF3300"/>
              </a:buClr>
            </a:pPr>
            <a:r>
              <a:rPr lang="en-US" sz="2000" b="1" dirty="0" smtClean="0">
                <a:solidFill>
                  <a:schemeClr val="bg1"/>
                </a:solidFill>
                <a:latin typeface="Courier New" charset="0"/>
              </a:rPr>
              <a:t>import </a:t>
            </a:r>
            <a:r>
              <a:rPr lang="en-US" sz="2000" b="1" dirty="0" err="1" smtClean="0">
                <a:solidFill>
                  <a:schemeClr val="bg1"/>
                </a:solidFill>
                <a:latin typeface="Courier New" charset="0"/>
              </a:rPr>
              <a:t>Data.IORef</a:t>
            </a:r>
            <a:r>
              <a:rPr lang="en-US" sz="2000" b="1" dirty="0" smtClean="0">
                <a:solidFill>
                  <a:schemeClr val="bg1"/>
                </a:solidFill>
                <a:latin typeface="Courier New" charset="0"/>
              </a:rPr>
              <a:t>  </a:t>
            </a:r>
            <a:r>
              <a:rPr lang="en-US" sz="2000" b="1" dirty="0" smtClean="0">
                <a:solidFill>
                  <a:srgbClr val="FF0000"/>
                </a:solidFill>
                <a:latin typeface="Courier New" charset="0"/>
              </a:rPr>
              <a:t>-- import reference functions</a:t>
            </a:r>
          </a:p>
          <a:p>
            <a:pPr marL="290513" indent="-290513">
              <a:buClr>
                <a:srgbClr val="FF3300"/>
              </a:buClr>
            </a:pPr>
            <a:r>
              <a:rPr lang="en-US" sz="2000" b="1" dirty="0" smtClean="0">
                <a:solidFill>
                  <a:srgbClr val="FF0000"/>
                </a:solidFill>
                <a:latin typeface="Courier New" charset="0"/>
              </a:rPr>
              <a:t>-- Compute the sum of the first </a:t>
            </a:r>
            <a:r>
              <a:rPr lang="en-US" sz="2000" b="1" dirty="0" err="1" smtClean="0">
                <a:solidFill>
                  <a:srgbClr val="FF0000"/>
                </a:solidFill>
                <a:latin typeface="Courier New" charset="0"/>
              </a:rPr>
              <a:t>n</a:t>
            </a:r>
            <a:r>
              <a:rPr lang="en-US" sz="2000" b="1" dirty="0" smtClean="0">
                <a:solidFill>
                  <a:srgbClr val="FF0000"/>
                </a:solidFill>
                <a:latin typeface="Courier New" charset="0"/>
              </a:rPr>
              <a:t> integers</a:t>
            </a:r>
          </a:p>
          <a:p>
            <a:pPr marL="290513" indent="-290513">
              <a:buClr>
                <a:srgbClr val="FF3300"/>
              </a:buClr>
            </a:pPr>
            <a:r>
              <a:rPr lang="en-US" sz="2000" b="1" dirty="0" smtClean="0">
                <a:solidFill>
                  <a:schemeClr val="bg1"/>
                </a:solidFill>
                <a:latin typeface="Courier New" charset="0"/>
              </a:rPr>
              <a:t>count :: </a:t>
            </a:r>
            <a:r>
              <a:rPr lang="en-US" sz="2000" b="1" dirty="0" err="1" smtClean="0">
                <a:solidFill>
                  <a:schemeClr val="bg1"/>
                </a:solidFill>
                <a:latin typeface="Courier New" charset="0"/>
              </a:rPr>
              <a:t>Int</a:t>
            </a:r>
            <a:r>
              <a:rPr lang="en-US" sz="2000" b="1" dirty="0" smtClean="0">
                <a:solidFill>
                  <a:schemeClr val="bg1"/>
                </a:solidFill>
                <a:latin typeface="Courier New" charset="0"/>
              </a:rPr>
              <a:t> -&gt; IO </a:t>
            </a:r>
            <a:r>
              <a:rPr lang="en-US" sz="2000" b="1" dirty="0" err="1" smtClean="0">
                <a:solidFill>
                  <a:schemeClr val="bg1"/>
                </a:solidFill>
                <a:latin typeface="Courier New" charset="0"/>
              </a:rPr>
              <a:t>Int</a:t>
            </a:r>
            <a:endParaRPr lang="en-US" sz="2000" b="1" dirty="0" smtClean="0">
              <a:solidFill>
                <a:schemeClr val="bg1"/>
              </a:solidFill>
              <a:latin typeface="Courier New" charset="0"/>
            </a:endParaRPr>
          </a:p>
          <a:p>
            <a:pPr marL="290513" indent="-290513">
              <a:buClr>
                <a:srgbClr val="FF3300"/>
              </a:buClr>
            </a:pPr>
            <a:r>
              <a:rPr lang="en-US" sz="2000" b="1" dirty="0" smtClean="0">
                <a:solidFill>
                  <a:schemeClr val="bg1"/>
                </a:solidFill>
                <a:latin typeface="Courier New" charset="0"/>
              </a:rPr>
              <a:t>count </a:t>
            </a:r>
            <a:r>
              <a:rPr lang="en-US" sz="2000" b="1" dirty="0" err="1" smtClean="0">
                <a:solidFill>
                  <a:schemeClr val="bg1"/>
                </a:solidFill>
                <a:latin typeface="Courier New" charset="0"/>
              </a:rPr>
              <a:t>n</a:t>
            </a:r>
            <a:r>
              <a:rPr lang="en-US" sz="2000" b="1" dirty="0" smtClean="0">
                <a:solidFill>
                  <a:schemeClr val="bg1"/>
                </a:solidFill>
                <a:latin typeface="Courier New" charset="0"/>
              </a:rPr>
              <a:t> = do </a:t>
            </a:r>
          </a:p>
          <a:p>
            <a:pPr marL="290513" indent="-290513">
              <a:buClr>
                <a:srgbClr val="FF3300"/>
              </a:buClr>
            </a:pPr>
            <a:r>
              <a:rPr lang="en-US" sz="2000" b="1" dirty="0" smtClean="0">
                <a:solidFill>
                  <a:schemeClr val="bg1"/>
                </a:solidFill>
                <a:latin typeface="Courier New" charset="0"/>
              </a:rPr>
              <a:t>   { </a:t>
            </a:r>
            <a:r>
              <a:rPr lang="en-US" sz="2000" b="1" dirty="0" err="1" smtClean="0">
                <a:solidFill>
                  <a:schemeClr val="bg1"/>
                </a:solidFill>
                <a:latin typeface="Courier New" charset="0"/>
              </a:rPr>
              <a:t>r</a:t>
            </a:r>
            <a:r>
              <a:rPr lang="en-US" sz="2000" b="1" dirty="0" smtClean="0">
                <a:solidFill>
                  <a:schemeClr val="bg1"/>
                </a:solidFill>
                <a:latin typeface="Courier New" charset="0"/>
              </a:rPr>
              <a:t> &lt;- </a:t>
            </a:r>
            <a:r>
              <a:rPr lang="en-US" sz="2000" b="1" dirty="0" err="1" smtClean="0">
                <a:solidFill>
                  <a:schemeClr val="bg1"/>
                </a:solidFill>
                <a:latin typeface="Courier New" charset="0"/>
              </a:rPr>
              <a:t>newIORef</a:t>
            </a:r>
            <a:r>
              <a:rPr lang="en-US" sz="2000" b="1" dirty="0" smtClean="0">
                <a:solidFill>
                  <a:schemeClr val="bg1"/>
                </a:solidFill>
                <a:latin typeface="Courier New" charset="0"/>
              </a:rPr>
              <a:t> 0;</a:t>
            </a:r>
          </a:p>
          <a:p>
            <a:pPr marL="290513" indent="-290513">
              <a:buClr>
                <a:srgbClr val="FF3300"/>
              </a:buClr>
            </a:pPr>
            <a:r>
              <a:rPr lang="en-US" sz="2000" b="1" dirty="0" smtClean="0">
                <a:solidFill>
                  <a:schemeClr val="bg1"/>
                </a:solidFill>
                <a:latin typeface="Courier New" charset="0"/>
              </a:rPr>
              <a:t>     </a:t>
            </a:r>
            <a:r>
              <a:rPr lang="en-US" sz="2000" b="1" dirty="0" err="1" smtClean="0">
                <a:solidFill>
                  <a:schemeClr val="bg1"/>
                </a:solidFill>
                <a:latin typeface="Courier New" charset="0"/>
              </a:rPr>
              <a:t>addToN</a:t>
            </a:r>
            <a:r>
              <a:rPr lang="en-US" sz="2000" b="1" dirty="0" smtClean="0">
                <a:solidFill>
                  <a:schemeClr val="bg1"/>
                </a:solidFill>
                <a:latin typeface="Courier New" charset="0"/>
              </a:rPr>
              <a:t> </a:t>
            </a:r>
            <a:r>
              <a:rPr lang="en-US" sz="2000" b="1" dirty="0" err="1" smtClean="0">
                <a:solidFill>
                  <a:schemeClr val="bg1"/>
                </a:solidFill>
                <a:latin typeface="Courier New" charset="0"/>
              </a:rPr>
              <a:t>r</a:t>
            </a:r>
            <a:r>
              <a:rPr lang="en-US" sz="2000" b="1" dirty="0" smtClean="0">
                <a:solidFill>
                  <a:schemeClr val="bg1"/>
                </a:solidFill>
                <a:latin typeface="Courier New" charset="0"/>
              </a:rPr>
              <a:t> 1 }</a:t>
            </a:r>
          </a:p>
          <a:p>
            <a:pPr marL="290513" indent="-290513">
              <a:buClr>
                <a:srgbClr val="FF3300"/>
              </a:buClr>
            </a:pPr>
            <a:r>
              <a:rPr lang="en-US" sz="2000" b="1" dirty="0" smtClean="0">
                <a:solidFill>
                  <a:schemeClr val="bg1"/>
                </a:solidFill>
                <a:latin typeface="Courier New" charset="0"/>
              </a:rPr>
              <a:t>  where </a:t>
            </a:r>
          </a:p>
          <a:p>
            <a:pPr marL="290513" indent="-290513">
              <a:buClr>
                <a:srgbClr val="FF3300"/>
              </a:buClr>
            </a:pPr>
            <a:r>
              <a:rPr lang="en-US" sz="2000" b="1" dirty="0" smtClean="0">
                <a:solidFill>
                  <a:schemeClr val="bg1"/>
                </a:solidFill>
                <a:latin typeface="Courier New" charset="0"/>
              </a:rPr>
              <a:t>    </a:t>
            </a:r>
            <a:r>
              <a:rPr lang="en-US" sz="2000" b="1" dirty="0" err="1" smtClean="0">
                <a:solidFill>
                  <a:schemeClr val="bg1"/>
                </a:solidFill>
                <a:latin typeface="Courier New" charset="0"/>
              </a:rPr>
              <a:t>addToN</a:t>
            </a:r>
            <a:r>
              <a:rPr lang="en-US" sz="2000" b="1" dirty="0" smtClean="0">
                <a:solidFill>
                  <a:schemeClr val="bg1"/>
                </a:solidFill>
                <a:latin typeface="Courier New" charset="0"/>
              </a:rPr>
              <a:t> :: </a:t>
            </a:r>
            <a:r>
              <a:rPr lang="en-US" sz="2000" b="1" dirty="0" err="1" smtClean="0">
                <a:solidFill>
                  <a:schemeClr val="bg1"/>
                </a:solidFill>
                <a:latin typeface="Courier New" charset="0"/>
              </a:rPr>
              <a:t>IORef</a:t>
            </a:r>
            <a:r>
              <a:rPr lang="en-US" sz="2000" b="1" dirty="0" smtClean="0">
                <a:solidFill>
                  <a:schemeClr val="bg1"/>
                </a:solidFill>
                <a:latin typeface="Courier New" charset="0"/>
              </a:rPr>
              <a:t> </a:t>
            </a:r>
            <a:r>
              <a:rPr lang="en-US" sz="2000" b="1" dirty="0" err="1" smtClean="0">
                <a:solidFill>
                  <a:schemeClr val="bg1"/>
                </a:solidFill>
                <a:latin typeface="Courier New" charset="0"/>
              </a:rPr>
              <a:t>Int</a:t>
            </a:r>
            <a:r>
              <a:rPr lang="en-US" sz="2000" b="1" dirty="0" smtClean="0">
                <a:solidFill>
                  <a:schemeClr val="bg1"/>
                </a:solidFill>
                <a:latin typeface="Courier New" charset="0"/>
              </a:rPr>
              <a:t> -&gt; </a:t>
            </a:r>
            <a:r>
              <a:rPr lang="en-US" sz="2000" b="1" dirty="0" err="1" smtClean="0">
                <a:solidFill>
                  <a:schemeClr val="bg1"/>
                </a:solidFill>
                <a:latin typeface="Courier New" charset="0"/>
              </a:rPr>
              <a:t>Int</a:t>
            </a:r>
            <a:r>
              <a:rPr lang="en-US" sz="2000" b="1" dirty="0" smtClean="0">
                <a:solidFill>
                  <a:schemeClr val="bg1"/>
                </a:solidFill>
                <a:latin typeface="Courier New" charset="0"/>
              </a:rPr>
              <a:t> -&gt; IO </a:t>
            </a:r>
            <a:r>
              <a:rPr lang="en-US" sz="2000" b="1" dirty="0" err="1" smtClean="0">
                <a:solidFill>
                  <a:schemeClr val="bg1"/>
                </a:solidFill>
                <a:latin typeface="Courier New" charset="0"/>
              </a:rPr>
              <a:t>Int</a:t>
            </a:r>
            <a:endParaRPr lang="en-US" sz="2000" b="1" dirty="0" smtClean="0">
              <a:solidFill>
                <a:schemeClr val="bg1"/>
              </a:solidFill>
              <a:latin typeface="Courier New" charset="0"/>
            </a:endParaRPr>
          </a:p>
          <a:p>
            <a:pPr marL="290513" indent="-290513">
              <a:buClr>
                <a:srgbClr val="FF3300"/>
              </a:buClr>
            </a:pPr>
            <a:r>
              <a:rPr lang="en-US" sz="2000" b="1" dirty="0" smtClean="0">
                <a:solidFill>
                  <a:schemeClr val="bg1"/>
                </a:solidFill>
                <a:latin typeface="Courier New" charset="0"/>
              </a:rPr>
              <a:t>    </a:t>
            </a:r>
            <a:r>
              <a:rPr lang="en-US" sz="2000" b="1" dirty="0" err="1" smtClean="0">
                <a:solidFill>
                  <a:schemeClr val="bg1"/>
                </a:solidFill>
                <a:latin typeface="Courier New" charset="0"/>
              </a:rPr>
              <a:t>addToN</a:t>
            </a:r>
            <a:r>
              <a:rPr lang="en-US" sz="2000" b="1" dirty="0" smtClean="0">
                <a:solidFill>
                  <a:schemeClr val="bg1"/>
                </a:solidFill>
                <a:latin typeface="Courier New" charset="0"/>
              </a:rPr>
              <a:t> </a:t>
            </a:r>
            <a:r>
              <a:rPr lang="en-US" sz="2000" b="1" dirty="0" err="1" smtClean="0">
                <a:solidFill>
                  <a:schemeClr val="bg1"/>
                </a:solidFill>
                <a:latin typeface="Courier New" charset="0"/>
              </a:rPr>
              <a:t>r</a:t>
            </a:r>
            <a:r>
              <a:rPr lang="en-US" sz="2000" b="1" dirty="0" smtClean="0">
                <a:solidFill>
                  <a:schemeClr val="bg1"/>
                </a:solidFill>
                <a:latin typeface="Courier New" charset="0"/>
              </a:rPr>
              <a:t> </a:t>
            </a:r>
            <a:r>
              <a:rPr lang="en-US" sz="2000" b="1" dirty="0" err="1" smtClean="0">
                <a:solidFill>
                  <a:schemeClr val="bg1"/>
                </a:solidFill>
                <a:latin typeface="Courier New" charset="0"/>
              </a:rPr>
              <a:t>i</a:t>
            </a:r>
            <a:r>
              <a:rPr lang="en-US" sz="2000" b="1" dirty="0" smtClean="0">
                <a:solidFill>
                  <a:schemeClr val="bg1"/>
                </a:solidFill>
                <a:latin typeface="Courier New" charset="0"/>
              </a:rPr>
              <a:t> | </a:t>
            </a:r>
            <a:r>
              <a:rPr lang="en-US" sz="2000" b="1" dirty="0" err="1" smtClean="0">
                <a:solidFill>
                  <a:schemeClr val="bg1"/>
                </a:solidFill>
                <a:latin typeface="Courier New" charset="0"/>
              </a:rPr>
              <a:t>i</a:t>
            </a:r>
            <a:r>
              <a:rPr lang="en-US" sz="2000" b="1" dirty="0" smtClean="0">
                <a:solidFill>
                  <a:schemeClr val="bg1"/>
                </a:solidFill>
                <a:latin typeface="Courier New" charset="0"/>
              </a:rPr>
              <a:t> &gt; </a:t>
            </a:r>
            <a:r>
              <a:rPr lang="en-US" sz="2000" b="1" dirty="0" err="1" smtClean="0">
                <a:solidFill>
                  <a:schemeClr val="bg1"/>
                </a:solidFill>
                <a:latin typeface="Courier New" charset="0"/>
              </a:rPr>
              <a:t>n</a:t>
            </a:r>
            <a:r>
              <a:rPr lang="en-US" sz="2000" b="1" dirty="0" smtClean="0">
                <a:solidFill>
                  <a:schemeClr val="bg1"/>
                </a:solidFill>
                <a:latin typeface="Courier New" charset="0"/>
              </a:rPr>
              <a:t>     = </a:t>
            </a:r>
            <a:r>
              <a:rPr lang="en-US" sz="2000" b="1" dirty="0" err="1" smtClean="0">
                <a:solidFill>
                  <a:schemeClr val="bg1"/>
                </a:solidFill>
                <a:latin typeface="Courier New" charset="0"/>
              </a:rPr>
              <a:t>readIORef</a:t>
            </a:r>
            <a:r>
              <a:rPr lang="en-US" sz="2000" b="1" dirty="0" smtClean="0">
                <a:solidFill>
                  <a:schemeClr val="bg1"/>
                </a:solidFill>
                <a:latin typeface="Courier New" charset="0"/>
              </a:rPr>
              <a:t> </a:t>
            </a:r>
            <a:r>
              <a:rPr lang="en-US" sz="2000" b="1" dirty="0" err="1" smtClean="0">
                <a:solidFill>
                  <a:schemeClr val="bg1"/>
                </a:solidFill>
                <a:latin typeface="Courier New" charset="0"/>
              </a:rPr>
              <a:t>r</a:t>
            </a:r>
            <a:endParaRPr lang="en-US" sz="2000" b="1" dirty="0" smtClean="0">
              <a:solidFill>
                <a:schemeClr val="bg1"/>
              </a:solidFill>
              <a:latin typeface="Courier New" charset="0"/>
            </a:endParaRPr>
          </a:p>
          <a:p>
            <a:pPr marL="290513" indent="-290513">
              <a:buClr>
                <a:srgbClr val="FF3300"/>
              </a:buClr>
            </a:pPr>
            <a:r>
              <a:rPr lang="en-US" sz="2000" b="1" dirty="0" smtClean="0">
                <a:solidFill>
                  <a:schemeClr val="bg1"/>
                </a:solidFill>
                <a:latin typeface="Courier New" charset="0"/>
              </a:rPr>
              <a:t>               | otherwise = do </a:t>
            </a:r>
          </a:p>
          <a:p>
            <a:pPr marL="290513" indent="-290513">
              <a:buClr>
                <a:srgbClr val="FF3300"/>
              </a:buClr>
            </a:pPr>
            <a:r>
              <a:rPr lang="en-US" sz="2000" b="1" dirty="0" smtClean="0">
                <a:solidFill>
                  <a:schemeClr val="bg1"/>
                </a:solidFill>
                <a:latin typeface="Courier New" charset="0"/>
              </a:rPr>
              <a:t>                  { </a:t>
            </a:r>
            <a:r>
              <a:rPr lang="en-US" sz="2000" b="1" dirty="0" err="1" smtClean="0">
                <a:solidFill>
                  <a:schemeClr val="bg1"/>
                </a:solidFill>
                <a:latin typeface="Courier New" charset="0"/>
              </a:rPr>
              <a:t>v</a:t>
            </a:r>
            <a:r>
              <a:rPr lang="en-US" sz="2000" b="1" dirty="0" smtClean="0">
                <a:solidFill>
                  <a:schemeClr val="bg1"/>
                </a:solidFill>
                <a:latin typeface="Courier New" charset="0"/>
              </a:rPr>
              <a:t> &lt;- </a:t>
            </a:r>
            <a:r>
              <a:rPr lang="en-US" sz="2000" b="1" dirty="0" err="1" smtClean="0">
                <a:solidFill>
                  <a:schemeClr val="bg1"/>
                </a:solidFill>
                <a:latin typeface="Courier New" charset="0"/>
              </a:rPr>
              <a:t>readIORef</a:t>
            </a:r>
            <a:r>
              <a:rPr lang="en-US" sz="2000" b="1" dirty="0" smtClean="0">
                <a:solidFill>
                  <a:schemeClr val="bg1"/>
                </a:solidFill>
                <a:latin typeface="Courier New" charset="0"/>
              </a:rPr>
              <a:t> </a:t>
            </a:r>
            <a:r>
              <a:rPr lang="en-US" sz="2000" b="1" dirty="0" err="1" smtClean="0">
                <a:solidFill>
                  <a:schemeClr val="bg1"/>
                </a:solidFill>
                <a:latin typeface="Courier New" charset="0"/>
              </a:rPr>
              <a:t>r</a:t>
            </a:r>
            <a:endParaRPr lang="en-US" sz="2000" b="1" dirty="0" smtClean="0">
              <a:solidFill>
                <a:schemeClr val="bg1"/>
              </a:solidFill>
              <a:latin typeface="Courier New" charset="0"/>
            </a:endParaRPr>
          </a:p>
          <a:p>
            <a:pPr marL="290513" indent="-290513">
              <a:buClr>
                <a:srgbClr val="FF3300"/>
              </a:buClr>
            </a:pPr>
            <a:r>
              <a:rPr lang="en-US" sz="2000" b="1" dirty="0" smtClean="0">
                <a:solidFill>
                  <a:schemeClr val="bg1"/>
                </a:solidFill>
                <a:latin typeface="Courier New" charset="0"/>
              </a:rPr>
              <a:t>                  ; </a:t>
            </a:r>
            <a:r>
              <a:rPr lang="en-US" sz="2000" b="1" dirty="0" err="1" smtClean="0">
                <a:solidFill>
                  <a:schemeClr val="bg1"/>
                </a:solidFill>
                <a:latin typeface="Courier New" charset="0"/>
              </a:rPr>
              <a:t>writeIORef</a:t>
            </a:r>
            <a:r>
              <a:rPr lang="en-US" sz="2000" b="1" dirty="0" smtClean="0">
                <a:solidFill>
                  <a:schemeClr val="bg1"/>
                </a:solidFill>
                <a:latin typeface="Courier New" charset="0"/>
              </a:rPr>
              <a:t> </a:t>
            </a:r>
            <a:r>
              <a:rPr lang="en-US" sz="2000" b="1" dirty="0" err="1" smtClean="0">
                <a:solidFill>
                  <a:schemeClr val="bg1"/>
                </a:solidFill>
                <a:latin typeface="Courier New" charset="0"/>
              </a:rPr>
              <a:t>r</a:t>
            </a:r>
            <a:r>
              <a:rPr lang="en-US" sz="2000" b="1" dirty="0" smtClean="0">
                <a:solidFill>
                  <a:schemeClr val="bg1"/>
                </a:solidFill>
                <a:latin typeface="Courier New" charset="0"/>
              </a:rPr>
              <a:t> (</a:t>
            </a:r>
            <a:r>
              <a:rPr lang="en-US" sz="2000" b="1" dirty="0" err="1" smtClean="0">
                <a:solidFill>
                  <a:schemeClr val="bg1"/>
                </a:solidFill>
                <a:latin typeface="Courier New" charset="0"/>
              </a:rPr>
              <a:t>v</a:t>
            </a:r>
            <a:r>
              <a:rPr lang="en-US" sz="2000" b="1" dirty="0" smtClean="0">
                <a:solidFill>
                  <a:schemeClr val="bg1"/>
                </a:solidFill>
                <a:latin typeface="Courier New" charset="0"/>
              </a:rPr>
              <a:t> + </a:t>
            </a:r>
            <a:r>
              <a:rPr lang="en-US" sz="2000" b="1" dirty="0" err="1" smtClean="0">
                <a:solidFill>
                  <a:schemeClr val="bg1"/>
                </a:solidFill>
                <a:latin typeface="Courier New" charset="0"/>
              </a:rPr>
              <a:t>i</a:t>
            </a:r>
            <a:r>
              <a:rPr lang="en-US" sz="2000" b="1" dirty="0" smtClean="0">
                <a:solidFill>
                  <a:schemeClr val="bg1"/>
                </a:solidFill>
                <a:latin typeface="Courier New" charset="0"/>
              </a:rPr>
              <a:t>)</a:t>
            </a:r>
          </a:p>
          <a:p>
            <a:pPr marL="290513" indent="-290513">
              <a:buClr>
                <a:srgbClr val="FF3300"/>
              </a:buClr>
            </a:pPr>
            <a:r>
              <a:rPr lang="en-US" sz="2000" b="1" dirty="0" smtClean="0">
                <a:solidFill>
                  <a:schemeClr val="bg1"/>
                </a:solidFill>
                <a:latin typeface="Courier New" charset="0"/>
              </a:rPr>
              <a:t>                  ; </a:t>
            </a:r>
            <a:r>
              <a:rPr lang="en-US" sz="2000" b="1" dirty="0" err="1" smtClean="0">
                <a:solidFill>
                  <a:schemeClr val="bg1"/>
                </a:solidFill>
                <a:latin typeface="Courier New" charset="0"/>
              </a:rPr>
              <a:t>addToN</a:t>
            </a:r>
            <a:r>
              <a:rPr lang="en-US" sz="2000" b="1" dirty="0" smtClean="0">
                <a:solidFill>
                  <a:schemeClr val="bg1"/>
                </a:solidFill>
                <a:latin typeface="Courier New" charset="0"/>
              </a:rPr>
              <a:t> </a:t>
            </a:r>
            <a:r>
              <a:rPr lang="en-US" sz="2000" b="1" dirty="0" err="1" smtClean="0">
                <a:solidFill>
                  <a:schemeClr val="bg1"/>
                </a:solidFill>
                <a:latin typeface="Courier New" charset="0"/>
              </a:rPr>
              <a:t>r</a:t>
            </a:r>
            <a:r>
              <a:rPr lang="en-US" sz="2000" b="1" dirty="0" smtClean="0">
                <a:solidFill>
                  <a:schemeClr val="bg1"/>
                </a:solidFill>
                <a:latin typeface="Courier New" charset="0"/>
              </a:rPr>
              <a:t> (i+1)}</a:t>
            </a:r>
          </a:p>
        </p:txBody>
      </p:sp>
    </p:spTree>
    <p:extLst>
      <p:ext uri="{BB962C8B-B14F-4D97-AF65-F5344CB8AC3E}">
        <p14:creationId xmlns:p14="http://schemas.microsoft.com/office/powerpoint/2010/main" val="5110285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1062"/>
          </a:xfrm>
        </p:spPr>
        <p:txBody>
          <a:bodyPr/>
          <a:lstStyle/>
          <a:p>
            <a:r>
              <a:rPr lang="en-US" dirty="0" smtClean="0"/>
              <a:t>Example Using References</a:t>
            </a:r>
            <a:endParaRPr lang="en-US" dirty="0"/>
          </a:p>
        </p:txBody>
      </p:sp>
      <p:sp>
        <p:nvSpPr>
          <p:cNvPr id="4" name="Rectangle 3"/>
          <p:cNvSpPr>
            <a:spLocks noChangeArrowheads="1"/>
          </p:cNvSpPr>
          <p:nvPr/>
        </p:nvSpPr>
        <p:spPr bwMode="auto">
          <a:xfrm>
            <a:off x="838200" y="1266885"/>
            <a:ext cx="7531100" cy="4093428"/>
          </a:xfrm>
          <a:prstGeom prst="rect">
            <a:avLst/>
          </a:prstGeom>
          <a:solidFill>
            <a:srgbClr val="FFFF00"/>
          </a:solidFill>
          <a:ln w="19050">
            <a:solidFill>
              <a:schemeClr val="tx1"/>
            </a:solidFill>
            <a:miter lim="800000"/>
            <a:headEnd/>
            <a:tailEnd/>
          </a:ln>
          <a:effectLst/>
        </p:spPr>
        <p:txBody>
          <a:bodyPr wrap="square">
            <a:prstTxWarp prst="textNoShape">
              <a:avLst/>
            </a:prstTxWarp>
            <a:spAutoFit/>
          </a:bodyPr>
          <a:lstStyle/>
          <a:p>
            <a:pPr marL="290513" indent="-290513">
              <a:buClr>
                <a:srgbClr val="FF3300"/>
              </a:buClr>
            </a:pPr>
            <a:r>
              <a:rPr lang="en-US" sz="2000" b="1" dirty="0" smtClean="0">
                <a:solidFill>
                  <a:schemeClr val="bg1"/>
                </a:solidFill>
                <a:latin typeface="Courier New" charset="0"/>
              </a:rPr>
              <a:t>import </a:t>
            </a:r>
            <a:r>
              <a:rPr lang="en-US" sz="2000" b="1" dirty="0" err="1" smtClean="0">
                <a:solidFill>
                  <a:schemeClr val="bg1"/>
                </a:solidFill>
                <a:latin typeface="Courier New" charset="0"/>
              </a:rPr>
              <a:t>Data.IORef</a:t>
            </a:r>
            <a:r>
              <a:rPr lang="en-US" sz="2000" b="1" dirty="0" smtClean="0">
                <a:solidFill>
                  <a:schemeClr val="bg1"/>
                </a:solidFill>
                <a:latin typeface="Courier New" charset="0"/>
              </a:rPr>
              <a:t>  </a:t>
            </a:r>
            <a:r>
              <a:rPr lang="en-US" sz="2000" b="1" dirty="0" smtClean="0">
                <a:solidFill>
                  <a:srgbClr val="FF0000"/>
                </a:solidFill>
                <a:latin typeface="Courier New" charset="0"/>
              </a:rPr>
              <a:t>-- import reference functions</a:t>
            </a:r>
          </a:p>
          <a:p>
            <a:pPr marL="290513" indent="-290513">
              <a:buClr>
                <a:srgbClr val="FF3300"/>
              </a:buClr>
            </a:pPr>
            <a:r>
              <a:rPr lang="en-US" sz="2000" b="1" dirty="0" smtClean="0">
                <a:solidFill>
                  <a:srgbClr val="FF0000"/>
                </a:solidFill>
                <a:latin typeface="Courier New" charset="0"/>
              </a:rPr>
              <a:t>-- Compute the sum of the first </a:t>
            </a:r>
            <a:r>
              <a:rPr lang="en-US" sz="2000" b="1" dirty="0" err="1" smtClean="0">
                <a:solidFill>
                  <a:srgbClr val="FF0000"/>
                </a:solidFill>
                <a:latin typeface="Courier New" charset="0"/>
              </a:rPr>
              <a:t>n</a:t>
            </a:r>
            <a:r>
              <a:rPr lang="en-US" sz="2000" b="1" dirty="0" smtClean="0">
                <a:solidFill>
                  <a:srgbClr val="FF0000"/>
                </a:solidFill>
                <a:latin typeface="Courier New" charset="0"/>
              </a:rPr>
              <a:t> integers</a:t>
            </a:r>
          </a:p>
          <a:p>
            <a:pPr marL="290513" indent="-290513">
              <a:buClr>
                <a:srgbClr val="FF3300"/>
              </a:buClr>
            </a:pPr>
            <a:r>
              <a:rPr lang="en-US" sz="2000" b="1" dirty="0" smtClean="0">
                <a:solidFill>
                  <a:schemeClr val="bg1"/>
                </a:solidFill>
                <a:latin typeface="Courier New" charset="0"/>
              </a:rPr>
              <a:t>count :: </a:t>
            </a:r>
            <a:r>
              <a:rPr lang="en-US" sz="2000" b="1" dirty="0" err="1" smtClean="0">
                <a:solidFill>
                  <a:schemeClr val="bg1"/>
                </a:solidFill>
                <a:latin typeface="Courier New" charset="0"/>
              </a:rPr>
              <a:t>Int</a:t>
            </a:r>
            <a:r>
              <a:rPr lang="en-US" sz="2000" b="1" dirty="0" smtClean="0">
                <a:solidFill>
                  <a:schemeClr val="bg1"/>
                </a:solidFill>
                <a:latin typeface="Courier New" charset="0"/>
              </a:rPr>
              <a:t> -&gt; IO </a:t>
            </a:r>
            <a:r>
              <a:rPr lang="en-US" sz="2000" b="1" dirty="0" err="1" smtClean="0">
                <a:solidFill>
                  <a:schemeClr val="bg1"/>
                </a:solidFill>
                <a:latin typeface="Courier New" charset="0"/>
              </a:rPr>
              <a:t>Int</a:t>
            </a:r>
            <a:endParaRPr lang="en-US" sz="2000" b="1" dirty="0" smtClean="0">
              <a:solidFill>
                <a:schemeClr val="bg1"/>
              </a:solidFill>
              <a:latin typeface="Courier New" charset="0"/>
            </a:endParaRPr>
          </a:p>
          <a:p>
            <a:pPr marL="290513" indent="-290513">
              <a:buClr>
                <a:srgbClr val="FF3300"/>
              </a:buClr>
            </a:pPr>
            <a:r>
              <a:rPr lang="en-US" sz="2000" b="1" dirty="0" smtClean="0">
                <a:solidFill>
                  <a:schemeClr val="bg1"/>
                </a:solidFill>
                <a:latin typeface="Courier New" charset="0"/>
              </a:rPr>
              <a:t>count </a:t>
            </a:r>
            <a:r>
              <a:rPr lang="en-US" sz="2000" b="1" dirty="0" err="1" smtClean="0">
                <a:solidFill>
                  <a:schemeClr val="bg1"/>
                </a:solidFill>
                <a:latin typeface="Courier New" charset="0"/>
              </a:rPr>
              <a:t>n</a:t>
            </a:r>
            <a:r>
              <a:rPr lang="en-US" sz="2000" b="1" dirty="0" smtClean="0">
                <a:solidFill>
                  <a:schemeClr val="bg1"/>
                </a:solidFill>
                <a:latin typeface="Courier New" charset="0"/>
              </a:rPr>
              <a:t> = do </a:t>
            </a:r>
          </a:p>
          <a:p>
            <a:pPr marL="290513" indent="-290513">
              <a:buClr>
                <a:srgbClr val="FF3300"/>
              </a:buClr>
            </a:pPr>
            <a:r>
              <a:rPr lang="en-US" sz="2000" b="1" dirty="0" smtClean="0">
                <a:solidFill>
                  <a:schemeClr val="bg1"/>
                </a:solidFill>
                <a:latin typeface="Courier New" charset="0"/>
              </a:rPr>
              <a:t>   { </a:t>
            </a:r>
            <a:r>
              <a:rPr lang="en-US" sz="2000" b="1" dirty="0" err="1" smtClean="0">
                <a:solidFill>
                  <a:schemeClr val="bg1"/>
                </a:solidFill>
                <a:latin typeface="Courier New" charset="0"/>
              </a:rPr>
              <a:t>r</a:t>
            </a:r>
            <a:r>
              <a:rPr lang="en-US" sz="2000" b="1" dirty="0" smtClean="0">
                <a:solidFill>
                  <a:schemeClr val="bg1"/>
                </a:solidFill>
                <a:latin typeface="Courier New" charset="0"/>
              </a:rPr>
              <a:t> &lt;- </a:t>
            </a:r>
            <a:r>
              <a:rPr lang="en-US" sz="2000" b="1" dirty="0" err="1" smtClean="0">
                <a:solidFill>
                  <a:schemeClr val="bg1"/>
                </a:solidFill>
                <a:latin typeface="Courier New" charset="0"/>
              </a:rPr>
              <a:t>newIORef</a:t>
            </a:r>
            <a:r>
              <a:rPr lang="en-US" sz="2000" b="1" dirty="0" smtClean="0">
                <a:solidFill>
                  <a:schemeClr val="bg1"/>
                </a:solidFill>
                <a:latin typeface="Courier New" charset="0"/>
              </a:rPr>
              <a:t> 0;</a:t>
            </a:r>
          </a:p>
          <a:p>
            <a:pPr marL="290513" indent="-290513">
              <a:buClr>
                <a:srgbClr val="FF3300"/>
              </a:buClr>
            </a:pPr>
            <a:r>
              <a:rPr lang="en-US" sz="2000" b="1" dirty="0" smtClean="0">
                <a:solidFill>
                  <a:schemeClr val="bg1"/>
                </a:solidFill>
                <a:latin typeface="Courier New" charset="0"/>
              </a:rPr>
              <a:t>     </a:t>
            </a:r>
            <a:r>
              <a:rPr lang="en-US" sz="2000" b="1" dirty="0" err="1" smtClean="0">
                <a:solidFill>
                  <a:schemeClr val="bg1"/>
                </a:solidFill>
                <a:latin typeface="Courier New" charset="0"/>
              </a:rPr>
              <a:t>addToN</a:t>
            </a:r>
            <a:r>
              <a:rPr lang="en-US" sz="2000" b="1" dirty="0" smtClean="0">
                <a:solidFill>
                  <a:schemeClr val="bg1"/>
                </a:solidFill>
                <a:latin typeface="Courier New" charset="0"/>
              </a:rPr>
              <a:t> </a:t>
            </a:r>
            <a:r>
              <a:rPr lang="en-US" sz="2000" b="1" dirty="0" err="1" smtClean="0">
                <a:solidFill>
                  <a:schemeClr val="bg1"/>
                </a:solidFill>
                <a:latin typeface="Courier New" charset="0"/>
              </a:rPr>
              <a:t>r</a:t>
            </a:r>
            <a:r>
              <a:rPr lang="en-US" sz="2000" b="1" dirty="0" smtClean="0">
                <a:solidFill>
                  <a:schemeClr val="bg1"/>
                </a:solidFill>
                <a:latin typeface="Courier New" charset="0"/>
              </a:rPr>
              <a:t> 1 }</a:t>
            </a:r>
          </a:p>
          <a:p>
            <a:pPr marL="290513" indent="-290513">
              <a:buClr>
                <a:srgbClr val="FF3300"/>
              </a:buClr>
            </a:pPr>
            <a:r>
              <a:rPr lang="en-US" sz="2000" b="1" dirty="0" smtClean="0">
                <a:solidFill>
                  <a:schemeClr val="bg1"/>
                </a:solidFill>
                <a:latin typeface="Courier New" charset="0"/>
              </a:rPr>
              <a:t>  where </a:t>
            </a:r>
          </a:p>
          <a:p>
            <a:pPr marL="290513" indent="-290513">
              <a:buClr>
                <a:srgbClr val="FF3300"/>
              </a:buClr>
            </a:pPr>
            <a:r>
              <a:rPr lang="en-US" sz="2000" b="1" dirty="0" smtClean="0">
                <a:solidFill>
                  <a:schemeClr val="bg1"/>
                </a:solidFill>
                <a:latin typeface="Courier New" charset="0"/>
              </a:rPr>
              <a:t>    </a:t>
            </a:r>
            <a:r>
              <a:rPr lang="en-US" sz="2000" b="1" dirty="0" err="1" smtClean="0">
                <a:solidFill>
                  <a:schemeClr val="bg1"/>
                </a:solidFill>
                <a:latin typeface="Courier New" charset="0"/>
              </a:rPr>
              <a:t>addToN</a:t>
            </a:r>
            <a:r>
              <a:rPr lang="en-US" sz="2000" b="1" dirty="0" smtClean="0">
                <a:solidFill>
                  <a:schemeClr val="bg1"/>
                </a:solidFill>
                <a:latin typeface="Courier New" charset="0"/>
              </a:rPr>
              <a:t> :: </a:t>
            </a:r>
            <a:r>
              <a:rPr lang="en-US" sz="2000" b="1" dirty="0" err="1" smtClean="0">
                <a:solidFill>
                  <a:schemeClr val="bg1"/>
                </a:solidFill>
                <a:latin typeface="Courier New" charset="0"/>
              </a:rPr>
              <a:t>IORef</a:t>
            </a:r>
            <a:r>
              <a:rPr lang="en-US" sz="2000" b="1" dirty="0" smtClean="0">
                <a:solidFill>
                  <a:schemeClr val="bg1"/>
                </a:solidFill>
                <a:latin typeface="Courier New" charset="0"/>
              </a:rPr>
              <a:t> </a:t>
            </a:r>
            <a:r>
              <a:rPr lang="en-US" sz="2000" b="1" dirty="0" err="1" smtClean="0">
                <a:solidFill>
                  <a:schemeClr val="bg1"/>
                </a:solidFill>
                <a:latin typeface="Courier New" charset="0"/>
              </a:rPr>
              <a:t>Int</a:t>
            </a:r>
            <a:r>
              <a:rPr lang="en-US" sz="2000" b="1" dirty="0" smtClean="0">
                <a:solidFill>
                  <a:schemeClr val="bg1"/>
                </a:solidFill>
                <a:latin typeface="Courier New" charset="0"/>
              </a:rPr>
              <a:t> -&gt; </a:t>
            </a:r>
            <a:r>
              <a:rPr lang="en-US" sz="2000" b="1" dirty="0" err="1" smtClean="0">
                <a:solidFill>
                  <a:schemeClr val="bg1"/>
                </a:solidFill>
                <a:latin typeface="Courier New" charset="0"/>
              </a:rPr>
              <a:t>Int</a:t>
            </a:r>
            <a:r>
              <a:rPr lang="en-US" sz="2000" b="1" dirty="0" smtClean="0">
                <a:solidFill>
                  <a:schemeClr val="bg1"/>
                </a:solidFill>
                <a:latin typeface="Courier New" charset="0"/>
              </a:rPr>
              <a:t> -&gt; IO </a:t>
            </a:r>
            <a:r>
              <a:rPr lang="en-US" sz="2000" b="1" dirty="0" err="1" smtClean="0">
                <a:solidFill>
                  <a:schemeClr val="bg1"/>
                </a:solidFill>
                <a:latin typeface="Courier New" charset="0"/>
              </a:rPr>
              <a:t>Int</a:t>
            </a:r>
            <a:endParaRPr lang="en-US" sz="2000" b="1" dirty="0" smtClean="0">
              <a:solidFill>
                <a:schemeClr val="bg1"/>
              </a:solidFill>
              <a:latin typeface="Courier New" charset="0"/>
            </a:endParaRPr>
          </a:p>
          <a:p>
            <a:pPr marL="290513" indent="-290513">
              <a:buClr>
                <a:srgbClr val="FF3300"/>
              </a:buClr>
            </a:pPr>
            <a:r>
              <a:rPr lang="en-US" sz="2000" b="1" dirty="0" smtClean="0">
                <a:solidFill>
                  <a:schemeClr val="bg1"/>
                </a:solidFill>
                <a:latin typeface="Courier New" charset="0"/>
              </a:rPr>
              <a:t>    </a:t>
            </a:r>
            <a:r>
              <a:rPr lang="en-US" sz="2000" b="1" dirty="0" err="1" smtClean="0">
                <a:solidFill>
                  <a:schemeClr val="bg1"/>
                </a:solidFill>
                <a:latin typeface="Courier New" charset="0"/>
              </a:rPr>
              <a:t>addToN</a:t>
            </a:r>
            <a:r>
              <a:rPr lang="en-US" sz="2000" b="1" dirty="0" smtClean="0">
                <a:solidFill>
                  <a:schemeClr val="bg1"/>
                </a:solidFill>
                <a:latin typeface="Courier New" charset="0"/>
              </a:rPr>
              <a:t> </a:t>
            </a:r>
            <a:r>
              <a:rPr lang="en-US" sz="2000" b="1" dirty="0" err="1" smtClean="0">
                <a:solidFill>
                  <a:schemeClr val="bg1"/>
                </a:solidFill>
                <a:latin typeface="Courier New" charset="0"/>
              </a:rPr>
              <a:t>r</a:t>
            </a:r>
            <a:r>
              <a:rPr lang="en-US" sz="2000" b="1" dirty="0" smtClean="0">
                <a:solidFill>
                  <a:schemeClr val="bg1"/>
                </a:solidFill>
                <a:latin typeface="Courier New" charset="0"/>
              </a:rPr>
              <a:t> </a:t>
            </a:r>
            <a:r>
              <a:rPr lang="en-US" sz="2000" b="1" dirty="0" err="1" smtClean="0">
                <a:solidFill>
                  <a:schemeClr val="bg1"/>
                </a:solidFill>
                <a:latin typeface="Courier New" charset="0"/>
              </a:rPr>
              <a:t>i</a:t>
            </a:r>
            <a:r>
              <a:rPr lang="en-US" sz="2000" b="1" dirty="0" smtClean="0">
                <a:solidFill>
                  <a:schemeClr val="bg1"/>
                </a:solidFill>
                <a:latin typeface="Courier New" charset="0"/>
              </a:rPr>
              <a:t> | </a:t>
            </a:r>
            <a:r>
              <a:rPr lang="en-US" sz="2000" b="1" dirty="0" err="1" smtClean="0">
                <a:solidFill>
                  <a:schemeClr val="bg1"/>
                </a:solidFill>
                <a:latin typeface="Courier New" charset="0"/>
              </a:rPr>
              <a:t>i</a:t>
            </a:r>
            <a:r>
              <a:rPr lang="en-US" sz="2000" b="1" dirty="0" smtClean="0">
                <a:solidFill>
                  <a:schemeClr val="bg1"/>
                </a:solidFill>
                <a:latin typeface="Courier New" charset="0"/>
              </a:rPr>
              <a:t> &gt; </a:t>
            </a:r>
            <a:r>
              <a:rPr lang="en-US" sz="2000" b="1" dirty="0" err="1" smtClean="0">
                <a:solidFill>
                  <a:schemeClr val="bg1"/>
                </a:solidFill>
                <a:latin typeface="Courier New" charset="0"/>
              </a:rPr>
              <a:t>n</a:t>
            </a:r>
            <a:r>
              <a:rPr lang="en-US" sz="2000" b="1" dirty="0" smtClean="0">
                <a:solidFill>
                  <a:schemeClr val="bg1"/>
                </a:solidFill>
                <a:latin typeface="Courier New" charset="0"/>
              </a:rPr>
              <a:t>     = </a:t>
            </a:r>
            <a:r>
              <a:rPr lang="en-US" sz="2000" b="1" dirty="0" err="1" smtClean="0">
                <a:solidFill>
                  <a:schemeClr val="bg1"/>
                </a:solidFill>
                <a:latin typeface="Courier New" charset="0"/>
              </a:rPr>
              <a:t>readIORef</a:t>
            </a:r>
            <a:r>
              <a:rPr lang="en-US" sz="2000" b="1" dirty="0" smtClean="0">
                <a:solidFill>
                  <a:schemeClr val="bg1"/>
                </a:solidFill>
                <a:latin typeface="Courier New" charset="0"/>
              </a:rPr>
              <a:t> </a:t>
            </a:r>
            <a:r>
              <a:rPr lang="en-US" sz="2000" b="1" dirty="0" err="1" smtClean="0">
                <a:solidFill>
                  <a:schemeClr val="bg1"/>
                </a:solidFill>
                <a:latin typeface="Courier New" charset="0"/>
              </a:rPr>
              <a:t>r</a:t>
            </a:r>
            <a:endParaRPr lang="en-US" sz="2000" b="1" dirty="0" smtClean="0">
              <a:solidFill>
                <a:schemeClr val="bg1"/>
              </a:solidFill>
              <a:latin typeface="Courier New" charset="0"/>
            </a:endParaRPr>
          </a:p>
          <a:p>
            <a:pPr marL="290513" indent="-290513">
              <a:buClr>
                <a:srgbClr val="FF3300"/>
              </a:buClr>
            </a:pPr>
            <a:r>
              <a:rPr lang="en-US" sz="2000" b="1" dirty="0" smtClean="0">
                <a:solidFill>
                  <a:schemeClr val="bg1"/>
                </a:solidFill>
                <a:latin typeface="Courier New" charset="0"/>
              </a:rPr>
              <a:t>               | otherwise = do </a:t>
            </a:r>
          </a:p>
          <a:p>
            <a:pPr marL="290513" indent="-290513">
              <a:buClr>
                <a:srgbClr val="FF3300"/>
              </a:buClr>
            </a:pPr>
            <a:r>
              <a:rPr lang="en-US" sz="2000" b="1" dirty="0" smtClean="0">
                <a:solidFill>
                  <a:schemeClr val="bg1"/>
                </a:solidFill>
                <a:latin typeface="Courier New" charset="0"/>
              </a:rPr>
              <a:t>                  { </a:t>
            </a:r>
            <a:r>
              <a:rPr lang="en-US" sz="2000" b="1" dirty="0" err="1" smtClean="0">
                <a:solidFill>
                  <a:schemeClr val="bg1"/>
                </a:solidFill>
                <a:latin typeface="Courier New" charset="0"/>
              </a:rPr>
              <a:t>v</a:t>
            </a:r>
            <a:r>
              <a:rPr lang="en-US" sz="2000" b="1" dirty="0" smtClean="0">
                <a:solidFill>
                  <a:schemeClr val="bg1"/>
                </a:solidFill>
                <a:latin typeface="Courier New" charset="0"/>
              </a:rPr>
              <a:t> &lt;- </a:t>
            </a:r>
            <a:r>
              <a:rPr lang="en-US" sz="2000" b="1" dirty="0" err="1" smtClean="0">
                <a:solidFill>
                  <a:schemeClr val="bg1"/>
                </a:solidFill>
                <a:latin typeface="Courier New" charset="0"/>
              </a:rPr>
              <a:t>readIORef</a:t>
            </a:r>
            <a:r>
              <a:rPr lang="en-US" sz="2000" b="1" dirty="0" smtClean="0">
                <a:solidFill>
                  <a:schemeClr val="bg1"/>
                </a:solidFill>
                <a:latin typeface="Courier New" charset="0"/>
              </a:rPr>
              <a:t> </a:t>
            </a:r>
            <a:r>
              <a:rPr lang="en-US" sz="2000" b="1" dirty="0" err="1" smtClean="0">
                <a:solidFill>
                  <a:schemeClr val="bg1"/>
                </a:solidFill>
                <a:latin typeface="Courier New" charset="0"/>
              </a:rPr>
              <a:t>r</a:t>
            </a:r>
            <a:endParaRPr lang="en-US" sz="2000" b="1" dirty="0" smtClean="0">
              <a:solidFill>
                <a:schemeClr val="bg1"/>
              </a:solidFill>
              <a:latin typeface="Courier New" charset="0"/>
            </a:endParaRPr>
          </a:p>
          <a:p>
            <a:pPr marL="290513" indent="-290513">
              <a:buClr>
                <a:srgbClr val="FF3300"/>
              </a:buClr>
            </a:pPr>
            <a:r>
              <a:rPr lang="en-US" sz="2000" b="1" dirty="0" smtClean="0">
                <a:solidFill>
                  <a:schemeClr val="bg1"/>
                </a:solidFill>
                <a:latin typeface="Courier New" charset="0"/>
              </a:rPr>
              <a:t>                  ; </a:t>
            </a:r>
            <a:r>
              <a:rPr lang="en-US" sz="2000" b="1" dirty="0" err="1" smtClean="0">
                <a:solidFill>
                  <a:schemeClr val="bg1"/>
                </a:solidFill>
                <a:latin typeface="Courier New" charset="0"/>
              </a:rPr>
              <a:t>writeIORef</a:t>
            </a:r>
            <a:r>
              <a:rPr lang="en-US" sz="2000" b="1" dirty="0" smtClean="0">
                <a:solidFill>
                  <a:schemeClr val="bg1"/>
                </a:solidFill>
                <a:latin typeface="Courier New" charset="0"/>
              </a:rPr>
              <a:t> </a:t>
            </a:r>
            <a:r>
              <a:rPr lang="en-US" sz="2000" b="1" dirty="0" err="1" smtClean="0">
                <a:solidFill>
                  <a:schemeClr val="bg1"/>
                </a:solidFill>
                <a:latin typeface="Courier New" charset="0"/>
              </a:rPr>
              <a:t>r</a:t>
            </a:r>
            <a:r>
              <a:rPr lang="en-US" sz="2000" b="1" dirty="0" smtClean="0">
                <a:solidFill>
                  <a:schemeClr val="bg1"/>
                </a:solidFill>
                <a:latin typeface="Courier New" charset="0"/>
              </a:rPr>
              <a:t> (</a:t>
            </a:r>
            <a:r>
              <a:rPr lang="en-US" sz="2000" b="1" dirty="0" err="1" smtClean="0">
                <a:solidFill>
                  <a:schemeClr val="bg1"/>
                </a:solidFill>
                <a:latin typeface="Courier New" charset="0"/>
              </a:rPr>
              <a:t>v</a:t>
            </a:r>
            <a:r>
              <a:rPr lang="en-US" sz="2000" b="1" dirty="0" smtClean="0">
                <a:solidFill>
                  <a:schemeClr val="bg1"/>
                </a:solidFill>
                <a:latin typeface="Courier New" charset="0"/>
              </a:rPr>
              <a:t> + </a:t>
            </a:r>
            <a:r>
              <a:rPr lang="en-US" sz="2000" b="1" dirty="0" err="1" smtClean="0">
                <a:solidFill>
                  <a:schemeClr val="bg1"/>
                </a:solidFill>
                <a:latin typeface="Courier New" charset="0"/>
              </a:rPr>
              <a:t>i</a:t>
            </a:r>
            <a:r>
              <a:rPr lang="en-US" sz="2000" b="1" dirty="0" smtClean="0">
                <a:solidFill>
                  <a:schemeClr val="bg1"/>
                </a:solidFill>
                <a:latin typeface="Courier New" charset="0"/>
              </a:rPr>
              <a:t>)</a:t>
            </a:r>
          </a:p>
          <a:p>
            <a:pPr marL="290513" indent="-290513">
              <a:buClr>
                <a:srgbClr val="FF3300"/>
              </a:buClr>
            </a:pPr>
            <a:r>
              <a:rPr lang="en-US" sz="2000" b="1" dirty="0" smtClean="0">
                <a:solidFill>
                  <a:schemeClr val="bg1"/>
                </a:solidFill>
                <a:latin typeface="Courier New" charset="0"/>
              </a:rPr>
              <a:t>                  ; </a:t>
            </a:r>
            <a:r>
              <a:rPr lang="en-US" sz="2000" b="1" dirty="0" err="1" smtClean="0">
                <a:solidFill>
                  <a:schemeClr val="bg1"/>
                </a:solidFill>
                <a:latin typeface="Courier New" charset="0"/>
              </a:rPr>
              <a:t>addToN</a:t>
            </a:r>
            <a:r>
              <a:rPr lang="en-US" sz="2000" b="1" dirty="0" smtClean="0">
                <a:solidFill>
                  <a:schemeClr val="bg1"/>
                </a:solidFill>
                <a:latin typeface="Courier New" charset="0"/>
              </a:rPr>
              <a:t> </a:t>
            </a:r>
            <a:r>
              <a:rPr lang="en-US" sz="2000" b="1" dirty="0" err="1" smtClean="0">
                <a:solidFill>
                  <a:schemeClr val="bg1"/>
                </a:solidFill>
                <a:latin typeface="Courier New" charset="0"/>
              </a:rPr>
              <a:t>r</a:t>
            </a:r>
            <a:r>
              <a:rPr lang="en-US" sz="2000" b="1" dirty="0" smtClean="0">
                <a:solidFill>
                  <a:schemeClr val="bg1"/>
                </a:solidFill>
                <a:latin typeface="Courier New" charset="0"/>
              </a:rPr>
              <a:t> (i+1)}</a:t>
            </a:r>
          </a:p>
        </p:txBody>
      </p:sp>
      <p:sp>
        <p:nvSpPr>
          <p:cNvPr id="5" name="Rounded Rectangular Callout 4"/>
          <p:cNvSpPr/>
          <p:nvPr/>
        </p:nvSpPr>
        <p:spPr>
          <a:xfrm>
            <a:off x="939800" y="5753100"/>
            <a:ext cx="7289799" cy="919401"/>
          </a:xfrm>
          <a:prstGeom prst="wedgeRoundRectCallout">
            <a:avLst>
              <a:gd name="adj1" fmla="val -23745"/>
              <a:gd name="adj2" fmla="val 49693"/>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400" dirty="0" smtClean="0">
                <a:solidFill>
                  <a:srgbClr val="000000"/>
                </a:solidFill>
                <a:latin typeface="Chalkboard"/>
              </a:rPr>
              <a:t>Just because you </a:t>
            </a:r>
            <a:r>
              <a:rPr lang="en-GB" sz="2400" i="1" dirty="0" smtClean="0">
                <a:solidFill>
                  <a:srgbClr val="FFFF00"/>
                </a:solidFill>
                <a:latin typeface="Chalkboard"/>
              </a:rPr>
              <a:t>can </a:t>
            </a:r>
            <a:r>
              <a:rPr lang="en-GB" sz="2400" dirty="0" smtClean="0">
                <a:solidFill>
                  <a:srgbClr val="000000"/>
                </a:solidFill>
                <a:latin typeface="Chalkboard"/>
              </a:rPr>
              <a:t>write C code in Haskell, doesn’t mean you </a:t>
            </a:r>
            <a:r>
              <a:rPr lang="en-GB" sz="2400" i="1" dirty="0" smtClean="0">
                <a:solidFill>
                  <a:srgbClr val="FFFF00"/>
                </a:solidFill>
                <a:latin typeface="Chalkboard"/>
              </a:rPr>
              <a:t>should</a:t>
            </a:r>
            <a:r>
              <a:rPr lang="en-GB" sz="2400" dirty="0" smtClean="0">
                <a:solidFill>
                  <a:srgbClr val="000000"/>
                </a:solidFill>
                <a:latin typeface="Chalkboard"/>
              </a:rPr>
              <a:t>!</a:t>
            </a:r>
            <a:endParaRPr lang="en-GB" sz="2400" dirty="0">
              <a:solidFill>
                <a:srgbClr val="000000"/>
              </a:solidFill>
              <a:latin typeface="Chalkboard"/>
            </a:endParaRPr>
          </a:p>
        </p:txBody>
      </p:sp>
    </p:spTree>
    <p:extLst>
      <p:ext uri="{BB962C8B-B14F-4D97-AF65-F5344CB8AC3E}">
        <p14:creationId xmlns:p14="http://schemas.microsoft.com/office/powerpoint/2010/main" val="42246603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5662"/>
          </a:xfrm>
        </p:spPr>
        <p:txBody>
          <a:bodyPr/>
          <a:lstStyle/>
          <a:p>
            <a:r>
              <a:rPr lang="en-US" dirty="0" smtClean="0"/>
              <a:t>A Second Example</a:t>
            </a:r>
            <a:endParaRPr lang="en-US" dirty="0"/>
          </a:p>
        </p:txBody>
      </p:sp>
      <p:sp>
        <p:nvSpPr>
          <p:cNvPr id="3" name="Content Placeholder 2"/>
          <p:cNvSpPr>
            <a:spLocks noGrp="1"/>
          </p:cNvSpPr>
          <p:nvPr>
            <p:ph idx="1"/>
          </p:nvPr>
        </p:nvSpPr>
        <p:spPr>
          <a:xfrm>
            <a:off x="457200" y="1219200"/>
            <a:ext cx="8229600" cy="5435600"/>
          </a:xfrm>
        </p:spPr>
        <p:txBody>
          <a:bodyPr/>
          <a:lstStyle/>
          <a:p>
            <a:r>
              <a:rPr lang="en-US" dirty="0" smtClean="0"/>
              <a:t>Track the number of chars written to a file.</a:t>
            </a:r>
          </a:p>
          <a:p>
            <a:endParaRPr lang="en-US" dirty="0" smtClean="0"/>
          </a:p>
          <a:p>
            <a:pPr lvl="1">
              <a:buNone/>
            </a:pPr>
            <a:endParaRPr lang="en-US" dirty="0" smtClean="0"/>
          </a:p>
          <a:p>
            <a:pPr lvl="1">
              <a:buNone/>
            </a:pPr>
            <a:endParaRPr lang="en-US" dirty="0" smtClean="0"/>
          </a:p>
          <a:p>
            <a:endParaRPr lang="en-US" dirty="0" smtClean="0"/>
          </a:p>
          <a:p>
            <a:endParaRPr lang="en-US" dirty="0" smtClean="0"/>
          </a:p>
          <a:p>
            <a:endParaRPr lang="en-US" dirty="0" smtClean="0"/>
          </a:p>
          <a:p>
            <a:endParaRPr lang="en-US" dirty="0" smtClean="0"/>
          </a:p>
          <a:p>
            <a:r>
              <a:rPr lang="en-US" dirty="0" smtClean="0"/>
              <a:t>Here it makes sense to use a reference.</a:t>
            </a:r>
            <a:endParaRPr lang="en-US" dirty="0"/>
          </a:p>
        </p:txBody>
      </p:sp>
      <p:sp>
        <p:nvSpPr>
          <p:cNvPr id="4" name="Rectangle 3"/>
          <p:cNvSpPr>
            <a:spLocks noChangeArrowheads="1"/>
          </p:cNvSpPr>
          <p:nvPr/>
        </p:nvSpPr>
        <p:spPr bwMode="auto">
          <a:xfrm>
            <a:off x="1136650" y="1888272"/>
            <a:ext cx="7077074" cy="4093428"/>
          </a:xfrm>
          <a:prstGeom prst="rect">
            <a:avLst/>
          </a:prstGeom>
          <a:solidFill>
            <a:srgbClr val="FFFF00"/>
          </a:solidFill>
          <a:ln w="19050">
            <a:solidFill>
              <a:schemeClr val="tx1"/>
            </a:solidFill>
            <a:miter lim="800000"/>
            <a:headEnd/>
            <a:tailEnd/>
          </a:ln>
          <a:effectLst/>
        </p:spPr>
        <p:txBody>
          <a:bodyPr wrap="square">
            <a:prstTxWarp prst="textNoShape">
              <a:avLst/>
            </a:prstTxWarp>
            <a:spAutoFit/>
          </a:bodyPr>
          <a:lstStyle/>
          <a:p>
            <a:pPr marL="290513" indent="-290513">
              <a:buClr>
                <a:srgbClr val="FF3300"/>
              </a:buClr>
            </a:pPr>
            <a:r>
              <a:rPr lang="en-US" sz="2000" b="1" dirty="0" smtClean="0">
                <a:solidFill>
                  <a:schemeClr val="bg1"/>
                </a:solidFill>
                <a:latin typeface="Courier New" charset="0"/>
              </a:rPr>
              <a:t>type </a:t>
            </a:r>
            <a:r>
              <a:rPr lang="en-US" sz="2000" b="1" dirty="0" err="1" smtClean="0">
                <a:solidFill>
                  <a:schemeClr val="bg1"/>
                </a:solidFill>
                <a:latin typeface="Courier New" charset="0"/>
              </a:rPr>
              <a:t>HandleC</a:t>
            </a:r>
            <a:r>
              <a:rPr lang="en-US" sz="2000" b="1" dirty="0" smtClean="0">
                <a:solidFill>
                  <a:schemeClr val="bg1"/>
                </a:solidFill>
                <a:latin typeface="Courier New" charset="0"/>
              </a:rPr>
              <a:t> = (Handle, </a:t>
            </a:r>
            <a:r>
              <a:rPr lang="en-US" sz="2000" b="1" dirty="0" err="1" smtClean="0">
                <a:solidFill>
                  <a:schemeClr val="bg1"/>
                </a:solidFill>
                <a:latin typeface="Courier New" charset="0"/>
              </a:rPr>
              <a:t>IORef</a:t>
            </a:r>
            <a:r>
              <a:rPr lang="en-US" sz="2000" b="1" dirty="0" smtClean="0">
                <a:solidFill>
                  <a:schemeClr val="bg1"/>
                </a:solidFill>
                <a:latin typeface="Courier New" charset="0"/>
              </a:rPr>
              <a:t> </a:t>
            </a:r>
            <a:r>
              <a:rPr lang="en-US" sz="2000" b="1" dirty="0" err="1" smtClean="0">
                <a:solidFill>
                  <a:schemeClr val="bg1"/>
                </a:solidFill>
                <a:latin typeface="Courier New" charset="0"/>
              </a:rPr>
              <a:t>Int</a:t>
            </a:r>
            <a:r>
              <a:rPr lang="en-US" sz="2000" b="1" dirty="0" smtClean="0">
                <a:solidFill>
                  <a:schemeClr val="bg1"/>
                </a:solidFill>
                <a:latin typeface="Courier New" charset="0"/>
              </a:rPr>
              <a:t>)</a:t>
            </a:r>
          </a:p>
          <a:p>
            <a:pPr marL="290513" indent="-290513">
              <a:buClr>
                <a:srgbClr val="FF3300"/>
              </a:buClr>
            </a:pPr>
            <a:endParaRPr lang="en-US" sz="2000" b="1" dirty="0" smtClean="0">
              <a:solidFill>
                <a:schemeClr val="bg1"/>
              </a:solidFill>
              <a:latin typeface="Courier New" charset="0"/>
            </a:endParaRPr>
          </a:p>
          <a:p>
            <a:pPr marL="290513" indent="-290513">
              <a:buClr>
                <a:srgbClr val="FF3300"/>
              </a:buClr>
            </a:pPr>
            <a:r>
              <a:rPr lang="en-US" sz="2000" b="1" dirty="0" err="1" smtClean="0">
                <a:solidFill>
                  <a:schemeClr val="bg1"/>
                </a:solidFill>
                <a:latin typeface="Courier New" charset="0"/>
              </a:rPr>
              <a:t>openFileC</a:t>
            </a:r>
            <a:r>
              <a:rPr lang="en-US" sz="2000" b="1" dirty="0" smtClean="0">
                <a:solidFill>
                  <a:schemeClr val="bg1"/>
                </a:solidFill>
                <a:latin typeface="Courier New" charset="0"/>
              </a:rPr>
              <a:t> :: </a:t>
            </a:r>
            <a:r>
              <a:rPr lang="en-US" sz="2000" b="1" dirty="0" err="1" smtClean="0">
                <a:solidFill>
                  <a:schemeClr val="bg1"/>
                </a:solidFill>
                <a:latin typeface="Courier New" charset="0"/>
              </a:rPr>
              <a:t>FilePath</a:t>
            </a:r>
            <a:r>
              <a:rPr lang="en-US" sz="2000" b="1" dirty="0" smtClean="0">
                <a:solidFill>
                  <a:schemeClr val="bg1"/>
                </a:solidFill>
                <a:latin typeface="Courier New" charset="0"/>
              </a:rPr>
              <a:t> -&gt; </a:t>
            </a:r>
            <a:r>
              <a:rPr lang="en-US" sz="2000" b="1" dirty="0" err="1" smtClean="0">
                <a:solidFill>
                  <a:schemeClr val="bg1"/>
                </a:solidFill>
                <a:latin typeface="Courier New" charset="0"/>
              </a:rPr>
              <a:t>IOMode</a:t>
            </a:r>
            <a:r>
              <a:rPr lang="en-US" sz="2000" b="1" dirty="0" smtClean="0">
                <a:solidFill>
                  <a:schemeClr val="bg1"/>
                </a:solidFill>
                <a:latin typeface="Courier New" charset="0"/>
              </a:rPr>
              <a:t> -&gt; IO </a:t>
            </a:r>
            <a:r>
              <a:rPr lang="en-US" sz="2000" b="1" dirty="0" err="1" smtClean="0">
                <a:solidFill>
                  <a:schemeClr val="bg1"/>
                </a:solidFill>
                <a:latin typeface="Courier New" charset="0"/>
              </a:rPr>
              <a:t>HandleC</a:t>
            </a:r>
            <a:endParaRPr lang="en-US" sz="2000" b="1" dirty="0" smtClean="0">
              <a:solidFill>
                <a:schemeClr val="bg1"/>
              </a:solidFill>
              <a:latin typeface="Courier New" charset="0"/>
            </a:endParaRPr>
          </a:p>
          <a:p>
            <a:pPr marL="290513" indent="-290513">
              <a:buClr>
                <a:srgbClr val="FF3300"/>
              </a:buClr>
            </a:pPr>
            <a:r>
              <a:rPr lang="en-US" sz="2000" b="1" dirty="0" err="1" smtClean="0">
                <a:solidFill>
                  <a:schemeClr val="bg1"/>
                </a:solidFill>
                <a:latin typeface="Courier New" charset="0"/>
              </a:rPr>
              <a:t>openFileC</a:t>
            </a:r>
            <a:r>
              <a:rPr lang="en-US" sz="2000" b="1" dirty="0" smtClean="0">
                <a:solidFill>
                  <a:schemeClr val="bg1"/>
                </a:solidFill>
                <a:latin typeface="Courier New" charset="0"/>
              </a:rPr>
              <a:t> file mode = do</a:t>
            </a:r>
          </a:p>
          <a:p>
            <a:pPr marL="290513" indent="-290513">
              <a:buClr>
                <a:srgbClr val="FF3300"/>
              </a:buClr>
            </a:pPr>
            <a:r>
              <a:rPr lang="en-US" sz="2000" b="1" dirty="0" smtClean="0">
                <a:solidFill>
                  <a:schemeClr val="bg1"/>
                </a:solidFill>
                <a:latin typeface="Courier New" charset="0"/>
              </a:rPr>
              <a:t>    { </a:t>
            </a:r>
            <a:r>
              <a:rPr lang="en-US" sz="2000" b="1" dirty="0" err="1" smtClean="0">
                <a:solidFill>
                  <a:schemeClr val="bg1"/>
                </a:solidFill>
                <a:latin typeface="Courier New" charset="0"/>
              </a:rPr>
              <a:t>h</a:t>
            </a:r>
            <a:r>
              <a:rPr lang="en-US" sz="2000" b="1" dirty="0" smtClean="0">
                <a:solidFill>
                  <a:schemeClr val="bg1"/>
                </a:solidFill>
                <a:latin typeface="Courier New" charset="0"/>
              </a:rPr>
              <a:t> &lt;- </a:t>
            </a:r>
            <a:r>
              <a:rPr lang="en-US" sz="2000" b="1" dirty="0" err="1" smtClean="0">
                <a:solidFill>
                  <a:schemeClr val="bg1"/>
                </a:solidFill>
                <a:latin typeface="Courier New" charset="0"/>
              </a:rPr>
              <a:t>openFile</a:t>
            </a:r>
            <a:r>
              <a:rPr lang="en-US" sz="2000" b="1" dirty="0" smtClean="0">
                <a:solidFill>
                  <a:schemeClr val="bg1"/>
                </a:solidFill>
                <a:latin typeface="Courier New" charset="0"/>
              </a:rPr>
              <a:t> file mode</a:t>
            </a:r>
          </a:p>
          <a:p>
            <a:pPr marL="290513" indent="-290513">
              <a:buClr>
                <a:srgbClr val="FF3300"/>
              </a:buClr>
            </a:pPr>
            <a:r>
              <a:rPr lang="en-US" sz="2000" b="1" dirty="0" smtClean="0">
                <a:solidFill>
                  <a:schemeClr val="bg1"/>
                </a:solidFill>
                <a:latin typeface="Courier New" charset="0"/>
              </a:rPr>
              <a:t>    ; </a:t>
            </a:r>
            <a:r>
              <a:rPr lang="en-US" sz="2000" b="1" dirty="0" err="1" smtClean="0">
                <a:solidFill>
                  <a:schemeClr val="bg1"/>
                </a:solidFill>
                <a:latin typeface="Courier New" charset="0"/>
              </a:rPr>
              <a:t>v</a:t>
            </a:r>
            <a:r>
              <a:rPr lang="en-US" sz="2000" b="1" dirty="0" smtClean="0">
                <a:solidFill>
                  <a:schemeClr val="bg1"/>
                </a:solidFill>
                <a:latin typeface="Courier New" charset="0"/>
              </a:rPr>
              <a:t> &lt;- </a:t>
            </a:r>
            <a:r>
              <a:rPr lang="en-US" sz="2000" b="1" dirty="0" err="1" smtClean="0">
                <a:solidFill>
                  <a:schemeClr val="bg1"/>
                </a:solidFill>
                <a:latin typeface="Courier New" charset="0"/>
              </a:rPr>
              <a:t>newIORef</a:t>
            </a:r>
            <a:r>
              <a:rPr lang="en-US" sz="2000" b="1" dirty="0" smtClean="0">
                <a:solidFill>
                  <a:schemeClr val="bg1"/>
                </a:solidFill>
                <a:latin typeface="Courier New" charset="0"/>
              </a:rPr>
              <a:t> 0</a:t>
            </a:r>
          </a:p>
          <a:p>
            <a:pPr marL="290513" indent="-290513">
              <a:buClr>
                <a:srgbClr val="FF3300"/>
              </a:buClr>
            </a:pPr>
            <a:r>
              <a:rPr lang="en-US" sz="2000" b="1" dirty="0" smtClean="0">
                <a:solidFill>
                  <a:schemeClr val="bg1"/>
                </a:solidFill>
                <a:latin typeface="Courier New" charset="0"/>
              </a:rPr>
              <a:t>    ; return (</a:t>
            </a:r>
            <a:r>
              <a:rPr lang="en-US" sz="2000" b="1" dirty="0" err="1" smtClean="0">
                <a:solidFill>
                  <a:schemeClr val="bg1"/>
                </a:solidFill>
                <a:latin typeface="Courier New" charset="0"/>
              </a:rPr>
              <a:t>h,v</a:t>
            </a:r>
            <a:r>
              <a:rPr lang="en-US" sz="2000" b="1" dirty="0" smtClean="0">
                <a:solidFill>
                  <a:schemeClr val="bg1"/>
                </a:solidFill>
                <a:latin typeface="Courier New" charset="0"/>
              </a:rPr>
              <a:t>)           }</a:t>
            </a:r>
          </a:p>
          <a:p>
            <a:pPr marL="290513" indent="-290513">
              <a:buClr>
                <a:srgbClr val="FF3300"/>
              </a:buClr>
            </a:pPr>
            <a:endParaRPr lang="en-US" sz="2000" b="1" dirty="0" smtClean="0">
              <a:solidFill>
                <a:schemeClr val="bg1"/>
              </a:solidFill>
              <a:latin typeface="Courier New" charset="0"/>
            </a:endParaRPr>
          </a:p>
          <a:p>
            <a:pPr marL="290513" indent="-290513">
              <a:buClr>
                <a:srgbClr val="FF3300"/>
              </a:buClr>
            </a:pPr>
            <a:r>
              <a:rPr lang="en-US" sz="2000" b="1" dirty="0" err="1" smtClean="0">
                <a:solidFill>
                  <a:schemeClr val="bg1"/>
                </a:solidFill>
                <a:latin typeface="Courier New" charset="0"/>
              </a:rPr>
              <a:t>hPutStrC</a:t>
            </a:r>
            <a:r>
              <a:rPr lang="en-US" sz="2000" b="1" dirty="0" smtClean="0">
                <a:solidFill>
                  <a:schemeClr val="bg1"/>
                </a:solidFill>
                <a:latin typeface="Courier New" charset="0"/>
              </a:rPr>
              <a:t> :: </a:t>
            </a:r>
            <a:r>
              <a:rPr lang="en-US" sz="2000" b="1" dirty="0" err="1" smtClean="0">
                <a:solidFill>
                  <a:schemeClr val="bg1"/>
                </a:solidFill>
                <a:latin typeface="Courier New" charset="0"/>
              </a:rPr>
              <a:t>HandleC</a:t>
            </a:r>
            <a:r>
              <a:rPr lang="en-US" sz="2000" b="1" dirty="0" smtClean="0">
                <a:solidFill>
                  <a:schemeClr val="bg1"/>
                </a:solidFill>
                <a:latin typeface="Courier New" charset="0"/>
              </a:rPr>
              <a:t> -&gt; String -&gt; IO()</a:t>
            </a:r>
          </a:p>
          <a:p>
            <a:pPr marL="290513" indent="-290513">
              <a:buClr>
                <a:srgbClr val="FF3300"/>
              </a:buClr>
            </a:pPr>
            <a:r>
              <a:rPr lang="en-US" sz="2000" b="1" dirty="0" err="1" smtClean="0">
                <a:solidFill>
                  <a:schemeClr val="bg1"/>
                </a:solidFill>
                <a:latin typeface="Courier New" charset="0"/>
              </a:rPr>
              <a:t>hPutStrC</a:t>
            </a:r>
            <a:r>
              <a:rPr lang="en-US" sz="2000" b="1" dirty="0" smtClean="0">
                <a:solidFill>
                  <a:schemeClr val="bg1"/>
                </a:solidFill>
                <a:latin typeface="Courier New" charset="0"/>
              </a:rPr>
              <a:t> (</a:t>
            </a:r>
            <a:r>
              <a:rPr lang="en-US" sz="2000" b="1" dirty="0" err="1" smtClean="0">
                <a:solidFill>
                  <a:schemeClr val="bg1"/>
                </a:solidFill>
                <a:latin typeface="Courier New" charset="0"/>
              </a:rPr>
              <a:t>h,r</a:t>
            </a:r>
            <a:r>
              <a:rPr lang="en-US" sz="2000" b="1" dirty="0" smtClean="0">
                <a:solidFill>
                  <a:schemeClr val="bg1"/>
                </a:solidFill>
                <a:latin typeface="Courier New" charset="0"/>
              </a:rPr>
              <a:t>) </a:t>
            </a:r>
            <a:r>
              <a:rPr lang="en-US" sz="2000" b="1" dirty="0" err="1" smtClean="0">
                <a:solidFill>
                  <a:schemeClr val="bg1"/>
                </a:solidFill>
                <a:latin typeface="Courier New" charset="0"/>
              </a:rPr>
              <a:t>cs</a:t>
            </a:r>
            <a:r>
              <a:rPr lang="en-US" sz="2000" b="1" dirty="0" smtClean="0">
                <a:solidFill>
                  <a:schemeClr val="bg1"/>
                </a:solidFill>
                <a:latin typeface="Courier New" charset="0"/>
              </a:rPr>
              <a:t> = do </a:t>
            </a:r>
          </a:p>
          <a:p>
            <a:pPr marL="290513" indent="-290513">
              <a:buClr>
                <a:srgbClr val="FF3300"/>
              </a:buClr>
            </a:pPr>
            <a:r>
              <a:rPr lang="en-US" sz="2000" b="1" dirty="0" smtClean="0">
                <a:solidFill>
                  <a:schemeClr val="bg1"/>
                </a:solidFill>
                <a:latin typeface="Courier New" charset="0"/>
              </a:rPr>
              <a:t>    { </a:t>
            </a:r>
            <a:r>
              <a:rPr lang="en-US" sz="2000" b="1" dirty="0" err="1" smtClean="0">
                <a:solidFill>
                  <a:schemeClr val="bg1"/>
                </a:solidFill>
                <a:latin typeface="Courier New" charset="0"/>
              </a:rPr>
              <a:t>v</a:t>
            </a:r>
            <a:r>
              <a:rPr lang="en-US" sz="2000" b="1" dirty="0" smtClean="0">
                <a:solidFill>
                  <a:schemeClr val="bg1"/>
                </a:solidFill>
                <a:latin typeface="Courier New" charset="0"/>
              </a:rPr>
              <a:t> &lt;- </a:t>
            </a:r>
            <a:r>
              <a:rPr lang="en-US" sz="2000" b="1" dirty="0" err="1" smtClean="0">
                <a:solidFill>
                  <a:schemeClr val="bg1"/>
                </a:solidFill>
                <a:latin typeface="Courier New" charset="0"/>
              </a:rPr>
              <a:t>readIORef</a:t>
            </a:r>
            <a:r>
              <a:rPr lang="en-US" sz="2000" b="1" dirty="0" smtClean="0">
                <a:solidFill>
                  <a:schemeClr val="bg1"/>
                </a:solidFill>
                <a:latin typeface="Courier New" charset="0"/>
              </a:rPr>
              <a:t> </a:t>
            </a:r>
            <a:r>
              <a:rPr lang="en-US" sz="2000" b="1" dirty="0" err="1" smtClean="0">
                <a:solidFill>
                  <a:schemeClr val="bg1"/>
                </a:solidFill>
                <a:latin typeface="Courier New" charset="0"/>
              </a:rPr>
              <a:t>r</a:t>
            </a:r>
            <a:endParaRPr lang="en-US" sz="2000" b="1" dirty="0" smtClean="0">
              <a:solidFill>
                <a:schemeClr val="bg1"/>
              </a:solidFill>
              <a:latin typeface="Courier New" charset="0"/>
            </a:endParaRPr>
          </a:p>
          <a:p>
            <a:pPr marL="290513" indent="-290513">
              <a:buClr>
                <a:srgbClr val="FF3300"/>
              </a:buClr>
            </a:pPr>
            <a:r>
              <a:rPr lang="en-US" sz="2000" b="1" dirty="0" smtClean="0">
                <a:solidFill>
                  <a:schemeClr val="bg1"/>
                </a:solidFill>
                <a:latin typeface="Courier New" charset="0"/>
              </a:rPr>
              <a:t>    ; </a:t>
            </a:r>
            <a:r>
              <a:rPr lang="en-US" sz="2000" b="1" dirty="0" err="1" smtClean="0">
                <a:solidFill>
                  <a:schemeClr val="bg1"/>
                </a:solidFill>
                <a:latin typeface="Courier New" charset="0"/>
              </a:rPr>
              <a:t>writeIORef</a:t>
            </a:r>
            <a:r>
              <a:rPr lang="en-US" sz="2000" b="1" dirty="0" smtClean="0">
                <a:solidFill>
                  <a:schemeClr val="bg1"/>
                </a:solidFill>
                <a:latin typeface="Courier New" charset="0"/>
              </a:rPr>
              <a:t> </a:t>
            </a:r>
            <a:r>
              <a:rPr lang="en-US" sz="2000" b="1" dirty="0" err="1" smtClean="0">
                <a:solidFill>
                  <a:schemeClr val="bg1"/>
                </a:solidFill>
                <a:latin typeface="Courier New" charset="0"/>
              </a:rPr>
              <a:t>r</a:t>
            </a:r>
            <a:r>
              <a:rPr lang="en-US" sz="2000" b="1" dirty="0" smtClean="0">
                <a:solidFill>
                  <a:schemeClr val="bg1"/>
                </a:solidFill>
                <a:latin typeface="Courier New" charset="0"/>
              </a:rPr>
              <a:t> (</a:t>
            </a:r>
            <a:r>
              <a:rPr lang="en-US" sz="2000" b="1" dirty="0" err="1" smtClean="0">
                <a:solidFill>
                  <a:schemeClr val="bg1"/>
                </a:solidFill>
                <a:latin typeface="Courier New" charset="0"/>
              </a:rPr>
              <a:t>v</a:t>
            </a:r>
            <a:r>
              <a:rPr lang="en-US" sz="2000" b="1" dirty="0" smtClean="0">
                <a:solidFill>
                  <a:schemeClr val="bg1"/>
                </a:solidFill>
                <a:latin typeface="Courier New" charset="0"/>
              </a:rPr>
              <a:t> + length </a:t>
            </a:r>
            <a:r>
              <a:rPr lang="en-US" sz="2000" b="1" dirty="0" err="1" smtClean="0">
                <a:solidFill>
                  <a:schemeClr val="bg1"/>
                </a:solidFill>
                <a:latin typeface="Courier New" charset="0"/>
              </a:rPr>
              <a:t>cs</a:t>
            </a:r>
            <a:r>
              <a:rPr lang="en-US" sz="2000" b="1" dirty="0" smtClean="0">
                <a:solidFill>
                  <a:schemeClr val="bg1"/>
                </a:solidFill>
                <a:latin typeface="Courier New" charset="0"/>
              </a:rPr>
              <a:t>)</a:t>
            </a:r>
          </a:p>
          <a:p>
            <a:pPr marL="290513" indent="-290513">
              <a:buClr>
                <a:srgbClr val="FF3300"/>
              </a:buClr>
            </a:pPr>
            <a:r>
              <a:rPr lang="en-US" sz="2000" b="1" dirty="0" smtClean="0">
                <a:solidFill>
                  <a:schemeClr val="bg1"/>
                </a:solidFill>
                <a:latin typeface="Courier New" charset="0"/>
              </a:rPr>
              <a:t>    ; </a:t>
            </a:r>
            <a:r>
              <a:rPr lang="en-US" sz="2000" b="1" dirty="0" err="1" smtClean="0">
                <a:solidFill>
                  <a:schemeClr val="bg1"/>
                </a:solidFill>
                <a:latin typeface="Courier New" charset="0"/>
              </a:rPr>
              <a:t>hPutStr</a:t>
            </a:r>
            <a:r>
              <a:rPr lang="en-US" sz="2000" b="1" dirty="0" smtClean="0">
                <a:solidFill>
                  <a:schemeClr val="bg1"/>
                </a:solidFill>
                <a:latin typeface="Courier New" charset="0"/>
              </a:rPr>
              <a:t> </a:t>
            </a:r>
            <a:r>
              <a:rPr lang="en-US" sz="2000" b="1" dirty="0" err="1" smtClean="0">
                <a:solidFill>
                  <a:schemeClr val="bg1"/>
                </a:solidFill>
                <a:latin typeface="Courier New" charset="0"/>
              </a:rPr>
              <a:t>h</a:t>
            </a:r>
            <a:r>
              <a:rPr lang="en-US" sz="2000" b="1" dirty="0" smtClean="0">
                <a:solidFill>
                  <a:schemeClr val="bg1"/>
                </a:solidFill>
                <a:latin typeface="Courier New" charset="0"/>
              </a:rPr>
              <a:t> </a:t>
            </a:r>
            <a:r>
              <a:rPr lang="en-US" sz="2000" b="1" dirty="0" err="1" smtClean="0">
                <a:solidFill>
                  <a:schemeClr val="bg1"/>
                </a:solidFill>
                <a:latin typeface="Courier New" charset="0"/>
              </a:rPr>
              <a:t>cs</a:t>
            </a:r>
            <a:r>
              <a:rPr lang="en-US" sz="2000" b="1" dirty="0" smtClean="0">
                <a:solidFill>
                  <a:schemeClr val="bg1"/>
                </a:solidFill>
                <a:latin typeface="Courier New" charset="0"/>
              </a:rPr>
              <a:t>                 }</a:t>
            </a:r>
          </a:p>
        </p:txBody>
      </p:sp>
    </p:spTree>
    <p:extLst>
      <p:ext uri="{BB962C8B-B14F-4D97-AF65-F5344CB8AC3E}">
        <p14:creationId xmlns:p14="http://schemas.microsoft.com/office/powerpoint/2010/main" val="4230035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25463" y="279400"/>
            <a:ext cx="7886700" cy="1096963"/>
          </a:xfrm>
        </p:spPr>
        <p:txBody>
          <a:bodyPr/>
          <a:lstStyle/>
          <a:p>
            <a:pPr eaLnBrk="1" fontAlgn="auto" hangingPunct="1">
              <a:spcAft>
                <a:spcPts val="0"/>
              </a:spcAft>
              <a:defRPr/>
            </a:pPr>
            <a:r>
              <a:rPr lang="en-GB" sz="4000" dirty="0" smtClean="0">
                <a:ea typeface="+mj-ea"/>
                <a:cs typeface="+mj-cs"/>
              </a:rPr>
              <a:t>Successful Research Languages</a:t>
            </a:r>
          </a:p>
        </p:txBody>
      </p:sp>
      <p:sp>
        <p:nvSpPr>
          <p:cNvPr id="39939" name="TextBox 14"/>
          <p:cNvSpPr txBox="1">
            <a:spLocks noChangeArrowheads="1"/>
          </p:cNvSpPr>
          <p:nvPr/>
        </p:nvSpPr>
        <p:spPr bwMode="auto">
          <a:xfrm>
            <a:off x="2185988" y="5389563"/>
            <a:ext cx="9144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1yr</a:t>
            </a:r>
          </a:p>
        </p:txBody>
      </p:sp>
      <p:sp>
        <p:nvSpPr>
          <p:cNvPr id="39940" name="TextBox 15"/>
          <p:cNvSpPr txBox="1">
            <a:spLocks noChangeArrowheads="1"/>
          </p:cNvSpPr>
          <p:nvPr/>
        </p:nvSpPr>
        <p:spPr bwMode="auto">
          <a:xfrm>
            <a:off x="3671888" y="5389563"/>
            <a:ext cx="9144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5yr</a:t>
            </a:r>
          </a:p>
        </p:txBody>
      </p:sp>
      <p:sp>
        <p:nvSpPr>
          <p:cNvPr id="39941" name="TextBox 16"/>
          <p:cNvSpPr txBox="1">
            <a:spLocks noChangeArrowheads="1"/>
          </p:cNvSpPr>
          <p:nvPr/>
        </p:nvSpPr>
        <p:spPr bwMode="auto">
          <a:xfrm>
            <a:off x="4700588" y="5389563"/>
            <a:ext cx="12573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10yr</a:t>
            </a:r>
          </a:p>
        </p:txBody>
      </p:sp>
      <p:sp>
        <p:nvSpPr>
          <p:cNvPr id="39942" name="TextBox 17"/>
          <p:cNvSpPr txBox="1">
            <a:spLocks noChangeArrowheads="1"/>
          </p:cNvSpPr>
          <p:nvPr/>
        </p:nvSpPr>
        <p:spPr bwMode="auto">
          <a:xfrm>
            <a:off x="6415088" y="5389563"/>
            <a:ext cx="12573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15yr</a:t>
            </a:r>
          </a:p>
        </p:txBody>
      </p:sp>
      <p:grpSp>
        <p:nvGrpSpPr>
          <p:cNvPr id="39943" name="Group 29"/>
          <p:cNvGrpSpPr>
            <a:grpSpLocks/>
          </p:cNvGrpSpPr>
          <p:nvPr/>
        </p:nvGrpSpPr>
        <p:grpSpPr bwMode="auto">
          <a:xfrm>
            <a:off x="285750" y="1785938"/>
            <a:ext cx="7786688" cy="3789362"/>
            <a:chOff x="0" y="1285860"/>
            <a:chExt cx="7786709" cy="3789251"/>
          </a:xfrm>
        </p:grpSpPr>
        <p:sp>
          <p:nvSpPr>
            <p:cNvPr id="39948" name="TextBox 13"/>
            <p:cNvSpPr txBox="1">
              <a:spLocks noChangeArrowheads="1"/>
            </p:cNvSpPr>
            <p:nvPr/>
          </p:nvSpPr>
          <p:spPr bwMode="auto">
            <a:xfrm>
              <a:off x="0" y="1357298"/>
              <a:ext cx="1845482" cy="706823"/>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1,000,000</a:t>
              </a:r>
            </a:p>
          </p:txBody>
        </p:sp>
        <p:cxnSp>
          <p:nvCxnSpPr>
            <p:cNvPr id="39949" name="Straight Connector 4"/>
            <p:cNvCxnSpPr>
              <a:cxnSpLocks noChangeShapeType="1"/>
            </p:cNvCxnSpPr>
            <p:nvPr/>
          </p:nvCxnSpPr>
          <p:spPr bwMode="auto">
            <a:xfrm rot="5400000">
              <a:off x="248216" y="2993742"/>
              <a:ext cx="3418306" cy="2541"/>
            </a:xfrm>
            <a:prstGeom prst="line">
              <a:avLst/>
            </a:prstGeom>
            <a:noFill/>
            <a:ln w="28575">
              <a:solidFill>
                <a:schemeClr val="tx1"/>
              </a:solidFill>
              <a:round/>
              <a:headEnd/>
              <a:tailEnd/>
            </a:ln>
          </p:spPr>
        </p:cxnSp>
        <p:cxnSp>
          <p:nvCxnSpPr>
            <p:cNvPr id="39950" name="Straight Connector 7"/>
            <p:cNvCxnSpPr>
              <a:cxnSpLocks noChangeShapeType="1"/>
            </p:cNvCxnSpPr>
            <p:nvPr/>
          </p:nvCxnSpPr>
          <p:spPr bwMode="auto">
            <a:xfrm rot="10800000" flipV="1">
              <a:off x="1957369" y="4701930"/>
              <a:ext cx="5829340" cy="29041"/>
            </a:xfrm>
            <a:prstGeom prst="line">
              <a:avLst/>
            </a:prstGeom>
            <a:noFill/>
            <a:ln w="28575">
              <a:solidFill>
                <a:schemeClr val="tx1"/>
              </a:solidFill>
              <a:round/>
              <a:headEnd/>
              <a:tailEnd/>
            </a:ln>
          </p:spPr>
        </p:cxnSp>
        <p:sp>
          <p:nvSpPr>
            <p:cNvPr id="39951" name="TextBox 10"/>
            <p:cNvSpPr txBox="1">
              <a:spLocks noChangeArrowheads="1"/>
            </p:cNvSpPr>
            <p:nvPr/>
          </p:nvSpPr>
          <p:spPr bwMode="auto">
            <a:xfrm>
              <a:off x="1385864" y="4035551"/>
              <a:ext cx="457203"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a:t>
              </a:r>
            </a:p>
          </p:txBody>
        </p:sp>
        <p:sp>
          <p:nvSpPr>
            <p:cNvPr id="39952" name="TextBox 11"/>
            <p:cNvSpPr txBox="1">
              <a:spLocks noChangeArrowheads="1"/>
            </p:cNvSpPr>
            <p:nvPr/>
          </p:nvSpPr>
          <p:spPr bwMode="auto">
            <a:xfrm>
              <a:off x="700060" y="3164220"/>
              <a:ext cx="1143008"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a:t>
              </a:r>
            </a:p>
          </p:txBody>
        </p:sp>
        <p:sp>
          <p:nvSpPr>
            <p:cNvPr id="39953" name="TextBox 12"/>
            <p:cNvSpPr txBox="1">
              <a:spLocks noChangeArrowheads="1"/>
            </p:cNvSpPr>
            <p:nvPr/>
          </p:nvSpPr>
          <p:spPr bwMode="auto">
            <a:xfrm>
              <a:off x="285720" y="2285992"/>
              <a:ext cx="1485910"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10,000</a:t>
              </a:r>
            </a:p>
          </p:txBody>
        </p:sp>
      </p:grpSp>
      <p:sp>
        <p:nvSpPr>
          <p:cNvPr id="39944" name="Freeform 18"/>
          <p:cNvSpPr>
            <a:spLocks noChangeArrowheads="1"/>
          </p:cNvSpPr>
          <p:nvPr/>
        </p:nvSpPr>
        <p:spPr bwMode="auto">
          <a:xfrm>
            <a:off x="2252663" y="3932238"/>
            <a:ext cx="2698750" cy="1296987"/>
          </a:xfrm>
          <a:custGeom>
            <a:avLst/>
            <a:gdLst>
              <a:gd name="T0" fmla="*/ 22304 w 2698594"/>
              <a:gd name="T1" fmla="*/ 783974 h 1297258"/>
              <a:gd name="T2" fmla="*/ 178439 w 2698594"/>
              <a:gd name="T3" fmla="*/ 783974 h 1297258"/>
              <a:gd name="T4" fmla="*/ 1092945 w 2698594"/>
              <a:gd name="T5" fmla="*/ 538749 h 1297258"/>
              <a:gd name="T6" fmla="*/ 2063213 w 2698594"/>
              <a:gd name="T7" fmla="*/ 126328 h 1297258"/>
              <a:gd name="T8" fmla="*/ 2698906 w 2698594"/>
              <a:gd name="T9" fmla="*/ 1296716 h 1297258"/>
              <a:gd name="T10" fmla="*/ 0 60000 65536"/>
              <a:gd name="T11" fmla="*/ 0 60000 65536"/>
              <a:gd name="T12" fmla="*/ 0 60000 65536"/>
              <a:gd name="T13" fmla="*/ 0 60000 65536"/>
              <a:gd name="T14" fmla="*/ 0 60000 65536"/>
              <a:gd name="T15" fmla="*/ 0 w 2698594"/>
              <a:gd name="T16" fmla="*/ 0 h 1297258"/>
              <a:gd name="T17" fmla="*/ 2698594 w 2698594"/>
              <a:gd name="T18" fmla="*/ 1297258 h 1297258"/>
            </a:gdLst>
            <a:ahLst/>
            <a:cxnLst>
              <a:cxn ang="T10">
                <a:pos x="T0" y="T1"/>
              </a:cxn>
              <a:cxn ang="T11">
                <a:pos x="T2" y="T3"/>
              </a:cxn>
              <a:cxn ang="T12">
                <a:pos x="T4" y="T5"/>
              </a:cxn>
              <a:cxn ang="T13">
                <a:pos x="T6" y="T7"/>
              </a:cxn>
              <a:cxn ang="T14">
                <a:pos x="T8" y="T9"/>
              </a:cxn>
            </a:cxnLst>
            <a:rect l="T15" t="T16" r="T17" b="T18"/>
            <a:pathLst>
              <a:path w="2698594" h="1297258">
                <a:moveTo>
                  <a:pt x="22302" y="784302"/>
                </a:moveTo>
                <a:cubicBezTo>
                  <a:pt x="11151" y="804746"/>
                  <a:pt x="0" y="825190"/>
                  <a:pt x="178419" y="784302"/>
                </a:cubicBezTo>
                <a:cubicBezTo>
                  <a:pt x="356838" y="743414"/>
                  <a:pt x="778726" y="648629"/>
                  <a:pt x="1092819" y="538975"/>
                </a:cubicBezTo>
                <a:cubicBezTo>
                  <a:pt x="1406912" y="429321"/>
                  <a:pt x="1795346" y="0"/>
                  <a:pt x="2062975" y="126380"/>
                </a:cubicBezTo>
                <a:cubicBezTo>
                  <a:pt x="2330604" y="252760"/>
                  <a:pt x="2514599" y="775009"/>
                  <a:pt x="2698594" y="1297258"/>
                </a:cubicBezTo>
              </a:path>
            </a:pathLst>
          </a:custGeom>
          <a:noFill/>
          <a:ln w="57150">
            <a:solidFill>
              <a:srgbClr val="FF0000"/>
            </a:solidFill>
            <a:round/>
            <a:headEnd/>
            <a:tailEnd/>
          </a:ln>
        </p:spPr>
        <p:txBody>
          <a:bodyPr anchor="ctr">
            <a:prstTxWarp prst="textNoShape">
              <a:avLst/>
            </a:prstTxWarp>
          </a:bodyPr>
          <a:lstStyle/>
          <a:p>
            <a:pPr algn="ctr"/>
            <a:endParaRPr lang="en-US">
              <a:latin typeface="Book Antiqua" charset="0"/>
            </a:endParaRPr>
          </a:p>
        </p:txBody>
      </p:sp>
      <p:sp>
        <p:nvSpPr>
          <p:cNvPr id="39945" name="TextBox 19"/>
          <p:cNvSpPr txBox="1">
            <a:spLocks noChangeArrowheads="1"/>
          </p:cNvSpPr>
          <p:nvPr/>
        </p:nvSpPr>
        <p:spPr bwMode="auto">
          <a:xfrm>
            <a:off x="4786313" y="3786188"/>
            <a:ext cx="2359025" cy="461962"/>
          </a:xfrm>
          <a:prstGeom prst="rect">
            <a:avLst/>
          </a:prstGeom>
          <a:solidFill>
            <a:srgbClr val="008000"/>
          </a:solidFill>
          <a:ln w="9525">
            <a:noFill/>
            <a:miter lim="800000"/>
            <a:headEnd/>
            <a:tailEnd/>
          </a:ln>
        </p:spPr>
        <p:txBody>
          <a:bodyPr>
            <a:prstTxWarp prst="textNoShape">
              <a:avLst/>
            </a:prstTxWarp>
            <a:spAutoFit/>
          </a:bodyPr>
          <a:lstStyle/>
          <a:p>
            <a:pPr algn="ctr"/>
            <a:r>
              <a:rPr lang="en-GB" sz="2400" dirty="0">
                <a:latin typeface="Chalkboard"/>
                <a:ea typeface="Chalkboard"/>
                <a:cs typeface="Chalkboard"/>
              </a:rPr>
              <a:t>The slow death</a:t>
            </a:r>
          </a:p>
        </p:txBody>
      </p:sp>
      <p:sp>
        <p:nvSpPr>
          <p:cNvPr id="39946" name="TextBox 20"/>
          <p:cNvSpPr txBox="1">
            <a:spLocks noChangeArrowheads="1"/>
          </p:cNvSpPr>
          <p:nvPr/>
        </p:nvSpPr>
        <p:spPr bwMode="auto">
          <a:xfrm rot="-5400000">
            <a:off x="-152400" y="4295776"/>
            <a:ext cx="1481137" cy="461962"/>
          </a:xfrm>
          <a:prstGeom prst="rect">
            <a:avLst/>
          </a:prstGeom>
          <a:solidFill>
            <a:srgbClr val="008000"/>
          </a:solidFill>
          <a:ln w="9525">
            <a:noFill/>
            <a:miter lim="800000"/>
            <a:headEnd/>
            <a:tailEnd/>
          </a:ln>
        </p:spPr>
        <p:txBody>
          <a:bodyPr>
            <a:prstTxWarp prst="textNoShape">
              <a:avLst/>
            </a:prstTxWarp>
            <a:spAutoFit/>
          </a:bodyPr>
          <a:lstStyle/>
          <a:p>
            <a:pPr algn="ctr"/>
            <a:r>
              <a:rPr lang="en-GB" sz="2400" dirty="0">
                <a:latin typeface="Chalkboard"/>
                <a:ea typeface="Chalkboard"/>
                <a:cs typeface="Chalkboard"/>
              </a:rPr>
              <a:t>Geeks</a:t>
            </a:r>
          </a:p>
        </p:txBody>
      </p:sp>
      <p:sp>
        <p:nvSpPr>
          <p:cNvPr id="39947" name="TextBox 21"/>
          <p:cNvSpPr txBox="1">
            <a:spLocks noChangeArrowheads="1"/>
          </p:cNvSpPr>
          <p:nvPr/>
        </p:nvSpPr>
        <p:spPr bwMode="auto">
          <a:xfrm rot="-5400000">
            <a:off x="-438150" y="2224088"/>
            <a:ext cx="2052638" cy="461962"/>
          </a:xfrm>
          <a:prstGeom prst="rect">
            <a:avLst/>
          </a:prstGeom>
          <a:solidFill>
            <a:srgbClr val="008000"/>
          </a:solidFill>
          <a:ln w="9525">
            <a:noFill/>
            <a:miter lim="800000"/>
            <a:headEnd/>
            <a:tailEnd/>
          </a:ln>
        </p:spPr>
        <p:txBody>
          <a:bodyPr>
            <a:prstTxWarp prst="textNoShape">
              <a:avLst/>
            </a:prstTxWarp>
            <a:spAutoFit/>
          </a:bodyPr>
          <a:lstStyle/>
          <a:p>
            <a:pPr algn="ctr"/>
            <a:r>
              <a:rPr lang="en-GB" sz="2400" dirty="0">
                <a:latin typeface="Chalkboard"/>
                <a:ea typeface="Chalkboard"/>
                <a:cs typeface="Chalkboard"/>
              </a:rPr>
              <a:t>Practitioners</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1362"/>
          </a:xfrm>
        </p:spPr>
        <p:txBody>
          <a:bodyPr/>
          <a:lstStyle/>
          <a:p>
            <a:r>
              <a:rPr lang="en-US" dirty="0" smtClean="0"/>
              <a:t>The IO Monad as ADT</a:t>
            </a:r>
            <a:endParaRPr lang="en-US" dirty="0"/>
          </a:p>
        </p:txBody>
      </p:sp>
      <p:sp>
        <p:nvSpPr>
          <p:cNvPr id="3" name="Content Placeholder 2"/>
          <p:cNvSpPr>
            <a:spLocks noGrp="1"/>
          </p:cNvSpPr>
          <p:nvPr>
            <p:ph idx="1"/>
          </p:nvPr>
        </p:nvSpPr>
        <p:spPr>
          <a:xfrm>
            <a:off x="457200" y="4876800"/>
            <a:ext cx="8229600" cy="1778000"/>
          </a:xfrm>
        </p:spPr>
        <p:txBody>
          <a:bodyPr>
            <a:normAutofit fontScale="70000" lnSpcReduction="20000"/>
          </a:bodyPr>
          <a:lstStyle/>
          <a:p>
            <a:r>
              <a:rPr lang="en-US" dirty="0" smtClean="0"/>
              <a:t>All operations return an IO action, but only bind (&gt;&gt;=) takes one as an argument. </a:t>
            </a:r>
          </a:p>
          <a:p>
            <a:r>
              <a:rPr lang="en-US" dirty="0" smtClean="0"/>
              <a:t>Bind is the only operation that combines IO actions, which forces </a:t>
            </a:r>
            <a:r>
              <a:rPr lang="en-US" dirty="0" err="1" smtClean="0"/>
              <a:t>sequentiality</a:t>
            </a:r>
            <a:r>
              <a:rPr lang="en-US" dirty="0" smtClean="0"/>
              <a:t>. </a:t>
            </a:r>
          </a:p>
          <a:p>
            <a:r>
              <a:rPr lang="en-US" dirty="0" smtClean="0"/>
              <a:t>Within the program, there is no way out! </a:t>
            </a:r>
            <a:endParaRPr lang="en-US" dirty="0"/>
          </a:p>
        </p:txBody>
      </p:sp>
      <p:sp>
        <p:nvSpPr>
          <p:cNvPr id="4" name="Rectangle 3"/>
          <p:cNvSpPr>
            <a:spLocks noChangeArrowheads="1"/>
          </p:cNvSpPr>
          <p:nvPr/>
        </p:nvSpPr>
        <p:spPr bwMode="auto">
          <a:xfrm>
            <a:off x="927100" y="1152585"/>
            <a:ext cx="7531100" cy="3416320"/>
          </a:xfrm>
          <a:prstGeom prst="rect">
            <a:avLst/>
          </a:prstGeom>
          <a:solidFill>
            <a:srgbClr val="FFFF00"/>
          </a:solidFill>
          <a:ln w="19050">
            <a:solidFill>
              <a:schemeClr val="tx1"/>
            </a:solidFill>
            <a:miter lim="800000"/>
            <a:headEnd/>
            <a:tailEnd/>
          </a:ln>
          <a:effectLst/>
        </p:spPr>
        <p:txBody>
          <a:bodyPr wrap="square">
            <a:prstTxWarp prst="textNoShape">
              <a:avLst/>
            </a:prstTxWarp>
            <a:spAutoFit/>
          </a:bodyPr>
          <a:lstStyle/>
          <a:p>
            <a:pPr marL="290513" indent="-290513">
              <a:buClr>
                <a:srgbClr val="FF3300"/>
              </a:buClr>
            </a:pPr>
            <a:r>
              <a:rPr lang="en-US" b="1" dirty="0" smtClean="0">
                <a:solidFill>
                  <a:schemeClr val="bg1"/>
                </a:solidFill>
                <a:latin typeface="Courier New" charset="0"/>
              </a:rPr>
              <a:t>return :: a -&gt; </a:t>
            </a:r>
            <a:r>
              <a:rPr lang="en-US" b="1" dirty="0" smtClean="0">
                <a:solidFill>
                  <a:srgbClr val="FF0000"/>
                </a:solidFill>
                <a:latin typeface="Courier New" charset="0"/>
              </a:rPr>
              <a:t>IO</a:t>
            </a:r>
            <a:r>
              <a:rPr lang="en-US" b="1" dirty="0" smtClean="0">
                <a:solidFill>
                  <a:schemeClr val="bg1"/>
                </a:solidFill>
                <a:latin typeface="Courier New" charset="0"/>
              </a:rPr>
              <a:t> a</a:t>
            </a:r>
          </a:p>
          <a:p>
            <a:pPr marL="290513" indent="-290513">
              <a:buClr>
                <a:srgbClr val="FF3300"/>
              </a:buClr>
            </a:pPr>
            <a:r>
              <a:rPr lang="en-US" b="1" dirty="0" smtClean="0">
                <a:solidFill>
                  <a:schemeClr val="bg1"/>
                </a:solidFill>
                <a:latin typeface="Courier New" charset="0"/>
              </a:rPr>
              <a:t>(&gt;&gt;=) :: </a:t>
            </a:r>
            <a:r>
              <a:rPr lang="en-US" b="1" dirty="0" smtClean="0">
                <a:solidFill>
                  <a:srgbClr val="FF0000"/>
                </a:solidFill>
                <a:latin typeface="Courier New" charset="0"/>
              </a:rPr>
              <a:t>IO</a:t>
            </a:r>
            <a:r>
              <a:rPr lang="en-US" b="1" dirty="0" smtClean="0">
                <a:solidFill>
                  <a:schemeClr val="bg1"/>
                </a:solidFill>
                <a:latin typeface="Courier New" charset="0"/>
              </a:rPr>
              <a:t> a -&gt; (a -&gt; </a:t>
            </a:r>
            <a:r>
              <a:rPr lang="en-US" b="1" dirty="0" smtClean="0">
                <a:solidFill>
                  <a:srgbClr val="FF0000"/>
                </a:solidFill>
                <a:latin typeface="Courier New" charset="0"/>
              </a:rPr>
              <a:t>IO</a:t>
            </a:r>
            <a:r>
              <a:rPr lang="en-US" b="1" dirty="0" smtClean="0">
                <a:solidFill>
                  <a:schemeClr val="bg1"/>
                </a:solidFill>
                <a:latin typeface="Courier New" charset="0"/>
              </a:rPr>
              <a:t> </a:t>
            </a:r>
            <a:r>
              <a:rPr lang="en-US" b="1" dirty="0" err="1" smtClean="0">
                <a:solidFill>
                  <a:schemeClr val="bg1"/>
                </a:solidFill>
                <a:latin typeface="Courier New" charset="0"/>
              </a:rPr>
              <a:t>b</a:t>
            </a:r>
            <a:r>
              <a:rPr lang="en-US" b="1" dirty="0" smtClean="0">
                <a:solidFill>
                  <a:schemeClr val="bg1"/>
                </a:solidFill>
                <a:latin typeface="Courier New" charset="0"/>
              </a:rPr>
              <a:t>) -&gt; </a:t>
            </a:r>
            <a:r>
              <a:rPr lang="en-US" b="1" dirty="0" smtClean="0">
                <a:solidFill>
                  <a:srgbClr val="FF0000"/>
                </a:solidFill>
                <a:latin typeface="Courier New" charset="0"/>
              </a:rPr>
              <a:t>IO</a:t>
            </a:r>
            <a:r>
              <a:rPr lang="en-US" b="1" dirty="0" smtClean="0">
                <a:solidFill>
                  <a:schemeClr val="bg1"/>
                </a:solidFill>
                <a:latin typeface="Courier New" charset="0"/>
              </a:rPr>
              <a:t> </a:t>
            </a:r>
            <a:r>
              <a:rPr lang="en-US" b="1" dirty="0" err="1" smtClean="0">
                <a:solidFill>
                  <a:schemeClr val="bg1"/>
                </a:solidFill>
                <a:latin typeface="Courier New" charset="0"/>
              </a:rPr>
              <a:t>b</a:t>
            </a:r>
            <a:endParaRPr lang="en-US" b="1" dirty="0" smtClean="0">
              <a:solidFill>
                <a:schemeClr val="bg1"/>
              </a:solidFill>
              <a:latin typeface="Courier New" charset="0"/>
            </a:endParaRPr>
          </a:p>
          <a:p>
            <a:pPr marL="290513" indent="-290513">
              <a:buClr>
                <a:srgbClr val="FF3300"/>
              </a:buClr>
            </a:pPr>
            <a:endParaRPr lang="en-US" b="1" dirty="0" smtClean="0">
              <a:solidFill>
                <a:schemeClr val="bg1"/>
              </a:solidFill>
              <a:latin typeface="Courier New" charset="0"/>
            </a:endParaRPr>
          </a:p>
          <a:p>
            <a:pPr marL="290513" indent="-290513">
              <a:buClr>
                <a:srgbClr val="FF3300"/>
              </a:buClr>
            </a:pPr>
            <a:r>
              <a:rPr lang="en-US" b="1" dirty="0" err="1" smtClean="0">
                <a:solidFill>
                  <a:schemeClr val="bg1"/>
                </a:solidFill>
                <a:latin typeface="Courier New" charset="0"/>
              </a:rPr>
              <a:t>getChar</a:t>
            </a:r>
            <a:r>
              <a:rPr lang="en-US" b="1" dirty="0" smtClean="0">
                <a:solidFill>
                  <a:schemeClr val="bg1"/>
                </a:solidFill>
                <a:latin typeface="Courier New" charset="0"/>
              </a:rPr>
              <a:t> :: </a:t>
            </a:r>
            <a:r>
              <a:rPr lang="en-US" b="1" dirty="0" smtClean="0">
                <a:solidFill>
                  <a:srgbClr val="FF0000"/>
                </a:solidFill>
                <a:latin typeface="Courier New" charset="0"/>
              </a:rPr>
              <a:t>IO</a:t>
            </a:r>
            <a:r>
              <a:rPr lang="en-US" b="1" dirty="0" smtClean="0">
                <a:solidFill>
                  <a:schemeClr val="bg1"/>
                </a:solidFill>
                <a:latin typeface="Courier New" charset="0"/>
              </a:rPr>
              <a:t> Char</a:t>
            </a:r>
          </a:p>
          <a:p>
            <a:pPr marL="290513" indent="-290513">
              <a:buClr>
                <a:srgbClr val="FF3300"/>
              </a:buClr>
            </a:pPr>
            <a:r>
              <a:rPr lang="en-US" b="1" dirty="0" err="1" smtClean="0">
                <a:solidFill>
                  <a:schemeClr val="bg1"/>
                </a:solidFill>
                <a:latin typeface="Courier New" charset="0"/>
              </a:rPr>
              <a:t>putChar</a:t>
            </a:r>
            <a:r>
              <a:rPr lang="en-US" b="1" dirty="0" smtClean="0">
                <a:solidFill>
                  <a:schemeClr val="bg1"/>
                </a:solidFill>
                <a:latin typeface="Courier New" charset="0"/>
              </a:rPr>
              <a:t> :: Char -&gt; </a:t>
            </a:r>
            <a:r>
              <a:rPr lang="en-US" b="1" dirty="0" smtClean="0">
                <a:solidFill>
                  <a:srgbClr val="FF0000"/>
                </a:solidFill>
                <a:latin typeface="Courier New" charset="0"/>
              </a:rPr>
              <a:t>IO</a:t>
            </a:r>
            <a:r>
              <a:rPr lang="en-US" b="1" dirty="0" smtClean="0">
                <a:solidFill>
                  <a:schemeClr val="bg1"/>
                </a:solidFill>
                <a:latin typeface="Courier New" charset="0"/>
              </a:rPr>
              <a:t> ()</a:t>
            </a:r>
          </a:p>
          <a:p>
            <a:pPr marL="290513" indent="-290513">
              <a:buClr>
                <a:srgbClr val="FF3300"/>
              </a:buClr>
            </a:pPr>
            <a:r>
              <a:rPr lang="en-US" b="1" dirty="0" smtClean="0">
                <a:solidFill>
                  <a:schemeClr val="bg1"/>
                </a:solidFill>
                <a:latin typeface="Courier New" charset="0"/>
              </a:rPr>
              <a:t>... more operations on characters ...</a:t>
            </a:r>
          </a:p>
          <a:p>
            <a:pPr marL="290513" indent="-290513">
              <a:buClr>
                <a:srgbClr val="FF3300"/>
              </a:buClr>
            </a:pPr>
            <a:endParaRPr lang="en-US" b="1" dirty="0" smtClean="0">
              <a:solidFill>
                <a:schemeClr val="bg1"/>
              </a:solidFill>
              <a:latin typeface="Courier New" charset="0"/>
            </a:endParaRPr>
          </a:p>
          <a:p>
            <a:pPr marL="290513" indent="-290513">
              <a:buClr>
                <a:srgbClr val="FF3300"/>
              </a:buClr>
            </a:pPr>
            <a:r>
              <a:rPr lang="en-US" b="1" dirty="0" err="1" smtClean="0">
                <a:solidFill>
                  <a:schemeClr val="bg1"/>
                </a:solidFill>
                <a:latin typeface="Courier New" charset="0"/>
              </a:rPr>
              <a:t>openFile</a:t>
            </a:r>
            <a:r>
              <a:rPr lang="en-US" b="1" dirty="0" smtClean="0">
                <a:solidFill>
                  <a:schemeClr val="bg1"/>
                </a:solidFill>
                <a:latin typeface="Courier New" charset="0"/>
              </a:rPr>
              <a:t> :: [Char] -&gt; </a:t>
            </a:r>
            <a:r>
              <a:rPr lang="en-US" b="1" dirty="0" err="1" smtClean="0">
                <a:solidFill>
                  <a:schemeClr val="bg1"/>
                </a:solidFill>
                <a:latin typeface="Courier New" charset="0"/>
              </a:rPr>
              <a:t>IOMode</a:t>
            </a:r>
            <a:r>
              <a:rPr lang="en-US" b="1" dirty="0" smtClean="0">
                <a:solidFill>
                  <a:schemeClr val="bg1"/>
                </a:solidFill>
                <a:latin typeface="Courier New" charset="0"/>
              </a:rPr>
              <a:t> -&gt; </a:t>
            </a:r>
            <a:r>
              <a:rPr lang="en-US" b="1" dirty="0" smtClean="0">
                <a:solidFill>
                  <a:srgbClr val="FF0000"/>
                </a:solidFill>
                <a:latin typeface="Courier New" charset="0"/>
              </a:rPr>
              <a:t>IO</a:t>
            </a:r>
            <a:r>
              <a:rPr lang="en-US" b="1" dirty="0" smtClean="0">
                <a:solidFill>
                  <a:schemeClr val="bg1"/>
                </a:solidFill>
                <a:latin typeface="Courier New" charset="0"/>
              </a:rPr>
              <a:t> Handle</a:t>
            </a:r>
          </a:p>
          <a:p>
            <a:pPr marL="290513" indent="-290513">
              <a:buClr>
                <a:srgbClr val="FF3300"/>
              </a:buClr>
            </a:pPr>
            <a:r>
              <a:rPr lang="en-US" b="1" dirty="0" smtClean="0">
                <a:solidFill>
                  <a:schemeClr val="bg1"/>
                </a:solidFill>
                <a:latin typeface="Courier New" charset="0"/>
              </a:rPr>
              <a:t>... more operations on files ...</a:t>
            </a:r>
          </a:p>
          <a:p>
            <a:pPr marL="290513" indent="-290513">
              <a:buClr>
                <a:srgbClr val="FF3300"/>
              </a:buClr>
            </a:pPr>
            <a:endParaRPr lang="en-US" b="1" dirty="0" smtClean="0">
              <a:solidFill>
                <a:schemeClr val="bg1"/>
              </a:solidFill>
              <a:latin typeface="Courier New" charset="0"/>
            </a:endParaRPr>
          </a:p>
          <a:p>
            <a:pPr marL="290513" indent="-290513">
              <a:buClr>
                <a:srgbClr val="FF3300"/>
              </a:buClr>
            </a:pPr>
            <a:r>
              <a:rPr lang="en-US" b="1" dirty="0" err="1" smtClean="0">
                <a:solidFill>
                  <a:schemeClr val="bg1"/>
                </a:solidFill>
                <a:latin typeface="Courier New" charset="0"/>
              </a:rPr>
              <a:t>newIORef</a:t>
            </a:r>
            <a:r>
              <a:rPr lang="en-US" b="1" dirty="0" smtClean="0">
                <a:solidFill>
                  <a:schemeClr val="bg1"/>
                </a:solidFill>
                <a:latin typeface="Courier New" charset="0"/>
              </a:rPr>
              <a:t> :: a -&gt; </a:t>
            </a:r>
            <a:r>
              <a:rPr lang="en-US" b="1" dirty="0" smtClean="0">
                <a:solidFill>
                  <a:srgbClr val="FF0000"/>
                </a:solidFill>
                <a:latin typeface="Courier New" charset="0"/>
              </a:rPr>
              <a:t>IO </a:t>
            </a:r>
            <a:r>
              <a:rPr lang="en-US" b="1" dirty="0" smtClean="0">
                <a:solidFill>
                  <a:schemeClr val="bg1"/>
                </a:solidFill>
                <a:latin typeface="Courier New" charset="0"/>
              </a:rPr>
              <a:t>(</a:t>
            </a:r>
            <a:r>
              <a:rPr lang="en-US" b="1" dirty="0" err="1" smtClean="0">
                <a:solidFill>
                  <a:schemeClr val="bg1"/>
                </a:solidFill>
                <a:latin typeface="Courier New" charset="0"/>
              </a:rPr>
              <a:t>IORef</a:t>
            </a:r>
            <a:r>
              <a:rPr lang="en-US" b="1" dirty="0" smtClean="0">
                <a:solidFill>
                  <a:schemeClr val="bg1"/>
                </a:solidFill>
                <a:latin typeface="Courier New" charset="0"/>
              </a:rPr>
              <a:t> a)</a:t>
            </a:r>
          </a:p>
          <a:p>
            <a:pPr marL="290513" indent="-290513">
              <a:buClr>
                <a:srgbClr val="FF3300"/>
              </a:buClr>
            </a:pPr>
            <a:r>
              <a:rPr lang="en-US" b="1" dirty="0" smtClean="0">
                <a:solidFill>
                  <a:schemeClr val="bg1"/>
                </a:solidFill>
                <a:latin typeface="Courier New" charset="0"/>
              </a:rPr>
              <a:t>... more operations on references ...</a:t>
            </a:r>
          </a:p>
        </p:txBody>
      </p:sp>
    </p:spTree>
    <p:extLst>
      <p:ext uri="{BB962C8B-B14F-4D97-AF65-F5344CB8AC3E}">
        <p14:creationId xmlns:p14="http://schemas.microsoft.com/office/powerpoint/2010/main" val="236322033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8"/>
            <a:ext cx="8229600" cy="855662"/>
          </a:xfrm>
        </p:spPr>
        <p:txBody>
          <a:bodyPr/>
          <a:lstStyle/>
          <a:p>
            <a:r>
              <a:rPr lang="en-US" dirty="0" smtClean="0"/>
              <a:t>Irksome Restriction?</a:t>
            </a:r>
            <a:endParaRPr lang="en-US" dirty="0"/>
          </a:p>
        </p:txBody>
      </p:sp>
      <p:sp>
        <p:nvSpPr>
          <p:cNvPr id="3" name="Content Placeholder 2"/>
          <p:cNvSpPr>
            <a:spLocks noGrp="1"/>
          </p:cNvSpPr>
          <p:nvPr>
            <p:ph idx="1"/>
          </p:nvPr>
        </p:nvSpPr>
        <p:spPr>
          <a:xfrm>
            <a:off x="457200" y="1092200"/>
            <a:ext cx="8229600" cy="5511800"/>
          </a:xfrm>
        </p:spPr>
        <p:txBody>
          <a:bodyPr>
            <a:normAutofit fontScale="92500" lnSpcReduction="20000"/>
          </a:bodyPr>
          <a:lstStyle/>
          <a:p>
            <a:r>
              <a:rPr lang="en-US" dirty="0" smtClean="0"/>
              <a:t>Suppose you wanted to read a configuration file at the beginning of your program:</a:t>
            </a:r>
          </a:p>
          <a:p>
            <a:endParaRPr lang="en-US" dirty="0" smtClean="0"/>
          </a:p>
          <a:p>
            <a:endParaRPr lang="en-US" dirty="0" smtClean="0"/>
          </a:p>
          <a:p>
            <a:endParaRPr lang="en-US" dirty="0" smtClean="0"/>
          </a:p>
          <a:p>
            <a:r>
              <a:rPr lang="en-US" dirty="0" smtClean="0"/>
              <a:t>The problem is that </a:t>
            </a:r>
            <a:r>
              <a:rPr lang="en-US" dirty="0" err="1" smtClean="0"/>
              <a:t>readFile</a:t>
            </a:r>
            <a:r>
              <a:rPr lang="en-US" dirty="0" smtClean="0"/>
              <a:t> returns an          </a:t>
            </a:r>
            <a:r>
              <a:rPr lang="en-US" b="1" dirty="0" smtClean="0">
                <a:solidFill>
                  <a:schemeClr val="accent1"/>
                </a:solidFill>
                <a:latin typeface="Courier New"/>
                <a:cs typeface="Courier New"/>
              </a:rPr>
              <a:t>IO String</a:t>
            </a:r>
            <a:r>
              <a:rPr lang="en-US" dirty="0" smtClean="0"/>
              <a:t>, </a:t>
            </a:r>
            <a:r>
              <a:rPr lang="en-US" i="1" dirty="0" smtClean="0"/>
              <a:t>not </a:t>
            </a:r>
            <a:r>
              <a:rPr lang="en-US" dirty="0" smtClean="0"/>
              <a:t>a </a:t>
            </a:r>
            <a:r>
              <a:rPr lang="en-US" b="1" dirty="0" smtClean="0">
                <a:solidFill>
                  <a:srgbClr val="CEB966"/>
                </a:solidFill>
                <a:latin typeface="Courier New"/>
                <a:cs typeface="Courier New"/>
              </a:rPr>
              <a:t>String</a:t>
            </a:r>
            <a:r>
              <a:rPr lang="en-US" dirty="0" smtClean="0"/>
              <a:t>.</a:t>
            </a:r>
          </a:p>
          <a:p>
            <a:r>
              <a:rPr lang="en-US" dirty="0" smtClean="0">
                <a:solidFill>
                  <a:srgbClr val="FFFF00"/>
                </a:solidFill>
              </a:rPr>
              <a:t>Option 1</a:t>
            </a:r>
            <a:r>
              <a:rPr lang="en-US" dirty="0" smtClean="0"/>
              <a:t>: Write entire program in IO monad.     </a:t>
            </a:r>
            <a:r>
              <a:rPr lang="en-US" dirty="0" smtClean="0">
                <a:solidFill>
                  <a:srgbClr val="FF0000"/>
                </a:solidFill>
              </a:rPr>
              <a:t>But </a:t>
            </a:r>
            <a:r>
              <a:rPr lang="en-US" dirty="0" smtClean="0"/>
              <a:t>then we lose the simplicity of pure code.</a:t>
            </a:r>
          </a:p>
          <a:p>
            <a:r>
              <a:rPr lang="en-US" dirty="0" smtClean="0">
                <a:solidFill>
                  <a:srgbClr val="FFFF00"/>
                </a:solidFill>
              </a:rPr>
              <a:t>Option 2</a:t>
            </a:r>
            <a:r>
              <a:rPr lang="en-US" dirty="0" smtClean="0"/>
              <a:t>: Escape from the IO Monad using a function from </a:t>
            </a:r>
            <a:r>
              <a:rPr lang="en-US" b="1" dirty="0" smtClean="0">
                <a:solidFill>
                  <a:schemeClr val="accent1"/>
                </a:solidFill>
                <a:latin typeface="Courier New"/>
                <a:cs typeface="Courier New"/>
              </a:rPr>
              <a:t>IO String </a:t>
            </a:r>
            <a:r>
              <a:rPr lang="en-US" dirty="0" smtClean="0"/>
              <a:t>-&gt; </a:t>
            </a:r>
            <a:r>
              <a:rPr lang="en-US" b="1" dirty="0" smtClean="0">
                <a:solidFill>
                  <a:srgbClr val="CEB966"/>
                </a:solidFill>
                <a:latin typeface="Courier New"/>
                <a:cs typeface="Courier New"/>
              </a:rPr>
              <a:t>String</a:t>
            </a:r>
            <a:r>
              <a:rPr lang="en-US" dirty="0" smtClean="0"/>
              <a:t>.           </a:t>
            </a:r>
            <a:r>
              <a:rPr lang="en-US" dirty="0" smtClean="0">
                <a:solidFill>
                  <a:srgbClr val="FF0000"/>
                </a:solidFill>
              </a:rPr>
              <a:t>But </a:t>
            </a:r>
            <a:r>
              <a:rPr lang="en-US" dirty="0" smtClean="0"/>
              <a:t>this is the very thing that is disallowed!</a:t>
            </a:r>
            <a:endParaRPr lang="en-US" dirty="0"/>
          </a:p>
        </p:txBody>
      </p:sp>
      <p:sp>
        <p:nvSpPr>
          <p:cNvPr id="4" name="Rectangle 3"/>
          <p:cNvSpPr>
            <a:spLocks noChangeArrowheads="1"/>
          </p:cNvSpPr>
          <p:nvPr/>
        </p:nvSpPr>
        <p:spPr bwMode="auto">
          <a:xfrm>
            <a:off x="850900" y="1965385"/>
            <a:ext cx="7912100" cy="1200329"/>
          </a:xfrm>
          <a:prstGeom prst="rect">
            <a:avLst/>
          </a:prstGeom>
          <a:solidFill>
            <a:srgbClr val="FFFF00"/>
          </a:solidFill>
          <a:ln w="19050">
            <a:solidFill>
              <a:schemeClr val="tx1"/>
            </a:solidFill>
            <a:miter lim="800000"/>
            <a:headEnd/>
            <a:tailEnd/>
          </a:ln>
          <a:effectLst/>
        </p:spPr>
        <p:txBody>
          <a:bodyPr wrap="square">
            <a:prstTxWarp prst="textNoShape">
              <a:avLst/>
            </a:prstTxWarp>
            <a:spAutoFit/>
          </a:bodyPr>
          <a:lstStyle/>
          <a:p>
            <a:pPr marL="290513" indent="-290513">
              <a:buClr>
                <a:srgbClr val="FF3300"/>
              </a:buClr>
            </a:pPr>
            <a:r>
              <a:rPr lang="en-US" b="1" dirty="0" err="1" smtClean="0">
                <a:solidFill>
                  <a:schemeClr val="bg1"/>
                </a:solidFill>
                <a:latin typeface="Courier New"/>
                <a:cs typeface="Courier New"/>
              </a:rPr>
              <a:t>configFileContents</a:t>
            </a:r>
            <a:r>
              <a:rPr lang="en-US" b="1" dirty="0" smtClean="0">
                <a:solidFill>
                  <a:schemeClr val="bg1"/>
                </a:solidFill>
                <a:latin typeface="Courier New"/>
                <a:cs typeface="Courier New"/>
              </a:rPr>
              <a:t> :: [String] </a:t>
            </a:r>
          </a:p>
          <a:p>
            <a:pPr marL="290513" indent="-290513">
              <a:buClr>
                <a:srgbClr val="FF3300"/>
              </a:buClr>
            </a:pPr>
            <a:r>
              <a:rPr lang="en-US" b="1" dirty="0" err="1" smtClean="0">
                <a:solidFill>
                  <a:schemeClr val="bg1"/>
                </a:solidFill>
                <a:latin typeface="Courier New"/>
                <a:cs typeface="Courier New"/>
              </a:rPr>
              <a:t>configFileContents</a:t>
            </a:r>
            <a:r>
              <a:rPr lang="en-US" b="1" dirty="0" smtClean="0">
                <a:solidFill>
                  <a:schemeClr val="bg1"/>
                </a:solidFill>
                <a:latin typeface="Courier New"/>
                <a:cs typeface="Courier New"/>
              </a:rPr>
              <a:t> = lines (</a:t>
            </a:r>
            <a:r>
              <a:rPr lang="en-US" b="1" dirty="0" err="1" smtClean="0">
                <a:solidFill>
                  <a:schemeClr val="bg1"/>
                </a:solidFill>
                <a:latin typeface="Courier New"/>
                <a:cs typeface="Courier New"/>
              </a:rPr>
              <a:t>readFile</a:t>
            </a:r>
            <a:r>
              <a:rPr lang="en-US" b="1" dirty="0" smtClean="0">
                <a:solidFill>
                  <a:schemeClr val="bg1"/>
                </a:solidFill>
                <a:latin typeface="Courier New"/>
                <a:cs typeface="Courier New"/>
              </a:rPr>
              <a:t> "</a:t>
            </a:r>
            <a:r>
              <a:rPr lang="en-US" b="1" dirty="0" err="1" smtClean="0">
                <a:solidFill>
                  <a:schemeClr val="bg1"/>
                </a:solidFill>
                <a:latin typeface="Courier New"/>
                <a:cs typeface="Courier New"/>
              </a:rPr>
              <a:t>config</a:t>
            </a:r>
            <a:r>
              <a:rPr lang="en-US" b="1" dirty="0" smtClean="0">
                <a:solidFill>
                  <a:schemeClr val="bg1"/>
                </a:solidFill>
                <a:latin typeface="Courier New"/>
                <a:cs typeface="Courier New"/>
              </a:rPr>
              <a:t>") </a:t>
            </a:r>
            <a:r>
              <a:rPr lang="en-US" b="1" dirty="0" smtClean="0">
                <a:solidFill>
                  <a:srgbClr val="FF0000"/>
                </a:solidFill>
                <a:latin typeface="Courier New"/>
                <a:cs typeface="Courier New"/>
              </a:rPr>
              <a:t>-- WRONG! </a:t>
            </a:r>
          </a:p>
          <a:p>
            <a:pPr marL="290513" indent="-290513">
              <a:buClr>
                <a:srgbClr val="FF3300"/>
              </a:buClr>
            </a:pPr>
            <a:r>
              <a:rPr lang="en-US" b="1" dirty="0" err="1" smtClean="0">
                <a:solidFill>
                  <a:schemeClr val="bg1"/>
                </a:solidFill>
                <a:latin typeface="Courier New"/>
                <a:cs typeface="Courier New"/>
              </a:rPr>
              <a:t>useOptimisation</a:t>
            </a:r>
            <a:r>
              <a:rPr lang="en-US" b="1" dirty="0" smtClean="0">
                <a:solidFill>
                  <a:schemeClr val="bg1"/>
                </a:solidFill>
                <a:latin typeface="Courier New"/>
                <a:cs typeface="Courier New"/>
              </a:rPr>
              <a:t> :: </a:t>
            </a:r>
            <a:r>
              <a:rPr lang="en-US" b="1" dirty="0" err="1" smtClean="0">
                <a:solidFill>
                  <a:schemeClr val="bg1"/>
                </a:solidFill>
                <a:latin typeface="Courier New"/>
                <a:cs typeface="Courier New"/>
              </a:rPr>
              <a:t>Bool</a:t>
            </a:r>
            <a:r>
              <a:rPr lang="en-US" b="1" dirty="0" smtClean="0">
                <a:solidFill>
                  <a:schemeClr val="bg1"/>
                </a:solidFill>
                <a:latin typeface="Courier New"/>
                <a:cs typeface="Courier New"/>
              </a:rPr>
              <a:t>                </a:t>
            </a:r>
          </a:p>
          <a:p>
            <a:pPr marL="290513" indent="-290513">
              <a:buClr>
                <a:srgbClr val="FF3300"/>
              </a:buClr>
            </a:pPr>
            <a:r>
              <a:rPr lang="en-US" b="1" dirty="0" err="1" smtClean="0">
                <a:solidFill>
                  <a:schemeClr val="bg1"/>
                </a:solidFill>
                <a:latin typeface="Courier New"/>
                <a:cs typeface="Courier New"/>
              </a:rPr>
              <a:t>useOptimisation</a:t>
            </a:r>
            <a:r>
              <a:rPr lang="en-US" b="1" dirty="0" smtClean="0">
                <a:solidFill>
                  <a:schemeClr val="bg1"/>
                </a:solidFill>
                <a:latin typeface="Courier New"/>
                <a:cs typeface="Courier New"/>
              </a:rPr>
              <a:t> = "</a:t>
            </a:r>
            <a:r>
              <a:rPr lang="en-US" b="1" dirty="0" err="1" smtClean="0">
                <a:solidFill>
                  <a:schemeClr val="bg1"/>
                </a:solidFill>
                <a:latin typeface="Courier New"/>
                <a:cs typeface="Courier New"/>
              </a:rPr>
              <a:t>optimise</a:t>
            </a:r>
            <a:r>
              <a:rPr lang="en-US" b="1" dirty="0" smtClean="0">
                <a:solidFill>
                  <a:schemeClr val="bg1"/>
                </a:solidFill>
                <a:latin typeface="Courier New"/>
                <a:cs typeface="Courier New"/>
              </a:rPr>
              <a:t>" ‘</a:t>
            </a:r>
            <a:r>
              <a:rPr lang="en-US" b="1" dirty="0" err="1" smtClean="0">
                <a:solidFill>
                  <a:schemeClr val="bg1"/>
                </a:solidFill>
                <a:latin typeface="Courier New"/>
                <a:cs typeface="Courier New"/>
              </a:rPr>
              <a:t>elem</a:t>
            </a:r>
            <a:r>
              <a:rPr lang="en-US" b="1" dirty="0" smtClean="0">
                <a:solidFill>
                  <a:schemeClr val="bg1"/>
                </a:solidFill>
                <a:latin typeface="Courier New"/>
                <a:cs typeface="Courier New"/>
              </a:rPr>
              <a:t>‘ </a:t>
            </a:r>
            <a:r>
              <a:rPr lang="en-US" b="1" dirty="0" err="1" smtClean="0">
                <a:solidFill>
                  <a:schemeClr val="bg1"/>
                </a:solidFill>
                <a:latin typeface="Courier New"/>
                <a:cs typeface="Courier New"/>
              </a:rPr>
              <a:t>configFileContents</a:t>
            </a:r>
            <a:r>
              <a:rPr lang="en-US" b="1" dirty="0" smtClean="0">
                <a:solidFill>
                  <a:schemeClr val="bg1"/>
                </a:solidFill>
                <a:latin typeface="Courier New"/>
                <a:cs typeface="Courier New"/>
              </a:rPr>
              <a:t> </a:t>
            </a:r>
          </a:p>
        </p:txBody>
      </p:sp>
    </p:spTree>
    <p:extLst>
      <p:ext uri="{BB962C8B-B14F-4D97-AF65-F5344CB8AC3E}">
        <p14:creationId xmlns:p14="http://schemas.microsoft.com/office/powerpoint/2010/main" val="8722142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4062"/>
          </a:xfrm>
        </p:spPr>
        <p:txBody>
          <a:bodyPr/>
          <a:lstStyle/>
          <a:p>
            <a:r>
              <a:rPr lang="en-US" dirty="0" smtClean="0"/>
              <a:t>Taking off the Safety Helmet</a:t>
            </a:r>
            <a:endParaRPr lang="en-US" dirty="0"/>
          </a:p>
        </p:txBody>
      </p:sp>
      <p:sp>
        <p:nvSpPr>
          <p:cNvPr id="3" name="Content Placeholder 2"/>
          <p:cNvSpPr>
            <a:spLocks noGrp="1"/>
          </p:cNvSpPr>
          <p:nvPr>
            <p:ph idx="1"/>
          </p:nvPr>
        </p:nvSpPr>
        <p:spPr>
          <a:xfrm>
            <a:off x="457200" y="1308100"/>
            <a:ext cx="8229600" cy="4152186"/>
          </a:xfrm>
        </p:spPr>
        <p:txBody>
          <a:bodyPr>
            <a:normAutofit/>
          </a:bodyPr>
          <a:lstStyle/>
          <a:p>
            <a:r>
              <a:rPr lang="en-US" dirty="0" smtClean="0"/>
              <a:t>Reading a file is an I/O action, so in general it matters </a:t>
            </a:r>
            <a:r>
              <a:rPr lang="en-US" i="1" dirty="0" smtClean="0"/>
              <a:t>when </a:t>
            </a:r>
            <a:r>
              <a:rPr lang="en-US" dirty="0" smtClean="0"/>
              <a:t>we read the file. </a:t>
            </a:r>
          </a:p>
          <a:p>
            <a:r>
              <a:rPr lang="en-US" dirty="0" smtClean="0"/>
              <a:t>But we know the configuration file </a:t>
            </a:r>
            <a:r>
              <a:rPr lang="en-US" dirty="0" smtClean="0">
                <a:solidFill>
                  <a:srgbClr val="FFFF00"/>
                </a:solidFill>
              </a:rPr>
              <a:t>will not change </a:t>
            </a:r>
            <a:r>
              <a:rPr lang="en-US" dirty="0" smtClean="0"/>
              <a:t>during the program, so it doesn’t matter when we read it.  </a:t>
            </a:r>
          </a:p>
          <a:p>
            <a:r>
              <a:rPr lang="en-US" dirty="0" smtClean="0"/>
              <a:t>This situation arises sufficiently often that Haskell implementations offer one last </a:t>
            </a:r>
            <a:r>
              <a:rPr lang="en-US" dirty="0" smtClean="0">
                <a:solidFill>
                  <a:srgbClr val="FF0000"/>
                </a:solidFill>
              </a:rPr>
              <a:t>unsafe </a:t>
            </a:r>
            <a:r>
              <a:rPr lang="en-US" dirty="0" smtClean="0"/>
              <a:t>I/O primitive: </a:t>
            </a:r>
            <a:r>
              <a:rPr lang="en-US" b="1" dirty="0" err="1" smtClean="0">
                <a:solidFill>
                  <a:schemeClr val="accent1"/>
                </a:solidFill>
                <a:latin typeface="Courier New"/>
                <a:cs typeface="Courier New"/>
              </a:rPr>
              <a:t>unsafePerformIO</a:t>
            </a:r>
            <a:r>
              <a:rPr lang="en-US" dirty="0" smtClean="0"/>
              <a:t>. </a:t>
            </a:r>
            <a:endParaRPr lang="en-US" b="1" dirty="0">
              <a:solidFill>
                <a:schemeClr val="accent1"/>
              </a:solidFill>
              <a:latin typeface="Courier New"/>
              <a:cs typeface="Courier New"/>
            </a:endParaRPr>
          </a:p>
        </p:txBody>
      </p:sp>
      <p:sp>
        <p:nvSpPr>
          <p:cNvPr id="4" name="Rectangle 3"/>
          <p:cNvSpPr>
            <a:spLocks noChangeArrowheads="1"/>
          </p:cNvSpPr>
          <p:nvPr/>
        </p:nvSpPr>
        <p:spPr bwMode="auto">
          <a:xfrm>
            <a:off x="242130" y="5414878"/>
            <a:ext cx="8901870" cy="923330"/>
          </a:xfrm>
          <a:prstGeom prst="rect">
            <a:avLst/>
          </a:prstGeom>
          <a:solidFill>
            <a:srgbClr val="FFFF00"/>
          </a:solidFill>
          <a:ln w="19050">
            <a:solidFill>
              <a:schemeClr val="tx1"/>
            </a:solidFill>
            <a:miter lim="800000"/>
            <a:headEnd/>
            <a:tailEnd/>
          </a:ln>
          <a:effectLst/>
        </p:spPr>
        <p:txBody>
          <a:bodyPr wrap="square">
            <a:prstTxWarp prst="textNoShape">
              <a:avLst/>
            </a:prstTxWarp>
            <a:spAutoFit/>
          </a:bodyPr>
          <a:lstStyle/>
          <a:p>
            <a:pPr marL="290513" indent="-290513">
              <a:buClr>
                <a:srgbClr val="FF3300"/>
              </a:buClr>
            </a:pPr>
            <a:r>
              <a:rPr lang="en-US" b="1" dirty="0" err="1" smtClean="0">
                <a:solidFill>
                  <a:schemeClr val="bg1"/>
                </a:solidFill>
                <a:latin typeface="Courier New"/>
                <a:cs typeface="Courier New"/>
              </a:rPr>
              <a:t>unsafePerformIO</a:t>
            </a:r>
            <a:r>
              <a:rPr lang="en-US" b="1" dirty="0" smtClean="0">
                <a:solidFill>
                  <a:schemeClr val="bg1"/>
                </a:solidFill>
                <a:latin typeface="Courier New"/>
                <a:cs typeface="Courier New"/>
              </a:rPr>
              <a:t> :: IO a -&gt; a</a:t>
            </a:r>
          </a:p>
          <a:p>
            <a:pPr marL="290513" indent="-290513">
              <a:buClr>
                <a:srgbClr val="FF3300"/>
              </a:buClr>
            </a:pPr>
            <a:r>
              <a:rPr lang="en-US" b="1" dirty="0" err="1" smtClean="0">
                <a:solidFill>
                  <a:schemeClr val="bg1"/>
                </a:solidFill>
                <a:latin typeface="Courier New"/>
                <a:cs typeface="Courier New"/>
              </a:rPr>
              <a:t>configFileContents</a:t>
            </a:r>
            <a:r>
              <a:rPr lang="en-US" b="1" dirty="0" smtClean="0">
                <a:solidFill>
                  <a:schemeClr val="bg1"/>
                </a:solidFill>
                <a:latin typeface="Courier New"/>
                <a:cs typeface="Courier New"/>
              </a:rPr>
              <a:t> :: [String] </a:t>
            </a:r>
          </a:p>
          <a:p>
            <a:pPr marL="290513" indent="-290513">
              <a:buClr>
                <a:srgbClr val="FF3300"/>
              </a:buClr>
            </a:pPr>
            <a:r>
              <a:rPr lang="en-US" b="1" dirty="0" err="1" smtClean="0">
                <a:solidFill>
                  <a:schemeClr val="bg1"/>
                </a:solidFill>
                <a:latin typeface="Courier New"/>
                <a:cs typeface="Courier New"/>
              </a:rPr>
              <a:t>configFileContents</a:t>
            </a:r>
            <a:r>
              <a:rPr lang="en-US" b="1" dirty="0" smtClean="0">
                <a:solidFill>
                  <a:schemeClr val="bg1"/>
                </a:solidFill>
                <a:latin typeface="Courier New"/>
                <a:cs typeface="Courier New"/>
              </a:rPr>
              <a:t> = </a:t>
            </a:r>
            <a:r>
              <a:rPr lang="en-US" b="1" dirty="0" err="1" smtClean="0">
                <a:solidFill>
                  <a:schemeClr val="bg1"/>
                </a:solidFill>
                <a:latin typeface="Courier New"/>
                <a:cs typeface="Courier New"/>
              </a:rPr>
              <a:t>lines(unsafePerformIO(readFile</a:t>
            </a:r>
            <a:r>
              <a:rPr lang="en-US" b="1" dirty="0" smtClean="0">
                <a:solidFill>
                  <a:schemeClr val="bg1"/>
                </a:solidFill>
                <a:latin typeface="Courier New"/>
                <a:cs typeface="Courier New"/>
              </a:rPr>
              <a:t> "</a:t>
            </a:r>
            <a:r>
              <a:rPr lang="en-US" b="1" dirty="0" err="1" smtClean="0">
                <a:solidFill>
                  <a:schemeClr val="bg1"/>
                </a:solidFill>
                <a:latin typeface="Courier New"/>
                <a:cs typeface="Courier New"/>
              </a:rPr>
              <a:t>config</a:t>
            </a:r>
            <a:r>
              <a:rPr lang="en-US" b="1" dirty="0" smtClean="0">
                <a:solidFill>
                  <a:schemeClr val="bg1"/>
                </a:solidFill>
                <a:latin typeface="Courier New"/>
                <a:cs typeface="Courier New"/>
              </a:rPr>
              <a:t>"))</a:t>
            </a:r>
          </a:p>
        </p:txBody>
      </p:sp>
    </p:spTree>
    <p:extLst>
      <p:ext uri="{BB962C8B-B14F-4D97-AF65-F5344CB8AC3E}">
        <p14:creationId xmlns:p14="http://schemas.microsoft.com/office/powerpoint/2010/main" val="80311887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9962"/>
          </a:xfrm>
        </p:spPr>
        <p:txBody>
          <a:bodyPr/>
          <a:lstStyle/>
          <a:p>
            <a:r>
              <a:rPr lang="en-US" dirty="0" err="1" smtClean="0">
                <a:solidFill>
                  <a:srgbClr val="FFFF00"/>
                </a:solidFill>
                <a:latin typeface="Courier New"/>
                <a:cs typeface="Courier New"/>
              </a:rPr>
              <a:t>unsafePerformIO</a:t>
            </a:r>
            <a:endParaRPr lang="en-US" dirty="0">
              <a:solidFill>
                <a:srgbClr val="FFFF00"/>
              </a:solidFill>
              <a:latin typeface="Courier New"/>
              <a:cs typeface="Courier New"/>
            </a:endParaRPr>
          </a:p>
        </p:txBody>
      </p:sp>
      <p:sp>
        <p:nvSpPr>
          <p:cNvPr id="3" name="Content Placeholder 2"/>
          <p:cNvSpPr>
            <a:spLocks noGrp="1"/>
          </p:cNvSpPr>
          <p:nvPr>
            <p:ph idx="1"/>
          </p:nvPr>
        </p:nvSpPr>
        <p:spPr>
          <a:xfrm>
            <a:off x="431800" y="4140200"/>
            <a:ext cx="8229600" cy="2451100"/>
          </a:xfrm>
        </p:spPr>
        <p:txBody>
          <a:bodyPr>
            <a:normAutofit fontScale="92500"/>
          </a:bodyPr>
          <a:lstStyle/>
          <a:p>
            <a:r>
              <a:rPr lang="en-US" dirty="0" smtClean="0"/>
              <a:t>The operator has a deliberately long name to discourage its use.</a:t>
            </a:r>
          </a:p>
          <a:p>
            <a:r>
              <a:rPr lang="en-US" dirty="0" smtClean="0"/>
              <a:t>Its use comes with a </a:t>
            </a:r>
            <a:r>
              <a:rPr lang="en-US" dirty="0" smtClean="0">
                <a:solidFill>
                  <a:srgbClr val="FFFF00"/>
                </a:solidFill>
              </a:rPr>
              <a:t>proof obligation</a:t>
            </a:r>
            <a:r>
              <a:rPr lang="en-US" dirty="0" smtClean="0"/>
              <a:t>: a promise to the compiler that the timing of this operation relative to all other operations doesn’t matter.</a:t>
            </a:r>
          </a:p>
        </p:txBody>
      </p:sp>
      <p:sp>
        <p:nvSpPr>
          <p:cNvPr id="4" name="TextBox 3"/>
          <p:cNvSpPr txBox="1"/>
          <p:nvPr/>
        </p:nvSpPr>
        <p:spPr>
          <a:xfrm>
            <a:off x="2395191" y="1492243"/>
            <a:ext cx="4494239" cy="400110"/>
          </a:xfrm>
          <a:prstGeom prst="rect">
            <a:avLst/>
          </a:prstGeom>
          <a:solidFill>
            <a:srgbClr val="FFFF00"/>
          </a:solidFill>
        </p:spPr>
        <p:txBody>
          <a:bodyPr wrap="none" rtlCol="0">
            <a:spAutoFit/>
          </a:bodyPr>
          <a:lstStyle/>
          <a:p>
            <a:pPr algn="ctr">
              <a:spcBef>
                <a:spcPct val="60000"/>
              </a:spcBef>
              <a:buClr>
                <a:srgbClr val="FF3300"/>
              </a:buClr>
            </a:pPr>
            <a:r>
              <a:rPr lang="en-GB" sz="2000" b="1" dirty="0" err="1" smtClean="0">
                <a:solidFill>
                  <a:schemeClr val="bg1"/>
                </a:solidFill>
                <a:latin typeface="Courier New" charset="0"/>
              </a:rPr>
              <a:t>unsafePerformIO</a:t>
            </a:r>
            <a:r>
              <a:rPr lang="en-GB" sz="2000" b="1" dirty="0" smtClean="0">
                <a:solidFill>
                  <a:schemeClr val="bg1"/>
                </a:solidFill>
                <a:latin typeface="Courier New" charset="0"/>
              </a:rPr>
              <a:t> :: IO a -&gt; a</a:t>
            </a:r>
            <a:endParaRPr lang="en-GB" sz="2000" b="1" dirty="0">
              <a:solidFill>
                <a:schemeClr val="bg1"/>
              </a:solidFill>
              <a:latin typeface="Courier New" charset="0"/>
            </a:endParaRPr>
          </a:p>
        </p:txBody>
      </p:sp>
      <p:grpSp>
        <p:nvGrpSpPr>
          <p:cNvPr id="21" name="Group 20"/>
          <p:cNvGrpSpPr/>
          <p:nvPr/>
        </p:nvGrpSpPr>
        <p:grpSpPr>
          <a:xfrm>
            <a:off x="2349500" y="1981200"/>
            <a:ext cx="5796933" cy="1651000"/>
            <a:chOff x="2235200" y="4711700"/>
            <a:chExt cx="5796933" cy="1651000"/>
          </a:xfrm>
        </p:grpSpPr>
        <p:sp>
          <p:nvSpPr>
            <p:cNvPr id="6" name="Rectangle 5"/>
            <p:cNvSpPr/>
            <p:nvPr/>
          </p:nvSpPr>
          <p:spPr>
            <a:xfrm>
              <a:off x="2235200" y="5009504"/>
              <a:ext cx="4678862" cy="1353196"/>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halkboard"/>
              </a:endParaRPr>
            </a:p>
          </p:txBody>
        </p:sp>
        <p:sp>
          <p:nvSpPr>
            <p:cNvPr id="10" name="Freeform 4"/>
            <p:cNvSpPr>
              <a:spLocks/>
            </p:cNvSpPr>
            <p:nvPr/>
          </p:nvSpPr>
          <p:spPr bwMode="auto">
            <a:xfrm>
              <a:off x="5283200" y="5044966"/>
              <a:ext cx="2222500" cy="323980"/>
            </a:xfrm>
            <a:custGeom>
              <a:avLst/>
              <a:gdLst/>
              <a:ahLst/>
              <a:cxnLst>
                <a:cxn ang="0">
                  <a:pos x="0" y="240"/>
                </a:cxn>
                <a:cxn ang="0">
                  <a:pos x="288" y="240"/>
                </a:cxn>
                <a:cxn ang="0">
                  <a:pos x="288" y="0"/>
                </a:cxn>
              </a:cxnLst>
              <a:rect l="0" t="0" r="r" b="b"/>
              <a:pathLst>
                <a:path w="288" h="240">
                  <a:moveTo>
                    <a:pt x="0" y="240"/>
                  </a:moveTo>
                  <a:lnTo>
                    <a:pt x="288" y="240"/>
                  </a:lnTo>
                  <a:lnTo>
                    <a:pt x="288" y="0"/>
                  </a:lnTo>
                </a:path>
              </a:pathLst>
            </a:custGeom>
            <a:noFill/>
            <a:ln w="28575" cmpd="sng">
              <a:solidFill>
                <a:schemeClr val="tx1"/>
              </a:solidFill>
              <a:round/>
              <a:headEnd type="none" w="med" len="med"/>
              <a:tailEnd type="triangle" w="med" len="med"/>
            </a:ln>
            <a:effectLst/>
          </p:spPr>
          <p:txBody>
            <a:bodyPr>
              <a:prstTxWarp prst="textNoShape">
                <a:avLst/>
              </a:prstTxWarp>
            </a:bodyPr>
            <a:lstStyle/>
            <a:p>
              <a:endParaRPr lang="en-US"/>
            </a:p>
          </p:txBody>
        </p:sp>
        <p:sp>
          <p:nvSpPr>
            <p:cNvPr id="12" name="Text Box 7"/>
            <p:cNvSpPr txBox="1">
              <a:spLocks noChangeArrowheads="1"/>
            </p:cNvSpPr>
            <p:nvPr/>
          </p:nvSpPr>
          <p:spPr bwMode="auto">
            <a:xfrm>
              <a:off x="7016335" y="4711700"/>
              <a:ext cx="1015798" cy="369332"/>
            </a:xfrm>
            <a:prstGeom prst="rect">
              <a:avLst/>
            </a:prstGeom>
            <a:noFill/>
            <a:ln w="9525">
              <a:noFill/>
              <a:miter lim="800000"/>
              <a:headEnd/>
              <a:tailEnd/>
            </a:ln>
            <a:effectLst/>
          </p:spPr>
          <p:txBody>
            <a:bodyPr wrap="none">
              <a:prstTxWarp prst="textNoShape">
                <a:avLst/>
              </a:prstTxWarp>
              <a:spAutoFit/>
            </a:bodyPr>
            <a:lstStyle/>
            <a:p>
              <a:pPr algn="l"/>
              <a:r>
                <a:rPr lang="en-GB" b="1" dirty="0" smtClean="0">
                  <a:latin typeface="Courier New"/>
                  <a:cs typeface="Courier New"/>
                </a:rPr>
                <a:t>Result</a:t>
              </a:r>
              <a:endParaRPr lang="en-GB" b="1" dirty="0">
                <a:latin typeface="Courier New"/>
                <a:cs typeface="Courier New"/>
              </a:endParaRPr>
            </a:p>
          </p:txBody>
        </p:sp>
        <p:sp>
          <p:nvSpPr>
            <p:cNvPr id="13" name="Rectangle 8"/>
            <p:cNvSpPr>
              <a:spLocks noChangeArrowheads="1"/>
            </p:cNvSpPr>
            <p:nvPr/>
          </p:nvSpPr>
          <p:spPr bwMode="auto">
            <a:xfrm>
              <a:off x="3989582" y="5258317"/>
              <a:ext cx="1283056" cy="756296"/>
            </a:xfrm>
            <a:prstGeom prst="rect">
              <a:avLst/>
            </a:prstGeom>
            <a:solidFill>
              <a:schemeClr val="accent1"/>
            </a:solidFill>
            <a:ln w="28575">
              <a:solidFill>
                <a:schemeClr val="tx1"/>
              </a:solidFill>
              <a:miter lim="800000"/>
              <a:headEnd/>
              <a:tailEnd/>
            </a:ln>
            <a:effectLst/>
          </p:spPr>
          <p:txBody>
            <a:bodyPr wrap="none" anchor="ctr">
              <a:prstTxWarp prst="textNoShape">
                <a:avLst/>
              </a:prstTxWarp>
            </a:bodyPr>
            <a:lstStyle/>
            <a:p>
              <a:pPr algn="ctr"/>
              <a:r>
                <a:rPr lang="en-GB" sz="2800" b="1" dirty="0" smtClean="0">
                  <a:solidFill>
                    <a:srgbClr val="000000"/>
                  </a:solidFill>
                  <a:latin typeface="Courier New" charset="0"/>
                </a:rPr>
                <a:t>act</a:t>
              </a:r>
              <a:endParaRPr lang="en-GB" sz="2800" b="1" dirty="0">
                <a:solidFill>
                  <a:srgbClr val="000000"/>
                </a:solidFill>
                <a:latin typeface="Courier New" charset="0"/>
              </a:endParaRPr>
            </a:p>
          </p:txBody>
        </p:sp>
        <p:sp>
          <p:nvSpPr>
            <p:cNvPr id="14" name="AutoShape 10"/>
            <p:cNvSpPr>
              <a:spLocks noChangeArrowheads="1"/>
            </p:cNvSpPr>
            <p:nvPr/>
          </p:nvSpPr>
          <p:spPr bwMode="auto">
            <a:xfrm>
              <a:off x="3492502" y="5804373"/>
              <a:ext cx="446280" cy="198102"/>
            </a:xfrm>
            <a:prstGeom prst="rightArrow">
              <a:avLst>
                <a:gd name="adj1" fmla="val 50000"/>
                <a:gd name="adj2" fmla="val 50000"/>
              </a:avLst>
            </a:prstGeom>
            <a:solidFill>
              <a:srgbClr val="6585CF"/>
            </a:solidFill>
            <a:ln w="9525">
              <a:solidFill>
                <a:schemeClr val="tx1"/>
              </a:solidFill>
              <a:miter lim="800000"/>
              <a:headEnd/>
              <a:tailEnd/>
            </a:ln>
            <a:effectLst/>
          </p:spPr>
          <p:txBody>
            <a:bodyPr wrap="none" anchor="ctr">
              <a:prstTxWarp prst="textNoShape">
                <a:avLst/>
              </a:prstTxWarp>
            </a:bodyPr>
            <a:lstStyle/>
            <a:p>
              <a:endParaRPr lang="en-US"/>
            </a:p>
          </p:txBody>
        </p:sp>
        <p:sp>
          <p:nvSpPr>
            <p:cNvPr id="18" name="Text Box 7"/>
            <p:cNvSpPr txBox="1">
              <a:spLocks noChangeArrowheads="1"/>
            </p:cNvSpPr>
            <p:nvPr/>
          </p:nvSpPr>
          <p:spPr bwMode="auto">
            <a:xfrm>
              <a:off x="2362201" y="5575300"/>
              <a:ext cx="1104900" cy="646331"/>
            </a:xfrm>
            <a:prstGeom prst="rect">
              <a:avLst/>
            </a:prstGeom>
            <a:noFill/>
            <a:ln w="9525">
              <a:noFill/>
              <a:miter lim="800000"/>
              <a:headEnd/>
              <a:tailEnd/>
            </a:ln>
            <a:effectLst/>
          </p:spPr>
          <p:txBody>
            <a:bodyPr wrap="square">
              <a:prstTxWarp prst="textNoShape">
                <a:avLst/>
              </a:prstTxWarp>
              <a:spAutoFit/>
            </a:bodyPr>
            <a:lstStyle/>
            <a:p>
              <a:pPr algn="l"/>
              <a:r>
                <a:rPr lang="en-GB" b="1" dirty="0" smtClean="0">
                  <a:latin typeface="Courier New"/>
                  <a:cs typeface="Courier New"/>
                </a:rPr>
                <a:t>Invent</a:t>
              </a:r>
            </a:p>
            <a:p>
              <a:pPr algn="l"/>
              <a:r>
                <a:rPr lang="en-GB" b="1" dirty="0" smtClean="0">
                  <a:latin typeface="Courier New"/>
                  <a:cs typeface="Courier New"/>
                </a:rPr>
                <a:t>World</a:t>
              </a:r>
              <a:endParaRPr lang="en-GB" b="1" dirty="0">
                <a:latin typeface="Courier New"/>
                <a:cs typeface="Courier New"/>
              </a:endParaRPr>
            </a:p>
          </p:txBody>
        </p:sp>
        <p:sp>
          <p:nvSpPr>
            <p:cNvPr id="19" name="Text Box 7"/>
            <p:cNvSpPr txBox="1">
              <a:spLocks noChangeArrowheads="1"/>
            </p:cNvSpPr>
            <p:nvPr/>
          </p:nvSpPr>
          <p:spPr bwMode="auto">
            <a:xfrm>
              <a:off x="5753101" y="5562600"/>
              <a:ext cx="1168400" cy="646331"/>
            </a:xfrm>
            <a:prstGeom prst="rect">
              <a:avLst/>
            </a:prstGeom>
            <a:noFill/>
            <a:ln w="9525">
              <a:noFill/>
              <a:miter lim="800000"/>
              <a:headEnd/>
              <a:tailEnd/>
            </a:ln>
            <a:effectLst/>
          </p:spPr>
          <p:txBody>
            <a:bodyPr wrap="square">
              <a:prstTxWarp prst="textNoShape">
                <a:avLst/>
              </a:prstTxWarp>
              <a:spAutoFit/>
            </a:bodyPr>
            <a:lstStyle/>
            <a:p>
              <a:pPr algn="l"/>
              <a:r>
                <a:rPr lang="en-GB" b="1" dirty="0" smtClean="0">
                  <a:latin typeface="Courier New"/>
                  <a:cs typeface="Courier New"/>
                </a:rPr>
                <a:t>Discard</a:t>
              </a:r>
            </a:p>
            <a:p>
              <a:pPr algn="l"/>
              <a:r>
                <a:rPr lang="en-GB" b="1" dirty="0" smtClean="0">
                  <a:latin typeface="Courier New"/>
                  <a:cs typeface="Courier New"/>
                </a:rPr>
                <a:t>World</a:t>
              </a:r>
              <a:endParaRPr lang="en-GB" b="1" dirty="0">
                <a:latin typeface="Courier New"/>
                <a:cs typeface="Courier New"/>
              </a:endParaRPr>
            </a:p>
          </p:txBody>
        </p:sp>
        <p:sp>
          <p:nvSpPr>
            <p:cNvPr id="20" name="AutoShape 10"/>
            <p:cNvSpPr>
              <a:spLocks noChangeArrowheads="1"/>
            </p:cNvSpPr>
            <p:nvPr/>
          </p:nvSpPr>
          <p:spPr bwMode="auto">
            <a:xfrm>
              <a:off x="5295902" y="5791673"/>
              <a:ext cx="446280" cy="198102"/>
            </a:xfrm>
            <a:prstGeom prst="rightArrow">
              <a:avLst>
                <a:gd name="adj1" fmla="val 50000"/>
                <a:gd name="adj2" fmla="val 50000"/>
              </a:avLst>
            </a:prstGeom>
            <a:solidFill>
              <a:srgbClr val="6585CF"/>
            </a:solidFill>
            <a:ln w="9525">
              <a:solidFill>
                <a:schemeClr val="tx1"/>
              </a:solidFill>
              <a:miter lim="800000"/>
              <a:headEnd/>
              <a:tailEnd/>
            </a:ln>
            <a:effectLst/>
          </p:spPr>
          <p:txBody>
            <a:bodyPr wrap="none" anchor="ctr">
              <a:prstTxWarp prst="textNoShape">
                <a:avLst/>
              </a:prstTxWarp>
            </a:bodyPr>
            <a:lstStyle/>
            <a:p>
              <a:endParaRPr lang="en-US"/>
            </a:p>
          </p:txBody>
        </p:sp>
      </p:grpSp>
    </p:spTree>
    <p:extLst>
      <p:ext uri="{BB962C8B-B14F-4D97-AF65-F5344CB8AC3E}">
        <p14:creationId xmlns:p14="http://schemas.microsoft.com/office/powerpoint/2010/main" val="61680360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4862"/>
          </a:xfrm>
        </p:spPr>
        <p:txBody>
          <a:bodyPr/>
          <a:lstStyle/>
          <a:p>
            <a:r>
              <a:rPr lang="en-US" dirty="0" err="1" smtClean="0">
                <a:solidFill>
                  <a:srgbClr val="FFFF00"/>
                </a:solidFill>
                <a:latin typeface="Courier New"/>
                <a:cs typeface="Courier New"/>
              </a:rPr>
              <a:t>unsafePerformIO</a:t>
            </a:r>
            <a:endParaRPr lang="en-US" dirty="0"/>
          </a:p>
        </p:txBody>
      </p:sp>
      <p:sp>
        <p:nvSpPr>
          <p:cNvPr id="3" name="Content Placeholder 2"/>
          <p:cNvSpPr>
            <a:spLocks noGrp="1"/>
          </p:cNvSpPr>
          <p:nvPr>
            <p:ph idx="1"/>
          </p:nvPr>
        </p:nvSpPr>
        <p:spPr>
          <a:xfrm>
            <a:off x="457200" y="1104900"/>
            <a:ext cx="8229600" cy="5486400"/>
          </a:xfrm>
        </p:spPr>
        <p:txBody>
          <a:bodyPr>
            <a:normAutofit fontScale="92500" lnSpcReduction="10000"/>
          </a:bodyPr>
          <a:lstStyle/>
          <a:p>
            <a:r>
              <a:rPr lang="en-US" dirty="0" smtClean="0"/>
              <a:t>As its name suggests, </a:t>
            </a:r>
            <a:r>
              <a:rPr lang="en-US" b="1" dirty="0" err="1" smtClean="0">
                <a:solidFill>
                  <a:srgbClr val="FFFF00"/>
                </a:solidFill>
                <a:latin typeface="Courier New"/>
                <a:cs typeface="Courier New"/>
              </a:rPr>
              <a:t>unsafePerformIO</a:t>
            </a:r>
            <a:r>
              <a:rPr lang="en-US" b="1" dirty="0" smtClean="0">
                <a:solidFill>
                  <a:srgbClr val="FFFF00"/>
                </a:solidFill>
                <a:latin typeface="Courier New"/>
                <a:cs typeface="Courier New"/>
              </a:rPr>
              <a:t> </a:t>
            </a:r>
            <a:r>
              <a:rPr lang="en-US" dirty="0" smtClean="0"/>
              <a:t>breaks the soundness of the type system.</a:t>
            </a:r>
          </a:p>
          <a:p>
            <a:endParaRPr lang="en-US" dirty="0" smtClean="0"/>
          </a:p>
          <a:p>
            <a:endParaRPr lang="en-US" dirty="0" smtClean="0"/>
          </a:p>
          <a:p>
            <a:endParaRPr lang="en-US" dirty="0" smtClean="0"/>
          </a:p>
          <a:p>
            <a:endParaRPr lang="en-US" dirty="0" smtClean="0"/>
          </a:p>
          <a:p>
            <a:r>
              <a:rPr lang="en-US" dirty="0" smtClean="0"/>
              <a:t>So claims that Haskell is type safe only apply to programs that don’t use </a:t>
            </a:r>
            <a:r>
              <a:rPr lang="en-US" b="1" dirty="0" err="1" smtClean="0">
                <a:solidFill>
                  <a:srgbClr val="FFFF00"/>
                </a:solidFill>
                <a:latin typeface="Courier New"/>
                <a:cs typeface="Courier New"/>
              </a:rPr>
              <a:t>unsafePerformIO</a:t>
            </a:r>
            <a:r>
              <a:rPr lang="en-US" dirty="0" smtClean="0"/>
              <a:t>.</a:t>
            </a:r>
          </a:p>
          <a:p>
            <a:r>
              <a:rPr lang="en-US" dirty="0" smtClean="0"/>
              <a:t>Similar examples are what caused difficulties in integrating references with </a:t>
            </a:r>
            <a:r>
              <a:rPr lang="en-US" dirty="0" err="1" smtClean="0"/>
              <a:t>Hindley</a:t>
            </a:r>
            <a:r>
              <a:rPr lang="en-US" dirty="0" smtClean="0"/>
              <a:t>/Milner type inference in ML.</a:t>
            </a:r>
            <a:endParaRPr lang="en-US" dirty="0"/>
          </a:p>
        </p:txBody>
      </p:sp>
      <p:sp>
        <p:nvSpPr>
          <p:cNvPr id="4" name="Rectangle 3"/>
          <p:cNvSpPr>
            <a:spLocks noChangeArrowheads="1"/>
          </p:cNvSpPr>
          <p:nvPr/>
        </p:nvSpPr>
        <p:spPr bwMode="auto">
          <a:xfrm>
            <a:off x="927100" y="1990785"/>
            <a:ext cx="7531100" cy="1938992"/>
          </a:xfrm>
          <a:prstGeom prst="rect">
            <a:avLst/>
          </a:prstGeom>
          <a:solidFill>
            <a:srgbClr val="FFFF00"/>
          </a:solidFill>
          <a:ln w="19050">
            <a:solidFill>
              <a:schemeClr val="tx1"/>
            </a:solidFill>
            <a:miter lim="800000"/>
            <a:headEnd/>
            <a:tailEnd/>
          </a:ln>
          <a:effectLst/>
        </p:spPr>
        <p:txBody>
          <a:bodyPr wrap="square">
            <a:prstTxWarp prst="textNoShape">
              <a:avLst/>
            </a:prstTxWarp>
            <a:spAutoFit/>
          </a:bodyPr>
          <a:lstStyle/>
          <a:p>
            <a:pPr marL="290513" indent="-290513">
              <a:buClr>
                <a:srgbClr val="FF3300"/>
              </a:buClr>
            </a:pPr>
            <a:r>
              <a:rPr lang="en-US" sz="2000" b="1" dirty="0" err="1" smtClean="0">
                <a:solidFill>
                  <a:schemeClr val="bg1"/>
                </a:solidFill>
                <a:latin typeface="Courier New" charset="0"/>
              </a:rPr>
              <a:t>r</a:t>
            </a:r>
            <a:r>
              <a:rPr lang="en-US" sz="2000" b="1" dirty="0" smtClean="0">
                <a:solidFill>
                  <a:schemeClr val="bg1"/>
                </a:solidFill>
                <a:latin typeface="Courier New" charset="0"/>
              </a:rPr>
              <a:t> :: </a:t>
            </a:r>
            <a:r>
              <a:rPr lang="en-US" sz="2000" b="1" dirty="0" err="1" smtClean="0">
                <a:solidFill>
                  <a:schemeClr val="bg1"/>
                </a:solidFill>
                <a:latin typeface="Courier New" charset="0"/>
              </a:rPr>
              <a:t>forall</a:t>
            </a:r>
            <a:r>
              <a:rPr lang="en-US" sz="2000" b="1" dirty="0" smtClean="0">
                <a:solidFill>
                  <a:schemeClr val="bg1"/>
                </a:solidFill>
                <a:latin typeface="Courier New" charset="0"/>
              </a:rPr>
              <a:t> a. </a:t>
            </a:r>
            <a:r>
              <a:rPr lang="en-US" sz="2000" b="1" dirty="0" err="1" smtClean="0">
                <a:solidFill>
                  <a:schemeClr val="bg1"/>
                </a:solidFill>
                <a:latin typeface="Courier New" charset="0"/>
              </a:rPr>
              <a:t>IORef</a:t>
            </a:r>
            <a:r>
              <a:rPr lang="en-US" sz="2000" b="1" dirty="0" smtClean="0">
                <a:solidFill>
                  <a:schemeClr val="bg1"/>
                </a:solidFill>
                <a:latin typeface="Courier New" charset="0"/>
              </a:rPr>
              <a:t> a   </a:t>
            </a:r>
            <a:r>
              <a:rPr lang="en-US" sz="2000" b="1" dirty="0" smtClean="0">
                <a:solidFill>
                  <a:srgbClr val="FF0000"/>
                </a:solidFill>
                <a:latin typeface="Courier New" charset="0"/>
              </a:rPr>
              <a:t>-- This is bad!</a:t>
            </a:r>
            <a:r>
              <a:rPr lang="en-US" sz="2000" b="1" dirty="0" smtClean="0">
                <a:solidFill>
                  <a:schemeClr val="bg1"/>
                </a:solidFill>
                <a:latin typeface="Courier New" charset="0"/>
              </a:rPr>
              <a:t> </a:t>
            </a:r>
          </a:p>
          <a:p>
            <a:pPr marL="290513" indent="-290513">
              <a:buClr>
                <a:srgbClr val="FF3300"/>
              </a:buClr>
            </a:pPr>
            <a:r>
              <a:rPr lang="en-US" sz="2000" b="1" dirty="0" err="1" smtClean="0">
                <a:solidFill>
                  <a:schemeClr val="bg1"/>
                </a:solidFill>
                <a:latin typeface="Courier New" charset="0"/>
              </a:rPr>
              <a:t>r</a:t>
            </a:r>
            <a:r>
              <a:rPr lang="en-US" sz="2000" b="1" dirty="0" smtClean="0">
                <a:solidFill>
                  <a:schemeClr val="bg1"/>
                </a:solidFill>
                <a:latin typeface="Courier New" charset="0"/>
              </a:rPr>
              <a:t> =  </a:t>
            </a:r>
            <a:r>
              <a:rPr lang="en-US" sz="2000" b="1" dirty="0" err="1" smtClean="0">
                <a:solidFill>
                  <a:schemeClr val="bg1"/>
                </a:solidFill>
                <a:latin typeface="Courier New" charset="0"/>
              </a:rPr>
              <a:t>unsafePerformIO</a:t>
            </a:r>
            <a:r>
              <a:rPr lang="en-US" sz="2000" b="1" dirty="0" smtClean="0">
                <a:solidFill>
                  <a:schemeClr val="bg1"/>
                </a:solidFill>
                <a:latin typeface="Courier New" charset="0"/>
              </a:rPr>
              <a:t> (</a:t>
            </a:r>
            <a:r>
              <a:rPr lang="en-US" sz="2000" b="1" dirty="0" err="1" smtClean="0">
                <a:solidFill>
                  <a:schemeClr val="bg1"/>
                </a:solidFill>
                <a:latin typeface="Courier New" charset="0"/>
              </a:rPr>
              <a:t>newIORef</a:t>
            </a:r>
            <a:r>
              <a:rPr lang="en-US" sz="2000" b="1" dirty="0" smtClean="0">
                <a:solidFill>
                  <a:schemeClr val="bg1"/>
                </a:solidFill>
                <a:latin typeface="Courier New" charset="0"/>
              </a:rPr>
              <a:t> (error "</a:t>
            </a:r>
            <a:r>
              <a:rPr lang="en-US" sz="2000" b="1" dirty="0" err="1" smtClean="0">
                <a:solidFill>
                  <a:schemeClr val="bg1"/>
                </a:solidFill>
                <a:latin typeface="Courier New" charset="0"/>
              </a:rPr>
              <a:t>urk</a:t>
            </a:r>
            <a:r>
              <a:rPr lang="en-US" sz="2000" b="1" dirty="0" smtClean="0">
                <a:solidFill>
                  <a:schemeClr val="bg1"/>
                </a:solidFill>
                <a:latin typeface="Courier New" charset="0"/>
              </a:rPr>
              <a:t>"))  </a:t>
            </a:r>
          </a:p>
          <a:p>
            <a:pPr marL="290513" indent="-290513">
              <a:buClr>
                <a:srgbClr val="FF3300"/>
              </a:buClr>
            </a:pPr>
            <a:endParaRPr lang="en-US" sz="2000" b="1" dirty="0" smtClean="0">
              <a:solidFill>
                <a:schemeClr val="bg1"/>
              </a:solidFill>
              <a:latin typeface="Courier New" charset="0"/>
            </a:endParaRPr>
          </a:p>
          <a:p>
            <a:pPr marL="290513" indent="-290513">
              <a:buClr>
                <a:srgbClr val="FF3300"/>
              </a:buClr>
            </a:pPr>
            <a:r>
              <a:rPr lang="en-US" sz="2000" b="1" dirty="0" smtClean="0">
                <a:solidFill>
                  <a:schemeClr val="bg1"/>
                </a:solidFill>
                <a:latin typeface="Courier New" charset="0"/>
              </a:rPr>
              <a:t>cast :: </a:t>
            </a:r>
            <a:r>
              <a:rPr lang="en-US" sz="2000" b="1" dirty="0" err="1" smtClean="0">
                <a:solidFill>
                  <a:schemeClr val="bg1"/>
                </a:solidFill>
                <a:latin typeface="Courier New" charset="0"/>
              </a:rPr>
              <a:t>b</a:t>
            </a:r>
            <a:r>
              <a:rPr lang="en-US" sz="2000" b="1" dirty="0" smtClean="0">
                <a:solidFill>
                  <a:schemeClr val="bg1"/>
                </a:solidFill>
                <a:latin typeface="Courier New" charset="0"/>
              </a:rPr>
              <a:t> -&gt; </a:t>
            </a:r>
            <a:r>
              <a:rPr lang="en-US" sz="2000" b="1" dirty="0" err="1" smtClean="0">
                <a:solidFill>
                  <a:schemeClr val="bg1"/>
                </a:solidFill>
                <a:latin typeface="Courier New" charset="0"/>
              </a:rPr>
              <a:t>c</a:t>
            </a:r>
            <a:endParaRPr lang="en-US" sz="2000" b="1" dirty="0" smtClean="0">
              <a:solidFill>
                <a:schemeClr val="bg1"/>
              </a:solidFill>
              <a:latin typeface="Courier New" charset="0"/>
            </a:endParaRPr>
          </a:p>
          <a:p>
            <a:pPr marL="290513" indent="-290513">
              <a:buClr>
                <a:srgbClr val="FF3300"/>
              </a:buClr>
            </a:pPr>
            <a:r>
              <a:rPr lang="en-US" sz="2000" b="1" dirty="0" smtClean="0">
                <a:solidFill>
                  <a:schemeClr val="bg1"/>
                </a:solidFill>
                <a:latin typeface="Courier New" charset="0"/>
              </a:rPr>
              <a:t>cast </a:t>
            </a:r>
            <a:r>
              <a:rPr lang="en-US" sz="2000" b="1" dirty="0" err="1" smtClean="0">
                <a:solidFill>
                  <a:schemeClr val="bg1"/>
                </a:solidFill>
                <a:latin typeface="Courier New" charset="0"/>
              </a:rPr>
              <a:t>x</a:t>
            </a:r>
            <a:r>
              <a:rPr lang="en-US" sz="2000" b="1" dirty="0" smtClean="0">
                <a:solidFill>
                  <a:schemeClr val="bg1"/>
                </a:solidFill>
                <a:latin typeface="Courier New" charset="0"/>
              </a:rPr>
              <a:t> = </a:t>
            </a:r>
            <a:r>
              <a:rPr lang="en-US" sz="2000" b="1" dirty="0" err="1" smtClean="0">
                <a:solidFill>
                  <a:schemeClr val="bg1"/>
                </a:solidFill>
                <a:latin typeface="Courier New" charset="0"/>
              </a:rPr>
              <a:t>unsafePerformIO</a:t>
            </a:r>
            <a:r>
              <a:rPr lang="en-US" sz="2000" b="1" dirty="0" smtClean="0">
                <a:solidFill>
                  <a:schemeClr val="bg1"/>
                </a:solidFill>
                <a:latin typeface="Courier New" charset="0"/>
              </a:rPr>
              <a:t> (do {</a:t>
            </a:r>
            <a:r>
              <a:rPr lang="en-US" sz="2000" b="1" dirty="0" err="1" smtClean="0">
                <a:solidFill>
                  <a:schemeClr val="bg1"/>
                </a:solidFill>
                <a:latin typeface="Courier New" charset="0"/>
              </a:rPr>
              <a:t>writeIORef</a:t>
            </a:r>
            <a:r>
              <a:rPr lang="en-US" sz="2000" b="1" dirty="0" smtClean="0">
                <a:solidFill>
                  <a:schemeClr val="bg1"/>
                </a:solidFill>
                <a:latin typeface="Courier New" charset="0"/>
              </a:rPr>
              <a:t> </a:t>
            </a:r>
            <a:r>
              <a:rPr lang="en-US" sz="2000" b="1" dirty="0" err="1" smtClean="0">
                <a:solidFill>
                  <a:schemeClr val="bg1"/>
                </a:solidFill>
                <a:latin typeface="Courier New" charset="0"/>
              </a:rPr>
              <a:t>r</a:t>
            </a:r>
            <a:r>
              <a:rPr lang="en-US" sz="2000" b="1" dirty="0" smtClean="0">
                <a:solidFill>
                  <a:schemeClr val="bg1"/>
                </a:solidFill>
                <a:latin typeface="Courier New" charset="0"/>
              </a:rPr>
              <a:t> </a:t>
            </a:r>
            <a:r>
              <a:rPr lang="en-US" sz="2000" b="1" dirty="0" err="1" smtClean="0">
                <a:solidFill>
                  <a:schemeClr val="bg1"/>
                </a:solidFill>
                <a:latin typeface="Courier New" charset="0"/>
              </a:rPr>
              <a:t>x</a:t>
            </a:r>
            <a:r>
              <a:rPr lang="en-US" sz="2000" b="1" dirty="0" smtClean="0">
                <a:solidFill>
                  <a:schemeClr val="bg1"/>
                </a:solidFill>
                <a:latin typeface="Courier New" charset="0"/>
              </a:rPr>
              <a:t>;</a:t>
            </a:r>
          </a:p>
          <a:p>
            <a:pPr marL="290513" indent="-290513">
              <a:buClr>
                <a:srgbClr val="FF3300"/>
              </a:buClr>
            </a:pPr>
            <a:r>
              <a:rPr lang="en-US" sz="2000" b="1" dirty="0" smtClean="0">
                <a:solidFill>
                  <a:schemeClr val="bg1"/>
                </a:solidFill>
                <a:latin typeface="Courier New" charset="0"/>
              </a:rPr>
              <a:t>                              </a:t>
            </a:r>
            <a:r>
              <a:rPr lang="en-US" sz="2000" b="1" dirty="0" err="1" smtClean="0">
                <a:solidFill>
                  <a:schemeClr val="bg1"/>
                </a:solidFill>
                <a:latin typeface="Courier New" charset="0"/>
              </a:rPr>
              <a:t>readIORef</a:t>
            </a:r>
            <a:r>
              <a:rPr lang="en-US" sz="2000" b="1" dirty="0" smtClean="0">
                <a:solidFill>
                  <a:schemeClr val="bg1"/>
                </a:solidFill>
                <a:latin typeface="Courier New" charset="0"/>
              </a:rPr>
              <a:t> </a:t>
            </a:r>
            <a:r>
              <a:rPr lang="en-US" sz="2000" b="1" dirty="0" err="1" smtClean="0">
                <a:solidFill>
                  <a:schemeClr val="bg1"/>
                </a:solidFill>
                <a:latin typeface="Courier New" charset="0"/>
              </a:rPr>
              <a:t>r</a:t>
            </a:r>
            <a:r>
              <a:rPr lang="en-US" sz="2000" b="1" dirty="0" smtClean="0">
                <a:solidFill>
                  <a:schemeClr val="bg1"/>
                </a:solidFill>
                <a:latin typeface="Courier New" charset="0"/>
              </a:rPr>
              <a:t>     })</a:t>
            </a:r>
          </a:p>
        </p:txBody>
      </p:sp>
    </p:spTree>
    <p:extLst>
      <p:ext uri="{BB962C8B-B14F-4D97-AF65-F5344CB8AC3E}">
        <p14:creationId xmlns:p14="http://schemas.microsoft.com/office/powerpoint/2010/main" val="30554437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738"/>
            <a:ext cx="8229600" cy="715962"/>
          </a:xfrm>
        </p:spPr>
        <p:txBody>
          <a:bodyPr>
            <a:normAutofit fontScale="90000"/>
          </a:bodyPr>
          <a:lstStyle/>
          <a:p>
            <a:r>
              <a:rPr lang="en-US" dirty="0" smtClean="0"/>
              <a:t>Implementation</a:t>
            </a:r>
            <a:endParaRPr lang="en-US" dirty="0"/>
          </a:p>
        </p:txBody>
      </p:sp>
      <p:sp>
        <p:nvSpPr>
          <p:cNvPr id="3" name="Content Placeholder 2"/>
          <p:cNvSpPr>
            <a:spLocks noGrp="1"/>
          </p:cNvSpPr>
          <p:nvPr>
            <p:ph idx="1"/>
          </p:nvPr>
        </p:nvSpPr>
        <p:spPr>
          <a:xfrm>
            <a:off x="457200" y="1054100"/>
            <a:ext cx="8229600" cy="5575300"/>
          </a:xfrm>
        </p:spPr>
        <p:txBody>
          <a:bodyPr>
            <a:normAutofit fontScale="85000" lnSpcReduction="20000"/>
          </a:bodyPr>
          <a:lstStyle/>
          <a:p>
            <a:r>
              <a:rPr lang="en-US" dirty="0" smtClean="0"/>
              <a:t>GHC uses world-passing semantics for the IO monad:      </a:t>
            </a:r>
          </a:p>
          <a:p>
            <a:endParaRPr lang="en-US" dirty="0" smtClean="0"/>
          </a:p>
          <a:p>
            <a:r>
              <a:rPr lang="en-US" dirty="0" smtClean="0"/>
              <a:t>It represents the “world” by an un-forgeable token of type </a:t>
            </a:r>
            <a:r>
              <a:rPr lang="en-US" b="1" dirty="0" smtClean="0">
                <a:solidFill>
                  <a:schemeClr val="accent1"/>
                </a:solidFill>
                <a:latin typeface="Courier New"/>
                <a:cs typeface="Courier New"/>
              </a:rPr>
              <a:t>World</a:t>
            </a:r>
            <a:r>
              <a:rPr lang="en-US" dirty="0" smtClean="0"/>
              <a:t>, and implements </a:t>
            </a:r>
            <a:r>
              <a:rPr lang="en-US" b="1" dirty="0" smtClean="0">
                <a:solidFill>
                  <a:srgbClr val="CEB966"/>
                </a:solidFill>
                <a:latin typeface="Courier New"/>
                <a:cs typeface="Courier New"/>
              </a:rPr>
              <a:t>bind</a:t>
            </a:r>
            <a:r>
              <a:rPr lang="en-US" b="1" dirty="0" smtClean="0">
                <a:solidFill>
                  <a:srgbClr val="CEB966"/>
                </a:solidFill>
                <a:cs typeface="Chalkboard"/>
              </a:rPr>
              <a:t> </a:t>
            </a:r>
            <a:r>
              <a:rPr lang="en-US" dirty="0" smtClean="0"/>
              <a:t>and </a:t>
            </a:r>
            <a:r>
              <a:rPr lang="en-US" b="1" dirty="0" smtClean="0">
                <a:solidFill>
                  <a:srgbClr val="CEB966"/>
                </a:solidFill>
                <a:latin typeface="Courier New"/>
                <a:cs typeface="Courier New"/>
              </a:rPr>
              <a:t>return</a:t>
            </a:r>
            <a:r>
              <a:rPr lang="en-US" b="1" dirty="0" smtClean="0">
                <a:solidFill>
                  <a:srgbClr val="CEB966"/>
                </a:solidFill>
                <a:cs typeface="Chalkboard"/>
              </a:rPr>
              <a:t> </a:t>
            </a:r>
            <a:r>
              <a:rPr lang="en-US" dirty="0" smtClean="0"/>
              <a:t>as:</a:t>
            </a:r>
          </a:p>
          <a:p>
            <a:endParaRPr lang="en-US" dirty="0" smtClean="0"/>
          </a:p>
          <a:p>
            <a:endParaRPr lang="en-US" dirty="0" smtClean="0"/>
          </a:p>
          <a:p>
            <a:endParaRPr lang="en-US" dirty="0" smtClean="0"/>
          </a:p>
          <a:p>
            <a:r>
              <a:rPr lang="en-US" dirty="0" smtClean="0"/>
              <a:t>Using this form, the compiler can do its normal optimizations.  The dependence on the world ensures the resulting code will still be single-threaded.</a:t>
            </a:r>
          </a:p>
          <a:p>
            <a:r>
              <a:rPr lang="en-US" dirty="0" smtClean="0"/>
              <a:t>The code generator then converts the code to modify the world “in-place.”</a:t>
            </a:r>
            <a:endParaRPr lang="en-US" dirty="0"/>
          </a:p>
        </p:txBody>
      </p:sp>
      <p:sp>
        <p:nvSpPr>
          <p:cNvPr id="4" name="TextBox 3"/>
          <p:cNvSpPr txBox="1"/>
          <p:nvPr/>
        </p:nvSpPr>
        <p:spPr>
          <a:xfrm>
            <a:off x="2031267" y="1593843"/>
            <a:ext cx="4955979" cy="400110"/>
          </a:xfrm>
          <a:prstGeom prst="rect">
            <a:avLst/>
          </a:prstGeom>
          <a:solidFill>
            <a:srgbClr val="FFFF00"/>
          </a:solidFill>
        </p:spPr>
        <p:txBody>
          <a:bodyPr wrap="none" rtlCol="0">
            <a:spAutoFit/>
          </a:bodyPr>
          <a:lstStyle/>
          <a:p>
            <a:r>
              <a:rPr lang="en-GB" sz="2000" b="1" dirty="0" smtClean="0">
                <a:solidFill>
                  <a:schemeClr val="bg1"/>
                </a:solidFill>
                <a:latin typeface="Courier New" pitchFamily="49" charset="0"/>
                <a:cs typeface="Courier New" pitchFamily="49" charset="0"/>
              </a:rPr>
              <a:t>type IO </a:t>
            </a:r>
            <a:r>
              <a:rPr lang="en-GB" sz="2000" b="1" dirty="0" err="1" smtClean="0">
                <a:solidFill>
                  <a:schemeClr val="bg1"/>
                </a:solidFill>
                <a:latin typeface="Courier New" pitchFamily="49" charset="0"/>
                <a:cs typeface="Courier New" pitchFamily="49" charset="0"/>
              </a:rPr>
              <a:t>t</a:t>
            </a:r>
            <a:r>
              <a:rPr lang="en-GB" sz="2000" b="1" dirty="0" smtClean="0">
                <a:solidFill>
                  <a:schemeClr val="bg1"/>
                </a:solidFill>
                <a:latin typeface="Courier New" pitchFamily="49" charset="0"/>
                <a:cs typeface="Courier New" pitchFamily="49" charset="0"/>
              </a:rPr>
              <a:t> = World -&gt; (</a:t>
            </a:r>
            <a:r>
              <a:rPr lang="en-GB" sz="2000" b="1" dirty="0" err="1" smtClean="0">
                <a:solidFill>
                  <a:schemeClr val="bg1"/>
                </a:solidFill>
                <a:latin typeface="Courier New" pitchFamily="49" charset="0"/>
                <a:cs typeface="Courier New" pitchFamily="49" charset="0"/>
              </a:rPr>
              <a:t>t</a:t>
            </a:r>
            <a:r>
              <a:rPr lang="en-GB" sz="2000" b="1" dirty="0" smtClean="0">
                <a:solidFill>
                  <a:schemeClr val="bg1"/>
                </a:solidFill>
                <a:latin typeface="Courier New" pitchFamily="49" charset="0"/>
                <a:cs typeface="Courier New" pitchFamily="49" charset="0"/>
              </a:rPr>
              <a:t>, World)</a:t>
            </a:r>
          </a:p>
        </p:txBody>
      </p:sp>
      <p:sp>
        <p:nvSpPr>
          <p:cNvPr id="5" name="TextBox 4"/>
          <p:cNvSpPr txBox="1"/>
          <p:nvPr/>
        </p:nvSpPr>
        <p:spPr>
          <a:xfrm>
            <a:off x="1130161" y="2863843"/>
            <a:ext cx="7264679" cy="1323439"/>
          </a:xfrm>
          <a:prstGeom prst="rect">
            <a:avLst/>
          </a:prstGeom>
          <a:solidFill>
            <a:srgbClr val="FFFF00"/>
          </a:solidFill>
        </p:spPr>
        <p:txBody>
          <a:bodyPr wrap="none" rtlCol="0">
            <a:spAutoFit/>
          </a:bodyPr>
          <a:lstStyle/>
          <a:p>
            <a:r>
              <a:rPr lang="en-US" sz="2000" b="1" dirty="0" smtClean="0">
                <a:solidFill>
                  <a:schemeClr val="bg1"/>
                </a:solidFill>
                <a:latin typeface="Courier New"/>
                <a:cs typeface="Courier New"/>
              </a:rPr>
              <a:t>return :: a -&gt; IO a </a:t>
            </a:r>
          </a:p>
          <a:p>
            <a:r>
              <a:rPr lang="en-US" sz="2000" b="1" dirty="0" smtClean="0">
                <a:solidFill>
                  <a:schemeClr val="bg1"/>
                </a:solidFill>
                <a:latin typeface="Courier New"/>
                <a:cs typeface="Courier New"/>
              </a:rPr>
              <a:t>return a = \</a:t>
            </a:r>
            <a:r>
              <a:rPr lang="en-US" sz="2000" b="1" dirty="0" err="1" smtClean="0">
                <a:solidFill>
                  <a:schemeClr val="bg1"/>
                </a:solidFill>
                <a:latin typeface="Courier New"/>
                <a:cs typeface="Courier New"/>
              </a:rPr>
              <a:t>w</a:t>
            </a:r>
            <a:r>
              <a:rPr lang="en-US" sz="2000" b="1" dirty="0" smtClean="0">
                <a:solidFill>
                  <a:schemeClr val="bg1"/>
                </a:solidFill>
                <a:latin typeface="Courier New"/>
                <a:cs typeface="Courier New"/>
              </a:rPr>
              <a:t> -&gt; (</a:t>
            </a:r>
            <a:r>
              <a:rPr lang="en-US" sz="2000" b="1" dirty="0" err="1" smtClean="0">
                <a:solidFill>
                  <a:schemeClr val="bg1"/>
                </a:solidFill>
                <a:latin typeface="Courier New"/>
                <a:cs typeface="Courier New"/>
              </a:rPr>
              <a:t>a,w</a:t>
            </a:r>
            <a:r>
              <a:rPr lang="en-US" sz="2000" b="1" dirty="0" smtClean="0">
                <a:solidFill>
                  <a:schemeClr val="bg1"/>
                </a:solidFill>
                <a:latin typeface="Courier New"/>
                <a:cs typeface="Courier New"/>
              </a:rPr>
              <a:t>) </a:t>
            </a:r>
          </a:p>
          <a:p>
            <a:r>
              <a:rPr lang="en-US" sz="2000" b="1" dirty="0" smtClean="0">
                <a:solidFill>
                  <a:schemeClr val="bg1"/>
                </a:solidFill>
                <a:latin typeface="Courier New"/>
                <a:cs typeface="Courier New"/>
              </a:rPr>
              <a:t>(&gt;&gt;=) :: IO a -&gt; (a -&gt; IO </a:t>
            </a:r>
            <a:r>
              <a:rPr lang="en-US" sz="2000" b="1" dirty="0" err="1" smtClean="0">
                <a:solidFill>
                  <a:schemeClr val="bg1"/>
                </a:solidFill>
                <a:latin typeface="Courier New"/>
                <a:cs typeface="Courier New"/>
              </a:rPr>
              <a:t>b</a:t>
            </a:r>
            <a:r>
              <a:rPr lang="en-US" sz="2000" b="1" dirty="0" smtClean="0">
                <a:solidFill>
                  <a:schemeClr val="bg1"/>
                </a:solidFill>
                <a:latin typeface="Courier New"/>
                <a:cs typeface="Courier New"/>
              </a:rPr>
              <a:t>) -&gt; IO </a:t>
            </a:r>
            <a:r>
              <a:rPr lang="en-US" sz="2000" b="1" dirty="0" err="1" smtClean="0">
                <a:solidFill>
                  <a:schemeClr val="bg1"/>
                </a:solidFill>
                <a:latin typeface="Courier New"/>
                <a:cs typeface="Courier New"/>
              </a:rPr>
              <a:t>b</a:t>
            </a:r>
            <a:r>
              <a:rPr lang="en-US" sz="2000" b="1" dirty="0" smtClean="0">
                <a:solidFill>
                  <a:schemeClr val="bg1"/>
                </a:solidFill>
                <a:latin typeface="Courier New"/>
                <a:cs typeface="Courier New"/>
              </a:rPr>
              <a:t> </a:t>
            </a:r>
          </a:p>
          <a:p>
            <a:r>
              <a:rPr lang="en-US" sz="2000" b="1" dirty="0" smtClean="0">
                <a:solidFill>
                  <a:schemeClr val="bg1"/>
                </a:solidFill>
                <a:latin typeface="Courier New"/>
                <a:cs typeface="Courier New"/>
              </a:rPr>
              <a:t>(&gt;&gt;=) </a:t>
            </a:r>
            <a:r>
              <a:rPr lang="en-US" sz="2000" b="1" dirty="0" err="1" smtClean="0">
                <a:solidFill>
                  <a:schemeClr val="bg1"/>
                </a:solidFill>
                <a:latin typeface="Courier New"/>
                <a:cs typeface="Courier New"/>
              </a:rPr>
              <a:t>m</a:t>
            </a:r>
            <a:r>
              <a:rPr lang="en-US" sz="2000" b="1" dirty="0" smtClean="0">
                <a:solidFill>
                  <a:schemeClr val="bg1"/>
                </a:solidFill>
                <a:latin typeface="Courier New"/>
                <a:cs typeface="Courier New"/>
              </a:rPr>
              <a:t> </a:t>
            </a:r>
            <a:r>
              <a:rPr lang="en-US" sz="2000" b="1" dirty="0" err="1" smtClean="0">
                <a:solidFill>
                  <a:schemeClr val="bg1"/>
                </a:solidFill>
                <a:latin typeface="Courier New"/>
                <a:cs typeface="Courier New"/>
              </a:rPr>
              <a:t>k</a:t>
            </a:r>
            <a:r>
              <a:rPr lang="en-US" sz="2000" b="1" dirty="0" smtClean="0">
                <a:solidFill>
                  <a:schemeClr val="bg1"/>
                </a:solidFill>
                <a:latin typeface="Courier New"/>
                <a:cs typeface="Courier New"/>
              </a:rPr>
              <a:t> = \</a:t>
            </a:r>
            <a:r>
              <a:rPr lang="en-US" sz="2000" b="1" dirty="0" err="1" smtClean="0">
                <a:solidFill>
                  <a:schemeClr val="bg1"/>
                </a:solidFill>
                <a:latin typeface="Courier New"/>
                <a:cs typeface="Courier New"/>
              </a:rPr>
              <a:t>w</a:t>
            </a:r>
            <a:r>
              <a:rPr lang="en-US" sz="2000" b="1" dirty="0" smtClean="0">
                <a:solidFill>
                  <a:schemeClr val="bg1"/>
                </a:solidFill>
                <a:latin typeface="Courier New"/>
                <a:cs typeface="Courier New"/>
              </a:rPr>
              <a:t> -&gt; case </a:t>
            </a:r>
            <a:r>
              <a:rPr lang="en-US" sz="2000" b="1" dirty="0" err="1" smtClean="0">
                <a:solidFill>
                  <a:schemeClr val="bg1"/>
                </a:solidFill>
                <a:latin typeface="Courier New"/>
                <a:cs typeface="Courier New"/>
              </a:rPr>
              <a:t>m</a:t>
            </a:r>
            <a:r>
              <a:rPr lang="en-US" sz="2000" b="1" dirty="0" smtClean="0">
                <a:solidFill>
                  <a:schemeClr val="bg1"/>
                </a:solidFill>
                <a:latin typeface="Courier New"/>
                <a:cs typeface="Courier New"/>
              </a:rPr>
              <a:t> </a:t>
            </a:r>
            <a:r>
              <a:rPr lang="en-US" sz="2000" b="1" dirty="0" err="1" smtClean="0">
                <a:solidFill>
                  <a:schemeClr val="bg1"/>
                </a:solidFill>
                <a:latin typeface="Courier New"/>
                <a:cs typeface="Courier New"/>
              </a:rPr>
              <a:t>w</a:t>
            </a:r>
            <a:r>
              <a:rPr lang="en-US" sz="2000" b="1" dirty="0" smtClean="0">
                <a:solidFill>
                  <a:schemeClr val="bg1"/>
                </a:solidFill>
                <a:latin typeface="Courier New"/>
                <a:cs typeface="Courier New"/>
              </a:rPr>
              <a:t> of (</a:t>
            </a:r>
            <a:r>
              <a:rPr lang="en-US" sz="2000" b="1" dirty="0" err="1" smtClean="0">
                <a:solidFill>
                  <a:schemeClr val="bg1"/>
                </a:solidFill>
                <a:latin typeface="Courier New"/>
                <a:cs typeface="Courier New"/>
              </a:rPr>
              <a:t>r,w</a:t>
            </a:r>
            <a:r>
              <a:rPr lang="en-US" sz="2000" b="1" dirty="0" smtClean="0">
                <a:solidFill>
                  <a:schemeClr val="bg1"/>
                </a:solidFill>
                <a:latin typeface="Courier New"/>
                <a:cs typeface="Courier New"/>
              </a:rPr>
              <a:t>’) -&gt; </a:t>
            </a:r>
            <a:r>
              <a:rPr lang="en-US" sz="2000" b="1" dirty="0" err="1" smtClean="0">
                <a:solidFill>
                  <a:schemeClr val="bg1"/>
                </a:solidFill>
                <a:latin typeface="Courier New"/>
                <a:cs typeface="Courier New"/>
              </a:rPr>
              <a:t>k</a:t>
            </a:r>
            <a:r>
              <a:rPr lang="en-US" sz="2000" b="1" dirty="0" smtClean="0">
                <a:solidFill>
                  <a:schemeClr val="bg1"/>
                </a:solidFill>
                <a:latin typeface="Courier New"/>
                <a:cs typeface="Courier New"/>
              </a:rPr>
              <a:t> </a:t>
            </a:r>
            <a:r>
              <a:rPr lang="en-US" sz="2000" b="1" dirty="0" err="1" smtClean="0">
                <a:solidFill>
                  <a:schemeClr val="bg1"/>
                </a:solidFill>
                <a:latin typeface="Courier New"/>
                <a:cs typeface="Courier New"/>
              </a:rPr>
              <a:t>r</a:t>
            </a:r>
            <a:r>
              <a:rPr lang="en-US" sz="2000" b="1" dirty="0" smtClean="0">
                <a:solidFill>
                  <a:schemeClr val="bg1"/>
                </a:solidFill>
                <a:latin typeface="Courier New"/>
                <a:cs typeface="Courier New"/>
              </a:rPr>
              <a:t> </a:t>
            </a:r>
            <a:r>
              <a:rPr lang="en-US" sz="2000" b="1" dirty="0" err="1" smtClean="0">
                <a:solidFill>
                  <a:schemeClr val="bg1"/>
                </a:solidFill>
                <a:latin typeface="Courier New"/>
                <a:cs typeface="Courier New"/>
              </a:rPr>
              <a:t>w</a:t>
            </a:r>
            <a:r>
              <a:rPr lang="en-US" sz="2000" b="1" dirty="0" smtClean="0">
                <a:solidFill>
                  <a:schemeClr val="bg1"/>
                </a:solidFill>
                <a:latin typeface="Courier New"/>
                <a:cs typeface="Courier New"/>
              </a:rPr>
              <a:t>’ </a:t>
            </a:r>
            <a:endParaRPr lang="en-GB" sz="2000" b="1" dirty="0" smtClean="0">
              <a:solidFill>
                <a:schemeClr val="bg1"/>
              </a:solidFill>
              <a:latin typeface="Courier New"/>
              <a:cs typeface="Courier New"/>
            </a:endParaRPr>
          </a:p>
        </p:txBody>
      </p:sp>
    </p:spTree>
    <p:extLst>
      <p:ext uri="{BB962C8B-B14F-4D97-AF65-F5344CB8AC3E}">
        <p14:creationId xmlns:p14="http://schemas.microsoft.com/office/powerpoint/2010/main" val="28182190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Monads</a:t>
            </a:r>
            <a:endParaRPr lang="en-US" dirty="0"/>
          </a:p>
        </p:txBody>
      </p:sp>
      <p:sp>
        <p:nvSpPr>
          <p:cNvPr id="3" name="Content Placeholder 2"/>
          <p:cNvSpPr>
            <a:spLocks noGrp="1"/>
          </p:cNvSpPr>
          <p:nvPr>
            <p:ph idx="1"/>
          </p:nvPr>
        </p:nvSpPr>
        <p:spPr/>
        <p:txBody>
          <a:bodyPr/>
          <a:lstStyle/>
          <a:p>
            <a:r>
              <a:rPr lang="en-US" dirty="0" smtClean="0"/>
              <a:t>What makes the IO Monad a Monad?</a:t>
            </a:r>
          </a:p>
          <a:p>
            <a:r>
              <a:rPr lang="en-US" dirty="0" smtClean="0"/>
              <a:t>A monad consists of:</a:t>
            </a:r>
          </a:p>
          <a:p>
            <a:pPr lvl="1"/>
            <a:r>
              <a:rPr lang="en-US" dirty="0" smtClean="0"/>
              <a:t>A type constructor </a:t>
            </a:r>
            <a:r>
              <a:rPr lang="en-US" dirty="0" smtClean="0">
                <a:latin typeface="Courier"/>
                <a:cs typeface="Courier"/>
              </a:rPr>
              <a:t>M</a:t>
            </a:r>
          </a:p>
          <a:p>
            <a:pPr lvl="1"/>
            <a:r>
              <a:rPr lang="en-US" dirty="0" smtClean="0"/>
              <a:t>A function                                          </a:t>
            </a:r>
            <a:r>
              <a:rPr lang="en-US" dirty="0" smtClean="0">
                <a:solidFill>
                  <a:schemeClr val="accent1"/>
                </a:solidFill>
                <a:latin typeface="Courier"/>
                <a:cs typeface="Courier"/>
              </a:rPr>
              <a:t>bind :: M a -&gt; ( a -&gt; M </a:t>
            </a:r>
            <a:r>
              <a:rPr lang="en-US" dirty="0" err="1" smtClean="0">
                <a:solidFill>
                  <a:schemeClr val="accent1"/>
                </a:solidFill>
                <a:latin typeface="Courier"/>
                <a:cs typeface="Courier"/>
              </a:rPr>
              <a:t>b</a:t>
            </a:r>
            <a:r>
              <a:rPr lang="en-US" dirty="0" smtClean="0">
                <a:solidFill>
                  <a:schemeClr val="accent1"/>
                </a:solidFill>
                <a:latin typeface="Courier"/>
                <a:cs typeface="Courier"/>
              </a:rPr>
              <a:t>) -&gt; M </a:t>
            </a:r>
            <a:r>
              <a:rPr lang="en-US" dirty="0" err="1" smtClean="0">
                <a:solidFill>
                  <a:schemeClr val="accent1"/>
                </a:solidFill>
                <a:latin typeface="Courier"/>
                <a:cs typeface="Courier"/>
              </a:rPr>
              <a:t>b</a:t>
            </a:r>
            <a:endParaRPr lang="en-US" dirty="0" smtClean="0">
              <a:solidFill>
                <a:schemeClr val="accent1"/>
              </a:solidFill>
              <a:latin typeface="Courier"/>
              <a:cs typeface="Courier"/>
            </a:endParaRPr>
          </a:p>
          <a:p>
            <a:pPr lvl="1"/>
            <a:r>
              <a:rPr lang="en-US" dirty="0" smtClean="0"/>
              <a:t>A function </a:t>
            </a:r>
            <a:r>
              <a:rPr lang="en-US" dirty="0" smtClean="0">
                <a:solidFill>
                  <a:srgbClr val="CEB966"/>
                </a:solidFill>
                <a:latin typeface="Courier"/>
                <a:cs typeface="Courier"/>
              </a:rPr>
              <a:t>return :: a -&gt; M a</a:t>
            </a:r>
          </a:p>
          <a:p>
            <a:r>
              <a:rPr lang="en-US" dirty="0" smtClean="0">
                <a:solidFill>
                  <a:srgbClr val="FFFF00"/>
                </a:solidFill>
              </a:rPr>
              <a:t>Plus:                                               </a:t>
            </a:r>
            <a:r>
              <a:rPr lang="en-US" dirty="0" smtClean="0"/>
              <a:t>Laws about how these operations interact.</a:t>
            </a:r>
          </a:p>
          <a:p>
            <a:endParaRPr lang="en-US" dirty="0"/>
          </a:p>
        </p:txBody>
      </p:sp>
    </p:spTree>
    <p:extLst>
      <p:ext uri="{BB962C8B-B14F-4D97-AF65-F5344CB8AC3E}">
        <p14:creationId xmlns:p14="http://schemas.microsoft.com/office/powerpoint/2010/main" val="133257159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Monad Laws</a:t>
            </a:r>
            <a:endParaRPr lang="en-US" dirty="0"/>
          </a:p>
        </p:txBody>
      </p:sp>
      <p:grpSp>
        <p:nvGrpSpPr>
          <p:cNvPr id="10" name="Group 9"/>
          <p:cNvGrpSpPr/>
          <p:nvPr/>
        </p:nvGrpSpPr>
        <p:grpSpPr>
          <a:xfrm>
            <a:off x="386080" y="1518920"/>
            <a:ext cx="8229600" cy="4312920"/>
            <a:chOff x="254000" y="1600200"/>
            <a:chExt cx="8229600" cy="4312920"/>
          </a:xfrm>
        </p:grpSpPr>
        <p:sp>
          <p:nvSpPr>
            <p:cNvPr id="4" name="Rectangle 3"/>
            <p:cNvSpPr>
              <a:spLocks noChangeArrowheads="1"/>
            </p:cNvSpPr>
            <p:nvPr/>
          </p:nvSpPr>
          <p:spPr bwMode="auto">
            <a:xfrm>
              <a:off x="254000" y="1600200"/>
              <a:ext cx="8229600" cy="4312920"/>
            </a:xfrm>
            <a:prstGeom prst="rect">
              <a:avLst/>
            </a:prstGeom>
            <a:solidFill>
              <a:srgbClr val="5F84D2"/>
            </a:solidFill>
            <a:ln w="9525">
              <a:noFill/>
              <a:miter lim="800000"/>
              <a:headEnd/>
              <a:tailEnd/>
            </a:ln>
            <a:effectLst/>
          </p:spPr>
          <p:txBody>
            <a:bodyPr wrap="square">
              <a:prstTxWarp prst="textNoShape">
                <a:avLst/>
              </a:prstTxWarp>
              <a:noAutofit/>
            </a:bodyPr>
            <a:lstStyle/>
            <a:p>
              <a:pPr marL="290513" indent="-290513">
                <a:spcBef>
                  <a:spcPct val="60000"/>
                </a:spcBef>
                <a:buClr>
                  <a:srgbClr val="FF3300"/>
                </a:buClr>
                <a:buFont typeface="Wingdings" charset="2"/>
                <a:buNone/>
                <a:tabLst>
                  <a:tab pos="2667000" algn="l"/>
                  <a:tab pos="3429000" algn="l"/>
                </a:tabLst>
              </a:pPr>
              <a:r>
                <a:rPr lang="en-GB" sz="3200" dirty="0" smtClean="0">
                  <a:solidFill>
                    <a:schemeClr val="bg1"/>
                  </a:solidFill>
                  <a:latin typeface="Chalkboard"/>
                  <a:cs typeface="Chalkboard"/>
                </a:rPr>
                <a:t>return </a:t>
              </a:r>
              <a:r>
                <a:rPr lang="en-GB" sz="3200" dirty="0" err="1" smtClean="0">
                  <a:solidFill>
                    <a:schemeClr val="bg1"/>
                  </a:solidFill>
                  <a:latin typeface="Chalkboard"/>
                  <a:cs typeface="Chalkboard"/>
                </a:rPr>
                <a:t>x</a:t>
              </a:r>
              <a:r>
                <a:rPr lang="en-GB" sz="3200" dirty="0" smtClean="0">
                  <a:solidFill>
                    <a:schemeClr val="bg1"/>
                  </a:solidFill>
                  <a:latin typeface="Chalkboard"/>
                  <a:cs typeface="Chalkboard"/>
                </a:rPr>
                <a:t>  </a:t>
              </a:r>
              <a:r>
                <a:rPr lang="en-GB" sz="3200" dirty="0">
                  <a:solidFill>
                    <a:schemeClr val="bg1"/>
                  </a:solidFill>
                  <a:latin typeface="Chalkboard"/>
                  <a:cs typeface="Chalkboard"/>
                </a:rPr>
                <a:t>&gt;&gt;=  </a:t>
              </a:r>
              <a:r>
                <a:rPr lang="en-GB" sz="3200" dirty="0" err="1" smtClean="0">
                  <a:solidFill>
                    <a:schemeClr val="bg1"/>
                  </a:solidFill>
                  <a:latin typeface="Chalkboard"/>
                  <a:cs typeface="Chalkboard"/>
                </a:rPr>
                <a:t>f</a:t>
              </a:r>
              <a:r>
                <a:rPr lang="en-GB" sz="3200" dirty="0" smtClean="0">
                  <a:solidFill>
                    <a:schemeClr val="bg1"/>
                  </a:solidFill>
                  <a:latin typeface="Chalkboard"/>
                  <a:cs typeface="Chalkboard"/>
                </a:rPr>
                <a:t>  </a:t>
              </a:r>
              <a:r>
                <a:rPr lang="en-GB" sz="3600" b="1" dirty="0" smtClean="0">
                  <a:solidFill>
                    <a:srgbClr val="FFFF00"/>
                  </a:solidFill>
                  <a:latin typeface="Chalkboard"/>
                  <a:cs typeface="Chalkboard"/>
                </a:rPr>
                <a:t>=</a:t>
              </a:r>
              <a:r>
                <a:rPr lang="en-GB" sz="3200" dirty="0" smtClean="0">
                  <a:solidFill>
                    <a:schemeClr val="bg1"/>
                  </a:solidFill>
                  <a:latin typeface="Chalkboard"/>
                  <a:cs typeface="Chalkboard"/>
                </a:rPr>
                <a:t>	 </a:t>
              </a:r>
              <a:r>
                <a:rPr lang="en-GB" sz="3200" dirty="0" err="1" smtClean="0">
                  <a:solidFill>
                    <a:schemeClr val="bg1"/>
                  </a:solidFill>
                  <a:latin typeface="Chalkboard"/>
                  <a:cs typeface="Chalkboard"/>
                </a:rPr>
                <a:t>f</a:t>
              </a:r>
              <a:r>
                <a:rPr lang="en-GB" sz="3200" dirty="0" smtClean="0">
                  <a:solidFill>
                    <a:schemeClr val="bg1"/>
                  </a:solidFill>
                  <a:latin typeface="Chalkboard"/>
                  <a:cs typeface="Chalkboard"/>
                </a:rPr>
                <a:t> </a:t>
              </a:r>
              <a:r>
                <a:rPr lang="en-GB" sz="3200" dirty="0" err="1">
                  <a:solidFill>
                    <a:schemeClr val="bg1"/>
                  </a:solidFill>
                  <a:latin typeface="Chalkboard"/>
                  <a:cs typeface="Chalkboard"/>
                </a:rPr>
                <a:t>x</a:t>
              </a:r>
              <a:endParaRPr lang="en-GB" sz="3200" dirty="0">
                <a:solidFill>
                  <a:schemeClr val="bg1"/>
                </a:solidFill>
                <a:latin typeface="Chalkboard"/>
                <a:cs typeface="Chalkboard"/>
              </a:endParaRPr>
            </a:p>
            <a:p>
              <a:pPr marL="290513" indent="-290513">
                <a:spcBef>
                  <a:spcPct val="60000"/>
                </a:spcBef>
                <a:buClr>
                  <a:srgbClr val="FF3300"/>
                </a:buClr>
                <a:buFont typeface="Wingdings" charset="2"/>
                <a:buNone/>
                <a:tabLst>
                  <a:tab pos="2667000" algn="l"/>
                  <a:tab pos="3429000" algn="l"/>
                </a:tabLst>
              </a:pPr>
              <a:r>
                <a:rPr lang="en-GB" sz="3200" dirty="0" err="1">
                  <a:solidFill>
                    <a:schemeClr val="bg1"/>
                  </a:solidFill>
                  <a:latin typeface="Chalkboard"/>
                  <a:cs typeface="Chalkboard"/>
                </a:rPr>
                <a:t>m</a:t>
              </a:r>
              <a:r>
                <a:rPr lang="en-GB" sz="3200" dirty="0">
                  <a:solidFill>
                    <a:schemeClr val="bg1"/>
                  </a:solidFill>
                  <a:latin typeface="Chalkboard"/>
                  <a:cs typeface="Chalkboard"/>
                </a:rPr>
                <a:t>  &gt;</a:t>
              </a:r>
              <a:r>
                <a:rPr lang="en-GB" sz="3200" dirty="0" smtClean="0">
                  <a:solidFill>
                    <a:schemeClr val="bg1"/>
                  </a:solidFill>
                  <a:latin typeface="Chalkboard"/>
                  <a:cs typeface="Chalkboard"/>
                </a:rPr>
                <a:t>&gt;=  return    </a:t>
              </a:r>
              <a:r>
                <a:rPr lang="en-GB" sz="3600" b="1" dirty="0" smtClean="0">
                  <a:solidFill>
                    <a:srgbClr val="FFFF00"/>
                  </a:solidFill>
                  <a:latin typeface="Chalkboard"/>
                  <a:cs typeface="Chalkboard"/>
                </a:rPr>
                <a:t>=</a:t>
              </a:r>
              <a:r>
                <a:rPr lang="en-GB" sz="3200" dirty="0" smtClean="0">
                  <a:solidFill>
                    <a:srgbClr val="FFFF00"/>
                  </a:solidFill>
                  <a:latin typeface="Chalkboard"/>
                  <a:cs typeface="Chalkboard"/>
                </a:rPr>
                <a:t>  </a:t>
              </a:r>
              <a:r>
                <a:rPr lang="en-GB" sz="3200" dirty="0" err="1" smtClean="0">
                  <a:solidFill>
                    <a:schemeClr val="bg1"/>
                  </a:solidFill>
                  <a:latin typeface="Chalkboard"/>
                  <a:cs typeface="Chalkboard"/>
                </a:rPr>
                <a:t>m</a:t>
              </a:r>
              <a:endParaRPr lang="en-GB" sz="3200" dirty="0" smtClean="0">
                <a:solidFill>
                  <a:schemeClr val="bg1"/>
                </a:solidFill>
                <a:latin typeface="Chalkboard"/>
                <a:cs typeface="Chalkboard"/>
              </a:endParaRPr>
            </a:p>
          </p:txBody>
        </p:sp>
        <p:sp>
          <p:nvSpPr>
            <p:cNvPr id="5" name="Rectangle 4"/>
            <p:cNvSpPr>
              <a:spLocks noChangeArrowheads="1"/>
            </p:cNvSpPr>
            <p:nvPr/>
          </p:nvSpPr>
          <p:spPr bwMode="auto">
            <a:xfrm>
              <a:off x="269240" y="3500120"/>
              <a:ext cx="2839720" cy="1569660"/>
            </a:xfrm>
            <a:prstGeom prst="rect">
              <a:avLst/>
            </a:prstGeom>
            <a:solidFill>
              <a:srgbClr val="5F84D2"/>
            </a:solidFill>
            <a:ln w="9525">
              <a:noFill/>
              <a:miter lim="800000"/>
              <a:headEnd/>
              <a:tailEnd/>
            </a:ln>
            <a:effectLst/>
          </p:spPr>
          <p:txBody>
            <a:bodyPr wrap="square">
              <a:prstTxWarp prst="textNoShape">
                <a:avLst/>
              </a:prstTxWarp>
              <a:spAutoFit/>
            </a:bodyPr>
            <a:lstStyle/>
            <a:p>
              <a:pPr marL="290513" indent="-290513">
                <a:buClr>
                  <a:srgbClr val="FF3300"/>
                </a:buClr>
                <a:buFont typeface="Wingdings" charset="2"/>
                <a:buNone/>
                <a:tabLst>
                  <a:tab pos="2667000" algn="l"/>
                  <a:tab pos="3429000" algn="l"/>
                </a:tabLst>
              </a:pPr>
              <a:r>
                <a:rPr lang="en-GB" sz="3200" dirty="0" smtClean="0">
                  <a:solidFill>
                    <a:schemeClr val="bg1"/>
                  </a:solidFill>
                  <a:latin typeface="Chalkboard"/>
                  <a:cs typeface="Chalkboard"/>
                </a:rPr>
                <a:t>do { </a:t>
              </a:r>
              <a:r>
                <a:rPr lang="en-GB" sz="3200" dirty="0" err="1" smtClean="0">
                  <a:solidFill>
                    <a:schemeClr val="bg1"/>
                  </a:solidFill>
                  <a:latin typeface="Chalkboard"/>
                  <a:cs typeface="Chalkboard"/>
                </a:rPr>
                <a:t>x</a:t>
              </a:r>
              <a:r>
                <a:rPr lang="en-GB" sz="3200" dirty="0" smtClean="0">
                  <a:solidFill>
                    <a:schemeClr val="bg1"/>
                  </a:solidFill>
                  <a:latin typeface="Chalkboard"/>
                  <a:cs typeface="Chalkboard"/>
                </a:rPr>
                <a:t> &lt;- m</a:t>
              </a:r>
              <a:r>
                <a:rPr lang="en-GB" sz="3200" baseline="-25000" dirty="0" smtClean="0">
                  <a:solidFill>
                    <a:schemeClr val="bg1"/>
                  </a:solidFill>
                  <a:latin typeface="Chalkboard"/>
                  <a:cs typeface="Chalkboard"/>
                </a:rPr>
                <a:t>1</a:t>
              </a:r>
              <a:r>
                <a:rPr lang="en-GB" sz="3200" dirty="0" smtClean="0">
                  <a:solidFill>
                    <a:schemeClr val="bg1"/>
                  </a:solidFill>
                  <a:latin typeface="Chalkboard"/>
                  <a:cs typeface="Chalkboard"/>
                </a:rPr>
                <a:t>;</a:t>
              </a:r>
            </a:p>
            <a:p>
              <a:pPr marL="290513" indent="-290513">
                <a:buClr>
                  <a:srgbClr val="FF3300"/>
                </a:buClr>
                <a:buFont typeface="Wingdings" charset="2"/>
                <a:buNone/>
                <a:tabLst>
                  <a:tab pos="2667000" algn="l"/>
                  <a:tab pos="3429000" algn="l"/>
                </a:tabLst>
              </a:pPr>
              <a:r>
                <a:rPr lang="en-GB" sz="3200" dirty="0" smtClean="0">
                  <a:solidFill>
                    <a:schemeClr val="bg1"/>
                  </a:solidFill>
                  <a:latin typeface="Chalkboard"/>
                  <a:cs typeface="Chalkboard"/>
                </a:rPr>
                <a:t>      </a:t>
              </a:r>
              <a:r>
                <a:rPr lang="en-GB" sz="3200" dirty="0" err="1" smtClean="0">
                  <a:solidFill>
                    <a:schemeClr val="bg1"/>
                  </a:solidFill>
                  <a:latin typeface="Chalkboard"/>
                  <a:cs typeface="Chalkboard"/>
                </a:rPr>
                <a:t>y</a:t>
              </a:r>
              <a:r>
                <a:rPr lang="en-GB" sz="3200" dirty="0" smtClean="0">
                  <a:solidFill>
                    <a:schemeClr val="bg1"/>
                  </a:solidFill>
                  <a:latin typeface="Chalkboard"/>
                  <a:cs typeface="Chalkboard"/>
                </a:rPr>
                <a:t> &lt;- m</a:t>
              </a:r>
              <a:r>
                <a:rPr lang="en-GB" sz="3200" baseline="-25000" dirty="0" smtClean="0">
                  <a:solidFill>
                    <a:schemeClr val="bg1"/>
                  </a:solidFill>
                  <a:latin typeface="Chalkboard"/>
                  <a:cs typeface="Chalkboard"/>
                </a:rPr>
                <a:t>2</a:t>
              </a:r>
              <a:r>
                <a:rPr lang="en-GB" sz="3200" dirty="0" smtClean="0">
                  <a:solidFill>
                    <a:schemeClr val="bg1"/>
                  </a:solidFill>
                  <a:latin typeface="Chalkboard"/>
                  <a:cs typeface="Chalkboard"/>
                </a:rPr>
                <a:t>;</a:t>
              </a:r>
            </a:p>
            <a:p>
              <a:pPr marL="290513" indent="-290513">
                <a:buClr>
                  <a:srgbClr val="FF3300"/>
                </a:buClr>
                <a:buFont typeface="Wingdings" charset="2"/>
                <a:buNone/>
                <a:tabLst>
                  <a:tab pos="2667000" algn="l"/>
                  <a:tab pos="3429000" algn="l"/>
                </a:tabLst>
              </a:pPr>
              <a:r>
                <a:rPr lang="en-GB" sz="3200" dirty="0" smtClean="0">
                  <a:solidFill>
                    <a:schemeClr val="bg1"/>
                  </a:solidFill>
                  <a:latin typeface="Chalkboard"/>
                  <a:cs typeface="Chalkboard"/>
                </a:rPr>
                <a:t>     m</a:t>
              </a:r>
              <a:r>
                <a:rPr lang="en-GB" sz="3200" baseline="-25000" dirty="0" smtClean="0">
                  <a:solidFill>
                    <a:schemeClr val="bg1"/>
                  </a:solidFill>
                  <a:latin typeface="Chalkboard"/>
                  <a:cs typeface="Chalkboard"/>
                </a:rPr>
                <a:t>3</a:t>
              </a:r>
              <a:r>
                <a:rPr lang="en-GB" sz="3200" dirty="0" smtClean="0">
                  <a:solidFill>
                    <a:schemeClr val="bg1"/>
                  </a:solidFill>
                  <a:latin typeface="Chalkboard"/>
                  <a:cs typeface="Chalkboard"/>
                </a:rPr>
                <a:t> }</a:t>
              </a:r>
            </a:p>
          </p:txBody>
        </p:sp>
        <p:sp>
          <p:nvSpPr>
            <p:cNvPr id="6" name="Rectangle 5"/>
            <p:cNvSpPr>
              <a:spLocks noChangeArrowheads="1"/>
            </p:cNvSpPr>
            <p:nvPr/>
          </p:nvSpPr>
          <p:spPr bwMode="auto">
            <a:xfrm>
              <a:off x="4053840" y="3520440"/>
              <a:ext cx="4419600" cy="1569660"/>
            </a:xfrm>
            <a:prstGeom prst="rect">
              <a:avLst/>
            </a:prstGeom>
            <a:solidFill>
              <a:srgbClr val="5F84D2"/>
            </a:solidFill>
            <a:ln w="9525">
              <a:noFill/>
              <a:miter lim="800000"/>
              <a:headEnd/>
              <a:tailEnd/>
            </a:ln>
            <a:effectLst/>
          </p:spPr>
          <p:txBody>
            <a:bodyPr wrap="square">
              <a:prstTxWarp prst="textNoShape">
                <a:avLst/>
              </a:prstTxWarp>
              <a:spAutoFit/>
            </a:bodyPr>
            <a:lstStyle/>
            <a:p>
              <a:pPr marL="290513" indent="-290513">
                <a:buClr>
                  <a:srgbClr val="FF3300"/>
                </a:buClr>
                <a:buFont typeface="Wingdings" charset="2"/>
                <a:buNone/>
                <a:tabLst>
                  <a:tab pos="2667000" algn="l"/>
                  <a:tab pos="3429000" algn="l"/>
                </a:tabLst>
              </a:pPr>
              <a:r>
                <a:rPr lang="en-GB" sz="3200" dirty="0" smtClean="0">
                  <a:solidFill>
                    <a:schemeClr val="bg1"/>
                  </a:solidFill>
                  <a:latin typeface="Chalkboard"/>
                  <a:cs typeface="Chalkboard"/>
                </a:rPr>
                <a:t>do { </a:t>
              </a:r>
              <a:r>
                <a:rPr lang="en-GB" sz="3200" dirty="0" err="1" smtClean="0">
                  <a:solidFill>
                    <a:schemeClr val="bg1"/>
                  </a:solidFill>
                  <a:latin typeface="Chalkboard"/>
                  <a:cs typeface="Chalkboard"/>
                </a:rPr>
                <a:t>y</a:t>
              </a:r>
              <a:r>
                <a:rPr lang="en-GB" sz="3200" dirty="0" smtClean="0">
                  <a:solidFill>
                    <a:schemeClr val="bg1"/>
                  </a:solidFill>
                  <a:latin typeface="Chalkboard"/>
                  <a:cs typeface="Chalkboard"/>
                </a:rPr>
                <a:t> &lt;- do { </a:t>
              </a:r>
              <a:r>
                <a:rPr lang="en-GB" sz="3200" dirty="0" err="1" smtClean="0">
                  <a:solidFill>
                    <a:schemeClr val="bg1"/>
                  </a:solidFill>
                  <a:latin typeface="Chalkboard"/>
                  <a:cs typeface="Chalkboard"/>
                </a:rPr>
                <a:t>x</a:t>
              </a:r>
              <a:r>
                <a:rPr lang="en-GB" sz="3200" dirty="0" smtClean="0">
                  <a:solidFill>
                    <a:schemeClr val="bg1"/>
                  </a:solidFill>
                  <a:latin typeface="Chalkboard"/>
                  <a:cs typeface="Chalkboard"/>
                </a:rPr>
                <a:t> &lt;- m</a:t>
              </a:r>
              <a:r>
                <a:rPr lang="en-GB" sz="3200" baseline="-25000" dirty="0" smtClean="0">
                  <a:solidFill>
                    <a:schemeClr val="bg1"/>
                  </a:solidFill>
                  <a:latin typeface="Chalkboard"/>
                  <a:cs typeface="Chalkboard"/>
                </a:rPr>
                <a:t>1</a:t>
              </a:r>
              <a:r>
                <a:rPr lang="en-GB" sz="3200" dirty="0" smtClean="0">
                  <a:solidFill>
                    <a:schemeClr val="bg1"/>
                  </a:solidFill>
                  <a:latin typeface="Chalkboard"/>
                  <a:cs typeface="Chalkboard"/>
                </a:rPr>
                <a:t>;</a:t>
              </a:r>
            </a:p>
            <a:p>
              <a:pPr marL="290513" indent="-290513">
                <a:buClr>
                  <a:srgbClr val="FF3300"/>
                </a:buClr>
                <a:buFont typeface="Wingdings" charset="2"/>
                <a:buNone/>
                <a:tabLst>
                  <a:tab pos="2667000" algn="l"/>
                  <a:tab pos="3429000" algn="l"/>
                </a:tabLst>
              </a:pPr>
              <a:r>
                <a:rPr lang="en-GB" sz="3200" dirty="0" smtClean="0">
                  <a:solidFill>
                    <a:schemeClr val="bg1"/>
                  </a:solidFill>
                  <a:latin typeface="Chalkboard"/>
                  <a:cs typeface="Chalkboard"/>
                </a:rPr>
                <a:t>                 m</a:t>
              </a:r>
              <a:r>
                <a:rPr lang="en-GB" sz="3200" baseline="-25000" dirty="0" smtClean="0">
                  <a:solidFill>
                    <a:schemeClr val="bg1"/>
                  </a:solidFill>
                  <a:latin typeface="Chalkboard"/>
                  <a:cs typeface="Chalkboard"/>
                </a:rPr>
                <a:t>2</a:t>
              </a:r>
              <a:r>
                <a:rPr lang="en-GB" sz="3200" dirty="0" smtClean="0">
                  <a:solidFill>
                    <a:schemeClr val="bg1"/>
                  </a:solidFill>
                  <a:latin typeface="Chalkboard"/>
                  <a:cs typeface="Chalkboard"/>
                </a:rPr>
                <a:t> }</a:t>
              </a:r>
            </a:p>
            <a:p>
              <a:pPr marL="290513" indent="-290513">
                <a:buClr>
                  <a:srgbClr val="FF3300"/>
                </a:buClr>
                <a:buFont typeface="Wingdings" charset="2"/>
                <a:buNone/>
                <a:tabLst>
                  <a:tab pos="2667000" algn="l"/>
                  <a:tab pos="3429000" algn="l"/>
                </a:tabLst>
              </a:pPr>
              <a:r>
                <a:rPr lang="en-GB" sz="3200" dirty="0" smtClean="0">
                  <a:solidFill>
                    <a:schemeClr val="bg1"/>
                  </a:solidFill>
                  <a:latin typeface="Chalkboard"/>
                  <a:cs typeface="Chalkboard"/>
                </a:rPr>
                <a:t>     m</a:t>
              </a:r>
              <a:r>
                <a:rPr lang="en-GB" sz="3200" baseline="-25000" dirty="0" smtClean="0">
                  <a:solidFill>
                    <a:schemeClr val="bg1"/>
                  </a:solidFill>
                  <a:latin typeface="Chalkboard"/>
                  <a:cs typeface="Chalkboard"/>
                </a:rPr>
                <a:t>3</a:t>
              </a:r>
              <a:r>
                <a:rPr lang="en-GB" sz="3200" dirty="0" smtClean="0">
                  <a:solidFill>
                    <a:schemeClr val="bg1"/>
                  </a:solidFill>
                  <a:latin typeface="Chalkboard"/>
                  <a:cs typeface="Chalkboard"/>
                </a:rPr>
                <a:t>}</a:t>
              </a:r>
            </a:p>
          </p:txBody>
        </p:sp>
        <p:sp>
          <p:nvSpPr>
            <p:cNvPr id="7" name="Rectangle 6"/>
            <p:cNvSpPr>
              <a:spLocks noChangeArrowheads="1"/>
            </p:cNvSpPr>
            <p:nvPr/>
          </p:nvSpPr>
          <p:spPr bwMode="auto">
            <a:xfrm>
              <a:off x="3495040" y="3500120"/>
              <a:ext cx="487680" cy="584776"/>
            </a:xfrm>
            <a:prstGeom prst="rect">
              <a:avLst/>
            </a:prstGeom>
            <a:solidFill>
              <a:srgbClr val="5F84D2"/>
            </a:solidFill>
            <a:ln w="9525">
              <a:noFill/>
              <a:miter lim="800000"/>
              <a:headEnd/>
              <a:tailEnd/>
            </a:ln>
            <a:effectLst/>
          </p:spPr>
          <p:txBody>
            <a:bodyPr wrap="square">
              <a:prstTxWarp prst="textNoShape">
                <a:avLst/>
              </a:prstTxWarp>
              <a:spAutoFit/>
            </a:bodyPr>
            <a:lstStyle/>
            <a:p>
              <a:pPr marL="290513" indent="-290513">
                <a:buClr>
                  <a:srgbClr val="FF3300"/>
                </a:buClr>
                <a:buFont typeface="Wingdings" charset="2"/>
                <a:buNone/>
                <a:tabLst>
                  <a:tab pos="2667000" algn="l"/>
                  <a:tab pos="3429000" algn="l"/>
                </a:tabLst>
              </a:pPr>
              <a:r>
                <a:rPr lang="en-GB" sz="3200" b="1" dirty="0" smtClean="0">
                  <a:solidFill>
                    <a:srgbClr val="FFFF00"/>
                  </a:solidFill>
                  <a:latin typeface="Chalkboard"/>
                  <a:cs typeface="Chalkboard"/>
                </a:rPr>
                <a:t>=</a:t>
              </a:r>
              <a:endParaRPr lang="en-GB" sz="3200" dirty="0" smtClean="0">
                <a:solidFill>
                  <a:schemeClr val="bg1"/>
                </a:solidFill>
                <a:latin typeface="Chalkboard"/>
                <a:cs typeface="Chalkboard"/>
              </a:endParaRPr>
            </a:p>
          </p:txBody>
        </p:sp>
        <p:sp>
          <p:nvSpPr>
            <p:cNvPr id="8" name="Rectangle 7"/>
            <p:cNvSpPr>
              <a:spLocks noChangeArrowheads="1"/>
            </p:cNvSpPr>
            <p:nvPr/>
          </p:nvSpPr>
          <p:spPr bwMode="auto">
            <a:xfrm>
              <a:off x="3733800" y="5196840"/>
              <a:ext cx="4719320" cy="584776"/>
            </a:xfrm>
            <a:prstGeom prst="rect">
              <a:avLst/>
            </a:prstGeom>
            <a:solidFill>
              <a:srgbClr val="5F84D2"/>
            </a:solidFill>
            <a:ln w="9525">
              <a:noFill/>
              <a:miter lim="800000"/>
              <a:headEnd/>
              <a:tailEnd/>
            </a:ln>
            <a:effectLst/>
          </p:spPr>
          <p:txBody>
            <a:bodyPr wrap="square">
              <a:prstTxWarp prst="textNoShape">
                <a:avLst/>
              </a:prstTxWarp>
              <a:spAutoFit/>
            </a:bodyPr>
            <a:lstStyle/>
            <a:p>
              <a:pPr marL="290513" indent="-290513">
                <a:spcBef>
                  <a:spcPct val="90000"/>
                </a:spcBef>
                <a:buClr>
                  <a:srgbClr val="FF3300"/>
                </a:buClr>
                <a:buFont typeface="Wingdings" charset="2"/>
                <a:buNone/>
                <a:tabLst>
                  <a:tab pos="2667000" algn="l"/>
                  <a:tab pos="3429000" algn="l"/>
                </a:tabLst>
              </a:pPr>
              <a:r>
                <a:rPr lang="en-GB" sz="3200" dirty="0" err="1" smtClean="0">
                  <a:solidFill>
                    <a:schemeClr val="bg1"/>
                  </a:solidFill>
                  <a:latin typeface="Chalkboard"/>
                  <a:cs typeface="Chalkboard"/>
                </a:rPr>
                <a:t>x</a:t>
              </a:r>
              <a:r>
                <a:rPr lang="en-GB" sz="3200" dirty="0" smtClean="0">
                  <a:solidFill>
                    <a:schemeClr val="bg1"/>
                  </a:solidFill>
                  <a:latin typeface="Chalkboard"/>
                  <a:cs typeface="Chalkboard"/>
                </a:rPr>
                <a:t> not in free </a:t>
              </a:r>
              <a:r>
                <a:rPr lang="en-GB" sz="3200" dirty="0" err="1" smtClean="0">
                  <a:solidFill>
                    <a:schemeClr val="bg1"/>
                  </a:solidFill>
                  <a:latin typeface="Chalkboard"/>
                  <a:cs typeface="Chalkboard"/>
                </a:rPr>
                <a:t>vars</a:t>
              </a:r>
              <a:r>
                <a:rPr lang="en-GB" sz="3200" dirty="0" smtClean="0">
                  <a:solidFill>
                    <a:schemeClr val="bg1"/>
                  </a:solidFill>
                  <a:latin typeface="Chalkboard"/>
                  <a:cs typeface="Chalkboard"/>
                </a:rPr>
                <a:t> of m</a:t>
              </a:r>
              <a:r>
                <a:rPr lang="en-GB" sz="3200" baseline="-25000" dirty="0" smtClean="0">
                  <a:solidFill>
                    <a:schemeClr val="bg1"/>
                  </a:solidFill>
                  <a:latin typeface="Chalkboard"/>
                  <a:cs typeface="Chalkboard"/>
                </a:rPr>
                <a:t>3</a:t>
              </a:r>
              <a:endParaRPr lang="en-GB" sz="3200" baseline="-25000" dirty="0">
                <a:solidFill>
                  <a:schemeClr val="bg1"/>
                </a:solidFill>
                <a:latin typeface="Chalkboard"/>
                <a:cs typeface="Chalkboard"/>
              </a:endParaRPr>
            </a:p>
          </p:txBody>
        </p:sp>
      </p:grpSp>
    </p:spTree>
    <p:extLst>
      <p:ext uri="{BB962C8B-B14F-4D97-AF65-F5344CB8AC3E}">
        <p14:creationId xmlns:p14="http://schemas.microsoft.com/office/powerpoint/2010/main" val="144479934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Derived Laws for (</a:t>
            </a:r>
            <a:r>
              <a:rPr lang="en-US" dirty="0" smtClean="0">
                <a:solidFill>
                  <a:srgbClr val="FFFF00"/>
                </a:solidFill>
              </a:rPr>
              <a:t>&gt;&gt;</a:t>
            </a:r>
            <a:r>
              <a:rPr lang="en-US" dirty="0" smtClean="0"/>
              <a:t>) and </a:t>
            </a:r>
            <a:r>
              <a:rPr lang="en-US" dirty="0" smtClean="0">
                <a:solidFill>
                  <a:srgbClr val="FFFF00"/>
                </a:solidFill>
              </a:rPr>
              <a:t>done</a:t>
            </a:r>
            <a:endParaRPr lang="en-US" dirty="0">
              <a:solidFill>
                <a:srgbClr val="FFFF00"/>
              </a:solidFill>
            </a:endParaRPr>
          </a:p>
        </p:txBody>
      </p:sp>
      <p:sp>
        <p:nvSpPr>
          <p:cNvPr id="4" name="Rectangle 3"/>
          <p:cNvSpPr>
            <a:spLocks noChangeArrowheads="1"/>
          </p:cNvSpPr>
          <p:nvPr/>
        </p:nvSpPr>
        <p:spPr bwMode="auto">
          <a:xfrm>
            <a:off x="1435100" y="3949700"/>
            <a:ext cx="6629400" cy="1754326"/>
          </a:xfrm>
          <a:prstGeom prst="rect">
            <a:avLst/>
          </a:prstGeom>
          <a:solidFill>
            <a:srgbClr val="5F84D2"/>
          </a:solidFill>
          <a:ln w="9525">
            <a:noFill/>
            <a:miter lim="800000"/>
            <a:headEnd/>
            <a:tailEnd/>
          </a:ln>
          <a:effectLst/>
        </p:spPr>
        <p:txBody>
          <a:bodyPr>
            <a:prstTxWarp prst="textNoShape">
              <a:avLst/>
            </a:prstTxWarp>
            <a:spAutoFit/>
          </a:bodyPr>
          <a:lstStyle/>
          <a:p>
            <a:pPr marL="290513" indent="-290513">
              <a:spcBef>
                <a:spcPct val="60000"/>
              </a:spcBef>
              <a:buClr>
                <a:srgbClr val="FF3300"/>
              </a:buClr>
              <a:buFont typeface="Wingdings" charset="2"/>
              <a:buNone/>
              <a:tabLst>
                <a:tab pos="2667000" algn="l"/>
                <a:tab pos="3429000" algn="l"/>
              </a:tabLst>
            </a:pPr>
            <a:r>
              <a:rPr lang="en-GB" sz="2400" dirty="0" smtClean="0">
                <a:solidFill>
                  <a:schemeClr val="bg1"/>
                </a:solidFill>
                <a:latin typeface="Chalkboard"/>
                <a:cs typeface="Chalkboard"/>
              </a:rPr>
              <a:t>done &gt;&gt;  </a:t>
            </a:r>
            <a:r>
              <a:rPr lang="en-GB" sz="2400" dirty="0" err="1" smtClean="0">
                <a:solidFill>
                  <a:schemeClr val="bg1"/>
                </a:solidFill>
                <a:latin typeface="Chalkboard"/>
                <a:cs typeface="Chalkboard"/>
              </a:rPr>
              <a:t>m</a:t>
            </a:r>
            <a:r>
              <a:rPr lang="en-GB" sz="2400" dirty="0" smtClean="0">
                <a:solidFill>
                  <a:schemeClr val="bg1"/>
                </a:solidFill>
                <a:latin typeface="Chalkboard"/>
                <a:cs typeface="Chalkboard"/>
              </a:rPr>
              <a:t>         </a:t>
            </a:r>
            <a:r>
              <a:rPr lang="en-GB" sz="2400" b="1" dirty="0" smtClean="0">
                <a:solidFill>
                  <a:srgbClr val="FFFF00"/>
                </a:solidFill>
                <a:latin typeface="Chalkboard"/>
                <a:cs typeface="Chalkboard"/>
              </a:rPr>
              <a:t>=</a:t>
            </a:r>
            <a:r>
              <a:rPr lang="en-GB" sz="2400" dirty="0" smtClean="0">
                <a:solidFill>
                  <a:schemeClr val="bg1"/>
                </a:solidFill>
                <a:latin typeface="Chalkboard"/>
                <a:cs typeface="Chalkboard"/>
              </a:rPr>
              <a:t> </a:t>
            </a:r>
            <a:r>
              <a:rPr lang="en-GB" sz="2400" dirty="0" err="1" smtClean="0">
                <a:solidFill>
                  <a:schemeClr val="bg1"/>
                </a:solidFill>
                <a:latin typeface="Chalkboard"/>
                <a:cs typeface="Chalkboard"/>
              </a:rPr>
              <a:t>m</a:t>
            </a:r>
            <a:endParaRPr lang="en-GB" sz="2400" dirty="0" smtClean="0">
              <a:solidFill>
                <a:schemeClr val="bg1"/>
              </a:solidFill>
              <a:latin typeface="Chalkboard"/>
              <a:cs typeface="Chalkboard"/>
            </a:endParaRPr>
          </a:p>
          <a:p>
            <a:pPr marL="290513" indent="-290513">
              <a:spcBef>
                <a:spcPct val="60000"/>
              </a:spcBef>
              <a:buClr>
                <a:srgbClr val="FF3300"/>
              </a:buClr>
              <a:buFont typeface="Wingdings" charset="2"/>
              <a:buNone/>
              <a:tabLst>
                <a:tab pos="2667000" algn="l"/>
                <a:tab pos="3429000" algn="l"/>
              </a:tabLst>
            </a:pPr>
            <a:r>
              <a:rPr lang="en-GB" sz="2400" dirty="0" err="1" smtClean="0">
                <a:solidFill>
                  <a:schemeClr val="bg1"/>
                </a:solidFill>
                <a:latin typeface="Chalkboard"/>
                <a:cs typeface="Chalkboard"/>
              </a:rPr>
              <a:t>m</a:t>
            </a:r>
            <a:r>
              <a:rPr lang="en-GB" sz="2400" dirty="0" smtClean="0">
                <a:solidFill>
                  <a:schemeClr val="bg1"/>
                </a:solidFill>
                <a:latin typeface="Chalkboard"/>
                <a:cs typeface="Chalkboard"/>
              </a:rPr>
              <a:t>  </a:t>
            </a:r>
            <a:r>
              <a:rPr lang="en-GB" sz="2400" dirty="0">
                <a:solidFill>
                  <a:schemeClr val="bg1"/>
                </a:solidFill>
                <a:latin typeface="Chalkboard"/>
                <a:cs typeface="Chalkboard"/>
              </a:rPr>
              <a:t>&gt;</a:t>
            </a:r>
            <a:r>
              <a:rPr lang="en-GB" sz="2400" dirty="0" smtClean="0">
                <a:solidFill>
                  <a:schemeClr val="bg1"/>
                </a:solidFill>
                <a:latin typeface="Chalkboard"/>
                <a:cs typeface="Chalkboard"/>
              </a:rPr>
              <a:t>&gt;  done        </a:t>
            </a:r>
            <a:r>
              <a:rPr lang="en-GB" sz="2400" b="1" dirty="0" smtClean="0">
                <a:solidFill>
                  <a:srgbClr val="FFFF00"/>
                </a:solidFill>
                <a:latin typeface="Chalkboard"/>
                <a:cs typeface="Chalkboard"/>
              </a:rPr>
              <a:t>=</a:t>
            </a:r>
            <a:r>
              <a:rPr lang="en-GB" sz="2400" dirty="0" smtClean="0">
                <a:solidFill>
                  <a:srgbClr val="FFFF00"/>
                </a:solidFill>
                <a:latin typeface="Chalkboard"/>
                <a:cs typeface="Chalkboard"/>
              </a:rPr>
              <a:t> </a:t>
            </a:r>
            <a:r>
              <a:rPr lang="en-GB" sz="2400" dirty="0" err="1" smtClean="0">
                <a:solidFill>
                  <a:schemeClr val="bg1"/>
                </a:solidFill>
                <a:latin typeface="Chalkboard"/>
                <a:cs typeface="Chalkboard"/>
              </a:rPr>
              <a:t>m</a:t>
            </a:r>
            <a:endParaRPr lang="en-GB" sz="2400" dirty="0">
              <a:solidFill>
                <a:schemeClr val="bg1"/>
              </a:solidFill>
              <a:latin typeface="Chalkboard"/>
              <a:cs typeface="Chalkboard"/>
            </a:endParaRPr>
          </a:p>
          <a:p>
            <a:pPr marL="290513" indent="-290513">
              <a:spcBef>
                <a:spcPct val="90000"/>
              </a:spcBef>
              <a:buClr>
                <a:srgbClr val="FF3300"/>
              </a:buClr>
              <a:buFont typeface="Wingdings" charset="2"/>
              <a:buNone/>
              <a:tabLst>
                <a:tab pos="2667000" algn="l"/>
                <a:tab pos="3429000" algn="l"/>
              </a:tabLst>
            </a:pPr>
            <a:r>
              <a:rPr lang="en-GB" sz="2400" dirty="0">
                <a:solidFill>
                  <a:schemeClr val="bg1"/>
                </a:solidFill>
                <a:latin typeface="Chalkboard"/>
                <a:cs typeface="Chalkboard"/>
              </a:rPr>
              <a:t>m</a:t>
            </a:r>
            <a:r>
              <a:rPr lang="en-GB" sz="2400" baseline="-25000" dirty="0">
                <a:solidFill>
                  <a:schemeClr val="bg1"/>
                </a:solidFill>
                <a:latin typeface="Chalkboard"/>
                <a:cs typeface="Chalkboard"/>
              </a:rPr>
              <a:t>1</a:t>
            </a:r>
            <a:r>
              <a:rPr lang="en-GB" sz="2400" dirty="0">
                <a:solidFill>
                  <a:schemeClr val="bg1"/>
                </a:solidFill>
                <a:latin typeface="Chalkboard"/>
                <a:cs typeface="Chalkboard"/>
              </a:rPr>
              <a:t> &gt;</a:t>
            </a:r>
            <a:r>
              <a:rPr lang="en-GB" sz="2400" dirty="0" smtClean="0">
                <a:solidFill>
                  <a:schemeClr val="bg1"/>
                </a:solidFill>
                <a:latin typeface="Chalkboard"/>
                <a:cs typeface="Chalkboard"/>
              </a:rPr>
              <a:t>&gt; (m</a:t>
            </a:r>
            <a:r>
              <a:rPr lang="en-GB" sz="2400" baseline="-25000" dirty="0" smtClean="0">
                <a:solidFill>
                  <a:schemeClr val="bg1"/>
                </a:solidFill>
                <a:latin typeface="Chalkboard"/>
                <a:cs typeface="Chalkboard"/>
              </a:rPr>
              <a:t>2</a:t>
            </a:r>
            <a:r>
              <a:rPr lang="en-GB" sz="2400" dirty="0" smtClean="0">
                <a:solidFill>
                  <a:schemeClr val="bg1"/>
                </a:solidFill>
                <a:latin typeface="Chalkboard"/>
                <a:cs typeface="Chalkboard"/>
              </a:rPr>
              <a:t> </a:t>
            </a:r>
            <a:r>
              <a:rPr lang="en-GB" sz="2400" dirty="0">
                <a:solidFill>
                  <a:schemeClr val="bg1"/>
                </a:solidFill>
                <a:latin typeface="Chalkboard"/>
                <a:cs typeface="Chalkboard"/>
              </a:rPr>
              <a:t>&gt;</a:t>
            </a:r>
            <a:r>
              <a:rPr lang="en-GB" sz="2400" dirty="0" smtClean="0">
                <a:solidFill>
                  <a:schemeClr val="bg1"/>
                </a:solidFill>
                <a:latin typeface="Chalkboard"/>
                <a:cs typeface="Chalkboard"/>
              </a:rPr>
              <a:t>&gt; m</a:t>
            </a:r>
            <a:r>
              <a:rPr lang="en-GB" sz="2400" baseline="-25000" dirty="0" smtClean="0">
                <a:solidFill>
                  <a:schemeClr val="bg1"/>
                </a:solidFill>
                <a:latin typeface="Chalkboard"/>
                <a:cs typeface="Chalkboard"/>
              </a:rPr>
              <a:t>3</a:t>
            </a:r>
            <a:r>
              <a:rPr lang="en-GB" sz="2400" dirty="0" smtClean="0">
                <a:solidFill>
                  <a:schemeClr val="bg1"/>
                </a:solidFill>
                <a:latin typeface="Chalkboard"/>
                <a:cs typeface="Chalkboard"/>
              </a:rPr>
              <a:t>)  </a:t>
            </a:r>
            <a:r>
              <a:rPr lang="en-GB" sz="2400" b="1" dirty="0" smtClean="0">
                <a:solidFill>
                  <a:srgbClr val="FFFF00"/>
                </a:solidFill>
                <a:latin typeface="Chalkboard"/>
                <a:cs typeface="Chalkboard"/>
              </a:rPr>
              <a:t>=</a:t>
            </a:r>
            <a:r>
              <a:rPr lang="en-GB" sz="2400" dirty="0">
                <a:solidFill>
                  <a:srgbClr val="FFFF00"/>
                </a:solidFill>
                <a:latin typeface="Chalkboard"/>
                <a:cs typeface="Chalkboard"/>
              </a:rPr>
              <a:t> </a:t>
            </a:r>
            <a:r>
              <a:rPr lang="en-GB" sz="2400" dirty="0" smtClean="0">
                <a:solidFill>
                  <a:schemeClr val="bg1"/>
                </a:solidFill>
                <a:latin typeface="Chalkboard"/>
                <a:cs typeface="Chalkboard"/>
              </a:rPr>
              <a:t>(</a:t>
            </a:r>
            <a:r>
              <a:rPr lang="en-GB" sz="2400" dirty="0">
                <a:solidFill>
                  <a:schemeClr val="bg1"/>
                </a:solidFill>
                <a:latin typeface="Chalkboard"/>
                <a:cs typeface="Chalkboard"/>
              </a:rPr>
              <a:t>m</a:t>
            </a:r>
            <a:r>
              <a:rPr lang="en-GB" sz="2400" baseline="-25000" dirty="0">
                <a:solidFill>
                  <a:schemeClr val="bg1"/>
                </a:solidFill>
                <a:latin typeface="Chalkboard"/>
                <a:cs typeface="Chalkboard"/>
              </a:rPr>
              <a:t>1</a:t>
            </a:r>
            <a:r>
              <a:rPr lang="en-GB" sz="2400" dirty="0">
                <a:solidFill>
                  <a:schemeClr val="bg1"/>
                </a:solidFill>
                <a:latin typeface="Chalkboard"/>
                <a:cs typeface="Chalkboard"/>
              </a:rPr>
              <a:t> &gt;</a:t>
            </a:r>
            <a:r>
              <a:rPr lang="en-GB" sz="2400" dirty="0" smtClean="0">
                <a:solidFill>
                  <a:schemeClr val="bg1"/>
                </a:solidFill>
                <a:latin typeface="Chalkboard"/>
                <a:cs typeface="Chalkboard"/>
              </a:rPr>
              <a:t>&gt; m</a:t>
            </a:r>
            <a:r>
              <a:rPr lang="en-GB" sz="2400" baseline="-25000" dirty="0" smtClean="0">
                <a:solidFill>
                  <a:schemeClr val="bg1"/>
                </a:solidFill>
                <a:latin typeface="Chalkboard"/>
                <a:cs typeface="Chalkboard"/>
              </a:rPr>
              <a:t>2</a:t>
            </a:r>
            <a:r>
              <a:rPr lang="en-GB" sz="2400" dirty="0" smtClean="0">
                <a:solidFill>
                  <a:schemeClr val="bg1"/>
                </a:solidFill>
                <a:latin typeface="Chalkboard"/>
                <a:cs typeface="Chalkboard"/>
              </a:rPr>
              <a:t>) </a:t>
            </a:r>
            <a:r>
              <a:rPr lang="en-GB" sz="2400" dirty="0">
                <a:solidFill>
                  <a:schemeClr val="bg1"/>
                </a:solidFill>
                <a:latin typeface="Chalkboard"/>
                <a:cs typeface="Chalkboard"/>
              </a:rPr>
              <a:t>&gt;</a:t>
            </a:r>
            <a:r>
              <a:rPr lang="en-GB" sz="2400" dirty="0" smtClean="0">
                <a:solidFill>
                  <a:schemeClr val="bg1"/>
                </a:solidFill>
                <a:latin typeface="Chalkboard"/>
                <a:cs typeface="Chalkboard"/>
              </a:rPr>
              <a:t>&gt; m</a:t>
            </a:r>
            <a:r>
              <a:rPr lang="en-GB" sz="2400" baseline="-25000" dirty="0" smtClean="0">
                <a:solidFill>
                  <a:schemeClr val="bg1"/>
                </a:solidFill>
                <a:latin typeface="Chalkboard"/>
                <a:cs typeface="Chalkboard"/>
              </a:rPr>
              <a:t>3</a:t>
            </a:r>
          </a:p>
        </p:txBody>
      </p:sp>
      <p:sp>
        <p:nvSpPr>
          <p:cNvPr id="5" name="Rectangle 4"/>
          <p:cNvSpPr>
            <a:spLocks noChangeArrowheads="1"/>
          </p:cNvSpPr>
          <p:nvPr/>
        </p:nvSpPr>
        <p:spPr bwMode="auto">
          <a:xfrm>
            <a:off x="2057400" y="1651001"/>
            <a:ext cx="5029200" cy="1887696"/>
          </a:xfrm>
          <a:prstGeom prst="rect">
            <a:avLst/>
          </a:prstGeom>
          <a:solidFill>
            <a:srgbClr val="FFFF00"/>
          </a:solidFill>
          <a:ln w="9525">
            <a:noFill/>
            <a:miter lim="800000"/>
            <a:headEnd/>
            <a:tailEnd/>
          </a:ln>
          <a:effectLst/>
        </p:spPr>
        <p:txBody>
          <a:bodyPr wrap="square">
            <a:prstTxWarp prst="textNoShape">
              <a:avLst/>
            </a:prstTxWarp>
            <a:spAutoFit/>
          </a:bodyPr>
          <a:lstStyle/>
          <a:p>
            <a:pPr marL="290513" indent="-290513" algn="l">
              <a:spcBef>
                <a:spcPts val="528"/>
              </a:spcBef>
              <a:buClr>
                <a:srgbClr val="FF3300"/>
              </a:buClr>
              <a:buFont typeface="Wingdings" charset="2"/>
              <a:buNone/>
            </a:pPr>
            <a:r>
              <a:rPr lang="en-GB" sz="2000" b="1" dirty="0">
                <a:solidFill>
                  <a:schemeClr val="bg1"/>
                </a:solidFill>
                <a:latin typeface="Courier New" charset="0"/>
              </a:rPr>
              <a:t>(&gt;&gt;) :: IO a -&gt; IO </a:t>
            </a:r>
            <a:r>
              <a:rPr lang="en-GB" sz="2000" b="1" dirty="0" err="1">
                <a:solidFill>
                  <a:schemeClr val="bg1"/>
                </a:solidFill>
                <a:latin typeface="Courier New" charset="0"/>
              </a:rPr>
              <a:t>b</a:t>
            </a:r>
            <a:r>
              <a:rPr lang="en-GB" sz="2000" b="1" dirty="0">
                <a:solidFill>
                  <a:schemeClr val="bg1"/>
                </a:solidFill>
                <a:latin typeface="Courier New" charset="0"/>
              </a:rPr>
              <a:t> -&gt; IO </a:t>
            </a:r>
            <a:r>
              <a:rPr lang="en-GB" sz="2000" b="1" dirty="0" err="1">
                <a:solidFill>
                  <a:schemeClr val="bg1"/>
                </a:solidFill>
                <a:latin typeface="Courier New" charset="0"/>
              </a:rPr>
              <a:t>b</a:t>
            </a:r>
            <a:endParaRPr lang="en-GB" sz="2000" b="1" dirty="0">
              <a:solidFill>
                <a:schemeClr val="bg1"/>
              </a:solidFill>
              <a:latin typeface="Courier New" charset="0"/>
            </a:endParaRPr>
          </a:p>
          <a:p>
            <a:pPr marL="290513" indent="-290513" algn="l">
              <a:spcBef>
                <a:spcPts val="528"/>
              </a:spcBef>
              <a:buClr>
                <a:srgbClr val="FF3300"/>
              </a:buClr>
              <a:buFont typeface="Wingdings" charset="2"/>
              <a:buNone/>
            </a:pPr>
            <a:r>
              <a:rPr lang="en-GB" sz="2000" b="1" dirty="0" err="1">
                <a:solidFill>
                  <a:schemeClr val="bg1"/>
                </a:solidFill>
                <a:latin typeface="Courier New" charset="0"/>
              </a:rPr>
              <a:t>m</a:t>
            </a:r>
            <a:r>
              <a:rPr lang="en-GB" sz="2000" b="1" dirty="0">
                <a:solidFill>
                  <a:schemeClr val="bg1"/>
                </a:solidFill>
                <a:latin typeface="Courier New" charset="0"/>
              </a:rPr>
              <a:t> &gt;&gt; </a:t>
            </a:r>
            <a:r>
              <a:rPr lang="en-GB" sz="2000" b="1" dirty="0" err="1">
                <a:solidFill>
                  <a:schemeClr val="bg1"/>
                </a:solidFill>
                <a:latin typeface="Courier New" charset="0"/>
              </a:rPr>
              <a:t>n</a:t>
            </a:r>
            <a:r>
              <a:rPr lang="en-GB" sz="2000" b="1" dirty="0">
                <a:solidFill>
                  <a:schemeClr val="bg1"/>
                </a:solidFill>
                <a:latin typeface="Courier New" charset="0"/>
              </a:rPr>
              <a:t>  =  </a:t>
            </a:r>
            <a:r>
              <a:rPr lang="en-GB" sz="2000" b="1" dirty="0" err="1">
                <a:solidFill>
                  <a:schemeClr val="bg1"/>
                </a:solidFill>
                <a:latin typeface="Courier New" charset="0"/>
              </a:rPr>
              <a:t>m</a:t>
            </a:r>
            <a:r>
              <a:rPr lang="en-GB" sz="2000" b="1" dirty="0">
                <a:solidFill>
                  <a:schemeClr val="bg1"/>
                </a:solidFill>
                <a:latin typeface="Courier New" charset="0"/>
              </a:rPr>
              <a:t> &gt;&gt;= (</a:t>
            </a:r>
            <a:r>
              <a:rPr lang="en-GB" sz="2000" b="1" dirty="0" smtClean="0">
                <a:solidFill>
                  <a:schemeClr val="bg1"/>
                </a:solidFill>
                <a:latin typeface="Courier New" charset="0"/>
              </a:rPr>
              <a:t>\</a:t>
            </a:r>
            <a:r>
              <a:rPr lang="en-GB" sz="2000" b="1" dirty="0">
                <a:solidFill>
                  <a:schemeClr val="bg1"/>
                </a:solidFill>
                <a:latin typeface="Courier New" charset="0"/>
              </a:rPr>
              <a:t>_</a:t>
            </a:r>
            <a:r>
              <a:rPr lang="en-GB" sz="2000" b="1" dirty="0" smtClean="0">
                <a:solidFill>
                  <a:schemeClr val="bg1"/>
                </a:solidFill>
                <a:latin typeface="Courier New" charset="0"/>
              </a:rPr>
              <a:t> </a:t>
            </a:r>
            <a:r>
              <a:rPr lang="en-GB" sz="2000" b="1" dirty="0">
                <a:solidFill>
                  <a:schemeClr val="bg1"/>
                </a:solidFill>
                <a:latin typeface="Courier New" charset="0"/>
              </a:rPr>
              <a:t>-&gt; </a:t>
            </a:r>
            <a:r>
              <a:rPr lang="en-GB" sz="2000" b="1" dirty="0" err="1">
                <a:solidFill>
                  <a:schemeClr val="bg1"/>
                </a:solidFill>
                <a:latin typeface="Courier New" charset="0"/>
              </a:rPr>
              <a:t>n</a:t>
            </a:r>
            <a:r>
              <a:rPr lang="en-GB" sz="2000" b="1" dirty="0" smtClean="0">
                <a:solidFill>
                  <a:schemeClr val="bg1"/>
                </a:solidFill>
                <a:latin typeface="Courier New" charset="0"/>
              </a:rPr>
              <a:t>)</a:t>
            </a:r>
          </a:p>
          <a:p>
            <a:pPr marL="290513" indent="-290513" algn="l">
              <a:spcBef>
                <a:spcPts val="528"/>
              </a:spcBef>
              <a:buClr>
                <a:srgbClr val="FF3300"/>
              </a:buClr>
              <a:buFont typeface="Wingdings" charset="2"/>
              <a:buNone/>
            </a:pPr>
            <a:endParaRPr lang="en-GB" sz="2000" b="1" dirty="0" smtClean="0">
              <a:solidFill>
                <a:schemeClr val="bg1"/>
              </a:solidFill>
              <a:latin typeface="Courier New" charset="0"/>
            </a:endParaRPr>
          </a:p>
          <a:p>
            <a:pPr marL="290513" indent="-290513" algn="l">
              <a:spcBef>
                <a:spcPts val="528"/>
              </a:spcBef>
              <a:buClr>
                <a:srgbClr val="FF3300"/>
              </a:buClr>
              <a:buFont typeface="Wingdings" charset="2"/>
              <a:buNone/>
            </a:pPr>
            <a:r>
              <a:rPr lang="en-GB" sz="2000" b="1" dirty="0" smtClean="0">
                <a:solidFill>
                  <a:schemeClr val="bg1"/>
                </a:solidFill>
                <a:latin typeface="Courier New" charset="0"/>
              </a:rPr>
              <a:t>done :: IO ()</a:t>
            </a:r>
          </a:p>
          <a:p>
            <a:pPr marL="290513" indent="-290513" algn="l">
              <a:spcBef>
                <a:spcPts val="528"/>
              </a:spcBef>
              <a:buClr>
                <a:srgbClr val="FF3300"/>
              </a:buClr>
              <a:buFont typeface="Wingdings" charset="2"/>
              <a:buNone/>
            </a:pPr>
            <a:r>
              <a:rPr lang="en-GB" sz="2000" b="1" dirty="0" smtClean="0">
                <a:solidFill>
                  <a:schemeClr val="bg1"/>
                </a:solidFill>
                <a:latin typeface="Courier New" charset="0"/>
              </a:rPr>
              <a:t>done = return ()</a:t>
            </a:r>
            <a:endParaRPr lang="en-GB" sz="2000" b="1" dirty="0">
              <a:solidFill>
                <a:schemeClr val="bg1"/>
              </a:solidFill>
              <a:latin typeface="Courier New" charset="0"/>
            </a:endParaRPr>
          </a:p>
        </p:txBody>
      </p:sp>
    </p:spTree>
    <p:extLst>
      <p:ext uri="{BB962C8B-B14F-4D97-AF65-F5344CB8AC3E}">
        <p14:creationId xmlns:p14="http://schemas.microsoft.com/office/powerpoint/2010/main" val="182694369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Reasoning</a:t>
            </a:r>
            <a:endParaRPr lang="en-US" dirty="0"/>
          </a:p>
        </p:txBody>
      </p:sp>
      <p:sp>
        <p:nvSpPr>
          <p:cNvPr id="3" name="Content Placeholder 2"/>
          <p:cNvSpPr>
            <a:spLocks noGrp="1"/>
          </p:cNvSpPr>
          <p:nvPr>
            <p:ph idx="1"/>
          </p:nvPr>
        </p:nvSpPr>
        <p:spPr/>
        <p:txBody>
          <a:bodyPr/>
          <a:lstStyle/>
          <a:p>
            <a:r>
              <a:rPr lang="en-US" dirty="0" smtClean="0"/>
              <a:t>Using the monad laws and </a:t>
            </a:r>
            <a:r>
              <a:rPr lang="en-US" dirty="0" err="1" smtClean="0"/>
              <a:t>equational</a:t>
            </a:r>
            <a:r>
              <a:rPr lang="en-US" dirty="0" smtClean="0"/>
              <a:t> reasoning, we can prove program properties.</a:t>
            </a:r>
            <a:endParaRPr lang="en-US" dirty="0"/>
          </a:p>
        </p:txBody>
      </p:sp>
      <p:sp>
        <p:nvSpPr>
          <p:cNvPr id="4" name="Rectangle 3"/>
          <p:cNvSpPr>
            <a:spLocks noChangeArrowheads="1"/>
          </p:cNvSpPr>
          <p:nvPr/>
        </p:nvSpPr>
        <p:spPr bwMode="auto">
          <a:xfrm>
            <a:off x="1600200" y="2806701"/>
            <a:ext cx="5943600" cy="1051570"/>
          </a:xfrm>
          <a:prstGeom prst="rect">
            <a:avLst/>
          </a:prstGeom>
          <a:solidFill>
            <a:srgbClr val="FFFF00"/>
          </a:solidFill>
          <a:ln w="9525">
            <a:noFill/>
            <a:miter lim="800000"/>
            <a:headEnd/>
            <a:tailEnd/>
          </a:ln>
          <a:effectLst/>
        </p:spPr>
        <p:txBody>
          <a:bodyPr wrap="square">
            <a:prstTxWarp prst="textNoShape">
              <a:avLst/>
            </a:prstTxWarp>
            <a:spAutoFit/>
          </a:bodyPr>
          <a:lstStyle/>
          <a:p>
            <a:pPr marL="290513" indent="-290513" algn="l">
              <a:spcBef>
                <a:spcPts val="528"/>
              </a:spcBef>
              <a:buClr>
                <a:srgbClr val="FF3300"/>
              </a:buClr>
              <a:buFont typeface="Wingdings" charset="2"/>
              <a:buNone/>
            </a:pPr>
            <a:r>
              <a:rPr lang="en-GB" b="1" dirty="0" err="1" smtClean="0">
                <a:solidFill>
                  <a:schemeClr val="bg1"/>
                </a:solidFill>
                <a:latin typeface="Courier New" charset="0"/>
              </a:rPr>
              <a:t>putStr</a:t>
            </a:r>
            <a:r>
              <a:rPr lang="en-GB" b="1" dirty="0" smtClean="0">
                <a:solidFill>
                  <a:schemeClr val="bg1"/>
                </a:solidFill>
                <a:latin typeface="Courier New" charset="0"/>
              </a:rPr>
              <a:t> :: String -&gt; IO ()</a:t>
            </a:r>
          </a:p>
          <a:p>
            <a:pPr marL="290513" indent="-290513" algn="l">
              <a:spcBef>
                <a:spcPts val="528"/>
              </a:spcBef>
              <a:buClr>
                <a:srgbClr val="FF3300"/>
              </a:buClr>
              <a:buFont typeface="Wingdings" charset="2"/>
              <a:buNone/>
            </a:pPr>
            <a:r>
              <a:rPr lang="en-GB" b="1" dirty="0" err="1" smtClean="0">
                <a:solidFill>
                  <a:schemeClr val="bg1"/>
                </a:solidFill>
                <a:latin typeface="Courier New" charset="0"/>
              </a:rPr>
              <a:t>putStr</a:t>
            </a:r>
            <a:r>
              <a:rPr lang="en-GB" b="1" dirty="0" smtClean="0">
                <a:solidFill>
                  <a:schemeClr val="bg1"/>
                </a:solidFill>
                <a:latin typeface="Courier New" charset="0"/>
              </a:rPr>
              <a:t> [] = done</a:t>
            </a:r>
          </a:p>
          <a:p>
            <a:pPr marL="290513" indent="-290513" algn="l">
              <a:spcBef>
                <a:spcPts val="528"/>
              </a:spcBef>
              <a:buClr>
                <a:srgbClr val="FF3300"/>
              </a:buClr>
              <a:buFont typeface="Wingdings" charset="2"/>
              <a:buNone/>
            </a:pPr>
            <a:r>
              <a:rPr lang="en-GB" b="1" dirty="0" err="1" smtClean="0">
                <a:solidFill>
                  <a:schemeClr val="bg1"/>
                </a:solidFill>
                <a:latin typeface="Courier New" charset="0"/>
              </a:rPr>
              <a:t>putStr</a:t>
            </a:r>
            <a:r>
              <a:rPr lang="en-GB" b="1" dirty="0" smtClean="0">
                <a:solidFill>
                  <a:schemeClr val="bg1"/>
                </a:solidFill>
                <a:latin typeface="Courier New" charset="0"/>
              </a:rPr>
              <a:t> (</a:t>
            </a:r>
            <a:r>
              <a:rPr lang="en-GB" b="1" dirty="0" err="1" smtClean="0">
                <a:solidFill>
                  <a:schemeClr val="bg1"/>
                </a:solidFill>
                <a:latin typeface="Courier New" charset="0"/>
              </a:rPr>
              <a:t>c:s</a:t>
            </a:r>
            <a:r>
              <a:rPr lang="en-GB" b="1" dirty="0" smtClean="0">
                <a:solidFill>
                  <a:schemeClr val="bg1"/>
                </a:solidFill>
                <a:latin typeface="Courier New" charset="0"/>
              </a:rPr>
              <a:t>) = </a:t>
            </a:r>
            <a:r>
              <a:rPr lang="en-GB" b="1" dirty="0" err="1" smtClean="0">
                <a:solidFill>
                  <a:schemeClr val="bg1"/>
                </a:solidFill>
                <a:latin typeface="Courier New" charset="0"/>
              </a:rPr>
              <a:t>putChar</a:t>
            </a:r>
            <a:r>
              <a:rPr lang="en-GB" b="1" dirty="0" smtClean="0">
                <a:solidFill>
                  <a:schemeClr val="bg1"/>
                </a:solidFill>
                <a:latin typeface="Courier New" charset="0"/>
              </a:rPr>
              <a:t> </a:t>
            </a:r>
            <a:r>
              <a:rPr lang="en-GB" b="1" dirty="0" err="1" smtClean="0">
                <a:solidFill>
                  <a:schemeClr val="bg1"/>
                </a:solidFill>
                <a:latin typeface="Courier New" charset="0"/>
              </a:rPr>
              <a:t>c</a:t>
            </a:r>
            <a:r>
              <a:rPr lang="en-GB" b="1" dirty="0" smtClean="0">
                <a:solidFill>
                  <a:schemeClr val="bg1"/>
                </a:solidFill>
                <a:latin typeface="Courier New" charset="0"/>
              </a:rPr>
              <a:t> &gt;&gt; </a:t>
            </a:r>
            <a:r>
              <a:rPr lang="en-GB" b="1" dirty="0" err="1" smtClean="0">
                <a:solidFill>
                  <a:schemeClr val="bg1"/>
                </a:solidFill>
                <a:latin typeface="Courier New" charset="0"/>
              </a:rPr>
              <a:t>putStr</a:t>
            </a:r>
            <a:r>
              <a:rPr lang="en-GB" b="1" dirty="0" smtClean="0">
                <a:solidFill>
                  <a:schemeClr val="bg1"/>
                </a:solidFill>
                <a:latin typeface="Courier New" charset="0"/>
              </a:rPr>
              <a:t> </a:t>
            </a:r>
            <a:r>
              <a:rPr lang="en-GB" b="1" dirty="0" err="1" smtClean="0">
                <a:solidFill>
                  <a:schemeClr val="bg1"/>
                </a:solidFill>
                <a:latin typeface="Courier New" charset="0"/>
              </a:rPr>
              <a:t>s</a:t>
            </a:r>
            <a:endParaRPr lang="en-GB" b="1" dirty="0">
              <a:solidFill>
                <a:schemeClr val="bg1"/>
              </a:solidFill>
              <a:latin typeface="Courier New" charset="0"/>
            </a:endParaRPr>
          </a:p>
        </p:txBody>
      </p:sp>
      <p:sp>
        <p:nvSpPr>
          <p:cNvPr id="6" name="Rectangle 5"/>
          <p:cNvSpPr>
            <a:spLocks noChangeArrowheads="1"/>
          </p:cNvSpPr>
          <p:nvPr/>
        </p:nvSpPr>
        <p:spPr bwMode="auto">
          <a:xfrm>
            <a:off x="1314450" y="4140201"/>
            <a:ext cx="6515100" cy="772006"/>
          </a:xfrm>
          <a:prstGeom prst="rect">
            <a:avLst/>
          </a:prstGeom>
          <a:solidFill>
            <a:schemeClr val="accent6"/>
          </a:solidFill>
          <a:ln w="9525">
            <a:noFill/>
            <a:miter lim="800000"/>
            <a:headEnd/>
            <a:tailEnd/>
          </a:ln>
          <a:effectLst/>
        </p:spPr>
        <p:txBody>
          <a:bodyPr wrap="square">
            <a:prstTxWarp prst="textNoShape">
              <a:avLst/>
            </a:prstTxWarp>
            <a:spAutoFit/>
          </a:bodyPr>
          <a:lstStyle/>
          <a:p>
            <a:pPr marL="290513" indent="-290513" algn="l">
              <a:spcBef>
                <a:spcPts val="528"/>
              </a:spcBef>
              <a:buClr>
                <a:srgbClr val="FF3300"/>
              </a:buClr>
              <a:buFont typeface="Wingdings" charset="2"/>
              <a:buNone/>
            </a:pPr>
            <a:r>
              <a:rPr lang="en-GB" sz="2000" b="1" dirty="0" smtClean="0">
                <a:solidFill>
                  <a:schemeClr val="bg1"/>
                </a:solidFill>
                <a:latin typeface="Chalkboard"/>
                <a:cs typeface="Chalkboard"/>
              </a:rPr>
              <a:t>Proposition</a:t>
            </a:r>
            <a:r>
              <a:rPr lang="en-GB" sz="2000" b="1" dirty="0" smtClean="0">
                <a:solidFill>
                  <a:schemeClr val="bg1"/>
                </a:solidFill>
                <a:latin typeface="Courier New" charset="0"/>
              </a:rPr>
              <a:t>: </a:t>
            </a:r>
          </a:p>
          <a:p>
            <a:pPr marL="290513" indent="-290513" algn="l">
              <a:spcBef>
                <a:spcPts val="528"/>
              </a:spcBef>
              <a:buClr>
                <a:srgbClr val="FF3300"/>
              </a:buClr>
              <a:buFont typeface="Wingdings" charset="2"/>
              <a:buNone/>
            </a:pPr>
            <a:r>
              <a:rPr lang="en-GB" sz="2000" b="1" dirty="0" smtClean="0">
                <a:solidFill>
                  <a:schemeClr val="bg1"/>
                </a:solidFill>
                <a:latin typeface="Courier New" charset="0"/>
              </a:rPr>
              <a:t> </a:t>
            </a:r>
            <a:r>
              <a:rPr lang="en-GB" sz="2000" b="1" dirty="0" err="1" smtClean="0">
                <a:solidFill>
                  <a:schemeClr val="bg1"/>
                </a:solidFill>
                <a:latin typeface="Courier New" charset="0"/>
              </a:rPr>
              <a:t>putStr</a:t>
            </a:r>
            <a:r>
              <a:rPr lang="en-GB" sz="2000" b="1" dirty="0" smtClean="0">
                <a:solidFill>
                  <a:schemeClr val="bg1"/>
                </a:solidFill>
                <a:latin typeface="Courier New" charset="0"/>
              </a:rPr>
              <a:t> </a:t>
            </a:r>
            <a:r>
              <a:rPr lang="en-GB" sz="2000" b="1" dirty="0" err="1" smtClean="0">
                <a:solidFill>
                  <a:schemeClr val="bg1"/>
                </a:solidFill>
                <a:latin typeface="Courier New" charset="0"/>
              </a:rPr>
              <a:t>r</a:t>
            </a:r>
            <a:r>
              <a:rPr lang="en-GB" sz="2000" b="1" dirty="0" smtClean="0">
                <a:solidFill>
                  <a:schemeClr val="bg1"/>
                </a:solidFill>
                <a:latin typeface="Courier New" charset="0"/>
              </a:rPr>
              <a:t> &gt;&gt; </a:t>
            </a:r>
            <a:r>
              <a:rPr lang="en-GB" sz="2000" b="1" dirty="0" err="1" smtClean="0">
                <a:solidFill>
                  <a:schemeClr val="bg1"/>
                </a:solidFill>
                <a:latin typeface="Courier New" charset="0"/>
              </a:rPr>
              <a:t>putStr</a:t>
            </a:r>
            <a:r>
              <a:rPr lang="en-GB" sz="2000" b="1" dirty="0" smtClean="0">
                <a:solidFill>
                  <a:schemeClr val="bg1"/>
                </a:solidFill>
                <a:latin typeface="Courier New" charset="0"/>
              </a:rPr>
              <a:t> </a:t>
            </a:r>
            <a:r>
              <a:rPr lang="en-GB" sz="2000" b="1" dirty="0" err="1" smtClean="0">
                <a:solidFill>
                  <a:schemeClr val="bg1"/>
                </a:solidFill>
                <a:latin typeface="Courier New" charset="0"/>
              </a:rPr>
              <a:t>s</a:t>
            </a:r>
            <a:r>
              <a:rPr lang="en-GB" sz="2000" b="1" dirty="0" smtClean="0">
                <a:solidFill>
                  <a:schemeClr val="bg1"/>
                </a:solidFill>
                <a:latin typeface="Courier New" charset="0"/>
              </a:rPr>
              <a:t> = </a:t>
            </a:r>
            <a:r>
              <a:rPr lang="en-GB" sz="2000" b="1" dirty="0" err="1" smtClean="0">
                <a:solidFill>
                  <a:schemeClr val="bg1"/>
                </a:solidFill>
                <a:latin typeface="Courier New" charset="0"/>
              </a:rPr>
              <a:t>putStr</a:t>
            </a:r>
            <a:r>
              <a:rPr lang="en-GB" sz="2000" b="1" dirty="0" smtClean="0">
                <a:solidFill>
                  <a:schemeClr val="bg1"/>
                </a:solidFill>
                <a:latin typeface="Courier New" charset="0"/>
              </a:rPr>
              <a:t> (</a:t>
            </a:r>
            <a:r>
              <a:rPr lang="en-GB" sz="2000" b="1" dirty="0" err="1" smtClean="0">
                <a:solidFill>
                  <a:schemeClr val="bg1"/>
                </a:solidFill>
                <a:latin typeface="Courier New" charset="0"/>
              </a:rPr>
              <a:t>r</a:t>
            </a:r>
            <a:r>
              <a:rPr lang="en-GB" sz="2000" b="1" dirty="0" smtClean="0">
                <a:solidFill>
                  <a:schemeClr val="bg1"/>
                </a:solidFill>
                <a:latin typeface="Courier New" charset="0"/>
              </a:rPr>
              <a:t> ++ </a:t>
            </a:r>
            <a:r>
              <a:rPr lang="en-GB" sz="2000" b="1" dirty="0" err="1" smtClean="0">
                <a:solidFill>
                  <a:schemeClr val="bg1"/>
                </a:solidFill>
                <a:latin typeface="Courier New" charset="0"/>
              </a:rPr>
              <a:t>s</a:t>
            </a:r>
            <a:r>
              <a:rPr lang="en-GB" sz="2000" b="1" dirty="0" smtClean="0">
                <a:solidFill>
                  <a:schemeClr val="bg1"/>
                </a:solidFill>
                <a:latin typeface="Courier New" charset="0"/>
              </a:rPr>
              <a:t>)</a:t>
            </a:r>
            <a:endParaRPr lang="en-GB" sz="2000" b="1" dirty="0">
              <a:solidFill>
                <a:schemeClr val="bg1"/>
              </a:solidFill>
              <a:latin typeface="Courier New" charset="0"/>
            </a:endParaRPr>
          </a:p>
        </p:txBody>
      </p:sp>
    </p:spTree>
    <p:extLst>
      <p:ext uri="{BB962C8B-B14F-4D97-AF65-F5344CB8AC3E}">
        <p14:creationId xmlns:p14="http://schemas.microsoft.com/office/powerpoint/2010/main" val="519939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25463" y="279400"/>
            <a:ext cx="7886700" cy="1096963"/>
          </a:xfrm>
        </p:spPr>
        <p:txBody>
          <a:bodyPr/>
          <a:lstStyle/>
          <a:p>
            <a:pPr eaLnBrk="1" fontAlgn="auto" hangingPunct="1">
              <a:spcAft>
                <a:spcPts val="0"/>
              </a:spcAft>
              <a:defRPr/>
            </a:pPr>
            <a:r>
              <a:rPr lang="en-GB" sz="4000" dirty="0" smtClean="0">
                <a:ea typeface="+mj-ea"/>
                <a:cs typeface="+mj-cs"/>
              </a:rPr>
              <a:t>Committee languages</a:t>
            </a:r>
          </a:p>
        </p:txBody>
      </p:sp>
      <p:sp>
        <p:nvSpPr>
          <p:cNvPr id="39939" name="TextBox 14"/>
          <p:cNvSpPr txBox="1">
            <a:spLocks noChangeArrowheads="1"/>
          </p:cNvSpPr>
          <p:nvPr/>
        </p:nvSpPr>
        <p:spPr bwMode="auto">
          <a:xfrm>
            <a:off x="2185988" y="5389563"/>
            <a:ext cx="9144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1yr</a:t>
            </a:r>
          </a:p>
        </p:txBody>
      </p:sp>
      <p:sp>
        <p:nvSpPr>
          <p:cNvPr id="39940" name="TextBox 15"/>
          <p:cNvSpPr txBox="1">
            <a:spLocks noChangeArrowheads="1"/>
          </p:cNvSpPr>
          <p:nvPr/>
        </p:nvSpPr>
        <p:spPr bwMode="auto">
          <a:xfrm>
            <a:off x="3671888" y="5389563"/>
            <a:ext cx="9144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5yr</a:t>
            </a:r>
          </a:p>
        </p:txBody>
      </p:sp>
      <p:sp>
        <p:nvSpPr>
          <p:cNvPr id="39941" name="TextBox 16"/>
          <p:cNvSpPr txBox="1">
            <a:spLocks noChangeArrowheads="1"/>
          </p:cNvSpPr>
          <p:nvPr/>
        </p:nvSpPr>
        <p:spPr bwMode="auto">
          <a:xfrm>
            <a:off x="4700588" y="5389563"/>
            <a:ext cx="12573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10yr</a:t>
            </a:r>
          </a:p>
        </p:txBody>
      </p:sp>
      <p:sp>
        <p:nvSpPr>
          <p:cNvPr id="39942" name="TextBox 17"/>
          <p:cNvSpPr txBox="1">
            <a:spLocks noChangeArrowheads="1"/>
          </p:cNvSpPr>
          <p:nvPr/>
        </p:nvSpPr>
        <p:spPr bwMode="auto">
          <a:xfrm>
            <a:off x="6415088" y="5389563"/>
            <a:ext cx="12573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15yr</a:t>
            </a:r>
          </a:p>
        </p:txBody>
      </p:sp>
      <p:grpSp>
        <p:nvGrpSpPr>
          <p:cNvPr id="2" name="Group 29"/>
          <p:cNvGrpSpPr>
            <a:grpSpLocks/>
          </p:cNvGrpSpPr>
          <p:nvPr/>
        </p:nvGrpSpPr>
        <p:grpSpPr bwMode="auto">
          <a:xfrm>
            <a:off x="285750" y="1785938"/>
            <a:ext cx="7786688" cy="3789362"/>
            <a:chOff x="0" y="1285860"/>
            <a:chExt cx="7786709" cy="3789251"/>
          </a:xfrm>
        </p:grpSpPr>
        <p:sp>
          <p:nvSpPr>
            <p:cNvPr id="39948" name="TextBox 13"/>
            <p:cNvSpPr txBox="1">
              <a:spLocks noChangeArrowheads="1"/>
            </p:cNvSpPr>
            <p:nvPr/>
          </p:nvSpPr>
          <p:spPr bwMode="auto">
            <a:xfrm>
              <a:off x="0" y="1357298"/>
              <a:ext cx="1845482" cy="706823"/>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1,000,000</a:t>
              </a:r>
            </a:p>
          </p:txBody>
        </p:sp>
        <p:cxnSp>
          <p:nvCxnSpPr>
            <p:cNvPr id="39949" name="Straight Connector 4"/>
            <p:cNvCxnSpPr>
              <a:cxnSpLocks noChangeShapeType="1"/>
            </p:cNvCxnSpPr>
            <p:nvPr/>
          </p:nvCxnSpPr>
          <p:spPr bwMode="auto">
            <a:xfrm rot="5400000">
              <a:off x="248216" y="2993742"/>
              <a:ext cx="3418306" cy="2541"/>
            </a:xfrm>
            <a:prstGeom prst="line">
              <a:avLst/>
            </a:prstGeom>
            <a:noFill/>
            <a:ln w="28575">
              <a:solidFill>
                <a:schemeClr val="tx1"/>
              </a:solidFill>
              <a:round/>
              <a:headEnd/>
              <a:tailEnd/>
            </a:ln>
          </p:spPr>
        </p:cxnSp>
        <p:cxnSp>
          <p:nvCxnSpPr>
            <p:cNvPr id="39950" name="Straight Connector 7"/>
            <p:cNvCxnSpPr>
              <a:cxnSpLocks noChangeShapeType="1"/>
            </p:cNvCxnSpPr>
            <p:nvPr/>
          </p:nvCxnSpPr>
          <p:spPr bwMode="auto">
            <a:xfrm rot="10800000" flipV="1">
              <a:off x="1957369" y="4701930"/>
              <a:ext cx="5829340" cy="29041"/>
            </a:xfrm>
            <a:prstGeom prst="line">
              <a:avLst/>
            </a:prstGeom>
            <a:noFill/>
            <a:ln w="28575">
              <a:solidFill>
                <a:schemeClr val="tx1"/>
              </a:solidFill>
              <a:round/>
              <a:headEnd/>
              <a:tailEnd/>
            </a:ln>
          </p:spPr>
        </p:cxnSp>
        <p:sp>
          <p:nvSpPr>
            <p:cNvPr id="39951" name="TextBox 10"/>
            <p:cNvSpPr txBox="1">
              <a:spLocks noChangeArrowheads="1"/>
            </p:cNvSpPr>
            <p:nvPr/>
          </p:nvSpPr>
          <p:spPr bwMode="auto">
            <a:xfrm>
              <a:off x="1385864" y="4035551"/>
              <a:ext cx="457203"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a:t>
              </a:r>
            </a:p>
          </p:txBody>
        </p:sp>
        <p:sp>
          <p:nvSpPr>
            <p:cNvPr id="39952" name="TextBox 11"/>
            <p:cNvSpPr txBox="1">
              <a:spLocks noChangeArrowheads="1"/>
            </p:cNvSpPr>
            <p:nvPr/>
          </p:nvSpPr>
          <p:spPr bwMode="auto">
            <a:xfrm>
              <a:off x="700060" y="3164220"/>
              <a:ext cx="1143008"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a:t>
              </a:r>
            </a:p>
          </p:txBody>
        </p:sp>
        <p:sp>
          <p:nvSpPr>
            <p:cNvPr id="39953" name="TextBox 12"/>
            <p:cNvSpPr txBox="1">
              <a:spLocks noChangeArrowheads="1"/>
            </p:cNvSpPr>
            <p:nvPr/>
          </p:nvSpPr>
          <p:spPr bwMode="auto">
            <a:xfrm>
              <a:off x="285720" y="2285992"/>
              <a:ext cx="1485910"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10,000</a:t>
              </a:r>
            </a:p>
          </p:txBody>
        </p:sp>
      </p:grpSp>
      <p:sp>
        <p:nvSpPr>
          <p:cNvPr id="39944" name="Freeform 18"/>
          <p:cNvSpPr>
            <a:spLocks noChangeArrowheads="1"/>
          </p:cNvSpPr>
          <p:nvPr/>
        </p:nvSpPr>
        <p:spPr bwMode="auto">
          <a:xfrm flipV="1">
            <a:off x="2214562" y="5181919"/>
            <a:ext cx="5824538" cy="45719"/>
          </a:xfrm>
          <a:custGeom>
            <a:avLst/>
            <a:gdLst>
              <a:gd name="T0" fmla="*/ 22304 w 2698594"/>
              <a:gd name="T1" fmla="*/ 783974 h 1297258"/>
              <a:gd name="T2" fmla="*/ 178439 w 2698594"/>
              <a:gd name="T3" fmla="*/ 783974 h 1297258"/>
              <a:gd name="T4" fmla="*/ 1092945 w 2698594"/>
              <a:gd name="T5" fmla="*/ 538749 h 1297258"/>
              <a:gd name="T6" fmla="*/ 2063213 w 2698594"/>
              <a:gd name="T7" fmla="*/ 126328 h 1297258"/>
              <a:gd name="T8" fmla="*/ 2698906 w 2698594"/>
              <a:gd name="T9" fmla="*/ 1296716 h 1297258"/>
              <a:gd name="T10" fmla="*/ 0 60000 65536"/>
              <a:gd name="T11" fmla="*/ 0 60000 65536"/>
              <a:gd name="T12" fmla="*/ 0 60000 65536"/>
              <a:gd name="T13" fmla="*/ 0 60000 65536"/>
              <a:gd name="T14" fmla="*/ 0 60000 65536"/>
              <a:gd name="T15" fmla="*/ 0 w 2698594"/>
              <a:gd name="T16" fmla="*/ 0 h 1297258"/>
              <a:gd name="T17" fmla="*/ 2698594 w 2698594"/>
              <a:gd name="T18" fmla="*/ 1297258 h 1297258"/>
            </a:gdLst>
            <a:ahLst/>
            <a:cxnLst>
              <a:cxn ang="T10">
                <a:pos x="T0" y="T1"/>
              </a:cxn>
              <a:cxn ang="T11">
                <a:pos x="T2" y="T3"/>
              </a:cxn>
              <a:cxn ang="T12">
                <a:pos x="T4" y="T5"/>
              </a:cxn>
              <a:cxn ang="T13">
                <a:pos x="T6" y="T7"/>
              </a:cxn>
              <a:cxn ang="T14">
                <a:pos x="T8" y="T9"/>
              </a:cxn>
            </a:cxnLst>
            <a:rect l="T15" t="T16" r="T17" b="T18"/>
            <a:pathLst>
              <a:path w="2698594" h="1297258">
                <a:moveTo>
                  <a:pt x="22302" y="784302"/>
                </a:moveTo>
                <a:cubicBezTo>
                  <a:pt x="11151" y="804746"/>
                  <a:pt x="0" y="825190"/>
                  <a:pt x="178419" y="784302"/>
                </a:cubicBezTo>
                <a:cubicBezTo>
                  <a:pt x="356838" y="743414"/>
                  <a:pt x="778726" y="648629"/>
                  <a:pt x="1092819" y="538975"/>
                </a:cubicBezTo>
                <a:cubicBezTo>
                  <a:pt x="1406912" y="429321"/>
                  <a:pt x="1795346" y="0"/>
                  <a:pt x="2062975" y="126380"/>
                </a:cubicBezTo>
                <a:cubicBezTo>
                  <a:pt x="2330604" y="252760"/>
                  <a:pt x="2514599" y="775009"/>
                  <a:pt x="2698594" y="1297258"/>
                </a:cubicBezTo>
              </a:path>
            </a:pathLst>
          </a:custGeom>
          <a:noFill/>
          <a:ln w="57150">
            <a:solidFill>
              <a:srgbClr val="FF0000"/>
            </a:solidFill>
            <a:round/>
            <a:headEnd/>
            <a:tailEnd/>
          </a:ln>
        </p:spPr>
        <p:txBody>
          <a:bodyPr anchor="ctr">
            <a:prstTxWarp prst="textNoShape">
              <a:avLst/>
            </a:prstTxWarp>
          </a:bodyPr>
          <a:lstStyle/>
          <a:p>
            <a:pPr algn="ctr"/>
            <a:endParaRPr lang="en-US">
              <a:latin typeface="Book Antiqua" charset="0"/>
            </a:endParaRPr>
          </a:p>
        </p:txBody>
      </p:sp>
      <p:sp>
        <p:nvSpPr>
          <p:cNvPr id="39945" name="TextBox 19"/>
          <p:cNvSpPr txBox="1">
            <a:spLocks noChangeArrowheads="1"/>
          </p:cNvSpPr>
          <p:nvPr/>
        </p:nvSpPr>
        <p:spPr bwMode="auto">
          <a:xfrm>
            <a:off x="4786313" y="3786188"/>
            <a:ext cx="3542213" cy="461665"/>
          </a:xfrm>
          <a:prstGeom prst="rect">
            <a:avLst/>
          </a:prstGeom>
          <a:solidFill>
            <a:srgbClr val="008000"/>
          </a:solidFill>
          <a:ln w="9525">
            <a:noFill/>
            <a:miter lim="800000"/>
            <a:headEnd/>
            <a:tailEnd/>
          </a:ln>
        </p:spPr>
        <p:txBody>
          <a:bodyPr wrap="square">
            <a:prstTxWarp prst="textNoShape">
              <a:avLst/>
            </a:prstTxWarp>
            <a:spAutoFit/>
          </a:bodyPr>
          <a:lstStyle/>
          <a:p>
            <a:pPr algn="ctr"/>
            <a:r>
              <a:rPr lang="en-GB" sz="2400" dirty="0">
                <a:latin typeface="Chalkboard"/>
                <a:ea typeface="Chalkboard"/>
                <a:cs typeface="Chalkboard"/>
              </a:rPr>
              <a:t>The </a:t>
            </a:r>
            <a:r>
              <a:rPr lang="en-GB" sz="2400" dirty="0" smtClean="0">
                <a:latin typeface="Chalkboard"/>
                <a:ea typeface="Chalkboard"/>
                <a:cs typeface="Chalkboard"/>
              </a:rPr>
              <a:t>even slower </a:t>
            </a:r>
            <a:r>
              <a:rPr lang="en-GB" sz="2400" dirty="0">
                <a:latin typeface="Chalkboard"/>
                <a:ea typeface="Chalkboard"/>
                <a:cs typeface="Chalkboard"/>
              </a:rPr>
              <a:t>death</a:t>
            </a:r>
          </a:p>
        </p:txBody>
      </p:sp>
      <p:sp>
        <p:nvSpPr>
          <p:cNvPr id="39946" name="TextBox 20"/>
          <p:cNvSpPr txBox="1">
            <a:spLocks noChangeArrowheads="1"/>
          </p:cNvSpPr>
          <p:nvPr/>
        </p:nvSpPr>
        <p:spPr bwMode="auto">
          <a:xfrm rot="-5400000">
            <a:off x="-152400" y="4295776"/>
            <a:ext cx="1481137" cy="461962"/>
          </a:xfrm>
          <a:prstGeom prst="rect">
            <a:avLst/>
          </a:prstGeom>
          <a:solidFill>
            <a:srgbClr val="008000"/>
          </a:solidFill>
          <a:ln w="9525">
            <a:noFill/>
            <a:miter lim="800000"/>
            <a:headEnd/>
            <a:tailEnd/>
          </a:ln>
        </p:spPr>
        <p:txBody>
          <a:bodyPr>
            <a:prstTxWarp prst="textNoShape">
              <a:avLst/>
            </a:prstTxWarp>
            <a:spAutoFit/>
          </a:bodyPr>
          <a:lstStyle/>
          <a:p>
            <a:pPr algn="ctr"/>
            <a:r>
              <a:rPr lang="en-GB" sz="2400" dirty="0">
                <a:latin typeface="Chalkboard"/>
                <a:ea typeface="Chalkboard"/>
                <a:cs typeface="Chalkboard"/>
              </a:rPr>
              <a:t>Geeks</a:t>
            </a:r>
          </a:p>
        </p:txBody>
      </p:sp>
      <p:sp>
        <p:nvSpPr>
          <p:cNvPr id="39947" name="TextBox 21"/>
          <p:cNvSpPr txBox="1">
            <a:spLocks noChangeArrowheads="1"/>
          </p:cNvSpPr>
          <p:nvPr/>
        </p:nvSpPr>
        <p:spPr bwMode="auto">
          <a:xfrm rot="-5400000">
            <a:off x="-438150" y="2224088"/>
            <a:ext cx="2052638" cy="461962"/>
          </a:xfrm>
          <a:prstGeom prst="rect">
            <a:avLst/>
          </a:prstGeom>
          <a:solidFill>
            <a:srgbClr val="008000"/>
          </a:solidFill>
          <a:ln w="9525">
            <a:noFill/>
            <a:miter lim="800000"/>
            <a:headEnd/>
            <a:tailEnd/>
          </a:ln>
        </p:spPr>
        <p:txBody>
          <a:bodyPr>
            <a:prstTxWarp prst="textNoShape">
              <a:avLst/>
            </a:prstTxWarp>
            <a:spAutoFit/>
          </a:bodyPr>
          <a:lstStyle/>
          <a:p>
            <a:pPr algn="ctr"/>
            <a:r>
              <a:rPr lang="en-GB" sz="2400" dirty="0">
                <a:latin typeface="Chalkboard"/>
                <a:ea typeface="Chalkboard"/>
                <a:cs typeface="Chalkboard"/>
              </a:rPr>
              <a:t>Practitioners</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809750" y="508001"/>
            <a:ext cx="5943600" cy="1051570"/>
          </a:xfrm>
          <a:prstGeom prst="rect">
            <a:avLst/>
          </a:prstGeom>
          <a:solidFill>
            <a:srgbClr val="FFFF00"/>
          </a:solidFill>
          <a:ln w="9525">
            <a:noFill/>
            <a:miter lim="800000"/>
            <a:headEnd/>
            <a:tailEnd/>
          </a:ln>
          <a:effectLst/>
        </p:spPr>
        <p:txBody>
          <a:bodyPr wrap="square">
            <a:prstTxWarp prst="textNoShape">
              <a:avLst/>
            </a:prstTxWarp>
            <a:spAutoFit/>
          </a:bodyPr>
          <a:lstStyle/>
          <a:p>
            <a:pPr marL="290513" indent="-290513" algn="l">
              <a:spcBef>
                <a:spcPts val="528"/>
              </a:spcBef>
              <a:buClr>
                <a:srgbClr val="FF3300"/>
              </a:buClr>
              <a:buFont typeface="Wingdings" charset="2"/>
              <a:buNone/>
            </a:pPr>
            <a:r>
              <a:rPr lang="en-GB" b="1" dirty="0" err="1" smtClean="0">
                <a:solidFill>
                  <a:schemeClr val="bg1"/>
                </a:solidFill>
                <a:latin typeface="Courier New" charset="0"/>
              </a:rPr>
              <a:t>putStr</a:t>
            </a:r>
            <a:r>
              <a:rPr lang="en-GB" b="1" dirty="0" smtClean="0">
                <a:solidFill>
                  <a:schemeClr val="bg1"/>
                </a:solidFill>
                <a:latin typeface="Courier New" charset="0"/>
              </a:rPr>
              <a:t> :: String -&gt; IO ()</a:t>
            </a:r>
          </a:p>
          <a:p>
            <a:pPr marL="290513" indent="-290513" algn="l">
              <a:spcBef>
                <a:spcPts val="528"/>
              </a:spcBef>
              <a:buClr>
                <a:srgbClr val="FF3300"/>
              </a:buClr>
              <a:buFont typeface="Wingdings" charset="2"/>
              <a:buNone/>
            </a:pPr>
            <a:r>
              <a:rPr lang="en-GB" b="1" dirty="0" err="1" smtClean="0">
                <a:solidFill>
                  <a:schemeClr val="bg1"/>
                </a:solidFill>
                <a:latin typeface="Courier New" charset="0"/>
              </a:rPr>
              <a:t>putStr</a:t>
            </a:r>
            <a:r>
              <a:rPr lang="en-GB" b="1" dirty="0" smtClean="0">
                <a:solidFill>
                  <a:schemeClr val="bg1"/>
                </a:solidFill>
                <a:latin typeface="Courier New" charset="0"/>
              </a:rPr>
              <a:t> [] = done</a:t>
            </a:r>
          </a:p>
          <a:p>
            <a:pPr marL="290513" indent="-290513" algn="l">
              <a:spcBef>
                <a:spcPts val="528"/>
              </a:spcBef>
              <a:buClr>
                <a:srgbClr val="FF3300"/>
              </a:buClr>
              <a:buFont typeface="Wingdings" charset="2"/>
              <a:buNone/>
            </a:pPr>
            <a:r>
              <a:rPr lang="en-GB" b="1" dirty="0" err="1" smtClean="0">
                <a:solidFill>
                  <a:schemeClr val="bg1"/>
                </a:solidFill>
                <a:latin typeface="Courier New" charset="0"/>
              </a:rPr>
              <a:t>putStr</a:t>
            </a:r>
            <a:r>
              <a:rPr lang="en-GB" b="1" dirty="0" smtClean="0">
                <a:solidFill>
                  <a:schemeClr val="bg1"/>
                </a:solidFill>
                <a:latin typeface="Courier New" charset="0"/>
              </a:rPr>
              <a:t> (</a:t>
            </a:r>
            <a:r>
              <a:rPr lang="en-GB" b="1" dirty="0" err="1" smtClean="0">
                <a:solidFill>
                  <a:schemeClr val="bg1"/>
                </a:solidFill>
                <a:latin typeface="Courier New" charset="0"/>
              </a:rPr>
              <a:t>c:cs</a:t>
            </a:r>
            <a:r>
              <a:rPr lang="en-GB" b="1" dirty="0" smtClean="0">
                <a:solidFill>
                  <a:schemeClr val="bg1"/>
                </a:solidFill>
                <a:latin typeface="Courier New" charset="0"/>
              </a:rPr>
              <a:t>) = </a:t>
            </a:r>
            <a:r>
              <a:rPr lang="en-GB" b="1" dirty="0" err="1" smtClean="0">
                <a:solidFill>
                  <a:schemeClr val="bg1"/>
                </a:solidFill>
                <a:latin typeface="Courier New" charset="0"/>
              </a:rPr>
              <a:t>putChar</a:t>
            </a:r>
            <a:r>
              <a:rPr lang="en-GB" b="1" dirty="0" smtClean="0">
                <a:solidFill>
                  <a:schemeClr val="bg1"/>
                </a:solidFill>
                <a:latin typeface="Courier New" charset="0"/>
              </a:rPr>
              <a:t> </a:t>
            </a:r>
            <a:r>
              <a:rPr lang="en-GB" b="1" dirty="0" err="1" smtClean="0">
                <a:solidFill>
                  <a:schemeClr val="bg1"/>
                </a:solidFill>
                <a:latin typeface="Courier New" charset="0"/>
              </a:rPr>
              <a:t>c</a:t>
            </a:r>
            <a:r>
              <a:rPr lang="en-GB" b="1" dirty="0" smtClean="0">
                <a:solidFill>
                  <a:schemeClr val="bg1"/>
                </a:solidFill>
                <a:latin typeface="Courier New" charset="0"/>
              </a:rPr>
              <a:t> &gt;&gt; </a:t>
            </a:r>
            <a:r>
              <a:rPr lang="en-GB" b="1" dirty="0" err="1" smtClean="0">
                <a:solidFill>
                  <a:schemeClr val="bg1"/>
                </a:solidFill>
                <a:latin typeface="Courier New" charset="0"/>
              </a:rPr>
              <a:t>putStr</a:t>
            </a:r>
            <a:r>
              <a:rPr lang="en-GB" b="1" dirty="0" smtClean="0">
                <a:solidFill>
                  <a:schemeClr val="bg1"/>
                </a:solidFill>
                <a:latin typeface="Courier New" charset="0"/>
              </a:rPr>
              <a:t> </a:t>
            </a:r>
            <a:r>
              <a:rPr lang="en-GB" b="1" dirty="0" err="1" smtClean="0">
                <a:solidFill>
                  <a:schemeClr val="bg1"/>
                </a:solidFill>
                <a:latin typeface="Courier New" charset="0"/>
              </a:rPr>
              <a:t>cs</a:t>
            </a:r>
            <a:endParaRPr lang="en-GB" b="1" dirty="0">
              <a:solidFill>
                <a:schemeClr val="bg1"/>
              </a:solidFill>
              <a:latin typeface="Courier New" charset="0"/>
            </a:endParaRPr>
          </a:p>
        </p:txBody>
      </p:sp>
      <p:sp>
        <p:nvSpPr>
          <p:cNvPr id="5" name="Rectangle 4"/>
          <p:cNvSpPr>
            <a:spLocks noChangeArrowheads="1"/>
          </p:cNvSpPr>
          <p:nvPr/>
        </p:nvSpPr>
        <p:spPr bwMode="auto">
          <a:xfrm>
            <a:off x="1809750" y="2870201"/>
            <a:ext cx="5943600" cy="3747180"/>
          </a:xfrm>
          <a:prstGeom prst="rect">
            <a:avLst/>
          </a:prstGeom>
          <a:solidFill>
            <a:schemeClr val="accent5"/>
          </a:solidFill>
          <a:ln w="9525">
            <a:noFill/>
            <a:miter lim="800000"/>
            <a:headEnd/>
            <a:tailEnd/>
          </a:ln>
          <a:effectLst/>
        </p:spPr>
        <p:txBody>
          <a:bodyPr wrap="square">
            <a:prstTxWarp prst="textNoShape">
              <a:avLst/>
            </a:prstTxWarp>
            <a:spAutoFit/>
          </a:bodyPr>
          <a:lstStyle/>
          <a:p>
            <a:pPr marL="290513" indent="-290513" algn="l">
              <a:spcBef>
                <a:spcPts val="528"/>
              </a:spcBef>
              <a:buClr>
                <a:srgbClr val="FF3300"/>
              </a:buClr>
              <a:buFont typeface="Wingdings" charset="2"/>
              <a:buNone/>
            </a:pPr>
            <a:r>
              <a:rPr lang="en-GB" sz="2000" b="1" dirty="0" smtClean="0">
                <a:solidFill>
                  <a:srgbClr val="FFFF00"/>
                </a:solidFill>
                <a:latin typeface="Chalkboard"/>
                <a:cs typeface="Chalkboard"/>
              </a:rPr>
              <a:t>Proof</a:t>
            </a:r>
            <a:r>
              <a:rPr lang="en-GB" sz="2000" b="1" dirty="0" smtClean="0">
                <a:solidFill>
                  <a:schemeClr val="bg1"/>
                </a:solidFill>
                <a:latin typeface="Chalkboard"/>
                <a:cs typeface="Chalkboard"/>
              </a:rPr>
              <a:t>: By induction on </a:t>
            </a:r>
            <a:r>
              <a:rPr lang="en-GB" sz="2000" b="1" dirty="0" err="1" smtClean="0">
                <a:solidFill>
                  <a:schemeClr val="bg1"/>
                </a:solidFill>
                <a:latin typeface="Chalkboard"/>
                <a:cs typeface="Chalkboard"/>
              </a:rPr>
              <a:t>r</a:t>
            </a:r>
            <a:r>
              <a:rPr lang="en-GB" sz="2000" b="1" dirty="0" smtClean="0">
                <a:solidFill>
                  <a:schemeClr val="bg1"/>
                </a:solidFill>
                <a:latin typeface="Chalkboard"/>
                <a:cs typeface="Chalkboard"/>
              </a:rPr>
              <a:t>.</a:t>
            </a:r>
          </a:p>
          <a:p>
            <a:pPr marL="290513" indent="-290513" algn="l">
              <a:spcBef>
                <a:spcPts val="528"/>
              </a:spcBef>
              <a:buClr>
                <a:srgbClr val="FF3300"/>
              </a:buClr>
              <a:buFont typeface="Wingdings" charset="2"/>
              <a:buNone/>
            </a:pPr>
            <a:r>
              <a:rPr lang="en-GB" sz="2000" b="1" dirty="0" smtClean="0">
                <a:solidFill>
                  <a:srgbClr val="FFFF00"/>
                </a:solidFill>
                <a:latin typeface="Chalkboard"/>
                <a:cs typeface="Chalkboard"/>
              </a:rPr>
              <a:t>Base case</a:t>
            </a:r>
            <a:r>
              <a:rPr lang="en-GB" sz="2000" b="1" dirty="0" smtClean="0">
                <a:solidFill>
                  <a:schemeClr val="bg1"/>
                </a:solidFill>
                <a:latin typeface="Chalkboard"/>
                <a:cs typeface="Chalkboard"/>
              </a:rPr>
              <a:t>: </a:t>
            </a:r>
            <a:r>
              <a:rPr lang="en-GB" sz="2000" b="1" dirty="0" err="1" smtClean="0">
                <a:solidFill>
                  <a:schemeClr val="bg1"/>
                </a:solidFill>
                <a:latin typeface="Courier New" charset="0"/>
              </a:rPr>
              <a:t>r</a:t>
            </a:r>
            <a:r>
              <a:rPr lang="en-GB" sz="2000" b="1" dirty="0" smtClean="0">
                <a:solidFill>
                  <a:schemeClr val="bg1"/>
                </a:solidFill>
                <a:latin typeface="Courier New" charset="0"/>
              </a:rPr>
              <a:t> </a:t>
            </a:r>
            <a:r>
              <a:rPr lang="en-GB" sz="2000" b="1" dirty="0" smtClean="0">
                <a:solidFill>
                  <a:schemeClr val="bg1"/>
                </a:solidFill>
                <a:latin typeface="Chalkboard"/>
                <a:cs typeface="Chalkboard"/>
              </a:rPr>
              <a:t>is</a:t>
            </a:r>
            <a:r>
              <a:rPr lang="en-GB" sz="2000" b="1" dirty="0" smtClean="0">
                <a:solidFill>
                  <a:schemeClr val="bg1"/>
                </a:solidFill>
                <a:latin typeface="Courier New" charset="0"/>
              </a:rPr>
              <a:t> []</a:t>
            </a:r>
          </a:p>
          <a:p>
            <a:pPr marL="290513" indent="-290513" algn="l">
              <a:spcBef>
                <a:spcPts val="528"/>
              </a:spcBef>
              <a:buClr>
                <a:srgbClr val="FF3300"/>
              </a:buClr>
              <a:buFont typeface="Wingdings" charset="2"/>
              <a:buNone/>
            </a:pPr>
            <a:r>
              <a:rPr lang="en-GB" sz="2000" b="1" dirty="0" smtClean="0">
                <a:solidFill>
                  <a:schemeClr val="bg1"/>
                </a:solidFill>
                <a:latin typeface="Courier New" charset="0"/>
              </a:rPr>
              <a:t>   </a:t>
            </a:r>
            <a:r>
              <a:rPr lang="en-GB" sz="2000" b="1" dirty="0" err="1" smtClean="0">
                <a:solidFill>
                  <a:schemeClr val="bg1"/>
                </a:solidFill>
                <a:latin typeface="Courier New" charset="0"/>
              </a:rPr>
              <a:t>putStr</a:t>
            </a:r>
            <a:r>
              <a:rPr lang="en-GB" sz="2000" b="1" dirty="0" smtClean="0">
                <a:solidFill>
                  <a:schemeClr val="bg1"/>
                </a:solidFill>
                <a:latin typeface="Courier New" charset="0"/>
              </a:rPr>
              <a:t> [] &gt;&gt; </a:t>
            </a:r>
            <a:r>
              <a:rPr lang="en-GB" sz="2000" b="1" dirty="0" err="1" smtClean="0">
                <a:solidFill>
                  <a:schemeClr val="bg1"/>
                </a:solidFill>
                <a:latin typeface="Courier New" charset="0"/>
              </a:rPr>
              <a:t>putStr</a:t>
            </a:r>
            <a:r>
              <a:rPr lang="en-GB" sz="2000" b="1" dirty="0" smtClean="0">
                <a:solidFill>
                  <a:schemeClr val="bg1"/>
                </a:solidFill>
                <a:latin typeface="Courier New" charset="0"/>
              </a:rPr>
              <a:t> </a:t>
            </a:r>
            <a:r>
              <a:rPr lang="en-GB" sz="2000" b="1" dirty="0" err="1" smtClean="0">
                <a:solidFill>
                  <a:schemeClr val="bg1"/>
                </a:solidFill>
                <a:latin typeface="Courier New" charset="0"/>
              </a:rPr>
              <a:t>s</a:t>
            </a:r>
            <a:endParaRPr lang="en-GB" sz="2000" b="1" dirty="0" smtClean="0">
              <a:solidFill>
                <a:schemeClr val="bg1"/>
              </a:solidFill>
              <a:latin typeface="Courier New" charset="0"/>
            </a:endParaRPr>
          </a:p>
          <a:p>
            <a:pPr marL="290513" indent="-290513" algn="l">
              <a:spcBef>
                <a:spcPts val="528"/>
              </a:spcBef>
              <a:buClr>
                <a:srgbClr val="FF3300"/>
              </a:buClr>
              <a:buFont typeface="Wingdings" charset="2"/>
              <a:buNone/>
            </a:pPr>
            <a:r>
              <a:rPr lang="en-GB" sz="2000" b="1" dirty="0" smtClean="0">
                <a:solidFill>
                  <a:schemeClr val="bg1"/>
                </a:solidFill>
                <a:latin typeface="Courier New" charset="0"/>
              </a:rPr>
              <a:t> = (</a:t>
            </a:r>
            <a:r>
              <a:rPr lang="en-GB" sz="2000" b="1" dirty="0" smtClean="0">
                <a:solidFill>
                  <a:schemeClr val="bg1"/>
                </a:solidFill>
                <a:latin typeface="Chalkboard"/>
                <a:cs typeface="Chalkboard"/>
              </a:rPr>
              <a:t>definition of </a:t>
            </a:r>
            <a:r>
              <a:rPr lang="en-GB" sz="2000" b="1" dirty="0" err="1" smtClean="0">
                <a:solidFill>
                  <a:schemeClr val="bg1"/>
                </a:solidFill>
                <a:latin typeface="Chalkboard"/>
                <a:cs typeface="Chalkboard"/>
              </a:rPr>
              <a:t>putStr</a:t>
            </a:r>
            <a:r>
              <a:rPr lang="en-GB" sz="2000" b="1" dirty="0" smtClean="0">
                <a:solidFill>
                  <a:schemeClr val="bg1"/>
                </a:solidFill>
                <a:latin typeface="Courier New" charset="0"/>
              </a:rPr>
              <a:t>)</a:t>
            </a:r>
          </a:p>
          <a:p>
            <a:pPr marL="290513" indent="-290513" algn="l">
              <a:spcBef>
                <a:spcPts val="528"/>
              </a:spcBef>
              <a:buClr>
                <a:srgbClr val="FF3300"/>
              </a:buClr>
              <a:buFont typeface="Wingdings" charset="2"/>
              <a:buNone/>
            </a:pPr>
            <a:r>
              <a:rPr lang="en-GB" sz="2000" b="1" dirty="0" smtClean="0">
                <a:solidFill>
                  <a:schemeClr val="bg1"/>
                </a:solidFill>
                <a:latin typeface="Courier New" charset="0"/>
              </a:rPr>
              <a:t>   done &gt;&gt; </a:t>
            </a:r>
            <a:r>
              <a:rPr lang="en-GB" sz="2000" b="1" dirty="0" err="1" smtClean="0">
                <a:solidFill>
                  <a:schemeClr val="bg1"/>
                </a:solidFill>
                <a:latin typeface="Courier New" charset="0"/>
              </a:rPr>
              <a:t>putStr</a:t>
            </a:r>
            <a:r>
              <a:rPr lang="en-GB" sz="2000" b="1" dirty="0" smtClean="0">
                <a:solidFill>
                  <a:schemeClr val="bg1"/>
                </a:solidFill>
                <a:latin typeface="Courier New" charset="0"/>
              </a:rPr>
              <a:t> </a:t>
            </a:r>
            <a:r>
              <a:rPr lang="en-GB" sz="2000" b="1" dirty="0" err="1" smtClean="0">
                <a:solidFill>
                  <a:schemeClr val="bg1"/>
                </a:solidFill>
                <a:latin typeface="Courier New" charset="0"/>
              </a:rPr>
              <a:t>s</a:t>
            </a:r>
            <a:endParaRPr lang="en-GB" sz="2000" b="1" dirty="0" smtClean="0">
              <a:solidFill>
                <a:schemeClr val="bg1"/>
              </a:solidFill>
              <a:latin typeface="Courier New" charset="0"/>
            </a:endParaRPr>
          </a:p>
          <a:p>
            <a:pPr marL="290513" indent="-290513" algn="l">
              <a:spcBef>
                <a:spcPts val="528"/>
              </a:spcBef>
              <a:buClr>
                <a:srgbClr val="FF3300"/>
              </a:buClr>
              <a:buFont typeface="Wingdings" charset="2"/>
              <a:buNone/>
            </a:pPr>
            <a:r>
              <a:rPr lang="en-GB" sz="2000" b="1" dirty="0" smtClean="0">
                <a:solidFill>
                  <a:schemeClr val="bg1"/>
                </a:solidFill>
                <a:latin typeface="Courier New" charset="0"/>
              </a:rPr>
              <a:t> = (</a:t>
            </a:r>
            <a:r>
              <a:rPr lang="en-GB" sz="2000" b="1" dirty="0" smtClean="0">
                <a:solidFill>
                  <a:schemeClr val="bg1"/>
                </a:solidFill>
                <a:latin typeface="Chalkboard"/>
                <a:cs typeface="Chalkboard"/>
              </a:rPr>
              <a:t>first monad law for </a:t>
            </a:r>
            <a:r>
              <a:rPr lang="en-GB" sz="2000" b="1" dirty="0" smtClean="0">
                <a:solidFill>
                  <a:schemeClr val="bg1"/>
                </a:solidFill>
                <a:latin typeface="Courier New" charset="0"/>
              </a:rPr>
              <a:t>&gt;&gt;)</a:t>
            </a:r>
          </a:p>
          <a:p>
            <a:pPr marL="290513" indent="-290513" algn="l">
              <a:spcBef>
                <a:spcPts val="528"/>
              </a:spcBef>
              <a:buClr>
                <a:srgbClr val="FF3300"/>
              </a:buClr>
              <a:buFont typeface="Wingdings" charset="2"/>
              <a:buNone/>
            </a:pPr>
            <a:r>
              <a:rPr lang="en-GB" sz="2000" b="1" dirty="0" smtClean="0">
                <a:solidFill>
                  <a:schemeClr val="bg1"/>
                </a:solidFill>
                <a:latin typeface="Courier New" charset="0"/>
              </a:rPr>
              <a:t>   </a:t>
            </a:r>
            <a:r>
              <a:rPr lang="en-GB" sz="2000" b="1" dirty="0" err="1" smtClean="0">
                <a:solidFill>
                  <a:schemeClr val="bg1"/>
                </a:solidFill>
                <a:latin typeface="Courier New" charset="0"/>
              </a:rPr>
              <a:t>putStr</a:t>
            </a:r>
            <a:r>
              <a:rPr lang="en-GB" sz="2000" b="1" dirty="0" smtClean="0">
                <a:solidFill>
                  <a:schemeClr val="bg1"/>
                </a:solidFill>
                <a:latin typeface="Courier New" charset="0"/>
              </a:rPr>
              <a:t> </a:t>
            </a:r>
            <a:r>
              <a:rPr lang="en-GB" sz="2000" b="1" dirty="0" err="1" smtClean="0">
                <a:solidFill>
                  <a:schemeClr val="bg1"/>
                </a:solidFill>
                <a:latin typeface="Courier New" charset="0"/>
              </a:rPr>
              <a:t>s</a:t>
            </a:r>
            <a:endParaRPr lang="en-GB" sz="2000" b="1" dirty="0" smtClean="0">
              <a:solidFill>
                <a:schemeClr val="bg1"/>
              </a:solidFill>
              <a:latin typeface="Courier New" charset="0"/>
            </a:endParaRPr>
          </a:p>
          <a:p>
            <a:pPr marL="290513" indent="-290513" algn="l">
              <a:spcBef>
                <a:spcPts val="528"/>
              </a:spcBef>
              <a:buClr>
                <a:srgbClr val="FF3300"/>
              </a:buClr>
              <a:buFont typeface="Wingdings" charset="2"/>
              <a:buNone/>
            </a:pPr>
            <a:r>
              <a:rPr lang="en-GB" sz="2000" b="1" dirty="0" smtClean="0">
                <a:solidFill>
                  <a:schemeClr val="bg1"/>
                </a:solidFill>
                <a:latin typeface="Courier New" charset="0"/>
              </a:rPr>
              <a:t> = (definition of ++)</a:t>
            </a:r>
          </a:p>
          <a:p>
            <a:pPr marL="290513" indent="-290513" algn="l">
              <a:spcBef>
                <a:spcPts val="528"/>
              </a:spcBef>
              <a:buClr>
                <a:srgbClr val="FF3300"/>
              </a:buClr>
              <a:buFont typeface="Wingdings" charset="2"/>
              <a:buNone/>
            </a:pPr>
            <a:r>
              <a:rPr lang="en-GB" sz="2000" b="1" dirty="0" smtClean="0">
                <a:solidFill>
                  <a:schemeClr val="bg1"/>
                </a:solidFill>
                <a:latin typeface="Courier New" charset="0"/>
              </a:rPr>
              <a:t>   </a:t>
            </a:r>
            <a:r>
              <a:rPr lang="en-GB" sz="2000" b="1" dirty="0" err="1" smtClean="0">
                <a:solidFill>
                  <a:schemeClr val="bg1"/>
                </a:solidFill>
                <a:latin typeface="Courier New" charset="0"/>
              </a:rPr>
              <a:t>putStr</a:t>
            </a:r>
            <a:r>
              <a:rPr lang="en-GB" sz="2000" b="1" dirty="0" smtClean="0">
                <a:solidFill>
                  <a:schemeClr val="bg1"/>
                </a:solidFill>
                <a:latin typeface="Courier New" charset="0"/>
              </a:rPr>
              <a:t> ([] ++ </a:t>
            </a:r>
            <a:r>
              <a:rPr lang="en-GB" sz="2000" b="1" dirty="0" err="1" smtClean="0">
                <a:solidFill>
                  <a:schemeClr val="bg1"/>
                </a:solidFill>
                <a:latin typeface="Courier New" charset="0"/>
              </a:rPr>
              <a:t>s</a:t>
            </a:r>
            <a:r>
              <a:rPr lang="en-GB" sz="2000" b="1" dirty="0" smtClean="0">
                <a:solidFill>
                  <a:schemeClr val="bg1"/>
                </a:solidFill>
                <a:latin typeface="Courier New" charset="0"/>
              </a:rPr>
              <a:t>) </a:t>
            </a:r>
          </a:p>
          <a:p>
            <a:pPr marL="290513" indent="-290513" algn="l">
              <a:spcBef>
                <a:spcPts val="528"/>
              </a:spcBef>
              <a:buClr>
                <a:srgbClr val="FF3300"/>
              </a:buClr>
              <a:buFont typeface="Wingdings" charset="2"/>
              <a:buNone/>
            </a:pPr>
            <a:r>
              <a:rPr lang="en-GB" sz="2000" b="1" dirty="0" smtClean="0">
                <a:solidFill>
                  <a:srgbClr val="FFFF00"/>
                </a:solidFill>
                <a:latin typeface="Chalkboard"/>
                <a:cs typeface="Chalkboard"/>
              </a:rPr>
              <a:t>Induction case</a:t>
            </a:r>
            <a:r>
              <a:rPr lang="en-GB" sz="2000" b="1" dirty="0" smtClean="0">
                <a:solidFill>
                  <a:schemeClr val="bg1"/>
                </a:solidFill>
                <a:latin typeface="Chalkboard"/>
                <a:cs typeface="Chalkboard"/>
              </a:rPr>
              <a:t>: </a:t>
            </a:r>
            <a:r>
              <a:rPr lang="en-GB" sz="2000" b="1" dirty="0" err="1" smtClean="0">
                <a:solidFill>
                  <a:schemeClr val="bg1"/>
                </a:solidFill>
                <a:latin typeface="Courier New" charset="0"/>
              </a:rPr>
              <a:t>r</a:t>
            </a:r>
            <a:r>
              <a:rPr lang="en-GB" sz="2000" b="1" dirty="0" smtClean="0">
                <a:solidFill>
                  <a:schemeClr val="bg1"/>
                </a:solidFill>
                <a:latin typeface="Courier New" charset="0"/>
              </a:rPr>
              <a:t> </a:t>
            </a:r>
            <a:r>
              <a:rPr lang="en-GB" sz="2000" b="1" dirty="0" smtClean="0">
                <a:solidFill>
                  <a:schemeClr val="bg1"/>
                </a:solidFill>
                <a:latin typeface="Chalkboard"/>
                <a:cs typeface="Chalkboard"/>
              </a:rPr>
              <a:t>is </a:t>
            </a:r>
            <a:r>
              <a:rPr lang="en-GB" sz="2000" b="1" dirty="0" smtClean="0">
                <a:solidFill>
                  <a:schemeClr val="bg1"/>
                </a:solidFill>
                <a:latin typeface="Courier New" charset="0"/>
              </a:rPr>
              <a:t>(</a:t>
            </a:r>
            <a:r>
              <a:rPr lang="en-GB" sz="2000" b="1" dirty="0" err="1" smtClean="0">
                <a:solidFill>
                  <a:schemeClr val="bg1"/>
                </a:solidFill>
                <a:latin typeface="Courier New" charset="0"/>
              </a:rPr>
              <a:t>c:cs</a:t>
            </a:r>
            <a:r>
              <a:rPr lang="en-GB" sz="2000" b="1" dirty="0" smtClean="0">
                <a:solidFill>
                  <a:schemeClr val="bg1"/>
                </a:solidFill>
                <a:latin typeface="Courier New" charset="0"/>
              </a:rPr>
              <a:t>) </a:t>
            </a:r>
            <a:r>
              <a:rPr lang="en-US" sz="2000" b="1" dirty="0" smtClean="0">
                <a:solidFill>
                  <a:schemeClr val="bg1"/>
                </a:solidFill>
                <a:latin typeface="Courier New" charset="0"/>
              </a:rPr>
              <a:t>…</a:t>
            </a:r>
            <a:endParaRPr lang="en-GB" sz="2000" b="1" dirty="0" smtClean="0">
              <a:solidFill>
                <a:schemeClr val="bg1"/>
              </a:solidFill>
              <a:latin typeface="Courier New" charset="0"/>
            </a:endParaRPr>
          </a:p>
        </p:txBody>
      </p:sp>
      <p:sp>
        <p:nvSpPr>
          <p:cNvPr id="6" name="Rectangle 5"/>
          <p:cNvSpPr>
            <a:spLocks noChangeArrowheads="1"/>
          </p:cNvSpPr>
          <p:nvPr/>
        </p:nvSpPr>
        <p:spPr bwMode="auto">
          <a:xfrm>
            <a:off x="1524000" y="1790701"/>
            <a:ext cx="6515100" cy="772006"/>
          </a:xfrm>
          <a:prstGeom prst="rect">
            <a:avLst/>
          </a:prstGeom>
          <a:solidFill>
            <a:schemeClr val="accent6"/>
          </a:solidFill>
          <a:ln w="9525">
            <a:noFill/>
            <a:miter lim="800000"/>
            <a:headEnd/>
            <a:tailEnd/>
          </a:ln>
          <a:effectLst/>
        </p:spPr>
        <p:txBody>
          <a:bodyPr wrap="square">
            <a:prstTxWarp prst="textNoShape">
              <a:avLst/>
            </a:prstTxWarp>
            <a:spAutoFit/>
          </a:bodyPr>
          <a:lstStyle/>
          <a:p>
            <a:pPr marL="290513" indent="-290513" algn="l">
              <a:spcBef>
                <a:spcPts val="528"/>
              </a:spcBef>
              <a:buClr>
                <a:srgbClr val="FF3300"/>
              </a:buClr>
              <a:buFont typeface="Wingdings" charset="2"/>
              <a:buNone/>
            </a:pPr>
            <a:r>
              <a:rPr lang="en-GB" sz="2000" b="1" dirty="0" smtClean="0">
                <a:solidFill>
                  <a:srgbClr val="FFFF00"/>
                </a:solidFill>
                <a:latin typeface="Chalkboard"/>
                <a:cs typeface="Chalkboard"/>
              </a:rPr>
              <a:t>Proposition</a:t>
            </a:r>
            <a:r>
              <a:rPr lang="en-GB" sz="2000" b="1" dirty="0" smtClean="0">
                <a:solidFill>
                  <a:schemeClr val="bg1"/>
                </a:solidFill>
                <a:latin typeface="Courier New" charset="0"/>
              </a:rPr>
              <a:t>: </a:t>
            </a:r>
          </a:p>
          <a:p>
            <a:pPr marL="290513" indent="-290513" algn="l">
              <a:spcBef>
                <a:spcPts val="528"/>
              </a:spcBef>
              <a:buClr>
                <a:srgbClr val="FF3300"/>
              </a:buClr>
              <a:buFont typeface="Wingdings" charset="2"/>
              <a:buNone/>
            </a:pPr>
            <a:r>
              <a:rPr lang="en-GB" sz="2000" b="1" dirty="0" smtClean="0">
                <a:solidFill>
                  <a:schemeClr val="bg1"/>
                </a:solidFill>
                <a:latin typeface="Courier New" charset="0"/>
              </a:rPr>
              <a:t> </a:t>
            </a:r>
            <a:r>
              <a:rPr lang="en-GB" sz="2000" b="1" dirty="0" err="1" smtClean="0">
                <a:solidFill>
                  <a:schemeClr val="bg1"/>
                </a:solidFill>
                <a:latin typeface="Courier New" charset="0"/>
              </a:rPr>
              <a:t>putStr</a:t>
            </a:r>
            <a:r>
              <a:rPr lang="en-GB" sz="2000" b="1" dirty="0" smtClean="0">
                <a:solidFill>
                  <a:schemeClr val="bg1"/>
                </a:solidFill>
                <a:latin typeface="Courier New" charset="0"/>
              </a:rPr>
              <a:t> </a:t>
            </a:r>
            <a:r>
              <a:rPr lang="en-GB" sz="2000" b="1" dirty="0" err="1" smtClean="0">
                <a:solidFill>
                  <a:schemeClr val="bg1"/>
                </a:solidFill>
                <a:latin typeface="Courier New" charset="0"/>
              </a:rPr>
              <a:t>r</a:t>
            </a:r>
            <a:r>
              <a:rPr lang="en-GB" sz="2000" b="1" dirty="0" smtClean="0">
                <a:solidFill>
                  <a:schemeClr val="bg1"/>
                </a:solidFill>
                <a:latin typeface="Courier New" charset="0"/>
              </a:rPr>
              <a:t> &gt;&gt; </a:t>
            </a:r>
            <a:r>
              <a:rPr lang="en-GB" sz="2000" b="1" dirty="0" err="1" smtClean="0">
                <a:solidFill>
                  <a:schemeClr val="bg1"/>
                </a:solidFill>
                <a:latin typeface="Courier New" charset="0"/>
              </a:rPr>
              <a:t>putStr</a:t>
            </a:r>
            <a:r>
              <a:rPr lang="en-GB" sz="2000" b="1" dirty="0" smtClean="0">
                <a:solidFill>
                  <a:schemeClr val="bg1"/>
                </a:solidFill>
                <a:latin typeface="Courier New" charset="0"/>
              </a:rPr>
              <a:t> </a:t>
            </a:r>
            <a:r>
              <a:rPr lang="en-GB" sz="2000" b="1" dirty="0" err="1" smtClean="0">
                <a:solidFill>
                  <a:schemeClr val="bg1"/>
                </a:solidFill>
                <a:latin typeface="Courier New" charset="0"/>
              </a:rPr>
              <a:t>s</a:t>
            </a:r>
            <a:r>
              <a:rPr lang="en-GB" sz="2000" b="1" dirty="0" smtClean="0">
                <a:solidFill>
                  <a:schemeClr val="bg1"/>
                </a:solidFill>
                <a:latin typeface="Courier New" charset="0"/>
              </a:rPr>
              <a:t> = </a:t>
            </a:r>
            <a:r>
              <a:rPr lang="en-GB" sz="2000" b="1" dirty="0" err="1" smtClean="0">
                <a:solidFill>
                  <a:schemeClr val="bg1"/>
                </a:solidFill>
                <a:latin typeface="Courier New" charset="0"/>
              </a:rPr>
              <a:t>putStr</a:t>
            </a:r>
            <a:r>
              <a:rPr lang="en-GB" sz="2000" b="1" dirty="0" smtClean="0">
                <a:solidFill>
                  <a:schemeClr val="bg1"/>
                </a:solidFill>
                <a:latin typeface="Courier New" charset="0"/>
              </a:rPr>
              <a:t> (</a:t>
            </a:r>
            <a:r>
              <a:rPr lang="en-GB" sz="2000" b="1" dirty="0" err="1" smtClean="0">
                <a:solidFill>
                  <a:schemeClr val="bg1"/>
                </a:solidFill>
                <a:latin typeface="Courier New" charset="0"/>
              </a:rPr>
              <a:t>r</a:t>
            </a:r>
            <a:r>
              <a:rPr lang="en-GB" sz="2000" b="1" dirty="0" smtClean="0">
                <a:solidFill>
                  <a:schemeClr val="bg1"/>
                </a:solidFill>
                <a:latin typeface="Courier New" charset="0"/>
              </a:rPr>
              <a:t> ++ </a:t>
            </a:r>
            <a:r>
              <a:rPr lang="en-GB" sz="2000" b="1" dirty="0" err="1" smtClean="0">
                <a:solidFill>
                  <a:schemeClr val="bg1"/>
                </a:solidFill>
                <a:latin typeface="Courier New" charset="0"/>
              </a:rPr>
              <a:t>s</a:t>
            </a:r>
            <a:r>
              <a:rPr lang="en-GB" sz="2000" b="1" dirty="0" smtClean="0">
                <a:solidFill>
                  <a:schemeClr val="bg1"/>
                </a:solidFill>
                <a:latin typeface="Courier New" charset="0"/>
              </a:rPr>
              <a:t>)</a:t>
            </a:r>
            <a:endParaRPr lang="en-GB" sz="2000" b="1" dirty="0">
              <a:solidFill>
                <a:schemeClr val="bg1"/>
              </a:solidFill>
              <a:latin typeface="Courier New" charset="0"/>
            </a:endParaRPr>
          </a:p>
        </p:txBody>
      </p:sp>
    </p:spTree>
    <p:extLst>
      <p:ext uri="{BB962C8B-B14F-4D97-AF65-F5344CB8AC3E}">
        <p14:creationId xmlns:p14="http://schemas.microsoft.com/office/powerpoint/2010/main" val="16869254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38"/>
            <a:ext cx="8229600" cy="754062"/>
          </a:xfrm>
        </p:spPr>
        <p:txBody>
          <a:bodyPr/>
          <a:lstStyle/>
          <a:p>
            <a:r>
              <a:rPr lang="en-US" dirty="0" smtClean="0"/>
              <a:t>Summary</a:t>
            </a:r>
            <a:endParaRPr lang="en-US" dirty="0"/>
          </a:p>
        </p:txBody>
      </p:sp>
      <p:sp>
        <p:nvSpPr>
          <p:cNvPr id="3" name="Content Placeholder 2"/>
          <p:cNvSpPr>
            <a:spLocks noGrp="1"/>
          </p:cNvSpPr>
          <p:nvPr>
            <p:ph idx="1"/>
          </p:nvPr>
        </p:nvSpPr>
        <p:spPr>
          <a:xfrm>
            <a:off x="457200" y="1104900"/>
            <a:ext cx="8229600" cy="5753100"/>
          </a:xfrm>
        </p:spPr>
        <p:txBody>
          <a:bodyPr>
            <a:normAutofit fontScale="92500" lnSpcReduction="10000"/>
          </a:bodyPr>
          <a:lstStyle/>
          <a:p>
            <a:r>
              <a:rPr lang="en-US" dirty="0" smtClean="0"/>
              <a:t>A </a:t>
            </a:r>
            <a:r>
              <a:rPr lang="en-US" dirty="0" smtClean="0"/>
              <a:t>Haskell </a:t>
            </a:r>
            <a:r>
              <a:rPr lang="en-US" dirty="0" smtClean="0"/>
              <a:t>program is a </a:t>
            </a:r>
            <a:r>
              <a:rPr lang="en-US" dirty="0" smtClean="0">
                <a:solidFill>
                  <a:srgbClr val="FFFF00"/>
                </a:solidFill>
              </a:rPr>
              <a:t>single </a:t>
            </a:r>
            <a:r>
              <a:rPr lang="en-US" dirty="0" smtClean="0"/>
              <a:t>IO action called </a:t>
            </a:r>
            <a:r>
              <a:rPr lang="en-US" b="1" dirty="0" smtClean="0">
                <a:solidFill>
                  <a:schemeClr val="accent1"/>
                </a:solidFill>
                <a:latin typeface="Courier New"/>
                <a:cs typeface="Courier New"/>
              </a:rPr>
              <a:t>main</a:t>
            </a:r>
            <a:r>
              <a:rPr lang="en-US" dirty="0" smtClean="0"/>
              <a:t>.  Inside IO, </a:t>
            </a:r>
            <a:r>
              <a:rPr lang="en-US" dirty="0" smtClean="0"/>
              <a:t>evaluation order is defined.</a:t>
            </a:r>
            <a:endParaRPr lang="en-US" dirty="0" smtClean="0"/>
          </a:p>
          <a:p>
            <a:r>
              <a:rPr lang="en-US" dirty="0" smtClean="0"/>
              <a:t>Big IO actions are built by gluing together smaller ones with bind (</a:t>
            </a:r>
            <a:r>
              <a:rPr lang="en-US" b="1" dirty="0" smtClean="0">
                <a:solidFill>
                  <a:srgbClr val="CEB966"/>
                </a:solidFill>
                <a:latin typeface="Courier New"/>
                <a:cs typeface="Courier New"/>
              </a:rPr>
              <a:t>&gt;&gt;=</a:t>
            </a:r>
            <a:r>
              <a:rPr lang="en-US" dirty="0" smtClean="0"/>
              <a:t>) and by converting pure code into actions with </a:t>
            </a:r>
            <a:r>
              <a:rPr lang="en-US" b="1" dirty="0" smtClean="0">
                <a:solidFill>
                  <a:srgbClr val="CEB966"/>
                </a:solidFill>
                <a:latin typeface="Courier New"/>
                <a:cs typeface="Courier New"/>
              </a:rPr>
              <a:t>return</a:t>
            </a:r>
            <a:r>
              <a:rPr lang="en-US" dirty="0" smtClean="0"/>
              <a:t>.</a:t>
            </a:r>
          </a:p>
          <a:p>
            <a:r>
              <a:rPr lang="en-US" dirty="0" smtClean="0"/>
              <a:t>IO actions are </a:t>
            </a:r>
            <a:r>
              <a:rPr lang="en-US" dirty="0" smtClean="0">
                <a:solidFill>
                  <a:srgbClr val="FFFF00"/>
                </a:solidFill>
              </a:rPr>
              <a:t>first-class</a:t>
            </a:r>
            <a:r>
              <a:rPr lang="en-US" dirty="0" smtClean="0"/>
              <a:t>.  </a:t>
            </a:r>
          </a:p>
          <a:p>
            <a:pPr lvl="1"/>
            <a:r>
              <a:rPr lang="en-US" dirty="0" smtClean="0"/>
              <a:t>They can be passed to functions, returned from functions, and stored in data structures.</a:t>
            </a:r>
          </a:p>
          <a:p>
            <a:pPr lvl="1"/>
            <a:r>
              <a:rPr lang="en-US" dirty="0" smtClean="0"/>
              <a:t>So it is easy to define new “glue” </a:t>
            </a:r>
            <a:r>
              <a:rPr lang="en-US" dirty="0" err="1" smtClean="0"/>
              <a:t>combinators</a:t>
            </a:r>
            <a:r>
              <a:rPr lang="en-US" dirty="0" smtClean="0"/>
              <a:t>.</a:t>
            </a:r>
          </a:p>
          <a:p>
            <a:r>
              <a:rPr lang="en-US" dirty="0" smtClean="0"/>
              <a:t>The IO Monad allows Haskell to be pure while efficiently supporting side effects.</a:t>
            </a:r>
          </a:p>
          <a:p>
            <a:r>
              <a:rPr lang="en-US" dirty="0" smtClean="0"/>
              <a:t>The type system separates the pure from the </a:t>
            </a:r>
            <a:r>
              <a:rPr lang="en-US" dirty="0" err="1" smtClean="0"/>
              <a:t>effectful</a:t>
            </a:r>
            <a:r>
              <a:rPr lang="en-US" dirty="0" smtClean="0"/>
              <a:t> code. </a:t>
            </a:r>
          </a:p>
          <a:p>
            <a:pPr lvl="1"/>
            <a:endParaRPr lang="en-US" dirty="0" smtClean="0"/>
          </a:p>
        </p:txBody>
      </p:sp>
    </p:spTree>
    <p:extLst>
      <p:ext uri="{BB962C8B-B14F-4D97-AF65-F5344CB8AC3E}">
        <p14:creationId xmlns:p14="http://schemas.microsoft.com/office/powerpoint/2010/main" val="308235896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Monadic Skin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languages like ML or Java, the fact that the language is in the </a:t>
            </a:r>
            <a:r>
              <a:rPr lang="en-US" dirty="0" smtClean="0">
                <a:solidFill>
                  <a:srgbClr val="FFFF00"/>
                </a:solidFill>
              </a:rPr>
              <a:t>IO monad is baked in </a:t>
            </a:r>
            <a:r>
              <a:rPr lang="en-US" dirty="0" smtClean="0"/>
              <a:t>to the language.  There is no need to mark anything in the type system because it is everywhere.  </a:t>
            </a:r>
          </a:p>
          <a:p>
            <a:r>
              <a:rPr lang="en-US" dirty="0" smtClean="0"/>
              <a:t>In Haskell, the </a:t>
            </a:r>
            <a:r>
              <a:rPr lang="en-US" dirty="0" smtClean="0">
                <a:solidFill>
                  <a:srgbClr val="FFFF00"/>
                </a:solidFill>
              </a:rPr>
              <a:t>programmer can choose </a:t>
            </a:r>
            <a:r>
              <a:rPr lang="en-US" dirty="0" smtClean="0"/>
              <a:t>when to live in the IO monad and when to live in the realm of pure functional programming.</a:t>
            </a:r>
          </a:p>
          <a:p>
            <a:r>
              <a:rPr lang="en-US" dirty="0" smtClean="0"/>
              <a:t>So it is not Haskell that lacks imperative features, but rather the other languages that lack the ability to have a statically distinguishable pure subset.</a:t>
            </a:r>
            <a:endParaRPr lang="en-US" dirty="0"/>
          </a:p>
        </p:txBody>
      </p:sp>
    </p:spTree>
    <p:extLst>
      <p:ext uri="{BB962C8B-B14F-4D97-AF65-F5344CB8AC3E}">
        <p14:creationId xmlns:p14="http://schemas.microsoft.com/office/powerpoint/2010/main" val="66080141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ea typeface="+mj-ea"/>
                <a:cs typeface="+mj-cs"/>
              </a:rPr>
              <a:t>Running Haskell</a:t>
            </a:r>
            <a:endParaRPr lang="en-GB" dirty="0">
              <a:ea typeface="+mj-ea"/>
              <a:cs typeface="+mj-cs"/>
            </a:endParaRPr>
          </a:p>
        </p:txBody>
      </p:sp>
      <p:sp>
        <p:nvSpPr>
          <p:cNvPr id="3" name="Content Placeholder 2"/>
          <p:cNvSpPr>
            <a:spLocks noGrp="1"/>
          </p:cNvSpPr>
          <p:nvPr>
            <p:ph idx="1"/>
          </p:nvPr>
        </p:nvSpPr>
        <p:spPr>
          <a:xfrm>
            <a:off x="500063" y="1714500"/>
            <a:ext cx="8229600" cy="4708525"/>
          </a:xfrm>
        </p:spPr>
        <p:txBody>
          <a:bodyPr>
            <a:normAutofit/>
          </a:bodyPr>
          <a:lstStyle/>
          <a:p>
            <a:pPr marL="548640" indent="-411480" eaLnBrk="1" fontAlgn="auto" hangingPunct="1">
              <a:defRPr/>
            </a:pPr>
            <a:r>
              <a:rPr lang="en-GB" dirty="0">
                <a:ea typeface="+mn-ea"/>
              </a:rPr>
              <a:t>D</a:t>
            </a:r>
            <a:r>
              <a:rPr lang="en-GB" dirty="0" smtClean="0">
                <a:ea typeface="+mn-ea"/>
              </a:rPr>
              <a:t>ownload: </a:t>
            </a:r>
            <a:r>
              <a:rPr lang="en-GB" dirty="0" smtClean="0">
                <a:solidFill>
                  <a:srgbClr val="92D050"/>
                </a:solidFill>
                <a:ea typeface="+mn-ea"/>
                <a:hlinkClick r:id="rId3"/>
              </a:rPr>
              <a:t>http://www.haskell.org</a:t>
            </a:r>
            <a:endParaRPr lang="en-GB" dirty="0" smtClean="0">
              <a:solidFill>
                <a:srgbClr val="92D050"/>
              </a:solidFill>
              <a:ea typeface="+mn-ea"/>
            </a:endParaRPr>
          </a:p>
          <a:p>
            <a:pPr marL="548640" indent="-411480" eaLnBrk="1" fontAlgn="auto" hangingPunct="1">
              <a:defRPr/>
            </a:pPr>
            <a:r>
              <a:rPr lang="en-GB" dirty="0" smtClean="0">
                <a:ea typeface="+mn-ea"/>
              </a:rPr>
              <a:t>Interactive:</a:t>
            </a:r>
          </a:p>
          <a:p>
            <a:pPr marL="868680" lvl="1" indent="-283464" eaLnBrk="1" fontAlgn="auto" hangingPunct="1">
              <a:spcAft>
                <a:spcPts val="0"/>
              </a:spcAft>
              <a:buFont typeface="Wingdings 2"/>
              <a:buChar char=""/>
              <a:defRPr/>
            </a:pPr>
            <a:r>
              <a:rPr lang="en-GB" dirty="0" err="1" smtClean="0">
                <a:ea typeface="+mn-ea"/>
              </a:rPr>
              <a:t>ghci</a:t>
            </a:r>
            <a:r>
              <a:rPr lang="en-GB" dirty="0" smtClean="0">
                <a:ea typeface="+mn-ea"/>
              </a:rPr>
              <a:t> </a:t>
            </a:r>
            <a:r>
              <a:rPr lang="en-GB" dirty="0" err="1" smtClean="0">
                <a:ea typeface="+mn-ea"/>
              </a:rPr>
              <a:t>HaskellIntro.hs</a:t>
            </a:r>
            <a:endParaRPr lang="en-GB" dirty="0" smtClean="0">
              <a:ea typeface="+mn-ea"/>
            </a:endParaRPr>
          </a:p>
          <a:p>
            <a:pPr marL="548640" indent="-411480" eaLnBrk="1" fontAlgn="auto" hangingPunct="1">
              <a:defRPr/>
            </a:pPr>
            <a:r>
              <a:rPr lang="en-GB" dirty="0" smtClean="0">
                <a:ea typeface="+mn-ea"/>
              </a:rPr>
              <a:t>Compiled:</a:t>
            </a:r>
          </a:p>
          <a:p>
            <a:pPr marL="868680" lvl="1" indent="-283464" eaLnBrk="1" fontAlgn="auto" hangingPunct="1">
              <a:spcAft>
                <a:spcPts val="0"/>
              </a:spcAft>
              <a:buFont typeface="Wingdings 2"/>
              <a:buChar char=""/>
              <a:defRPr/>
            </a:pPr>
            <a:r>
              <a:rPr lang="en-GB" dirty="0" err="1" smtClean="0">
                <a:ea typeface="+mn-ea"/>
              </a:rPr>
              <a:t>ghc</a:t>
            </a:r>
            <a:r>
              <a:rPr lang="en-GB" dirty="0" smtClean="0">
                <a:ea typeface="+mn-ea"/>
              </a:rPr>
              <a:t> –make </a:t>
            </a:r>
            <a:r>
              <a:rPr lang="en-GB" dirty="0" err="1" smtClean="0">
                <a:ea typeface="+mn-ea"/>
              </a:rPr>
              <a:t>HaskellIntro.hs</a:t>
            </a:r>
            <a:endParaRPr lang="en-GB" dirty="0" smtClean="0">
              <a:ea typeface="+mn-ea"/>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fontAlgn="auto" hangingPunct="1">
              <a:spcAft>
                <a:spcPts val="0"/>
              </a:spcAft>
              <a:defRPr/>
            </a:pPr>
            <a:r>
              <a:rPr lang="en-GB" smtClean="0">
                <a:ea typeface="+mj-ea"/>
                <a:cs typeface="+mj-cs"/>
              </a:rPr>
              <a:t>C++, Java, Perl, Ruby</a:t>
            </a:r>
          </a:p>
        </p:txBody>
      </p:sp>
      <p:sp>
        <p:nvSpPr>
          <p:cNvPr id="41987" name="TextBox 14"/>
          <p:cNvSpPr txBox="1">
            <a:spLocks noChangeArrowheads="1"/>
          </p:cNvSpPr>
          <p:nvPr/>
        </p:nvSpPr>
        <p:spPr bwMode="auto">
          <a:xfrm>
            <a:off x="2185988" y="5389563"/>
            <a:ext cx="9144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1yr</a:t>
            </a:r>
          </a:p>
        </p:txBody>
      </p:sp>
      <p:sp>
        <p:nvSpPr>
          <p:cNvPr id="41988" name="TextBox 15"/>
          <p:cNvSpPr txBox="1">
            <a:spLocks noChangeArrowheads="1"/>
          </p:cNvSpPr>
          <p:nvPr/>
        </p:nvSpPr>
        <p:spPr bwMode="auto">
          <a:xfrm>
            <a:off x="3671888" y="5389563"/>
            <a:ext cx="9144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5yr</a:t>
            </a:r>
          </a:p>
        </p:txBody>
      </p:sp>
      <p:sp>
        <p:nvSpPr>
          <p:cNvPr id="41989" name="TextBox 16"/>
          <p:cNvSpPr txBox="1">
            <a:spLocks noChangeArrowheads="1"/>
          </p:cNvSpPr>
          <p:nvPr/>
        </p:nvSpPr>
        <p:spPr bwMode="auto">
          <a:xfrm>
            <a:off x="4700588" y="5389563"/>
            <a:ext cx="12573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10yr</a:t>
            </a:r>
          </a:p>
        </p:txBody>
      </p:sp>
      <p:sp>
        <p:nvSpPr>
          <p:cNvPr id="41990" name="TextBox 17"/>
          <p:cNvSpPr txBox="1">
            <a:spLocks noChangeArrowheads="1"/>
          </p:cNvSpPr>
          <p:nvPr/>
        </p:nvSpPr>
        <p:spPr bwMode="auto">
          <a:xfrm>
            <a:off x="6415088" y="5389563"/>
            <a:ext cx="12573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15yr</a:t>
            </a:r>
          </a:p>
        </p:txBody>
      </p:sp>
      <p:grpSp>
        <p:nvGrpSpPr>
          <p:cNvPr id="41991" name="Group 29"/>
          <p:cNvGrpSpPr>
            <a:grpSpLocks/>
          </p:cNvGrpSpPr>
          <p:nvPr/>
        </p:nvGrpSpPr>
        <p:grpSpPr bwMode="auto">
          <a:xfrm>
            <a:off x="285750" y="1785938"/>
            <a:ext cx="7786688" cy="3789362"/>
            <a:chOff x="0" y="1285860"/>
            <a:chExt cx="7786709" cy="3789251"/>
          </a:xfrm>
        </p:grpSpPr>
        <p:sp>
          <p:nvSpPr>
            <p:cNvPr id="41997" name="TextBox 13"/>
            <p:cNvSpPr txBox="1">
              <a:spLocks noChangeArrowheads="1"/>
            </p:cNvSpPr>
            <p:nvPr/>
          </p:nvSpPr>
          <p:spPr bwMode="auto">
            <a:xfrm>
              <a:off x="0" y="1357298"/>
              <a:ext cx="1845482" cy="706823"/>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1,000,000</a:t>
              </a:r>
            </a:p>
          </p:txBody>
        </p:sp>
        <p:cxnSp>
          <p:nvCxnSpPr>
            <p:cNvPr id="41998" name="Straight Connector 4"/>
            <p:cNvCxnSpPr>
              <a:cxnSpLocks noChangeShapeType="1"/>
            </p:cNvCxnSpPr>
            <p:nvPr/>
          </p:nvCxnSpPr>
          <p:spPr bwMode="auto">
            <a:xfrm rot="5400000">
              <a:off x="248216" y="2993742"/>
              <a:ext cx="3418306" cy="2541"/>
            </a:xfrm>
            <a:prstGeom prst="line">
              <a:avLst/>
            </a:prstGeom>
            <a:noFill/>
            <a:ln w="28575">
              <a:solidFill>
                <a:schemeClr val="tx1"/>
              </a:solidFill>
              <a:round/>
              <a:headEnd/>
              <a:tailEnd/>
            </a:ln>
          </p:spPr>
        </p:cxnSp>
        <p:cxnSp>
          <p:nvCxnSpPr>
            <p:cNvPr id="41999" name="Straight Connector 7"/>
            <p:cNvCxnSpPr>
              <a:cxnSpLocks noChangeShapeType="1"/>
            </p:cNvCxnSpPr>
            <p:nvPr/>
          </p:nvCxnSpPr>
          <p:spPr bwMode="auto">
            <a:xfrm rot="10800000" flipV="1">
              <a:off x="1957369" y="4701930"/>
              <a:ext cx="5829340" cy="29041"/>
            </a:xfrm>
            <a:prstGeom prst="line">
              <a:avLst/>
            </a:prstGeom>
            <a:noFill/>
            <a:ln w="28575">
              <a:solidFill>
                <a:schemeClr val="tx1"/>
              </a:solidFill>
              <a:round/>
              <a:headEnd/>
              <a:tailEnd/>
            </a:ln>
          </p:spPr>
        </p:cxnSp>
        <p:sp>
          <p:nvSpPr>
            <p:cNvPr id="42000" name="TextBox 10"/>
            <p:cNvSpPr txBox="1">
              <a:spLocks noChangeArrowheads="1"/>
            </p:cNvSpPr>
            <p:nvPr/>
          </p:nvSpPr>
          <p:spPr bwMode="auto">
            <a:xfrm>
              <a:off x="1385864" y="4035551"/>
              <a:ext cx="457203"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a:t>
              </a:r>
            </a:p>
          </p:txBody>
        </p:sp>
        <p:sp>
          <p:nvSpPr>
            <p:cNvPr id="42001" name="TextBox 11"/>
            <p:cNvSpPr txBox="1">
              <a:spLocks noChangeArrowheads="1"/>
            </p:cNvSpPr>
            <p:nvPr/>
          </p:nvSpPr>
          <p:spPr bwMode="auto">
            <a:xfrm>
              <a:off x="700060" y="3164220"/>
              <a:ext cx="1143008"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a:t>
              </a:r>
            </a:p>
          </p:txBody>
        </p:sp>
        <p:sp>
          <p:nvSpPr>
            <p:cNvPr id="42002" name="TextBox 12"/>
            <p:cNvSpPr txBox="1">
              <a:spLocks noChangeArrowheads="1"/>
            </p:cNvSpPr>
            <p:nvPr/>
          </p:nvSpPr>
          <p:spPr bwMode="auto">
            <a:xfrm>
              <a:off x="285720" y="2285992"/>
              <a:ext cx="1485910"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10,000</a:t>
              </a:r>
            </a:p>
          </p:txBody>
        </p:sp>
      </p:grpSp>
      <p:sp>
        <p:nvSpPr>
          <p:cNvPr id="41992" name="Freeform 19"/>
          <p:cNvSpPr>
            <a:spLocks noChangeArrowheads="1"/>
          </p:cNvSpPr>
          <p:nvPr/>
        </p:nvSpPr>
        <p:spPr bwMode="auto">
          <a:xfrm>
            <a:off x="2241550" y="290513"/>
            <a:ext cx="3433763" cy="4403725"/>
          </a:xfrm>
          <a:custGeom>
            <a:avLst/>
            <a:gdLst>
              <a:gd name="T0" fmla="*/ 0 w 3434576"/>
              <a:gd name="T1" fmla="*/ 4402719 h 4404731"/>
              <a:gd name="T2" fmla="*/ 869383 w 3434576"/>
              <a:gd name="T3" fmla="*/ 3477593 h 4404731"/>
              <a:gd name="T4" fmla="*/ 1928247 w 3434576"/>
              <a:gd name="T5" fmla="*/ 2073180 h 4404731"/>
              <a:gd name="T6" fmla="*/ 2842214 w 3434576"/>
              <a:gd name="T7" fmla="*/ 880544 h 4404731"/>
              <a:gd name="T8" fmla="*/ 3432950 w 3434576"/>
              <a:gd name="T9" fmla="*/ 0 h 4404731"/>
              <a:gd name="T10" fmla="*/ 0 60000 65536"/>
              <a:gd name="T11" fmla="*/ 0 60000 65536"/>
              <a:gd name="T12" fmla="*/ 0 60000 65536"/>
              <a:gd name="T13" fmla="*/ 0 60000 65536"/>
              <a:gd name="T14" fmla="*/ 0 60000 65536"/>
              <a:gd name="T15" fmla="*/ 0 w 3434576"/>
              <a:gd name="T16" fmla="*/ 0 h 4404731"/>
              <a:gd name="T17" fmla="*/ 3434576 w 3434576"/>
              <a:gd name="T18" fmla="*/ 4404731 h 4404731"/>
            </a:gdLst>
            <a:ahLst/>
            <a:cxnLst>
              <a:cxn ang="T10">
                <a:pos x="T0" y="T1"/>
              </a:cxn>
              <a:cxn ang="T11">
                <a:pos x="T2" y="T3"/>
              </a:cxn>
              <a:cxn ang="T12">
                <a:pos x="T4" y="T5"/>
              </a:cxn>
              <a:cxn ang="T13">
                <a:pos x="T6" y="T7"/>
              </a:cxn>
              <a:cxn ang="T14">
                <a:pos x="T8" y="T9"/>
              </a:cxn>
            </a:cxnLst>
            <a:rect l="T15" t="T16" r="T17" b="T18"/>
            <a:pathLst>
              <a:path w="3434576" h="4404731">
                <a:moveTo>
                  <a:pt x="0" y="4404731"/>
                </a:moveTo>
                <a:cubicBezTo>
                  <a:pt x="274134" y="4136172"/>
                  <a:pt x="548268" y="3867614"/>
                  <a:pt x="869795" y="3479180"/>
                </a:cubicBezTo>
                <a:cubicBezTo>
                  <a:pt x="1191322" y="3090746"/>
                  <a:pt x="1600200" y="2507166"/>
                  <a:pt x="1929161" y="2074127"/>
                </a:cubicBezTo>
                <a:cubicBezTo>
                  <a:pt x="2258122" y="1641088"/>
                  <a:pt x="2592659" y="1226634"/>
                  <a:pt x="2843561" y="880946"/>
                </a:cubicBezTo>
                <a:cubicBezTo>
                  <a:pt x="3094464" y="535258"/>
                  <a:pt x="3264520" y="267629"/>
                  <a:pt x="3434576" y="0"/>
                </a:cubicBezTo>
              </a:path>
            </a:pathLst>
          </a:custGeom>
          <a:noFill/>
          <a:ln w="57150">
            <a:solidFill>
              <a:schemeClr val="tx2"/>
            </a:solidFill>
            <a:round/>
            <a:headEnd/>
            <a:tailEnd/>
          </a:ln>
        </p:spPr>
        <p:txBody>
          <a:bodyPr anchor="ctr">
            <a:prstTxWarp prst="textNoShape">
              <a:avLst/>
            </a:prstTxWarp>
          </a:bodyPr>
          <a:lstStyle/>
          <a:p>
            <a:pPr algn="ctr"/>
            <a:endParaRPr lang="en-US">
              <a:latin typeface="Book Antiqua" charset="0"/>
            </a:endParaRPr>
          </a:p>
        </p:txBody>
      </p:sp>
      <p:sp>
        <p:nvSpPr>
          <p:cNvPr id="41993" name="TextBox 20"/>
          <p:cNvSpPr txBox="1">
            <a:spLocks noChangeArrowheads="1"/>
          </p:cNvSpPr>
          <p:nvPr/>
        </p:nvSpPr>
        <p:spPr bwMode="auto">
          <a:xfrm>
            <a:off x="4643438" y="3143250"/>
            <a:ext cx="2643187" cy="830263"/>
          </a:xfrm>
          <a:prstGeom prst="rect">
            <a:avLst/>
          </a:prstGeom>
          <a:solidFill>
            <a:srgbClr val="008000"/>
          </a:solidFill>
          <a:ln w="9525">
            <a:noFill/>
            <a:miter lim="800000"/>
            <a:headEnd/>
            <a:tailEnd/>
          </a:ln>
        </p:spPr>
        <p:txBody>
          <a:bodyPr>
            <a:prstTxWarp prst="textNoShape">
              <a:avLst/>
            </a:prstTxWarp>
            <a:spAutoFit/>
          </a:bodyPr>
          <a:lstStyle/>
          <a:p>
            <a:pPr algn="ctr"/>
            <a:r>
              <a:rPr lang="en-GB" sz="2400" dirty="0">
                <a:latin typeface="Chalkboard"/>
                <a:ea typeface="Chalkboard"/>
                <a:cs typeface="Chalkboard"/>
              </a:rPr>
              <a:t>The complete absence of death</a:t>
            </a:r>
          </a:p>
        </p:txBody>
      </p:sp>
      <p:sp>
        <p:nvSpPr>
          <p:cNvPr id="41994" name="TextBox 21"/>
          <p:cNvSpPr txBox="1">
            <a:spLocks noChangeArrowheads="1"/>
          </p:cNvSpPr>
          <p:nvPr/>
        </p:nvSpPr>
        <p:spPr bwMode="auto">
          <a:xfrm rot="-5400000">
            <a:off x="-152400" y="4295776"/>
            <a:ext cx="1481137" cy="461962"/>
          </a:xfrm>
          <a:prstGeom prst="rect">
            <a:avLst/>
          </a:prstGeom>
          <a:solidFill>
            <a:srgbClr val="008000"/>
          </a:solidFill>
          <a:ln w="9525">
            <a:noFill/>
            <a:miter lim="800000"/>
            <a:headEnd/>
            <a:tailEnd/>
          </a:ln>
        </p:spPr>
        <p:txBody>
          <a:bodyPr>
            <a:prstTxWarp prst="textNoShape">
              <a:avLst/>
            </a:prstTxWarp>
            <a:spAutoFit/>
          </a:bodyPr>
          <a:lstStyle/>
          <a:p>
            <a:pPr algn="ctr"/>
            <a:r>
              <a:rPr lang="en-GB" sz="2400" dirty="0">
                <a:latin typeface="Chalkboard"/>
                <a:ea typeface="Chalkboard"/>
                <a:cs typeface="Chalkboard"/>
              </a:rPr>
              <a:t>Geeks</a:t>
            </a:r>
          </a:p>
        </p:txBody>
      </p:sp>
      <p:sp>
        <p:nvSpPr>
          <p:cNvPr id="41995" name="TextBox 22"/>
          <p:cNvSpPr txBox="1">
            <a:spLocks noChangeArrowheads="1"/>
          </p:cNvSpPr>
          <p:nvPr/>
        </p:nvSpPr>
        <p:spPr bwMode="auto">
          <a:xfrm rot="-5400000">
            <a:off x="-438150" y="2224088"/>
            <a:ext cx="2052638" cy="461962"/>
          </a:xfrm>
          <a:prstGeom prst="rect">
            <a:avLst/>
          </a:prstGeom>
          <a:solidFill>
            <a:srgbClr val="008000"/>
          </a:solidFill>
          <a:ln w="9525">
            <a:noFill/>
            <a:miter lim="800000"/>
            <a:headEnd/>
            <a:tailEnd/>
          </a:ln>
        </p:spPr>
        <p:txBody>
          <a:bodyPr>
            <a:prstTxWarp prst="textNoShape">
              <a:avLst/>
            </a:prstTxWarp>
            <a:spAutoFit/>
          </a:bodyPr>
          <a:lstStyle/>
          <a:p>
            <a:pPr algn="ctr"/>
            <a:r>
              <a:rPr lang="en-GB" sz="2400" dirty="0">
                <a:latin typeface="Chalkboard"/>
                <a:ea typeface="Chalkboard"/>
                <a:cs typeface="Chalkboard"/>
              </a:rPr>
              <a:t>Practitioners</a:t>
            </a:r>
          </a:p>
        </p:txBody>
      </p:sp>
      <p:sp>
        <p:nvSpPr>
          <p:cNvPr id="41996" name="Rectangle 18"/>
          <p:cNvSpPr>
            <a:spLocks noChangeArrowheads="1"/>
          </p:cNvSpPr>
          <p:nvPr/>
        </p:nvSpPr>
        <p:spPr bwMode="auto">
          <a:xfrm>
            <a:off x="2428875" y="1500188"/>
            <a:ext cx="6000750" cy="357187"/>
          </a:xfrm>
          <a:prstGeom prst="rect">
            <a:avLst/>
          </a:prstGeom>
          <a:solidFill>
            <a:srgbClr val="FFC000"/>
          </a:solidFill>
          <a:ln w="9525">
            <a:noFill/>
            <a:round/>
            <a:headEnd/>
            <a:tailEnd/>
          </a:ln>
        </p:spPr>
        <p:txBody>
          <a:bodyPr lIns="90000" tIns="46800" rIns="90000" bIns="46800" anchor="ctr">
            <a:prstTxWarp prst="textNoShape">
              <a:avLst/>
            </a:prstTxWarp>
          </a:bodyPr>
          <a:lstStyle/>
          <a:p>
            <a:pPr algn="ctr"/>
            <a:r>
              <a:rPr lang="en-GB" sz="2400" dirty="0">
                <a:solidFill>
                  <a:schemeClr val="bg1"/>
                </a:solidFill>
                <a:latin typeface="Chalkboard"/>
              </a:rPr>
              <a:t>Threshold of immortality</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fontAlgn="auto" hangingPunct="1">
              <a:spcAft>
                <a:spcPts val="0"/>
              </a:spcAft>
              <a:defRPr/>
            </a:pPr>
            <a:r>
              <a:rPr lang="en-GB" dirty="0" smtClean="0">
                <a:ea typeface="+mj-ea"/>
                <a:cs typeface="+mj-cs"/>
              </a:rPr>
              <a:t>Haskell</a:t>
            </a:r>
          </a:p>
        </p:txBody>
      </p:sp>
      <p:grpSp>
        <p:nvGrpSpPr>
          <p:cNvPr id="44035" name="Group 29"/>
          <p:cNvGrpSpPr>
            <a:grpSpLocks/>
          </p:cNvGrpSpPr>
          <p:nvPr/>
        </p:nvGrpSpPr>
        <p:grpSpPr bwMode="auto">
          <a:xfrm>
            <a:off x="285750" y="1785938"/>
            <a:ext cx="7786688" cy="3789362"/>
            <a:chOff x="0" y="1285860"/>
            <a:chExt cx="7786709" cy="3789251"/>
          </a:xfrm>
        </p:grpSpPr>
        <p:sp>
          <p:nvSpPr>
            <p:cNvPr id="44048" name="TextBox 13"/>
            <p:cNvSpPr txBox="1">
              <a:spLocks noChangeArrowheads="1"/>
            </p:cNvSpPr>
            <p:nvPr/>
          </p:nvSpPr>
          <p:spPr bwMode="auto">
            <a:xfrm>
              <a:off x="0" y="1357298"/>
              <a:ext cx="1845482" cy="706823"/>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1,000,000</a:t>
              </a:r>
            </a:p>
          </p:txBody>
        </p:sp>
        <p:cxnSp>
          <p:nvCxnSpPr>
            <p:cNvPr id="44049" name="Straight Connector 4"/>
            <p:cNvCxnSpPr>
              <a:cxnSpLocks noChangeShapeType="1"/>
            </p:cNvCxnSpPr>
            <p:nvPr/>
          </p:nvCxnSpPr>
          <p:spPr bwMode="auto">
            <a:xfrm rot="5400000">
              <a:off x="248216" y="2993742"/>
              <a:ext cx="3418306" cy="2541"/>
            </a:xfrm>
            <a:prstGeom prst="line">
              <a:avLst/>
            </a:prstGeom>
            <a:noFill/>
            <a:ln w="28575">
              <a:solidFill>
                <a:schemeClr val="tx1"/>
              </a:solidFill>
              <a:round/>
              <a:headEnd/>
              <a:tailEnd/>
            </a:ln>
          </p:spPr>
        </p:cxnSp>
        <p:cxnSp>
          <p:nvCxnSpPr>
            <p:cNvPr id="44050" name="Straight Connector 7"/>
            <p:cNvCxnSpPr>
              <a:cxnSpLocks noChangeShapeType="1"/>
            </p:cNvCxnSpPr>
            <p:nvPr/>
          </p:nvCxnSpPr>
          <p:spPr bwMode="auto">
            <a:xfrm rot="10800000" flipV="1">
              <a:off x="1957369" y="4701930"/>
              <a:ext cx="5829340" cy="29041"/>
            </a:xfrm>
            <a:prstGeom prst="line">
              <a:avLst/>
            </a:prstGeom>
            <a:noFill/>
            <a:ln w="28575">
              <a:solidFill>
                <a:schemeClr val="tx1"/>
              </a:solidFill>
              <a:round/>
              <a:headEnd/>
              <a:tailEnd/>
            </a:ln>
          </p:spPr>
        </p:cxnSp>
        <p:sp>
          <p:nvSpPr>
            <p:cNvPr id="44051" name="TextBox 10"/>
            <p:cNvSpPr txBox="1">
              <a:spLocks noChangeArrowheads="1"/>
            </p:cNvSpPr>
            <p:nvPr/>
          </p:nvSpPr>
          <p:spPr bwMode="auto">
            <a:xfrm>
              <a:off x="1385864" y="4035551"/>
              <a:ext cx="457203"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a:t>
              </a:r>
            </a:p>
          </p:txBody>
        </p:sp>
        <p:sp>
          <p:nvSpPr>
            <p:cNvPr id="44052" name="TextBox 11"/>
            <p:cNvSpPr txBox="1">
              <a:spLocks noChangeArrowheads="1"/>
            </p:cNvSpPr>
            <p:nvPr/>
          </p:nvSpPr>
          <p:spPr bwMode="auto">
            <a:xfrm>
              <a:off x="700060" y="3164220"/>
              <a:ext cx="1143008"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a:t>
              </a:r>
            </a:p>
          </p:txBody>
        </p:sp>
        <p:sp>
          <p:nvSpPr>
            <p:cNvPr id="44053" name="TextBox 12"/>
            <p:cNvSpPr txBox="1">
              <a:spLocks noChangeArrowheads="1"/>
            </p:cNvSpPr>
            <p:nvPr/>
          </p:nvSpPr>
          <p:spPr bwMode="auto">
            <a:xfrm>
              <a:off x="285720" y="2285992"/>
              <a:ext cx="1485910"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10,000</a:t>
              </a:r>
            </a:p>
          </p:txBody>
        </p:sp>
      </p:grpSp>
      <p:sp>
        <p:nvSpPr>
          <p:cNvPr id="44036" name="Freeform 20"/>
          <p:cNvSpPr>
            <a:spLocks noChangeArrowheads="1"/>
          </p:cNvSpPr>
          <p:nvPr/>
        </p:nvSpPr>
        <p:spPr bwMode="auto">
          <a:xfrm>
            <a:off x="2214563" y="2362200"/>
            <a:ext cx="5043487" cy="2376488"/>
          </a:xfrm>
          <a:custGeom>
            <a:avLst/>
            <a:gdLst>
              <a:gd name="T0" fmla="*/ 27474 w 4448407"/>
              <a:gd name="T1" fmla="*/ 2767376 h 2023946"/>
              <a:gd name="T2" fmla="*/ 84811 w 4448407"/>
              <a:gd name="T3" fmla="*/ 2705880 h 2023946"/>
              <a:gd name="T4" fmla="*/ 701183 w 4448407"/>
              <a:gd name="T5" fmla="*/ 2121655 h 2023946"/>
              <a:gd name="T6" fmla="*/ 1632912 w 4448407"/>
              <a:gd name="T7" fmla="*/ 1199197 h 2023946"/>
              <a:gd name="T8" fmla="*/ 4514097 w 4448407"/>
              <a:gd name="T9" fmla="*/ 1091576 h 2023946"/>
              <a:gd name="T10" fmla="*/ 5718173 w 4448407"/>
              <a:gd name="T11" fmla="*/ 0 h 2023946"/>
              <a:gd name="T12" fmla="*/ 0 60000 65536"/>
              <a:gd name="T13" fmla="*/ 0 60000 65536"/>
              <a:gd name="T14" fmla="*/ 0 60000 65536"/>
              <a:gd name="T15" fmla="*/ 0 60000 65536"/>
              <a:gd name="T16" fmla="*/ 0 60000 65536"/>
              <a:gd name="T17" fmla="*/ 0 60000 65536"/>
              <a:gd name="T18" fmla="*/ 0 w 4448407"/>
              <a:gd name="T19" fmla="*/ 0 h 2023946"/>
              <a:gd name="T20" fmla="*/ 4448407 w 4448407"/>
              <a:gd name="T21" fmla="*/ 2023946 h 2023946"/>
            </a:gdLst>
            <a:ahLst/>
            <a:cxnLst>
              <a:cxn ang="T12">
                <a:pos x="T0" y="T1"/>
              </a:cxn>
              <a:cxn ang="T13">
                <a:pos x="T2" y="T3"/>
              </a:cxn>
              <a:cxn ang="T14">
                <a:pos x="T4" y="T5"/>
              </a:cxn>
              <a:cxn ang="T15">
                <a:pos x="T6" y="T7"/>
              </a:cxn>
              <a:cxn ang="T16">
                <a:pos x="T8" y="T9"/>
              </a:cxn>
              <a:cxn ang="T17">
                <a:pos x="T10" y="T11"/>
              </a:cxn>
            </a:cxnLst>
            <a:rect l="T18" t="T19" r="T20" b="T21"/>
            <a:pathLst>
              <a:path w="4448407" h="2023946">
                <a:moveTo>
                  <a:pt x="21373" y="2007219"/>
                </a:moveTo>
                <a:cubicBezTo>
                  <a:pt x="0" y="2023946"/>
                  <a:pt x="65978" y="1962615"/>
                  <a:pt x="65978" y="1962615"/>
                </a:cubicBezTo>
                <a:cubicBezTo>
                  <a:pt x="153329" y="1884557"/>
                  <a:pt x="344758" y="1721005"/>
                  <a:pt x="545480" y="1538868"/>
                </a:cubicBezTo>
                <a:cubicBezTo>
                  <a:pt x="746202" y="1356731"/>
                  <a:pt x="775939" y="994317"/>
                  <a:pt x="1270310" y="869795"/>
                </a:cubicBezTo>
                <a:cubicBezTo>
                  <a:pt x="1764681" y="745273"/>
                  <a:pt x="2982022" y="936702"/>
                  <a:pt x="3511705" y="791736"/>
                </a:cubicBezTo>
                <a:cubicBezTo>
                  <a:pt x="4041388" y="646770"/>
                  <a:pt x="4244897" y="323385"/>
                  <a:pt x="4448407" y="0"/>
                </a:cubicBezTo>
              </a:path>
            </a:pathLst>
          </a:custGeom>
          <a:noFill/>
          <a:ln w="57150">
            <a:solidFill>
              <a:schemeClr val="tx2"/>
            </a:solidFill>
            <a:round/>
            <a:headEnd/>
            <a:tailEnd/>
          </a:ln>
        </p:spPr>
        <p:txBody>
          <a:bodyPr anchor="ctr">
            <a:prstTxWarp prst="textNoShape">
              <a:avLst/>
            </a:prstTxWarp>
          </a:bodyPr>
          <a:lstStyle/>
          <a:p>
            <a:pPr algn="ctr"/>
            <a:endParaRPr lang="en-US">
              <a:latin typeface="Book Antiqua" charset="0"/>
            </a:endParaRPr>
          </a:p>
        </p:txBody>
      </p:sp>
      <p:sp>
        <p:nvSpPr>
          <p:cNvPr id="44037" name="TextBox 21"/>
          <p:cNvSpPr txBox="1">
            <a:spLocks noChangeArrowheads="1"/>
          </p:cNvSpPr>
          <p:nvPr/>
        </p:nvSpPr>
        <p:spPr bwMode="auto">
          <a:xfrm>
            <a:off x="4786313" y="3759200"/>
            <a:ext cx="2643187" cy="461963"/>
          </a:xfrm>
          <a:prstGeom prst="rect">
            <a:avLst/>
          </a:prstGeom>
          <a:solidFill>
            <a:srgbClr val="008000"/>
          </a:solidFill>
          <a:ln w="9525">
            <a:noFill/>
            <a:miter lim="800000"/>
            <a:headEnd/>
            <a:tailEnd/>
          </a:ln>
        </p:spPr>
        <p:txBody>
          <a:bodyPr>
            <a:prstTxWarp prst="textNoShape">
              <a:avLst/>
            </a:prstTxWarp>
            <a:spAutoFit/>
          </a:bodyPr>
          <a:lstStyle/>
          <a:p>
            <a:pPr algn="ctr"/>
            <a:r>
              <a:rPr lang="en-GB" sz="2400" dirty="0">
                <a:latin typeface="Chalkboard"/>
                <a:ea typeface="Chalkboard"/>
                <a:cs typeface="Chalkboard"/>
              </a:rPr>
              <a:t>The second life?</a:t>
            </a:r>
          </a:p>
        </p:txBody>
      </p:sp>
      <p:sp>
        <p:nvSpPr>
          <p:cNvPr id="44040" name="Rounded Rectangular Callout 17"/>
          <p:cNvSpPr>
            <a:spLocks noChangeArrowheads="1"/>
          </p:cNvSpPr>
          <p:nvPr/>
        </p:nvSpPr>
        <p:spPr bwMode="auto">
          <a:xfrm>
            <a:off x="5572125" y="785813"/>
            <a:ext cx="3429000" cy="1285875"/>
          </a:xfrm>
          <a:prstGeom prst="wedgeRoundRectCallout">
            <a:avLst>
              <a:gd name="adj1" fmla="val -6241"/>
              <a:gd name="adj2" fmla="val 83227"/>
              <a:gd name="adj3" fmla="val 16667"/>
            </a:avLst>
          </a:prstGeom>
          <a:solidFill>
            <a:srgbClr val="FFC000"/>
          </a:solidFill>
          <a:ln w="9525">
            <a:noFill/>
            <a:round/>
            <a:headEnd/>
            <a:tailEnd/>
          </a:ln>
        </p:spPr>
        <p:txBody>
          <a:bodyPr lIns="90000" tIns="46800" rIns="90000" bIns="46800" anchor="ctr">
            <a:prstTxWarp prst="textNoShape">
              <a:avLst/>
            </a:prstTxWarp>
          </a:bodyPr>
          <a:lstStyle/>
          <a:p>
            <a:pPr algn="ctr"/>
            <a:r>
              <a:rPr lang="en-GB" sz="1300" dirty="0">
                <a:solidFill>
                  <a:schemeClr val="bg1"/>
                </a:solidFill>
                <a:latin typeface="Chalkboard"/>
                <a:ea typeface="Chalkboard"/>
                <a:cs typeface="Chalkboard"/>
              </a:rPr>
              <a:t>“Learning Haskell is a great way of training yourself to think functionally so you are ready to take full advantage of C# 3.0 when it comes out” </a:t>
            </a:r>
            <a:br>
              <a:rPr lang="en-GB" sz="1300" dirty="0">
                <a:solidFill>
                  <a:schemeClr val="bg1"/>
                </a:solidFill>
                <a:latin typeface="Chalkboard"/>
                <a:ea typeface="Chalkboard"/>
                <a:cs typeface="Chalkboard"/>
              </a:rPr>
            </a:br>
            <a:r>
              <a:rPr lang="en-GB" sz="1300" dirty="0">
                <a:solidFill>
                  <a:schemeClr val="bg1"/>
                </a:solidFill>
                <a:latin typeface="Chalkboard"/>
                <a:ea typeface="Chalkboard"/>
                <a:cs typeface="Chalkboard"/>
              </a:rPr>
              <a:t>(blog Apr 2007)</a:t>
            </a:r>
          </a:p>
        </p:txBody>
      </p:sp>
      <p:sp>
        <p:nvSpPr>
          <p:cNvPr id="44041" name="Rounded Rectangular Callout 18"/>
          <p:cNvSpPr>
            <a:spLocks noChangeArrowheads="1"/>
          </p:cNvSpPr>
          <p:nvPr/>
        </p:nvSpPr>
        <p:spPr bwMode="auto">
          <a:xfrm>
            <a:off x="2547938" y="1328738"/>
            <a:ext cx="2714625" cy="1571625"/>
          </a:xfrm>
          <a:prstGeom prst="wedgeRoundRectCallout">
            <a:avLst>
              <a:gd name="adj1" fmla="val 112940"/>
              <a:gd name="adj2" fmla="val 37426"/>
              <a:gd name="adj3" fmla="val 16667"/>
            </a:avLst>
          </a:prstGeom>
          <a:solidFill>
            <a:srgbClr val="FFC000"/>
          </a:solidFill>
          <a:ln w="9525">
            <a:noFill/>
            <a:round/>
            <a:headEnd/>
            <a:tailEnd/>
          </a:ln>
        </p:spPr>
        <p:txBody>
          <a:bodyPr lIns="90000" tIns="46800" rIns="90000" bIns="46800" anchor="ctr">
            <a:prstTxWarp prst="textNoShape">
              <a:avLst/>
            </a:prstTxWarp>
          </a:bodyPr>
          <a:lstStyle/>
          <a:p>
            <a:pPr algn="ctr"/>
            <a:r>
              <a:rPr lang="en-GB" sz="1300" dirty="0">
                <a:solidFill>
                  <a:schemeClr val="bg1"/>
                </a:solidFill>
                <a:latin typeface="Chalkboard"/>
                <a:ea typeface="Chalkboard"/>
                <a:cs typeface="Chalkboard"/>
              </a:rPr>
              <a:t>“I'm already looking at coding problems and my mental perspective is now shifting back and forth between purely OO and more FP styled solutions” </a:t>
            </a:r>
            <a:br>
              <a:rPr lang="en-GB" sz="1300" dirty="0">
                <a:solidFill>
                  <a:schemeClr val="bg1"/>
                </a:solidFill>
                <a:latin typeface="Chalkboard"/>
                <a:ea typeface="Chalkboard"/>
                <a:cs typeface="Chalkboard"/>
              </a:rPr>
            </a:br>
            <a:r>
              <a:rPr lang="en-GB" sz="1300" dirty="0">
                <a:solidFill>
                  <a:schemeClr val="bg1"/>
                </a:solidFill>
                <a:latin typeface="Chalkboard"/>
                <a:ea typeface="Chalkboard"/>
                <a:cs typeface="Chalkboard"/>
              </a:rPr>
              <a:t>(blog Mar 2007)</a:t>
            </a:r>
          </a:p>
        </p:txBody>
      </p:sp>
      <p:grpSp>
        <p:nvGrpSpPr>
          <p:cNvPr id="44042" name="Group 20"/>
          <p:cNvGrpSpPr>
            <a:grpSpLocks/>
          </p:cNvGrpSpPr>
          <p:nvPr/>
        </p:nvGrpSpPr>
        <p:grpSpPr bwMode="auto">
          <a:xfrm>
            <a:off x="2224088" y="5370513"/>
            <a:ext cx="6472237" cy="369887"/>
            <a:chOff x="2224088" y="5370513"/>
            <a:chExt cx="5767387" cy="369332"/>
          </a:xfrm>
        </p:grpSpPr>
        <p:sp>
          <p:nvSpPr>
            <p:cNvPr id="44043" name="TextBox 14"/>
            <p:cNvSpPr txBox="1">
              <a:spLocks noChangeArrowheads="1"/>
            </p:cNvSpPr>
            <p:nvPr/>
          </p:nvSpPr>
          <p:spPr bwMode="auto">
            <a:xfrm>
              <a:off x="2224088" y="5370513"/>
              <a:ext cx="652462" cy="369332"/>
            </a:xfrm>
            <a:prstGeom prst="rect">
              <a:avLst/>
            </a:prstGeom>
            <a:noFill/>
            <a:ln w="9525">
              <a:noFill/>
              <a:miter lim="800000"/>
              <a:headEnd/>
              <a:tailEnd/>
            </a:ln>
          </p:spPr>
          <p:txBody>
            <a:bodyPr>
              <a:prstTxWarp prst="textNoShape">
                <a:avLst/>
              </a:prstTxWarp>
              <a:spAutoFit/>
            </a:bodyPr>
            <a:lstStyle/>
            <a:p>
              <a:r>
                <a:rPr lang="en-GB">
                  <a:latin typeface="Book Antiqua" charset="0"/>
                </a:rPr>
                <a:t>1990</a:t>
              </a:r>
            </a:p>
          </p:txBody>
        </p:sp>
        <p:sp>
          <p:nvSpPr>
            <p:cNvPr id="44044" name="TextBox 15"/>
            <p:cNvSpPr txBox="1">
              <a:spLocks noChangeArrowheads="1"/>
            </p:cNvSpPr>
            <p:nvPr/>
          </p:nvSpPr>
          <p:spPr bwMode="auto">
            <a:xfrm>
              <a:off x="3465910" y="5370513"/>
              <a:ext cx="678656" cy="369332"/>
            </a:xfrm>
            <a:prstGeom prst="rect">
              <a:avLst/>
            </a:prstGeom>
            <a:noFill/>
            <a:ln w="9525">
              <a:noFill/>
              <a:miter lim="800000"/>
              <a:headEnd/>
              <a:tailEnd/>
            </a:ln>
          </p:spPr>
          <p:txBody>
            <a:bodyPr>
              <a:prstTxWarp prst="textNoShape">
                <a:avLst/>
              </a:prstTxWarp>
              <a:spAutoFit/>
            </a:bodyPr>
            <a:lstStyle/>
            <a:p>
              <a:r>
                <a:rPr lang="en-GB">
                  <a:latin typeface="Book Antiqua" charset="0"/>
                </a:rPr>
                <a:t>1995</a:t>
              </a:r>
            </a:p>
          </p:txBody>
        </p:sp>
        <p:sp>
          <p:nvSpPr>
            <p:cNvPr id="44045" name="TextBox 16"/>
            <p:cNvSpPr txBox="1">
              <a:spLocks noChangeArrowheads="1"/>
            </p:cNvSpPr>
            <p:nvPr/>
          </p:nvSpPr>
          <p:spPr bwMode="auto">
            <a:xfrm>
              <a:off x="4733926" y="5370513"/>
              <a:ext cx="704850" cy="369332"/>
            </a:xfrm>
            <a:prstGeom prst="rect">
              <a:avLst/>
            </a:prstGeom>
            <a:noFill/>
            <a:ln w="9525">
              <a:noFill/>
              <a:miter lim="800000"/>
              <a:headEnd/>
              <a:tailEnd/>
            </a:ln>
          </p:spPr>
          <p:txBody>
            <a:bodyPr>
              <a:prstTxWarp prst="textNoShape">
                <a:avLst/>
              </a:prstTxWarp>
              <a:spAutoFit/>
            </a:bodyPr>
            <a:lstStyle/>
            <a:p>
              <a:r>
                <a:rPr lang="en-GB">
                  <a:latin typeface="Book Antiqua" charset="0"/>
                </a:rPr>
                <a:t>2000</a:t>
              </a:r>
            </a:p>
          </p:txBody>
        </p:sp>
        <p:sp>
          <p:nvSpPr>
            <p:cNvPr id="44046" name="TextBox 17"/>
            <p:cNvSpPr txBox="1">
              <a:spLocks noChangeArrowheads="1"/>
            </p:cNvSpPr>
            <p:nvPr/>
          </p:nvSpPr>
          <p:spPr bwMode="auto">
            <a:xfrm>
              <a:off x="6028136" y="5370513"/>
              <a:ext cx="721519" cy="369332"/>
            </a:xfrm>
            <a:prstGeom prst="rect">
              <a:avLst/>
            </a:prstGeom>
            <a:noFill/>
            <a:ln w="9525">
              <a:noFill/>
              <a:miter lim="800000"/>
              <a:headEnd/>
              <a:tailEnd/>
            </a:ln>
          </p:spPr>
          <p:txBody>
            <a:bodyPr>
              <a:prstTxWarp prst="textNoShape">
                <a:avLst/>
              </a:prstTxWarp>
              <a:spAutoFit/>
            </a:bodyPr>
            <a:lstStyle/>
            <a:p>
              <a:r>
                <a:rPr lang="en-GB">
                  <a:latin typeface="Book Antiqua" charset="0"/>
                </a:rPr>
                <a:t>2005</a:t>
              </a:r>
            </a:p>
          </p:txBody>
        </p:sp>
        <p:sp>
          <p:nvSpPr>
            <p:cNvPr id="44047" name="TextBox 17"/>
            <p:cNvSpPr txBox="1">
              <a:spLocks noChangeArrowheads="1"/>
            </p:cNvSpPr>
            <p:nvPr/>
          </p:nvSpPr>
          <p:spPr bwMode="auto">
            <a:xfrm>
              <a:off x="7339013" y="5370513"/>
              <a:ext cx="652462" cy="369332"/>
            </a:xfrm>
            <a:prstGeom prst="rect">
              <a:avLst/>
            </a:prstGeom>
            <a:noFill/>
            <a:ln w="9525">
              <a:noFill/>
              <a:miter lim="800000"/>
              <a:headEnd/>
              <a:tailEnd/>
            </a:ln>
          </p:spPr>
          <p:txBody>
            <a:bodyPr>
              <a:prstTxWarp prst="textNoShape">
                <a:avLst/>
              </a:prstTxWarp>
              <a:spAutoFit/>
            </a:bodyPr>
            <a:lstStyle/>
            <a:p>
              <a:r>
                <a:rPr lang="en-GB">
                  <a:latin typeface="Book Antiqua" charset="0"/>
                </a:rPr>
                <a:t>2010</a:t>
              </a:r>
            </a:p>
          </p:txBody>
        </p:sp>
      </p:grpSp>
      <p:sp>
        <p:nvSpPr>
          <p:cNvPr id="22" name="TextBox 21"/>
          <p:cNvSpPr txBox="1">
            <a:spLocks noChangeArrowheads="1"/>
          </p:cNvSpPr>
          <p:nvPr/>
        </p:nvSpPr>
        <p:spPr bwMode="auto">
          <a:xfrm rot="16200000">
            <a:off x="-152400" y="4295776"/>
            <a:ext cx="1481137" cy="461962"/>
          </a:xfrm>
          <a:prstGeom prst="rect">
            <a:avLst/>
          </a:prstGeom>
          <a:solidFill>
            <a:srgbClr val="008000"/>
          </a:solidFill>
          <a:ln w="9525">
            <a:noFill/>
            <a:miter lim="800000"/>
            <a:headEnd/>
            <a:tailEnd/>
          </a:ln>
        </p:spPr>
        <p:txBody>
          <a:bodyPr>
            <a:prstTxWarp prst="textNoShape">
              <a:avLst/>
            </a:prstTxWarp>
            <a:spAutoFit/>
          </a:bodyPr>
          <a:lstStyle/>
          <a:p>
            <a:pPr algn="ctr"/>
            <a:r>
              <a:rPr lang="en-GB" sz="2400" dirty="0">
                <a:latin typeface="Chalkboard"/>
                <a:ea typeface="Chalkboard"/>
                <a:cs typeface="Chalkboard"/>
              </a:rPr>
              <a:t>Geeks</a:t>
            </a:r>
          </a:p>
        </p:txBody>
      </p:sp>
      <p:sp>
        <p:nvSpPr>
          <p:cNvPr id="23" name="TextBox 22"/>
          <p:cNvSpPr txBox="1">
            <a:spLocks noChangeArrowheads="1"/>
          </p:cNvSpPr>
          <p:nvPr/>
        </p:nvSpPr>
        <p:spPr bwMode="auto">
          <a:xfrm rot="16200000">
            <a:off x="-438150" y="2224088"/>
            <a:ext cx="2052638" cy="461962"/>
          </a:xfrm>
          <a:prstGeom prst="rect">
            <a:avLst/>
          </a:prstGeom>
          <a:solidFill>
            <a:srgbClr val="008000"/>
          </a:solidFill>
          <a:ln w="9525">
            <a:noFill/>
            <a:miter lim="800000"/>
            <a:headEnd/>
            <a:tailEnd/>
          </a:ln>
        </p:spPr>
        <p:txBody>
          <a:bodyPr>
            <a:prstTxWarp prst="textNoShape">
              <a:avLst/>
            </a:prstTxWarp>
            <a:spAutoFit/>
          </a:bodyPr>
          <a:lstStyle/>
          <a:p>
            <a:pPr algn="ctr"/>
            <a:r>
              <a:rPr lang="en-GB" sz="2400" dirty="0">
                <a:latin typeface="Chalkboard"/>
                <a:ea typeface="Chalkboard"/>
                <a:cs typeface="Chalkboard"/>
              </a:rPr>
              <a:t>Practitioners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Function</a:t>
            </a:r>
            <a:r>
              <a:rPr lang="en-US" dirty="0" smtClean="0">
                <a:ea typeface="+mj-ea"/>
                <a:cs typeface="+mj-cs"/>
              </a:rPr>
              <a:t> Types </a:t>
            </a:r>
            <a:r>
              <a:rPr lang="en-US" dirty="0">
                <a:ea typeface="+mj-ea"/>
                <a:cs typeface="+mj-cs"/>
              </a:rPr>
              <a:t>in</a:t>
            </a:r>
            <a:r>
              <a:rPr lang="en-US" dirty="0" smtClean="0">
                <a:ea typeface="+mj-ea"/>
                <a:cs typeface="+mj-cs"/>
              </a:rPr>
              <a:t> Haskell</a:t>
            </a:r>
            <a:endParaRPr lang="en-US" dirty="0">
              <a:ea typeface="+mj-ea"/>
              <a:cs typeface="+mj-cs"/>
            </a:endParaRPr>
          </a:p>
        </p:txBody>
      </p:sp>
      <p:sp>
        <p:nvSpPr>
          <p:cNvPr id="23555" name="Rectangle 3"/>
          <p:cNvSpPr>
            <a:spLocks noGrp="1" noChangeArrowheads="1"/>
          </p:cNvSpPr>
          <p:nvPr>
            <p:ph type="body" idx="1"/>
          </p:nvPr>
        </p:nvSpPr>
        <p:spPr>
          <a:xfrm>
            <a:off x="457200" y="1447800"/>
            <a:ext cx="8178800" cy="4305300"/>
          </a:xfrm>
        </p:spPr>
        <p:txBody>
          <a:bodyPr>
            <a:normAutofit/>
          </a:bodyPr>
          <a:lstStyle/>
          <a:p>
            <a:pPr marL="548640" indent="-411480" eaLnBrk="1" fontAlgn="auto" hangingPunct="1">
              <a:lnSpc>
                <a:spcPct val="90000"/>
              </a:lnSpc>
              <a:buFont typeface="Monotype Sorts" charset="2"/>
              <a:buNone/>
              <a:defRPr/>
            </a:pPr>
            <a:r>
              <a:rPr lang="en-US" dirty="0" smtClean="0">
                <a:ea typeface="+mn-ea"/>
              </a:rPr>
              <a:t>In Haskell, </a:t>
            </a:r>
            <a:r>
              <a:rPr lang="en-US" dirty="0" smtClean="0">
                <a:solidFill>
                  <a:schemeClr val="accent1"/>
                </a:solidFill>
                <a:ea typeface="+mn-ea"/>
              </a:rPr>
              <a:t>f :: </a:t>
            </a:r>
            <a:r>
              <a:rPr lang="en-US" dirty="0">
                <a:solidFill>
                  <a:schemeClr val="accent1"/>
                </a:solidFill>
                <a:ea typeface="+mn-ea"/>
              </a:rPr>
              <a:t>A </a:t>
            </a:r>
            <a:r>
              <a:rPr lang="en-US" dirty="0">
                <a:solidFill>
                  <a:schemeClr val="accent1"/>
                </a:solidFill>
                <a:ea typeface="+mn-ea"/>
                <a:sym typeface="Symbol" charset="2"/>
              </a:rPr>
              <a:t> </a:t>
            </a:r>
            <a:r>
              <a:rPr lang="en-US" dirty="0" smtClean="0">
                <a:solidFill>
                  <a:schemeClr val="accent1"/>
                </a:solidFill>
                <a:ea typeface="+mn-ea"/>
                <a:sym typeface="Symbol" charset="2"/>
              </a:rPr>
              <a:t>B</a:t>
            </a:r>
            <a:r>
              <a:rPr lang="en-US" dirty="0" smtClean="0">
                <a:ea typeface="+mn-ea"/>
                <a:sym typeface="Symbol" charset="2"/>
              </a:rPr>
              <a:t> </a:t>
            </a:r>
            <a:r>
              <a:rPr lang="en-US" dirty="0">
                <a:ea typeface="+mn-ea"/>
                <a:sym typeface="Symbol" charset="2"/>
              </a:rPr>
              <a:t>means</a:t>
            </a:r>
            <a:r>
              <a:rPr lang="en-US" dirty="0" smtClean="0">
                <a:ea typeface="+mn-ea"/>
              </a:rPr>
              <a:t> for </a:t>
            </a:r>
            <a:r>
              <a:rPr lang="en-US" dirty="0">
                <a:ea typeface="+mn-ea"/>
              </a:rPr>
              <a:t>every x </a:t>
            </a:r>
            <a:r>
              <a:rPr lang="en-US" dirty="0">
                <a:ea typeface="+mn-ea"/>
                <a:sym typeface="Symbol" charset="2"/>
              </a:rPr>
              <a:t> A,</a:t>
            </a:r>
            <a:endParaRPr lang="en-US" dirty="0" smtClean="0">
              <a:ea typeface="+mn-ea"/>
              <a:sym typeface="Symbol" charset="2"/>
            </a:endParaRPr>
          </a:p>
          <a:p>
            <a:pPr marL="868680" lvl="1" indent="-283464" eaLnBrk="1" fontAlgn="auto" hangingPunct="1">
              <a:lnSpc>
                <a:spcPct val="90000"/>
              </a:lnSpc>
              <a:spcAft>
                <a:spcPts val="0"/>
              </a:spcAft>
              <a:buFontTx/>
              <a:buNone/>
              <a:defRPr/>
            </a:pPr>
            <a:endParaRPr lang="en-US" dirty="0" smtClean="0">
              <a:ea typeface="+mn-ea"/>
              <a:sym typeface="Symbol" charset="2"/>
            </a:endParaRPr>
          </a:p>
          <a:p>
            <a:pPr marL="868680" lvl="1" indent="-283464" eaLnBrk="1" fontAlgn="auto" hangingPunct="1">
              <a:lnSpc>
                <a:spcPct val="90000"/>
              </a:lnSpc>
              <a:spcAft>
                <a:spcPts val="0"/>
              </a:spcAft>
              <a:buFontTx/>
              <a:buNone/>
              <a:defRPr/>
            </a:pPr>
            <a:endParaRPr lang="en-US" dirty="0" smtClean="0">
              <a:ea typeface="+mn-ea"/>
              <a:sym typeface="Symbol" charset="2"/>
            </a:endParaRPr>
          </a:p>
          <a:p>
            <a:pPr marL="868680" lvl="1" indent="-283464" eaLnBrk="1" fontAlgn="auto" hangingPunct="1">
              <a:lnSpc>
                <a:spcPct val="90000"/>
              </a:lnSpc>
              <a:spcAft>
                <a:spcPts val="0"/>
              </a:spcAft>
              <a:buFontTx/>
              <a:buNone/>
              <a:defRPr/>
            </a:pPr>
            <a:endParaRPr lang="en-US" dirty="0" smtClean="0">
              <a:ea typeface="+mn-ea"/>
              <a:sym typeface="Symbol" charset="2"/>
            </a:endParaRPr>
          </a:p>
          <a:p>
            <a:pPr marL="594360" lvl="1" indent="-283464" eaLnBrk="1" fontAlgn="auto" hangingPunct="1">
              <a:lnSpc>
                <a:spcPct val="170000"/>
              </a:lnSpc>
              <a:spcAft>
                <a:spcPts val="0"/>
              </a:spcAft>
              <a:buFontTx/>
              <a:buNone/>
              <a:defRPr/>
            </a:pPr>
            <a:r>
              <a:rPr lang="en-US" dirty="0" smtClean="0">
                <a:ea typeface="+mn-ea"/>
                <a:sym typeface="Symbol" charset="2"/>
              </a:rPr>
              <a:t>In </a:t>
            </a:r>
            <a:r>
              <a:rPr lang="en-US" dirty="0">
                <a:ea typeface="+mn-ea"/>
                <a:sym typeface="Symbol" charset="2"/>
              </a:rPr>
              <a:t>words, “if </a:t>
            </a:r>
            <a:r>
              <a:rPr lang="en-US" dirty="0" smtClean="0">
                <a:ea typeface="+mn-ea"/>
                <a:sym typeface="Symbol" charset="2"/>
              </a:rPr>
              <a:t>f x terminates, </a:t>
            </a:r>
            <a:r>
              <a:rPr lang="en-US" dirty="0">
                <a:ea typeface="+mn-ea"/>
                <a:sym typeface="Symbol" charset="2"/>
              </a:rPr>
              <a:t>then </a:t>
            </a:r>
            <a:r>
              <a:rPr lang="en-US" dirty="0" smtClean="0">
                <a:ea typeface="+mn-ea"/>
                <a:sym typeface="Symbol" charset="2"/>
              </a:rPr>
              <a:t>f x  </a:t>
            </a:r>
            <a:r>
              <a:rPr lang="en-US" dirty="0">
                <a:ea typeface="+mn-ea"/>
                <a:sym typeface="Symbol" charset="2"/>
              </a:rPr>
              <a:t>B.</a:t>
            </a:r>
            <a:r>
              <a:rPr lang="en-US" dirty="0" smtClean="0">
                <a:ea typeface="+mn-ea"/>
                <a:sym typeface="Symbol" charset="2"/>
              </a:rPr>
              <a:t>”</a:t>
            </a:r>
          </a:p>
          <a:p>
            <a:pPr marL="320040" lvl="1" indent="0" eaLnBrk="1" fontAlgn="auto" hangingPunct="1">
              <a:spcBef>
                <a:spcPts val="1200"/>
              </a:spcBef>
              <a:spcAft>
                <a:spcPts val="0"/>
              </a:spcAft>
              <a:buFontTx/>
              <a:buNone/>
              <a:defRPr/>
            </a:pPr>
            <a:r>
              <a:rPr lang="en-US" dirty="0" smtClean="0">
                <a:ea typeface="+mn-ea"/>
                <a:sym typeface="Symbol" charset="2"/>
              </a:rPr>
              <a:t>In ML, functions with type </a:t>
            </a:r>
            <a:r>
              <a:rPr lang="en-US" dirty="0" smtClean="0">
                <a:ea typeface="+mn-ea"/>
              </a:rPr>
              <a:t>A </a:t>
            </a:r>
            <a:r>
              <a:rPr lang="en-US" dirty="0" smtClean="0">
                <a:ea typeface="+mn-ea"/>
                <a:sym typeface="Symbol" charset="2"/>
              </a:rPr>
              <a:t> B can throw an exception, but </a:t>
            </a:r>
            <a:r>
              <a:rPr lang="en-US" i="1" dirty="0" smtClean="0">
                <a:ea typeface="+mn-ea"/>
                <a:sym typeface="Symbol" charset="2"/>
              </a:rPr>
              <a:t>not </a:t>
            </a:r>
            <a:r>
              <a:rPr lang="en-US" dirty="0" smtClean="0">
                <a:ea typeface="+mn-ea"/>
                <a:sym typeface="Symbol" charset="2"/>
              </a:rPr>
              <a:t>in Haskell</a:t>
            </a:r>
            <a:r>
              <a:rPr lang="en-US" dirty="0" smtClean="0">
                <a:ea typeface="+mn-ea"/>
                <a:sym typeface="Symbol" charset="2"/>
              </a:rPr>
              <a:t>.</a:t>
            </a:r>
          </a:p>
          <a:p>
            <a:pPr marL="320040" lvl="1" indent="0" eaLnBrk="1" fontAlgn="auto" hangingPunct="1">
              <a:spcBef>
                <a:spcPts val="1200"/>
              </a:spcBef>
              <a:spcAft>
                <a:spcPts val="0"/>
              </a:spcAft>
              <a:buFontTx/>
              <a:buNone/>
              <a:defRPr/>
            </a:pPr>
            <a:r>
              <a:rPr lang="en-US" dirty="0" smtClean="0">
                <a:ea typeface="+mn-ea"/>
                <a:sym typeface="Symbol" charset="2"/>
              </a:rPr>
              <a:t>Also, if e1 = e2, then f e1 = f e2.</a:t>
            </a:r>
            <a:endParaRPr lang="en-US" dirty="0">
              <a:ea typeface="+mn-ea"/>
              <a:sym typeface="Symbol" charset="2"/>
            </a:endParaRPr>
          </a:p>
        </p:txBody>
      </p:sp>
      <p:graphicFrame>
        <p:nvGraphicFramePr>
          <p:cNvPr id="3" name="Table 2"/>
          <p:cNvGraphicFramePr>
            <a:graphicFrameLocks noGrp="1"/>
          </p:cNvGraphicFramePr>
          <p:nvPr>
            <p:extLst>
              <p:ext uri="{D42A27DB-BD31-4B8C-83A1-F6EECF244321}">
                <p14:modId xmlns:p14="http://schemas.microsoft.com/office/powerpoint/2010/main" val="59456290"/>
              </p:ext>
            </p:extLst>
          </p:nvPr>
        </p:nvGraphicFramePr>
        <p:xfrm>
          <a:off x="1904010" y="2184400"/>
          <a:ext cx="5359400" cy="914400"/>
        </p:xfrm>
        <a:graphic>
          <a:graphicData uri="http://schemas.openxmlformats.org/drawingml/2006/table">
            <a:tbl>
              <a:tblPr>
                <a:tableStyleId>{5C22544A-7EE6-4342-B048-85BDC9FD1C3A}</a:tableStyleId>
              </a:tblPr>
              <a:tblGrid>
                <a:gridCol w="1018144"/>
                <a:gridCol w="4341256"/>
              </a:tblGrid>
              <a:tr h="0">
                <a:tc rowSpan="2">
                  <a:txBody>
                    <a:bodyPr/>
                    <a:lstStyle/>
                    <a:p>
                      <a:r>
                        <a:rPr lang="en-US" sz="2400" dirty="0" smtClean="0">
                          <a:latin typeface="Comic Sans MS"/>
                          <a:cs typeface="Comic Sans MS"/>
                        </a:rPr>
                        <a:t>f x = </a:t>
                      </a:r>
                      <a:endParaRPr lang="en-US" sz="2400" dirty="0">
                        <a:latin typeface="Comic Sans MS"/>
                        <a:cs typeface="Comic Sans MS"/>
                      </a:endParaRP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Comic Sans MS"/>
                          <a:ea typeface="+mn-ea"/>
                          <a:cs typeface="Comic Sans MS"/>
                          <a:sym typeface="Symbol" charset="2"/>
                        </a:rPr>
                        <a:t>some element y = f x </a:t>
                      </a:r>
                      <a:r>
                        <a:rPr lang="en-US" sz="2400" dirty="0" smtClean="0">
                          <a:ea typeface="+mn-ea"/>
                          <a:sym typeface="Symbol" charset="2"/>
                        </a:rPr>
                        <a:t> </a:t>
                      </a:r>
                      <a:r>
                        <a:rPr lang="en-US" sz="2400" dirty="0" smtClean="0">
                          <a:latin typeface="Comic Sans MS"/>
                          <a:ea typeface="+mn-ea"/>
                          <a:cs typeface="Comic Sans MS"/>
                          <a:sym typeface="Symbol" charset="2"/>
                        </a:rPr>
                        <a:t>B</a:t>
                      </a:r>
                    </a:p>
                  </a:txBody>
                  <a:tcPr/>
                </a:tc>
              </a:tr>
              <a:tr h="370840">
                <a:tc vMerge="1">
                  <a:txBody>
                    <a:bodyPr/>
                    <a:lstStyle/>
                    <a:p>
                      <a:endParaRPr lang="en-US"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Comic Sans MS"/>
                          <a:ea typeface="+mn-ea"/>
                          <a:cs typeface="Comic Sans MS"/>
                          <a:sym typeface="Symbol" charset="2"/>
                        </a:rPr>
                        <a:t>run forever</a:t>
                      </a:r>
                    </a:p>
                  </a:txBody>
                  <a:tcPr/>
                </a:tc>
              </a:tr>
            </a:tbl>
          </a:graphicData>
        </a:graphic>
      </p:graphicFrame>
      <p:sp>
        <p:nvSpPr>
          <p:cNvPr id="46084" name="AutoShape 4"/>
          <p:cNvSpPr>
            <a:spLocks/>
          </p:cNvSpPr>
          <p:nvPr/>
        </p:nvSpPr>
        <p:spPr bwMode="auto">
          <a:xfrm>
            <a:off x="2691410" y="2308860"/>
            <a:ext cx="292100" cy="769620"/>
          </a:xfrm>
          <a:prstGeom prst="leftBrace">
            <a:avLst>
              <a:gd name="adj1" fmla="val 25001"/>
              <a:gd name="adj2" fmla="val 47826"/>
            </a:avLst>
          </a:prstGeom>
          <a:noFill/>
          <a:ln w="9525">
            <a:solidFill>
              <a:srgbClr val="000000"/>
            </a:solidFill>
            <a:round/>
            <a:headEnd/>
            <a:tailEnd/>
          </a:ln>
        </p:spPr>
        <p:txBody>
          <a:bodyPr wrap="none" anchor="ctr">
            <a:prstTxWarp prst="textNoShape">
              <a:avLst/>
            </a:prstTxWarp>
          </a:bodyPr>
          <a:lstStyle/>
          <a:p>
            <a:endParaRPr lang="en-US">
              <a:ln>
                <a:solidFill>
                  <a:srgbClr val="000000"/>
                </a:solidFill>
              </a:ln>
              <a:solidFill>
                <a:srgbClr val="000000"/>
              </a:solidFill>
              <a:latin typeface="Book Antiqua" charset="0"/>
            </a:endParaRP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ysClr val="windowText" lastClr="000000"/>
      </a:dk1>
      <a:lt1>
        <a:sysClr val="window" lastClr="FFFFFF"/>
      </a:lt1>
      <a:dk2>
        <a:srgbClr val="002060"/>
      </a:dk2>
      <a:lt2>
        <a:srgbClr val="C9C2D1"/>
      </a:lt2>
      <a:accent1>
        <a:srgbClr val="CEB966"/>
      </a:accent1>
      <a:accent2>
        <a:srgbClr val="9CB084"/>
      </a:accent2>
      <a:accent3>
        <a:srgbClr val="6BB1C9"/>
      </a:accent3>
      <a:accent4>
        <a:srgbClr val="6585CF"/>
      </a:accent4>
      <a:accent5>
        <a:srgbClr val="7E6BC9"/>
      </a:accent5>
      <a:accent6>
        <a:srgbClr val="A379BB"/>
      </a:accent6>
      <a:hlink>
        <a:srgbClr val="FFC000"/>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spAutoFit/>
      </a:bodyPr>
      <a:lstStyle>
        <a:defPPr algn="ctr">
          <a:defRPr dirty="0">
            <a:latin typeface="Comic Sans MS" pitchFamily="66"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emplate>
  <TotalTime>27096</TotalTime>
  <Words>5037</Words>
  <Application>Microsoft Macintosh PowerPoint</Application>
  <PresentationFormat>On-screen Show (4:3)</PresentationFormat>
  <Paragraphs>678</Paragraphs>
  <Slides>63</Slides>
  <Notes>16</Notes>
  <HiddenSlides>9</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Apex</vt:lpstr>
      <vt:lpstr>AN Overview OF Haskell</vt:lpstr>
      <vt:lpstr>Haskell</vt:lpstr>
      <vt:lpstr>Why Study Haskell?</vt:lpstr>
      <vt:lpstr>Most Research Languages</vt:lpstr>
      <vt:lpstr>Successful Research Languages</vt:lpstr>
      <vt:lpstr>Committee languages</vt:lpstr>
      <vt:lpstr>C++, Java, Perl, Ruby</vt:lpstr>
      <vt:lpstr>Haskell</vt:lpstr>
      <vt:lpstr>Function Types in Haskell</vt:lpstr>
      <vt:lpstr>Some Syntactic Differences</vt:lpstr>
      <vt:lpstr>List Comprehensions</vt:lpstr>
      <vt:lpstr>Laziness</vt:lpstr>
      <vt:lpstr>Using Laziness</vt:lpstr>
      <vt:lpstr>A Lazy Paradigm</vt:lpstr>
      <vt:lpstr>Things to Notice</vt:lpstr>
      <vt:lpstr>Things to Notice</vt:lpstr>
      <vt:lpstr>Beauty...</vt:lpstr>
      <vt:lpstr>...and the Beast</vt:lpstr>
      <vt:lpstr>The Direct Approach</vt:lpstr>
      <vt:lpstr>The Lazy Hair Shirt</vt:lpstr>
      <vt:lpstr>Tackling the Awkward Squad</vt:lpstr>
      <vt:lpstr>The Problem</vt:lpstr>
      <vt:lpstr>Before Monads</vt:lpstr>
      <vt:lpstr>Monadic I/O: The Key Idea</vt:lpstr>
      <vt:lpstr>A Helpful Picture</vt:lpstr>
      <vt:lpstr>Actions are First Class</vt:lpstr>
      <vt:lpstr>Simple I/O</vt:lpstr>
      <vt:lpstr>Connection Actions</vt:lpstr>
      <vt:lpstr>The Bind Combinator (&gt;&gt;=) </vt:lpstr>
      <vt:lpstr>The (&gt;&gt;=) Combinator</vt:lpstr>
      <vt:lpstr>Printing a Character Twice</vt:lpstr>
      <vt:lpstr>The (&gt;&gt;) Combinator</vt:lpstr>
      <vt:lpstr>Getting Two Characters</vt:lpstr>
      <vt:lpstr>The return Combinator</vt:lpstr>
      <vt:lpstr>The “do” Notation</vt:lpstr>
      <vt:lpstr>Desugaring “do” Notation</vt:lpstr>
      <vt:lpstr>Syntactic Variations</vt:lpstr>
      <vt:lpstr>Bigger Example</vt:lpstr>
      <vt:lpstr>An Analogy: Monad as Assembly Line</vt:lpstr>
      <vt:lpstr>Powering the Assembly Line</vt:lpstr>
      <vt:lpstr>Control Structures</vt:lpstr>
      <vt:lpstr>For Loops</vt:lpstr>
      <vt:lpstr>Sequencing</vt:lpstr>
      <vt:lpstr>First Class Actions</vt:lpstr>
      <vt:lpstr>IO Provides Access to Files</vt:lpstr>
      <vt:lpstr>References</vt:lpstr>
      <vt:lpstr>Example Using References</vt:lpstr>
      <vt:lpstr>Example Using References</vt:lpstr>
      <vt:lpstr>A Second Example</vt:lpstr>
      <vt:lpstr>The IO Monad as ADT</vt:lpstr>
      <vt:lpstr>Irksome Restriction?</vt:lpstr>
      <vt:lpstr>Taking off the Safety Helmet</vt:lpstr>
      <vt:lpstr>unsafePerformIO</vt:lpstr>
      <vt:lpstr>unsafePerformIO</vt:lpstr>
      <vt:lpstr>Implementation</vt:lpstr>
      <vt:lpstr>Monads</vt:lpstr>
      <vt:lpstr>Monad Laws</vt:lpstr>
      <vt:lpstr>Derived Laws for (&gt;&gt;) and done</vt:lpstr>
      <vt:lpstr>Reasoning</vt:lpstr>
      <vt:lpstr>PowerPoint Presentation</vt:lpstr>
      <vt:lpstr>Summary</vt:lpstr>
      <vt:lpstr>A Monadic Skin</vt:lpstr>
      <vt:lpstr>Running Haskell</vt:lpstr>
    </vt:vector>
  </TitlesOfParts>
  <Manager/>
  <Company>Stanford</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Algol and Haskell</dc:title>
  <dc:subject/>
  <dc:creator>Kathleen Fisher</dc:creator>
  <cp:keywords/>
  <dc:description/>
  <cp:lastModifiedBy>Kathleen Fisher</cp:lastModifiedBy>
  <cp:revision>494</cp:revision>
  <cp:lastPrinted>2010-09-22T18:30:57Z</cp:lastPrinted>
  <dcterms:created xsi:type="dcterms:W3CDTF">2010-09-18T17:34:10Z</dcterms:created>
  <dcterms:modified xsi:type="dcterms:W3CDTF">2011-04-19T13:06:45Z</dcterms:modified>
  <cp:category/>
</cp:coreProperties>
</file>