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359" r:id="rId3"/>
    <p:sldId id="365" r:id="rId4"/>
    <p:sldId id="361" r:id="rId5"/>
    <p:sldId id="44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8" r:id="rId17"/>
    <p:sldId id="409" r:id="rId18"/>
    <p:sldId id="410" r:id="rId19"/>
    <p:sldId id="411" r:id="rId20"/>
    <p:sldId id="413" r:id="rId21"/>
    <p:sldId id="414" r:id="rId22"/>
    <p:sldId id="416" r:id="rId23"/>
    <p:sldId id="417" r:id="rId24"/>
    <p:sldId id="418" r:id="rId25"/>
    <p:sldId id="419" r:id="rId26"/>
    <p:sldId id="420" r:id="rId27"/>
    <p:sldId id="415" r:id="rId28"/>
    <p:sldId id="423" r:id="rId29"/>
    <p:sldId id="422" r:id="rId30"/>
    <p:sldId id="424" r:id="rId31"/>
    <p:sldId id="425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27" r:id="rId40"/>
    <p:sldId id="428" r:id="rId41"/>
    <p:sldId id="446" r:id="rId42"/>
    <p:sldId id="447" r:id="rId43"/>
    <p:sldId id="448" r:id="rId44"/>
    <p:sldId id="449" r:id="rId45"/>
    <p:sldId id="450" r:id="rId46"/>
    <p:sldId id="451" r:id="rId47"/>
    <p:sldId id="455" r:id="rId48"/>
    <p:sldId id="452" r:id="rId49"/>
    <p:sldId id="453" r:id="rId50"/>
    <p:sldId id="454" r:id="rId51"/>
    <p:sldId id="443" r:id="rId52"/>
    <p:sldId id="429" r:id="rId53"/>
    <p:sldId id="431" r:id="rId54"/>
    <p:sldId id="432" r:id="rId55"/>
    <p:sldId id="433" r:id="rId56"/>
    <p:sldId id="430" r:id="rId57"/>
    <p:sldId id="444" r:id="rId5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7ED"/>
    <a:srgbClr val="FF0000"/>
    <a:srgbClr val="FFFF99"/>
    <a:srgbClr val="00FF99"/>
    <a:srgbClr val="119F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670" autoAdjust="0"/>
    <p:restoredTop sz="94622" autoAdjust="0"/>
  </p:normalViewPr>
  <p:slideViewPr>
    <p:cSldViewPr>
      <p:cViewPr varScale="1">
        <p:scale>
          <a:sx n="77" d="100"/>
          <a:sy n="77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722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2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3BBC9-6A9D-4C6F-9D8E-E3926C0B6BF7}" type="slidenum">
              <a:rPr lang="en-US"/>
              <a:pPr/>
              <a:t>3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38400" y="64008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07FF9F-EEF8-4C3A-A652-8BCAF5F2D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8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895600" y="6400800"/>
            <a:ext cx="4267200" cy="457200"/>
          </a:xfrm>
        </p:spPr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jpe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35.jpeg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6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676400"/>
          </a:xfrm>
        </p:spPr>
        <p:txBody>
          <a:bodyPr/>
          <a:lstStyle/>
          <a:p>
            <a:pPr algn="ctr"/>
            <a:r>
              <a:rPr lang="en-US" sz="2800" i="0" dirty="0" smtClean="0"/>
              <a:t/>
            </a:r>
            <a:br>
              <a:rPr lang="en-US" sz="2800" i="0" dirty="0" smtClean="0"/>
            </a:br>
            <a:r>
              <a:rPr lang="en-US" sz="2800" i="0" dirty="0" smtClean="0"/>
              <a:t>Collaborating at the Hardware/Software Interface:</a:t>
            </a:r>
            <a:br>
              <a:rPr lang="en-US" sz="2800" i="0" dirty="0" smtClean="0"/>
            </a:br>
            <a:r>
              <a:rPr lang="en-US" sz="2800" i="0" dirty="0" smtClean="0"/>
              <a:t>A Programming-Languages Professor’s View</a:t>
            </a:r>
            <a:endParaRPr lang="en-US" sz="28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572000"/>
            <a:ext cx="7391400" cy="1752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Dan Grossman</a:t>
            </a:r>
          </a:p>
          <a:p>
            <a:r>
              <a:rPr lang="en-US" sz="2400" dirty="0" smtClean="0">
                <a:latin typeface="+mj-lt"/>
              </a:rPr>
              <a:t>University of Washington</a:t>
            </a:r>
          </a:p>
          <a:p>
            <a:r>
              <a:rPr lang="en-US" sz="2400" dirty="0" smtClean="0">
                <a:latin typeface="+mj-lt"/>
              </a:rPr>
              <a:t>Spring 2011</a:t>
            </a:r>
            <a:endParaRPr lang="en-US" sz="2400" dirty="0">
              <a:latin typeface="+mj-lt"/>
            </a:endParaRPr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762000"/>
            <a:ext cx="1371600" cy="1371600"/>
          </a:xfrm>
          <a:prstGeom prst="rect">
            <a:avLst/>
          </a:prstGeom>
          <a:noFill/>
        </p:spPr>
      </p:pic>
      <p:pic>
        <p:nvPicPr>
          <p:cNvPr id="7" name="Picture 6" descr="Samp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" y="5410200"/>
            <a:ext cx="2000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wasp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989512"/>
            <a:ext cx="1371600" cy="1258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Determinism is easy…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Conceptual starting point: Deterministic </a:t>
            </a:r>
            <a:r>
              <a:rPr lang="en-US" dirty="0" smtClean="0">
                <a:solidFill>
                  <a:schemeClr val="accent2"/>
                </a:solidFill>
              </a:rPr>
              <a:t>serial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6" y="1981200"/>
            <a:ext cx="4824884" cy="355911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38800" y="24384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0" dirty="0"/>
              <a:t>d</a:t>
            </a:r>
            <a:r>
              <a:rPr lang="en-US" b="0" dirty="0" smtClean="0"/>
              <a:t>eterministic quantum size</a:t>
            </a:r>
          </a:p>
          <a:p>
            <a:pPr marL="0" indent="0" algn="ctr">
              <a:buFontTx/>
              <a:buNone/>
            </a:pPr>
            <a:r>
              <a:rPr lang="en-US" b="0" dirty="0" smtClean="0"/>
              <a:t>(e.g., count instructions)</a:t>
            </a:r>
          </a:p>
          <a:p>
            <a:pPr marL="0" indent="0" algn="ctr">
              <a:buFontTx/>
              <a:buNone/>
            </a:pPr>
            <a:r>
              <a:rPr lang="en-US" b="0" dirty="0" smtClean="0"/>
              <a:t>+</a:t>
            </a:r>
          </a:p>
          <a:p>
            <a:pPr marL="0" indent="0" algn="ctr">
              <a:buFontTx/>
              <a:buNone/>
            </a:pPr>
            <a:r>
              <a:rPr lang="en-US" b="0" dirty="0" smtClean="0"/>
              <a:t>deterministic scheduling</a:t>
            </a:r>
          </a:p>
          <a:p>
            <a:pPr marL="0" indent="0" algn="ctr">
              <a:buFontTx/>
              <a:buNone/>
            </a:pPr>
            <a:r>
              <a:rPr lang="en-US" b="0" dirty="0" smtClean="0"/>
              <a:t>=</a:t>
            </a:r>
          </a:p>
          <a:p>
            <a:pPr marL="0" indent="0" algn="ctr">
              <a:buFontTx/>
              <a:buNone/>
            </a:pPr>
            <a:r>
              <a:rPr lang="en-US" b="0" dirty="0" smtClean="0"/>
              <a:t>determinism</a:t>
            </a:r>
            <a:endParaRPr lang="en-US" b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14400" y="5410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dirty="0" smtClean="0"/>
              <a:t>… performance is hard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79515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4" y="3048000"/>
            <a:ext cx="5696416" cy="343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1905000"/>
          </a:xfrm>
        </p:spPr>
        <p:txBody>
          <a:bodyPr/>
          <a:lstStyle/>
          <a:p>
            <a:r>
              <a:rPr lang="en-US" dirty="0" smtClean="0"/>
              <a:t>No need to serialize </a:t>
            </a:r>
            <a:r>
              <a:rPr lang="en-US" dirty="0" smtClean="0">
                <a:solidFill>
                  <a:schemeClr val="accent2"/>
                </a:solidFill>
              </a:rPr>
              <a:t>non-communicating instructions</a:t>
            </a:r>
          </a:p>
          <a:p>
            <a:pPr lvl="1"/>
            <a:r>
              <a:rPr lang="en-US" dirty="0" smtClean="0"/>
              <a:t>Ensure non-communication?  Hold that thought</a:t>
            </a:r>
          </a:p>
          <a:p>
            <a:r>
              <a:rPr lang="en-US" dirty="0" smtClean="0"/>
              <a:t>Split a quantum at first (dynamic) may-communicate instruction</a:t>
            </a:r>
          </a:p>
          <a:p>
            <a:pPr lvl="1"/>
            <a:r>
              <a:rPr lang="en-US" dirty="0" smtClean="0"/>
              <a:t>“parallel mode” prefix and “serial mode” suffix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6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approach: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object, track ownership: “owned by </a:t>
            </a:r>
            <a:r>
              <a:rPr lang="en-US" b="1" dirty="0" smtClean="0"/>
              <a:t>Ti</a:t>
            </a:r>
            <a:r>
              <a:rPr lang="en-US" dirty="0" smtClean="0"/>
              <a:t>” or “shared”</a:t>
            </a:r>
          </a:p>
          <a:p>
            <a:pPr lvl="1"/>
            <a:r>
              <a:rPr lang="en-US" dirty="0" smtClean="0"/>
              <a:t>Any granularity of tracking is sound (cf. cache-line size)</a:t>
            </a:r>
          </a:p>
          <a:p>
            <a:pPr lvl="1"/>
            <a:r>
              <a:rPr lang="en-US" dirty="0" smtClean="0"/>
              <a:t>In parallel mode, can </a:t>
            </a:r>
            <a:r>
              <a:rPr lang="en-US" b="1" dirty="0" smtClean="0"/>
              <a:t>read</a:t>
            </a:r>
            <a:r>
              <a:rPr lang="en-US" dirty="0" smtClean="0"/>
              <a:t> “owned by me” or “shared”</a:t>
            </a:r>
          </a:p>
          <a:p>
            <a:pPr lvl="1"/>
            <a:r>
              <a:rPr lang="en-US" dirty="0" smtClean="0"/>
              <a:t>In parallel mode, can </a:t>
            </a:r>
            <a:r>
              <a:rPr lang="en-US" b="1" dirty="0" smtClean="0"/>
              <a:t>write</a:t>
            </a:r>
            <a:r>
              <a:rPr lang="en-US" dirty="0" smtClean="0"/>
              <a:t> “owned by me”</a:t>
            </a:r>
          </a:p>
          <a:p>
            <a:pPr lvl="1"/>
            <a:r>
              <a:rPr lang="en-US" dirty="0" smtClean="0"/>
              <a:t>Therefore: no communication in parallel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81400"/>
            <a:ext cx="2526821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4343400"/>
            <a:ext cx="3323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latin typeface="+mn-lt"/>
              </a:rPr>
              <a:t>So how should we initialize </a:t>
            </a:r>
          </a:p>
          <a:p>
            <a:r>
              <a:rPr lang="en-US" sz="2000" b="0" i="1" dirty="0" smtClean="0">
                <a:latin typeface="+mn-lt"/>
              </a:rPr>
              <a:t>and update ownership?</a:t>
            </a:r>
          </a:p>
        </p:txBody>
      </p:sp>
    </p:spTree>
    <p:extLst>
      <p:ext uri="{BB962C8B-B14F-4D97-AF65-F5344CB8AC3E}">
        <p14:creationId xmlns:p14="http://schemas.microsoft.com/office/powerpoint/2010/main" val="2603641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Ownership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80772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Correctness vs. performance: </a:t>
            </a:r>
            <a:r>
              <a:rPr lang="en-US" i="1" dirty="0" smtClean="0"/>
              <a:t>Any</a:t>
            </a:r>
            <a:r>
              <a:rPr lang="en-US" dirty="0" smtClean="0"/>
              <a:t> deterministic policy is correct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Our policy, more or less:</a:t>
            </a:r>
          </a:p>
          <a:p>
            <a:pPr lvl="1"/>
            <a:r>
              <a:rPr lang="en-US" dirty="0" smtClean="0"/>
              <a:t>In serial mode, read changes “owned by </a:t>
            </a:r>
            <a:r>
              <a:rPr lang="en-US" dirty="0" smtClean="0"/>
              <a:t>other</a:t>
            </a:r>
            <a:r>
              <a:rPr lang="en-US" dirty="0" smtClean="0"/>
              <a:t>” </a:t>
            </a:r>
            <a:r>
              <a:rPr lang="en-US" dirty="0" smtClean="0"/>
              <a:t>to “shared”</a:t>
            </a:r>
          </a:p>
          <a:p>
            <a:pPr lvl="1"/>
            <a:r>
              <a:rPr lang="en-US" dirty="0" smtClean="0"/>
              <a:t>In serial mode, write changes anything to “owned by me”</a:t>
            </a:r>
          </a:p>
          <a:p>
            <a:pPr lvl="1"/>
            <a:r>
              <a:rPr lang="en-US" dirty="0" smtClean="0"/>
              <a:t>(Cf. conventional multiprocessor cache, same locality reasons)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2526821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1981200"/>
            <a:ext cx="3323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latin typeface="+mn-lt"/>
              </a:rPr>
              <a:t>So how should we initialize </a:t>
            </a:r>
          </a:p>
          <a:p>
            <a:r>
              <a:rPr lang="en-US" sz="2000" b="0" i="1" dirty="0" smtClean="0">
                <a:latin typeface="+mn-lt"/>
              </a:rPr>
              <a:t>and update ownership?</a:t>
            </a:r>
          </a:p>
        </p:txBody>
      </p:sp>
    </p:spTree>
    <p:extLst>
      <p:ext uri="{BB962C8B-B14F-4D97-AF65-F5344CB8AC3E}">
        <p14:creationId xmlns:p14="http://schemas.microsoft.com/office/powerpoint/2010/main" val="54756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Need: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Short or non-existent serial mode</a:t>
            </a:r>
          </a:p>
          <a:p>
            <a:pPr lvl="1"/>
            <a:r>
              <a:rPr lang="en-US" dirty="0" smtClean="0"/>
              <a:t>Coarse-grained communication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right ownership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Balanced quanta</a:t>
            </a:r>
          </a:p>
          <a:p>
            <a:pPr lvl="1"/>
            <a:r>
              <a:rPr lang="en-US" dirty="0" smtClean="0"/>
              <a:t>Relatively short quanta, with rough instruction-cost model</a:t>
            </a:r>
          </a:p>
          <a:p>
            <a:pPr lvl="1"/>
            <a:r>
              <a:rPr lang="en-US" dirty="0" smtClean="0"/>
              <a:t>No run-time timing allowed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Low overhead for quanta stopping, starting </a:t>
            </a:r>
          </a:p>
          <a:p>
            <a:pPr lvl="1"/>
            <a:r>
              <a:rPr lang="en-US" dirty="0" smtClean="0"/>
              <a:t>Relatively long quanta (uh-oh, see above)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Low overhead for read/write barriers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Including static techniques to remove unnecessary barriers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Ensuring correctness was how I got involved…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reads </a:t>
            </a:r>
            <a:r>
              <a:rPr lang="en-US" b="1" dirty="0" smtClean="0"/>
              <a:t>R1</a:t>
            </a:r>
            <a:r>
              <a:rPr lang="en-US" dirty="0" smtClean="0"/>
              <a:t> and </a:t>
            </a:r>
            <a:r>
              <a:rPr lang="en-US" b="1" dirty="0" smtClean="0"/>
              <a:t>R2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Must alias (w.r.t. ownership tracking; can be different fields)</a:t>
            </a:r>
          </a:p>
          <a:p>
            <a:pPr lvl="1"/>
            <a:r>
              <a:rPr lang="en-US" b="1" dirty="0"/>
              <a:t>R2 </a:t>
            </a:r>
            <a:r>
              <a:rPr lang="en-US" dirty="0"/>
              <a:t>m</a:t>
            </a:r>
            <a:r>
              <a:rPr lang="en-US" dirty="0" smtClean="0"/>
              <a:t>ust follow </a:t>
            </a:r>
            <a:r>
              <a:rPr lang="en-US" b="1" dirty="0" smtClean="0"/>
              <a:t>R1</a:t>
            </a:r>
            <a:r>
              <a:rPr lang="en-US" dirty="0" smtClean="0"/>
              <a:t> in same quantum (e.g., same basic block)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Then </a:t>
            </a:r>
            <a:r>
              <a:rPr lang="en-US" b="1" dirty="0"/>
              <a:t>R2 </a:t>
            </a:r>
            <a:r>
              <a:rPr lang="en-US" dirty="0" smtClean="0"/>
              <a:t>needs no instrumentation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Are you sure?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Easy case: </a:t>
            </a:r>
            <a:r>
              <a:rPr lang="en-US" b="1" dirty="0" smtClean="0"/>
              <a:t>R1</a:t>
            </a:r>
            <a:r>
              <a:rPr lang="en-US" dirty="0" smtClean="0"/>
              <a:t> and </a:t>
            </a:r>
            <a:r>
              <a:rPr lang="en-US" b="1" dirty="0" smtClean="0"/>
              <a:t>R2</a:t>
            </a:r>
            <a:r>
              <a:rPr lang="en-US" dirty="0" smtClean="0"/>
              <a:t> both happen in parallel mode</a:t>
            </a:r>
          </a:p>
          <a:p>
            <a:pPr lvl="1"/>
            <a:r>
              <a:rPr lang="en-US" dirty="0" smtClean="0"/>
              <a:t>Easy case: </a:t>
            </a:r>
            <a:r>
              <a:rPr lang="en-US" b="1" dirty="0" smtClean="0"/>
              <a:t>R1</a:t>
            </a:r>
            <a:r>
              <a:rPr lang="en-US" dirty="0" smtClean="0"/>
              <a:t> and </a:t>
            </a:r>
            <a:r>
              <a:rPr lang="en-US" b="1" dirty="0" smtClean="0"/>
              <a:t>R2</a:t>
            </a:r>
            <a:r>
              <a:rPr lang="en-US" dirty="0" smtClean="0"/>
              <a:t> both happen in serial mode</a:t>
            </a:r>
          </a:p>
          <a:p>
            <a:pPr lvl="1"/>
            <a:r>
              <a:rPr lang="en-US" dirty="0" smtClean="0"/>
              <a:t>Hard case: </a:t>
            </a:r>
            <a:r>
              <a:rPr lang="en-US" b="1" dirty="0" smtClean="0"/>
              <a:t>R1</a:t>
            </a:r>
            <a:r>
              <a:rPr lang="en-US" dirty="0" smtClean="0"/>
              <a:t> in parallel mode, </a:t>
            </a:r>
            <a:r>
              <a:rPr lang="en-US" b="1" dirty="0" smtClean="0"/>
              <a:t>R2</a:t>
            </a:r>
            <a:r>
              <a:rPr lang="en-US" dirty="0" smtClean="0"/>
              <a:t> in serial mode…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57200" y="1143000"/>
            <a:ext cx="84582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okay?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371600" cy="533400"/>
          </a:xfrm>
          <a:ln w="4762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dirty="0" smtClean="0"/>
              <a:t>X : </a:t>
            </a:r>
            <a:r>
              <a:rPr lang="en-US" i="1" dirty="0" smtClean="0"/>
              <a:t>shared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3505200"/>
            <a:ext cx="784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After this round:</a:t>
            </a:r>
          </a:p>
          <a:p>
            <a:pPr lvl="1"/>
            <a:r>
              <a:rPr lang="en-US" b="0" dirty="0" smtClean="0"/>
              <a:t>Without optimization, X : </a:t>
            </a:r>
            <a:r>
              <a:rPr lang="en-US" b="0" i="1" dirty="0" smtClean="0"/>
              <a:t>shared</a:t>
            </a:r>
          </a:p>
          <a:p>
            <a:pPr lvl="1"/>
            <a:r>
              <a:rPr lang="en-US" b="0" dirty="0" smtClean="0"/>
              <a:t>With optimization, X : </a:t>
            </a:r>
            <a:r>
              <a:rPr lang="en-US" b="0" i="1" dirty="0" smtClean="0"/>
              <a:t>owned-by </a:t>
            </a:r>
            <a:r>
              <a:rPr lang="en-US" dirty="0" smtClean="0"/>
              <a:t>T1</a:t>
            </a:r>
          </a:p>
          <a:p>
            <a:pPr lvl="1"/>
            <a:r>
              <a:rPr lang="en-US" b="0" dirty="0" smtClean="0"/>
              <a:t>Choice observably affects subsequent rounds</a:t>
            </a:r>
          </a:p>
          <a:p>
            <a:pPr lvl="2"/>
            <a:r>
              <a:rPr lang="en-US" b="0" dirty="0" smtClean="0"/>
              <a:t>Where parallel mode ends affects order of writes</a:t>
            </a:r>
          </a:p>
          <a:p>
            <a:pPr lvl="2"/>
            <a:endParaRPr lang="en-US" sz="1400" b="0" dirty="0"/>
          </a:p>
          <a:p>
            <a:pPr marL="0" indent="0">
              <a:buNone/>
            </a:pPr>
            <a:r>
              <a:rPr lang="en-US" b="0" dirty="0" smtClean="0"/>
              <a:t>But it’s okay: Executable with or without optimization is deterministic</a:t>
            </a:r>
          </a:p>
          <a:p>
            <a:pPr lvl="1"/>
            <a:r>
              <a:rPr lang="en-US" b="0" i="1" dirty="0" smtClean="0"/>
              <a:t>Different</a:t>
            </a:r>
            <a:r>
              <a:rPr lang="en-US" b="0" dirty="0" smtClean="0"/>
              <a:t> deterministic </a:t>
            </a:r>
            <a:r>
              <a:rPr lang="en-US" b="0" dirty="0" err="1" smtClean="0"/>
              <a:t>executables</a:t>
            </a:r>
            <a:r>
              <a:rPr lang="en-US" b="0" dirty="0" smtClean="0"/>
              <a:t> (key degree of freedom)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0" y="12954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          </a:t>
            </a:r>
            <a:r>
              <a:rPr lang="en-US" b="0" i="1" dirty="0" smtClean="0"/>
              <a:t>Parallel</a:t>
            </a:r>
            <a:r>
              <a:rPr lang="en-US" b="0" dirty="0" smtClean="0"/>
              <a:t>                            </a:t>
            </a:r>
            <a:r>
              <a:rPr lang="en-US" b="0" i="1" dirty="0" smtClean="0"/>
              <a:t>Serial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dirty="0" smtClean="0"/>
              <a:t>T1</a:t>
            </a:r>
            <a:r>
              <a:rPr lang="en-US" b="0" dirty="0" smtClean="0"/>
              <a:t>:           …                   … write(X)</a:t>
            </a:r>
          </a:p>
          <a:p>
            <a:pPr marL="0" indent="0">
              <a:buNone/>
            </a:pPr>
            <a:r>
              <a:rPr lang="en-US" dirty="0" smtClean="0"/>
              <a:t>T2</a:t>
            </a:r>
            <a:r>
              <a:rPr lang="en-US" b="0" dirty="0" smtClean="0"/>
              <a:t>:    … read(X) …                            ... read(X)</a:t>
            </a:r>
            <a:endParaRPr lang="en-US" b="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53000" y="1295400"/>
            <a:ext cx="0" cy="190500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43800" y="1600200"/>
            <a:ext cx="1143000" cy="5334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100" dirty="0" smtClean="0"/>
          </a:p>
          <a:p>
            <a:pPr marL="0" indent="0">
              <a:buFontTx/>
              <a:buNone/>
            </a:pPr>
            <a:r>
              <a:rPr lang="en-US" b="0" dirty="0" smtClean="0"/>
              <a:t>X :  </a:t>
            </a:r>
            <a:r>
              <a:rPr lang="en-US" dirty="0" smtClean="0">
                <a:solidFill>
                  <a:srgbClr val="FF0000"/>
                </a:solidFill>
              </a:rPr>
              <a:t>???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286000" y="3200400"/>
            <a:ext cx="8382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286000" y="2819400"/>
            <a:ext cx="5966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0" i="1" dirty="0" smtClean="0">
                <a:latin typeface="+mn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174037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far: The </a:t>
            </a:r>
            <a:r>
              <a:rPr lang="en-US" dirty="0" smtClean="0">
                <a:solidFill>
                  <a:schemeClr val="accent2"/>
                </a:solidFill>
              </a:rPr>
              <a:t>ownership approach</a:t>
            </a:r>
          </a:p>
          <a:p>
            <a:pPr lvl="1"/>
            <a:r>
              <a:rPr lang="en-US" dirty="0" smtClean="0"/>
              <a:t>Plus: Low-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smtClean="0"/>
              <a:t>overhead</a:t>
            </a:r>
          </a:p>
          <a:p>
            <a:pPr lvl="2"/>
            <a:r>
              <a:rPr lang="en-US" dirty="0" smtClean="0"/>
              <a:t>Check </a:t>
            </a:r>
            <a:r>
              <a:rPr lang="en-US" dirty="0" smtClean="0"/>
              <a:t>ownership and proceed</a:t>
            </a:r>
          </a:p>
          <a:p>
            <a:pPr lvl="1"/>
            <a:r>
              <a:rPr lang="en-US" dirty="0" smtClean="0"/>
              <a:t>Minus: Unnecessary transfers to serial mode</a:t>
            </a:r>
          </a:p>
          <a:p>
            <a:pPr lvl="2"/>
            <a:r>
              <a:rPr lang="en-US" dirty="0" smtClean="0"/>
              <a:t>Example: A lock acquire may “transfer” a whole data structure to </a:t>
            </a:r>
            <a:r>
              <a:rPr lang="en-US" b="1" dirty="0" smtClean="0"/>
              <a:t>Ti</a:t>
            </a:r>
            <a:r>
              <a:rPr lang="en-US" dirty="0" smtClean="0"/>
              <a:t>, but each quantum that first accesses a node has to serialize</a:t>
            </a:r>
          </a:p>
          <a:p>
            <a:pPr lvl="2"/>
            <a:r>
              <a:rPr lang="en-US" dirty="0" smtClean="0"/>
              <a:t>A </a:t>
            </a:r>
            <a:r>
              <a:rPr lang="en-US" i="1" dirty="0" smtClean="0"/>
              <a:t>scalability problem</a:t>
            </a:r>
            <a:r>
              <a:rPr lang="en-US" dirty="0" smtClean="0"/>
              <a:t>: Worse with more cores (Amdahl)</a:t>
            </a:r>
          </a:p>
          <a:p>
            <a:pPr lvl="2"/>
            <a:endParaRPr lang="en-US" dirty="0"/>
          </a:p>
          <a:p>
            <a:r>
              <a:rPr lang="en-US" dirty="0" smtClean="0"/>
              <a:t>So: The </a:t>
            </a:r>
            <a:r>
              <a:rPr lang="en-US" dirty="0" smtClean="0">
                <a:solidFill>
                  <a:schemeClr val="accent2"/>
                </a:solidFill>
              </a:rPr>
              <a:t>buffering approach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overhead but better scalability</a:t>
            </a:r>
          </a:p>
          <a:p>
            <a:pPr lvl="1"/>
            <a:r>
              <a:rPr lang="en-US" dirty="0" smtClean="0"/>
              <a:t>Standard trade-off in parallel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33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411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Any thread can access any address in </a:t>
            </a:r>
            <a:r>
              <a:rPr lang="en-US" dirty="0" smtClean="0">
                <a:solidFill>
                  <a:schemeClr val="accent2"/>
                </a:solidFill>
              </a:rPr>
              <a:t>parallel mode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All writes are buffered</a:t>
            </a:r>
          </a:p>
          <a:p>
            <a:pPr lvl="1"/>
            <a:r>
              <a:rPr lang="en-US" dirty="0" smtClean="0"/>
              <a:t>All reads consult thread’s buffer (overhead!)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Only synchronization operations end parallel mode before quantum 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4" y="1633159"/>
            <a:ext cx="4088016" cy="4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4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4" y="1633159"/>
            <a:ext cx="4088016" cy="461524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41148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parallel mode, </a:t>
            </a:r>
            <a:r>
              <a:rPr lang="en-US" dirty="0">
                <a:solidFill>
                  <a:schemeClr val="accent2"/>
                </a:solidFill>
              </a:rPr>
              <a:t>deterministically commit</a:t>
            </a:r>
            <a:r>
              <a:rPr lang="en-US" dirty="0"/>
              <a:t> buffer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Semantically serial</a:t>
            </a:r>
          </a:p>
          <a:p>
            <a:pPr lvl="1"/>
            <a:r>
              <a:rPr lang="en-US" dirty="0" smtClean="0"/>
              <a:t>But mostly </a:t>
            </a:r>
            <a:r>
              <a:rPr lang="en-US" dirty="0"/>
              <a:t>in parallel </a:t>
            </a:r>
            <a:endParaRPr lang="en-US" dirty="0" smtClean="0"/>
          </a:p>
          <a:p>
            <a:pPr lvl="1"/>
            <a:r>
              <a:rPr lang="en-US" dirty="0" smtClean="0"/>
              <a:t>Cf</a:t>
            </a:r>
            <a:r>
              <a:rPr lang="en-US" dirty="0"/>
              <a:t>. graphics </a:t>
            </a:r>
            <a:r>
              <a:rPr lang="en-US" dirty="0" smtClean="0"/>
              <a:t>z-buffers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5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Working on many things, thanks to co-advising</a:t>
            </a:r>
          </a:p>
          <a:p>
            <a:pPr lvl="1"/>
            <a:r>
              <a:rPr lang="en-US" dirty="0" smtClean="0"/>
              <a:t>Brief overview, then focus on a few</a:t>
            </a:r>
          </a:p>
          <a:p>
            <a:pPr lvl="1"/>
            <a:endParaRPr lang="en-US" sz="1000" dirty="0"/>
          </a:p>
          <a:p>
            <a:r>
              <a:rPr lang="en-US" dirty="0" smtClean="0"/>
              <a:t>Chosen focus: Projects </a:t>
            </a:r>
            <a:r>
              <a:rPr lang="en-US" dirty="0" smtClean="0">
                <a:solidFill>
                  <a:schemeClr val="accent2"/>
                </a:solidFill>
              </a:rPr>
              <a:t>spanning hardware and software</a:t>
            </a:r>
          </a:p>
          <a:p>
            <a:pPr lvl="1"/>
            <a:r>
              <a:rPr lang="en-US" dirty="0" smtClean="0"/>
              <a:t>Helping </a:t>
            </a:r>
            <a:r>
              <a:rPr lang="en-US" dirty="0" smtClean="0">
                <a:solidFill>
                  <a:schemeClr val="accent2"/>
                </a:solidFill>
              </a:rPr>
              <a:t>Luis </a:t>
            </a:r>
            <a:r>
              <a:rPr lang="en-US" dirty="0" err="1" smtClean="0">
                <a:solidFill>
                  <a:schemeClr val="accent2"/>
                </a:solidFill>
              </a:rPr>
              <a:t>Ceze</a:t>
            </a:r>
            <a:r>
              <a:rPr lang="en-US" dirty="0" smtClean="0"/>
              <a:t> advise the “SAMPA group”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Reinvigorate research across the HW/SW divide</a:t>
            </a:r>
          </a:p>
          <a:p>
            <a:pPr lvl="1"/>
            <a:r>
              <a:rPr lang="en-US" dirty="0" smtClean="0"/>
              <a:t>HW/SW division sometimes a key research question</a:t>
            </a:r>
          </a:p>
          <a:p>
            <a:pPr lvl="1"/>
            <a:r>
              <a:rPr lang="en-US" dirty="0" smtClean="0"/>
              <a:t>Apply PL principles even when not doing PL research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 smtClean="0"/>
              <a:t>Four ongoing projects</a:t>
            </a:r>
          </a:p>
          <a:p>
            <a:pPr lvl="1"/>
            <a:r>
              <a:rPr lang="en-US" dirty="0" smtClean="0"/>
              <a:t>DMP: Deterministic execution of multiple threads</a:t>
            </a:r>
          </a:p>
          <a:p>
            <a:pPr lvl="1"/>
            <a:r>
              <a:rPr lang="en-US" dirty="0" smtClean="0"/>
              <a:t>OSHA: Code-centric thread-sharing partial specifications</a:t>
            </a:r>
          </a:p>
          <a:p>
            <a:pPr lvl="1"/>
            <a:r>
              <a:rPr lang="en-US" dirty="0" err="1" smtClean="0"/>
              <a:t>EnerJ</a:t>
            </a:r>
            <a:r>
              <a:rPr lang="en-US" dirty="0" smtClean="0"/>
              <a:t>: Language support for low-power approximate computing</a:t>
            </a:r>
          </a:p>
          <a:p>
            <a:pPr lvl="1"/>
            <a:r>
              <a:rPr lang="en-US" dirty="0" smtClean="0"/>
              <a:t>Concurrency Exceptions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4" y="1633159"/>
            <a:ext cx="4088016" cy="461524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41910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Short </a:t>
            </a:r>
            <a:r>
              <a:rPr lang="en-US" dirty="0" smtClean="0">
                <a:solidFill>
                  <a:schemeClr val="accent2"/>
                </a:solidFill>
              </a:rPr>
              <a:t>serial mode</a:t>
            </a:r>
            <a:r>
              <a:rPr lang="en-US" dirty="0" smtClean="0"/>
              <a:t> just for synchronization operations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The “fence” semantics of these operations forbids  reordering with (buffered) writes</a:t>
            </a:r>
          </a:p>
          <a:p>
            <a:pPr lvl="2"/>
            <a:endParaRPr lang="en-US" sz="1200" dirty="0" smtClean="0"/>
          </a:p>
          <a:p>
            <a:pPr lvl="1"/>
            <a:r>
              <a:rPr lang="en-US" dirty="0" smtClean="0"/>
              <a:t>“Fixed” in our ASPLOS11 paper (but HW/SW hybrid)</a:t>
            </a:r>
          </a:p>
          <a:p>
            <a:pPr lvl="1"/>
            <a:endParaRPr lang="en-US" sz="1200" dirty="0"/>
          </a:p>
          <a:p>
            <a:pPr lvl="1"/>
            <a:r>
              <a:rPr lang="en-US" dirty="0" smtClean="0"/>
              <a:t>Hopefully synchronization rare relative to quantum size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69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4" y="1633159"/>
            <a:ext cx="4088016" cy="461524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41910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Determinism: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Parallel modes isolated</a:t>
            </a:r>
          </a:p>
          <a:p>
            <a:pPr lvl="1"/>
            <a:r>
              <a:rPr lang="en-US" dirty="0" smtClean="0"/>
              <a:t>And end deterministically</a:t>
            </a:r>
          </a:p>
          <a:p>
            <a:pPr lvl="1"/>
            <a:endParaRPr lang="en-US" sz="1200" dirty="0"/>
          </a:p>
          <a:p>
            <a:r>
              <a:rPr lang="en-US" dirty="0" smtClean="0"/>
              <a:t>Commit is semantically serial</a:t>
            </a:r>
          </a:p>
          <a:p>
            <a:endParaRPr lang="en-US" sz="1200" dirty="0"/>
          </a:p>
          <a:p>
            <a:r>
              <a:rPr lang="en-US" dirty="0" smtClean="0"/>
              <a:t>Serial is serial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2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4" y="1180563"/>
            <a:ext cx="7563906" cy="3848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Results: the short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4037"/>
            <a:ext cx="7772400" cy="1028163"/>
          </a:xfrm>
        </p:spPr>
        <p:txBody>
          <a:bodyPr/>
          <a:lstStyle/>
          <a:p>
            <a:r>
              <a:rPr lang="en-US" dirty="0" smtClean="0"/>
              <a:t>Pure SW overhead is substantial</a:t>
            </a:r>
          </a:p>
          <a:p>
            <a:pPr lvl="1"/>
            <a:r>
              <a:rPr lang="en-US" dirty="0" smtClean="0"/>
              <a:t>But if it scales, a great use of extra cores</a:t>
            </a:r>
          </a:p>
          <a:p>
            <a:pPr lvl="1"/>
            <a:r>
              <a:rPr lang="en-US" dirty="0" smtClean="0"/>
              <a:t>Scalability depends on application (means can mislead)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9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overhead and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After HW in ASPLOS09 and SW in ASPLOS10,</a:t>
            </a:r>
          </a:p>
          <a:p>
            <a:pPr marL="0" indent="0" algn="ctr">
              <a:buNone/>
            </a:pPr>
            <a:r>
              <a:rPr lang="en-US" i="1" dirty="0" smtClean="0"/>
              <a:t>what are the general principles?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Overhead</a:t>
            </a:r>
            <a:r>
              <a:rPr lang="en-US" dirty="0" smtClean="0"/>
              <a:t> is a SW problem that HW-assist can solve</a:t>
            </a:r>
          </a:p>
          <a:p>
            <a:pPr lvl="1"/>
            <a:r>
              <a:rPr lang="en-US" dirty="0" smtClean="0"/>
              <a:t>Count instructions, provide local buffers, expose via ISA</a:t>
            </a:r>
          </a:p>
          <a:p>
            <a:pPr lvl="1"/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Scalability</a:t>
            </a:r>
            <a:r>
              <a:rPr lang="en-US" dirty="0" smtClean="0"/>
              <a:t> is an algorithm problem</a:t>
            </a:r>
          </a:p>
          <a:p>
            <a:pPr lvl="1"/>
            <a:r>
              <a:rPr lang="en-US" dirty="0" smtClean="0"/>
              <a:t>Quantum balance requires careful tuning – okay</a:t>
            </a:r>
          </a:p>
          <a:p>
            <a:pPr lvl="1"/>
            <a:r>
              <a:rPr lang="en-US" dirty="0" smtClean="0"/>
              <a:t>Buffering helps some applications, but fine-grained synchronization still suffers</a:t>
            </a:r>
          </a:p>
          <a:p>
            <a:pPr lvl="1"/>
            <a:r>
              <a:rPr lang="en-US" dirty="0" smtClean="0"/>
              <a:t>So a new algorithm that avoids serial mode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Is ASPLOS11 just the 3rd of N years of more clever algorithms?</a:t>
            </a:r>
          </a:p>
          <a:p>
            <a:pPr lvl="1"/>
            <a:r>
              <a:rPr lang="en-US" i="1" dirty="0" smtClean="0"/>
              <a:t>No…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Old HW lesson: Weaker memory-consistency models scale better</a:t>
            </a:r>
          </a:p>
          <a:p>
            <a:pPr lvl="1"/>
            <a:r>
              <a:rPr lang="en-US" dirty="0" smtClean="0"/>
              <a:t>The reason for weak models</a:t>
            </a:r>
          </a:p>
          <a:p>
            <a:pPr lvl="1"/>
            <a:endParaRPr lang="en-US" sz="1000" dirty="0"/>
          </a:p>
          <a:p>
            <a:r>
              <a:rPr lang="en-US" dirty="0" smtClean="0"/>
              <a:t>Ownership approach was sequentially consistent (SC)</a:t>
            </a:r>
          </a:p>
          <a:p>
            <a:r>
              <a:rPr lang="en-US" dirty="0" smtClean="0"/>
              <a:t>Buffering was “total-store order” (TSO)</a:t>
            </a:r>
          </a:p>
          <a:p>
            <a:r>
              <a:rPr lang="en-US" dirty="0" smtClean="0"/>
              <a:t>May as well relax to “happens-before” (HB)</a:t>
            </a:r>
          </a:p>
          <a:p>
            <a:pPr lvl="1"/>
            <a:r>
              <a:rPr lang="en-US" dirty="0" smtClean="0"/>
              <a:t>The PL (cf. Java, C++) only gives you HB anyway</a:t>
            </a:r>
          </a:p>
          <a:p>
            <a:pPr lvl="1"/>
            <a:r>
              <a:rPr lang="en-US" dirty="0" smtClean="0"/>
              <a:t>But the PL does give you HB, so </a:t>
            </a:r>
            <a:r>
              <a:rPr lang="en-US" i="1" dirty="0" smtClean="0"/>
              <a:t>can’t go weaker</a:t>
            </a:r>
          </a:p>
          <a:p>
            <a:pPr lvl="1"/>
            <a:endParaRPr lang="en-US" sz="1000" dirty="0"/>
          </a:p>
          <a:p>
            <a:r>
              <a:rPr lang="en-US" dirty="0" smtClean="0"/>
              <a:t>ASPLOS11 results impressive: 5-70% overhead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incomparable because assume HW/SW hybrid</a:t>
            </a:r>
          </a:p>
          <a:p>
            <a:pPr lvl="1"/>
            <a:r>
              <a:rPr lang="en-US" dirty="0" smtClean="0"/>
              <a:t>For some applications, HB significantly outperforms TSO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7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Sauce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Why does it matter that this has been a HW+SW project?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Same students can argue the semantics, hack the compiler,   run architectural simulations</a:t>
            </a:r>
          </a:p>
          <a:p>
            <a:pPr lvl="1"/>
            <a:r>
              <a:rPr lang="en-US" dirty="0" smtClean="0"/>
              <a:t>They don’t find it weird to go to PLDI and ISCA</a:t>
            </a:r>
          </a:p>
          <a:p>
            <a:pPr lvl="1"/>
            <a:r>
              <a:rPr lang="en-US" dirty="0" smtClean="0"/>
              <a:t>Manage co-advisors with different skill sets</a:t>
            </a:r>
          </a:p>
          <a:p>
            <a:pPr lvl="1"/>
            <a:endParaRPr lang="en-US" sz="1000" dirty="0"/>
          </a:p>
          <a:p>
            <a:r>
              <a:rPr lang="en-US" dirty="0" smtClean="0"/>
              <a:t>Complementary perspectives on what is efficient</a:t>
            </a:r>
          </a:p>
          <a:p>
            <a:pPr lvl="1"/>
            <a:r>
              <a:rPr lang="en-US" dirty="0" smtClean="0"/>
              <a:t>Counting instructions vs. identifying thread-local data</a:t>
            </a:r>
          </a:p>
          <a:p>
            <a:pPr lvl="1"/>
            <a:endParaRPr lang="en-US" sz="1000" dirty="0"/>
          </a:p>
          <a:p>
            <a:r>
              <a:rPr lang="en-US" dirty="0" smtClean="0"/>
              <a:t>Distinguish algorithmic technique from implementation</a:t>
            </a:r>
          </a:p>
          <a:p>
            <a:pPr lvl="1"/>
            <a:r>
              <a:rPr lang="en-US" dirty="0" smtClean="0"/>
              <a:t>Can track ownership in HW, SW, or OS</a:t>
            </a:r>
          </a:p>
          <a:p>
            <a:pPr lvl="1"/>
            <a:endParaRPr lang="en-US" sz="1000" dirty="0"/>
          </a:p>
          <a:p>
            <a:r>
              <a:rPr lang="en-US" dirty="0" smtClean="0"/>
              <a:t>It’s fun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5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robustness problem”</a:t>
            </a:r>
          </a:p>
          <a:p>
            <a:pPr lvl="1"/>
            <a:r>
              <a:rPr lang="en-US" dirty="0" smtClean="0"/>
              <a:t>Biggest caveat with respect to repeatability</a:t>
            </a:r>
          </a:p>
          <a:p>
            <a:endParaRPr lang="en-US" dirty="0"/>
          </a:p>
          <a:p>
            <a:r>
              <a:rPr lang="en-US" dirty="0" smtClean="0"/>
              <a:t>Benefits to testing</a:t>
            </a:r>
          </a:p>
          <a:p>
            <a:endParaRPr lang="en-US" dirty="0"/>
          </a:p>
          <a:p>
            <a:r>
              <a:rPr lang="en-US" dirty="0" smtClean="0"/>
              <a:t>Incorporating acceptable non-determinism</a:t>
            </a:r>
          </a:p>
          <a:p>
            <a:endParaRPr lang="en-US" dirty="0"/>
          </a:p>
          <a:p>
            <a:r>
              <a:rPr lang="en-US" dirty="0" smtClean="0"/>
              <a:t>Application to distributed systems </a:t>
            </a:r>
          </a:p>
          <a:p>
            <a:pPr lvl="1"/>
            <a:r>
              <a:rPr lang="en-US" dirty="0" smtClean="0"/>
              <a:t>Build on OS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Determinism is a hot topic, so please pardon omissions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Deterministic languages: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DPJ [OOSPLA09, POPL11]</a:t>
            </a:r>
          </a:p>
          <a:p>
            <a:pPr lvl="1"/>
            <a:r>
              <a:rPr lang="en-US" dirty="0" smtClean="0"/>
              <a:t>NESL, Jade, ORCS, …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Execution-level determinism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Kendo [ASPLOS09], good performance but assumes no data races</a:t>
            </a:r>
          </a:p>
          <a:p>
            <a:pPr lvl="1"/>
            <a:r>
              <a:rPr lang="en-US" dirty="0" smtClean="0"/>
              <a:t>Grace [OOPSLA09]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System-level support: entire session at OSDI10</a:t>
            </a:r>
          </a:p>
          <a:p>
            <a:endParaRPr lang="en-US" sz="800" dirty="0" smtClean="0"/>
          </a:p>
          <a:p>
            <a:r>
              <a:rPr lang="en-US" dirty="0" smtClean="0"/>
              <a:t>Record-and-replay: some of determinism’s benefits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DMP: Deterministic execution of multiple threads</a:t>
            </a:r>
          </a:p>
          <a:p>
            <a:pPr lvl="1"/>
            <a:endParaRPr lang="en-US" sz="14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OSHA</a:t>
            </a:r>
            <a:r>
              <a:rPr lang="en-US" dirty="0">
                <a:solidFill>
                  <a:schemeClr val="accent2"/>
                </a:solidFill>
              </a:rPr>
              <a:t>: Code-centric thread-sharing partial </a:t>
            </a:r>
            <a:r>
              <a:rPr lang="en-US" dirty="0" smtClean="0">
                <a:solidFill>
                  <a:schemeClr val="accent2"/>
                </a:solidFill>
              </a:rPr>
              <a:t>specifications [OOPSLA10]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sz="1400" dirty="0" smtClean="0"/>
          </a:p>
          <a:p>
            <a:r>
              <a:rPr lang="en-US" dirty="0" err="1" smtClean="0"/>
              <a:t>EnerJ</a:t>
            </a:r>
            <a:r>
              <a:rPr lang="en-US" dirty="0"/>
              <a:t>: Language support for low-power approximate computing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Concurrency </a:t>
            </a:r>
            <a:r>
              <a:rPr lang="en-US" dirty="0"/>
              <a:t>Exceptions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r="-11797" b="23810"/>
          <a:stretch>
            <a:fillRect/>
          </a:stretch>
        </p:blipFill>
        <p:spPr bwMode="auto">
          <a:xfrm>
            <a:off x="5665896" y="4343400"/>
            <a:ext cx="1801704" cy="1752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 b="24089"/>
          <a:stretch>
            <a:fillRect/>
          </a:stretch>
        </p:blipFill>
        <p:spPr bwMode="auto">
          <a:xfrm>
            <a:off x="3886919" y="4343400"/>
            <a:ext cx="1479004" cy="175260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696" y="4314824"/>
            <a:ext cx="1781176" cy="1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102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495800"/>
          </a:xfrm>
        </p:spPr>
        <p:txBody>
          <a:bodyPr/>
          <a:lstStyle/>
          <a:p>
            <a:r>
              <a:rPr lang="en-US" dirty="0" smtClean="0"/>
              <a:t>For better or worse (probably worse), shared memory is one dominant paradigm for concurrent programming</a:t>
            </a:r>
          </a:p>
          <a:p>
            <a:endParaRPr lang="en-US" dirty="0"/>
          </a:p>
          <a:p>
            <a:r>
              <a:rPr lang="en-US" dirty="0" smtClean="0"/>
              <a:t>At PL and HW levels, default is implicit sharing</a:t>
            </a:r>
          </a:p>
          <a:p>
            <a:pPr lvl="1"/>
            <a:r>
              <a:rPr lang="en-US" dirty="0" smtClean="0"/>
              <a:t>But sharing/communication/interleaving should be rare</a:t>
            </a:r>
          </a:p>
          <a:p>
            <a:pPr lvl="1"/>
            <a:endParaRPr lang="en-US" dirty="0"/>
          </a:p>
          <a:p>
            <a:r>
              <a:rPr lang="en-US" dirty="0" smtClean="0"/>
              <a:t>Rare sharing enables successful program-analysis tools</a:t>
            </a:r>
          </a:p>
          <a:p>
            <a:pPr lvl="1"/>
            <a:r>
              <a:rPr lang="en-US" i="1" dirty="0" smtClean="0"/>
              <a:t>Data-centric</a:t>
            </a:r>
            <a:r>
              <a:rPr lang="en-US" dirty="0" smtClean="0"/>
              <a:t>: Race detectors, types for safe locking, sharing specs</a:t>
            </a:r>
          </a:p>
          <a:p>
            <a:pPr lvl="1"/>
            <a:r>
              <a:rPr lang="en-US" i="1" dirty="0" smtClean="0"/>
              <a:t>Isolation-centric</a:t>
            </a:r>
            <a:r>
              <a:rPr lang="en-US" dirty="0" smtClean="0"/>
              <a:t>: Atomicity checkers, TM, </a:t>
            </a:r>
          </a:p>
          <a:p>
            <a:pPr lvl="1"/>
            <a:r>
              <a:rPr lang="en-US" i="1" dirty="0" smtClean="0"/>
              <a:t>Code-centric</a:t>
            </a:r>
            <a:r>
              <a:rPr lang="en-US" dirty="0" smtClean="0"/>
              <a:t>: our work </a:t>
            </a:r>
          </a:p>
          <a:p>
            <a:pPr lvl="2"/>
            <a:r>
              <a:rPr lang="en-US" dirty="0" smtClean="0"/>
              <a:t>Complementary: partially overlapping set of bugs</a:t>
            </a:r>
          </a:p>
          <a:p>
            <a:pPr marL="0" indent="0">
              <a:buNone/>
            </a:pPr>
            <a:r>
              <a:rPr lang="en-US" dirty="0" smtClean="0"/>
              <a:t>     (Orthogonal to static vs. dynamic analysis, language vs. tool, etc.)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4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2200" y="6400800"/>
            <a:ext cx="5334000" cy="457200"/>
          </a:xfrm>
        </p:spPr>
        <p:txBody>
          <a:bodyPr/>
          <a:lstStyle/>
          <a:p>
            <a:r>
              <a:rPr lang="en-US" dirty="0" smtClean="0"/>
              <a:t>Dan Grossman: Collaborating at the HW/SW Interface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915F-9198-4D42-AFEB-F1E0A132A1B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Biography / group names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PLDI, ICFP, POPL “feel like home</a:t>
            </a:r>
            <a:r>
              <a:rPr lang="en-US" dirty="0" smtClean="0"/>
              <a:t>” </a:t>
            </a:r>
            <a:r>
              <a:rPr lang="en-US" dirty="0" smtClean="0"/>
              <a:t>1997-</a:t>
            </a:r>
            <a:endParaRPr lang="en-US" dirty="0"/>
          </a:p>
          <a:p>
            <a:pPr marL="342900" lvl="1" indent="-342900">
              <a:buFontTx/>
              <a:buChar char="•"/>
            </a:pPr>
            <a:r>
              <a:rPr lang="en-US" dirty="0"/>
              <a:t>PhD for </a:t>
            </a:r>
            <a:r>
              <a:rPr lang="en-US" dirty="0" smtClean="0"/>
              <a:t>Cyclone: type </a:t>
            </a:r>
            <a:r>
              <a:rPr lang="en-US" dirty="0"/>
              <a:t>system, compiler for memory-safe C dialect</a:t>
            </a:r>
          </a:p>
          <a:p>
            <a:r>
              <a:rPr lang="en-US" dirty="0" smtClean="0"/>
              <a:t>UW faculty </a:t>
            </a:r>
            <a:r>
              <a:rPr lang="en-US" dirty="0"/>
              <a:t>2003-</a:t>
            </a:r>
          </a:p>
          <a:p>
            <a:r>
              <a:rPr lang="en-US" dirty="0" smtClean="0"/>
              <a:t>30</a:t>
            </a:r>
            <a:r>
              <a:rPr lang="en-US" dirty="0"/>
              <a:t>% </a:t>
            </a:r>
            <a:r>
              <a:rPr lang="en-US" b="1" dirty="0">
                <a:sym typeface="Symbol" pitchFamily="18" charset="2"/>
              </a:rPr>
              <a:t></a:t>
            </a:r>
            <a:r>
              <a:rPr lang="en-US" dirty="0"/>
              <a:t> 80% focus on multithreading, </a:t>
            </a:r>
            <a:r>
              <a:rPr lang="en-US" dirty="0" smtClean="0"/>
              <a:t>2005-</a:t>
            </a:r>
          </a:p>
          <a:p>
            <a:pPr lvl="1"/>
            <a:r>
              <a:rPr lang="en-US" dirty="0" smtClean="0"/>
              <a:t>Lots of transactional memory, 2005-2008: </a:t>
            </a:r>
            <a:r>
              <a:rPr lang="en-US" dirty="0" smtClean="0">
                <a:solidFill>
                  <a:schemeClr val="accent2"/>
                </a:solidFill>
              </a:rPr>
              <a:t>meet HW people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Co-advising 3-4 students with </a:t>
            </a:r>
            <a:r>
              <a:rPr lang="en-US" dirty="0" smtClean="0">
                <a:solidFill>
                  <a:schemeClr val="accent2"/>
                </a:solidFill>
              </a:rPr>
              <a:t>architect+ </a:t>
            </a:r>
            <a:r>
              <a:rPr lang="en-US" dirty="0">
                <a:solidFill>
                  <a:schemeClr val="accent2"/>
                </a:solidFill>
              </a:rPr>
              <a:t>Luis </a:t>
            </a:r>
            <a:r>
              <a:rPr lang="en-US" dirty="0" err="1">
                <a:solidFill>
                  <a:schemeClr val="accent2"/>
                </a:solidFill>
              </a:rPr>
              <a:t>Ceze</a:t>
            </a:r>
            <a:r>
              <a:rPr lang="en-US" dirty="0"/>
              <a:t>, 2007-</a:t>
            </a:r>
          </a:p>
          <a:p>
            <a:pPr lvl="1"/>
            <a:endParaRPr lang="en-US" sz="1700" dirty="0"/>
          </a:p>
          <a:p>
            <a:pPr>
              <a:buFontTx/>
              <a:buNone/>
            </a:pPr>
            <a:r>
              <a:rPr lang="en-US" dirty="0"/>
              <a:t>Two groups </a:t>
            </a:r>
            <a:r>
              <a:rPr lang="en-US" dirty="0" smtClean="0"/>
              <a:t>“for marketing </a:t>
            </a:r>
            <a:r>
              <a:rPr lang="en-US" dirty="0"/>
              <a:t>purposes”</a:t>
            </a:r>
          </a:p>
          <a:p>
            <a:r>
              <a:rPr lang="en-US" dirty="0" smtClean="0"/>
              <a:t>WASP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wasp.cs.washington.edu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SAMPA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sampa.cs.washington.edu</a:t>
            </a:r>
            <a:endParaRPr lang="en-US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15716" name="Picture 4" descr="wasp_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267" y="5370512"/>
            <a:ext cx="1122533" cy="1030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8" name="Picture 6" descr="Sampa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0" y="5391150"/>
            <a:ext cx="2000250" cy="78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38600"/>
            <a:ext cx="1781176" cy="1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4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Code-centric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905000"/>
          </a:xfrm>
        </p:spPr>
        <p:txBody>
          <a:bodyPr/>
          <a:lstStyle/>
          <a:p>
            <a:r>
              <a:rPr lang="en-US" dirty="0" smtClean="0"/>
              <a:t>Consider shared-memory communication as between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accent2"/>
                </a:solidFill>
              </a:rPr>
              <a:t>code points executing in different threads</a:t>
            </a:r>
          </a:p>
          <a:p>
            <a:pPr lvl="1"/>
            <a:r>
              <a:rPr lang="en-US" dirty="0" smtClean="0"/>
              <a:t>The writer and the subsequent reader</a:t>
            </a:r>
          </a:p>
          <a:p>
            <a:pPr lvl="1"/>
            <a:r>
              <a:rPr lang="en-US" dirty="0" smtClean="0"/>
              <a:t>Partial specification:  which directed pairs are allowed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352800"/>
            <a:ext cx="2133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enqueue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0" y="3352800"/>
            <a:ext cx="2133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dequeue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810000" y="35814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38200" y="44958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Specification meaning:</a:t>
            </a:r>
          </a:p>
          <a:p>
            <a:pPr lvl="1"/>
            <a:r>
              <a:rPr lang="en-US" b="0" dirty="0" smtClean="0"/>
              <a:t>At memory read, consider last write to same location</a:t>
            </a:r>
          </a:p>
          <a:p>
            <a:pPr lvl="1"/>
            <a:r>
              <a:rPr lang="en-US" b="0" dirty="0" smtClean="0"/>
              <a:t>If write performed by different thread, then pair must be in spec</a:t>
            </a:r>
          </a:p>
          <a:p>
            <a:r>
              <a:rPr lang="en-US" b="0" i="1" dirty="0" smtClean="0"/>
              <a:t>Code-centric</a:t>
            </a:r>
            <a:r>
              <a:rPr lang="en-US" b="0" dirty="0" smtClean="0"/>
              <a:t>: No mention of which memory, how much memory, synchronization protocol, 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idea,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Basic idea doesn’t work without solving several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Helper functions</a:t>
            </a:r>
          </a:p>
          <a:p>
            <a:pPr marL="857250" lvl="1" indent="-457200"/>
            <a:r>
              <a:rPr lang="en-US" dirty="0" smtClean="0"/>
              <a:t>Many writes delegated to </a:t>
            </a:r>
            <a:r>
              <a:rPr lang="en-US" dirty="0" err="1" smtClean="0"/>
              <a:t>callee</a:t>
            </a:r>
            <a:r>
              <a:rPr lang="en-US" dirty="0" smtClean="0"/>
              <a:t> unaware of sharing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Multiple abstraction levels</a:t>
            </a:r>
          </a:p>
          <a:p>
            <a:pPr marL="914400" lvl="1" indent="-457200"/>
            <a:r>
              <a:rPr lang="en-US" dirty="0"/>
              <a:t>Want to specify/check communication in terms of libraries and library clients (</a:t>
            </a:r>
            <a:r>
              <a:rPr lang="en-US" i="1" dirty="0"/>
              <a:t>N</a:t>
            </a:r>
            <a:r>
              <a:rPr lang="en-US" dirty="0"/>
              <a:t> levels deep, naturally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Encapsulated sharing</a:t>
            </a:r>
          </a:p>
          <a:p>
            <a:pPr lvl="1"/>
            <a:r>
              <a:rPr lang="en-US" dirty="0" smtClean="0"/>
              <a:t>  Often callers should be unaware of some communication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Convenient specifications</a:t>
            </a:r>
          </a:p>
          <a:p>
            <a:pPr marL="914400" lvl="1" indent="-457200"/>
            <a:r>
              <a:rPr lang="en-US" dirty="0" smtClean="0"/>
              <a:t>App-specific properties require programmer annotations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Efficient enough checking to be more than documentation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1371600"/>
            <a:ext cx="2133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enqueue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0" y="1371600"/>
            <a:ext cx="2133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dequeue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10000" y="16002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9812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2400"/>
            <a:ext cx="77724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our definition,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Util.resize</a:t>
            </a:r>
            <a:r>
              <a:rPr lang="en-US" dirty="0" smtClean="0"/>
              <a:t> communicates to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But don’t want to specify that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Util.resize</a:t>
            </a:r>
            <a:r>
              <a:rPr lang="en-US" dirty="0" smtClean="0"/>
              <a:t> communicates </a:t>
            </a:r>
            <a:r>
              <a:rPr lang="en-US" i="1" dirty="0" smtClean="0">
                <a:solidFill>
                  <a:schemeClr val="accent2"/>
                </a:solidFill>
              </a:rPr>
              <a:t>on behalf of its caller</a:t>
            </a:r>
          </a:p>
          <a:p>
            <a:pPr lvl="1"/>
            <a:r>
              <a:rPr lang="en-US" dirty="0" smtClean="0"/>
              <a:t>So specify it is </a:t>
            </a:r>
            <a:r>
              <a:rPr lang="en-US" dirty="0" smtClean="0">
                <a:solidFill>
                  <a:schemeClr val="accent2"/>
                </a:solidFill>
              </a:rPr>
              <a:t>conceptually </a:t>
            </a:r>
            <a:r>
              <a:rPr lang="en-US" dirty="0" err="1" smtClean="0">
                <a:solidFill>
                  <a:schemeClr val="accent2"/>
                </a:solidFill>
              </a:rPr>
              <a:t>inlined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Actually the default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61999" y="1371600"/>
            <a:ext cx="3164541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enqueue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if(buffer full)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Util.resize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(…)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1371600"/>
            <a:ext cx="2133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dequeue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14800" y="16002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762000" y="2895600"/>
            <a:ext cx="3164541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Util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.resize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…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191000" y="2286000"/>
            <a:ext cx="1371600" cy="838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22860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22207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abstraction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7724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Want to specify communication at each abstraction level separately</a:t>
            </a:r>
          </a:p>
          <a:p>
            <a:pPr lvl="1"/>
            <a:r>
              <a:rPr lang="en-US" dirty="0" smtClean="0"/>
              <a:t>Want to check all the levels</a:t>
            </a:r>
          </a:p>
          <a:p>
            <a:pPr lvl="1"/>
            <a:r>
              <a:rPr lang="en-US" dirty="0" smtClean="0"/>
              <a:t>So the dynamic check requires </a:t>
            </a:r>
            <a:r>
              <a:rPr lang="en-US" dirty="0" smtClean="0">
                <a:solidFill>
                  <a:schemeClr val="accent2"/>
                </a:solidFill>
              </a:rPr>
              <a:t>matching call stacks</a:t>
            </a:r>
          </a:p>
          <a:p>
            <a:pPr lvl="2"/>
            <a:r>
              <a:rPr lang="en-US" dirty="0" smtClean="0"/>
              <a:t>Modulo </a:t>
            </a:r>
            <a:r>
              <a:rPr lang="en-US" dirty="0" err="1" smtClean="0"/>
              <a:t>inlining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2209800"/>
            <a:ext cx="2590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enqueue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62400" y="24384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143000" y="2971800"/>
            <a:ext cx="2590800" cy="609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array_put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62400" y="32766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143000" y="1447800"/>
            <a:ext cx="25908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producer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962400" y="16764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486400" y="2209800"/>
            <a:ext cx="2590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dequeue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86400" y="2971800"/>
            <a:ext cx="2590800" cy="609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array_get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86400" y="1447800"/>
            <a:ext cx="25908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consumer</a:t>
            </a:r>
          </a:p>
        </p:txBody>
      </p:sp>
    </p:spTree>
    <p:extLst>
      <p:ext uri="{BB962C8B-B14F-4D97-AF65-F5344CB8AC3E}">
        <p14:creationId xmlns:p14="http://schemas.microsoft.com/office/powerpoint/2010/main" val="395583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Encapsulated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9248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Abstractions have internal communication that should not propagate</a:t>
            </a:r>
          </a:p>
          <a:p>
            <a:pPr lvl="1"/>
            <a:r>
              <a:rPr lang="en-US" dirty="0" smtClean="0"/>
              <a:t>Extend specification language to describe interfaces</a:t>
            </a:r>
          </a:p>
          <a:p>
            <a:pPr lvl="1"/>
            <a:r>
              <a:rPr lang="en-US" dirty="0" smtClean="0"/>
              <a:t>Dynamic checker stops stack processing after the                   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dirty="0" smtClean="0"/>
              <a:t>) pair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2209800"/>
            <a:ext cx="25908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enqueue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size++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62400" y="25908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143000" y="3124200"/>
            <a:ext cx="2590800" cy="609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array_put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62400" y="33528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143000" y="1447800"/>
            <a:ext cx="25908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producer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038600" y="16764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486400" y="2209800"/>
            <a:ext cx="25908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dequeue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size--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86400" y="3124200"/>
            <a:ext cx="2590800" cy="609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array_get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86400" y="1447800"/>
            <a:ext cx="25908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consumer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962400" y="28194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3962400" y="1905000"/>
            <a:ext cx="1295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419600" y="19050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073245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Convenient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2514600"/>
          </a:xfrm>
        </p:spPr>
        <p:txBody>
          <a:bodyPr/>
          <a:lstStyle/>
          <a:p>
            <a:r>
              <a:rPr lang="en-US" dirty="0" smtClean="0"/>
              <a:t>Use groups of writers &amp; readers to avoid quadratic blowup</a:t>
            </a:r>
          </a:p>
          <a:p>
            <a:endParaRPr lang="en-US" sz="1200" dirty="0" smtClean="0"/>
          </a:p>
          <a:p>
            <a:r>
              <a:rPr lang="en-US" dirty="0" smtClean="0"/>
              <a:t>Make </a:t>
            </a:r>
            <a:r>
              <a:rPr lang="en-US" dirty="0" err="1" smtClean="0"/>
              <a:t>inlining</a:t>
            </a:r>
            <a:r>
              <a:rPr lang="en-US" dirty="0" smtClean="0"/>
              <a:t> the default</a:t>
            </a:r>
          </a:p>
          <a:p>
            <a:endParaRPr lang="en-US" sz="1200" dirty="0"/>
          </a:p>
          <a:p>
            <a:r>
              <a:rPr lang="en-US" dirty="0" smtClean="0"/>
              <a:t>Evaluation is empirical</a:t>
            </a:r>
          </a:p>
          <a:p>
            <a:pPr lvl="1"/>
            <a:r>
              <a:rPr lang="en-US" dirty="0" smtClean="0"/>
              <a:t>Thankfully, in good software, communication is sparse</a:t>
            </a:r>
          </a:p>
          <a:p>
            <a:pPr lvl="1"/>
            <a:r>
              <a:rPr lang="en-US" dirty="0" smtClean="0"/>
              <a:t>Caveat (feature?): “No annotations” is correct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" y="4191000"/>
            <a:ext cx="8365060" cy="18194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438400" y="4267200"/>
            <a:ext cx="2057400" cy="1743287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33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dynamic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Semantically:</a:t>
            </a:r>
          </a:p>
          <a:p>
            <a:pPr lvl="1"/>
            <a:r>
              <a:rPr lang="en-US" dirty="0" smtClean="0"/>
              <a:t>On each write, store thread-id and call-stack with location</a:t>
            </a:r>
          </a:p>
          <a:p>
            <a:pPr lvl="1"/>
            <a:r>
              <a:rPr lang="en-US" dirty="0" smtClean="0"/>
              <a:t>On each read, compare thread-ids and call-stacks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To get reasonable overhead for a debugging tool:</a:t>
            </a:r>
          </a:p>
          <a:p>
            <a:pPr lvl="1"/>
            <a:r>
              <a:rPr lang="en-US" dirty="0" smtClean="0"/>
              <a:t>Check thread-ids first</a:t>
            </a:r>
          </a:p>
          <a:p>
            <a:pPr lvl="1"/>
            <a:r>
              <a:rPr lang="en-US" dirty="0" smtClean="0"/>
              <a:t>Global memo-table of stack-pairs with full hash-</a:t>
            </a:r>
            <a:r>
              <a:rPr lang="en-US" dirty="0" err="1" smtClean="0"/>
              <a:t>consing</a:t>
            </a:r>
            <a:endParaRPr lang="en-US" dirty="0" smtClean="0"/>
          </a:p>
          <a:p>
            <a:pPr lvl="1"/>
            <a:r>
              <a:rPr lang="en-US" dirty="0" smtClean="0"/>
              <a:t>For hot reader-stacks, an inline cache for hot writer-stacks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Bottom line: These fast-paths work!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execution with over </a:t>
            </a:r>
            <a:r>
              <a:rPr lang="en-US" dirty="0" smtClean="0">
                <a:solidFill>
                  <a:schemeClr val="accent2"/>
                </a:solidFill>
              </a:rPr>
              <a:t>6 billion</a:t>
            </a:r>
            <a:r>
              <a:rPr lang="en-US" dirty="0" smtClean="0"/>
              <a:t> reads needed </a:t>
            </a:r>
            <a:r>
              <a:rPr lang="en-US" dirty="0" smtClean="0">
                <a:solidFill>
                  <a:schemeClr val="accent2"/>
                </a:solidFill>
              </a:rPr>
              <a:t>697</a:t>
            </a:r>
            <a:r>
              <a:rPr lang="en-US" dirty="0" smtClean="0"/>
              <a:t> stack-walks</a:t>
            </a:r>
          </a:p>
          <a:p>
            <a:pPr lvl="1"/>
            <a:r>
              <a:rPr lang="en-US" dirty="0" smtClean="0"/>
              <a:t>Unique communicating stack-pairs are rare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6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Debugging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0010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Usable heavyweight debugging tool</a:t>
            </a:r>
          </a:p>
          <a:p>
            <a:r>
              <a:rPr lang="en-US" dirty="0"/>
              <a:t># of different stacks matters more than amount of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Not fast, but useful for humans handling concurrency errors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1"/>
          <a:stretch/>
        </p:blipFill>
        <p:spPr>
          <a:xfrm>
            <a:off x="6096000" y="1219200"/>
            <a:ext cx="2819400" cy="39042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3492"/>
            <a:ext cx="2648299" cy="392190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4900"/>
            <a:ext cx="2584249" cy="3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2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Hardware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257636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Turns out our OOPSLA10 paper has nothing to do with HW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r="3850" b="12713"/>
          <a:stretch/>
        </p:blipFill>
        <p:spPr bwMode="auto">
          <a:xfrm>
            <a:off x="4267200" y="2286000"/>
            <a:ext cx="1295400" cy="129540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 b="24089"/>
          <a:stretch>
            <a:fillRect/>
          </a:stretch>
        </p:blipFill>
        <p:spPr bwMode="auto">
          <a:xfrm>
            <a:off x="2945423" y="2286000"/>
            <a:ext cx="1093177" cy="1295400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733800"/>
            <a:ext cx="1239079" cy="123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86364" y="1371600"/>
            <a:ext cx="32576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But across the lab, a </a:t>
            </a:r>
            <a:r>
              <a:rPr lang="en-US" b="0" dirty="0" smtClean="0">
                <a:solidFill>
                  <a:schemeClr val="accent2"/>
                </a:solidFill>
              </a:rPr>
              <a:t>different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code-centric technique</a:t>
            </a:r>
            <a:r>
              <a:rPr lang="en-US" b="0" dirty="0" smtClean="0"/>
              <a:t> using history of </a:t>
            </a:r>
            <a:r>
              <a:rPr lang="en-US" b="0" dirty="0" smtClean="0">
                <a:solidFill>
                  <a:schemeClr val="accent2"/>
                </a:solidFill>
              </a:rPr>
              <a:t>HW coherence events</a:t>
            </a:r>
            <a:r>
              <a:rPr lang="en-US" b="0" dirty="0" smtClean="0"/>
              <a:t> and machine learning for automatic bug diagnosis</a:t>
            </a:r>
          </a:p>
          <a:p>
            <a:pPr marL="0" indent="0">
              <a:buFontTx/>
              <a:buNone/>
            </a:pPr>
            <a:r>
              <a:rPr lang="en-US" b="0" dirty="0" smtClean="0"/>
              <a:t>[MICRO09]</a:t>
            </a:r>
          </a:p>
          <a:p>
            <a:pPr marL="0" indent="0">
              <a:buFontTx/>
              <a:buNone/>
            </a:pPr>
            <a:endParaRPr lang="en-US" sz="1000" b="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9600" y="47244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1000" b="0" dirty="0" smtClean="0"/>
          </a:p>
          <a:p>
            <a:pPr marL="0" indent="0">
              <a:buFontTx/>
              <a:buNone/>
            </a:pPr>
            <a:r>
              <a:rPr lang="en-US" b="0" dirty="0" smtClean="0"/>
              <a:t>Hmm… those ideas transfer/extend to software</a:t>
            </a:r>
          </a:p>
          <a:p>
            <a:pPr lvl="1"/>
            <a:r>
              <a:rPr lang="en-US" b="0" dirty="0" smtClean="0"/>
              <a:t>So while I’m doing other things </a:t>
            </a:r>
            <a:r>
              <a:rPr lang="en-US" b="0" dirty="0" smtClean="0">
                <a:sym typeface="Wingdings" pitchFamily="2" charset="2"/>
              </a:rPr>
              <a:t></a:t>
            </a:r>
            <a:r>
              <a:rPr lang="en-US" b="0" dirty="0" smtClean="0"/>
              <a:t>, they write a PLDI11 paper:</a:t>
            </a:r>
          </a:p>
          <a:p>
            <a:pPr marL="457200" lvl="1" indent="0" algn="ctr">
              <a:buNone/>
            </a:pPr>
            <a:r>
              <a:rPr lang="en-US" b="0" i="1" dirty="0" smtClean="0"/>
              <a:t>Isolating </a:t>
            </a:r>
            <a:r>
              <a:rPr lang="en-US" b="0" i="1" dirty="0"/>
              <a:t>and Understanding Concurrency Errors Using Reconstructed Execution Fragments</a:t>
            </a:r>
          </a:p>
        </p:txBody>
      </p:sp>
    </p:spTree>
    <p:extLst>
      <p:ext uri="{BB962C8B-B14F-4D97-AF65-F5344CB8AC3E}">
        <p14:creationId xmlns:p14="http://schemas.microsoft.com/office/powerpoint/2010/main" val="3081285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DMP: Deterministic execution of multiple threads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OSHA</a:t>
            </a:r>
            <a:r>
              <a:rPr lang="en-US" dirty="0"/>
              <a:t>: Code-centric thread-sharing partial </a:t>
            </a:r>
            <a:r>
              <a:rPr lang="en-US" dirty="0" smtClean="0"/>
              <a:t>specifications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err="1" smtClean="0">
                <a:solidFill>
                  <a:schemeClr val="accent2"/>
                </a:solidFill>
              </a:rPr>
              <a:t>EnerJ</a:t>
            </a:r>
            <a:r>
              <a:rPr lang="en-US" dirty="0">
                <a:solidFill>
                  <a:schemeClr val="accent2"/>
                </a:solidFill>
              </a:rPr>
              <a:t>: Language support for low-power approximate </a:t>
            </a:r>
            <a:r>
              <a:rPr lang="en-US" dirty="0" smtClean="0">
                <a:solidFill>
                  <a:schemeClr val="accent2"/>
                </a:solidFill>
              </a:rPr>
              <a:t>computing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[PLDI2011]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sz="1400" dirty="0" smtClean="0"/>
          </a:p>
          <a:p>
            <a:r>
              <a:rPr lang="en-US" dirty="0" smtClean="0"/>
              <a:t>Concurrency </a:t>
            </a:r>
            <a:r>
              <a:rPr lang="en-US" dirty="0"/>
              <a:t>Exceptions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r="3210" b="23810"/>
          <a:stretch/>
        </p:blipFill>
        <p:spPr bwMode="auto">
          <a:xfrm>
            <a:off x="3276600" y="4343400"/>
            <a:ext cx="1559859" cy="1752600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14824"/>
            <a:ext cx="1781176" cy="1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8"/>
          <a:stretch/>
        </p:blipFill>
        <p:spPr bwMode="auto">
          <a:xfrm>
            <a:off x="6400799" y="4361617"/>
            <a:ext cx="1500427" cy="17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52925"/>
            <a:ext cx="121893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5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ongoing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495800"/>
          </a:xfrm>
        </p:spPr>
        <p:txBody>
          <a:bodyPr/>
          <a:lstStyle/>
          <a:p>
            <a:r>
              <a:rPr lang="en-US" dirty="0" smtClean="0"/>
              <a:t>Client-side third-party web extensions </a:t>
            </a:r>
            <a:r>
              <a:rPr lang="en-US" sz="1800" dirty="0" smtClean="0"/>
              <a:t>[with MSR]</a:t>
            </a:r>
          </a:p>
          <a:p>
            <a:pPr lvl="1"/>
            <a:r>
              <a:rPr lang="en-US" dirty="0" smtClean="0"/>
              <a:t>Aspects for JavaScript (?!) </a:t>
            </a:r>
            <a:r>
              <a:rPr lang="en-US" sz="1800" dirty="0" smtClean="0"/>
              <a:t>[OOPSLA2010]</a:t>
            </a:r>
          </a:p>
          <a:p>
            <a:pPr lvl="1"/>
            <a:endParaRPr lang="en-US" sz="1400" dirty="0"/>
          </a:p>
          <a:p>
            <a:r>
              <a:rPr lang="en-US" dirty="0" smtClean="0"/>
              <a:t>Modular memory-model semantics</a:t>
            </a:r>
            <a:endParaRPr lang="en-US" sz="1800" dirty="0" smtClean="0"/>
          </a:p>
          <a:p>
            <a:pPr lvl="1"/>
            <a:r>
              <a:rPr lang="en-US" dirty="0" smtClean="0"/>
              <a:t>And optimizations allowed by “data races illegal” </a:t>
            </a:r>
            <a:r>
              <a:rPr lang="en-US" dirty="0"/>
              <a:t>[with HP</a:t>
            </a:r>
            <a:r>
              <a:rPr lang="en-US" dirty="0" smtClean="0"/>
              <a:t>]</a:t>
            </a:r>
            <a:endParaRPr lang="en-US" sz="1400" dirty="0"/>
          </a:p>
          <a:p>
            <a:r>
              <a:rPr lang="en-US" dirty="0" smtClean="0"/>
              <a:t>TM semantics issues</a:t>
            </a:r>
          </a:p>
          <a:p>
            <a:pPr lvl="1"/>
            <a:r>
              <a:rPr lang="en-US" dirty="0"/>
              <a:t>Dynamic tracking of what can be used in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Abstraction violation of “escape actions”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dirty="0" err="1" smtClean="0"/>
              <a:t>MapReduce</a:t>
            </a:r>
            <a:r>
              <a:rPr lang="en-US" dirty="0" smtClean="0"/>
              <a:t> progress estimation </a:t>
            </a:r>
            <a:r>
              <a:rPr lang="en-US" sz="1800" dirty="0" smtClean="0"/>
              <a:t>[SIGMOD2010]</a:t>
            </a:r>
          </a:p>
          <a:p>
            <a:endParaRPr lang="en-US" dirty="0"/>
          </a:p>
          <a:p>
            <a:r>
              <a:rPr lang="en-US" dirty="0" smtClean="0"/>
              <a:t>Department + international work on undergraduate curriculum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r="6411" b="10000"/>
          <a:stretch>
            <a:fillRect/>
          </a:stretch>
        </p:blipFill>
        <p:spPr bwMode="auto">
          <a:xfrm>
            <a:off x="7848601" y="1371600"/>
            <a:ext cx="114299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30953" t="9044" r="34415" b="30887"/>
          <a:stretch>
            <a:fillRect/>
          </a:stretch>
        </p:blipFill>
        <p:spPr bwMode="auto">
          <a:xfrm>
            <a:off x="7820890" y="2971800"/>
            <a:ext cx="124691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4" cstate="print"/>
          <a:srcRect b="18644"/>
          <a:stretch>
            <a:fillRect/>
          </a:stretch>
        </p:blipFill>
        <p:spPr bwMode="auto">
          <a:xfrm>
            <a:off x="7867650" y="4495800"/>
            <a:ext cx="1123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495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7755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platforms expend a huge amount of energy</a:t>
            </a:r>
          </a:p>
          <a:p>
            <a:pPr lvl="1"/>
            <a:r>
              <a:rPr lang="en-US" dirty="0" smtClean="0"/>
              <a:t>Largely to ensure you get the right answer</a:t>
            </a:r>
          </a:p>
          <a:p>
            <a:pPr lvl="1"/>
            <a:endParaRPr lang="en-US" dirty="0"/>
          </a:p>
          <a:p>
            <a:r>
              <a:rPr lang="en-US" dirty="0" smtClean="0"/>
              <a:t>Often not the right trade-off!</a:t>
            </a:r>
          </a:p>
          <a:p>
            <a:pPr lvl="1"/>
            <a:r>
              <a:rPr lang="en-US" dirty="0" smtClean="0"/>
              <a:t>Audio, Video</a:t>
            </a:r>
          </a:p>
          <a:p>
            <a:pPr lvl="1"/>
            <a:r>
              <a:rPr lang="en-US" dirty="0" smtClean="0"/>
              <a:t>Clustering, classification, information retrieval</a:t>
            </a:r>
          </a:p>
          <a:p>
            <a:pPr lvl="1"/>
            <a:r>
              <a:rPr lang="en-US" dirty="0" smtClean="0"/>
              <a:t>Monte Carlo simulation</a:t>
            </a:r>
          </a:p>
          <a:p>
            <a:pPr lvl="1"/>
            <a:r>
              <a:rPr lang="en-US" dirty="0" smtClean="0"/>
              <a:t>Game AI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ways to 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Energy savings via approximation at various abstraction levels</a:t>
            </a:r>
          </a:p>
          <a:p>
            <a:pPr marL="0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Hardware</a:t>
            </a:r>
          </a:p>
          <a:p>
            <a:pPr lvl="2"/>
            <a:r>
              <a:rPr lang="en-US" dirty="0" smtClean="0"/>
              <a:t>Lower voltage memory more likely to flip bits</a:t>
            </a:r>
          </a:p>
          <a:p>
            <a:pPr lvl="2"/>
            <a:r>
              <a:rPr lang="en-US" dirty="0" smtClean="0"/>
              <a:t>Smaller functional units with less precision</a:t>
            </a:r>
          </a:p>
          <a:p>
            <a:pPr lvl="2"/>
            <a:endParaRPr lang="en-US" sz="1000" dirty="0" smtClean="0"/>
          </a:p>
          <a:p>
            <a:pPr lvl="1"/>
            <a:r>
              <a:rPr lang="en-US" dirty="0" smtClean="0"/>
              <a:t>Compiler</a:t>
            </a:r>
          </a:p>
          <a:p>
            <a:pPr lvl="2"/>
            <a:r>
              <a:rPr lang="en-US" dirty="0" smtClean="0"/>
              <a:t>Data placement</a:t>
            </a:r>
          </a:p>
          <a:p>
            <a:pPr lvl="2"/>
            <a:r>
              <a:rPr lang="en-US" dirty="0" smtClean="0"/>
              <a:t>Heuristically skip computations </a:t>
            </a:r>
            <a:r>
              <a:rPr lang="en-US" sz="1800" dirty="0" smtClean="0"/>
              <a:t>[</a:t>
            </a:r>
            <a:r>
              <a:rPr lang="en-US" sz="1800" dirty="0" err="1" smtClean="0"/>
              <a:t>Agarwal</a:t>
            </a:r>
            <a:r>
              <a:rPr lang="en-US" sz="1800" dirty="0" smtClean="0"/>
              <a:t> et al]</a:t>
            </a:r>
          </a:p>
          <a:p>
            <a:pPr lvl="2"/>
            <a:endParaRPr lang="en-US" sz="1000" dirty="0" smtClean="0"/>
          </a:p>
          <a:p>
            <a:pPr lvl="1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Imprecise algorithm (e.g., smaller sample size)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i="1" dirty="0" smtClean="0"/>
              <a:t>Our work: Use PL to make existing techniques safer, easier to use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Higher levels must tell lower levels </a:t>
            </a:r>
            <a:r>
              <a:rPr lang="en-US" dirty="0" smtClean="0">
                <a:solidFill>
                  <a:schemeClr val="accent2"/>
                </a:solidFill>
              </a:rPr>
              <a:t>what is </a:t>
            </a:r>
            <a:r>
              <a:rPr lang="en-US" dirty="0" err="1" smtClean="0">
                <a:solidFill>
                  <a:schemeClr val="accent2"/>
                </a:solidFill>
              </a:rPr>
              <a:t>approximable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Ignoring </a:t>
            </a:r>
            <a:r>
              <a:rPr lang="en-US" i="1" dirty="0" smtClean="0"/>
              <a:t>how</a:t>
            </a:r>
            <a:r>
              <a:rPr lang="en-US" dirty="0" smtClean="0"/>
              <a:t> the lower level achieves approximation</a:t>
            </a:r>
          </a:p>
          <a:p>
            <a:pPr lvl="1"/>
            <a:r>
              <a:rPr lang="en-US" dirty="0" smtClean="0"/>
              <a:t>Leave amount-of-approximation (</a:t>
            </a:r>
            <a:r>
              <a:rPr lang="en-US" dirty="0" err="1" smtClean="0"/>
              <a:t>QoS</a:t>
            </a:r>
            <a:r>
              <a:rPr lang="en-US" dirty="0" smtClean="0"/>
              <a:t>) to “best effort” for 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95492"/>
            <a:ext cx="2524478" cy="166710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71703"/>
            <a:ext cx="2505425" cy="159089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75" y="3962400"/>
            <a:ext cx="2505425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2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 libraries have different </a:t>
            </a:r>
            <a:r>
              <a:rPr lang="en-US" dirty="0" smtClean="0">
                <a:solidFill>
                  <a:schemeClr val="accent2"/>
                </a:solidFill>
              </a:rPr>
              <a:t>ways to approximate</a:t>
            </a:r>
          </a:p>
          <a:p>
            <a:pPr lvl="1"/>
            <a:r>
              <a:rPr lang="en-US" dirty="0" smtClean="0"/>
              <a:t>Clients should just indicate which uses are </a:t>
            </a:r>
            <a:r>
              <a:rPr lang="en-US" dirty="0" err="1" smtClean="0"/>
              <a:t>approximable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Image data: okay to flip some bits (HW storage)</a:t>
            </a:r>
          </a:p>
          <a:p>
            <a:pPr lvl="1"/>
            <a:r>
              <a:rPr lang="en-US" dirty="0" smtClean="0"/>
              <a:t>Average: okay to round floating-point (HW computation)</a:t>
            </a:r>
          </a:p>
          <a:p>
            <a:pPr lvl="1"/>
            <a:r>
              <a:rPr lang="en-US" dirty="0" smtClean="0"/>
              <a:t>Average: okay to average a sample (alternate algorithm)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Programmer must indicate </a:t>
            </a:r>
            <a:r>
              <a:rPr lang="en-US" dirty="0" smtClean="0">
                <a:solidFill>
                  <a:schemeClr val="accent2"/>
                </a:solidFill>
              </a:rPr>
              <a:t>where </a:t>
            </a:r>
            <a:r>
              <a:rPr lang="en-US" i="1" dirty="0" smtClean="0">
                <a:solidFill>
                  <a:schemeClr val="accent2"/>
                </a:solidFill>
              </a:rPr>
              <a:t>approximate</a:t>
            </a:r>
            <a:r>
              <a:rPr lang="en-US" dirty="0" smtClean="0">
                <a:solidFill>
                  <a:schemeClr val="accent2"/>
                </a:solidFill>
              </a:rPr>
              <a:t> can influence </a:t>
            </a:r>
            <a:r>
              <a:rPr lang="en-US" i="1" dirty="0" smtClean="0">
                <a:solidFill>
                  <a:schemeClr val="accent2"/>
                </a:solidFill>
              </a:rPr>
              <a:t>precise</a:t>
            </a:r>
          </a:p>
          <a:p>
            <a:pPr lvl="1"/>
            <a:r>
              <a:rPr lang="en-US" dirty="0" smtClean="0"/>
              <a:t>Catch bugs, control propagation of bad computations</a:t>
            </a:r>
          </a:p>
          <a:p>
            <a:pPr lvl="1"/>
            <a:r>
              <a:rPr lang="en-US" dirty="0" smtClean="0"/>
              <a:t>“Just” an information-flow problem!  (Good!)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Comfortable with</a:t>
            </a:r>
          </a:p>
          <a:p>
            <a:pPr lvl="1"/>
            <a:r>
              <a:rPr lang="en-US" dirty="0" smtClean="0"/>
              <a:t>Very simple but sound information-flow tracking</a:t>
            </a:r>
          </a:p>
          <a:p>
            <a:pPr lvl="1"/>
            <a:r>
              <a:rPr lang="en-US" dirty="0" smtClean="0"/>
              <a:t>Liberal use of explicit endorsement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 smtClean="0"/>
              <a:t>code is precise (the default)</a:t>
            </a:r>
          </a:p>
          <a:p>
            <a:pPr lvl="1"/>
            <a:r>
              <a:rPr lang="en-US" dirty="0" smtClean="0"/>
              <a:t>But hot computation often </a:t>
            </a:r>
            <a:r>
              <a:rPr lang="en-US" dirty="0" err="1" smtClean="0"/>
              <a:t>approximable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these ideas, a very nice area-opening project: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Type qualifiers for </a:t>
            </a:r>
            <a:r>
              <a:rPr lang="en-US" i="1" dirty="0" smtClean="0"/>
              <a:t>precise</a:t>
            </a:r>
            <a:r>
              <a:rPr lang="en-US" dirty="0" smtClean="0"/>
              <a:t>, </a:t>
            </a:r>
            <a:r>
              <a:rPr lang="en-US" i="1" dirty="0" err="1" smtClean="0"/>
              <a:t>approx</a:t>
            </a:r>
            <a:r>
              <a:rPr lang="en-US" dirty="0" smtClean="0"/>
              <a:t>, and </a:t>
            </a:r>
            <a:r>
              <a:rPr lang="en-US" i="1" dirty="0" smtClean="0"/>
              <a:t>inherit-from-context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i="1" dirty="0" smtClean="0"/>
              <a:t>bits</a:t>
            </a:r>
            <a:r>
              <a:rPr lang="en-US" dirty="0" smtClean="0"/>
              <a:t> can be stored in low-energy hardware, but array lengths, pointers, and type tags cannot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Overload methods with approximate versions</a:t>
            </a:r>
          </a:p>
          <a:p>
            <a:pPr lvl="1"/>
            <a:r>
              <a:rPr lang="en-US" dirty="0" smtClean="0"/>
              <a:t>Client chooses when approximation is </a:t>
            </a:r>
            <a:r>
              <a:rPr lang="en-US" i="1" dirty="0" smtClean="0"/>
              <a:t>allowed</a:t>
            </a:r>
          </a:p>
          <a:p>
            <a:pPr lvl="1"/>
            <a:r>
              <a:rPr lang="en-US" dirty="0" smtClean="0"/>
              <a:t>Run-time chooses when approximation is </a:t>
            </a:r>
            <a:r>
              <a:rPr lang="en-US" i="1" dirty="0" smtClean="0"/>
              <a:t>used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Information-flow type system</a:t>
            </a:r>
          </a:p>
          <a:p>
            <a:pPr lvl="1"/>
            <a:r>
              <a:rPr lang="en-US" dirty="0" smtClean="0"/>
              <a:t>Keep it simple: No branches on </a:t>
            </a:r>
            <a:r>
              <a:rPr lang="en-US" dirty="0" err="1" smtClean="0"/>
              <a:t>approx</a:t>
            </a:r>
            <a:r>
              <a:rPr lang="en-US" dirty="0" smtClean="0"/>
              <a:t> data (endorse it)</a:t>
            </a:r>
          </a:p>
          <a:p>
            <a:pPr lvl="1"/>
            <a:r>
              <a:rPr lang="en-US" dirty="0" smtClean="0"/>
              <a:t>Formal semantics to show non-interference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85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data storage [my little piece]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memory safety, only (some) </a:t>
            </a:r>
            <a:r>
              <a:rPr lang="en-US" dirty="0" err="1" smtClean="0"/>
              <a:t>ints</a:t>
            </a:r>
            <a:r>
              <a:rPr lang="en-US" dirty="0" smtClean="0"/>
              <a:t> and floats can go in approximate storage</a:t>
            </a:r>
          </a:p>
          <a:p>
            <a:pPr lvl="1"/>
            <a:r>
              <a:rPr lang="en-US" dirty="0" smtClean="0"/>
              <a:t>How can the hardware provide a usable memory hierarchy</a:t>
            </a:r>
          </a:p>
          <a:p>
            <a:pPr lvl="1"/>
            <a:r>
              <a:rPr lang="en-US" dirty="0" smtClean="0"/>
              <a:t>How can the PL implementation use it</a:t>
            </a:r>
          </a:p>
          <a:p>
            <a:pPr lvl="1"/>
            <a:r>
              <a:rPr lang="en-US" dirty="0" smtClean="0"/>
              <a:t>(Not carefully considered by prior work on </a:t>
            </a:r>
            <a:r>
              <a:rPr lang="en-US" dirty="0" err="1" smtClean="0"/>
              <a:t>approx</a:t>
            </a:r>
            <a:r>
              <a:rPr lang="en-US" dirty="0" smtClean="0"/>
              <a:t> caches)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Our answer (requiring knowledge of HW and SW)</a:t>
            </a:r>
          </a:p>
          <a:p>
            <a:pPr lvl="1"/>
            <a:r>
              <a:rPr lang="en-US" dirty="0" smtClean="0"/>
              <a:t>Each cache line can have voltage scaled</a:t>
            </a:r>
          </a:p>
          <a:p>
            <a:pPr lvl="1"/>
            <a:r>
              <a:rPr lang="en-US" dirty="0" smtClean="0"/>
              <a:t>Object layout just got interesting…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(32-byte cache 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3886200" cy="121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X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@precise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a,b,c,d,e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@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approx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f,g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1905000" y="2895600"/>
            <a:ext cx="3048000" cy="304800"/>
            <a:chOff x="1905000" y="2895600"/>
            <a:chExt cx="3048000" cy="304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9050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X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2860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670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0480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4290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100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e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1910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5720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905000" y="3886200"/>
            <a:ext cx="3048000" cy="609600"/>
            <a:chOff x="1905000" y="3886200"/>
            <a:chExt cx="3048000" cy="6096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9050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X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860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670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0480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290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100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e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1910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--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720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--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9050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860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6670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0480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4290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8100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1910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5720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62600" y="2895600"/>
            <a:ext cx="3048000" cy="609600"/>
            <a:chOff x="5562600" y="2895600"/>
            <a:chExt cx="3048000" cy="6096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55626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Y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9436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3246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b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7056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0866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4676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e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8486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229600" y="28956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562600" y="32004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h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943600" y="32004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324600" y="32004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j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32004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86600" y="32004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467600" y="32004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848600" y="32004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8229600" y="32004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562600" y="3886200"/>
            <a:ext cx="3048000" cy="609600"/>
            <a:chOff x="5562600" y="3886200"/>
            <a:chExt cx="3048000" cy="6096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55626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Y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9436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3246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b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056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0866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4676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e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8486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h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8229600" y="3886200"/>
              <a:ext cx="381000" cy="304800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5626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59436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g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3246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j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7056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0866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4676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8486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229600" y="4191000"/>
              <a:ext cx="381000" cy="304800"/>
            </a:xfrm>
            <a:prstGeom prst="rect">
              <a:avLst/>
            </a:prstGeom>
            <a:solidFill>
              <a:srgbClr val="03D7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59270" y="3867090"/>
            <a:ext cx="1393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padded</a:t>
            </a:r>
          </a:p>
          <a:p>
            <a:r>
              <a:rPr lang="en-US" sz="2000" b="0" dirty="0" smtClean="0">
                <a:latin typeface="+mn-lt"/>
              </a:rPr>
              <a:t>(bad for X)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0396" y="3028890"/>
            <a:ext cx="1388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unpadded</a:t>
            </a:r>
          </a:p>
          <a:p>
            <a:r>
              <a:rPr lang="en-US" sz="2000" b="0" dirty="0" smtClean="0">
                <a:latin typeface="+mn-lt"/>
              </a:rPr>
              <a:t>(bad for Y)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5397500" y="1295400"/>
            <a:ext cx="3365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Y extends X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@precise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h,i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@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approx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j,k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685800" y="48768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Note: Partial </a:t>
            </a:r>
            <a:r>
              <a:rPr lang="en-US" b="0" dirty="0" err="1" smtClean="0"/>
              <a:t>approx</a:t>
            </a:r>
            <a:r>
              <a:rPr lang="en-US" b="0" dirty="0" smtClean="0"/>
              <a:t> lines waste space &amp; energy</a:t>
            </a:r>
          </a:p>
          <a:p>
            <a:pPr lvl="1"/>
            <a:r>
              <a:rPr lang="en-US" b="0" dirty="0" smtClean="0"/>
              <a:t>Can’t start next object on </a:t>
            </a:r>
            <a:r>
              <a:rPr lang="en-US" b="0" dirty="0" err="1" smtClean="0"/>
              <a:t>approx</a:t>
            </a:r>
            <a:r>
              <a:rPr lang="en-US" b="0" dirty="0" smtClean="0"/>
              <a:t> line</a:t>
            </a:r>
          </a:p>
          <a:p>
            <a:pPr marL="0" indent="0">
              <a:buFontTx/>
              <a:buNone/>
            </a:pPr>
            <a:r>
              <a:rPr lang="en-US" b="0" dirty="0" smtClean="0"/>
              <a:t>Interesting, but in practice arrays matter the most</a:t>
            </a:r>
          </a:p>
          <a:p>
            <a:pPr lvl="1"/>
            <a:r>
              <a:rPr lang="en-US" b="0" dirty="0" smtClean="0"/>
              <a:t>First few elements in precise line with length (less savings)</a:t>
            </a:r>
          </a:p>
        </p:txBody>
      </p:sp>
    </p:spTree>
    <p:extLst>
      <p:ext uri="{BB962C8B-B14F-4D97-AF65-F5344CB8AC3E}">
        <p14:creationId xmlns:p14="http://schemas.microsoft.com/office/powerpoint/2010/main" val="127126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r>
              <a:rPr lang="en-US" dirty="0"/>
              <a:t>Annotate benchmark programs to identify legal approximation</a:t>
            </a:r>
          </a:p>
          <a:p>
            <a:pPr lvl="1"/>
            <a:r>
              <a:rPr lang="en-US" dirty="0"/>
              <a:t>Measure burden (it’s low, details omitted)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smtClean="0"/>
              <a:t>prior work, fake-but-realistic HW model to estimate     savings / error probability curve</a:t>
            </a:r>
          </a:p>
          <a:p>
            <a:pPr lvl="1"/>
            <a:r>
              <a:rPr lang="en-US" dirty="0" smtClean="0"/>
              <a:t>A simulator that injects faults probabilistically</a:t>
            </a:r>
          </a:p>
          <a:p>
            <a:pPr lvl="1"/>
            <a:r>
              <a:rPr lang="en-US" dirty="0" smtClean="0"/>
              <a:t>Get details like cache-line granularity right (chose unpadded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Measure energy savings and (application-defined) </a:t>
            </a:r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3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6" y="1066800"/>
            <a:ext cx="7026684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DMP: Deterministic execution of multiple threads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OSHA</a:t>
            </a:r>
            <a:r>
              <a:rPr lang="en-US" dirty="0"/>
              <a:t>: Code-centric thread-sharing partial </a:t>
            </a:r>
            <a:r>
              <a:rPr lang="en-US" dirty="0" smtClean="0"/>
              <a:t>specifications</a:t>
            </a:r>
            <a:endParaRPr lang="en-US" dirty="0"/>
          </a:p>
          <a:p>
            <a:pPr lvl="1"/>
            <a:endParaRPr lang="en-US" sz="1400" dirty="0" smtClean="0"/>
          </a:p>
          <a:p>
            <a:r>
              <a:rPr lang="en-US" dirty="0" err="1" smtClean="0"/>
              <a:t>EnerJ</a:t>
            </a:r>
            <a:r>
              <a:rPr lang="en-US" dirty="0"/>
              <a:t>: Language support for low-power approximate computing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Concurrency </a:t>
            </a:r>
            <a:r>
              <a:rPr lang="en-US" dirty="0"/>
              <a:t>Exceptions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4191000" cy="457200"/>
          </a:xfrm>
        </p:spPr>
        <p:txBody>
          <a:bodyPr/>
          <a:lstStyle/>
          <a:p>
            <a:r>
              <a:rPr lang="en-US" dirty="0" smtClean="0"/>
              <a:t>Dan Grossman: Collaborating at the HW/SW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6187"/>
            <a:ext cx="7696200" cy="52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3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didn’t assume novel hardware?</a:t>
            </a:r>
          </a:p>
          <a:p>
            <a:endParaRPr lang="en-US" dirty="0"/>
          </a:p>
          <a:p>
            <a:r>
              <a:rPr lang="en-US" dirty="0" smtClean="0"/>
              <a:t>Distinguish low-probability bit-flip from guaranteed rounding?</a:t>
            </a:r>
          </a:p>
          <a:p>
            <a:endParaRPr lang="en-US" dirty="0" smtClean="0"/>
          </a:p>
          <a:p>
            <a:r>
              <a:rPr lang="en-US" dirty="0" smtClean="0"/>
              <a:t>Specifying more than “best effort”?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Is our information-flow system too strong or too weak?</a:t>
            </a:r>
          </a:p>
          <a:p>
            <a:endParaRPr lang="en-US" dirty="0"/>
          </a:p>
          <a:p>
            <a:r>
              <a:rPr lang="en-US" dirty="0" smtClean="0"/>
              <a:t>…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A vision of </a:t>
            </a:r>
            <a:r>
              <a:rPr lang="en-US" i="1" dirty="0" smtClean="0">
                <a:solidFill>
                  <a:schemeClr val="accent2"/>
                </a:solidFill>
              </a:rPr>
              <a:t>controlled</a:t>
            </a:r>
            <a:r>
              <a:rPr lang="en-US" i="1" dirty="0" smtClean="0"/>
              <a:t> pay-as-you-go precision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DMP: Deterministic execution of multiple threads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OSHA</a:t>
            </a:r>
            <a:r>
              <a:rPr lang="en-US" dirty="0"/>
              <a:t>: Code-centric thread-sharing partial </a:t>
            </a:r>
            <a:r>
              <a:rPr lang="en-US" dirty="0" smtClean="0"/>
              <a:t>specifications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err="1" smtClean="0"/>
              <a:t>EnerJ</a:t>
            </a:r>
            <a:r>
              <a:rPr lang="en-US" dirty="0"/>
              <a:t>: Language support for low-power approximate computing</a:t>
            </a:r>
          </a:p>
          <a:p>
            <a:pPr lvl="1"/>
            <a:endParaRPr lang="en-US" sz="14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Concurrency </a:t>
            </a:r>
            <a:r>
              <a:rPr lang="en-US" dirty="0">
                <a:solidFill>
                  <a:schemeClr val="accent2"/>
                </a:solidFill>
              </a:rPr>
              <a:t>Exceptions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Data-race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race: read/write or write/write of same location by different threads without intervening synchronization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i="1" dirty="0" smtClean="0"/>
              <a:t>What if the execution platform (e.g., HW) guaranteed </a:t>
            </a:r>
          </a:p>
          <a:p>
            <a:pPr marL="0" indent="0" algn="ctr">
              <a:buNone/>
            </a:pPr>
            <a:r>
              <a:rPr lang="en-US" i="1" dirty="0" smtClean="0"/>
              <a:t>precise data-race detection at run-time (e.g., trap)?</a:t>
            </a:r>
          </a:p>
          <a:p>
            <a:pPr marL="0" indent="0" algn="ctr">
              <a:buNone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Catch bugs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Drastically simplify defining and implementing memory-consistency models</a:t>
            </a:r>
          </a:p>
          <a:p>
            <a:pPr lvl="1"/>
            <a:r>
              <a:rPr lang="en-US" dirty="0" smtClean="0"/>
              <a:t>Everyone agrees on “DRF implies SC”, i.e., interleaving semantics in the absence of data races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But the time between the two accesses in a data race isn’t bounded</a:t>
            </a:r>
          </a:p>
          <a:p>
            <a:pPr lvl="1"/>
            <a:r>
              <a:rPr lang="en-US" dirty="0" smtClean="0"/>
              <a:t>Expensive to maintain all the metadata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2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exceptions [ISCA10]*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slightly weaker guarantee that lets the platform bound checking:</a:t>
            </a:r>
          </a:p>
          <a:p>
            <a:pPr lvl="1"/>
            <a:endParaRPr lang="en-US" sz="600" dirty="0" smtClean="0"/>
          </a:p>
          <a:p>
            <a:pPr marL="457200" lvl="1" indent="0">
              <a:buNone/>
            </a:pPr>
            <a:r>
              <a:rPr lang="en-US" dirty="0" smtClean="0"/>
              <a:t>(no data race)  </a:t>
            </a:r>
            <a:r>
              <a:rPr lang="en-US" sz="2800" b="1" dirty="0" smtClean="0">
                <a:sym typeface="Symbol"/>
              </a:rPr>
              <a:t></a:t>
            </a:r>
            <a:r>
              <a:rPr lang="en-US" dirty="0" smtClean="0"/>
              <a:t>  (no exception)  </a:t>
            </a:r>
            <a:r>
              <a:rPr lang="en-US" sz="2800" b="1" dirty="0" smtClean="0">
                <a:sym typeface="Symbol"/>
              </a:rPr>
              <a:t></a:t>
            </a:r>
            <a:r>
              <a:rPr lang="en-US" b="1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(</a:t>
            </a:r>
            <a:r>
              <a:rPr lang="en-US" dirty="0" smtClean="0"/>
              <a:t>sequential consistency)</a:t>
            </a:r>
          </a:p>
          <a:p>
            <a:pPr marL="457200" lvl="1" indent="0">
              <a:buNone/>
            </a:pPr>
            <a:r>
              <a:rPr lang="en-US" dirty="0" smtClean="0"/>
              <a:t>(data race) </a:t>
            </a:r>
            <a:r>
              <a:rPr lang="en-US" sz="2800" b="1" dirty="0" smtClean="0">
                <a:sym typeface="Symbol"/>
              </a:rPr>
              <a:t>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/>
              <a:t>(exception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Still get some bug-checking, but allows missing “long races”</a:t>
            </a:r>
          </a:p>
          <a:p>
            <a:pPr lvl="1"/>
            <a:r>
              <a:rPr lang="en-US" dirty="0" smtClean="0"/>
              <a:t>Still simplify language semantics!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*Lucia, </a:t>
            </a:r>
            <a:r>
              <a:rPr lang="en-US" sz="1700" dirty="0" err="1" smtClean="0"/>
              <a:t>Ceze</a:t>
            </a:r>
            <a:r>
              <a:rPr lang="en-US" sz="1700" dirty="0" smtClean="0"/>
              <a:t>, Strauss, </a:t>
            </a:r>
            <a:r>
              <a:rPr lang="en-US" sz="1700" dirty="0" err="1" smtClean="0"/>
              <a:t>Qadeer</a:t>
            </a:r>
            <a:r>
              <a:rPr lang="en-US" sz="1700" dirty="0" smtClean="0"/>
              <a:t>, Boehm [not me]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Closely related work: </a:t>
            </a:r>
            <a:r>
              <a:rPr lang="en-US" sz="1700" dirty="0" err="1" smtClean="0"/>
              <a:t>DRFx</a:t>
            </a:r>
            <a:r>
              <a:rPr lang="en-US" sz="1700" dirty="0" smtClean="0"/>
              <a:t> [PLDI10]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2590800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>
                <a:solidFill>
                  <a:srgbClr val="FF0000"/>
                </a:solidFill>
                <a:latin typeface="+mj-lt"/>
                <a:sym typeface="Symbol"/>
              </a:rPr>
              <a:t> </a:t>
            </a:r>
            <a:r>
              <a:rPr lang="en-US" sz="2000" b="0" dirty="0">
                <a:solidFill>
                  <a:srgbClr val="FF0000"/>
                </a:solidFill>
                <a:latin typeface="+mj-lt"/>
              </a:rPr>
              <a:t>(sequential consistency</a:t>
            </a:r>
            <a:r>
              <a:rPr lang="en-US" sz="2000" b="0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000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210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Assuming</a:t>
            </a:r>
          </a:p>
          <a:p>
            <a:pPr marL="0" indent="0" algn="ctr">
              <a:buNone/>
            </a:pPr>
            <a:r>
              <a:rPr lang="en-US" i="1" dirty="0" smtClean="0"/>
              <a:t>data-race exceptions </a:t>
            </a:r>
          </a:p>
          <a:p>
            <a:pPr marL="0" indent="0" algn="ctr">
              <a:buNone/>
            </a:pPr>
            <a:r>
              <a:rPr lang="en-US" i="1" dirty="0" smtClean="0"/>
              <a:t>or, in contrast,</a:t>
            </a:r>
          </a:p>
          <a:p>
            <a:pPr marL="0" indent="0" algn="ctr">
              <a:buNone/>
            </a:pPr>
            <a:r>
              <a:rPr lang="en-US" i="1" dirty="0" smtClean="0"/>
              <a:t>conflict exceptions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 smtClean="0"/>
              <a:t>else could a compiler + run-time system do with them?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Key idea: Data races may be really unlikely but not errors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Hint: Simpler read and write barriers (recover from trap)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9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95800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DMP: Deterministic execution of multiple threads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OSHA: Code-centric thread-sharing partial specifications</a:t>
            </a:r>
          </a:p>
          <a:p>
            <a:pPr lvl="1"/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EnerJ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Language support for low-power approximate computing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Concurrency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Exceptions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/>
              <a:t>Focus on technology trends: multicore and power</a:t>
            </a:r>
          </a:p>
          <a:p>
            <a:pPr lvl="1"/>
            <a:r>
              <a:rPr lang="en-US" dirty="0" smtClean="0"/>
              <a:t>Let </a:t>
            </a:r>
            <a:r>
              <a:rPr lang="en-US" dirty="0"/>
              <a:t>“HW or SW or both” be a question, but not the first </a:t>
            </a:r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And, by the way, 3 of the 4 projects have used formal semantics</a:t>
            </a:r>
          </a:p>
          <a:p>
            <a:pPr marL="0" indent="0">
              <a:buNone/>
            </a:pPr>
            <a:endParaRPr lang="en-US" sz="1000" dirty="0" smtClean="0"/>
          </a:p>
          <a:p>
            <a:pPr lvl="1"/>
            <a:endParaRPr lang="en-US" sz="1000" dirty="0" smtClean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marL="457200" lvl="1" indent="0" algn="ctr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			http://sampa.cs.washington.edu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pic>
        <p:nvPicPr>
          <p:cNvPr id="7" name="Picture 6" descr="Sampa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5086350"/>
            <a:ext cx="2000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268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30953" t="9044" r="34415" b="30887"/>
          <a:stretch>
            <a:fillRect/>
          </a:stretch>
        </p:blipFill>
        <p:spPr bwMode="auto">
          <a:xfrm>
            <a:off x="3429000" y="1524000"/>
            <a:ext cx="1143000" cy="12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r="6411" b="10000"/>
          <a:stretch>
            <a:fillRect/>
          </a:stretch>
        </p:blipFill>
        <p:spPr bwMode="auto">
          <a:xfrm>
            <a:off x="3429000" y="4114800"/>
            <a:ext cx="1080978" cy="12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r="-11797" b="23810"/>
          <a:stretch>
            <a:fillRect/>
          </a:stretch>
        </p:blipFill>
        <p:spPr bwMode="auto">
          <a:xfrm>
            <a:off x="6442841" y="4267200"/>
            <a:ext cx="1253359" cy="1219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 b="24089"/>
          <a:stretch>
            <a:fillRect/>
          </a:stretch>
        </p:blipFill>
        <p:spPr bwMode="auto">
          <a:xfrm>
            <a:off x="6477000" y="5486400"/>
            <a:ext cx="109317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 b="28994"/>
          <a:stretch>
            <a:fillRect/>
          </a:stretch>
        </p:blipFill>
        <p:spPr bwMode="auto">
          <a:xfrm>
            <a:off x="457200" y="5335804"/>
            <a:ext cx="1143000" cy="121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 cstate="print"/>
          <a:srcRect b="31818"/>
          <a:stretch>
            <a:fillRect/>
          </a:stretch>
        </p:blipFill>
        <p:spPr bwMode="auto">
          <a:xfrm>
            <a:off x="381000" y="2719479"/>
            <a:ext cx="1143000" cy="12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7"/>
          <p:cNvPicPr>
            <a:picLocks noChangeAspect="1" noChangeArrowheads="1"/>
          </p:cNvPicPr>
          <p:nvPr/>
        </p:nvPicPr>
        <p:blipFill>
          <a:blip r:embed="rId8" cstate="print"/>
          <a:srcRect b="18644"/>
          <a:stretch>
            <a:fillRect/>
          </a:stretch>
        </p:blipFill>
        <p:spPr bwMode="auto">
          <a:xfrm>
            <a:off x="6387612" y="304800"/>
            <a:ext cx="1079988" cy="131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997138"/>
            <a:ext cx="1260662" cy="12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r="15403" b="12713"/>
          <a:stretch/>
        </p:blipFill>
        <p:spPr bwMode="auto">
          <a:xfrm>
            <a:off x="3429000" y="5410200"/>
            <a:ext cx="106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9"/>
          <a:stretch/>
        </p:blipFill>
        <p:spPr bwMode="auto">
          <a:xfrm>
            <a:off x="457200" y="228600"/>
            <a:ext cx="107682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8"/>
          <a:stretch/>
        </p:blipFill>
        <p:spPr bwMode="auto">
          <a:xfrm>
            <a:off x="3390900" y="2819400"/>
            <a:ext cx="1104900" cy="127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9"/>
          <a:stretch/>
        </p:blipFill>
        <p:spPr bwMode="auto">
          <a:xfrm>
            <a:off x="3467100" y="228600"/>
            <a:ext cx="9525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9805"/>
          <a:stretch/>
        </p:blipFill>
        <p:spPr bwMode="auto">
          <a:xfrm>
            <a:off x="6477000" y="2971800"/>
            <a:ext cx="106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" b="32343"/>
          <a:stretch/>
        </p:blipFill>
        <p:spPr bwMode="auto">
          <a:xfrm>
            <a:off x="6530833" y="1600200"/>
            <a:ext cx="936767" cy="138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41662" y="3048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Owen</a:t>
            </a:r>
          </a:p>
          <a:p>
            <a:r>
              <a:rPr lang="en-US" sz="2000" b="0" dirty="0" smtClean="0">
                <a:latin typeface="+mn-lt"/>
              </a:rPr>
              <a:t>Anderson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9762" y="16002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Magdalena</a:t>
            </a:r>
          </a:p>
          <a:p>
            <a:r>
              <a:rPr lang="en-US" sz="2000" b="0" dirty="0" err="1" smtClean="0">
                <a:latin typeface="+mn-lt"/>
              </a:rPr>
              <a:t>Balazinska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9762" y="28956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Tom</a:t>
            </a:r>
          </a:p>
          <a:p>
            <a:r>
              <a:rPr lang="en-US" sz="2000" b="0" dirty="0" smtClean="0">
                <a:latin typeface="+mn-lt"/>
              </a:rPr>
              <a:t>Bergan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9762" y="41910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Luis</a:t>
            </a:r>
          </a:p>
          <a:p>
            <a:r>
              <a:rPr lang="en-US" sz="2000" b="0" dirty="0" err="1" smtClean="0">
                <a:latin typeface="+mn-lt"/>
              </a:rPr>
              <a:t>Ceze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6400" y="55626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Joe</a:t>
            </a:r>
          </a:p>
          <a:p>
            <a:r>
              <a:rPr lang="en-US" sz="2000" b="0" dirty="0" err="1" smtClean="0">
                <a:latin typeface="+mn-lt"/>
              </a:rPr>
              <a:t>Devietti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048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Werner</a:t>
            </a:r>
          </a:p>
          <a:p>
            <a:r>
              <a:rPr lang="en-US" sz="2000" b="0" dirty="0" err="1" smtClean="0">
                <a:latin typeface="+mn-lt"/>
              </a:rPr>
              <a:t>Dietl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17526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Laura</a:t>
            </a:r>
          </a:p>
          <a:p>
            <a:r>
              <a:rPr lang="en-US" sz="2000" b="0" dirty="0" err="1" smtClean="0">
                <a:latin typeface="+mn-lt"/>
              </a:rPr>
              <a:t>Effinger</a:t>
            </a:r>
            <a:r>
              <a:rPr lang="en-US" sz="2000" b="0" dirty="0" smtClean="0">
                <a:latin typeface="+mn-lt"/>
              </a:rPr>
              <a:t>-Dean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200" y="3102114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Emily</a:t>
            </a:r>
          </a:p>
          <a:p>
            <a:r>
              <a:rPr lang="en-US" sz="2000" b="0" dirty="0" smtClean="0">
                <a:latin typeface="+mn-lt"/>
              </a:rPr>
              <a:t>Fortuna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1562" y="43434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Benjamin</a:t>
            </a:r>
          </a:p>
          <a:p>
            <a:r>
              <a:rPr lang="en-US" sz="2000" b="0" dirty="0" smtClean="0">
                <a:latin typeface="+mn-lt"/>
              </a:rPr>
              <a:t>Lerner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1562" y="5715000"/>
            <a:ext cx="174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Brandon</a:t>
            </a:r>
          </a:p>
          <a:p>
            <a:r>
              <a:rPr lang="en-US" sz="2000" b="0" dirty="0" smtClean="0">
                <a:latin typeface="+mn-lt"/>
              </a:rPr>
              <a:t>Lucia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7162" y="381000"/>
            <a:ext cx="136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Kristi</a:t>
            </a:r>
          </a:p>
          <a:p>
            <a:r>
              <a:rPr lang="en-US" sz="2000" b="0" dirty="0" smtClean="0">
                <a:latin typeface="+mn-lt"/>
              </a:rPr>
              <a:t>Morton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000" y="1828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Jacob</a:t>
            </a:r>
          </a:p>
          <a:p>
            <a:r>
              <a:rPr lang="en-US" sz="2000" b="0" dirty="0" smtClean="0">
                <a:latin typeface="+mn-lt"/>
              </a:rPr>
              <a:t>Nelson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32545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Mark</a:t>
            </a:r>
          </a:p>
          <a:p>
            <a:r>
              <a:rPr lang="en-US" sz="2000" b="0" dirty="0" err="1" smtClean="0">
                <a:latin typeface="+mn-lt"/>
              </a:rPr>
              <a:t>Oskin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0" y="4397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Adrian</a:t>
            </a:r>
          </a:p>
          <a:p>
            <a:r>
              <a:rPr lang="en-US" sz="2000" b="0" dirty="0" smtClean="0">
                <a:latin typeface="+mn-lt"/>
              </a:rPr>
              <a:t>Sampson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96200" y="56167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Benjamin</a:t>
            </a:r>
          </a:p>
          <a:p>
            <a:r>
              <a:rPr lang="en-US" sz="2000" b="0" dirty="0" smtClean="0">
                <a:latin typeface="+mn-lt"/>
              </a:rPr>
              <a:t>Wood</a:t>
            </a:r>
          </a:p>
        </p:txBody>
      </p:sp>
    </p:spTree>
    <p:extLst>
      <p:ext uri="{BB962C8B-B14F-4D97-AF65-F5344CB8AC3E}">
        <p14:creationId xmlns:p14="http://schemas.microsoft.com/office/powerpoint/2010/main" val="266183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Execution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“Everybody knows” (shared-memory) multithreading </a:t>
            </a:r>
          </a:p>
          <a:p>
            <a:pPr marL="0" indent="0" algn="ctr">
              <a:buNone/>
            </a:pPr>
            <a:r>
              <a:rPr lang="en-US" i="1" dirty="0" smtClean="0"/>
              <a:t>makes programming more difficult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Why?  Many </a:t>
            </a:r>
            <a:r>
              <a:rPr lang="en-US" dirty="0" smtClean="0">
                <a:solidFill>
                  <a:schemeClr val="accent2"/>
                </a:solidFill>
              </a:rPr>
              <a:t>reasons</a:t>
            </a:r>
            <a:r>
              <a:rPr lang="en-US" dirty="0" smtClean="0"/>
              <a:t> with cumulative effect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primary cause: </a:t>
            </a:r>
            <a:r>
              <a:rPr lang="en-US" dirty="0" smtClean="0">
                <a:solidFill>
                  <a:schemeClr val="accent2"/>
                </a:solidFill>
              </a:rPr>
              <a:t>non-determinism</a:t>
            </a:r>
          </a:p>
          <a:p>
            <a:pPr lvl="1"/>
            <a:r>
              <a:rPr lang="en-US" dirty="0" smtClean="0"/>
              <a:t>Run each test many times</a:t>
            </a:r>
          </a:p>
          <a:p>
            <a:pPr lvl="1"/>
            <a:r>
              <a:rPr lang="en-US" dirty="0" smtClean="0"/>
              <a:t>Hard to reproduce bug reports</a:t>
            </a:r>
          </a:p>
          <a:p>
            <a:pPr lvl="1"/>
            <a:r>
              <a:rPr lang="en-US" dirty="0" smtClean="0"/>
              <a:t>Can’t keep replicas in sync</a:t>
            </a:r>
          </a:p>
          <a:p>
            <a:pPr lvl="1"/>
            <a:r>
              <a:rPr lang="en-US" dirty="0" smtClean="0"/>
              <a:t>Timing-based security attacks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Can’t reason sequentially (much less modularly)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21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levels of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i="1" dirty="0" smtClean="0"/>
              <a:t>languages</a:t>
            </a:r>
            <a:r>
              <a:rPr lang="en-US" dirty="0" smtClean="0"/>
              <a:t> are non-deterministic</a:t>
            </a:r>
          </a:p>
          <a:p>
            <a:pPr lvl="1"/>
            <a:r>
              <a:rPr lang="en-US" dirty="0" smtClean="0"/>
              <a:t>Set of legal behaviors for a single </a:t>
            </a:r>
            <a:r>
              <a:rPr lang="en-US" dirty="0" err="1" smtClean="0"/>
              <a:t>program+input</a:t>
            </a:r>
            <a:endParaRPr lang="en-US" dirty="0" smtClean="0"/>
          </a:p>
          <a:p>
            <a:pPr lvl="1"/>
            <a:r>
              <a:rPr lang="en-US" dirty="0" smtClean="0"/>
              <a:t>Often exponential in program size</a:t>
            </a:r>
          </a:p>
          <a:p>
            <a:pPr lvl="1"/>
            <a:r>
              <a:rPr lang="en-US" dirty="0" smtClean="0"/>
              <a:t>(Undefined evaluation order has an analogous problem)</a:t>
            </a:r>
          </a:p>
          <a:p>
            <a:pPr lvl="1"/>
            <a:endParaRPr lang="en-US" dirty="0"/>
          </a:p>
          <a:p>
            <a:r>
              <a:rPr lang="en-US" dirty="0" smtClean="0"/>
              <a:t>Most </a:t>
            </a:r>
            <a:r>
              <a:rPr lang="en-US" i="1" dirty="0" smtClean="0"/>
              <a:t>language implementations</a:t>
            </a:r>
            <a:r>
              <a:rPr lang="en-US" dirty="0" smtClean="0"/>
              <a:t> are non-deterministic</a:t>
            </a:r>
          </a:p>
          <a:p>
            <a:pPr lvl="1"/>
            <a:r>
              <a:rPr lang="en-US" dirty="0" smtClean="0"/>
              <a:t>Subject to whims of scheduler, hardware, temperature, …</a:t>
            </a:r>
          </a:p>
          <a:p>
            <a:pPr lvl="1"/>
            <a:r>
              <a:rPr lang="en-US" dirty="0" smtClean="0"/>
              <a:t>(Undefined evaluation order </a:t>
            </a:r>
            <a:r>
              <a:rPr lang="en-US" i="1" dirty="0" smtClean="0"/>
              <a:t>not</a:t>
            </a:r>
            <a:r>
              <a:rPr lang="en-US" dirty="0" smtClean="0"/>
              <a:t> typically like this)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 smtClean="0"/>
              <a:t>Our focus: </a:t>
            </a:r>
          </a:p>
          <a:p>
            <a:pPr marL="0" indent="0" algn="ctr">
              <a:buNone/>
            </a:pPr>
            <a:r>
              <a:rPr lang="en-US" i="1" dirty="0" smtClean="0"/>
              <a:t>Implement non-deterministic languages deterministically: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“execution-level determinism”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2514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Execution-Level Determinism</a:t>
            </a:r>
          </a:p>
          <a:p>
            <a:r>
              <a:rPr lang="en-US" dirty="0" smtClean="0"/>
              <a:t>Works for today’s PLs for wider range of applications</a:t>
            </a:r>
          </a:p>
          <a:p>
            <a:r>
              <a:rPr lang="en-US" dirty="0" smtClean="0"/>
              <a:t>No programmer effort</a:t>
            </a:r>
          </a:p>
          <a:p>
            <a:r>
              <a:rPr lang="en-US" dirty="0" smtClean="0"/>
              <a:t>Solves (1)-(4), with caveats</a:t>
            </a:r>
          </a:p>
          <a:p>
            <a:r>
              <a:rPr lang="en-US" dirty="0" smtClean="0"/>
              <a:t>Can leverage language non-determinism for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00200" y="4267200"/>
            <a:ext cx="6477000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US" b="0" dirty="0" smtClean="0"/>
              <a:t>Run each test many times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 smtClean="0"/>
              <a:t>Hard to reproduce bug reports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 smtClean="0"/>
              <a:t>Can’t keep replicas in sync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 smtClean="0"/>
              <a:t>Timing-based security attacks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 smtClean="0"/>
              <a:t>Can’t reason sequentially (much less modularly)</a:t>
            </a:r>
          </a:p>
          <a:p>
            <a:pPr lvl="1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76800" y="1371600"/>
            <a:ext cx="4038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Language-Level Determinism</a:t>
            </a:r>
          </a:p>
          <a:p>
            <a:r>
              <a:rPr lang="en-US" b="0" dirty="0" smtClean="0"/>
              <a:t>Sequential semantics eases reasoning/verification</a:t>
            </a:r>
          </a:p>
          <a:p>
            <a:r>
              <a:rPr lang="en-US" b="0" dirty="0" smtClean="0"/>
              <a:t>More programmer control over run-time behavior</a:t>
            </a:r>
          </a:p>
          <a:p>
            <a:r>
              <a:rPr lang="en-US" b="0" dirty="0" smtClean="0"/>
              <a:t>Solves (1)-(5), fewer caveats</a:t>
            </a:r>
          </a:p>
          <a:p>
            <a:r>
              <a:rPr lang="en-US" b="0" dirty="0" smtClean="0"/>
              <a:t>Can leverage language restrictions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54503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 smtClean="0"/>
              <a:t>at UW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038600" cy="15240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DMP: Special-purpose HW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Devietti</a:t>
            </a:r>
            <a:r>
              <a:rPr lang="en-US" dirty="0" smtClean="0"/>
              <a:t> et al, ASPLOS’09]</a:t>
            </a:r>
          </a:p>
          <a:p>
            <a:pPr marL="0" indent="0">
              <a:buNone/>
            </a:pPr>
            <a:r>
              <a:rPr lang="en-US" dirty="0" smtClean="0"/>
              <a:t>Initial algorithms, </a:t>
            </a:r>
          </a:p>
          <a:p>
            <a:pPr marL="0" indent="0">
              <a:buNone/>
            </a:pPr>
            <a:r>
              <a:rPr lang="en-US" dirty="0" smtClean="0"/>
              <a:t>speculative or not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 Grossman: Collaborating at the HW/SW Interface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3124200"/>
            <a:ext cx="40386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03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err="1" smtClean="0"/>
              <a:t>CoreDet</a:t>
            </a:r>
            <a:r>
              <a:rPr lang="en-US" dirty="0" smtClean="0"/>
              <a:t>: Compiler + Run-Time</a:t>
            </a:r>
          </a:p>
          <a:p>
            <a:pPr marL="0" indent="0">
              <a:buFontTx/>
              <a:buNone/>
            </a:pPr>
            <a:r>
              <a:rPr lang="en-US" b="0" dirty="0" smtClean="0"/>
              <a:t>[Bergan et al, ASPLOS’10]</a:t>
            </a:r>
          </a:p>
          <a:p>
            <a:pPr marL="0" indent="0">
              <a:buFontTx/>
              <a:buNone/>
            </a:pPr>
            <a:r>
              <a:rPr lang="en-US" b="0" dirty="0" smtClean="0"/>
              <a:t>Static optimizations, parallel SW commit, non-speculative buffering</a:t>
            </a:r>
            <a:endParaRPr lang="en-US" b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3124200"/>
            <a:ext cx="4038600" cy="1676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RCDC: HW/SW hybrid</a:t>
            </a:r>
          </a:p>
          <a:p>
            <a:pPr marL="0" indent="0">
              <a:buFontTx/>
              <a:buNone/>
            </a:pPr>
            <a:r>
              <a:rPr lang="en-US" b="0" dirty="0" smtClean="0"/>
              <a:t>[</a:t>
            </a:r>
            <a:r>
              <a:rPr lang="en-US" b="0" dirty="0" err="1" smtClean="0"/>
              <a:t>Devietti</a:t>
            </a:r>
            <a:r>
              <a:rPr lang="en-US" b="0" dirty="0" smtClean="0"/>
              <a:t> et al, ASPLOS’11]</a:t>
            </a:r>
          </a:p>
          <a:p>
            <a:pPr marL="0" indent="0">
              <a:buFontTx/>
              <a:buNone/>
            </a:pPr>
            <a:r>
              <a:rPr lang="en-US" b="0" dirty="0" smtClean="0"/>
              <a:t>HW only counts and buffers, </a:t>
            </a:r>
          </a:p>
          <a:p>
            <a:pPr marL="0" indent="0">
              <a:buFontTx/>
              <a:buNone/>
            </a:pPr>
            <a:r>
              <a:rPr lang="en-US" b="0" dirty="0" smtClean="0"/>
              <a:t>more scalable algorithms</a:t>
            </a:r>
            <a:endParaRPr lang="en-US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0" y="1371600"/>
            <a:ext cx="4038600" cy="1524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err="1" smtClean="0"/>
              <a:t>dOS</a:t>
            </a:r>
            <a:r>
              <a:rPr lang="en-US" dirty="0" smtClean="0"/>
              <a:t>: Page-based OS service</a:t>
            </a:r>
          </a:p>
          <a:p>
            <a:pPr marL="0" indent="0">
              <a:buFontTx/>
              <a:buNone/>
            </a:pPr>
            <a:r>
              <a:rPr lang="en-US" b="0" dirty="0" smtClean="0"/>
              <a:t>[Bergan, OSDI’10]</a:t>
            </a:r>
          </a:p>
          <a:p>
            <a:pPr marL="0" indent="0">
              <a:buFontTx/>
              <a:buNone/>
            </a:pPr>
            <a:r>
              <a:rPr lang="en-US" b="0" dirty="0" smtClean="0"/>
              <a:t>Deterministic process groups,</a:t>
            </a:r>
          </a:p>
          <a:p>
            <a:pPr marL="0" indent="0">
              <a:buFontTx/>
              <a:buNone/>
            </a:pPr>
            <a:r>
              <a:rPr lang="en-US" b="0" dirty="0" smtClean="0"/>
              <a:t>dealing with asynchronous inputs</a:t>
            </a:r>
            <a:endParaRPr lang="en-US" b="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29200"/>
            <a:ext cx="1295400" cy="1295400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9805"/>
          <a:stretch/>
        </p:blipFill>
        <p:spPr bwMode="auto">
          <a:xfrm>
            <a:off x="1600200" y="5029200"/>
            <a:ext cx="106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 b="28994"/>
          <a:stretch>
            <a:fillRect/>
          </a:stretch>
        </p:blipFill>
        <p:spPr bwMode="auto">
          <a:xfrm>
            <a:off x="2822363" y="5029200"/>
            <a:ext cx="1216237" cy="1295400"/>
          </a:xfrm>
          <a:prstGeom prst="rect">
            <a:avLst/>
          </a:prstGeom>
          <a:ln w="635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print"/>
          <a:srcRect b="31818"/>
          <a:stretch>
            <a:fillRect/>
          </a:stretch>
        </p:blipFill>
        <p:spPr bwMode="auto">
          <a:xfrm>
            <a:off x="5410200" y="5029200"/>
            <a:ext cx="1191260" cy="1295400"/>
          </a:xfrm>
          <a:prstGeom prst="rect">
            <a:avLst/>
          </a:prstGeom>
          <a:ln w="635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r="9559" b="12713"/>
          <a:stretch/>
        </p:blipFill>
        <p:spPr bwMode="auto">
          <a:xfrm>
            <a:off x="4114800" y="5029200"/>
            <a:ext cx="118241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9"/>
          <a:stretch/>
        </p:blipFill>
        <p:spPr bwMode="auto">
          <a:xfrm>
            <a:off x="6705600" y="5029200"/>
            <a:ext cx="114412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" b="32343"/>
          <a:stretch/>
        </p:blipFill>
        <p:spPr bwMode="auto">
          <a:xfrm>
            <a:off x="7902433" y="5019676"/>
            <a:ext cx="936767" cy="138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52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57300</TotalTime>
  <Words>3716</Words>
  <Application>Microsoft Office PowerPoint</Application>
  <PresentationFormat>On-screen Show (4:3)</PresentationFormat>
  <Paragraphs>838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dan_design_template</vt:lpstr>
      <vt:lpstr> Collaborating at the Hardware/Software Interface: A Programming-Languages Professor’s View</vt:lpstr>
      <vt:lpstr>Executive Summary</vt:lpstr>
      <vt:lpstr>Biography / group names</vt:lpstr>
      <vt:lpstr>Other ongoing projects</vt:lpstr>
      <vt:lpstr>Outline</vt:lpstr>
      <vt:lpstr>Deterministic Execution – Why?</vt:lpstr>
      <vt:lpstr>Two levels of non-determinism</vt:lpstr>
      <vt:lpstr>Complementary advantages</vt:lpstr>
      <vt:lpstr>Work at UW to date</vt:lpstr>
      <vt:lpstr>Determinism is easy…</vt:lpstr>
      <vt:lpstr>Can we do better?</vt:lpstr>
      <vt:lpstr>First approach: Ownership</vt:lpstr>
      <vt:lpstr>Ownership update</vt:lpstr>
      <vt:lpstr>Performance needs</vt:lpstr>
      <vt:lpstr>An interesting optimization</vt:lpstr>
      <vt:lpstr>Why is this okay?</vt:lpstr>
      <vt:lpstr>The limitation</vt:lpstr>
      <vt:lpstr>Buffering</vt:lpstr>
      <vt:lpstr>Buffering</vt:lpstr>
      <vt:lpstr>Buffering</vt:lpstr>
      <vt:lpstr>Buffering</vt:lpstr>
      <vt:lpstr>Results: the short version</vt:lpstr>
      <vt:lpstr>Attacking overhead and scalability</vt:lpstr>
      <vt:lpstr>Memory Models</vt:lpstr>
      <vt:lpstr>Secret Sauce</vt:lpstr>
      <vt:lpstr>Ongoing work</vt:lpstr>
      <vt:lpstr>Related work </vt:lpstr>
      <vt:lpstr>Outline</vt:lpstr>
      <vt:lpstr>Shared memory</vt:lpstr>
      <vt:lpstr>Code-centric</vt:lpstr>
      <vt:lpstr>Nice idea, but…</vt:lpstr>
      <vt:lpstr>Helper functions</vt:lpstr>
      <vt:lpstr>Multiple abstraction levels</vt:lpstr>
      <vt:lpstr>Encapsulated Sharing</vt:lpstr>
      <vt:lpstr>Convenient specifications</vt:lpstr>
      <vt:lpstr>A dynamic checker</vt:lpstr>
      <vt:lpstr>Debugging tool</vt:lpstr>
      <vt:lpstr>The Hardware Connection</vt:lpstr>
      <vt:lpstr>Outline</vt:lpstr>
      <vt:lpstr>Saving energy</vt:lpstr>
      <vt:lpstr>Many ways to save</vt:lpstr>
      <vt:lpstr>Idea #1</vt:lpstr>
      <vt:lpstr>Idea #2</vt:lpstr>
      <vt:lpstr>Idea #3</vt:lpstr>
      <vt:lpstr>Putting it together</vt:lpstr>
      <vt:lpstr>More on data storage [my little piece]</vt:lpstr>
      <vt:lpstr>Example (32-byte cache lines)</vt:lpstr>
      <vt:lpstr>Evaluation</vt:lpstr>
      <vt:lpstr>PowerPoint Presentation</vt:lpstr>
      <vt:lpstr>PowerPoint Presentation</vt:lpstr>
      <vt:lpstr>Future work</vt:lpstr>
      <vt:lpstr>Outline</vt:lpstr>
      <vt:lpstr>Data-race exceptions</vt:lpstr>
      <vt:lpstr>Conflict exceptions [ISCA10]*</vt:lpstr>
      <vt:lpstr>Ongoing work</vt:lpstr>
      <vt:lpstr>Thanks!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1840</cp:revision>
  <cp:lastPrinted>2010-10-15T19:17:56Z</cp:lastPrinted>
  <dcterms:created xsi:type="dcterms:W3CDTF">2009-03-13T20:43:19Z</dcterms:created>
  <dcterms:modified xsi:type="dcterms:W3CDTF">2011-03-02T16:22:35Z</dcterms:modified>
</cp:coreProperties>
</file>