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8"/>
  </p:notesMasterIdLst>
  <p:sldIdLst>
    <p:sldId id="256" r:id="rId2"/>
    <p:sldId id="324" r:id="rId3"/>
    <p:sldId id="327" r:id="rId4"/>
    <p:sldId id="328" r:id="rId5"/>
    <p:sldId id="332" r:id="rId6"/>
    <p:sldId id="329" r:id="rId7"/>
    <p:sldId id="330" r:id="rId8"/>
    <p:sldId id="331" r:id="rId9"/>
    <p:sldId id="333" r:id="rId10"/>
    <p:sldId id="334" r:id="rId11"/>
    <p:sldId id="335" r:id="rId12"/>
    <p:sldId id="336" r:id="rId13"/>
    <p:sldId id="337" r:id="rId14"/>
    <p:sldId id="339" r:id="rId15"/>
    <p:sldId id="338" r:id="rId16"/>
    <p:sldId id="343" r:id="rId17"/>
    <p:sldId id="340" r:id="rId18"/>
    <p:sldId id="341" r:id="rId19"/>
    <p:sldId id="342" r:id="rId20"/>
    <p:sldId id="344" r:id="rId21"/>
    <p:sldId id="345" r:id="rId22"/>
    <p:sldId id="346" r:id="rId23"/>
    <p:sldId id="326" r:id="rId24"/>
    <p:sldId id="325" r:id="rId25"/>
    <p:sldId id="347" r:id="rId26"/>
    <p:sldId id="348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38" autoAdjust="0"/>
    <p:restoredTop sz="84588" autoAdjust="0"/>
  </p:normalViewPr>
  <p:slideViewPr>
    <p:cSldViewPr>
      <p:cViewPr varScale="1">
        <p:scale>
          <a:sx n="81" d="100"/>
          <a:sy n="81" d="100"/>
        </p:scale>
        <p:origin x="-24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981F04A-9305-423B-8293-2B8ECB7FEF5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C2AF01-F54C-4125-8729-5529A804C45C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1F04A-9305-423B-8293-2B8ECB7FEF5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1F04A-9305-423B-8293-2B8ECB7FEF5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1F04A-9305-423B-8293-2B8ECB7FEF5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1F04A-9305-423B-8293-2B8ECB7FEF5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1F04A-9305-423B-8293-2B8ECB7FEF5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1F04A-9305-423B-8293-2B8ECB7FEF5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1F04A-9305-423B-8293-2B8ECB7FEF5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1F04A-9305-423B-8293-2B8ECB7FEF5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1F04A-9305-423B-8293-2B8ECB7FEF5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1F04A-9305-423B-8293-2B8ECB7FEF5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1F04A-9305-423B-8293-2B8ECB7FEF5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1F04A-9305-423B-8293-2B8ECB7FEF5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1F04A-9305-423B-8293-2B8ECB7FEF5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1F04A-9305-423B-8293-2B8ECB7FEF5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1F04A-9305-423B-8293-2B8ECB7FEF5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1F04A-9305-423B-8293-2B8ECB7FEF5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1F04A-9305-423B-8293-2B8ECB7FEF5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1F04A-9305-423B-8293-2B8ECB7FEF5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1F04A-9305-423B-8293-2B8ECB7FEF5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1F04A-9305-423B-8293-2B8ECB7FEF5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1F04A-9305-423B-8293-2B8ECB7FEF5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1F04A-9305-423B-8293-2B8ECB7FEF5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1F04A-9305-423B-8293-2B8ECB7FEF5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1F04A-9305-423B-8293-2B8ECB7FEF5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1F04A-9305-423B-8293-2B8ECB7FEF5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30, 2010</a:t>
            </a: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Region-Based Dynamic Separation for STM</a:t>
            </a: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9571900-93FE-4AE8-B7B0-8F9DC729E8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30,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Region-Based Dynamic Separation for STM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BE4AA-41A1-46A0-8620-D1A5409C88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30,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Region-Based Dynamic Separation for STM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58153-C122-483D-9E34-3A97390861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100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38100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30, 2010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38400" y="6400800"/>
            <a:ext cx="5334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Region-Based Dynamic Separation for STM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E2848EF-CF4A-4B1D-A7E1-969598E1D9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30,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400800"/>
            <a:ext cx="5334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Region-Based Dynamic Separation for STM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89BAE85-94D8-4950-A333-AFD49434D8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30,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Region-Based Dynamic Separation for STM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C50DDD-3E81-41A9-976F-A81615D3C8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30,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Region-Based Dynamic Separation for STM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D6202-194A-4BE8-9B8B-6D6294BFCE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30,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Region-Based Dynamic Separation for STM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C26267-AF91-452A-A5A7-CFF2C844E1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30,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Region-Based Dynamic Separation for STM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45F0E-1F6B-4310-B9A4-DCC609CEC8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30,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Region-Based Dynamic Separation for STM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F40AB-1E25-450E-B93B-E45814D17A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30,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Region-Based Dynamic Separation for STM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540A2-0660-4F72-BF80-5BC6660EF1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30,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Region-Based Dynamic Separation for STM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4C84C-56A7-427A-9D1E-8F55DE6009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30,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Region-Based Dynamic Separation for STM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8AE84-9875-4FAC-B581-6C33FC1CB1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April 30, 2010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4008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Dan Grossman: Region-Based Dynamic Separation for STM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20088D-EFE8-4375-A09A-13548697386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848600" cy="1524000"/>
          </a:xfrm>
        </p:spPr>
        <p:txBody>
          <a:bodyPr/>
          <a:lstStyle/>
          <a:p>
            <a:pPr algn="ctr"/>
            <a:r>
              <a:rPr lang="en-US" sz="2400" i="0" dirty="0"/>
              <a:t>Region-Based Dynamic Separation in STM </a:t>
            </a:r>
            <a:r>
              <a:rPr lang="en-US" sz="2400" i="0" dirty="0" smtClean="0"/>
              <a:t>Haskell</a:t>
            </a:r>
            <a:br>
              <a:rPr lang="en-US" sz="2400" i="0" dirty="0" smtClean="0"/>
            </a:br>
            <a:r>
              <a:rPr lang="en-US" sz="2400" i="0" dirty="0" smtClean="0"/>
              <a:t>(And Related Perspective)</a:t>
            </a:r>
            <a:r>
              <a:rPr lang="en-US" sz="2400" i="0" dirty="0"/>
              <a:t/>
            </a:r>
            <a:br>
              <a:rPr lang="en-US" sz="2400" i="0" dirty="0"/>
            </a:br>
            <a:endParaRPr lang="en-US" sz="2400" b="1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76600"/>
            <a:ext cx="7848600" cy="2438400"/>
          </a:xfrm>
        </p:spPr>
        <p:txBody>
          <a:bodyPr/>
          <a:lstStyle/>
          <a:p>
            <a:r>
              <a:rPr lang="en-US" sz="2200" dirty="0"/>
              <a:t>Dan Grossman</a:t>
            </a:r>
          </a:p>
          <a:p>
            <a:r>
              <a:rPr lang="en-US" sz="2200" dirty="0"/>
              <a:t>University of Washington</a:t>
            </a:r>
          </a:p>
          <a:p>
            <a:endParaRPr lang="en-US" sz="2200" dirty="0"/>
          </a:p>
          <a:p>
            <a:r>
              <a:rPr lang="en-US" sz="2200" dirty="0" smtClean="0"/>
              <a:t>Transactional Memory </a:t>
            </a:r>
          </a:p>
          <a:p>
            <a:r>
              <a:rPr lang="en-US" sz="2200" dirty="0" smtClean="0"/>
              <a:t>Workshop</a:t>
            </a:r>
            <a:endParaRPr lang="en-US" sz="2200" dirty="0"/>
          </a:p>
          <a:p>
            <a:r>
              <a:rPr lang="en-US" sz="2200" dirty="0" smtClean="0"/>
              <a:t>April 30, 2010</a:t>
            </a:r>
            <a:endParaRPr lang="en-US" sz="2200" dirty="0"/>
          </a:p>
        </p:txBody>
      </p:sp>
      <p:pic>
        <p:nvPicPr>
          <p:cNvPr id="2054" name="Picture 6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114800"/>
            <a:ext cx="1905000" cy="1146175"/>
          </a:xfrm>
          <a:prstGeom prst="rect">
            <a:avLst/>
          </a:prstGeom>
          <a:noFill/>
        </p:spPr>
      </p:pic>
      <p:pic>
        <p:nvPicPr>
          <p:cNvPr id="2055" name="Picture 7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40386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 support atomic blocks that privatize (and related idioms):</a:t>
            </a:r>
          </a:p>
          <a:p>
            <a:pPr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Enrich underlying TM implementations to be privatization safe</a:t>
            </a:r>
          </a:p>
          <a:p>
            <a:pPr marL="857250" lvl="1" indent="-457200"/>
            <a:r>
              <a:rPr lang="en-US" dirty="0" smtClean="0"/>
              <a:t>I’m all for it if trade-offs are acceptable</a:t>
            </a:r>
          </a:p>
          <a:p>
            <a:pPr marL="1257300" lvl="2" indent="-457200"/>
            <a:r>
              <a:rPr lang="en-US" dirty="0" smtClean="0"/>
              <a:t>Important but uncommon cases</a:t>
            </a:r>
          </a:p>
          <a:p>
            <a:pPr marL="857250" lvl="1" indent="-457200"/>
            <a:r>
              <a:rPr lang="en-US" dirty="0" smtClean="0"/>
              <a:t>Not today’s presentation</a:t>
            </a:r>
          </a:p>
          <a:p>
            <a:pPr marL="857250" lvl="1" indent="-457200"/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Disallow privatization</a:t>
            </a:r>
          </a:p>
          <a:p>
            <a:pPr marL="857250" lvl="1" indent="-457200"/>
            <a:r>
              <a:rPr lang="en-US" dirty="0" smtClean="0"/>
              <a:t>Either soundly prohibited by PL or programmer error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Allow privatization only if programmers do more explicit work</a:t>
            </a:r>
          </a:p>
          <a:p>
            <a:pPr marL="857250" lvl="1" indent="-457200"/>
            <a:r>
              <a:rPr lang="en-US" dirty="0" smtClean="0"/>
              <a:t>Our work, making this more convenient and flexible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30,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Region-Based Dynamic Separation for STM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DDD-3E81-41A9-976F-A81615D3C89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Disallowing privatization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524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Prior work on </a:t>
            </a:r>
            <a:r>
              <a:rPr lang="en-US" dirty="0" smtClean="0">
                <a:solidFill>
                  <a:schemeClr val="accent2"/>
                </a:solidFill>
              </a:rPr>
              <a:t>static separation</a:t>
            </a:r>
            <a:r>
              <a:rPr lang="en-US" dirty="0" smtClean="0"/>
              <a:t> takes this approach</a:t>
            </a:r>
          </a:p>
          <a:p>
            <a:pPr lvl="1"/>
            <a:r>
              <a:rPr lang="en-US" dirty="0" smtClean="0"/>
              <a:t>Same memory cannot be used inside a transaction and outside a transaction</a:t>
            </a:r>
          </a:p>
          <a:p>
            <a:pPr lvl="1"/>
            <a:r>
              <a:rPr lang="en-US" dirty="0" smtClean="0"/>
              <a:t>Note read-only and thread-local are okay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30,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Region-Based Dynamic Separation for STM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DDD-3E81-41A9-976F-A81615D3C89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355624" y="3505200"/>
            <a:ext cx="1066800" cy="990600"/>
          </a:xfrm>
          <a:prstGeom prst="ellipse">
            <a:avLst/>
          </a:prstGeom>
          <a:noFill/>
          <a:ln w="50800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593624" y="3505200"/>
            <a:ext cx="1066800" cy="990600"/>
          </a:xfrm>
          <a:prstGeom prst="ellipse">
            <a:avLst/>
          </a:prstGeom>
          <a:noFill/>
          <a:ln w="5715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1974624" y="4038600"/>
            <a:ext cx="1066800" cy="990600"/>
          </a:xfrm>
          <a:prstGeom prst="ellips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52400" y="3352800"/>
            <a:ext cx="15969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j-lt"/>
              </a:rPr>
              <a:t>Thread local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273312" y="3371910"/>
            <a:ext cx="13805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j-lt"/>
              </a:rPr>
              <a:t>Immutable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749312" y="5048310"/>
            <a:ext cx="1527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dirty="0" smtClean="0">
                <a:latin typeface="+mj-lt"/>
              </a:rPr>
              <a:t>Never </a:t>
            </a:r>
          </a:p>
          <a:p>
            <a:pPr algn="l"/>
            <a:r>
              <a:rPr lang="en-US" sz="2000" dirty="0" smtClean="0">
                <a:latin typeface="+mj-lt"/>
              </a:rPr>
              <a:t>accessed in transaction</a:t>
            </a:r>
            <a:endParaRPr lang="en-US" sz="2000" dirty="0">
              <a:latin typeface="+mj-lt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800600" y="3352800"/>
            <a:ext cx="4191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See: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kern="0" dirty="0" smtClean="0">
                <a:latin typeface="+mn-lt"/>
              </a:rPr>
              <a:t>NAIT is provably enough for “weak” TM to implement “strong” atomic block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POPL08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* 2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STM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Haskell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functional + monads 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sz="2000" kern="0" dirty="0">
                <a:latin typeface="+mn-lt"/>
              </a:rPr>
              <a:t>	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=&gt;  immutable or NAIT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separation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Dynamic separation</a:t>
            </a:r>
            <a:r>
              <a:rPr lang="en-US" dirty="0" smtClean="0"/>
              <a:t> allows objects to transition among</a:t>
            </a:r>
          </a:p>
          <a:p>
            <a:pPr lvl="1"/>
            <a:r>
              <a:rPr lang="en-US" dirty="0" smtClean="0"/>
              <a:t>Only accessed inside transactions</a:t>
            </a:r>
          </a:p>
          <a:p>
            <a:pPr lvl="1"/>
            <a:r>
              <a:rPr lang="en-US" dirty="0" smtClean="0"/>
              <a:t>Only accessed outside transactions</a:t>
            </a:r>
          </a:p>
          <a:p>
            <a:pPr lvl="1"/>
            <a:r>
              <a:rPr lang="en-US" dirty="0" smtClean="0"/>
              <a:t>Read only</a:t>
            </a:r>
          </a:p>
          <a:p>
            <a:pPr lvl="1"/>
            <a:r>
              <a:rPr lang="en-US" dirty="0" smtClean="0"/>
              <a:t>(Added by us: thread-local to thread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US" dirty="0" smtClean="0">
                <a:latin typeface="+mj-lt"/>
                <a:cs typeface="Courier New" pitchFamily="49" charset="0"/>
              </a:rPr>
              <a:t>)</a:t>
            </a:r>
          </a:p>
          <a:p>
            <a:pPr lvl="1"/>
            <a:endParaRPr lang="en-US" dirty="0"/>
          </a:p>
          <a:p>
            <a:pPr>
              <a:buNone/>
            </a:pPr>
            <a:r>
              <a:rPr lang="en-US" dirty="0" smtClean="0"/>
              <a:t>Explicit language primitives to enact transitions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Example: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protect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dirty="0" smtClean="0">
                <a:cs typeface="Courier New" pitchFamily="49" charset="0"/>
              </a:rPr>
              <a:t>  </a:t>
            </a:r>
            <a:r>
              <a:rPr lang="en-US" dirty="0" smtClean="0"/>
              <a:t>transitions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dirty="0" smtClean="0"/>
              <a:t> to “only inside”</a:t>
            </a:r>
          </a:p>
          <a:p>
            <a:pPr lvl="1"/>
            <a:endParaRPr lang="en-US" dirty="0"/>
          </a:p>
          <a:p>
            <a:pPr>
              <a:buNone/>
            </a:pPr>
            <a:r>
              <a:rPr lang="en-US" dirty="0" smtClean="0"/>
              <a:t>Semantics and implementation for C# and AME</a:t>
            </a: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Abadi</a:t>
            </a:r>
            <a:r>
              <a:rPr lang="en-US" dirty="0" smtClean="0"/>
              <a:t> et al, CC2009, CONCUR2008]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30,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Region-Based Dynamic Separation for STM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DDD-3E81-41A9-976F-A81615D3C89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dynamic separation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Obvious use: Explicit privatization</a:t>
            </a:r>
          </a:p>
          <a:p>
            <a:endParaRPr lang="en-US" dirty="0"/>
          </a:p>
          <a:p>
            <a:r>
              <a:rPr lang="en-US" dirty="0" smtClean="0"/>
              <a:t>Another: more efficient (re)-initialization of data structures than static separation would allow</a:t>
            </a:r>
          </a:p>
          <a:p>
            <a:pPr lvl="1"/>
            <a:r>
              <a:rPr lang="en-US" dirty="0" smtClean="0"/>
              <a:t>Essentially a </a:t>
            </a:r>
            <a:r>
              <a:rPr lang="en-US" smtClean="0"/>
              <a:t>“publication”</a:t>
            </a:r>
            <a:endParaRPr lang="en-US" dirty="0" smtClean="0"/>
          </a:p>
          <a:p>
            <a:pPr lvl="1"/>
            <a:r>
              <a:rPr lang="en-US" dirty="0" smtClean="0"/>
              <a:t>Create a large tree in one thread without transactions and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protect</a:t>
            </a:r>
            <a:r>
              <a:rPr lang="en-US" dirty="0" smtClean="0"/>
              <a:t> it and make it thread-shared</a:t>
            </a:r>
          </a:p>
          <a:p>
            <a:pPr lvl="1"/>
            <a:r>
              <a:rPr lang="en-US" dirty="0" smtClean="0"/>
              <a:t>Resize a </a:t>
            </a:r>
            <a:r>
              <a:rPr lang="en-US" dirty="0" err="1" smtClean="0"/>
              <a:t>hashtable</a:t>
            </a:r>
            <a:r>
              <a:rPr lang="en-US" dirty="0" smtClean="0"/>
              <a:t> without a long transaction (next slide)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But the (re)-initialization argument is much more compelling if we can transition an entire data structure in </a:t>
            </a:r>
            <a:r>
              <a:rPr lang="en-US" i="1" dirty="0" smtClean="0"/>
              <a:t>O</a:t>
            </a:r>
            <a:r>
              <a:rPr lang="en-US" dirty="0" smtClean="0"/>
              <a:t>(1) time/space</a:t>
            </a:r>
          </a:p>
          <a:p>
            <a:pPr lvl="1"/>
            <a:r>
              <a:rPr lang="en-US" dirty="0" smtClean="0"/>
              <a:t>For example: If hash table uses linked lists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30,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Region-Based Dynamic Separation for STM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DDD-3E81-41A9-976F-A81615D3C89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30,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Region-Based Dynamic Separation for STM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DDD-3E81-41A9-976F-A81615D3C89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09600" y="1516082"/>
            <a:ext cx="8229600" cy="397031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class HT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{</a:t>
            </a:r>
          </a:p>
          <a:p>
            <a:pPr algn="l">
              <a:lnSpc>
                <a:spcPct val="90000"/>
              </a:lnSpc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T [] 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</a:rPr>
              <a:t>table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90000"/>
              </a:lnSpc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boolean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</a:rPr>
              <a:t>resizing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= false;</a:t>
            </a:r>
          </a:p>
          <a:p>
            <a:pPr algn="l">
              <a:lnSpc>
                <a:spcPct val="90000"/>
              </a:lnSpc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…</a:t>
            </a:r>
          </a:p>
          <a:p>
            <a:pPr algn="l">
              <a:lnSpc>
                <a:spcPct val="90000"/>
              </a:lnSpc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void 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</a:rPr>
              <a:t>insert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(T 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</a:rPr>
              <a:t>x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){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atomic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{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b="1" dirty="0" smtClean="0">
                <a:latin typeface="Courier New" pitchFamily="49" charset="0"/>
              </a:rPr>
              <a:t>(resizing)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retry</a:t>
            </a:r>
            <a:r>
              <a:rPr lang="en-US" sz="2000" b="1" dirty="0" smtClean="0">
                <a:latin typeface="Courier New" pitchFamily="49" charset="0"/>
              </a:rPr>
              <a:t>; … }}</a:t>
            </a:r>
          </a:p>
          <a:p>
            <a:pPr algn="l">
              <a:lnSpc>
                <a:spcPct val="90000"/>
              </a:lnSpc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T 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</a:rPr>
              <a:t>find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</a:rPr>
              <a:t>key</a:t>
            </a:r>
            <a:r>
              <a:rPr lang="en-US" sz="2000" b="1" dirty="0" smtClean="0">
                <a:latin typeface="Courier New" pitchFamily="49" charset="0"/>
              </a:rPr>
              <a:t>) {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atomic</a:t>
            </a:r>
            <a:r>
              <a:rPr lang="en-US" sz="2000" b="1" dirty="0" smtClean="0">
                <a:latin typeface="Courier New" pitchFamily="49" charset="0"/>
              </a:rPr>
              <a:t>{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b="1" dirty="0" smtClean="0">
                <a:latin typeface="Courier New" pitchFamily="49" charset="0"/>
              </a:rPr>
              <a:t>(resizing)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retry</a:t>
            </a:r>
            <a:r>
              <a:rPr lang="en-US" sz="2000" b="1" dirty="0" smtClean="0">
                <a:latin typeface="Courier New" pitchFamily="49" charset="0"/>
              </a:rPr>
              <a:t>; … }}</a:t>
            </a:r>
          </a:p>
          <a:p>
            <a:pPr algn="l">
              <a:lnSpc>
                <a:spcPct val="90000"/>
              </a:lnSpc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void 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</a:rPr>
              <a:t>resize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() { </a:t>
            </a:r>
          </a:p>
          <a:p>
            <a:pPr algn="l">
              <a:lnSpc>
                <a:spcPct val="90000"/>
              </a:lnSpc>
            </a:pPr>
            <a:r>
              <a:rPr lang="en-US" sz="2000" b="1" dirty="0" smtClean="0">
                <a:latin typeface="Courier New" pitchFamily="49" charset="0"/>
              </a:rPr>
              <a:t>    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atomic</a:t>
            </a:r>
            <a:r>
              <a:rPr lang="en-US" sz="2000" b="1" dirty="0" smtClean="0">
                <a:latin typeface="Courier New" pitchFamily="49" charset="0"/>
              </a:rPr>
              <a:t>{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b="1" dirty="0" smtClean="0">
                <a:latin typeface="Courier New" pitchFamily="49" charset="0"/>
              </a:rPr>
              <a:t>(resizing)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dirty="0" smtClean="0">
                <a:latin typeface="Courier New" pitchFamily="49" charset="0"/>
              </a:rPr>
              <a:t>; resizing = true; }</a:t>
            </a:r>
          </a:p>
          <a:p>
            <a:pPr algn="l">
              <a:lnSpc>
                <a:spcPct val="90000"/>
              </a:lnSpc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unprotect</a:t>
            </a:r>
            <a:r>
              <a:rPr lang="en-US" sz="2000" b="1" dirty="0" smtClean="0">
                <a:latin typeface="Courier New" pitchFamily="49" charset="0"/>
              </a:rPr>
              <a:t>(table);</a:t>
            </a:r>
          </a:p>
          <a:p>
            <a:pPr algn="l">
              <a:lnSpc>
                <a:spcPct val="90000"/>
              </a:lnSpc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…</a:t>
            </a:r>
          </a:p>
          <a:p>
            <a:pPr algn="l">
              <a:lnSpc>
                <a:spcPct val="90000"/>
              </a:lnSpc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protect</a:t>
            </a:r>
            <a:r>
              <a:rPr lang="en-US" sz="2000" b="1" dirty="0" smtClean="0">
                <a:latin typeface="Courier New" pitchFamily="49" charset="0"/>
              </a:rPr>
              <a:t>(table);</a:t>
            </a:r>
            <a:endParaRPr lang="en-US" sz="2000" b="1" dirty="0">
              <a:latin typeface="Courier New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  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atomic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{ resizing = false; }</a:t>
            </a:r>
          </a:p>
          <a:p>
            <a:pPr algn="l">
              <a:lnSpc>
                <a:spcPct val="90000"/>
              </a:lnSpc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}</a:t>
            </a:r>
          </a:p>
          <a:p>
            <a:pPr algn="l">
              <a:lnSpc>
                <a:spcPct val="90000"/>
              </a:lnSpc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Review and perspective on transaction + non-transaction access 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“How we got to where we are”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healthy reminder, probably without (much) controversy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But not much new for this expert crowd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Not-yet-published work on specific issue of </a:t>
            </a:r>
            <a:r>
              <a:rPr lang="en-US" i="1" dirty="0" smtClean="0">
                <a:solidFill>
                  <a:schemeClr val="accent2"/>
                </a:solidFill>
              </a:rPr>
              <a:t>dynamic separation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Extension of STM Haskell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Emphasize need for “regions” and libraries reusable inside and outside transactions</a:t>
            </a:r>
          </a:p>
          <a:p>
            <a:pPr lvl="1"/>
            <a:endParaRPr lang="en-US" dirty="0"/>
          </a:p>
          <a:p>
            <a:r>
              <a:rPr lang="en-US" dirty="0" smtClean="0"/>
              <a:t>Time permitting: Brief note on two other current projects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30,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Region-Based Dynamic Separation for STM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DDD-3E81-41A9-976F-A81615D3C897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 l="30953" t="9044" r="34415" b="30887"/>
          <a:stretch>
            <a:fillRect/>
          </a:stretch>
        </p:blipFill>
        <p:spPr bwMode="auto">
          <a:xfrm>
            <a:off x="5791200" y="152400"/>
            <a:ext cx="138545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162800" y="228600"/>
            <a:ext cx="17622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Laura </a:t>
            </a:r>
          </a:p>
          <a:p>
            <a:r>
              <a:rPr lang="en-US" sz="2000" dirty="0" err="1" smtClean="0">
                <a:latin typeface="+mj-lt"/>
              </a:rPr>
              <a:t>Effinger</a:t>
            </a:r>
            <a:r>
              <a:rPr lang="en-US" sz="2000" dirty="0" smtClean="0">
                <a:latin typeface="+mj-lt"/>
              </a:rPr>
              <a:t>-Dean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Haskell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In some sense, Haskell is a terrible choice for dynamic separation</a:t>
            </a:r>
          </a:p>
          <a:p>
            <a:pPr lvl="1"/>
            <a:r>
              <a:rPr lang="en-US" dirty="0" smtClean="0"/>
              <a:t>The one language where static separation is natural</a:t>
            </a:r>
          </a:p>
          <a:p>
            <a:pPr lvl="1"/>
            <a:r>
              <a:rPr lang="en-US" dirty="0" smtClean="0"/>
              <a:t>Monads already enforce static separation of many things</a:t>
            </a:r>
          </a:p>
          <a:p>
            <a:pPr lvl="1"/>
            <a:endParaRPr lang="en-US" dirty="0"/>
          </a:p>
          <a:p>
            <a:r>
              <a:rPr lang="en-US" dirty="0" smtClean="0"/>
              <a:t>But this makes it an ideal setting for our research</a:t>
            </a:r>
          </a:p>
          <a:p>
            <a:pPr lvl="1"/>
            <a:r>
              <a:rPr lang="en-US" dirty="0" smtClean="0"/>
              <a:t>Use dynamic separation only where static separation is unpalatable</a:t>
            </a:r>
          </a:p>
          <a:p>
            <a:pPr lvl="1"/>
            <a:r>
              <a:rPr lang="en-US" dirty="0" smtClean="0"/>
              <a:t>Need a precise, workable semantics from the start, else it will be obvious we are “ruining Haskell”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30,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Region-Based Dynamic Separation for STM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DDD-3E81-41A9-976F-A81615D3C89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Region-based to support constant-time transition-change for collection of objects</a:t>
            </a:r>
          </a:p>
          <a:p>
            <a:pPr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Complement static separation (current default in Haskell)</a:t>
            </a:r>
          </a:p>
          <a:p>
            <a:pPr marL="914400" lvl="1" indent="-457200"/>
            <a:r>
              <a:rPr lang="en-US" dirty="0" smtClean="0"/>
              <a:t>Allow both approaches in same program (different data)</a:t>
            </a:r>
          </a:p>
          <a:p>
            <a:pPr marL="914400" lvl="1" indent="-457200"/>
            <a:r>
              <a:rPr lang="en-US" dirty="0" smtClean="0"/>
              <a:t>Use dynamic separation for </a:t>
            </a:r>
            <a:r>
              <a:rPr lang="en-US" dirty="0" err="1" smtClean="0"/>
              <a:t>composable</a:t>
            </a:r>
            <a:r>
              <a:rPr lang="en-US" dirty="0" smtClean="0"/>
              <a:t> libraries that can be used inside or outside transactions, without violating Haskell’s type system</a:t>
            </a:r>
          </a:p>
          <a:p>
            <a:pPr lvl="1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Extend elegant formal semantics (including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orelse</a:t>
            </a:r>
            <a:r>
              <a:rPr lang="en-US" dirty="0" smtClean="0"/>
              <a:t>)</a:t>
            </a:r>
          </a:p>
          <a:p>
            <a:pPr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Underlying implementation uses lazy update</a:t>
            </a:r>
          </a:p>
          <a:p>
            <a:pPr marL="857250" lvl="1" indent="-457200"/>
            <a:r>
              <a:rPr lang="en-US" dirty="0" smtClean="0"/>
              <a:t>Significant speed-up for some benchmarks by avoiding transactions that are necessary with static separation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30,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Region-Based Dynamic Separation for STM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DDD-3E81-41A9-976F-A81615D3C89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STM Haskell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26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STM Haskell has static separation</a:t>
            </a:r>
          </a:p>
          <a:p>
            <a:pPr lvl="1"/>
            <a:r>
              <a:rPr lang="en-US" dirty="0" smtClean="0"/>
              <a:t>Most data is read-only (purely functional language)</a:t>
            </a:r>
          </a:p>
          <a:p>
            <a:pPr lvl="1"/>
            <a:r>
              <a:rPr lang="en-US" dirty="0" smtClean="0"/>
              <a:t>Non-transactional mutable locations called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IORef</a:t>
            </a:r>
            <a:r>
              <a:rPr lang="en-US" dirty="0" err="1" smtClean="0"/>
              <a:t>s</a:t>
            </a:r>
            <a:endParaRPr lang="en-US" dirty="0" smtClean="0"/>
          </a:p>
          <a:p>
            <a:pPr lvl="1"/>
            <a:r>
              <a:rPr lang="en-US" dirty="0" smtClean="0"/>
              <a:t>Transactional mutable locations called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TVar</a:t>
            </a:r>
            <a:r>
              <a:rPr lang="en-US" dirty="0" err="1" smtClean="0"/>
              <a:t>s</a:t>
            </a: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Because the type system enforces static separation, you can’t “</a:t>
            </a:r>
            <a:r>
              <a:rPr lang="en-US" dirty="0" err="1" smtClean="0"/>
              <a:t>transactionalize</a:t>
            </a:r>
            <a:r>
              <a:rPr lang="en-US" dirty="0" smtClean="0"/>
              <a:t>” code using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IORef</a:t>
            </a:r>
            <a:r>
              <a:rPr lang="en-US" dirty="0" err="1" smtClean="0"/>
              <a:t>s</a:t>
            </a:r>
            <a:r>
              <a:rPr lang="en-US" dirty="0" smtClean="0"/>
              <a:t>, by “slapping an atomic around it”</a:t>
            </a:r>
          </a:p>
          <a:p>
            <a:pPr lvl="1"/>
            <a:r>
              <a:rPr lang="en-US" dirty="0" smtClean="0"/>
              <a:t>This is a general feature of Haskell’s monads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STM monad</a:t>
            </a:r>
            <a:r>
              <a:rPr lang="en-US" dirty="0" smtClean="0"/>
              <a:t> and </a:t>
            </a:r>
            <a:r>
              <a:rPr lang="en-US" i="1" dirty="0" smtClean="0"/>
              <a:t>IO (top-level) monad</a:t>
            </a:r>
            <a:r>
              <a:rPr lang="en-US" dirty="0" smtClean="0"/>
              <a:t> are distinct</a:t>
            </a:r>
          </a:p>
          <a:p>
            <a:pPr lvl="1"/>
            <a:r>
              <a:rPr lang="en-US" dirty="0" smtClean="0"/>
              <a:t>atomically primitive takes a transaction “object” and creates a top-level-action “object”</a:t>
            </a:r>
          </a:p>
          <a:p>
            <a:pPr lvl="2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30,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Region-Based Dynamic Separation for STM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DDD-3E81-41A9-976F-A81615D3C89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057400" y="5715000"/>
            <a:ext cx="4495800" cy="37702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atomically ::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STM a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-&gt;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IO a</a:t>
            </a:r>
            <a:endParaRPr lang="en-US" sz="2000" b="1" dirty="0">
              <a:solidFill>
                <a:schemeClr val="tx1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</a:t>
            </a:r>
            <a:r>
              <a:rPr lang="en-US" dirty="0" err="1" smtClean="0"/>
              <a:t>DVars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From a language-design standpoint, it’s mostly straightforward to add a third kind of mutable location for dynamic separation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In “normal languages”,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DVar</a:t>
            </a:r>
            <a:r>
              <a:rPr lang="en-US" dirty="0" smtClean="0"/>
              <a:t> would be allowed by the type system to be accessed anywhere</a:t>
            </a:r>
          </a:p>
          <a:p>
            <a:pPr lvl="1"/>
            <a:r>
              <a:rPr lang="en-US" dirty="0" smtClean="0"/>
              <a:t>A meta-data field would record “current protection state” and dynamically disallow transactions to use it when “unprotected”</a:t>
            </a:r>
          </a:p>
          <a:p>
            <a:pPr lvl="1"/>
            <a:r>
              <a:rPr lang="en-US" dirty="0" smtClean="0"/>
              <a:t>This doesn’t work with monads: separation is the rule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30,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Region-Based Dynamic Separation for STM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DDD-3E81-41A9-976F-A81615D3C89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82" name="Picture 2"/>
          <p:cNvPicPr>
            <a:picLocks noChangeAspect="1" noChangeArrowheads="1"/>
          </p:cNvPicPr>
          <p:nvPr/>
        </p:nvPicPr>
        <p:blipFill>
          <a:blip r:embed="rId3" cstate="print"/>
          <a:srcRect t="49520" b="27463"/>
          <a:stretch>
            <a:fillRect/>
          </a:stretch>
        </p:blipFill>
        <p:spPr bwMode="auto">
          <a:xfrm>
            <a:off x="685800" y="1295400"/>
            <a:ext cx="700087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191000"/>
            <a:ext cx="7772400" cy="1981200"/>
          </a:xfrm>
        </p:spPr>
        <p:txBody>
          <a:bodyPr/>
          <a:lstStyle/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From: Hank Levy (Department Chair)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Date: April 6, 2010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Subject: Upcoming faculty meetings</a:t>
            </a:r>
          </a:p>
          <a:p>
            <a:pPr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… Please reserve ** NOON TO 5:30 PM ** on THURSDAY APRIL 29th for a possible (marathon) faculty meeting…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30,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Region-Based Dynamic Separation for STM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DDD-3E81-41A9-976F-A81615D3C89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DVars</a:t>
            </a:r>
            <a:r>
              <a:rPr lang="en-US" dirty="0" smtClean="0"/>
              <a:t> for Haskell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143000"/>
          </a:xfrm>
        </p:spPr>
        <p:txBody>
          <a:bodyPr/>
          <a:lstStyle/>
          <a:p>
            <a:r>
              <a:rPr lang="en-US" dirty="0" smtClean="0"/>
              <a:t>So we add a third monad, </a:t>
            </a:r>
            <a:r>
              <a:rPr lang="en-US" i="1" dirty="0" smtClean="0"/>
              <a:t>DSTM monad</a:t>
            </a:r>
            <a:r>
              <a:rPr lang="en-US" dirty="0" smtClean="0"/>
              <a:t>,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Dvar</a:t>
            </a:r>
            <a:r>
              <a:rPr lang="en-US" dirty="0" err="1" smtClean="0"/>
              <a:t>s</a:t>
            </a:r>
            <a:endParaRPr lang="en-US" dirty="0" smtClean="0"/>
          </a:p>
          <a:p>
            <a:pPr lvl="1"/>
            <a:r>
              <a:rPr lang="en-US" dirty="0" smtClean="0"/>
              <a:t>Can turns a DSTM “object” into an STM “object” or a top-level-action “object”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30,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Region-Based Dynamic Separation for STM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DDD-3E81-41A9-976F-A81615D3C897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143000" y="2886670"/>
            <a:ext cx="7315200" cy="92333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atomically  ::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STM a 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-&gt;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IO a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protected   ::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DSTM a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-&gt;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STM a</a:t>
            </a:r>
            <a:endParaRPr lang="en-US" sz="2000" b="1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unprotected ::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DSTM a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-&gt;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IO a 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-- not atomic!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62000" y="4191000"/>
            <a:ext cx="8001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DSTM “object” could be as little as a single read/write of a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DVar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But sequences of actions can be packaged up so that the same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library can be used inside or outside transactions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2000" kern="0" baseline="0" dirty="0" smtClean="0">
                <a:latin typeface="+mn-lt"/>
              </a:rPr>
              <a:t>Trade-off between code reuse and protection-state</a:t>
            </a:r>
            <a:r>
              <a:rPr lang="en-US" sz="2000" kern="0" dirty="0" smtClean="0">
                <a:latin typeface="+mn-lt"/>
              </a:rPr>
              <a:t> checks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Not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possible in previous approaches to sound separation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So far, we could just have the DSTM Monad include operations, including protection-state changes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DVar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30,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Region-Based Dynamic Separation for STM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DDD-3E81-41A9-976F-A81615D3C897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51054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Instead, we add a level of indirection for the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protection state, so one state change can effect a collection of objects (could be 1)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 is one implicit word per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DVar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(avoidable if </a:t>
            </a:r>
            <a:r>
              <a:rPr lang="en-US" sz="2000" kern="0" dirty="0" smtClean="0">
                <a:latin typeface="+mn-lt"/>
              </a:rPr>
              <a:t>unneeded)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914400" y="2286000"/>
            <a:ext cx="7086600" cy="266842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newDRgn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       ::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DSTM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DRgn</a:t>
            </a:r>
            <a:endParaRPr lang="en-US" sz="2000" b="1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endParaRPr lang="en-US" sz="600" b="1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                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a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-&gt; </a:t>
            </a:r>
            <a:r>
              <a:rPr lang="en-US" sz="2000" b="1" dirty="0" err="1" smtClean="0">
                <a:latin typeface="Courier New" pitchFamily="49" charset="0"/>
              </a:rPr>
              <a:t>DRgn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 -&gt;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DSTM (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DVar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a)</a:t>
            </a:r>
            <a:endParaRPr lang="en-US" sz="2000" b="1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newDVar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       ::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a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-&gt;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DSTM (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DVar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a)</a:t>
            </a:r>
          </a:p>
          <a:p>
            <a:pPr>
              <a:lnSpc>
                <a:spcPct val="90000"/>
              </a:lnSpc>
            </a:pP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readDVar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      ::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DVar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a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-&gt;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DSTM a</a:t>
            </a:r>
            <a:endParaRPr lang="en-US" sz="2000" b="1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writeDVar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     ::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DVar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a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-&gt;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a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-&gt;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DSTM a</a:t>
            </a:r>
          </a:p>
          <a:p>
            <a:pPr>
              <a:lnSpc>
                <a:spcPct val="90000"/>
              </a:lnSpc>
            </a:pP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protectDVar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 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::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DVar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a -&gt; IO ()</a:t>
            </a:r>
          </a:p>
          <a:p>
            <a:pPr>
              <a:lnSpc>
                <a:spcPct val="90000"/>
              </a:lnSpc>
            </a:pP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unprotectDVar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::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DVar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a -&gt; IO ()</a:t>
            </a:r>
          </a:p>
          <a:p>
            <a:pPr>
              <a:lnSpc>
                <a:spcPct val="90000"/>
              </a:lnSpc>
            </a:pP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protectDRgn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 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::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DRgn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-&gt; IO ()</a:t>
            </a:r>
          </a:p>
          <a:p>
            <a:pPr>
              <a:lnSpc>
                <a:spcPct val="90000"/>
              </a:lnSpc>
            </a:pP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unprotectDRgn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::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DRgn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-&gt; IO ()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657600" y="3124200"/>
            <a:ext cx="266700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90600" y="3886200"/>
            <a:ext cx="487680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990600" y="4191000"/>
            <a:ext cx="487680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Region-based to support constant-time transition-change for collection of objects</a:t>
            </a:r>
          </a:p>
          <a:p>
            <a:pPr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Complement static separation (current default in Haskell)</a:t>
            </a:r>
          </a:p>
          <a:p>
            <a:pPr marL="914400" lvl="1" indent="-457200"/>
            <a:r>
              <a:rPr lang="en-US" dirty="0" smtClean="0"/>
              <a:t>Allow both approaches in same program (different data)</a:t>
            </a:r>
          </a:p>
          <a:p>
            <a:pPr marL="914400" lvl="1" indent="-457200"/>
            <a:r>
              <a:rPr lang="en-US" dirty="0" smtClean="0"/>
              <a:t>Use dynamic separation for </a:t>
            </a:r>
            <a:r>
              <a:rPr lang="en-US" dirty="0" err="1" smtClean="0"/>
              <a:t>composable</a:t>
            </a:r>
            <a:r>
              <a:rPr lang="en-US" dirty="0" smtClean="0"/>
              <a:t> libraries that can be used inside or outside transactions, without violating Haskell’s type system</a:t>
            </a:r>
          </a:p>
          <a:p>
            <a:pPr lvl="1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Extend elegant formal semantics (including </a:t>
            </a:r>
            <a:r>
              <a:rPr lang="en-US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orelse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)</a:t>
            </a:r>
          </a:p>
          <a:p>
            <a:pPr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Underlying implementation uses lazy update</a:t>
            </a:r>
          </a:p>
          <a:p>
            <a:pPr marL="857250" lvl="1" indent="-457200"/>
            <a:r>
              <a:rPr lang="en-US" dirty="0" smtClean="0">
                <a:solidFill>
                  <a:schemeClr val="accent2"/>
                </a:solidFill>
              </a:rPr>
              <a:t>Significant speed-up for some benchmarks by avoiding transactions that are necessary with static separation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30,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Region-Based Dynamic Separation for STM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DDD-3E81-41A9-976F-A81615D3C89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in one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1600200"/>
            <a:ext cx="3810000" cy="44958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DVar</a:t>
            </a:r>
            <a:r>
              <a:rPr lang="en-US" dirty="0" smtClean="0"/>
              <a:t> read/write also reads associated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DRgn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Only </a:t>
            </a:r>
            <a:r>
              <a:rPr lang="en-US" dirty="0" err="1" smtClean="0"/>
              <a:t>txn’s</a:t>
            </a:r>
            <a:r>
              <a:rPr lang="en-US" dirty="0" smtClean="0"/>
              <a:t> first access of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DVar</a:t>
            </a:r>
            <a:r>
              <a:rPr lang="en-US" dirty="0" smtClean="0"/>
              <a:t> (easy with lazy update)</a:t>
            </a:r>
          </a:p>
          <a:p>
            <a:r>
              <a:rPr lang="en-US" dirty="0" smtClean="0"/>
              <a:t>Protection-state change is a mini-transaction that writes to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DRgn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TM mechanism synchronizes with </a:t>
            </a:r>
            <a:r>
              <a:rPr lang="en-US" dirty="0" err="1" smtClean="0"/>
              <a:t>txns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There are, </a:t>
            </a:r>
            <a:r>
              <a:rPr lang="en-US" dirty="0" err="1" smtClean="0"/>
              <a:t>uhm</a:t>
            </a:r>
            <a:r>
              <a:rPr lang="en-US" dirty="0" smtClean="0"/>
              <a:t>, some other details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30,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Region-Based Dynamic Separation for STM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DDD-3E81-41A9-976F-A81615D3C897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457200" y="1676401"/>
            <a:ext cx="4476726" cy="4343399"/>
            <a:chOff x="457200" y="1676401"/>
            <a:chExt cx="4476726" cy="4343399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" y="1676401"/>
              <a:ext cx="4476726" cy="4343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1066800" y="1810435"/>
              <a:ext cx="646331" cy="32316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1500" b="1" dirty="0" err="1" smtClean="0">
                  <a:latin typeface="Courier New" pitchFamily="49" charset="0"/>
                  <a:cs typeface="Courier New" pitchFamily="49" charset="0"/>
                </a:rPr>
                <a:t>DVar</a:t>
              </a:r>
              <a:endParaRPr lang="en-US" sz="15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Non-transactional accesses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DVar</a:t>
            </a:r>
            <a:r>
              <a:rPr lang="en-US" dirty="0" smtClean="0"/>
              <a:t> accesses outside of transactions do not check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DRgn</a:t>
            </a:r>
            <a:r>
              <a:rPr lang="en-US" dirty="0" smtClean="0"/>
              <a:t> protection-state</a:t>
            </a:r>
          </a:p>
          <a:p>
            <a:pPr lvl="1"/>
            <a:r>
              <a:rPr lang="en-US" dirty="0" smtClean="0"/>
              <a:t>Any correct program </a:t>
            </a:r>
            <a:r>
              <a:rPr lang="en-US" dirty="0" err="1" smtClean="0"/>
              <a:t>w.r.t</a:t>
            </a:r>
            <a:r>
              <a:rPr lang="en-US" dirty="0" smtClean="0"/>
              <a:t>. dynamic separation runs correctly</a:t>
            </a:r>
          </a:p>
          <a:p>
            <a:pPr lvl="1"/>
            <a:r>
              <a:rPr lang="en-US" dirty="0" smtClean="0"/>
              <a:t>Any incorrect program is still type safe, but may violate atomicity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Alternately, we can check all accesses</a:t>
            </a:r>
          </a:p>
          <a:p>
            <a:pPr lvl="1"/>
            <a:r>
              <a:rPr lang="en-US" dirty="0" smtClean="0"/>
              <a:t>Have a safe caching mechanism to avoid unnecessary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DRgn</a:t>
            </a:r>
            <a:r>
              <a:rPr lang="en-US" dirty="0" smtClean="0"/>
              <a:t> access in common cases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30,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Region-Based Dynamic Separation for STM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DDD-3E81-41A9-976F-A81615D3C89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Caveat: Comparing to STM Haskell baseline is not necessarily state-of-the-art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Approach 1: Take existing STM benchmarks, use 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DVar</a:t>
            </a:r>
            <a:r>
              <a:rPr lang="en-US" dirty="0" err="1" smtClean="0"/>
              <a:t>s</a:t>
            </a:r>
            <a:r>
              <a:rPr lang="en-US" dirty="0" smtClean="0"/>
              <a:t> instead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TVar</a:t>
            </a:r>
            <a:r>
              <a:rPr lang="en-US" dirty="0" err="1" smtClean="0"/>
              <a:t>s</a:t>
            </a:r>
            <a:r>
              <a:rPr lang="en-US" dirty="0" smtClean="0"/>
              <a:t>, measure slowdown: 0-20%</a:t>
            </a:r>
          </a:p>
          <a:p>
            <a:endParaRPr lang="en-US" dirty="0" smtClean="0"/>
          </a:p>
          <a:p>
            <a:r>
              <a:rPr lang="en-US" dirty="0" smtClean="0"/>
              <a:t>Approach 2: Code up “killer uses” of dynamic separation, measure speedup: 2-8x for 4 threads (e.g., resizing hash table)</a:t>
            </a:r>
          </a:p>
          <a:p>
            <a:endParaRPr lang="en-US" dirty="0" smtClean="0"/>
          </a:p>
          <a:p>
            <a:r>
              <a:rPr lang="en-US" dirty="0" smtClean="0"/>
              <a:t>Approach 3: Find an STM Haskell program that would benefit from dynamic separation and rewrite it: TBD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30,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Region-Based Dynamic Separation for STM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DDD-3E81-41A9-976F-A81615D3C89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20000" cy="44958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	Dynamic separation appears to be an elegant and viable alternative for implementing a PL over a TM that is not privatization-safe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30,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Region-Based Dynamic Separation for STM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DDD-3E81-41A9-976F-A81615D3C897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Apology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30,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Region-Based Dynamic Separation for STM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DDD-3E81-41A9-976F-A81615D3C897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75106" name="Picture 2"/>
          <p:cNvPicPr>
            <a:picLocks noChangeAspect="1" noChangeArrowheads="1"/>
          </p:cNvPicPr>
          <p:nvPr/>
        </p:nvPicPr>
        <p:blipFill>
          <a:blip r:embed="rId3" cstate="print"/>
          <a:srcRect t="58588" b="19093"/>
          <a:stretch>
            <a:fillRect/>
          </a:stretch>
        </p:blipFill>
        <p:spPr bwMode="auto">
          <a:xfrm>
            <a:off x="762000" y="1295400"/>
            <a:ext cx="700087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4191000"/>
            <a:ext cx="8001000" cy="1981200"/>
          </a:xfrm>
        </p:spPr>
        <p:txBody>
          <a:bodyPr/>
          <a:lstStyle/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From: Nicholas Kidd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Subject: Re: [TMW'10] A few announcements</a:t>
            </a:r>
          </a:p>
          <a:p>
            <a:pPr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Ugh indeed, this sounds terrible …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 hereby promise that coffee will be available 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throughout TMW'10!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TM at Univ. Washington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286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 come at transactions from the programming-languages side</a:t>
            </a:r>
          </a:p>
          <a:p>
            <a:pPr lvl="1"/>
            <a:r>
              <a:rPr lang="en-US" dirty="0" smtClean="0"/>
              <a:t>Formal semantics, language design, and efficient implementation for atomic blocks</a:t>
            </a:r>
          </a:p>
          <a:p>
            <a:pPr lvl="1"/>
            <a:r>
              <a:rPr lang="en-US" dirty="0" smtClean="0"/>
              <a:t>Software-development benefits</a:t>
            </a:r>
          </a:p>
          <a:p>
            <a:pPr lvl="1"/>
            <a:r>
              <a:rPr lang="en-US" dirty="0" smtClean="0"/>
              <a:t>Interaction with other sophisticated features of modern PLs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sz="1800" dirty="0" smtClean="0"/>
              <a:t>[ICFP05][MSPC06][PLDI07][OOPSLA07][SCHEME07][POPL08]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30,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Region-Based Dynamic Separation for STM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DDD-3E81-41A9-976F-A81615D3C89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838200" y="4191000"/>
            <a:ext cx="3962400" cy="193899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</a:rPr>
              <a:t>transfer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from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to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9900"/>
                </a:solidFill>
                <a:latin typeface="Courier New" pitchFamily="49" charset="0"/>
              </a:rPr>
              <a:t>amt</a:t>
            </a:r>
            <a:r>
              <a:rPr lang="en-US" sz="2000" b="1" dirty="0" smtClean="0">
                <a:latin typeface="Courier New" pitchFamily="49" charset="0"/>
              </a:rPr>
              <a:t>){</a:t>
            </a:r>
            <a:endParaRPr lang="en-US" sz="2000" b="1" dirty="0">
              <a:latin typeface="Courier New" pitchFamily="49" charset="0"/>
            </a:endParaRPr>
          </a:p>
          <a:p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 atomic </a:t>
            </a:r>
            <a:r>
              <a:rPr lang="en-US" sz="2000" b="1" dirty="0" smtClean="0">
                <a:latin typeface="Courier New" pitchFamily="49" charset="0"/>
              </a:rPr>
              <a:t>{</a:t>
            </a:r>
            <a:endParaRPr lang="en-US" sz="2000" b="1" dirty="0">
              <a:latin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  deposit(</a:t>
            </a:r>
            <a:r>
              <a:rPr lang="en-US" sz="2000" b="1" dirty="0" err="1" smtClean="0">
                <a:latin typeface="Courier New" pitchFamily="49" charset="0"/>
              </a:rPr>
              <a:t>to,amt</a:t>
            </a:r>
            <a:r>
              <a:rPr lang="en-US" sz="2000" b="1" dirty="0" smtClean="0">
                <a:latin typeface="Courier New" pitchFamily="49" charset="0"/>
              </a:rPr>
              <a:t>);</a:t>
            </a:r>
          </a:p>
          <a:p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withdraw(</a:t>
            </a:r>
            <a:r>
              <a:rPr lang="en-US" sz="2000" b="1" dirty="0" err="1" smtClean="0">
                <a:latin typeface="Courier New" pitchFamily="49" charset="0"/>
              </a:rPr>
              <a:t>from,amt</a:t>
            </a:r>
            <a:r>
              <a:rPr lang="en-US" sz="2000" b="1" dirty="0" smtClean="0">
                <a:latin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029200" y="4495800"/>
            <a:ext cx="3505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An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easier-to-use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+mn-lt"/>
              </a:rPr>
              <a:t> </a:t>
            </a:r>
            <a:r>
              <a:rPr lang="en-US" sz="2000" kern="0" dirty="0" smtClean="0">
                <a:latin typeface="+mn-lt"/>
              </a:rPr>
              <a:t>   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harder-to-implement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synchronization primitive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 want atomic blocks to:</a:t>
            </a:r>
          </a:p>
          <a:p>
            <a:pPr lvl="1"/>
            <a:r>
              <a:rPr lang="en-US" dirty="0" smtClean="0"/>
              <a:t>Be easy to use in most cases</a:t>
            </a:r>
          </a:p>
          <a:p>
            <a:pPr lvl="1"/>
            <a:r>
              <a:rPr lang="en-US" dirty="0" smtClean="0"/>
              <a:t>Interact well with rest of language design / implementation</a:t>
            </a:r>
          </a:p>
          <a:p>
            <a:pPr lvl="2"/>
            <a:r>
              <a:rPr lang="en-US" dirty="0" smtClean="0"/>
              <a:t>Despite subtle semantic issues for PL experts</a:t>
            </a:r>
          </a:p>
          <a:p>
            <a:pPr lvl="1"/>
            <a:endParaRPr lang="en-US" dirty="0"/>
          </a:p>
          <a:p>
            <a:pPr>
              <a:buNone/>
            </a:pPr>
            <a:r>
              <a:rPr lang="en-US" dirty="0" smtClean="0"/>
              <a:t>My favorite analogy [OOPSLA07] : garbage collection is a success story, for memory management rather than concurrency</a:t>
            </a:r>
          </a:p>
          <a:p>
            <a:pPr lvl="1"/>
            <a:r>
              <a:rPr lang="en-US" dirty="0" smtClean="0"/>
              <a:t>People forget subtle semantic issues exist for GC</a:t>
            </a:r>
          </a:p>
          <a:p>
            <a:pPr lvl="2"/>
            <a:r>
              <a:rPr lang="en-US" dirty="0" smtClean="0"/>
              <a:t>Finalization / resurrection</a:t>
            </a:r>
          </a:p>
          <a:p>
            <a:pPr lvl="2"/>
            <a:r>
              <a:rPr lang="en-US" dirty="0" smtClean="0"/>
              <a:t>Space-explosion “optimizations” (like removing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x=null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30,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Region-Based Dynamic Separation for STM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DDD-3E81-41A9-976F-A81615D3C89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Review and perspective on transaction + non-transaction access </a:t>
            </a:r>
          </a:p>
          <a:p>
            <a:pPr lvl="1"/>
            <a:r>
              <a:rPr lang="en-US" dirty="0" smtClean="0"/>
              <a:t>“How we got to where we are”</a:t>
            </a:r>
          </a:p>
          <a:p>
            <a:pPr lvl="1"/>
            <a:r>
              <a:rPr lang="en-US" dirty="0" smtClean="0"/>
              <a:t>A healthy reminder, probably without (much) controversy</a:t>
            </a:r>
          </a:p>
          <a:p>
            <a:pPr lvl="1"/>
            <a:r>
              <a:rPr lang="en-US" dirty="0" smtClean="0"/>
              <a:t>But not much new for this expert crowd</a:t>
            </a:r>
          </a:p>
          <a:p>
            <a:pPr lvl="1"/>
            <a:endParaRPr lang="en-US" dirty="0"/>
          </a:p>
          <a:p>
            <a:r>
              <a:rPr lang="en-US" dirty="0" smtClean="0"/>
              <a:t>Not-yet-published work on specific issue of </a:t>
            </a:r>
            <a:r>
              <a:rPr lang="en-US" i="1" dirty="0" smtClean="0"/>
              <a:t>dynamic separation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Extension of STM Haskell</a:t>
            </a:r>
          </a:p>
          <a:p>
            <a:pPr lvl="1"/>
            <a:r>
              <a:rPr lang="en-US" dirty="0" smtClean="0"/>
              <a:t>Emphasize need for “regions” and libraries reusable inside and outside transactions</a:t>
            </a:r>
          </a:p>
          <a:p>
            <a:pPr lvl="1"/>
            <a:endParaRPr lang="en-US" dirty="0"/>
          </a:p>
          <a:p>
            <a:r>
              <a:rPr lang="en-US" dirty="0" smtClean="0"/>
              <a:t>Time permitting: Brief note on two other current projects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30,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Region-Based Dynamic Separation for STM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DDD-3E81-41A9-976F-A81615D3C89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races allowed?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performance and legacy reasons, many experts have decided </a:t>
            </a:r>
            <a:r>
              <a:rPr lang="en-US" i="1" dirty="0" smtClean="0"/>
              <a:t>not</a:t>
            </a:r>
            <a:r>
              <a:rPr lang="en-US" dirty="0" smtClean="0"/>
              <a:t> to allow code like the following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I can probably grudgingly live with this</a:t>
            </a:r>
          </a:p>
          <a:p>
            <a:pPr lvl="2"/>
            <a:r>
              <a:rPr lang="en-US" dirty="0" smtClean="0"/>
              <a:t>Why penalize “good code” for questionable benefit</a:t>
            </a:r>
          </a:p>
          <a:p>
            <a:pPr lvl="1"/>
            <a:r>
              <a:rPr lang="en-US" dirty="0" smtClean="0"/>
              <a:t>But:</a:t>
            </a:r>
          </a:p>
          <a:p>
            <a:pPr lvl="2"/>
            <a:r>
              <a:rPr lang="en-US" dirty="0" smtClean="0"/>
              <a:t>For managed PLs, still struggle with “what can happen”</a:t>
            </a:r>
          </a:p>
          <a:p>
            <a:pPr lvl="2"/>
            <a:r>
              <a:rPr lang="en-US" dirty="0" smtClean="0"/>
              <a:t>Does make it harder to maintain / evolve code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30,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Region-Based Dynamic Separation for STM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DDD-3E81-41A9-976F-A81615D3C89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057400" y="2286000"/>
            <a:ext cx="1524000" cy="132343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u="sng" dirty="0" smtClean="0">
                <a:latin typeface="Courier New" pitchFamily="49" charset="0"/>
              </a:rPr>
              <a:t>Thread 1</a:t>
            </a:r>
            <a:r>
              <a:rPr lang="en-US" sz="2000" b="1" dirty="0" smtClean="0">
                <a:latin typeface="Courier New" pitchFamily="49" charset="0"/>
              </a:rPr>
              <a:t>  </a:t>
            </a:r>
          </a:p>
          <a:p>
            <a:endParaRPr lang="en-US" sz="2000" b="1" dirty="0" smtClean="0">
              <a:latin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</a:rPr>
              <a:t>x = 2; </a:t>
            </a:r>
          </a:p>
          <a:p>
            <a:endParaRPr lang="en-US" sz="2000" b="1" dirty="0" smtClean="0">
              <a:latin typeface="Courier New" pitchFamily="49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191000" y="2252008"/>
            <a:ext cx="2667000" cy="193899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u="sng" dirty="0" smtClean="0">
                <a:latin typeface="Courier New" pitchFamily="49" charset="0"/>
              </a:rPr>
              <a:t>Thread 2</a:t>
            </a:r>
            <a:r>
              <a:rPr lang="en-US" sz="2000" b="1" dirty="0" smtClean="0">
                <a:latin typeface="Courier New" pitchFamily="49" charset="0"/>
              </a:rPr>
              <a:t> </a:t>
            </a:r>
          </a:p>
          <a:p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atomic</a:t>
            </a:r>
            <a:r>
              <a:rPr lang="en-US" sz="2000" b="1" dirty="0" smtClean="0">
                <a:latin typeface="Courier New" pitchFamily="49" charset="0"/>
              </a:rPr>
              <a:t> {</a:t>
            </a:r>
          </a:p>
          <a:p>
            <a:r>
              <a:rPr lang="en-US" sz="2000" b="1" dirty="0" smtClean="0">
                <a:latin typeface="Courier New" pitchFamily="49" charset="0"/>
              </a:rPr>
              <a:t>  x = 1;</a:t>
            </a:r>
          </a:p>
          <a:p>
            <a:r>
              <a:rPr lang="en-US" sz="2000" b="1" dirty="0" smtClean="0">
                <a:latin typeface="Courier New" pitchFamily="49" charset="0"/>
              </a:rPr>
              <a:t>  y = 1;</a:t>
            </a:r>
          </a:p>
          <a:p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  assert</a:t>
            </a:r>
            <a:r>
              <a:rPr lang="en-US" sz="2000" b="1" dirty="0" smtClean="0">
                <a:latin typeface="Courier New" pitchFamily="49" charset="0"/>
              </a:rPr>
              <a:t>(x==y);</a:t>
            </a:r>
          </a:p>
          <a:p>
            <a:r>
              <a:rPr lang="en-US" sz="2000" b="1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1524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Alas, there are examples where it is awkward to consider the</a:t>
            </a:r>
          </a:p>
          <a:p>
            <a:pPr>
              <a:buNone/>
            </a:pPr>
            <a:r>
              <a:rPr lang="en-US" dirty="0" smtClean="0"/>
              <a:t>program racy, but “basic” TM approaches can “create” a problem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Canonical “privatization” example: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30,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Region-Based Dynamic Separation for STM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DDD-3E81-41A9-976F-A81615D3C89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62000" y="3988475"/>
            <a:ext cx="2895600" cy="20313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u="sng" dirty="0" smtClean="0">
                <a:latin typeface="Courier New" pitchFamily="49" charset="0"/>
              </a:rPr>
              <a:t>Thread 1</a:t>
            </a:r>
          </a:p>
          <a:p>
            <a:pPr>
              <a:lnSpc>
                <a:spcPct val="90000"/>
              </a:lnSpc>
            </a:pPr>
            <a:endParaRPr lang="en-US" sz="2000" b="1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atomic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algn="l">
              <a:lnSpc>
                <a:spcPct val="90000"/>
              </a:lnSpc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  r =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</a:rPr>
              <a:t>ptr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90000"/>
              </a:lnSpc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</a:rPr>
              <a:t>ptr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 = new C();</a:t>
            </a:r>
          </a:p>
          <a:p>
            <a:pPr algn="l">
              <a:lnSpc>
                <a:spcPct val="90000"/>
              </a:lnSpc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  <a:p>
            <a:pPr algn="l">
              <a:lnSpc>
                <a:spcPct val="90000"/>
              </a:lnSpc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assert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</a:rPr>
              <a:t>r.f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==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</a:rPr>
              <a:t>r.g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);</a:t>
            </a:r>
            <a:endParaRPr lang="en-US" sz="2000" b="1" dirty="0">
              <a:solidFill>
                <a:srgbClr val="800080"/>
              </a:solidFill>
              <a:latin typeface="Courier New" pitchFamily="49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191000" y="4004608"/>
            <a:ext cx="2209800" cy="193899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u="sng" dirty="0" smtClean="0">
                <a:latin typeface="Courier New" pitchFamily="49" charset="0"/>
              </a:rPr>
              <a:t>Thread 2 </a:t>
            </a:r>
          </a:p>
          <a:p>
            <a:endParaRPr lang="en-US" sz="2000" b="1" u="sng" dirty="0">
              <a:solidFill>
                <a:schemeClr val="accent2"/>
              </a:solidFill>
              <a:latin typeface="Courier New" pitchFamily="49" charset="0"/>
            </a:endParaRPr>
          </a:p>
          <a:p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atomic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  ++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</a:rPr>
              <a:t>ptr.f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  ++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</a:rPr>
              <a:t>ptr.g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rgbClr val="800080"/>
              </a:solidFill>
              <a:latin typeface="Courier New" pitchFamily="49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676400" y="3333690"/>
            <a:ext cx="3962400" cy="40011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initially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</a:rPr>
              <a:t>ptr.f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=</a:t>
            </a:r>
            <a:r>
              <a:rPr lang="en-US" sz="4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=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</a:rPr>
              <a:t>ptr.g</a:t>
            </a:r>
            <a:endParaRPr lang="en-US" sz="2000" b="1" dirty="0">
              <a:solidFill>
                <a:srgbClr val="800080"/>
              </a:solidFill>
              <a:latin typeface="Courier New" pitchFamily="49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7391400" y="3810000"/>
            <a:ext cx="762000" cy="45720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>
            <a:off x="7315200" y="4114800"/>
            <a:ext cx="419100" cy="6858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7239000" y="4800600"/>
            <a:ext cx="762000" cy="45720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924800" y="4800600"/>
            <a:ext cx="685800" cy="45720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7270750" y="3352800"/>
            <a:ext cx="539750" cy="45720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ptr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7597775" y="4343400"/>
            <a:ext cx="268288" cy="45720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8001000" y="4343400"/>
            <a:ext cx="354013" cy="45720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1524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Eager update, lazy conflict detection: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assert</a:t>
            </a:r>
            <a:r>
              <a:rPr lang="en-US" dirty="0" smtClean="0"/>
              <a:t> may see one update from “doomed” Thread 2 </a:t>
            </a:r>
          </a:p>
          <a:p>
            <a:pPr>
              <a:buNone/>
            </a:pPr>
            <a:r>
              <a:rPr lang="en-US" dirty="0" smtClean="0"/>
              <a:t>Lazy update: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assert</a:t>
            </a:r>
            <a:r>
              <a:rPr lang="en-US" dirty="0" smtClean="0"/>
              <a:t> may see one update from “partially committed” Thread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30,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Region-Based Dynamic Separation for STM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DDD-3E81-41A9-976F-A81615D3C89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62000" y="3988475"/>
            <a:ext cx="2895600" cy="20313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u="sng" dirty="0" smtClean="0">
                <a:latin typeface="Courier New" pitchFamily="49" charset="0"/>
              </a:rPr>
              <a:t>Thread 1</a:t>
            </a:r>
          </a:p>
          <a:p>
            <a:pPr>
              <a:lnSpc>
                <a:spcPct val="90000"/>
              </a:lnSpc>
            </a:pPr>
            <a:endParaRPr lang="en-US" sz="2000" b="1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atomic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algn="l">
              <a:lnSpc>
                <a:spcPct val="90000"/>
              </a:lnSpc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  r =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</a:rPr>
              <a:t>ptr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90000"/>
              </a:lnSpc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</a:rPr>
              <a:t>ptr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 = new C();</a:t>
            </a:r>
          </a:p>
          <a:p>
            <a:pPr algn="l">
              <a:lnSpc>
                <a:spcPct val="90000"/>
              </a:lnSpc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  <a:p>
            <a:pPr algn="l">
              <a:lnSpc>
                <a:spcPct val="90000"/>
              </a:lnSpc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assert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</a:rPr>
              <a:t>r.f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==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</a:rPr>
              <a:t>r.g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);</a:t>
            </a:r>
            <a:endParaRPr lang="en-US" sz="2000" b="1" dirty="0">
              <a:solidFill>
                <a:srgbClr val="800080"/>
              </a:solidFill>
              <a:latin typeface="Courier New" pitchFamily="49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191000" y="4004608"/>
            <a:ext cx="2209800" cy="193899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u="sng" dirty="0" smtClean="0">
                <a:latin typeface="Courier New" pitchFamily="49" charset="0"/>
              </a:rPr>
              <a:t>Thread 2 </a:t>
            </a:r>
          </a:p>
          <a:p>
            <a:endParaRPr lang="en-US" sz="2000" b="1" u="sng" dirty="0">
              <a:solidFill>
                <a:schemeClr val="accent2"/>
              </a:solidFill>
              <a:latin typeface="Courier New" pitchFamily="49" charset="0"/>
            </a:endParaRPr>
          </a:p>
          <a:p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atomic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  ++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</a:rPr>
              <a:t>ptr.f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  ++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</a:rPr>
              <a:t>ptr.g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rgbClr val="800080"/>
              </a:solidFill>
              <a:latin typeface="Courier New" pitchFamily="49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676400" y="3333690"/>
            <a:ext cx="3962400" cy="40011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initially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</a:rPr>
              <a:t>ptr.f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=</a:t>
            </a:r>
            <a:r>
              <a:rPr lang="en-US" sz="4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=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</a:rPr>
              <a:t>ptr.g</a:t>
            </a:r>
            <a:endParaRPr lang="en-US" sz="2000" b="1" dirty="0">
              <a:solidFill>
                <a:srgbClr val="800080"/>
              </a:solidFill>
              <a:latin typeface="Courier New" pitchFamily="49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7239000" y="3962400"/>
            <a:ext cx="762000" cy="45720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>
            <a:off x="7162800" y="4267200"/>
            <a:ext cx="419100" cy="6858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7086600" y="4953000"/>
            <a:ext cx="762000" cy="45720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772400" y="4953000"/>
            <a:ext cx="685800" cy="45720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7118350" y="3505200"/>
            <a:ext cx="539750" cy="45720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ptr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7445375" y="4495800"/>
            <a:ext cx="268288" cy="45720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7848600" y="4495800"/>
            <a:ext cx="354013" cy="45720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new_design_template</Template>
  <TotalTime>17890</TotalTime>
  <Words>2103</Words>
  <Application>Microsoft Office PowerPoint</Application>
  <PresentationFormat>On-screen Show (4:3)</PresentationFormat>
  <Paragraphs>399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dan_design_template</vt:lpstr>
      <vt:lpstr>Region-Based Dynamic Separation in STM Haskell (And Related Perspective) </vt:lpstr>
      <vt:lpstr>Apology</vt:lpstr>
      <vt:lpstr>Apology</vt:lpstr>
      <vt:lpstr>TM at Univ. Washington</vt:lpstr>
      <vt:lpstr>The goal</vt:lpstr>
      <vt:lpstr>Today</vt:lpstr>
      <vt:lpstr>Are races allowed?</vt:lpstr>
      <vt:lpstr>Privatization</vt:lpstr>
      <vt:lpstr>The Problems</vt:lpstr>
      <vt:lpstr>Solution areas</vt:lpstr>
      <vt:lpstr>Disallowing privatization</vt:lpstr>
      <vt:lpstr>Dynamic separation</vt:lpstr>
      <vt:lpstr>Uses of dynamic separation</vt:lpstr>
      <vt:lpstr>Hash table example</vt:lpstr>
      <vt:lpstr>Today</vt:lpstr>
      <vt:lpstr>Why Haskell</vt:lpstr>
      <vt:lpstr>Novelties</vt:lpstr>
      <vt:lpstr>STM Haskell basics</vt:lpstr>
      <vt:lpstr>Adding DVars</vt:lpstr>
      <vt:lpstr>DVars for Haskell</vt:lpstr>
      <vt:lpstr>Regions</vt:lpstr>
      <vt:lpstr>Novelties</vt:lpstr>
      <vt:lpstr>Implementation in one slide</vt:lpstr>
      <vt:lpstr>Non-transactional accesses</vt:lpstr>
      <vt:lpstr>Preliminary Performance</vt:lpstr>
      <vt:lpstr>Conclusion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 Grossman</dc:creator>
  <cp:lastModifiedBy>Dan Grossman</cp:lastModifiedBy>
  <cp:revision>927</cp:revision>
  <dcterms:created xsi:type="dcterms:W3CDTF">2009-02-26T04:41:58Z</dcterms:created>
  <dcterms:modified xsi:type="dcterms:W3CDTF">2010-05-04T15:35:14Z</dcterms:modified>
</cp:coreProperties>
</file>