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16256000" cy="9144000"/>
  <p:notesSz cx="6858000" cy="9144000"/>
  <p:embeddedFontLst>
    <p:embeddedFont>
      <p:font typeface="DM Sans" pitchFamily="2" charset="0"/>
      <p:regular r:id="rId43"/>
      <p:bold r:id="rId44"/>
      <p:italic r:id="rId45"/>
      <p:boldItalic r:id="rId46"/>
    </p:embeddedFont>
    <p:embeddedFont>
      <p:font typeface="Verdana" panose="020B060403050404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hULD4CdEKfYkC+aszBUXDXHYsLp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e Martine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045" autoAdjust="0"/>
  </p:normalViewPr>
  <p:slideViewPr>
    <p:cSldViewPr snapToGrid="0">
      <p:cViewPr varScale="1">
        <p:scale>
          <a:sx n="33" d="100"/>
          <a:sy n="33" d="100"/>
        </p:scale>
        <p:origin x="216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commentAuthors" Target="commen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700"/>
              </a:spcBef>
              <a:spcAft>
                <a:spcPts val="0"/>
              </a:spcAft>
              <a:buSzPts val="1400"/>
              <a:buNone/>
              <a:defRPr sz="2000" b="0" i="0" u="none" strike="noStrike" cap="none">
                <a:latin typeface="Verdana"/>
                <a:ea typeface="Verdana"/>
                <a:cs typeface="Verdana"/>
                <a:sym typeface="Verdana"/>
              </a:defRPr>
            </a:lvl1pPr>
            <a:lvl2pPr marL="914400" marR="0" lvl="1" indent="-228600" algn="l" rtl="0">
              <a:spcBef>
                <a:spcPts val="700"/>
              </a:spcBef>
              <a:spcAft>
                <a:spcPts val="0"/>
              </a:spcAft>
              <a:buSzPts val="1400"/>
              <a:buNone/>
              <a:defRPr sz="2000" b="0" i="0" u="none" strike="noStrike" cap="none">
                <a:latin typeface="Verdana"/>
                <a:ea typeface="Verdana"/>
                <a:cs typeface="Verdana"/>
                <a:sym typeface="Verdana"/>
              </a:defRPr>
            </a:lvl2pPr>
            <a:lvl3pPr marL="1371600" marR="0" lvl="2" indent="-228600" algn="l" rtl="0">
              <a:spcBef>
                <a:spcPts val="700"/>
              </a:spcBef>
              <a:spcAft>
                <a:spcPts val="0"/>
              </a:spcAft>
              <a:buSzPts val="1400"/>
              <a:buNone/>
              <a:defRPr sz="2000" b="0" i="0" u="none" strike="noStrike" cap="none">
                <a:latin typeface="Verdana"/>
                <a:ea typeface="Verdana"/>
                <a:cs typeface="Verdana"/>
                <a:sym typeface="Verdana"/>
              </a:defRPr>
            </a:lvl3pPr>
            <a:lvl4pPr marL="1828800" marR="0" lvl="3" indent="-228600" algn="l" rtl="0">
              <a:spcBef>
                <a:spcPts val="700"/>
              </a:spcBef>
              <a:spcAft>
                <a:spcPts val="0"/>
              </a:spcAft>
              <a:buSzPts val="1400"/>
              <a:buNone/>
              <a:defRPr sz="2000" b="0" i="0" u="none" strike="noStrike" cap="none">
                <a:latin typeface="Verdana"/>
                <a:ea typeface="Verdana"/>
                <a:cs typeface="Verdana"/>
                <a:sym typeface="Verdana"/>
              </a:defRPr>
            </a:lvl4pPr>
            <a:lvl5pPr marL="2286000" marR="0" lvl="4" indent="-228600" algn="l" rtl="0">
              <a:spcBef>
                <a:spcPts val="700"/>
              </a:spcBef>
              <a:spcAft>
                <a:spcPts val="0"/>
              </a:spcAft>
              <a:buSzPts val="1400"/>
              <a:buNone/>
              <a:defRPr sz="2000" b="0" i="0" u="none" strike="noStrike" cap="none">
                <a:latin typeface="Verdana"/>
                <a:ea typeface="Verdana"/>
                <a:cs typeface="Verdana"/>
                <a:sym typeface="Verdana"/>
              </a:defRPr>
            </a:lvl5pPr>
            <a:lvl6pPr marL="2743200" marR="0" lvl="5" indent="-228600" algn="l" rtl="0">
              <a:spcBef>
                <a:spcPts val="700"/>
              </a:spcBef>
              <a:spcAft>
                <a:spcPts val="0"/>
              </a:spcAft>
              <a:buSzPts val="1400"/>
              <a:buNone/>
              <a:defRPr sz="2000" b="0" i="0" u="none" strike="noStrike" cap="none">
                <a:latin typeface="Verdana"/>
                <a:ea typeface="Verdana"/>
                <a:cs typeface="Verdana"/>
                <a:sym typeface="Verdana"/>
              </a:defRPr>
            </a:lvl6pPr>
            <a:lvl7pPr marL="3200400" marR="0" lvl="6" indent="-228600" algn="l" rtl="0">
              <a:spcBef>
                <a:spcPts val="700"/>
              </a:spcBef>
              <a:spcAft>
                <a:spcPts val="0"/>
              </a:spcAft>
              <a:buSzPts val="1400"/>
              <a:buNone/>
              <a:defRPr sz="2000" b="0" i="0" u="none" strike="noStrike" cap="none">
                <a:latin typeface="Verdana"/>
                <a:ea typeface="Verdana"/>
                <a:cs typeface="Verdana"/>
                <a:sym typeface="Verdana"/>
              </a:defRPr>
            </a:lvl7pPr>
            <a:lvl8pPr marL="3657600" marR="0" lvl="7" indent="-228600" algn="l" rtl="0">
              <a:spcBef>
                <a:spcPts val="700"/>
              </a:spcBef>
              <a:spcAft>
                <a:spcPts val="0"/>
              </a:spcAft>
              <a:buSzPts val="1400"/>
              <a:buNone/>
              <a:defRPr sz="2000" b="0" i="0" u="none" strike="noStrike" cap="none">
                <a:latin typeface="Verdana"/>
                <a:ea typeface="Verdana"/>
                <a:cs typeface="Verdana"/>
                <a:sym typeface="Verdana"/>
              </a:defRPr>
            </a:lvl8pPr>
            <a:lvl9pPr marL="4114800" marR="0" lvl="8" indent="-228600" algn="l" rtl="0">
              <a:spcBef>
                <a:spcPts val="700"/>
              </a:spcBef>
              <a:spcAft>
                <a:spcPts val="0"/>
              </a:spcAft>
              <a:buSzPts val="1400"/>
              <a:buNone/>
              <a:defRPr sz="2000" b="0" i="0" u="none" strike="noStrike" cap="none">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Nothing_about_us_without_u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endParaRPr/>
          </a:p>
        </p:txBody>
      </p:sp>
      <p:sp>
        <p:nvSpPr>
          <p:cNvPr id="19" name="Google Shape;1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81f3b56834_1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81f3b56834_1_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t>But specifically, let’s talk about playtesting with players with disabilities</a:t>
            </a:r>
            <a:endParaRPr/>
          </a:p>
          <a:p>
            <a:pPr marL="0" lvl="0" indent="0" algn="l" rtl="0">
              <a:spcBef>
                <a:spcPts val="700"/>
              </a:spcBef>
              <a:spcAft>
                <a:spcPts val="0"/>
              </a:spcAft>
              <a:buNone/>
            </a:pPr>
            <a:r>
              <a:rPr lang="en-US"/>
              <a:t>At a surface level, we can understand that including disabled players in playtesting is good for “coverage”: these are players who will have a fundamentally different experience with your game, so their feedback likely won’t have come out in other playtests.</a:t>
            </a:r>
            <a:endParaRPr/>
          </a:p>
          <a:p>
            <a:pPr marL="0" lvl="0" indent="0" algn="l" rtl="0">
              <a:spcBef>
                <a:spcPts val="700"/>
              </a:spcBef>
              <a:spcAft>
                <a:spcPts val="0"/>
              </a:spcAft>
              <a:buNone/>
            </a:pPr>
            <a:r>
              <a:rPr lang="en-US"/>
              <a:t>But when you include players with disabilities in playtests, you’re getting something special: you’re getting an EXPERT.</a:t>
            </a:r>
            <a:endParaRPr/>
          </a:p>
          <a:p>
            <a:pPr marL="0" lvl="0" indent="0" algn="l" rtl="0">
              <a:spcBef>
                <a:spcPts val="700"/>
              </a:spcBef>
              <a:spcAft>
                <a:spcPts val="0"/>
              </a:spcAft>
              <a:buNone/>
            </a:pPr>
            <a:r>
              <a:rPr lang="en-US"/>
              <a:t>If you want your game to be more visually appealing, you’ll probably call in a graphic designer or some other expert on visual aesthetics: expertise is valuable!</a:t>
            </a:r>
            <a:endParaRPr/>
          </a:p>
          <a:p>
            <a:pPr marL="0" lvl="0" indent="0" algn="l" rtl="0">
              <a:spcBef>
                <a:spcPts val="700"/>
              </a:spcBef>
              <a:spcAft>
                <a:spcPts val="0"/>
              </a:spcAft>
              <a:buNone/>
            </a:pPr>
            <a:r>
              <a:rPr lang="en-US"/>
              <a:t>With the same logic, when you want to know about your game’s accessibility, it’s crucial to consult actual people with disabilities! No one has a better understanding of what it’s like to navigate the world with a certain disability than a person who actually has that disability.</a:t>
            </a:r>
            <a:endParaRPr/>
          </a:p>
          <a:p>
            <a:pPr marL="0" lvl="0" indent="0" algn="l" rtl="0">
              <a:spcBef>
                <a:spcPts val="700"/>
              </a:spcBef>
              <a:spcAft>
                <a:spcPts val="0"/>
              </a:spcAft>
              <a:buNone/>
            </a:pPr>
            <a:r>
              <a:rPr lang="en-US"/>
              <a:t>There’s a motto in the world of accessibility &amp; disability justice: “nothing about us without us”-- we can’t expect to create games that actually meet the needs of disabled gamers without involving disabled gamers in the development process.</a:t>
            </a:r>
            <a:endParaRPr/>
          </a:p>
          <a:p>
            <a:pPr marL="0" lvl="0" indent="0" algn="l" rtl="0">
              <a:spcBef>
                <a:spcPts val="700"/>
              </a:spcBef>
              <a:spcAft>
                <a:spcPts val="0"/>
              </a:spcAft>
              <a:buNone/>
            </a:pPr>
            <a:r>
              <a:rPr lang="en-US"/>
              <a:t>But in addition to giving feedback on sheer accessibility, disabled gamers also offer valuable insights on other facets of gameplay that might not come up in your average play session, such as feedback on pacing, physical design, and the like– as Morgan mentioned, we can design for one and extend to all.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02684f2e48_0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02684f2e48_0_14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Clr>
                <a:schemeClr val="dk1"/>
              </a:buClr>
              <a:buSzPts val="1100"/>
              <a:buFont typeface="Arial"/>
              <a:buNone/>
            </a:pPr>
            <a:r>
              <a:rPr lang="en-US">
                <a:solidFill>
                  <a:schemeClr val="dk1"/>
                </a:solidFill>
              </a:rPr>
              <a:t>But specifically, let’s talk about playtesting with players with disabilities</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At a surface level, we can understand that including disabled players in playtesting is good for “coverage”: these are players who will have a fundamentally different experience with your game, so their feedback likely won’t have come out in other playtests.</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But when you include players with disabilities in playtests, you’re getting something special: you’re getting an EXPERT.</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If you want your game to be more visually appealing, you’ll probably call in a graphic designer or some other expert on visual aesthetics: expertise is valuable!</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With the same logic, when you want to know about your game’s accessibility, it’s crucial to consult actual people with disabilities! No one has a better understanding of what it’s like to navigate the world with a certain disability than a person who actually has that disability.</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There’s a motto in the world of accessibility &amp; disability justice: “nothing about us without us”-- we can’t expect to create games that actually meet the needs of disabled gamers without involving disabled gamers in the development process.</a:t>
            </a:r>
            <a:endParaRPr>
              <a:solidFill>
                <a:schemeClr val="dk1"/>
              </a:solidFill>
            </a:endParaRPr>
          </a:p>
          <a:p>
            <a:pPr marL="0" lvl="0" indent="0" algn="l" rtl="0">
              <a:spcBef>
                <a:spcPts val="700"/>
              </a:spcBef>
              <a:spcAft>
                <a:spcPts val="0"/>
              </a:spcAft>
              <a:buNone/>
            </a:pPr>
            <a:r>
              <a:rPr lang="en-US">
                <a:solidFill>
                  <a:schemeClr val="dk1"/>
                </a:solidFill>
              </a:rPr>
              <a:t>But in addition to giving feedback on sheer accessibility, disabled gamers also offer valuable insights on other facets of gameplay that might not come up in your average play session, such as feedback on pacing, physical design, and the like– and as Morgan mentioned, we can design for one and extend to all.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02684f2e48_0_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02684f2e48_0_1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Clr>
                <a:schemeClr val="dk1"/>
              </a:buClr>
              <a:buSzPts val="1100"/>
              <a:buFont typeface="Arial"/>
              <a:buNone/>
            </a:pPr>
            <a:r>
              <a:rPr lang="en-US">
                <a:solidFill>
                  <a:schemeClr val="dk1"/>
                </a:solidFill>
              </a:rPr>
              <a:t>But specifically, let’s talk about playtesting with players with disabilities</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At a surface level, we can understand that including disabled players in playtesting is good for “coverage”: these are players who will have a fundamentally different experience with your game, so their feedback likely won’t have come out in other playtests.</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But when you include players with disabilities in playtests, you’re getting something special: you’re getting an EXPERT.</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If you want your game to be more visually appealing, you’ll probably call in a graphic designer or some other expert on visual aesthetics: expertise is valuable!</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With the same logic, when you want to know about your game’s accessibility, it’s crucial to consult actual people with disabilities! No one has a better understanding of what it’s like to navigate the world with a certain disability than a person who actually has that disability.</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There’s a motto in the world of accessibility &amp; disability justice: “nothing about us without us”-- we can’t expect to create games that actually meet the needs of disabled gamers without involving disabled gamers in the development process.</a:t>
            </a:r>
            <a:endParaRPr>
              <a:solidFill>
                <a:schemeClr val="dk1"/>
              </a:solidFill>
            </a:endParaRPr>
          </a:p>
          <a:p>
            <a:pPr marL="0" lvl="0" indent="0" algn="l" rtl="0">
              <a:spcBef>
                <a:spcPts val="700"/>
              </a:spcBef>
              <a:spcAft>
                <a:spcPts val="0"/>
              </a:spcAft>
              <a:buNone/>
            </a:pPr>
            <a:r>
              <a:rPr lang="en-US">
                <a:solidFill>
                  <a:schemeClr val="dk1"/>
                </a:solidFill>
              </a:rPr>
              <a:t>But in addition to giving feedback on sheer accessibility, disabled gamers also offer valuable insights on other facets of gameplay that might not come up in your average play session, such as feedback on pacing, physical design, and the like– and as Morgan mentioned, we can design for one and extend to all.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02684f2e48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02684f2e48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t>Now you might be asking: “Jesse, how do I find playtesters with disabilities??”</a:t>
            </a:r>
            <a:endParaRPr/>
          </a:p>
          <a:p>
            <a:pPr marL="0" lvl="0" indent="0" algn="l" rtl="0">
              <a:spcBef>
                <a:spcPts val="700"/>
              </a:spcBef>
              <a:spcAft>
                <a:spcPts val="0"/>
              </a:spcAft>
              <a:buNone/>
            </a:pPr>
            <a:r>
              <a:rPr lang="en-US"/>
              <a:t>And this is a good question to ask, because the answer isn’t just “recruit as usual and hope disabled playtesters show up”. Instead, you do need to seek out people with disabilities specifically, and make a targeted request for playtesters with disabilities.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02684f2e48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02684f2e48_0_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t>Now obviously the specific ways to reach out vary wildly, but some good places to start looking at could be local resources like community organizations, or if you’ve got a decent-sized university nearby, they probably have an organization for students with disabilities of some sort that you can reach out to. If you’re looking on a larger scale, there are some great accessibility consultants out there– although I’ll note there’s not a </a:t>
            </a:r>
            <a:r>
              <a:rPr lang="en-US" i="1"/>
              <a:t>ton</a:t>
            </a:r>
            <a:r>
              <a:rPr lang="en-US"/>
              <a:t> of consultants for tabletop games specifically (Meeple Like Us is a great one for tabletop gaming)-- so you can contact consultants about this, or, if you need or prefer to connect with people online, you can engage with online disabled gaming communities on Reddit, Twitter, Discord, Facebook– basically any social media platform has communities of gamers with disabilities which can be a great entry point for recruiting playtesters with disabilities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81f3b56834_1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81f3b56834_1_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t>In addition to playtesting, another core tool in the accessibility research process is something that doesn’t have a particularly formal name, but I call it Ability Requirements Analysis or A.R.A., which really boils down to this central question of “what am I asking my players to do?”</a:t>
            </a:r>
            <a:endParaRPr/>
          </a:p>
          <a:p>
            <a:pPr marL="0" lvl="0" indent="0" algn="l" rtl="0">
              <a:spcBef>
                <a:spcPts val="700"/>
              </a:spcBef>
              <a:spcAft>
                <a:spcPts val="0"/>
              </a:spcAft>
              <a:buNone/>
            </a:pPr>
            <a:endParaRPr/>
          </a:p>
          <a:p>
            <a:pPr marL="0" lvl="0" indent="0" algn="l" rtl="0">
              <a:spcBef>
                <a:spcPts val="700"/>
              </a:spcBef>
              <a:spcAft>
                <a:spcPts val="0"/>
              </a:spcAft>
              <a:buNone/>
            </a:pPr>
            <a:r>
              <a:rPr lang="en-US"/>
              <a:t>While I’m sure this is already a question most of you ask while designing a game, A.R.A. goes a step further to look at the really base level requirements associated with each task a player might need to perform while playing a game, from manipulating physical game components, to game strategy and techniques, to interacting with other players during the game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81f3b56834_1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81f3b56834_1_4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t>So, for an example, we can look at a sand timer as a common element in a tabletop game– some of us probably own dozens of these. But implicit in using this element are a number of implicit ability requirements:</a:t>
            </a:r>
            <a:endParaRPr/>
          </a:p>
          <a:p>
            <a:pPr marL="457200" lvl="0" indent="-317500" algn="l" rtl="0">
              <a:spcBef>
                <a:spcPts val="700"/>
              </a:spcBef>
              <a:spcAft>
                <a:spcPts val="0"/>
              </a:spcAft>
              <a:buSzPts val="1400"/>
              <a:buChar char="-"/>
            </a:pPr>
            <a:r>
              <a:rPr lang="en-US"/>
              <a:t>Flipping the timer requires some fine motor skills</a:t>
            </a:r>
            <a:endParaRPr/>
          </a:p>
          <a:p>
            <a:pPr marL="457200" lvl="0" indent="-317500" algn="l" rtl="0">
              <a:spcBef>
                <a:spcPts val="0"/>
              </a:spcBef>
              <a:spcAft>
                <a:spcPts val="0"/>
              </a:spcAft>
              <a:buSzPts val="1400"/>
              <a:buChar char="-"/>
            </a:pPr>
            <a:r>
              <a:rPr lang="en-US"/>
              <a:t>Checking the timer is a totally visual task</a:t>
            </a:r>
            <a:endParaRPr/>
          </a:p>
          <a:p>
            <a:pPr marL="457200" lvl="0" indent="-317500" algn="l" rtl="0">
              <a:spcBef>
                <a:spcPts val="0"/>
              </a:spcBef>
              <a:spcAft>
                <a:spcPts val="0"/>
              </a:spcAft>
              <a:buSzPts val="1400"/>
              <a:buChar char="-"/>
            </a:pPr>
            <a:r>
              <a:rPr lang="en-US"/>
              <a:t>And needing to notice when the timer is done has some cognitive requirements, like forcing players to split their focus, which can be challenging</a:t>
            </a:r>
            <a:endParaRPr/>
          </a:p>
          <a:p>
            <a:pPr marL="0" lvl="0" indent="0" algn="l" rtl="0">
              <a:spcBef>
                <a:spcPts val="700"/>
              </a:spcBef>
              <a:spcAft>
                <a:spcPts val="0"/>
              </a:spcAft>
              <a:buNone/>
            </a:pPr>
            <a:r>
              <a:rPr lang="en-US"/>
              <a:t>And there are plenty more aspects of a sand timer that can be bad for accessibility, like the inability to change the length of the timer or easily pause it</a:t>
            </a:r>
            <a:endParaRPr/>
          </a:p>
          <a:p>
            <a:pPr marL="0" lvl="0" indent="0" algn="l" rtl="0">
              <a:spcBef>
                <a:spcPts val="700"/>
              </a:spcBef>
              <a:spcAft>
                <a:spcPts val="0"/>
              </a:spcAft>
              <a:buNone/>
            </a:pPr>
            <a:r>
              <a:rPr lang="en-US"/>
              <a:t>And so if we break down </a:t>
            </a:r>
            <a:r>
              <a:rPr lang="en-US" i="1"/>
              <a:t>every fundamental task</a:t>
            </a:r>
            <a:r>
              <a:rPr lang="en-US"/>
              <a:t> we ask players to perform, we can start to see places where we can add new accessible alternatives within our design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02684f2e48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02684f2e48_0_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Clr>
                <a:schemeClr val="dk1"/>
              </a:buClr>
              <a:buSzPts val="1100"/>
              <a:buFont typeface="Arial"/>
              <a:buNone/>
            </a:pPr>
            <a:r>
              <a:rPr lang="en-US">
                <a:solidFill>
                  <a:schemeClr val="dk1"/>
                </a:solidFill>
              </a:rPr>
              <a:t>So, for an example, we can look at a sand timer as a common element in a tabletop game– some of us probably own dozens of these. But implicit in using this element are a number of implicit ability requirements:</a:t>
            </a:r>
            <a:endParaRPr>
              <a:solidFill>
                <a:schemeClr val="dk1"/>
              </a:solidFill>
            </a:endParaRPr>
          </a:p>
          <a:p>
            <a:pPr marL="457200" lvl="0" indent="-317500" algn="l" rtl="0">
              <a:spcBef>
                <a:spcPts val="700"/>
              </a:spcBef>
              <a:spcAft>
                <a:spcPts val="0"/>
              </a:spcAft>
              <a:buClr>
                <a:schemeClr val="dk1"/>
              </a:buClr>
              <a:buSzPts val="1400"/>
              <a:buChar char="-"/>
            </a:pPr>
            <a:r>
              <a:rPr lang="en-US">
                <a:solidFill>
                  <a:schemeClr val="dk1"/>
                </a:solidFill>
              </a:rPr>
              <a:t>Flipping the timer requires some fine motor skills</a:t>
            </a:r>
            <a:endParaRPr>
              <a:solidFill>
                <a:schemeClr val="dk1"/>
              </a:solidFill>
            </a:endParaRPr>
          </a:p>
          <a:p>
            <a:pPr marL="457200" lvl="0" indent="-317500" algn="l" rtl="0">
              <a:spcBef>
                <a:spcPts val="0"/>
              </a:spcBef>
              <a:spcAft>
                <a:spcPts val="0"/>
              </a:spcAft>
              <a:buClr>
                <a:schemeClr val="dk1"/>
              </a:buClr>
              <a:buSzPts val="1400"/>
              <a:buChar char="-"/>
            </a:pPr>
            <a:r>
              <a:rPr lang="en-US">
                <a:solidFill>
                  <a:schemeClr val="dk1"/>
                </a:solidFill>
              </a:rPr>
              <a:t>Checking the timer is a totally visual task</a:t>
            </a:r>
            <a:endParaRPr>
              <a:solidFill>
                <a:schemeClr val="dk1"/>
              </a:solidFill>
            </a:endParaRPr>
          </a:p>
          <a:p>
            <a:pPr marL="457200" lvl="0" indent="-317500" algn="l" rtl="0">
              <a:spcBef>
                <a:spcPts val="0"/>
              </a:spcBef>
              <a:spcAft>
                <a:spcPts val="0"/>
              </a:spcAft>
              <a:buClr>
                <a:schemeClr val="dk1"/>
              </a:buClr>
              <a:buSzPts val="1400"/>
              <a:buChar char="-"/>
            </a:pPr>
            <a:r>
              <a:rPr lang="en-US">
                <a:solidFill>
                  <a:schemeClr val="dk1"/>
                </a:solidFill>
              </a:rPr>
              <a:t>And needing to notice when the timer is done has some cognitive requirements, like forcing players to split their focus, which can be challenging</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And there are plenty more aspects of a sand timer that can be bad for accessibility, like the inability to change the length of the timer or easily pause it</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And so if we break down </a:t>
            </a:r>
            <a:r>
              <a:rPr lang="en-US" i="1">
                <a:solidFill>
                  <a:schemeClr val="dk1"/>
                </a:solidFill>
              </a:rPr>
              <a:t>every fundamental task</a:t>
            </a:r>
            <a:r>
              <a:rPr lang="en-US">
                <a:solidFill>
                  <a:schemeClr val="dk1"/>
                </a:solidFill>
              </a:rPr>
              <a:t> we ask players to perform, we can start to see places where we can add new accessible alternatives within our design</a:t>
            </a:r>
            <a:endParaRPr>
              <a:solidFill>
                <a:schemeClr val="dk1"/>
              </a:solidFill>
            </a:endParaRPr>
          </a:p>
          <a:p>
            <a:pPr marL="0" lvl="0" indent="0" algn="l" rtl="0">
              <a:spcBef>
                <a:spcPts val="700"/>
              </a:spcBef>
              <a:spcAft>
                <a:spcPts val="0"/>
              </a:spcAft>
              <a:buNone/>
            </a:pP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02684f2e48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02684f2e48_0_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Clr>
                <a:schemeClr val="dk1"/>
              </a:buClr>
              <a:buSzPts val="1100"/>
              <a:buFont typeface="Arial"/>
              <a:buNone/>
            </a:pPr>
            <a:r>
              <a:rPr lang="en-US">
                <a:solidFill>
                  <a:schemeClr val="dk1"/>
                </a:solidFill>
              </a:rPr>
              <a:t>So, for an example, we can look at a sand timer as a common element in a tabletop game– some of us probably own dozens of these. But implicit in using this element are a number of implicit ability requirements:</a:t>
            </a:r>
            <a:endParaRPr>
              <a:solidFill>
                <a:schemeClr val="dk1"/>
              </a:solidFill>
            </a:endParaRPr>
          </a:p>
          <a:p>
            <a:pPr marL="457200" lvl="0" indent="-317500" algn="l" rtl="0">
              <a:spcBef>
                <a:spcPts val="700"/>
              </a:spcBef>
              <a:spcAft>
                <a:spcPts val="0"/>
              </a:spcAft>
              <a:buClr>
                <a:schemeClr val="dk1"/>
              </a:buClr>
              <a:buSzPts val="1400"/>
              <a:buChar char="-"/>
            </a:pPr>
            <a:r>
              <a:rPr lang="en-US">
                <a:solidFill>
                  <a:schemeClr val="dk1"/>
                </a:solidFill>
              </a:rPr>
              <a:t>Flipping the timer requires some fine motor skills</a:t>
            </a:r>
            <a:endParaRPr>
              <a:solidFill>
                <a:schemeClr val="dk1"/>
              </a:solidFill>
            </a:endParaRPr>
          </a:p>
          <a:p>
            <a:pPr marL="457200" lvl="0" indent="-317500" algn="l" rtl="0">
              <a:spcBef>
                <a:spcPts val="0"/>
              </a:spcBef>
              <a:spcAft>
                <a:spcPts val="0"/>
              </a:spcAft>
              <a:buClr>
                <a:schemeClr val="dk1"/>
              </a:buClr>
              <a:buSzPts val="1400"/>
              <a:buChar char="-"/>
            </a:pPr>
            <a:r>
              <a:rPr lang="en-US">
                <a:solidFill>
                  <a:schemeClr val="dk1"/>
                </a:solidFill>
              </a:rPr>
              <a:t>Checking the timer is a totally visual task</a:t>
            </a:r>
            <a:endParaRPr>
              <a:solidFill>
                <a:schemeClr val="dk1"/>
              </a:solidFill>
            </a:endParaRPr>
          </a:p>
          <a:p>
            <a:pPr marL="457200" lvl="0" indent="-317500" algn="l" rtl="0">
              <a:spcBef>
                <a:spcPts val="0"/>
              </a:spcBef>
              <a:spcAft>
                <a:spcPts val="0"/>
              </a:spcAft>
              <a:buClr>
                <a:schemeClr val="dk1"/>
              </a:buClr>
              <a:buSzPts val="1400"/>
              <a:buChar char="-"/>
            </a:pPr>
            <a:r>
              <a:rPr lang="en-US">
                <a:solidFill>
                  <a:schemeClr val="dk1"/>
                </a:solidFill>
              </a:rPr>
              <a:t>And needing to notice when the timer is done has some cognitive requirements, like forcing players to split their focus, which can be challenging</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And there are plenty more aspects of a sand timer that can be bad for accessibility, like the inability to change the length of the timer or easily pause it</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And so if we break down </a:t>
            </a:r>
            <a:r>
              <a:rPr lang="en-US" i="1">
                <a:solidFill>
                  <a:schemeClr val="dk1"/>
                </a:solidFill>
              </a:rPr>
              <a:t>every fundamental task</a:t>
            </a:r>
            <a:r>
              <a:rPr lang="en-US">
                <a:solidFill>
                  <a:schemeClr val="dk1"/>
                </a:solidFill>
              </a:rPr>
              <a:t> we ask players to perform, we can start to see places where we can add new accessible alternatives within our design</a:t>
            </a:r>
            <a:endParaRPr>
              <a:solidFill>
                <a:schemeClr val="dk1"/>
              </a:solidFill>
            </a:endParaRPr>
          </a:p>
          <a:p>
            <a:pPr marL="0" lvl="0" indent="0" algn="l" rtl="0">
              <a:spcBef>
                <a:spcPts val="700"/>
              </a:spcBef>
              <a:spcAft>
                <a:spcPts val="0"/>
              </a:spcAft>
              <a:buNone/>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02684f2e48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02684f2e48_0_4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Clr>
                <a:schemeClr val="dk1"/>
              </a:buClr>
              <a:buSzPts val="1100"/>
              <a:buFont typeface="Arial"/>
              <a:buNone/>
            </a:pPr>
            <a:r>
              <a:rPr lang="en-US">
                <a:solidFill>
                  <a:schemeClr val="dk1"/>
                </a:solidFill>
              </a:rPr>
              <a:t>So, for an example, we can look at a sand timer as a common element in a tabletop game– some of us probably own dozens of these. But implicit in using this element are a number of implicit ability requirements:</a:t>
            </a:r>
            <a:endParaRPr>
              <a:solidFill>
                <a:schemeClr val="dk1"/>
              </a:solidFill>
            </a:endParaRPr>
          </a:p>
          <a:p>
            <a:pPr marL="457200" lvl="0" indent="-317500" algn="l" rtl="0">
              <a:spcBef>
                <a:spcPts val="700"/>
              </a:spcBef>
              <a:spcAft>
                <a:spcPts val="0"/>
              </a:spcAft>
              <a:buClr>
                <a:schemeClr val="dk1"/>
              </a:buClr>
              <a:buSzPts val="1400"/>
              <a:buChar char="-"/>
            </a:pPr>
            <a:r>
              <a:rPr lang="en-US">
                <a:solidFill>
                  <a:schemeClr val="dk1"/>
                </a:solidFill>
              </a:rPr>
              <a:t>Flipping the timer requires some fine motor skills</a:t>
            </a:r>
            <a:endParaRPr>
              <a:solidFill>
                <a:schemeClr val="dk1"/>
              </a:solidFill>
            </a:endParaRPr>
          </a:p>
          <a:p>
            <a:pPr marL="457200" lvl="0" indent="-317500" algn="l" rtl="0">
              <a:spcBef>
                <a:spcPts val="0"/>
              </a:spcBef>
              <a:spcAft>
                <a:spcPts val="0"/>
              </a:spcAft>
              <a:buClr>
                <a:schemeClr val="dk1"/>
              </a:buClr>
              <a:buSzPts val="1400"/>
              <a:buChar char="-"/>
            </a:pPr>
            <a:r>
              <a:rPr lang="en-US">
                <a:solidFill>
                  <a:schemeClr val="dk1"/>
                </a:solidFill>
              </a:rPr>
              <a:t>Checking the timer is a totally visual task</a:t>
            </a:r>
            <a:endParaRPr>
              <a:solidFill>
                <a:schemeClr val="dk1"/>
              </a:solidFill>
            </a:endParaRPr>
          </a:p>
          <a:p>
            <a:pPr marL="457200" lvl="0" indent="-317500" algn="l" rtl="0">
              <a:spcBef>
                <a:spcPts val="0"/>
              </a:spcBef>
              <a:spcAft>
                <a:spcPts val="0"/>
              </a:spcAft>
              <a:buClr>
                <a:schemeClr val="dk1"/>
              </a:buClr>
              <a:buSzPts val="1400"/>
              <a:buChar char="-"/>
            </a:pPr>
            <a:r>
              <a:rPr lang="en-US">
                <a:solidFill>
                  <a:schemeClr val="dk1"/>
                </a:solidFill>
              </a:rPr>
              <a:t>And needing to notice when the timer is done has some cognitive requirements, like forcing players to split their focus, which can be challenging</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And there are plenty more aspects of a sand timer that can be bad for accessibility, like the inability to change the length of the timer or easily pause it</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And so if we break down </a:t>
            </a:r>
            <a:r>
              <a:rPr lang="en-US" i="1">
                <a:solidFill>
                  <a:schemeClr val="dk1"/>
                </a:solidFill>
              </a:rPr>
              <a:t>every fundamental task</a:t>
            </a:r>
            <a:r>
              <a:rPr lang="en-US">
                <a:solidFill>
                  <a:schemeClr val="dk1"/>
                </a:solidFill>
              </a:rPr>
              <a:t> we ask players to perform, we can start to see places where we can add new accessible alternatives within our design</a:t>
            </a:r>
            <a:endParaRPr>
              <a:solidFill>
                <a:schemeClr val="dk1"/>
              </a:solidFill>
            </a:endParaRPr>
          </a:p>
          <a:p>
            <a:pPr marL="0" lvl="0" indent="0" algn="l" rtl="0">
              <a:spcBef>
                <a:spcPts val="700"/>
              </a:spcBef>
              <a:spcAft>
                <a:spcPts val="0"/>
              </a:spcAft>
              <a:buNone/>
            </a:pP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g1d2751d1910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endParaRPr/>
          </a:p>
        </p:txBody>
      </p:sp>
      <p:sp>
        <p:nvSpPr>
          <p:cNvPr id="27" name="Google Shape;27;g1d2751d191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81f3b56834_1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81f3b56834_1_5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t>And so with a combination of Accessibility Playtesting and ARA, we can really begin to understand some of the access issues present in our games, and if done early enough in the design process, hopefully we can nip these issues in the bud before they become larger problems for players.</a:t>
            </a:r>
            <a:endParaRPr/>
          </a:p>
          <a:p>
            <a:pPr marL="0" lvl="0" indent="0" algn="l" rtl="0">
              <a:spcBef>
                <a:spcPts val="700"/>
              </a:spcBef>
              <a:spcAft>
                <a:spcPts val="0"/>
              </a:spcAft>
              <a:buNone/>
            </a:pPr>
            <a:r>
              <a:rPr lang="en-US"/>
              <a:t>However, there’s still one more key question left: how do we actually apply this access research in the design of a game?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167e5c82fc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167e5c82fc_0_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dirty="0">
                <a:solidFill>
                  <a:schemeClr val="dk1"/>
                </a:solidFill>
              </a:rPr>
              <a:t>However, there’s still one more key question left: how do we actually apply this access research in the design of a game?</a:t>
            </a:r>
            <a:endParaRPr dirty="0">
              <a:solidFill>
                <a:schemeClr val="dk1"/>
              </a:solidFill>
            </a:endParaRPr>
          </a:p>
          <a:p>
            <a:pPr marL="0" lvl="0" indent="0" algn="l" rtl="0">
              <a:spcBef>
                <a:spcPts val="700"/>
              </a:spcBef>
              <a:spcAft>
                <a:spcPts val="0"/>
              </a:spcAft>
              <a:buClr>
                <a:schemeClr val="dk1"/>
              </a:buClr>
              <a:buSzPts val="1100"/>
              <a:buFont typeface="Arial"/>
              <a:buNone/>
            </a:pPr>
            <a:r>
              <a:rPr lang="en-US" dirty="0">
                <a:solidFill>
                  <a:schemeClr val="dk1"/>
                </a:solidFill>
              </a:rPr>
              <a:t>And this is obviously a hard question– if it was easy, we wouldn’t be here– but I’ll start to answer it with a blunt statement:</a:t>
            </a:r>
            <a:endParaRPr dirty="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81f3b56834_1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81f3b56834_1_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t>“No single game will be perfectly accessible to every player”</a:t>
            </a:r>
            <a:endParaRPr/>
          </a:p>
          <a:p>
            <a:pPr marL="0" lvl="0" indent="0" algn="l" rtl="0">
              <a:spcBef>
                <a:spcPts val="700"/>
              </a:spcBef>
              <a:spcAft>
                <a:spcPts val="0"/>
              </a:spcAft>
              <a:buNone/>
            </a:pPr>
            <a:r>
              <a:rPr lang="en-US"/>
              <a:t>And I do mean this: every game will have something built into it that someone can’t do– </a:t>
            </a:r>
            <a:r>
              <a:rPr lang="en-US" i="1"/>
              <a:t>but</a:t>
            </a:r>
            <a:r>
              <a:rPr lang="en-US"/>
              <a:t> the secret about all this is that every player doesn’t need to do every single thing in the game, or play the game in precisely one totally inflexible way</a:t>
            </a:r>
            <a:endParaRPr/>
          </a:p>
          <a:p>
            <a:pPr marL="0" lvl="0" indent="0" algn="l" rtl="0">
              <a:spcBef>
                <a:spcPts val="700"/>
              </a:spcBef>
              <a:spcAft>
                <a:spcPts val="0"/>
              </a:spcAft>
              <a:buNone/>
            </a:pPr>
            <a:r>
              <a:rPr lang="en-US"/>
              <a:t>And so the trick to applying a lot of our research insights is working to design flexibly, and creating customizable gameplay </a:t>
            </a:r>
            <a:r>
              <a:rPr lang="en-US" i="1"/>
              <a:t>styles</a:t>
            </a:r>
            <a:r>
              <a:rPr lang="en-US"/>
              <a:t> for players, as opposed to just trying to reach some unachievable ‘perfectly accessible’ game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02684f2e48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02684f2e48_0_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t>And so for a few examples of what I mean here, we can look at a few main strategies that (within my research, at least), I’ve seen players use to navigate access barriers in games</a:t>
            </a:r>
            <a:endParaRPr/>
          </a:p>
          <a:p>
            <a:pPr marL="0" lvl="0" indent="0" algn="l" rtl="0">
              <a:spcBef>
                <a:spcPts val="700"/>
              </a:spcBef>
              <a:spcAft>
                <a:spcPts val="0"/>
              </a:spcAft>
              <a:buNone/>
            </a:pPr>
            <a:r>
              <a:rPr lang="en-US"/>
              <a:t>So the first is lowering the barrier: sometimes, we can get rid of the barrier altogether– maybe instead of having players roll dice to see who goes first, we just say the player with the closest birthday starts. If we can’t get rid of the barrier altogether, maybe we can make it a little easier to manage, like by simplifying the math players need to do to add up their final score at the end of the game.</a:t>
            </a:r>
            <a:endParaRPr/>
          </a:p>
          <a:p>
            <a:pPr marL="0" lvl="0" indent="0" algn="l" rtl="0">
              <a:spcBef>
                <a:spcPts val="700"/>
              </a:spcBef>
              <a:spcAft>
                <a:spcPts val="0"/>
              </a:spcAft>
              <a:buNone/>
            </a:pPr>
            <a:r>
              <a:rPr lang="en-US"/>
              <a:t>The second is finding workarounds: maybe the barrier is still there, but can we give players a way around it? So for instance: maybe your game still relies on having a timer, but instead of requiring the use of a visually inaccessible sand timer, you give players the information on how to run their own timer on their phone</a:t>
            </a:r>
            <a:endParaRPr/>
          </a:p>
          <a:p>
            <a:pPr marL="0" lvl="0" indent="0" algn="l" rtl="0">
              <a:spcBef>
                <a:spcPts val="700"/>
              </a:spcBef>
              <a:spcAft>
                <a:spcPts val="0"/>
              </a:spcAft>
              <a:buNone/>
            </a:pPr>
            <a:r>
              <a:rPr lang="en-US"/>
              <a:t>And then our third method is giving the players new ways to play, or really changing the rules and gameplay: maybe this is a set of recommendations on alternate time limits based on how hard players want the game to be, maybe it’s an alternate ruleset for co-op play that removes the pressure of the time limit. </a:t>
            </a:r>
            <a:endParaRPr/>
          </a:p>
          <a:p>
            <a:pPr marL="0" lvl="0" indent="0" algn="l" rtl="0">
              <a:spcBef>
                <a:spcPts val="700"/>
              </a:spcBef>
              <a:spcAft>
                <a:spcPts val="0"/>
              </a:spcAft>
              <a:buNone/>
            </a:pPr>
            <a:br>
              <a:rPr lang="en-US"/>
            </a:br>
            <a:r>
              <a:rPr lang="en-US"/>
              <a:t>We all have our various “house rules” that we develop as players to better suit what we want from a game– by doing that game design work for the players ahead of time, we enable customizable game experiences that can provide huge advantages for accessibility.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02684f2e48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02684f2e48_0_7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Clr>
                <a:schemeClr val="dk1"/>
              </a:buClr>
              <a:buSzPts val="1100"/>
              <a:buFont typeface="Arial"/>
              <a:buNone/>
            </a:pPr>
            <a:r>
              <a:rPr lang="en-US">
                <a:solidFill>
                  <a:schemeClr val="dk1"/>
                </a:solidFill>
              </a:rPr>
              <a:t>And so for a few examples of what I mean here, we can look at a few main strategies that (within my research, at least), I’ve seen players use to navigate access barriers in games</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So the first is lowering the barrier: sometimes, we can get rid of the barrier altogether– maybe instead of having players roll dice to see who goes first, we just say the player with the closest birthday starts. If we can’t get rid of the barrier altogether, maybe we can make it a little easier to manage, like by simplifying the math players need to do to add up their final score at the end of the game.</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The second is finding workarounds: maybe the barrier is still there, but can we give players a way around it? So for instance: maybe your game still relies on having a timer, but instead of requiring the use of a visually inaccessible sand timer, you give players the information on how to run their own timer on their phone</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And then our third method is giving the players new ways to play, or really changing the rules and gameplay: maybe this is a set of recommendations on alternate time limits based on how hard players want the game to be, maybe it’s an alternate ruleset for co-op play that removes the pressure of the time limit. </a:t>
            </a:r>
            <a:endParaRPr>
              <a:solidFill>
                <a:schemeClr val="dk1"/>
              </a:solidFill>
            </a:endParaRPr>
          </a:p>
          <a:p>
            <a:pPr marL="0" lvl="0" indent="0" algn="l" rtl="0">
              <a:spcBef>
                <a:spcPts val="700"/>
              </a:spcBef>
              <a:spcAft>
                <a:spcPts val="0"/>
              </a:spcAft>
              <a:buClr>
                <a:schemeClr val="dk1"/>
              </a:buClr>
              <a:buSzPts val="1100"/>
              <a:buFont typeface="Arial"/>
              <a:buNone/>
            </a:pPr>
            <a:br>
              <a:rPr lang="en-US">
                <a:solidFill>
                  <a:schemeClr val="dk1"/>
                </a:solidFill>
              </a:rPr>
            </a:br>
            <a:r>
              <a:rPr lang="en-US">
                <a:solidFill>
                  <a:schemeClr val="dk1"/>
                </a:solidFill>
              </a:rPr>
              <a:t>We all have our various “house rules” that we develop as players to better suit what we want from a game– by doing that game design work for the players ahead of time, we enable customizable game experiences that can provide huge advantages for accessibility.</a:t>
            </a:r>
            <a:endParaRPr>
              <a:solidFill>
                <a:schemeClr val="dk1"/>
              </a:solidFill>
            </a:endParaRPr>
          </a:p>
          <a:p>
            <a:pPr marL="0" lvl="0" indent="0" algn="l" rtl="0">
              <a:spcBef>
                <a:spcPts val="700"/>
              </a:spcBef>
              <a:spcAft>
                <a:spcPts val="0"/>
              </a:spcAft>
              <a:buNone/>
            </a:pP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02684f2e48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02684f2e48_0_9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Clr>
                <a:schemeClr val="dk1"/>
              </a:buClr>
              <a:buSzPts val="1100"/>
              <a:buFont typeface="Arial"/>
              <a:buNone/>
            </a:pPr>
            <a:r>
              <a:rPr lang="en-US">
                <a:solidFill>
                  <a:schemeClr val="dk1"/>
                </a:solidFill>
              </a:rPr>
              <a:t>And so for a few examples of what I mean here, we can look at a few main strategies that (within my research, at least), I’ve seen players use to navigate access barriers in games</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So the first is lowering the barrier: sometimes, we can get rid of the barrier altogether– maybe instead of having players roll dice to see who goes first, we just say the player with the closest birthday starts. If we can’t get rid of the barrier altogether, maybe we can make it a little easier to manage, like by simplifying the math players need to do to add up their final score at the end of the game.</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The second is finding workarounds: maybe the barrier is still there, but can we give players a way around it? So for instance: maybe your game still relies on having a timer, but instead of requiring the use of a visually inaccessible sand timer, you give players the information on how to run their own timer on their phone</a:t>
            </a: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And then our third method is giving the players new ways to play, or really changing the rules and gameplay: maybe this is a set of recommendations on alternate time limits based on how hard players want the game to be, maybe it’s an alternate ruleset for co-op play that removes the pressure of the time limit. </a:t>
            </a:r>
            <a:endParaRPr>
              <a:solidFill>
                <a:schemeClr val="dk1"/>
              </a:solidFill>
            </a:endParaRPr>
          </a:p>
          <a:p>
            <a:pPr marL="0" lvl="0" indent="0" algn="l" rtl="0">
              <a:spcBef>
                <a:spcPts val="700"/>
              </a:spcBef>
              <a:spcAft>
                <a:spcPts val="0"/>
              </a:spcAft>
              <a:buClr>
                <a:schemeClr val="dk1"/>
              </a:buClr>
              <a:buSzPts val="1100"/>
              <a:buFont typeface="Arial"/>
              <a:buNone/>
            </a:pPr>
            <a:br>
              <a:rPr lang="en-US">
                <a:solidFill>
                  <a:schemeClr val="dk1"/>
                </a:solidFill>
              </a:rPr>
            </a:br>
            <a:r>
              <a:rPr lang="en-US">
                <a:solidFill>
                  <a:schemeClr val="dk1"/>
                </a:solidFill>
              </a:rPr>
              <a:t>We all have our various “house rules” that we develop as players to better suit what we want from a game– by doing that game design work for the players ahead of time, we enable customizable game experiences that can provide huge advantages for accessibility.</a:t>
            </a:r>
            <a:endParaRPr>
              <a:solidFill>
                <a:schemeClr val="dk1"/>
              </a:solidFill>
            </a:endParaRPr>
          </a:p>
          <a:p>
            <a:pPr marL="0" lvl="0" indent="0" algn="l" rtl="0">
              <a:spcBef>
                <a:spcPts val="700"/>
              </a:spcBef>
              <a:spcAft>
                <a:spcPts val="0"/>
              </a:spcAft>
              <a:buNone/>
            </a:pP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0365ef91a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0365ef91a4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fbf495330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fbf495330a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t>Working with Morgan opened my eyes to some of the ways Exploding Kittens wasn’t taking advantage of all available opportunities to truly support all of our players, so I was really excited to incorporate accessibility into our design process for Hand-to-Hand Wombat. For those unfamiliar with it, Hand-to-Hand Wombat is a tactile social deduction game where players close their eyes and collaborate to build towers in the right order while one or more players actively tries to sabotage those towers. Because of the nature of its eyes-closed gameplay, we realized early on that Hand-to-Hand Wombat was uniquely poised to be accessible to low-and-no-vision players. For that reason, designer Cory O’Brien and I approached gameplay and component design in a way that accommodates these players and others the best way we could, while also staying in budget for a mass market game.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fbf495330a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fbf495330a_0_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fbf495330a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fbf495330a_0_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solidFill>
                  <a:schemeClr val="dk1"/>
                </a:solidFill>
              </a:rPr>
              <a:t>Learning: All Exploding Kittens games aim to generally be 5 minutes to learn, 15 minutes to play, and our goal for Hand-to-Hand Wombat was no different. We refined the gameplay and instructions carefully to ensure that players of all experience levels and cognitive abilities could easily understand and play the game on their first time. Including a clear overview and examples was important, as well as a “tutorial” mode built into the first learning experience, to allow players to practice with the tactile aspects of the game before diving into a scored round. While this could be considered more in the “approachability” camp than “accessibility,” having simple instructions that allow players to quickly and easily learn the game supports a broad range of cognitive and social abilities, as well as varied attention spans.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g1d26d488c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 name="Google Shape;33;g1d26d488cb6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fbf495330a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fbf495330a_0_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t>We also wanted the game to be approachable to mass market players, but also interesting to seasoned players. We built in a staggered learning mode, from an un-scored tutorial round, to an introductory mode without additional roles, to the “advanced” mode where players have additional constraints and challenges set against them. We discovered through testing that framing our desired complexity as “advanced” helped the game feel far more approachable to players who have difficulty learning new games, which can also translate to accessibility for players with disabilities related to learning and memory.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fbf495330a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fbf495330a_0_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t>Tactility: As the name implies, Hand-to-Hand Wombat is an extremely hands-on game. We experimented with a number of different shapes and textures for our towers to ensure that we considered visual accessibility, tactile sensitivities, and motor abilities. We discovered that painted wooden pieces caused negative reactions with players with tactile and sensory sensitivities, as well as pieces that created loud or jarring noises when placing and removing from the towers. Because of these revelations, we aimed to create pieces that were smooth to the touch, and smooth to put on and remove from the towers. We also wanted to ensure that players could easily identify the size piece they were holding, so we added nubs to each of the bricks to denote the order in which pieces should sit on the towers. This is called dual-coding — creating multiple methods to obtain data, in this case, both size and the number of nubs. This modification helps all players, but especially players who have difficulty discerning size by touch alone.</a:t>
            </a:r>
            <a:br>
              <a:rPr lang="en-US"/>
            </a:br>
            <a:br>
              <a:rPr lang="en-US"/>
            </a:br>
            <a:r>
              <a:rPr lang="en-US"/>
              <a:t>Even into production with the factory, we heavily tested and iterated materials, size of bricks, and size and depth of nubs. We also tested heavily to ensure that the towers were easy to assemble and disassemble without risk of breakage, getting stuck, or possibly hurting players. We also stress-tested the box, cards, and towers to ensure that they could withstand repeated and aggressive play.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fbf495330a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fbf495330a_0_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t>Nonvisual Cues: This is a case where we felt using players’ own phones would not only save on cost of goods, but also give players a chance to use the kind of alarm and alert that suited them best. We specify in the instructions to use an alarm that has both a heavy vibration and a loud sound, to help alert all players to the end of the game.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fbf495330a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fbf495330a_0_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Clr>
                <a:schemeClr val="dk1"/>
              </a:buClr>
              <a:buSzPts val="1100"/>
              <a:buFont typeface="Arial"/>
              <a:buNone/>
            </a:pPr>
            <a:r>
              <a:rPr lang="en-US"/>
              <a:t>We used another example of dual-coding by including unique illustrations for each of the roles and card types in addition to color to help express the behavior of the card — this helps to differentiate the card type to players whether or not they could easily discern the color of the card. We also chose brightly colored bricks against neutral spindles to help players differentiate bricks from spindles during setup, even though they wouldn’t see them during gameplay.</a:t>
            </a:r>
            <a:endParaRPr/>
          </a:p>
          <a:p>
            <a:pPr marL="0" lvl="0" indent="0" algn="l" rtl="0">
              <a:spcBef>
                <a:spcPts val="700"/>
              </a:spcBef>
              <a:spcAft>
                <a:spcPts val="0"/>
              </a:spcAft>
              <a:buNone/>
            </a:pPr>
            <a:r>
              <a:rPr lang="en-US"/>
              <a:t>I do want to note that we did NOT implement braille or any sort of varied tactility on our cards, due to cost. We looked into it, as we knew that was the biggest thing preventing our game from being fully accessible to players with visual disabilities, but unfortunately it was not feasible for mass production. We were fortunate, however, to know that companies like 64 Ounce Games create quality accessibility kits, including a braille kit for Exploding Kittens, so we were hopeful that players who need card modifications would be able to develop solutions that work for them.</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fbf495330a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fbf495330a_0_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t>While we generally try to avoid overwhelming players with too many “game types” or alternative game modes, we found a lot of value in different ways of playing Hand-to-Hand Wombat that extended to both player comfort and accessibility. We made sure to note successful modifications we experimented with during development, so that we could offer these options online to our players, giving them the freedom and flexibility to experiment with their own ways of playing.</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fbf495330a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fbf495330a_0_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Clr>
                <a:schemeClr val="dk1"/>
              </a:buClr>
              <a:buSzPts val="1100"/>
              <a:buFont typeface="Arial"/>
              <a:buNone/>
            </a:pPr>
            <a:r>
              <a:rPr lang="en-US"/>
              <a:t>We implemented Jesse’s findings to further support our players by offering accessible instructions and online guides to play depending on the unique needs of your group — we’d never seen anything like it done before by any other publishers, so we thought we’d help pave the way.</a:t>
            </a:r>
            <a:endParaRPr/>
          </a:p>
          <a:p>
            <a:pPr marL="0" lvl="0" indent="0" algn="l" rtl="0">
              <a:spcBef>
                <a:spcPts val="700"/>
              </a:spcBef>
              <a:spcAft>
                <a:spcPts val="0"/>
              </a:spcAft>
              <a:buClr>
                <a:schemeClr val="dk1"/>
              </a:buClr>
              <a:buSzPts val="1100"/>
              <a:buFont typeface="Arial"/>
              <a:buNone/>
            </a:pPr>
            <a:r>
              <a:rPr lang="en-US"/>
              <a:t>We worked hard to create, test, and implement accessible digital instructions, as well as alternative gameplay modes and digital accessibility recommendations categorized by player need.</a:t>
            </a:r>
            <a:endParaRPr/>
          </a:p>
          <a:p>
            <a:pPr marL="0" lvl="0" indent="0" algn="l" rtl="0">
              <a:spcBef>
                <a:spcPts val="700"/>
              </a:spcBef>
              <a:spcAft>
                <a:spcPts val="0"/>
              </a:spcAft>
              <a:buNone/>
            </a:pPr>
            <a:r>
              <a:rPr lang="en-US"/>
              <a:t>These tools give the power to our players to make the gameplay decisions that are best for them.</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bf495330a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fbf495330a_0_5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f173383216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f173383216_0_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f173383216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f173383216_0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fbf495330a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fbf495330a_0_6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20365ef91a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20365ef91a4_0_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t>I’ll be kicking off this section with a quick, “what is accessibility really, though?” where I’ll define some terms and share some broader strategies. </a:t>
            </a:r>
          </a:p>
          <a:p>
            <a:pPr marL="0" lvl="0" indent="0" algn="l" rtl="0">
              <a:spcBef>
                <a:spcPts val="700"/>
              </a:spcBef>
              <a:spcAft>
                <a:spcPts val="0"/>
              </a:spcAft>
              <a:buNone/>
            </a:pPr>
            <a:endParaRPr lang="en-US"/>
          </a:p>
          <a:p>
            <a:pPr marL="0" lvl="0" indent="0" algn="l" rtl="0">
              <a:spcBef>
                <a:spcPts val="700"/>
              </a:spcBef>
              <a:spcAft>
                <a:spcPts val="0"/>
              </a:spcAft>
              <a:buClr>
                <a:schemeClr val="dk1"/>
              </a:buClr>
              <a:buSzPts val="1100"/>
              <a:buFont typeface="Arial"/>
              <a:buNone/>
            </a:pP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fbf495330a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fbf495330a_0_7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1d2751d1910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Clr>
                <a:schemeClr val="dk1"/>
              </a:buClr>
              <a:buSzPts val="1100"/>
              <a:buFont typeface="Arial"/>
              <a:buNone/>
            </a:pPr>
            <a:r>
              <a:rPr lang="en-US">
                <a:solidFill>
                  <a:schemeClr val="dk1"/>
                </a:solidFill>
              </a:rPr>
              <a:t>First, let’s redefine “disability” for ourselves. Rachel mentioned this — there are tons of definitions and models out there that explain disability and accessibility. Very old definitions are grounded in the “medical model” Rachel shared, where disability is a personal health condition, “something is wrong with this person” and idk “they need to be treated or fixed” — which as Rachel discussed in depth — is limiting and tends to disregard personal identities and the “social model” at best, and can be rooted in ableism at worst. This definition more so does not always help us as table top creators. It’s making it a “your problem” and not an “our problem.”</a:t>
            </a:r>
          </a:p>
          <a:p>
            <a:pPr marL="0" lvl="0" indent="0" algn="l" rtl="0">
              <a:spcBef>
                <a:spcPts val="700"/>
              </a:spcBef>
              <a:spcAft>
                <a:spcPts val="0"/>
              </a:spcAft>
              <a:buNone/>
            </a:pPr>
            <a:endParaRPr lang="en-US">
              <a:solidFill>
                <a:schemeClr val="dk1"/>
              </a:solidFill>
            </a:endParaRPr>
          </a:p>
          <a:p>
            <a:pPr marL="0" lvl="0" indent="0" algn="l" rtl="0">
              <a:spcBef>
                <a:spcPts val="700"/>
              </a:spcBef>
              <a:spcAft>
                <a:spcPts val="0"/>
              </a:spcAft>
              <a:buNone/>
            </a:pPr>
            <a:r>
              <a:rPr lang="en-US">
                <a:solidFill>
                  <a:schemeClr val="dk1"/>
                </a:solidFill>
              </a:rPr>
              <a:t>Therefore, we lean into a newer and stronger definition that is grounded in the social model mentioned by Rachel - Disability is not just perhaps a personal health condition, but disability is a mismatched human interaction. Inaccessible environments and products create barriers that hinder the full and effective participation of people with disabilities.</a:t>
            </a:r>
          </a:p>
          <a:p>
            <a:pPr marL="0" lvl="0" indent="0" algn="l" rtl="0">
              <a:spcBef>
                <a:spcPts val="700"/>
              </a:spcBef>
              <a:spcAft>
                <a:spcPts val="0"/>
              </a:spcAft>
              <a:buNone/>
            </a:pPr>
            <a:endParaRPr lang="en-US">
              <a:solidFill>
                <a:schemeClr val="dk1"/>
              </a:solidFill>
            </a:endParaRPr>
          </a:p>
          <a:p>
            <a:pPr marL="0" lvl="0" indent="0" algn="l" rtl="0">
              <a:spcBef>
                <a:spcPts val="700"/>
              </a:spcBef>
              <a:spcAft>
                <a:spcPts val="0"/>
              </a:spcAft>
              <a:buNone/>
            </a:pPr>
            <a:r>
              <a:rPr lang="en-US">
                <a:solidFill>
                  <a:schemeClr val="dk1"/>
                </a:solidFill>
              </a:rPr>
              <a:t>We don’t say “this person can’t read our game instructions because they’re sight is bad” but instead challenge ourselves to say “this person can’t read our game instructions because we printed it on flat, glossy paper with teeny tiny font… What is this, text for ants?”</a:t>
            </a:r>
          </a:p>
          <a:p>
            <a:pPr marL="0" lvl="0" indent="0" algn="l" rtl="0">
              <a:spcBef>
                <a:spcPts val="700"/>
              </a:spcBef>
              <a:spcAft>
                <a:spcPts val="0"/>
              </a:spcAft>
              <a:buNone/>
            </a:pPr>
            <a:endParaRPr lang="en-US">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So… we don’t say it’s something wrong with the person, there is nothing “wrong” with anyone here, but instead something needs to be improved in our design, whether it be by adjusting the design itself fundamentally or providing some type of option to mitigate whatever mismatch is happening. For example, maybe don’t print instructions using tiny font. Or if you must, provide some alternative format, maybe written instructions online or even better; a video with some voiceover that explains how the game works.</a:t>
            </a:r>
          </a:p>
          <a:p>
            <a:pPr marL="0" lvl="0" indent="0" algn="l" rtl="0">
              <a:spcBef>
                <a:spcPts val="700"/>
              </a:spcBef>
              <a:spcAft>
                <a:spcPts val="0"/>
              </a:spcAft>
              <a:buClr>
                <a:schemeClr val="dk1"/>
              </a:buClr>
              <a:buSzPts val="1100"/>
              <a:buFont typeface="Arial"/>
              <a:buNone/>
            </a:pPr>
            <a:endParaRPr lang="en-US">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We aim to identify the mismatch that is happening between the person and our product. When a mismatch occurs, we call this a barrier. </a:t>
            </a:r>
            <a:endParaRPr lang="en-US" dirty="0">
              <a:solidFill>
                <a:schemeClr val="dk1"/>
              </a:solidFill>
            </a:endParaRPr>
          </a:p>
        </p:txBody>
      </p:sp>
      <p:sp>
        <p:nvSpPr>
          <p:cNvPr id="49" name="Google Shape;49;g1d2751d191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d2751d1910_0_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dirty="0">
                <a:solidFill>
                  <a:schemeClr val="dk1"/>
                </a:solidFill>
              </a:rPr>
              <a:t>So how do we define accessibility? If disability is a mismatch between a player and the product, we </a:t>
            </a:r>
            <a:r>
              <a:rPr lang="en-US" dirty="0" err="1">
                <a:solidFill>
                  <a:schemeClr val="dk1"/>
                </a:solidFill>
              </a:rPr>
              <a:t>jsay</a:t>
            </a:r>
            <a:r>
              <a:rPr lang="en-US" dirty="0">
                <a:solidFill>
                  <a:schemeClr val="dk1"/>
                </a:solidFill>
              </a:rPr>
              <a:t> that accessible design is the practice of reducing, facilitating, or removing the mismatch between a player and the game.</a:t>
            </a:r>
            <a:endParaRPr dirty="0">
              <a:solidFill>
                <a:schemeClr val="dk1"/>
              </a:solidFill>
            </a:endParaRPr>
          </a:p>
          <a:p>
            <a:pPr marL="0" lvl="0" indent="0" algn="l" rtl="0">
              <a:spcBef>
                <a:spcPts val="700"/>
              </a:spcBef>
              <a:spcAft>
                <a:spcPts val="0"/>
              </a:spcAft>
              <a:buNone/>
            </a:pPr>
            <a:endParaRPr dirty="0">
              <a:solidFill>
                <a:schemeClr val="dk1"/>
              </a:solidFill>
            </a:endParaRPr>
          </a:p>
          <a:p>
            <a:pPr marL="0" lvl="0" indent="0" algn="l" rtl="0">
              <a:spcBef>
                <a:spcPts val="700"/>
              </a:spcBef>
              <a:spcAft>
                <a:spcPts val="0"/>
              </a:spcAft>
              <a:buNone/>
            </a:pPr>
            <a:r>
              <a:rPr lang="en-US" dirty="0">
                <a:solidFill>
                  <a:schemeClr val="dk1"/>
                </a:solidFill>
              </a:rPr>
              <a:t>On one side, we have a player who has their own individual needs, and on the other side we have our game. A barrier stands between the two when a player can’t fully access the intended player experience. </a:t>
            </a:r>
            <a:endParaRPr dirty="0">
              <a:solidFill>
                <a:schemeClr val="dk1"/>
              </a:solidFill>
            </a:endParaRPr>
          </a:p>
          <a:p>
            <a:pPr marL="0" lvl="0" indent="0" algn="l" rtl="0">
              <a:spcBef>
                <a:spcPts val="700"/>
              </a:spcBef>
              <a:spcAft>
                <a:spcPts val="0"/>
              </a:spcAft>
              <a:buNone/>
            </a:pPr>
            <a:endParaRPr dirty="0">
              <a:solidFill>
                <a:schemeClr val="dk1"/>
              </a:solidFill>
            </a:endParaRPr>
          </a:p>
          <a:p>
            <a:pPr marL="0" lvl="0" indent="0" algn="l" rtl="0">
              <a:spcBef>
                <a:spcPts val="700"/>
              </a:spcBef>
              <a:spcAft>
                <a:spcPts val="0"/>
              </a:spcAft>
              <a:buClr>
                <a:schemeClr val="dk1"/>
              </a:buClr>
              <a:buSzPts val="1100"/>
              <a:buFont typeface="Arial"/>
              <a:buNone/>
            </a:pPr>
            <a:r>
              <a:rPr lang="en-US" dirty="0">
                <a:solidFill>
                  <a:schemeClr val="dk1"/>
                </a:solidFill>
              </a:rPr>
              <a:t>For example, maybe someone has a hearing condition like deafness, or being hard of hearing. Maybe someone has a vision condition, like colorblindness, low vision, or sightlessness. You can also consider physical aspects, maybe someone has gross motor conditions like walking, or fine motor conditions like handling small pieces on a board. You can consider the mind as well, including cognitive conditions that impact learning, thinking, processing speed, memory, and so on. Just ask yourself, how do players play my game?</a:t>
            </a:r>
            <a:endParaRPr dirty="0">
              <a:solidFill>
                <a:schemeClr val="dk1"/>
              </a:solidFill>
            </a:endParaRPr>
          </a:p>
        </p:txBody>
      </p:sp>
      <p:sp>
        <p:nvSpPr>
          <p:cNvPr id="67" name="Google Shape;67;g1d2751d1910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d2751d1910_0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t>But here is the brilliance of accessibility and how it helps…</a:t>
            </a:r>
            <a:endParaRPr/>
          </a:p>
          <a:p>
            <a:pPr marL="0" lvl="0" indent="0" algn="l" rtl="0">
              <a:spcBef>
                <a:spcPts val="700"/>
              </a:spcBef>
              <a:spcAft>
                <a:spcPts val="0"/>
              </a:spcAft>
              <a:buNone/>
            </a:pPr>
            <a:endParaRPr/>
          </a:p>
          <a:p>
            <a:pPr marL="0" lvl="0" indent="0" algn="l" rtl="0">
              <a:spcBef>
                <a:spcPts val="700"/>
              </a:spcBef>
              <a:spcAft>
                <a:spcPts val="0"/>
              </a:spcAft>
              <a:buNone/>
            </a:pPr>
            <a:r>
              <a:rPr lang="en-US"/>
              <a:t>When we design for one, and we extend to many. </a:t>
            </a:r>
            <a:endParaRPr/>
          </a:p>
          <a:p>
            <a:pPr marL="0" lvl="0" indent="0" algn="l" rtl="0">
              <a:spcBef>
                <a:spcPts val="700"/>
              </a:spcBef>
              <a:spcAft>
                <a:spcPts val="0"/>
              </a:spcAft>
              <a:buNone/>
            </a:pPr>
            <a:endParaRPr/>
          </a:p>
          <a:p>
            <a:pPr marL="0" lvl="0" indent="0" algn="l" rtl="0">
              <a:spcBef>
                <a:spcPts val="700"/>
              </a:spcBef>
              <a:spcAft>
                <a:spcPts val="0"/>
              </a:spcAft>
              <a:buNone/>
            </a:pPr>
            <a:r>
              <a:rPr lang="en-US"/>
              <a:t>Everyone will experience barriers in their lives, regardless of their identities, abilities, and backgrounds. Conditions can be permanent, like someone who is deaf. Conditions can be temporary, like having ear infection and maybe you just got off a plane and your ears won’t pop. Or conditions can be situational-maybe you wanna play some settlers at a bar but can’t hear whether someone wants to trade you wheat or wood. </a:t>
            </a:r>
            <a:endParaRPr/>
          </a:p>
          <a:p>
            <a:pPr marL="0" lvl="0" indent="0" algn="l" rtl="0">
              <a:spcBef>
                <a:spcPts val="700"/>
              </a:spcBef>
              <a:spcAft>
                <a:spcPts val="0"/>
              </a:spcAft>
              <a:buNone/>
            </a:pPr>
            <a:endParaRPr/>
          </a:p>
          <a:p>
            <a:pPr marL="0" lvl="0" indent="0" algn="l" rtl="0">
              <a:spcBef>
                <a:spcPts val="700"/>
              </a:spcBef>
              <a:spcAft>
                <a:spcPts val="0"/>
              </a:spcAft>
              <a:buNone/>
            </a:pPr>
            <a:r>
              <a:rPr lang="en-US"/>
              <a:t>In fact, you’d be surprised by how much accessibility you use in your everyday life!</a:t>
            </a:r>
            <a:endParaRPr/>
          </a:p>
          <a:p>
            <a:pPr marL="0" lvl="0" indent="0" algn="l" rtl="0">
              <a:spcBef>
                <a:spcPts val="700"/>
              </a:spcBef>
              <a:spcAft>
                <a:spcPts val="0"/>
              </a:spcAft>
              <a:buNone/>
            </a:pPr>
            <a:endParaRPr/>
          </a:p>
          <a:p>
            <a:pPr marL="0" lvl="0" indent="0" algn="l" rtl="0">
              <a:spcBef>
                <a:spcPts val="700"/>
              </a:spcBef>
              <a:spcAft>
                <a:spcPts val="0"/>
              </a:spcAft>
              <a:buNone/>
            </a:pPr>
            <a:r>
              <a:rPr lang="en-US"/>
              <a:t>How many of you have turned on subtitles before when watching a movie or tv show? </a:t>
            </a:r>
            <a:endParaRPr/>
          </a:p>
          <a:p>
            <a:pPr marL="0" lvl="0" indent="0" algn="l" rtl="0">
              <a:spcBef>
                <a:spcPts val="700"/>
              </a:spcBef>
              <a:spcAft>
                <a:spcPts val="0"/>
              </a:spcAft>
              <a:buNone/>
            </a:pPr>
            <a:r>
              <a:rPr lang="en-US"/>
              <a:t>&gt; PAUSE</a:t>
            </a:r>
            <a:endParaRPr/>
          </a:p>
          <a:p>
            <a:pPr marL="0" lvl="0" indent="0" algn="l" rtl="0">
              <a:spcBef>
                <a:spcPts val="700"/>
              </a:spcBef>
              <a:spcAft>
                <a:spcPts val="0"/>
              </a:spcAft>
              <a:buNone/>
            </a:pPr>
            <a:r>
              <a:rPr lang="en-US"/>
              <a:t>See, many of you! When we are designing for one — someone who is deaf — we are actually extending our design to many and genuinely improving the overall quality of our products. And that’s pretty neat.</a:t>
            </a:r>
            <a:endParaRPr/>
          </a:p>
          <a:p>
            <a:pPr marL="0" lvl="0" indent="0" algn="l" rtl="0">
              <a:spcBef>
                <a:spcPts val="700"/>
              </a:spcBef>
              <a:spcAft>
                <a:spcPts val="0"/>
              </a:spcAft>
              <a:buNone/>
            </a:pPr>
            <a:endParaRPr/>
          </a:p>
          <a:p>
            <a:pPr marL="0" lvl="0" indent="0" algn="l" rtl="0">
              <a:spcBef>
                <a:spcPts val="700"/>
              </a:spcBef>
              <a:spcAft>
                <a:spcPts val="0"/>
              </a:spcAft>
              <a:buNone/>
            </a:pPr>
            <a:r>
              <a:rPr lang="en-US">
                <a:solidFill>
                  <a:schemeClr val="dk1"/>
                </a:solidFill>
              </a:rPr>
              <a:t>But maybe you are sitting here thinking, “Morgan, this seems like a lot.” And yeah okay fine, that’s valid.</a:t>
            </a:r>
            <a:endParaRPr>
              <a:solidFill>
                <a:schemeClr val="dk1"/>
              </a:solidFill>
            </a:endParaRPr>
          </a:p>
          <a:p>
            <a:pPr marL="0" lvl="0" indent="0" algn="l" rtl="0">
              <a:spcBef>
                <a:spcPts val="700"/>
              </a:spcBef>
              <a:spcAft>
                <a:spcPts val="0"/>
              </a:spcAft>
              <a:buNone/>
            </a:pPr>
            <a:endParaRPr>
              <a:solidFill>
                <a:schemeClr val="dk1"/>
              </a:solidFill>
            </a:endParaRPr>
          </a:p>
          <a:p>
            <a:pPr marL="0" lvl="0" indent="0" algn="l" rtl="0">
              <a:spcBef>
                <a:spcPts val="700"/>
              </a:spcBef>
              <a:spcAft>
                <a:spcPts val="0"/>
              </a:spcAft>
              <a:buNone/>
            </a:pPr>
            <a:r>
              <a:rPr lang="en-US">
                <a:solidFill>
                  <a:schemeClr val="dk1"/>
                </a:solidFill>
              </a:rPr>
              <a:t>There is no silver bullet I can hand to you to make jenga more accessible to folks with dysgraphia or guess who? more accessible to someone who is colorblind.</a:t>
            </a:r>
            <a:endParaRPr>
              <a:solidFill>
                <a:schemeClr val="dk1"/>
              </a:solidFill>
            </a:endParaRPr>
          </a:p>
          <a:p>
            <a:pPr marL="0" lvl="0" indent="0" algn="l" rtl="0">
              <a:spcBef>
                <a:spcPts val="700"/>
              </a:spcBef>
              <a:spcAft>
                <a:spcPts val="0"/>
              </a:spcAft>
              <a:buNone/>
            </a:pPr>
            <a:endParaRPr>
              <a:solidFill>
                <a:schemeClr val="dk1"/>
              </a:solidFill>
            </a:endParaRPr>
          </a:p>
          <a:p>
            <a:pPr marL="0" lvl="0" indent="0" algn="l" rtl="0">
              <a:spcBef>
                <a:spcPts val="700"/>
              </a:spcBef>
              <a:spcAft>
                <a:spcPts val="0"/>
              </a:spcAft>
              <a:buClr>
                <a:schemeClr val="dk1"/>
              </a:buClr>
              <a:buSzPts val="1100"/>
              <a:buFont typeface="Arial"/>
              <a:buNone/>
            </a:pPr>
            <a:r>
              <a:rPr lang="en-US">
                <a:solidFill>
                  <a:schemeClr val="dk1"/>
                </a:solidFill>
              </a:rPr>
              <a:t>The secret truth is, accessibility is a marathon, not a sprint. It’s about continuous learning, improvement, and growth—where we just keep pushing ourselves to do our best. Just like Hand-to-Hand Wombat, you won’t solve it all overnight, but you will make your game more accessible if you make it a part of your process. And then like everything else: you iterate and push yourself to do more. </a:t>
            </a:r>
            <a:endParaRPr>
              <a:solidFill>
                <a:schemeClr val="dk1"/>
              </a:solidFill>
            </a:endParaRPr>
          </a:p>
        </p:txBody>
      </p:sp>
      <p:sp>
        <p:nvSpPr>
          <p:cNvPr id="84" name="Google Shape;84;g1d2751d1910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81f3b56834_2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700"/>
              </a:spcBef>
              <a:spcAft>
                <a:spcPts val="0"/>
              </a:spcAft>
              <a:buNone/>
            </a:pPr>
            <a:r>
              <a:rPr lang="en-US"/>
              <a:t>“That was visionary Morgan… where do I start?” </a:t>
            </a:r>
            <a:endParaRPr/>
          </a:p>
          <a:p>
            <a:pPr marL="0" lvl="0" indent="0" algn="l" rtl="0">
              <a:spcBef>
                <a:spcPts val="700"/>
              </a:spcBef>
              <a:spcAft>
                <a:spcPts val="0"/>
              </a:spcAft>
              <a:buNone/>
            </a:pPr>
            <a:endParaRPr/>
          </a:p>
          <a:p>
            <a:pPr marL="0" lvl="0" indent="0" algn="l" rtl="0">
              <a:spcBef>
                <a:spcPts val="700"/>
              </a:spcBef>
              <a:spcAft>
                <a:spcPts val="0"/>
              </a:spcAft>
              <a:buNone/>
            </a:pPr>
            <a:r>
              <a:rPr lang="en-US"/>
              <a:t>Use resources to identify and solve problems!</a:t>
            </a:r>
            <a:endParaRPr/>
          </a:p>
          <a:p>
            <a:pPr marL="0" lvl="0" indent="0" algn="l" rtl="0">
              <a:spcBef>
                <a:spcPts val="700"/>
              </a:spcBef>
              <a:spcAft>
                <a:spcPts val="0"/>
              </a:spcAft>
              <a:buNone/>
            </a:pPr>
            <a:endParaRPr/>
          </a:p>
          <a:p>
            <a:pPr marL="0" lvl="0" indent="0" algn="l" rtl="0">
              <a:spcBef>
                <a:spcPts val="700"/>
              </a:spcBef>
              <a:spcAft>
                <a:spcPts val="0"/>
              </a:spcAft>
              <a:buNone/>
            </a:pPr>
            <a:r>
              <a:rPr lang="en-US"/>
              <a:t>So when understanding the problem, there are three tools available to game creators. The first is learning from guidelines and other existing resources. No use in re-inventing the wheel when there are plenty of people willing to hand over blueprints. For example, there is the Xbox Accessibility Guidelines created by Microsoft. There is also the Game Accessibility Guidelines, which is a curated list of best practices that was created by game accessibility experts.</a:t>
            </a:r>
            <a:endParaRPr/>
          </a:p>
          <a:p>
            <a:pPr marL="0" lvl="0" indent="0" algn="l" rtl="0">
              <a:spcBef>
                <a:spcPts val="700"/>
              </a:spcBef>
              <a:spcAft>
                <a:spcPts val="0"/>
              </a:spcAft>
              <a:buNone/>
            </a:pPr>
            <a:endParaRPr/>
          </a:p>
          <a:p>
            <a:pPr marL="0" lvl="0" indent="0" algn="l" rtl="0">
              <a:spcBef>
                <a:spcPts val="700"/>
              </a:spcBef>
              <a:spcAft>
                <a:spcPts val="0"/>
              </a:spcAft>
              <a:buNone/>
            </a:pPr>
            <a:r>
              <a:rPr lang="en-US"/>
              <a:t>The second is learning from expert reviews. Accessibility is a rapidly growing topic with tons of information and knowledge. Accessibility Specialists and Designers, like myself, can serve as a resource to help you hone in on your game and help identify goals and quality targets for you to achieve more accessible experiences.</a:t>
            </a:r>
            <a:endParaRPr/>
          </a:p>
          <a:p>
            <a:pPr marL="0" lvl="0" indent="0" algn="l" rtl="0">
              <a:spcBef>
                <a:spcPts val="700"/>
              </a:spcBef>
              <a:spcAft>
                <a:spcPts val="0"/>
              </a:spcAft>
              <a:buNone/>
            </a:pPr>
            <a:endParaRPr/>
          </a:p>
          <a:p>
            <a:pPr marL="0" lvl="0" indent="0" algn="l" rtl="0">
              <a:lnSpc>
                <a:spcPct val="115000"/>
              </a:lnSpc>
              <a:spcBef>
                <a:spcPts val="0"/>
              </a:spcBef>
              <a:spcAft>
                <a:spcPts val="1000"/>
              </a:spcAft>
              <a:buClr>
                <a:schemeClr val="dk1"/>
              </a:buClr>
              <a:buSzPts val="1100"/>
              <a:buFont typeface="Arial"/>
              <a:buNone/>
            </a:pPr>
            <a:r>
              <a:rPr lang="en-US">
                <a:solidFill>
                  <a:schemeClr val="dk1"/>
                </a:solidFill>
              </a:rPr>
              <a:t>Lastly and most importantly, you can understand your problem by learning from your players. The disability community mantra is “</a:t>
            </a:r>
            <a:r>
              <a:rPr lang="en-US" u="sng">
                <a:solidFill>
                  <a:srgbClr val="1155CC"/>
                </a:solidFill>
                <a:hlinkClick r:id="rId3">
                  <a:extLst>
                    <a:ext uri="{A12FA001-AC4F-418D-AE19-62706E023703}">
                      <ahyp:hlinkClr xmlns:ahyp="http://schemas.microsoft.com/office/drawing/2018/hyperlinkcolor" val="tx"/>
                    </a:ext>
                  </a:extLst>
                </a:hlinkClick>
              </a:rPr>
              <a:t>Nothing About Us Without Us</a:t>
            </a:r>
            <a:r>
              <a:rPr lang="en-US">
                <a:solidFill>
                  <a:schemeClr val="dk1"/>
                </a:solidFill>
              </a:rPr>
              <a:t>” – meaning, it’s difficult to make a product for disabled people if we do not listen to or involve them. Disabled gamers, and just anyone who benefits from accessibility, have always existed in our audiences—whether we realize it or not. User testing and player panels can help you a lot. You can delve through forums to see what players are doing, but you can also interact with them too – and this tends to have higher success rates. This transitions well into Jesse’s work, where he will being talking about game accessibility research.</a:t>
            </a:r>
            <a:endParaRPr/>
          </a:p>
        </p:txBody>
      </p:sp>
      <p:sp>
        <p:nvSpPr>
          <p:cNvPr id="92" name="Google Shape;92;g181f3b56834_2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81f3b56834_1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81f3b56834_1_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457200" lvl="0" indent="-317500" algn="l" rtl="0">
              <a:spcBef>
                <a:spcPts val="700"/>
              </a:spcBef>
              <a:spcAft>
                <a:spcPts val="0"/>
              </a:spcAft>
              <a:buSzPts val="1400"/>
              <a:buChar char="-"/>
            </a:pPr>
            <a:r>
              <a:rPr lang="en-US"/>
              <a:t>with this context in mind, we have the question: how do we actually apply these principles in the game design process?</a:t>
            </a:r>
            <a:endParaRPr/>
          </a:p>
          <a:p>
            <a:pPr marL="457200" lvl="0" indent="-317500" algn="l" rtl="0">
              <a:spcBef>
                <a:spcPts val="0"/>
              </a:spcBef>
              <a:spcAft>
                <a:spcPts val="0"/>
              </a:spcAft>
              <a:buSzPts val="1400"/>
              <a:buChar char="-"/>
            </a:pPr>
            <a:r>
              <a:rPr lang="en-US"/>
              <a:t>And that’s where accessibility research comes in</a:t>
            </a:r>
            <a:endParaRPr/>
          </a:p>
          <a:p>
            <a:pPr marL="457200" lvl="0" indent="-317500" algn="l" rtl="0">
              <a:spcBef>
                <a:spcPts val="0"/>
              </a:spcBef>
              <a:spcAft>
                <a:spcPts val="0"/>
              </a:spcAft>
              <a:buSzPts val="1400"/>
              <a:buChar char="-"/>
            </a:pPr>
            <a:r>
              <a:rPr lang="en-US"/>
              <a:t>The first step in this research process is one you all already know: playtesting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type="tx">
  <p:cSld name="TITLE_AND_BODY">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4"/>
          <p:cNvSpPr txBox="1">
            <a:spLocks noGrp="1"/>
          </p:cNvSpPr>
          <p:nvPr>
            <p:ph type="sldNum" idx="12"/>
          </p:nvPr>
        </p:nvSpPr>
        <p:spPr>
          <a:xfrm>
            <a:off x="11307173" y="8133574"/>
            <a:ext cx="683804" cy="681002"/>
          </a:xfrm>
          <a:prstGeom prst="rect">
            <a:avLst/>
          </a:prstGeom>
          <a:noFill/>
          <a:ln>
            <a:noFill/>
          </a:ln>
        </p:spPr>
        <p:txBody>
          <a:bodyPr spcFirstLastPara="1" wrap="square" lIns="81275" tIns="81275" rIns="81275" bIns="81275" anchor="ctr" anchorCtr="0">
            <a:spAutoFit/>
          </a:bodyPr>
          <a:lstStyle>
            <a:lvl1pPr marL="0" lvl="0"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1pPr>
            <a:lvl2pPr marL="0" lvl="1"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2pPr>
            <a:lvl3pPr marL="0" lvl="2"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3pPr>
            <a:lvl4pPr marL="0" lvl="3"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4pPr>
            <a:lvl5pPr marL="0" lvl="4"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5pPr>
            <a:lvl6pPr marL="0" lvl="5"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6pPr>
            <a:lvl7pPr marL="0" lvl="6"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7pPr>
            <a:lvl8pPr marL="0" lvl="7"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8pPr>
            <a:lvl9pPr marL="0" lvl="8"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efault">
  <p:cSld name="Default">
    <p:spTree>
      <p:nvGrpSpPr>
        <p:cNvPr id="1" name="Shape 11"/>
        <p:cNvGrpSpPr/>
        <p:nvPr/>
      </p:nvGrpSpPr>
      <p:grpSpPr>
        <a:xfrm>
          <a:off x="0" y="0"/>
          <a:ext cx="0" cy="0"/>
          <a:chOff x="0" y="0"/>
          <a:chExt cx="0" cy="0"/>
        </a:xfrm>
      </p:grpSpPr>
      <p:sp>
        <p:nvSpPr>
          <p:cNvPr id="12" name="Google Shape;12;p5"/>
          <p:cNvSpPr txBox="1">
            <a:spLocks noGrp="1"/>
          </p:cNvSpPr>
          <p:nvPr>
            <p:ph type="sldNum" idx="12"/>
          </p:nvPr>
        </p:nvSpPr>
        <p:spPr>
          <a:xfrm>
            <a:off x="11307173" y="8133574"/>
            <a:ext cx="683804" cy="681002"/>
          </a:xfrm>
          <a:prstGeom prst="rect">
            <a:avLst/>
          </a:prstGeom>
          <a:noFill/>
          <a:ln>
            <a:noFill/>
          </a:ln>
        </p:spPr>
        <p:txBody>
          <a:bodyPr spcFirstLastPara="1" wrap="square" lIns="81275" tIns="81275" rIns="81275" bIns="81275" anchor="ctr" anchorCtr="0">
            <a:spAutoFit/>
          </a:bodyPr>
          <a:lstStyle>
            <a:lvl1pPr marL="0" lvl="0"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1pPr>
            <a:lvl2pPr marL="0" lvl="1"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2pPr>
            <a:lvl3pPr marL="0" lvl="2"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3pPr>
            <a:lvl4pPr marL="0" lvl="3"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4pPr>
            <a:lvl5pPr marL="0" lvl="4"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5pPr>
            <a:lvl6pPr marL="0" lvl="5"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6pPr>
            <a:lvl7pPr marL="0" lvl="6"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7pPr>
            <a:lvl8pPr marL="0" lvl="7"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8pPr>
            <a:lvl9pPr marL="0" lvl="8" indent="0" algn="ctr">
              <a:lnSpc>
                <a:spcPct val="100000"/>
              </a:lnSpc>
              <a:spcBef>
                <a:spcPts val="0"/>
              </a:spcBef>
              <a:spcAft>
                <a:spcPts val="0"/>
              </a:spcAft>
              <a:buClr>
                <a:srgbClr val="FFFFFF"/>
              </a:buClr>
              <a:buSzPts val="3600"/>
              <a:buFont typeface="Arial"/>
              <a:buNone/>
              <a:defRPr sz="3600">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Text">
  <p:cSld name="CUSTOM">
    <p:spTree>
      <p:nvGrpSpPr>
        <p:cNvPr id="1" name="Shape 13"/>
        <p:cNvGrpSpPr/>
        <p:nvPr/>
      </p:nvGrpSpPr>
      <p:grpSpPr>
        <a:xfrm>
          <a:off x="0" y="0"/>
          <a:ext cx="0" cy="0"/>
          <a:chOff x="0" y="0"/>
          <a:chExt cx="0" cy="0"/>
        </a:xfrm>
      </p:grpSpPr>
      <p:sp>
        <p:nvSpPr>
          <p:cNvPr id="14" name="Google Shape;14;g181f3b56834_1_0"/>
          <p:cNvSpPr txBox="1">
            <a:spLocks noGrp="1"/>
          </p:cNvSpPr>
          <p:nvPr>
            <p:ph type="title"/>
          </p:nvPr>
        </p:nvSpPr>
        <p:spPr>
          <a:xfrm>
            <a:off x="812800" y="691872"/>
            <a:ext cx="14630400" cy="1441800"/>
          </a:xfrm>
          <a:prstGeom prst="rect">
            <a:avLst/>
          </a:prstGeom>
        </p:spPr>
        <p:txBody>
          <a:bodyPr spcFirstLastPara="1" wrap="square" lIns="81275" tIns="81275" rIns="81275" bIns="81275" anchor="t" anchorCtr="0">
            <a:noAutofit/>
          </a:bodyPr>
          <a:lstStyle>
            <a:lvl1pPr lvl="0" algn="l">
              <a:spcBef>
                <a:spcPts val="0"/>
              </a:spcBef>
              <a:spcAft>
                <a:spcPts val="0"/>
              </a:spcAft>
              <a:buClr>
                <a:srgbClr val="6973A9"/>
              </a:buClr>
              <a:buSzPts val="5750"/>
              <a:buNone/>
              <a:defRPr sz="5750">
                <a:solidFill>
                  <a:srgbClr val="6973A9"/>
                </a:solidFill>
                <a:latin typeface="Verdana"/>
                <a:ea typeface="Verdana"/>
                <a:cs typeface="Verdana"/>
                <a:sym typeface="Verdana"/>
              </a:defRPr>
            </a:lvl1pPr>
            <a:lvl2pPr lvl="1">
              <a:spcBef>
                <a:spcPts val="0"/>
              </a:spcBef>
              <a:spcAft>
                <a:spcPts val="0"/>
              </a:spcAft>
              <a:buSzPts val="7200"/>
              <a:buNone/>
              <a:defRPr>
                <a:latin typeface="Verdana"/>
                <a:ea typeface="Verdana"/>
                <a:cs typeface="Verdana"/>
                <a:sym typeface="Verdana"/>
              </a:defRPr>
            </a:lvl2pPr>
            <a:lvl3pPr lvl="2">
              <a:spcBef>
                <a:spcPts val="0"/>
              </a:spcBef>
              <a:spcAft>
                <a:spcPts val="0"/>
              </a:spcAft>
              <a:buSzPts val="7200"/>
              <a:buNone/>
              <a:defRPr>
                <a:latin typeface="Verdana"/>
                <a:ea typeface="Verdana"/>
                <a:cs typeface="Verdana"/>
                <a:sym typeface="Verdana"/>
              </a:defRPr>
            </a:lvl3pPr>
            <a:lvl4pPr lvl="3">
              <a:spcBef>
                <a:spcPts val="0"/>
              </a:spcBef>
              <a:spcAft>
                <a:spcPts val="0"/>
              </a:spcAft>
              <a:buSzPts val="7200"/>
              <a:buNone/>
              <a:defRPr>
                <a:latin typeface="Verdana"/>
                <a:ea typeface="Verdana"/>
                <a:cs typeface="Verdana"/>
                <a:sym typeface="Verdana"/>
              </a:defRPr>
            </a:lvl4pPr>
            <a:lvl5pPr lvl="4">
              <a:spcBef>
                <a:spcPts val="0"/>
              </a:spcBef>
              <a:spcAft>
                <a:spcPts val="0"/>
              </a:spcAft>
              <a:buSzPts val="7200"/>
              <a:buNone/>
              <a:defRPr>
                <a:latin typeface="Verdana"/>
                <a:ea typeface="Verdana"/>
                <a:cs typeface="Verdana"/>
                <a:sym typeface="Verdana"/>
              </a:defRPr>
            </a:lvl5pPr>
            <a:lvl6pPr lvl="5">
              <a:spcBef>
                <a:spcPts val="0"/>
              </a:spcBef>
              <a:spcAft>
                <a:spcPts val="0"/>
              </a:spcAft>
              <a:buSzPts val="7200"/>
              <a:buNone/>
              <a:defRPr>
                <a:latin typeface="Verdana"/>
                <a:ea typeface="Verdana"/>
                <a:cs typeface="Verdana"/>
                <a:sym typeface="Verdana"/>
              </a:defRPr>
            </a:lvl6pPr>
            <a:lvl7pPr lvl="6">
              <a:spcBef>
                <a:spcPts val="0"/>
              </a:spcBef>
              <a:spcAft>
                <a:spcPts val="0"/>
              </a:spcAft>
              <a:buSzPts val="7200"/>
              <a:buNone/>
              <a:defRPr>
                <a:latin typeface="Verdana"/>
                <a:ea typeface="Verdana"/>
                <a:cs typeface="Verdana"/>
                <a:sym typeface="Verdana"/>
              </a:defRPr>
            </a:lvl7pPr>
            <a:lvl8pPr lvl="7">
              <a:spcBef>
                <a:spcPts val="0"/>
              </a:spcBef>
              <a:spcAft>
                <a:spcPts val="0"/>
              </a:spcAft>
              <a:buSzPts val="7200"/>
              <a:buNone/>
              <a:defRPr>
                <a:latin typeface="Verdana"/>
                <a:ea typeface="Verdana"/>
                <a:cs typeface="Verdana"/>
                <a:sym typeface="Verdana"/>
              </a:defRPr>
            </a:lvl8pPr>
            <a:lvl9pPr lvl="8">
              <a:spcBef>
                <a:spcPts val="0"/>
              </a:spcBef>
              <a:spcAft>
                <a:spcPts val="0"/>
              </a:spcAft>
              <a:buSzPts val="7200"/>
              <a:buNone/>
              <a:defRPr>
                <a:latin typeface="Verdana"/>
                <a:ea typeface="Verdana"/>
                <a:cs typeface="Verdana"/>
                <a:sym typeface="Verdana"/>
              </a:defRPr>
            </a:lvl9pPr>
          </a:lstStyle>
          <a:p>
            <a:endParaRPr/>
          </a:p>
        </p:txBody>
      </p:sp>
      <p:sp>
        <p:nvSpPr>
          <p:cNvPr id="15" name="Google Shape;15;g181f3b56834_1_0"/>
          <p:cNvSpPr txBox="1"/>
          <p:nvPr/>
        </p:nvSpPr>
        <p:spPr>
          <a:xfrm>
            <a:off x="837900" y="1978300"/>
            <a:ext cx="14602500" cy="589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4800">
              <a:latin typeface="Verdana"/>
              <a:ea typeface="Verdana"/>
              <a:cs typeface="Verdana"/>
              <a:sym typeface="Verdana"/>
            </a:endParaRPr>
          </a:p>
        </p:txBody>
      </p:sp>
      <p:sp>
        <p:nvSpPr>
          <p:cNvPr id="16" name="Google Shape;16;g181f3b56834_1_0"/>
          <p:cNvSpPr txBox="1">
            <a:spLocks noGrp="1"/>
          </p:cNvSpPr>
          <p:nvPr>
            <p:ph type="body" idx="1"/>
          </p:nvPr>
        </p:nvSpPr>
        <p:spPr>
          <a:xfrm>
            <a:off x="812800" y="2133600"/>
            <a:ext cx="14630400" cy="7010400"/>
          </a:xfrm>
          <a:prstGeom prst="rect">
            <a:avLst/>
          </a:prstGeom>
          <a:noFill/>
          <a:ln>
            <a:noFill/>
          </a:ln>
        </p:spPr>
        <p:txBody>
          <a:bodyPr spcFirstLastPara="1" wrap="square" lIns="81275" tIns="81275" rIns="81275" bIns="81275" anchor="t" anchorCtr="0">
            <a:noAutofit/>
          </a:bodyPr>
          <a:lstStyle>
            <a:lvl1pPr marL="457200" marR="0" lvl="0" indent="-457200" algn="l" rtl="0">
              <a:lnSpc>
                <a:spcPct val="100000"/>
              </a:lnSpc>
              <a:spcBef>
                <a:spcPts val="1100"/>
              </a:spcBef>
              <a:spcAft>
                <a:spcPts val="0"/>
              </a:spcAft>
              <a:buClr>
                <a:srgbClr val="000000"/>
              </a:buClr>
              <a:buSzPts val="3600"/>
              <a:buFont typeface="Verdana"/>
              <a:buChar char="●"/>
              <a:defRPr sz="4800" b="0" i="0" u="none" strike="noStrike" cap="none">
                <a:solidFill>
                  <a:srgbClr val="000000"/>
                </a:solidFill>
                <a:latin typeface="Verdana"/>
                <a:ea typeface="Verdana"/>
                <a:cs typeface="Verdana"/>
                <a:sym typeface="Verdana"/>
              </a:defRPr>
            </a:lvl1pPr>
            <a:lvl2pPr marL="914400" marR="0" lvl="1" indent="-457200" algn="l" rtl="0">
              <a:lnSpc>
                <a:spcPct val="100000"/>
              </a:lnSpc>
              <a:spcBef>
                <a:spcPts val="1100"/>
              </a:spcBef>
              <a:spcAft>
                <a:spcPts val="0"/>
              </a:spcAft>
              <a:buClr>
                <a:srgbClr val="000000"/>
              </a:buClr>
              <a:buSzPts val="3600"/>
              <a:buFont typeface="Verdana"/>
              <a:buChar char="●"/>
              <a:defRPr sz="4800" b="0" i="0" u="none" strike="noStrike" cap="none">
                <a:solidFill>
                  <a:srgbClr val="000000"/>
                </a:solidFill>
                <a:latin typeface="Verdana"/>
                <a:ea typeface="Verdana"/>
                <a:cs typeface="Verdana"/>
                <a:sym typeface="Verdana"/>
              </a:defRPr>
            </a:lvl2pPr>
            <a:lvl3pPr marL="1371600" marR="0" lvl="2" indent="-457200" algn="l" rtl="0">
              <a:lnSpc>
                <a:spcPct val="100000"/>
              </a:lnSpc>
              <a:spcBef>
                <a:spcPts val="1100"/>
              </a:spcBef>
              <a:spcAft>
                <a:spcPts val="0"/>
              </a:spcAft>
              <a:buClr>
                <a:srgbClr val="000000"/>
              </a:buClr>
              <a:buSzPts val="3600"/>
              <a:buFont typeface="Verdana"/>
              <a:buChar char="●"/>
              <a:defRPr sz="4800" b="0" i="0" u="none" strike="noStrike" cap="none">
                <a:solidFill>
                  <a:srgbClr val="000000"/>
                </a:solidFill>
                <a:latin typeface="Verdana"/>
                <a:ea typeface="Verdana"/>
                <a:cs typeface="Verdana"/>
                <a:sym typeface="Verdana"/>
              </a:defRPr>
            </a:lvl3pPr>
            <a:lvl4pPr marL="1828800" marR="0" lvl="3" indent="-441960" algn="l" rtl="0">
              <a:lnSpc>
                <a:spcPct val="100000"/>
              </a:lnSpc>
              <a:spcBef>
                <a:spcPts val="1100"/>
              </a:spcBef>
              <a:spcAft>
                <a:spcPts val="0"/>
              </a:spcAft>
              <a:buClr>
                <a:srgbClr val="000000"/>
              </a:buClr>
              <a:buSzPts val="3360"/>
              <a:buFont typeface="Verdana"/>
              <a:buChar char="●"/>
              <a:defRPr sz="4800" b="0" i="0" u="none" strike="noStrike" cap="none">
                <a:solidFill>
                  <a:srgbClr val="000000"/>
                </a:solidFill>
                <a:latin typeface="Verdana"/>
                <a:ea typeface="Verdana"/>
                <a:cs typeface="Verdana"/>
                <a:sym typeface="Verdana"/>
              </a:defRPr>
            </a:lvl4pPr>
            <a:lvl5pPr marL="2286000" marR="0" lvl="4" indent="-457200" algn="l" rtl="0">
              <a:lnSpc>
                <a:spcPct val="100000"/>
              </a:lnSpc>
              <a:spcBef>
                <a:spcPts val="1100"/>
              </a:spcBef>
              <a:spcAft>
                <a:spcPts val="0"/>
              </a:spcAft>
              <a:buClr>
                <a:srgbClr val="000000"/>
              </a:buClr>
              <a:buSzPts val="3600"/>
              <a:buFont typeface="Verdana"/>
              <a:buChar char="●"/>
              <a:defRPr sz="4800" b="0" i="0" u="none" strike="noStrike" cap="none">
                <a:solidFill>
                  <a:srgbClr val="000000"/>
                </a:solidFill>
                <a:latin typeface="Verdana"/>
                <a:ea typeface="Verdana"/>
                <a:cs typeface="Verdana"/>
                <a:sym typeface="Verdana"/>
              </a:defRPr>
            </a:lvl5pPr>
            <a:lvl6pPr marL="2743200" marR="0" lvl="5" indent="-457200" algn="l" rtl="0">
              <a:lnSpc>
                <a:spcPct val="100000"/>
              </a:lnSpc>
              <a:spcBef>
                <a:spcPts val="1100"/>
              </a:spcBef>
              <a:spcAft>
                <a:spcPts val="0"/>
              </a:spcAft>
              <a:buClr>
                <a:srgbClr val="000000"/>
              </a:buClr>
              <a:buSzPts val="3600"/>
              <a:buFont typeface="Verdana"/>
              <a:buChar char="●"/>
              <a:defRPr sz="4800" b="0" i="0" u="none" strike="noStrike" cap="none">
                <a:solidFill>
                  <a:srgbClr val="000000"/>
                </a:solidFill>
                <a:latin typeface="Verdana"/>
                <a:ea typeface="Verdana"/>
                <a:cs typeface="Verdana"/>
                <a:sym typeface="Verdana"/>
              </a:defRPr>
            </a:lvl6pPr>
            <a:lvl7pPr marL="3200400" marR="0" lvl="6" indent="-457200" algn="l" rtl="0">
              <a:lnSpc>
                <a:spcPct val="100000"/>
              </a:lnSpc>
              <a:spcBef>
                <a:spcPts val="1100"/>
              </a:spcBef>
              <a:spcAft>
                <a:spcPts val="0"/>
              </a:spcAft>
              <a:buClr>
                <a:srgbClr val="000000"/>
              </a:buClr>
              <a:buSzPts val="3600"/>
              <a:buFont typeface="Verdana"/>
              <a:buChar char="●"/>
              <a:defRPr sz="4800" b="0" i="0" u="none" strike="noStrike" cap="none">
                <a:solidFill>
                  <a:srgbClr val="000000"/>
                </a:solidFill>
                <a:latin typeface="Verdana"/>
                <a:ea typeface="Verdana"/>
                <a:cs typeface="Verdana"/>
                <a:sym typeface="Verdana"/>
              </a:defRPr>
            </a:lvl7pPr>
            <a:lvl8pPr marL="3657600" marR="0" lvl="7" indent="-457200" algn="l" rtl="0">
              <a:lnSpc>
                <a:spcPct val="100000"/>
              </a:lnSpc>
              <a:spcBef>
                <a:spcPts val="1100"/>
              </a:spcBef>
              <a:spcAft>
                <a:spcPts val="0"/>
              </a:spcAft>
              <a:buClr>
                <a:srgbClr val="000000"/>
              </a:buClr>
              <a:buSzPts val="3600"/>
              <a:buFont typeface="Verdana"/>
              <a:buChar char="●"/>
              <a:defRPr sz="4800" b="0" i="0" u="none" strike="noStrike" cap="none">
                <a:solidFill>
                  <a:srgbClr val="000000"/>
                </a:solidFill>
                <a:latin typeface="Verdana"/>
                <a:ea typeface="Verdana"/>
                <a:cs typeface="Verdana"/>
                <a:sym typeface="Verdana"/>
              </a:defRPr>
            </a:lvl8pPr>
            <a:lvl9pPr marL="4114800" marR="0" lvl="8" indent="-457200" algn="l" rtl="0">
              <a:lnSpc>
                <a:spcPct val="100000"/>
              </a:lnSpc>
              <a:spcBef>
                <a:spcPts val="1100"/>
              </a:spcBef>
              <a:spcAft>
                <a:spcPts val="0"/>
              </a:spcAft>
              <a:buClr>
                <a:srgbClr val="000000"/>
              </a:buClr>
              <a:buSzPts val="3600"/>
              <a:buFont typeface="Verdana"/>
              <a:buChar char="●"/>
              <a:defRPr sz="4800" b="0" i="0" u="none" strike="noStrike" cap="none">
                <a:solidFill>
                  <a:srgbClr val="000000"/>
                </a:solidFill>
                <a:latin typeface="Verdana"/>
                <a:ea typeface="Verdana"/>
                <a:cs typeface="Verdana"/>
                <a:sym typeface="Verdana"/>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812800" y="122766"/>
            <a:ext cx="14630400" cy="2010835"/>
          </a:xfrm>
          <a:prstGeom prst="rect">
            <a:avLst/>
          </a:prstGeom>
          <a:noFill/>
          <a:ln>
            <a:noFill/>
          </a:ln>
        </p:spPr>
        <p:txBody>
          <a:bodyPr spcFirstLastPara="1" wrap="square" lIns="81275" tIns="81275" rIns="81275" bIns="81275" anchor="ctr" anchorCtr="0">
            <a:noAutofit/>
          </a:bodyPr>
          <a:lstStyle>
            <a:lvl1pPr marR="0" lvl="0" algn="ctr" rtl="0">
              <a:lnSpc>
                <a:spcPct val="100000"/>
              </a:lnSpc>
              <a:spcBef>
                <a:spcPts val="0"/>
              </a:spcBef>
              <a:spcAft>
                <a:spcPts val="0"/>
              </a:spcAft>
              <a:buClr>
                <a:srgbClr val="F2F2F2"/>
              </a:buClr>
              <a:buSzPts val="7200"/>
              <a:buFont typeface="Arial"/>
              <a:buNone/>
              <a:defRPr sz="7200" b="1" i="0" u="none" strike="noStrike" cap="none">
                <a:solidFill>
                  <a:srgbClr val="F2F2F2"/>
                </a:solidFill>
                <a:latin typeface="Arial"/>
                <a:ea typeface="Arial"/>
                <a:cs typeface="Arial"/>
                <a:sym typeface="Arial"/>
              </a:defRPr>
            </a:lvl1pPr>
            <a:lvl2pPr marR="0" lvl="1" algn="ctr" rtl="0">
              <a:lnSpc>
                <a:spcPct val="100000"/>
              </a:lnSpc>
              <a:spcBef>
                <a:spcPts val="0"/>
              </a:spcBef>
              <a:spcAft>
                <a:spcPts val="0"/>
              </a:spcAft>
              <a:buClr>
                <a:srgbClr val="F2F2F2"/>
              </a:buClr>
              <a:buSzPts val="7200"/>
              <a:buFont typeface="Arial"/>
              <a:buNone/>
              <a:defRPr sz="7200" b="1" i="0" u="none" strike="noStrike" cap="none">
                <a:solidFill>
                  <a:srgbClr val="F2F2F2"/>
                </a:solidFill>
                <a:latin typeface="Arial"/>
                <a:ea typeface="Arial"/>
                <a:cs typeface="Arial"/>
                <a:sym typeface="Arial"/>
              </a:defRPr>
            </a:lvl2pPr>
            <a:lvl3pPr marR="0" lvl="2" algn="ctr" rtl="0">
              <a:lnSpc>
                <a:spcPct val="100000"/>
              </a:lnSpc>
              <a:spcBef>
                <a:spcPts val="0"/>
              </a:spcBef>
              <a:spcAft>
                <a:spcPts val="0"/>
              </a:spcAft>
              <a:buClr>
                <a:srgbClr val="F2F2F2"/>
              </a:buClr>
              <a:buSzPts val="7200"/>
              <a:buFont typeface="Arial"/>
              <a:buNone/>
              <a:defRPr sz="7200" b="1" i="0" u="none" strike="noStrike" cap="none">
                <a:solidFill>
                  <a:srgbClr val="F2F2F2"/>
                </a:solidFill>
                <a:latin typeface="Arial"/>
                <a:ea typeface="Arial"/>
                <a:cs typeface="Arial"/>
                <a:sym typeface="Arial"/>
              </a:defRPr>
            </a:lvl3pPr>
            <a:lvl4pPr marR="0" lvl="3" algn="ctr" rtl="0">
              <a:lnSpc>
                <a:spcPct val="100000"/>
              </a:lnSpc>
              <a:spcBef>
                <a:spcPts val="0"/>
              </a:spcBef>
              <a:spcAft>
                <a:spcPts val="0"/>
              </a:spcAft>
              <a:buClr>
                <a:srgbClr val="F2F2F2"/>
              </a:buClr>
              <a:buSzPts val="7200"/>
              <a:buFont typeface="Arial"/>
              <a:buNone/>
              <a:defRPr sz="7200" b="1" i="0" u="none" strike="noStrike" cap="none">
                <a:solidFill>
                  <a:srgbClr val="F2F2F2"/>
                </a:solidFill>
                <a:latin typeface="Arial"/>
                <a:ea typeface="Arial"/>
                <a:cs typeface="Arial"/>
                <a:sym typeface="Arial"/>
              </a:defRPr>
            </a:lvl4pPr>
            <a:lvl5pPr marR="0" lvl="4" algn="ctr" rtl="0">
              <a:lnSpc>
                <a:spcPct val="100000"/>
              </a:lnSpc>
              <a:spcBef>
                <a:spcPts val="0"/>
              </a:spcBef>
              <a:spcAft>
                <a:spcPts val="0"/>
              </a:spcAft>
              <a:buClr>
                <a:srgbClr val="F2F2F2"/>
              </a:buClr>
              <a:buSzPts val="7200"/>
              <a:buFont typeface="Arial"/>
              <a:buNone/>
              <a:defRPr sz="7200" b="1" i="0" u="none" strike="noStrike" cap="none">
                <a:solidFill>
                  <a:srgbClr val="F2F2F2"/>
                </a:solidFill>
                <a:latin typeface="Arial"/>
                <a:ea typeface="Arial"/>
                <a:cs typeface="Arial"/>
                <a:sym typeface="Arial"/>
              </a:defRPr>
            </a:lvl5pPr>
            <a:lvl6pPr marR="0" lvl="5" algn="ctr" rtl="0">
              <a:lnSpc>
                <a:spcPct val="100000"/>
              </a:lnSpc>
              <a:spcBef>
                <a:spcPts val="0"/>
              </a:spcBef>
              <a:spcAft>
                <a:spcPts val="0"/>
              </a:spcAft>
              <a:buClr>
                <a:srgbClr val="F2F2F2"/>
              </a:buClr>
              <a:buSzPts val="7200"/>
              <a:buFont typeface="Arial"/>
              <a:buNone/>
              <a:defRPr sz="7200" b="1" i="0" u="none" strike="noStrike" cap="none">
                <a:solidFill>
                  <a:srgbClr val="F2F2F2"/>
                </a:solidFill>
                <a:latin typeface="Arial"/>
                <a:ea typeface="Arial"/>
                <a:cs typeface="Arial"/>
                <a:sym typeface="Arial"/>
              </a:defRPr>
            </a:lvl6pPr>
            <a:lvl7pPr marR="0" lvl="6" algn="ctr" rtl="0">
              <a:lnSpc>
                <a:spcPct val="100000"/>
              </a:lnSpc>
              <a:spcBef>
                <a:spcPts val="0"/>
              </a:spcBef>
              <a:spcAft>
                <a:spcPts val="0"/>
              </a:spcAft>
              <a:buClr>
                <a:srgbClr val="F2F2F2"/>
              </a:buClr>
              <a:buSzPts val="7200"/>
              <a:buFont typeface="Arial"/>
              <a:buNone/>
              <a:defRPr sz="7200" b="1" i="0" u="none" strike="noStrike" cap="none">
                <a:solidFill>
                  <a:srgbClr val="F2F2F2"/>
                </a:solidFill>
                <a:latin typeface="Arial"/>
                <a:ea typeface="Arial"/>
                <a:cs typeface="Arial"/>
                <a:sym typeface="Arial"/>
              </a:defRPr>
            </a:lvl7pPr>
            <a:lvl8pPr marR="0" lvl="7" algn="ctr" rtl="0">
              <a:lnSpc>
                <a:spcPct val="100000"/>
              </a:lnSpc>
              <a:spcBef>
                <a:spcPts val="0"/>
              </a:spcBef>
              <a:spcAft>
                <a:spcPts val="0"/>
              </a:spcAft>
              <a:buClr>
                <a:srgbClr val="F2F2F2"/>
              </a:buClr>
              <a:buSzPts val="7200"/>
              <a:buFont typeface="Arial"/>
              <a:buNone/>
              <a:defRPr sz="7200" b="1" i="0" u="none" strike="noStrike" cap="none">
                <a:solidFill>
                  <a:srgbClr val="F2F2F2"/>
                </a:solidFill>
                <a:latin typeface="Arial"/>
                <a:ea typeface="Arial"/>
                <a:cs typeface="Arial"/>
                <a:sym typeface="Arial"/>
              </a:defRPr>
            </a:lvl8pPr>
            <a:lvl9pPr marR="0" lvl="8" algn="ctr" rtl="0">
              <a:lnSpc>
                <a:spcPct val="100000"/>
              </a:lnSpc>
              <a:spcBef>
                <a:spcPts val="0"/>
              </a:spcBef>
              <a:spcAft>
                <a:spcPts val="0"/>
              </a:spcAft>
              <a:buClr>
                <a:srgbClr val="F2F2F2"/>
              </a:buClr>
              <a:buSzPts val="7200"/>
              <a:buFont typeface="Arial"/>
              <a:buNone/>
              <a:defRPr sz="7200" b="1" i="0" u="none" strike="noStrike" cap="none">
                <a:solidFill>
                  <a:srgbClr val="F2F2F2"/>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812800" y="2133600"/>
            <a:ext cx="14630400" cy="7010400"/>
          </a:xfrm>
          <a:prstGeom prst="rect">
            <a:avLst/>
          </a:prstGeom>
          <a:noFill/>
          <a:ln>
            <a:noFill/>
          </a:ln>
        </p:spPr>
        <p:txBody>
          <a:bodyPr spcFirstLastPara="1" wrap="square" lIns="81275" tIns="81275" rIns="81275" bIns="81275" anchor="t" anchorCtr="0">
            <a:noAutofit/>
          </a:bodyPr>
          <a:lstStyle>
            <a:lvl1pPr marL="457200" marR="0" lvl="0" indent="-457200" algn="l" rtl="0">
              <a:lnSpc>
                <a:spcPct val="100000"/>
              </a:lnSpc>
              <a:spcBef>
                <a:spcPts val="1100"/>
              </a:spcBef>
              <a:spcAft>
                <a:spcPts val="0"/>
              </a:spcAft>
              <a:buClr>
                <a:srgbClr val="000000"/>
              </a:buClr>
              <a:buSzPts val="3600"/>
              <a:buFont typeface="Verdana"/>
              <a:buChar char="●"/>
              <a:defRPr sz="4800" b="0" i="0" u="none" strike="noStrike" cap="none">
                <a:solidFill>
                  <a:srgbClr val="000000"/>
                </a:solidFill>
                <a:latin typeface="Verdana"/>
                <a:ea typeface="Verdana"/>
                <a:cs typeface="Verdana"/>
                <a:sym typeface="Verdana"/>
              </a:defRPr>
            </a:lvl1pPr>
            <a:lvl2pPr marL="914400" marR="0" lvl="1" indent="-457200" algn="l" rtl="0">
              <a:lnSpc>
                <a:spcPct val="100000"/>
              </a:lnSpc>
              <a:spcBef>
                <a:spcPts val="1100"/>
              </a:spcBef>
              <a:spcAft>
                <a:spcPts val="0"/>
              </a:spcAft>
              <a:buClr>
                <a:srgbClr val="000000"/>
              </a:buClr>
              <a:buSzPts val="3600"/>
              <a:buFont typeface="Verdana"/>
              <a:buChar char="●"/>
              <a:defRPr sz="4800" b="0" i="0" u="none" strike="noStrike" cap="none">
                <a:solidFill>
                  <a:srgbClr val="000000"/>
                </a:solidFill>
                <a:latin typeface="Verdana"/>
                <a:ea typeface="Verdana"/>
                <a:cs typeface="Verdana"/>
                <a:sym typeface="Verdana"/>
              </a:defRPr>
            </a:lvl2pPr>
            <a:lvl3pPr marL="1371600" marR="0" lvl="2" indent="-457200" algn="l" rtl="0">
              <a:lnSpc>
                <a:spcPct val="100000"/>
              </a:lnSpc>
              <a:spcBef>
                <a:spcPts val="1100"/>
              </a:spcBef>
              <a:spcAft>
                <a:spcPts val="0"/>
              </a:spcAft>
              <a:buClr>
                <a:srgbClr val="000000"/>
              </a:buClr>
              <a:buSzPts val="3600"/>
              <a:buFont typeface="Verdana"/>
              <a:buChar char="●"/>
              <a:defRPr sz="4800" b="0" i="0" u="none" strike="noStrike" cap="none">
                <a:solidFill>
                  <a:srgbClr val="000000"/>
                </a:solidFill>
                <a:latin typeface="Verdana"/>
                <a:ea typeface="Verdana"/>
                <a:cs typeface="Verdana"/>
                <a:sym typeface="Verdana"/>
              </a:defRPr>
            </a:lvl3pPr>
            <a:lvl4pPr marL="1828800" marR="0" lvl="3" indent="-441960" algn="l" rtl="0">
              <a:lnSpc>
                <a:spcPct val="100000"/>
              </a:lnSpc>
              <a:spcBef>
                <a:spcPts val="1100"/>
              </a:spcBef>
              <a:spcAft>
                <a:spcPts val="0"/>
              </a:spcAft>
              <a:buClr>
                <a:srgbClr val="000000"/>
              </a:buClr>
              <a:buSzPts val="3360"/>
              <a:buFont typeface="Verdana"/>
              <a:buChar char="●"/>
              <a:defRPr sz="4800" b="0" i="0" u="none" strike="noStrike" cap="none">
                <a:solidFill>
                  <a:srgbClr val="000000"/>
                </a:solidFill>
                <a:latin typeface="Verdana"/>
                <a:ea typeface="Verdana"/>
                <a:cs typeface="Verdana"/>
                <a:sym typeface="Verdana"/>
              </a:defRPr>
            </a:lvl4pPr>
            <a:lvl5pPr marL="2286000" marR="0" lvl="4" indent="-457200" algn="l" rtl="0">
              <a:lnSpc>
                <a:spcPct val="100000"/>
              </a:lnSpc>
              <a:spcBef>
                <a:spcPts val="1100"/>
              </a:spcBef>
              <a:spcAft>
                <a:spcPts val="0"/>
              </a:spcAft>
              <a:buClr>
                <a:srgbClr val="000000"/>
              </a:buClr>
              <a:buSzPts val="3600"/>
              <a:buFont typeface="Verdana"/>
              <a:buChar char="●"/>
              <a:defRPr sz="4800" b="0" i="0" u="none" strike="noStrike" cap="none">
                <a:solidFill>
                  <a:srgbClr val="000000"/>
                </a:solidFill>
                <a:latin typeface="Verdana"/>
                <a:ea typeface="Verdana"/>
                <a:cs typeface="Verdana"/>
                <a:sym typeface="Verdana"/>
              </a:defRPr>
            </a:lvl5pPr>
            <a:lvl6pPr marL="2743200" marR="0" lvl="5" indent="-457200" algn="l" rtl="0">
              <a:lnSpc>
                <a:spcPct val="100000"/>
              </a:lnSpc>
              <a:spcBef>
                <a:spcPts val="1100"/>
              </a:spcBef>
              <a:spcAft>
                <a:spcPts val="0"/>
              </a:spcAft>
              <a:buClr>
                <a:srgbClr val="000000"/>
              </a:buClr>
              <a:buSzPts val="3600"/>
              <a:buFont typeface="Verdana"/>
              <a:buChar char="●"/>
              <a:defRPr sz="4800" b="0" i="0" u="none" strike="noStrike" cap="none">
                <a:solidFill>
                  <a:srgbClr val="000000"/>
                </a:solidFill>
                <a:latin typeface="Verdana"/>
                <a:ea typeface="Verdana"/>
                <a:cs typeface="Verdana"/>
                <a:sym typeface="Verdana"/>
              </a:defRPr>
            </a:lvl6pPr>
            <a:lvl7pPr marL="3200400" marR="0" lvl="6" indent="-457200" algn="l" rtl="0">
              <a:lnSpc>
                <a:spcPct val="100000"/>
              </a:lnSpc>
              <a:spcBef>
                <a:spcPts val="1100"/>
              </a:spcBef>
              <a:spcAft>
                <a:spcPts val="0"/>
              </a:spcAft>
              <a:buClr>
                <a:srgbClr val="000000"/>
              </a:buClr>
              <a:buSzPts val="3600"/>
              <a:buFont typeface="Verdana"/>
              <a:buChar char="●"/>
              <a:defRPr sz="4800" b="0" i="0" u="none" strike="noStrike" cap="none">
                <a:solidFill>
                  <a:srgbClr val="000000"/>
                </a:solidFill>
                <a:latin typeface="Verdana"/>
                <a:ea typeface="Verdana"/>
                <a:cs typeface="Verdana"/>
                <a:sym typeface="Verdana"/>
              </a:defRPr>
            </a:lvl7pPr>
            <a:lvl8pPr marL="3657600" marR="0" lvl="7" indent="-457200" algn="l" rtl="0">
              <a:lnSpc>
                <a:spcPct val="100000"/>
              </a:lnSpc>
              <a:spcBef>
                <a:spcPts val="1100"/>
              </a:spcBef>
              <a:spcAft>
                <a:spcPts val="0"/>
              </a:spcAft>
              <a:buClr>
                <a:srgbClr val="000000"/>
              </a:buClr>
              <a:buSzPts val="3600"/>
              <a:buFont typeface="Verdana"/>
              <a:buChar char="●"/>
              <a:defRPr sz="4800" b="0" i="0" u="none" strike="noStrike" cap="none">
                <a:solidFill>
                  <a:srgbClr val="000000"/>
                </a:solidFill>
                <a:latin typeface="Verdana"/>
                <a:ea typeface="Verdana"/>
                <a:cs typeface="Verdana"/>
                <a:sym typeface="Verdana"/>
              </a:defRPr>
            </a:lvl8pPr>
            <a:lvl9pPr marL="4114800" marR="0" lvl="8" indent="-457200" algn="l" rtl="0">
              <a:lnSpc>
                <a:spcPct val="100000"/>
              </a:lnSpc>
              <a:spcBef>
                <a:spcPts val="1100"/>
              </a:spcBef>
              <a:spcAft>
                <a:spcPts val="0"/>
              </a:spcAft>
              <a:buClr>
                <a:srgbClr val="000000"/>
              </a:buClr>
              <a:buSzPts val="3600"/>
              <a:buFont typeface="Verdana"/>
              <a:buChar char="●"/>
              <a:defRPr sz="4800" b="0" i="0" u="none" strike="noStrike" cap="none">
                <a:solidFill>
                  <a:srgbClr val="000000"/>
                </a:solidFill>
                <a:latin typeface="Verdana"/>
                <a:ea typeface="Verdana"/>
                <a:cs typeface="Verdana"/>
                <a:sym typeface="Verdana"/>
              </a:defRPr>
            </a:lvl9pPr>
          </a:lstStyle>
          <a:p>
            <a:endParaRPr/>
          </a:p>
        </p:txBody>
      </p:sp>
      <p:sp>
        <p:nvSpPr>
          <p:cNvPr id="8" name="Google Shape;8;p3"/>
          <p:cNvSpPr txBox="1">
            <a:spLocks noGrp="1"/>
          </p:cNvSpPr>
          <p:nvPr>
            <p:ph type="sldNum" idx="12"/>
          </p:nvPr>
        </p:nvSpPr>
        <p:spPr>
          <a:xfrm>
            <a:off x="11307173" y="8133574"/>
            <a:ext cx="683804" cy="681002"/>
          </a:xfrm>
          <a:prstGeom prst="rect">
            <a:avLst/>
          </a:prstGeom>
          <a:noFill/>
          <a:ln>
            <a:noFill/>
          </a:ln>
        </p:spPr>
        <p:txBody>
          <a:bodyPr spcFirstLastPara="1" wrap="square" lIns="81275" tIns="81275" rIns="81275" bIns="81275" anchor="ctr" anchorCtr="0">
            <a:spAutoFit/>
          </a:bodyPr>
          <a:lstStyle>
            <a:lvl1pPr marL="0" marR="0" lvl="0" indent="0" algn="ctr" rtl="0">
              <a:lnSpc>
                <a:spcPct val="10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2pPr>
            <a:lvl3pPr marL="0" marR="0" lvl="2" indent="0" algn="ctr" rtl="0">
              <a:lnSpc>
                <a:spcPct val="10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3pPr>
            <a:lvl4pPr marL="0" marR="0" lvl="3" indent="0" algn="ctr" rtl="0">
              <a:lnSpc>
                <a:spcPct val="10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4pPr>
            <a:lvl5pPr marL="0" marR="0" lvl="4" indent="0" algn="ctr" rtl="0">
              <a:lnSpc>
                <a:spcPct val="10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5pPr>
            <a:lvl6pPr marL="0" marR="0" lvl="5" indent="0" algn="ctr" rtl="0">
              <a:lnSpc>
                <a:spcPct val="10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6pPr>
            <a:lvl7pPr marL="0" marR="0" lvl="6" indent="0" algn="ctr" rtl="0">
              <a:lnSpc>
                <a:spcPct val="10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7pPr>
            <a:lvl8pPr marL="0" marR="0" lvl="7" indent="0" algn="ctr" rtl="0">
              <a:lnSpc>
                <a:spcPct val="10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8pPr>
            <a:lvl9pPr marL="0" marR="0" lvl="8" indent="0" algn="ctr" rtl="0">
              <a:lnSpc>
                <a:spcPct val="10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who.int/health-topics/disability"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microsoft.com/design/inclusiv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igda-gasig.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
        <p:cNvGrpSpPr/>
        <p:nvPr/>
      </p:nvGrpSpPr>
      <p:grpSpPr>
        <a:xfrm>
          <a:off x="0" y="0"/>
          <a:ext cx="0" cy="0"/>
          <a:chOff x="0" y="0"/>
          <a:chExt cx="0" cy="0"/>
        </a:xfrm>
      </p:grpSpPr>
      <p:sp>
        <p:nvSpPr>
          <p:cNvPr id="21" name="Google Shape;21;p1"/>
          <p:cNvSpPr txBox="1">
            <a:spLocks noGrp="1"/>
          </p:cNvSpPr>
          <p:nvPr>
            <p:ph type="title" idx="4294967295"/>
          </p:nvPr>
        </p:nvSpPr>
        <p:spPr>
          <a:xfrm>
            <a:off x="711200" y="2489324"/>
            <a:ext cx="14546561" cy="2248793"/>
          </a:xfrm>
          <a:prstGeom prst="rect">
            <a:avLst/>
          </a:prstGeom>
          <a:noFill/>
          <a:ln>
            <a:noFill/>
          </a:ln>
        </p:spPr>
        <p:txBody>
          <a:bodyPr spcFirstLastPara="1" wrap="square" lIns="81275" tIns="81275" rIns="81275" bIns="81275" anchor="t" anchorCtr="0">
            <a:normAutofit fontScale="90000"/>
          </a:bodyPr>
          <a:lstStyle/>
          <a:p>
            <a:pPr marL="0" lvl="0" indent="0" algn="l" rtl="0">
              <a:lnSpc>
                <a:spcPct val="100000"/>
              </a:lnSpc>
              <a:spcBef>
                <a:spcPts val="0"/>
              </a:spcBef>
              <a:spcAft>
                <a:spcPts val="0"/>
              </a:spcAft>
              <a:buClr>
                <a:srgbClr val="FBD900"/>
              </a:buClr>
              <a:buSzPct val="100000"/>
              <a:buFont typeface="Arial"/>
              <a:buNone/>
            </a:pPr>
            <a:r>
              <a:rPr lang="en-US">
                <a:solidFill>
                  <a:srgbClr val="FBD900"/>
                </a:solidFill>
              </a:rPr>
              <a:t>Building An Accessible</a:t>
            </a:r>
            <a:br>
              <a:rPr lang="en-US">
                <a:solidFill>
                  <a:srgbClr val="FBD900"/>
                </a:solidFill>
              </a:rPr>
            </a:br>
            <a:r>
              <a:rPr lang="en-US">
                <a:solidFill>
                  <a:srgbClr val="FBD900"/>
                </a:solidFill>
              </a:rPr>
              <a:t>Board Game</a:t>
            </a:r>
            <a:endParaRPr/>
          </a:p>
        </p:txBody>
      </p:sp>
      <p:sp>
        <p:nvSpPr>
          <p:cNvPr id="22" name="Google Shape;22;p1"/>
          <p:cNvSpPr txBox="1"/>
          <p:nvPr/>
        </p:nvSpPr>
        <p:spPr>
          <a:xfrm>
            <a:off x="711200" y="4976875"/>
            <a:ext cx="4900200" cy="1620300"/>
          </a:xfrm>
          <a:prstGeom prst="rect">
            <a:avLst/>
          </a:prstGeom>
          <a:noFill/>
          <a:ln>
            <a:noFill/>
          </a:ln>
        </p:spPr>
        <p:txBody>
          <a:bodyPr spcFirstLastPara="1" wrap="square" lIns="81275" tIns="81275" rIns="81275" bIns="81275" anchor="t" anchorCtr="0">
            <a:normAutofit fontScale="92500"/>
          </a:bodyPr>
          <a:lstStyle/>
          <a:p>
            <a:pPr marL="0" marR="0" lvl="0" indent="0" algn="l" rtl="0">
              <a:lnSpc>
                <a:spcPct val="100000"/>
              </a:lnSpc>
              <a:spcBef>
                <a:spcPts val="0"/>
              </a:spcBef>
              <a:spcAft>
                <a:spcPts val="0"/>
              </a:spcAft>
              <a:buClr>
                <a:srgbClr val="FFFFFF"/>
              </a:buClr>
              <a:buSzPts val="3600"/>
              <a:buFont typeface="Arial"/>
              <a:buNone/>
            </a:pPr>
            <a:r>
              <a:rPr lang="en-US" sz="3600" b="1">
                <a:solidFill>
                  <a:srgbClr val="FFFFFF"/>
                </a:solidFill>
              </a:rPr>
              <a:t>Carol Mertz</a:t>
            </a:r>
            <a:endParaRPr b="1"/>
          </a:p>
          <a:p>
            <a:pPr marL="0" marR="0" lvl="0" indent="0" algn="l" rtl="0">
              <a:lnSpc>
                <a:spcPct val="100000"/>
              </a:lnSpc>
              <a:spcBef>
                <a:spcPts val="0"/>
              </a:spcBef>
              <a:spcAft>
                <a:spcPts val="0"/>
              </a:spcAft>
              <a:buClr>
                <a:srgbClr val="FFFFFF"/>
              </a:buClr>
              <a:buSzPts val="3600"/>
              <a:buFont typeface="Arial"/>
              <a:buNone/>
            </a:pPr>
            <a:r>
              <a:rPr lang="en-US" sz="3600">
                <a:solidFill>
                  <a:srgbClr val="FFFFFF"/>
                </a:solidFill>
              </a:rPr>
              <a:t>Senior Game Designer</a:t>
            </a:r>
            <a:br>
              <a:rPr lang="en-US" sz="3600">
                <a:solidFill>
                  <a:srgbClr val="FFFFFF"/>
                </a:solidFill>
              </a:rPr>
            </a:br>
            <a:r>
              <a:rPr lang="en-US" sz="3600">
                <a:solidFill>
                  <a:srgbClr val="FFFFFF"/>
                </a:solidFill>
              </a:rPr>
              <a:t>Exploding Kittens</a:t>
            </a:r>
            <a:endParaRPr/>
          </a:p>
        </p:txBody>
      </p:sp>
      <p:sp>
        <p:nvSpPr>
          <p:cNvPr id="23" name="Google Shape;23;p1"/>
          <p:cNvSpPr txBox="1"/>
          <p:nvPr/>
        </p:nvSpPr>
        <p:spPr>
          <a:xfrm>
            <a:off x="5991550" y="4976875"/>
            <a:ext cx="4900200" cy="1620300"/>
          </a:xfrm>
          <a:prstGeom prst="rect">
            <a:avLst/>
          </a:prstGeom>
          <a:noFill/>
          <a:ln>
            <a:noFill/>
          </a:ln>
        </p:spPr>
        <p:txBody>
          <a:bodyPr spcFirstLastPara="1" wrap="square" lIns="81275" tIns="81275" rIns="81275" bIns="81275" anchor="t" anchorCtr="0">
            <a:normAutofit fontScale="92500"/>
          </a:bodyPr>
          <a:lstStyle/>
          <a:p>
            <a:pPr marL="0" marR="0" lvl="0" indent="0" algn="l" rtl="0">
              <a:lnSpc>
                <a:spcPct val="100000"/>
              </a:lnSpc>
              <a:spcBef>
                <a:spcPts val="0"/>
              </a:spcBef>
              <a:spcAft>
                <a:spcPts val="0"/>
              </a:spcAft>
              <a:buClr>
                <a:srgbClr val="FFFFFF"/>
              </a:buClr>
              <a:buSzPts val="3600"/>
              <a:buFont typeface="Arial"/>
              <a:buNone/>
            </a:pPr>
            <a:r>
              <a:rPr lang="en-US" sz="3600" b="1">
                <a:solidFill>
                  <a:srgbClr val="FFFFFF"/>
                </a:solidFill>
              </a:rPr>
              <a:t>Morgan Baker</a:t>
            </a:r>
            <a:endParaRPr b="1"/>
          </a:p>
          <a:p>
            <a:pPr marL="0" marR="0" lvl="0" indent="0" algn="l" rtl="0">
              <a:lnSpc>
                <a:spcPct val="100000"/>
              </a:lnSpc>
              <a:spcBef>
                <a:spcPts val="0"/>
              </a:spcBef>
              <a:spcAft>
                <a:spcPts val="0"/>
              </a:spcAft>
              <a:buClr>
                <a:srgbClr val="FFFFFF"/>
              </a:buClr>
              <a:buSzPts val="3600"/>
              <a:buFont typeface="Arial"/>
              <a:buNone/>
            </a:pPr>
            <a:r>
              <a:rPr lang="en-US" sz="3600">
                <a:solidFill>
                  <a:srgbClr val="FFFFFF"/>
                </a:solidFill>
              </a:rPr>
              <a:t>Accessibility Specialist Independent (&amp; EA)</a:t>
            </a:r>
            <a:endParaRPr/>
          </a:p>
        </p:txBody>
      </p:sp>
      <p:sp>
        <p:nvSpPr>
          <p:cNvPr id="24" name="Google Shape;24;p1"/>
          <p:cNvSpPr txBox="1"/>
          <p:nvPr/>
        </p:nvSpPr>
        <p:spPr>
          <a:xfrm>
            <a:off x="711200" y="6724725"/>
            <a:ext cx="5507400" cy="1620300"/>
          </a:xfrm>
          <a:prstGeom prst="rect">
            <a:avLst/>
          </a:prstGeom>
          <a:noFill/>
          <a:ln>
            <a:noFill/>
          </a:ln>
        </p:spPr>
        <p:txBody>
          <a:bodyPr spcFirstLastPara="1" wrap="square" lIns="81275" tIns="81275" rIns="81275" bIns="81275" anchor="t" anchorCtr="0">
            <a:normAutofit fontScale="92500"/>
          </a:bodyPr>
          <a:lstStyle/>
          <a:p>
            <a:pPr marL="0" marR="0" lvl="0" indent="0" algn="l" rtl="0">
              <a:lnSpc>
                <a:spcPct val="100000"/>
              </a:lnSpc>
              <a:spcBef>
                <a:spcPts val="0"/>
              </a:spcBef>
              <a:spcAft>
                <a:spcPts val="0"/>
              </a:spcAft>
              <a:buClr>
                <a:srgbClr val="FFFFFF"/>
              </a:buClr>
              <a:buSzPts val="3600"/>
              <a:buFont typeface="Arial"/>
              <a:buNone/>
            </a:pPr>
            <a:r>
              <a:rPr lang="en-US" sz="3600" b="1">
                <a:solidFill>
                  <a:srgbClr val="FFFFFF"/>
                </a:solidFill>
              </a:rPr>
              <a:t>Jesse Martinez</a:t>
            </a:r>
            <a:endParaRPr b="1"/>
          </a:p>
          <a:p>
            <a:pPr marL="0" marR="0" lvl="0" indent="0" algn="l" rtl="0">
              <a:lnSpc>
                <a:spcPct val="100000"/>
              </a:lnSpc>
              <a:spcBef>
                <a:spcPts val="0"/>
              </a:spcBef>
              <a:spcAft>
                <a:spcPts val="0"/>
              </a:spcAft>
              <a:buClr>
                <a:srgbClr val="FFFFFF"/>
              </a:buClr>
              <a:buSzPts val="3600"/>
              <a:buFont typeface="Arial"/>
              <a:buNone/>
            </a:pPr>
            <a:r>
              <a:rPr lang="en-US" sz="3600">
                <a:solidFill>
                  <a:srgbClr val="FFFFFF"/>
                </a:solidFill>
              </a:rPr>
              <a:t>PhD Student</a:t>
            </a:r>
            <a:br>
              <a:rPr lang="en-US" sz="3600">
                <a:solidFill>
                  <a:srgbClr val="FFFFFF"/>
                </a:solidFill>
              </a:rPr>
            </a:br>
            <a:r>
              <a:rPr lang="en-US" sz="3600">
                <a:solidFill>
                  <a:srgbClr val="FFFFFF"/>
                </a:solidFill>
              </a:rPr>
              <a:t>University of Washington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181f3b56834_1_34"/>
          <p:cNvSpPr txBox="1">
            <a:spLocks noGrp="1"/>
          </p:cNvSpPr>
          <p:nvPr>
            <p:ph type="title"/>
          </p:nvPr>
        </p:nvSpPr>
        <p:spPr>
          <a:xfrm>
            <a:off x="812800" y="691872"/>
            <a:ext cx="146304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Accessibility Playtesting</a:t>
            </a:r>
            <a:endParaRPr/>
          </a:p>
        </p:txBody>
      </p:sp>
      <p:sp>
        <p:nvSpPr>
          <p:cNvPr id="113" name="Google Shape;113;g181f3b56834_1_34"/>
          <p:cNvSpPr txBox="1">
            <a:spLocks noGrp="1"/>
          </p:cNvSpPr>
          <p:nvPr>
            <p:ph type="body" idx="1"/>
          </p:nvPr>
        </p:nvSpPr>
        <p:spPr>
          <a:xfrm>
            <a:off x="1414000" y="2133600"/>
            <a:ext cx="13428000" cy="6243600"/>
          </a:xfrm>
          <a:prstGeom prst="rect">
            <a:avLst/>
          </a:prstGeom>
        </p:spPr>
        <p:txBody>
          <a:bodyPr spcFirstLastPara="1" wrap="square" lIns="81275" tIns="81275" rIns="81275" bIns="81275" anchor="t" anchorCtr="0">
            <a:noAutofit/>
          </a:bodyPr>
          <a:lstStyle/>
          <a:p>
            <a:pPr marL="0" lvl="0" indent="0" algn="l" rtl="0">
              <a:lnSpc>
                <a:spcPct val="115000"/>
              </a:lnSpc>
              <a:spcBef>
                <a:spcPts val="1100"/>
              </a:spcBef>
              <a:spcAft>
                <a:spcPts val="0"/>
              </a:spcAft>
              <a:buNone/>
            </a:pPr>
            <a:r>
              <a:rPr lang="en-US" b="1"/>
              <a:t>Reasons this is important:</a:t>
            </a:r>
            <a:endParaRPr b="1"/>
          </a:p>
          <a:p>
            <a:pPr marL="457200" lvl="0" indent="-457200" algn="l" rtl="0">
              <a:lnSpc>
                <a:spcPct val="115000"/>
              </a:lnSpc>
              <a:spcBef>
                <a:spcPts val="1000"/>
              </a:spcBef>
              <a:spcAft>
                <a:spcPts val="1000"/>
              </a:spcAft>
              <a:buSzPts val="3600"/>
              <a:buAutoNum type="arabicPeriod"/>
            </a:pPr>
            <a:r>
              <a:rPr lang="en-US"/>
              <a:t>These players will have a </a:t>
            </a:r>
            <a:r>
              <a:rPr lang="en-US" i="1"/>
              <a:t>fundamentally different</a:t>
            </a:r>
            <a:r>
              <a:rPr lang="en-US"/>
              <a:t> experience with your game</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202684f2e48_0_140"/>
          <p:cNvSpPr txBox="1">
            <a:spLocks noGrp="1"/>
          </p:cNvSpPr>
          <p:nvPr>
            <p:ph type="title"/>
          </p:nvPr>
        </p:nvSpPr>
        <p:spPr>
          <a:xfrm>
            <a:off x="812800" y="691872"/>
            <a:ext cx="146304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Accessibility Playtesting</a:t>
            </a:r>
            <a:endParaRPr/>
          </a:p>
        </p:txBody>
      </p:sp>
      <p:sp>
        <p:nvSpPr>
          <p:cNvPr id="119" name="Google Shape;119;g202684f2e48_0_140"/>
          <p:cNvSpPr txBox="1">
            <a:spLocks noGrp="1"/>
          </p:cNvSpPr>
          <p:nvPr>
            <p:ph type="body" idx="1"/>
          </p:nvPr>
        </p:nvSpPr>
        <p:spPr>
          <a:xfrm>
            <a:off x="1414000" y="2133600"/>
            <a:ext cx="13428000" cy="6243600"/>
          </a:xfrm>
          <a:prstGeom prst="rect">
            <a:avLst/>
          </a:prstGeom>
        </p:spPr>
        <p:txBody>
          <a:bodyPr spcFirstLastPara="1" wrap="square" lIns="81275" tIns="81275" rIns="81275" bIns="81275" anchor="t" anchorCtr="0">
            <a:noAutofit/>
          </a:bodyPr>
          <a:lstStyle/>
          <a:p>
            <a:pPr marL="0" lvl="0" indent="0" algn="l" rtl="0">
              <a:lnSpc>
                <a:spcPct val="115000"/>
              </a:lnSpc>
              <a:spcBef>
                <a:spcPts val="1100"/>
              </a:spcBef>
              <a:spcAft>
                <a:spcPts val="0"/>
              </a:spcAft>
              <a:buNone/>
            </a:pPr>
            <a:r>
              <a:rPr lang="en-US" b="1"/>
              <a:t>Reasons this is important:</a:t>
            </a:r>
            <a:endParaRPr b="1"/>
          </a:p>
          <a:p>
            <a:pPr marL="457200" lvl="0" indent="-457200" algn="l" rtl="0">
              <a:lnSpc>
                <a:spcPct val="115000"/>
              </a:lnSpc>
              <a:spcBef>
                <a:spcPts val="1000"/>
              </a:spcBef>
              <a:spcAft>
                <a:spcPts val="0"/>
              </a:spcAft>
              <a:buSzPts val="3600"/>
              <a:buAutoNum type="arabicPeriod"/>
            </a:pPr>
            <a:r>
              <a:rPr lang="en-US"/>
              <a:t>These players will have a </a:t>
            </a:r>
            <a:r>
              <a:rPr lang="en-US" i="1"/>
              <a:t>fundamentally different</a:t>
            </a:r>
            <a:r>
              <a:rPr lang="en-US"/>
              <a:t> experience with your game</a:t>
            </a:r>
            <a:endParaRPr/>
          </a:p>
          <a:p>
            <a:pPr marL="457200" lvl="0" indent="-457200" algn="l" rtl="0">
              <a:lnSpc>
                <a:spcPct val="115000"/>
              </a:lnSpc>
              <a:spcBef>
                <a:spcPts val="1000"/>
              </a:spcBef>
              <a:spcAft>
                <a:spcPts val="1000"/>
              </a:spcAft>
              <a:buSzPts val="3600"/>
              <a:buAutoNum type="arabicPeriod"/>
            </a:pPr>
            <a:r>
              <a:rPr lang="en-US"/>
              <a:t>Disabled players are </a:t>
            </a:r>
            <a:r>
              <a:rPr lang="en-US" b="1"/>
              <a:t>experts</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202684f2e48_0_145"/>
          <p:cNvSpPr txBox="1">
            <a:spLocks noGrp="1"/>
          </p:cNvSpPr>
          <p:nvPr>
            <p:ph type="title"/>
          </p:nvPr>
        </p:nvSpPr>
        <p:spPr>
          <a:xfrm>
            <a:off x="812800" y="691872"/>
            <a:ext cx="146304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Accessibility Playtesting</a:t>
            </a:r>
            <a:endParaRPr/>
          </a:p>
        </p:txBody>
      </p:sp>
      <p:sp>
        <p:nvSpPr>
          <p:cNvPr id="125" name="Google Shape;125;g202684f2e48_0_145"/>
          <p:cNvSpPr txBox="1">
            <a:spLocks noGrp="1"/>
          </p:cNvSpPr>
          <p:nvPr>
            <p:ph type="body" idx="1"/>
          </p:nvPr>
        </p:nvSpPr>
        <p:spPr>
          <a:xfrm>
            <a:off x="1414000" y="2133600"/>
            <a:ext cx="13428000" cy="6243600"/>
          </a:xfrm>
          <a:prstGeom prst="rect">
            <a:avLst/>
          </a:prstGeom>
        </p:spPr>
        <p:txBody>
          <a:bodyPr spcFirstLastPara="1" wrap="square" lIns="81275" tIns="81275" rIns="81275" bIns="81275" anchor="t" anchorCtr="0">
            <a:noAutofit/>
          </a:bodyPr>
          <a:lstStyle/>
          <a:p>
            <a:pPr marL="0" lvl="0" indent="0" algn="l" rtl="0">
              <a:lnSpc>
                <a:spcPct val="115000"/>
              </a:lnSpc>
              <a:spcBef>
                <a:spcPts val="1100"/>
              </a:spcBef>
              <a:spcAft>
                <a:spcPts val="0"/>
              </a:spcAft>
              <a:buNone/>
            </a:pPr>
            <a:r>
              <a:rPr lang="en-US" b="1"/>
              <a:t>Reasons this is important:</a:t>
            </a:r>
            <a:endParaRPr b="1"/>
          </a:p>
          <a:p>
            <a:pPr marL="457200" lvl="0" indent="-457200" algn="l" rtl="0">
              <a:lnSpc>
                <a:spcPct val="115000"/>
              </a:lnSpc>
              <a:spcBef>
                <a:spcPts val="1000"/>
              </a:spcBef>
              <a:spcAft>
                <a:spcPts val="0"/>
              </a:spcAft>
              <a:buSzPts val="3600"/>
              <a:buAutoNum type="arabicPeriod"/>
            </a:pPr>
            <a:r>
              <a:rPr lang="en-US"/>
              <a:t>These players will have a </a:t>
            </a:r>
            <a:r>
              <a:rPr lang="en-US" i="1"/>
              <a:t>fundamentally different</a:t>
            </a:r>
            <a:r>
              <a:rPr lang="en-US"/>
              <a:t> experience with your game</a:t>
            </a:r>
            <a:endParaRPr/>
          </a:p>
          <a:p>
            <a:pPr marL="457200" lvl="0" indent="-457200" algn="l" rtl="0">
              <a:lnSpc>
                <a:spcPct val="115000"/>
              </a:lnSpc>
              <a:spcBef>
                <a:spcPts val="1000"/>
              </a:spcBef>
              <a:spcAft>
                <a:spcPts val="0"/>
              </a:spcAft>
              <a:buSzPts val="3600"/>
              <a:buAutoNum type="arabicPeriod"/>
            </a:pPr>
            <a:r>
              <a:rPr lang="en-US"/>
              <a:t>Disabled players are </a:t>
            </a:r>
            <a:r>
              <a:rPr lang="en-US" b="1"/>
              <a:t>experts</a:t>
            </a:r>
            <a:endParaRPr/>
          </a:p>
          <a:p>
            <a:pPr marL="457200" lvl="0" indent="-457200" algn="l" rtl="0">
              <a:lnSpc>
                <a:spcPct val="115000"/>
              </a:lnSpc>
              <a:spcBef>
                <a:spcPts val="1000"/>
              </a:spcBef>
              <a:spcAft>
                <a:spcPts val="1000"/>
              </a:spcAft>
              <a:buSzPts val="3600"/>
              <a:buFont typeface="Arial"/>
              <a:buAutoNum type="arabicPeriod"/>
            </a:pPr>
            <a:r>
              <a:rPr lang="en-US" b="1"/>
              <a:t>“Nothing about us, without us”</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02684f2e48_0_5"/>
          <p:cNvSpPr txBox="1">
            <a:spLocks noGrp="1"/>
          </p:cNvSpPr>
          <p:nvPr>
            <p:ph type="title"/>
          </p:nvPr>
        </p:nvSpPr>
        <p:spPr>
          <a:xfrm>
            <a:off x="934575" y="2217388"/>
            <a:ext cx="14387100" cy="3997800"/>
          </a:xfrm>
          <a:prstGeom prst="rect">
            <a:avLst/>
          </a:prstGeom>
        </p:spPr>
        <p:txBody>
          <a:bodyPr spcFirstLastPara="1" wrap="square" lIns="81275" tIns="81275" rIns="81275" bIns="81275" anchor="ctr" anchorCtr="0">
            <a:noAutofit/>
          </a:bodyPr>
          <a:lstStyle/>
          <a:p>
            <a:pPr marL="914400" lvl="0" indent="-914400" algn="l" rtl="0">
              <a:spcBef>
                <a:spcPts val="0"/>
              </a:spcBef>
              <a:spcAft>
                <a:spcPts val="0"/>
              </a:spcAft>
              <a:buNone/>
            </a:pPr>
            <a:r>
              <a:rPr lang="en-US" sz="7200"/>
              <a:t>“But Jesse, </a:t>
            </a:r>
            <a:br>
              <a:rPr lang="en-US" sz="7200"/>
            </a:br>
            <a:r>
              <a:rPr lang="en-US" sz="7200"/>
              <a:t>How do I find playtesters with disabilities??”</a:t>
            </a:r>
            <a:endParaRPr sz="7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202684f2e48_0_19"/>
          <p:cNvSpPr txBox="1">
            <a:spLocks noGrp="1"/>
          </p:cNvSpPr>
          <p:nvPr>
            <p:ph type="title"/>
          </p:nvPr>
        </p:nvSpPr>
        <p:spPr>
          <a:xfrm>
            <a:off x="812800" y="691872"/>
            <a:ext cx="146304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sz="5150"/>
              <a:t>Recruiting Playtesters with Disabilities</a:t>
            </a:r>
            <a:endParaRPr sz="5150"/>
          </a:p>
        </p:txBody>
      </p:sp>
      <p:sp>
        <p:nvSpPr>
          <p:cNvPr id="136" name="Google Shape;136;g202684f2e48_0_19"/>
          <p:cNvSpPr txBox="1">
            <a:spLocks noGrp="1"/>
          </p:cNvSpPr>
          <p:nvPr>
            <p:ph type="body" idx="1"/>
          </p:nvPr>
        </p:nvSpPr>
        <p:spPr>
          <a:xfrm>
            <a:off x="812800" y="2133600"/>
            <a:ext cx="14630400" cy="7010400"/>
          </a:xfrm>
          <a:prstGeom prst="rect">
            <a:avLst/>
          </a:prstGeom>
        </p:spPr>
        <p:txBody>
          <a:bodyPr spcFirstLastPara="1" wrap="square" lIns="81275" tIns="81275" rIns="81275" bIns="81275" anchor="t" anchorCtr="0">
            <a:noAutofit/>
          </a:bodyPr>
          <a:lstStyle/>
          <a:p>
            <a:pPr marL="0" lvl="0" indent="0" algn="l" rtl="0">
              <a:spcBef>
                <a:spcPts val="1100"/>
              </a:spcBef>
              <a:spcAft>
                <a:spcPts val="0"/>
              </a:spcAft>
              <a:buNone/>
            </a:pPr>
            <a:r>
              <a:rPr lang="en-US"/>
              <a:t>Local Resources</a:t>
            </a:r>
            <a:endParaRPr/>
          </a:p>
          <a:p>
            <a:pPr marL="457200" lvl="0" indent="-419100" algn="l" rtl="0">
              <a:spcBef>
                <a:spcPts val="1100"/>
              </a:spcBef>
              <a:spcAft>
                <a:spcPts val="0"/>
              </a:spcAft>
              <a:buSzPts val="3000"/>
              <a:buChar char="●"/>
            </a:pPr>
            <a:r>
              <a:rPr lang="en-US" sz="4200"/>
              <a:t>Community Organizations</a:t>
            </a:r>
            <a:endParaRPr sz="4200"/>
          </a:p>
          <a:p>
            <a:pPr marL="457200" lvl="0" indent="-419100" algn="l" rtl="0">
              <a:spcBef>
                <a:spcPts val="0"/>
              </a:spcBef>
              <a:spcAft>
                <a:spcPts val="0"/>
              </a:spcAft>
              <a:buSzPts val="3000"/>
              <a:buChar char="●"/>
            </a:pPr>
            <a:r>
              <a:rPr lang="en-US" sz="4200"/>
              <a:t>University Student Groups</a:t>
            </a:r>
            <a:endParaRPr sz="4200"/>
          </a:p>
          <a:p>
            <a:pPr marL="0" lvl="0" indent="0" algn="l" rtl="0">
              <a:spcBef>
                <a:spcPts val="1100"/>
              </a:spcBef>
              <a:spcAft>
                <a:spcPts val="0"/>
              </a:spcAft>
              <a:buNone/>
            </a:pPr>
            <a:endParaRPr/>
          </a:p>
          <a:p>
            <a:pPr marL="0" lvl="0" indent="0" algn="l" rtl="0">
              <a:spcBef>
                <a:spcPts val="1100"/>
              </a:spcBef>
              <a:spcAft>
                <a:spcPts val="0"/>
              </a:spcAft>
              <a:buNone/>
            </a:pPr>
            <a:r>
              <a:rPr lang="en-US"/>
              <a:t>National/Global Resources:</a:t>
            </a:r>
            <a:endParaRPr/>
          </a:p>
          <a:p>
            <a:pPr marL="457200" lvl="0" indent="-419100" algn="l" rtl="0">
              <a:spcBef>
                <a:spcPts val="1100"/>
              </a:spcBef>
              <a:spcAft>
                <a:spcPts val="0"/>
              </a:spcAft>
              <a:buSzPts val="3000"/>
              <a:buChar char="●"/>
            </a:pPr>
            <a:r>
              <a:rPr lang="en-US" sz="4200"/>
              <a:t>Accessibility Consultants</a:t>
            </a:r>
            <a:endParaRPr sz="4200"/>
          </a:p>
          <a:p>
            <a:pPr marL="457200" lvl="0" indent="-419100" algn="l" rtl="0">
              <a:spcBef>
                <a:spcPts val="0"/>
              </a:spcBef>
              <a:spcAft>
                <a:spcPts val="0"/>
              </a:spcAft>
              <a:buSzPts val="3000"/>
              <a:buChar char="●"/>
            </a:pPr>
            <a:r>
              <a:rPr lang="en-US" sz="4200"/>
              <a:t>Online Disabled Gaming Communities</a:t>
            </a:r>
            <a:endParaRPr sz="4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81f3b56834_1_39"/>
          <p:cNvSpPr txBox="1">
            <a:spLocks noGrp="1"/>
          </p:cNvSpPr>
          <p:nvPr>
            <p:ph type="title"/>
          </p:nvPr>
        </p:nvSpPr>
        <p:spPr>
          <a:xfrm>
            <a:off x="812800" y="691875"/>
            <a:ext cx="154431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sz="5550"/>
              <a:t>Ability Requirements Analysis (ARA)</a:t>
            </a:r>
            <a:endParaRPr sz="5550"/>
          </a:p>
        </p:txBody>
      </p:sp>
      <p:sp>
        <p:nvSpPr>
          <p:cNvPr id="142" name="Google Shape;142;g181f3b56834_1_39"/>
          <p:cNvSpPr txBox="1">
            <a:spLocks noGrp="1"/>
          </p:cNvSpPr>
          <p:nvPr>
            <p:ph type="body" idx="1"/>
          </p:nvPr>
        </p:nvSpPr>
        <p:spPr>
          <a:xfrm>
            <a:off x="2108800" y="3025888"/>
            <a:ext cx="12038400" cy="2380800"/>
          </a:xfrm>
          <a:prstGeom prst="rect">
            <a:avLst/>
          </a:prstGeom>
        </p:spPr>
        <p:txBody>
          <a:bodyPr spcFirstLastPara="1" wrap="square" lIns="81275" tIns="81275" rIns="81275" bIns="81275" anchor="t" anchorCtr="0">
            <a:spAutoFit/>
          </a:bodyPr>
          <a:lstStyle/>
          <a:p>
            <a:pPr marL="914400" lvl="0" indent="-857250" algn="l" rtl="0">
              <a:spcBef>
                <a:spcPts val="1100"/>
              </a:spcBef>
              <a:spcAft>
                <a:spcPts val="0"/>
              </a:spcAft>
              <a:buNone/>
            </a:pPr>
            <a:r>
              <a:rPr lang="en-US" sz="7200" b="1">
                <a:solidFill>
                  <a:srgbClr val="6973A9"/>
                </a:solidFill>
              </a:rPr>
              <a:t>“What am I asking my players to do?”</a:t>
            </a:r>
            <a:endParaRPr sz="7200" b="1">
              <a:solidFill>
                <a:srgbClr val="6973A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g181f3b56834_1_44"/>
          <p:cNvPicPr preferRelativeResize="0"/>
          <p:nvPr/>
        </p:nvPicPr>
        <p:blipFill>
          <a:blip r:embed="rId3">
            <a:alphaModFix/>
          </a:blip>
          <a:stretch>
            <a:fillRect/>
          </a:stretch>
        </p:blipFill>
        <p:spPr>
          <a:xfrm>
            <a:off x="738149" y="2443199"/>
            <a:ext cx="4832250" cy="4832250"/>
          </a:xfrm>
          <a:prstGeom prst="rect">
            <a:avLst/>
          </a:prstGeom>
          <a:noFill/>
          <a:ln>
            <a:noFill/>
          </a:ln>
        </p:spPr>
      </p:pic>
      <p:sp>
        <p:nvSpPr>
          <p:cNvPr id="148" name="Google Shape;148;g181f3b56834_1_44"/>
          <p:cNvSpPr txBox="1">
            <a:spLocks noGrp="1"/>
          </p:cNvSpPr>
          <p:nvPr>
            <p:ph type="title"/>
          </p:nvPr>
        </p:nvSpPr>
        <p:spPr>
          <a:xfrm>
            <a:off x="812800" y="691875"/>
            <a:ext cx="148707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Ability Requirement Analysis (ARA)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02684f2e48_0_53"/>
          <p:cNvSpPr/>
          <p:nvPr/>
        </p:nvSpPr>
        <p:spPr>
          <a:xfrm>
            <a:off x="5941650" y="4104650"/>
            <a:ext cx="2064300" cy="1509300"/>
          </a:xfrm>
          <a:prstGeom prst="chevron">
            <a:avLst>
              <a:gd name="adj" fmla="val 50000"/>
            </a:avLst>
          </a:prstGeom>
          <a:solidFill>
            <a:srgbClr val="6973A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g202684f2e48_0_53"/>
          <p:cNvSpPr txBox="1"/>
          <p:nvPr/>
        </p:nvSpPr>
        <p:spPr>
          <a:xfrm>
            <a:off x="8475975" y="2162025"/>
            <a:ext cx="7382400" cy="5394600"/>
          </a:xfrm>
          <a:prstGeom prst="rect">
            <a:avLst/>
          </a:prstGeom>
          <a:noFill/>
          <a:ln>
            <a:noFill/>
          </a:ln>
        </p:spPr>
        <p:txBody>
          <a:bodyPr spcFirstLastPara="1" wrap="square" lIns="91425" tIns="91425" rIns="91425" bIns="91425" anchor="t" anchorCtr="0">
            <a:noAutofit/>
          </a:bodyPr>
          <a:lstStyle/>
          <a:p>
            <a:pPr marL="457200" lvl="0" indent="-533400" algn="l" rtl="0">
              <a:lnSpc>
                <a:spcPct val="115000"/>
              </a:lnSpc>
              <a:spcBef>
                <a:spcPts val="1000"/>
              </a:spcBef>
              <a:spcAft>
                <a:spcPts val="0"/>
              </a:spcAft>
              <a:buSzPts val="4800"/>
              <a:buFont typeface="Verdana"/>
              <a:buChar char="●"/>
            </a:pPr>
            <a:r>
              <a:rPr lang="en-US" sz="4800">
                <a:latin typeface="Verdana"/>
                <a:ea typeface="Verdana"/>
                <a:cs typeface="Verdana"/>
                <a:sym typeface="Verdana"/>
              </a:rPr>
              <a:t>Motor Req: </a:t>
            </a:r>
            <a:br>
              <a:rPr lang="en-US" sz="4800">
                <a:latin typeface="Verdana"/>
                <a:ea typeface="Verdana"/>
                <a:cs typeface="Verdana"/>
                <a:sym typeface="Verdana"/>
              </a:rPr>
            </a:br>
            <a:r>
              <a:rPr lang="en-US" sz="4800">
                <a:latin typeface="Verdana"/>
                <a:ea typeface="Verdana"/>
                <a:cs typeface="Verdana"/>
                <a:sym typeface="Verdana"/>
              </a:rPr>
              <a:t>Flipping the timer</a:t>
            </a:r>
            <a:endParaRPr sz="4800">
              <a:latin typeface="Verdana"/>
              <a:ea typeface="Verdana"/>
              <a:cs typeface="Verdana"/>
              <a:sym typeface="Verdana"/>
            </a:endParaRPr>
          </a:p>
        </p:txBody>
      </p:sp>
      <p:pic>
        <p:nvPicPr>
          <p:cNvPr id="155" name="Google Shape;155;g202684f2e48_0_53"/>
          <p:cNvPicPr preferRelativeResize="0"/>
          <p:nvPr/>
        </p:nvPicPr>
        <p:blipFill>
          <a:blip r:embed="rId3">
            <a:alphaModFix/>
          </a:blip>
          <a:stretch>
            <a:fillRect/>
          </a:stretch>
        </p:blipFill>
        <p:spPr>
          <a:xfrm>
            <a:off x="738149" y="2443199"/>
            <a:ext cx="4832250" cy="4832250"/>
          </a:xfrm>
          <a:prstGeom prst="rect">
            <a:avLst/>
          </a:prstGeom>
          <a:noFill/>
          <a:ln>
            <a:noFill/>
          </a:ln>
        </p:spPr>
      </p:pic>
      <p:sp>
        <p:nvSpPr>
          <p:cNvPr id="156" name="Google Shape;156;g202684f2e48_0_53"/>
          <p:cNvSpPr txBox="1">
            <a:spLocks noGrp="1"/>
          </p:cNvSpPr>
          <p:nvPr>
            <p:ph type="title"/>
          </p:nvPr>
        </p:nvSpPr>
        <p:spPr>
          <a:xfrm>
            <a:off x="812800" y="691875"/>
            <a:ext cx="148707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Ability Requirement Analysis (ARA)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02684f2e48_0_39"/>
          <p:cNvSpPr/>
          <p:nvPr/>
        </p:nvSpPr>
        <p:spPr>
          <a:xfrm>
            <a:off x="5941650" y="4104650"/>
            <a:ext cx="2064300" cy="1509300"/>
          </a:xfrm>
          <a:prstGeom prst="chevron">
            <a:avLst>
              <a:gd name="adj" fmla="val 50000"/>
            </a:avLst>
          </a:prstGeom>
          <a:solidFill>
            <a:srgbClr val="6973A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g202684f2e48_0_39"/>
          <p:cNvSpPr txBox="1"/>
          <p:nvPr/>
        </p:nvSpPr>
        <p:spPr>
          <a:xfrm>
            <a:off x="8475975" y="2162025"/>
            <a:ext cx="7382400" cy="5394600"/>
          </a:xfrm>
          <a:prstGeom prst="rect">
            <a:avLst/>
          </a:prstGeom>
          <a:noFill/>
          <a:ln>
            <a:noFill/>
          </a:ln>
        </p:spPr>
        <p:txBody>
          <a:bodyPr spcFirstLastPara="1" wrap="square" lIns="91425" tIns="91425" rIns="91425" bIns="91425" anchor="t" anchorCtr="0">
            <a:noAutofit/>
          </a:bodyPr>
          <a:lstStyle/>
          <a:p>
            <a:pPr marL="457200" lvl="0" indent="-533400" algn="l" rtl="0">
              <a:lnSpc>
                <a:spcPct val="115000"/>
              </a:lnSpc>
              <a:spcBef>
                <a:spcPts val="1000"/>
              </a:spcBef>
              <a:spcAft>
                <a:spcPts val="0"/>
              </a:spcAft>
              <a:buSzPts val="4800"/>
              <a:buFont typeface="Verdana"/>
              <a:buChar char="●"/>
            </a:pPr>
            <a:r>
              <a:rPr lang="en-US" sz="4800">
                <a:latin typeface="Verdana"/>
                <a:ea typeface="Verdana"/>
                <a:cs typeface="Verdana"/>
                <a:sym typeface="Verdana"/>
              </a:rPr>
              <a:t>Motor Req: </a:t>
            </a:r>
            <a:br>
              <a:rPr lang="en-US" sz="4800">
                <a:latin typeface="Verdana"/>
                <a:ea typeface="Verdana"/>
                <a:cs typeface="Verdana"/>
                <a:sym typeface="Verdana"/>
              </a:rPr>
            </a:br>
            <a:r>
              <a:rPr lang="en-US" sz="4800">
                <a:latin typeface="Verdana"/>
                <a:ea typeface="Verdana"/>
                <a:cs typeface="Verdana"/>
                <a:sym typeface="Verdana"/>
              </a:rPr>
              <a:t>Flipping the timer</a:t>
            </a:r>
            <a:endParaRPr sz="4800">
              <a:latin typeface="Verdana"/>
              <a:ea typeface="Verdana"/>
              <a:cs typeface="Verdana"/>
              <a:sym typeface="Verdana"/>
            </a:endParaRPr>
          </a:p>
          <a:p>
            <a:pPr marL="457200" lvl="0" indent="-533400" algn="l" rtl="0">
              <a:lnSpc>
                <a:spcPct val="115000"/>
              </a:lnSpc>
              <a:spcBef>
                <a:spcPts val="1000"/>
              </a:spcBef>
              <a:spcAft>
                <a:spcPts val="0"/>
              </a:spcAft>
              <a:buSzPts val="4800"/>
              <a:buFont typeface="Verdana"/>
              <a:buChar char="●"/>
            </a:pPr>
            <a:r>
              <a:rPr lang="en-US" sz="4800">
                <a:latin typeface="Verdana"/>
                <a:ea typeface="Verdana"/>
                <a:cs typeface="Verdana"/>
                <a:sym typeface="Verdana"/>
              </a:rPr>
              <a:t>Visual Req:</a:t>
            </a:r>
            <a:br>
              <a:rPr lang="en-US" sz="4800">
                <a:latin typeface="Verdana"/>
                <a:ea typeface="Verdana"/>
                <a:cs typeface="Verdana"/>
                <a:sym typeface="Verdana"/>
              </a:rPr>
            </a:br>
            <a:r>
              <a:rPr lang="en-US" sz="4800">
                <a:latin typeface="Verdana"/>
                <a:ea typeface="Verdana"/>
                <a:cs typeface="Verdana"/>
                <a:sym typeface="Verdana"/>
              </a:rPr>
              <a:t>Checking for time left</a:t>
            </a:r>
            <a:endParaRPr sz="4800">
              <a:latin typeface="Verdana"/>
              <a:ea typeface="Verdana"/>
              <a:cs typeface="Verdana"/>
              <a:sym typeface="Verdana"/>
            </a:endParaRPr>
          </a:p>
        </p:txBody>
      </p:sp>
      <p:pic>
        <p:nvPicPr>
          <p:cNvPr id="163" name="Google Shape;163;g202684f2e48_0_39"/>
          <p:cNvPicPr preferRelativeResize="0"/>
          <p:nvPr/>
        </p:nvPicPr>
        <p:blipFill>
          <a:blip r:embed="rId3">
            <a:alphaModFix/>
          </a:blip>
          <a:stretch>
            <a:fillRect/>
          </a:stretch>
        </p:blipFill>
        <p:spPr>
          <a:xfrm>
            <a:off x="738149" y="2443199"/>
            <a:ext cx="4832250" cy="4832250"/>
          </a:xfrm>
          <a:prstGeom prst="rect">
            <a:avLst/>
          </a:prstGeom>
          <a:noFill/>
          <a:ln>
            <a:noFill/>
          </a:ln>
        </p:spPr>
      </p:pic>
      <p:sp>
        <p:nvSpPr>
          <p:cNvPr id="164" name="Google Shape;164;g202684f2e48_0_39"/>
          <p:cNvSpPr txBox="1">
            <a:spLocks noGrp="1"/>
          </p:cNvSpPr>
          <p:nvPr>
            <p:ph type="title"/>
          </p:nvPr>
        </p:nvSpPr>
        <p:spPr>
          <a:xfrm>
            <a:off x="812800" y="691875"/>
            <a:ext cx="148707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Ability Requirement Analysis (ARA)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202684f2e48_0_46"/>
          <p:cNvSpPr/>
          <p:nvPr/>
        </p:nvSpPr>
        <p:spPr>
          <a:xfrm>
            <a:off x="5941650" y="4104650"/>
            <a:ext cx="2064300" cy="1509300"/>
          </a:xfrm>
          <a:prstGeom prst="chevron">
            <a:avLst>
              <a:gd name="adj" fmla="val 50000"/>
            </a:avLst>
          </a:prstGeom>
          <a:solidFill>
            <a:srgbClr val="6973A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g202684f2e48_0_46"/>
          <p:cNvSpPr txBox="1"/>
          <p:nvPr/>
        </p:nvSpPr>
        <p:spPr>
          <a:xfrm>
            <a:off x="8475975" y="2162025"/>
            <a:ext cx="7382400" cy="5394600"/>
          </a:xfrm>
          <a:prstGeom prst="rect">
            <a:avLst/>
          </a:prstGeom>
          <a:noFill/>
          <a:ln>
            <a:noFill/>
          </a:ln>
        </p:spPr>
        <p:txBody>
          <a:bodyPr spcFirstLastPara="1" wrap="square" lIns="91425" tIns="91425" rIns="91425" bIns="91425" anchor="t" anchorCtr="0">
            <a:noAutofit/>
          </a:bodyPr>
          <a:lstStyle/>
          <a:p>
            <a:pPr marL="457200" lvl="0" indent="-533400" algn="l" rtl="0">
              <a:lnSpc>
                <a:spcPct val="115000"/>
              </a:lnSpc>
              <a:spcBef>
                <a:spcPts val="1000"/>
              </a:spcBef>
              <a:spcAft>
                <a:spcPts val="0"/>
              </a:spcAft>
              <a:buSzPts val="4800"/>
              <a:buFont typeface="Verdana"/>
              <a:buChar char="●"/>
            </a:pPr>
            <a:r>
              <a:rPr lang="en-US" sz="4800">
                <a:latin typeface="Verdana"/>
                <a:ea typeface="Verdana"/>
                <a:cs typeface="Verdana"/>
                <a:sym typeface="Verdana"/>
              </a:rPr>
              <a:t>Motor Req: </a:t>
            </a:r>
            <a:br>
              <a:rPr lang="en-US" sz="4800">
                <a:latin typeface="Verdana"/>
                <a:ea typeface="Verdana"/>
                <a:cs typeface="Verdana"/>
                <a:sym typeface="Verdana"/>
              </a:rPr>
            </a:br>
            <a:r>
              <a:rPr lang="en-US" sz="4800">
                <a:latin typeface="Verdana"/>
                <a:ea typeface="Verdana"/>
                <a:cs typeface="Verdana"/>
                <a:sym typeface="Verdana"/>
              </a:rPr>
              <a:t>Flipping the timer</a:t>
            </a:r>
            <a:endParaRPr sz="4800">
              <a:latin typeface="Verdana"/>
              <a:ea typeface="Verdana"/>
              <a:cs typeface="Verdana"/>
              <a:sym typeface="Verdana"/>
            </a:endParaRPr>
          </a:p>
          <a:p>
            <a:pPr marL="457200" lvl="0" indent="-533400" algn="l" rtl="0">
              <a:lnSpc>
                <a:spcPct val="115000"/>
              </a:lnSpc>
              <a:spcBef>
                <a:spcPts val="1000"/>
              </a:spcBef>
              <a:spcAft>
                <a:spcPts val="0"/>
              </a:spcAft>
              <a:buSzPts val="4800"/>
              <a:buFont typeface="Verdana"/>
              <a:buChar char="●"/>
            </a:pPr>
            <a:r>
              <a:rPr lang="en-US" sz="4800">
                <a:latin typeface="Verdana"/>
                <a:ea typeface="Verdana"/>
                <a:cs typeface="Verdana"/>
                <a:sym typeface="Verdana"/>
              </a:rPr>
              <a:t>Visual Req:</a:t>
            </a:r>
            <a:br>
              <a:rPr lang="en-US" sz="4800">
                <a:latin typeface="Verdana"/>
                <a:ea typeface="Verdana"/>
                <a:cs typeface="Verdana"/>
                <a:sym typeface="Verdana"/>
              </a:rPr>
            </a:br>
            <a:r>
              <a:rPr lang="en-US" sz="4800">
                <a:latin typeface="Verdana"/>
                <a:ea typeface="Verdana"/>
                <a:cs typeface="Verdana"/>
                <a:sym typeface="Verdana"/>
              </a:rPr>
              <a:t>Checking for time left</a:t>
            </a:r>
            <a:endParaRPr sz="4800">
              <a:latin typeface="Verdana"/>
              <a:ea typeface="Verdana"/>
              <a:cs typeface="Verdana"/>
              <a:sym typeface="Verdana"/>
            </a:endParaRPr>
          </a:p>
          <a:p>
            <a:pPr marL="457200" lvl="0" indent="-533400" algn="l" rtl="0">
              <a:lnSpc>
                <a:spcPct val="115000"/>
              </a:lnSpc>
              <a:spcBef>
                <a:spcPts val="1000"/>
              </a:spcBef>
              <a:spcAft>
                <a:spcPts val="1000"/>
              </a:spcAft>
              <a:buSzPts val="4800"/>
              <a:buFont typeface="Verdana"/>
              <a:buChar char="●"/>
            </a:pPr>
            <a:r>
              <a:rPr lang="en-US" sz="4800">
                <a:latin typeface="Verdana"/>
                <a:ea typeface="Verdana"/>
                <a:cs typeface="Verdana"/>
                <a:sym typeface="Verdana"/>
              </a:rPr>
              <a:t>Cognitive Req:</a:t>
            </a:r>
            <a:br>
              <a:rPr lang="en-US" sz="4800">
                <a:latin typeface="Verdana"/>
                <a:ea typeface="Verdana"/>
                <a:cs typeface="Verdana"/>
                <a:sym typeface="Verdana"/>
              </a:rPr>
            </a:br>
            <a:r>
              <a:rPr lang="en-US" sz="4800">
                <a:latin typeface="Verdana"/>
                <a:ea typeface="Verdana"/>
                <a:cs typeface="Verdana"/>
                <a:sym typeface="Verdana"/>
              </a:rPr>
              <a:t>Noticing when the timer is done</a:t>
            </a:r>
            <a:endParaRPr sz="4800">
              <a:latin typeface="Verdana"/>
              <a:ea typeface="Verdana"/>
              <a:cs typeface="Verdana"/>
              <a:sym typeface="Verdana"/>
            </a:endParaRPr>
          </a:p>
        </p:txBody>
      </p:sp>
      <p:pic>
        <p:nvPicPr>
          <p:cNvPr id="171" name="Google Shape;171;g202684f2e48_0_46"/>
          <p:cNvPicPr preferRelativeResize="0"/>
          <p:nvPr/>
        </p:nvPicPr>
        <p:blipFill>
          <a:blip r:embed="rId3">
            <a:alphaModFix/>
          </a:blip>
          <a:stretch>
            <a:fillRect/>
          </a:stretch>
        </p:blipFill>
        <p:spPr>
          <a:xfrm>
            <a:off x="738149" y="2443199"/>
            <a:ext cx="4832250" cy="4832250"/>
          </a:xfrm>
          <a:prstGeom prst="rect">
            <a:avLst/>
          </a:prstGeom>
          <a:noFill/>
          <a:ln>
            <a:noFill/>
          </a:ln>
        </p:spPr>
      </p:pic>
      <p:sp>
        <p:nvSpPr>
          <p:cNvPr id="172" name="Google Shape;172;g202684f2e48_0_46"/>
          <p:cNvSpPr txBox="1">
            <a:spLocks noGrp="1"/>
          </p:cNvSpPr>
          <p:nvPr>
            <p:ph type="title"/>
          </p:nvPr>
        </p:nvSpPr>
        <p:spPr>
          <a:xfrm>
            <a:off x="812800" y="691875"/>
            <a:ext cx="148707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Ability Requirement Analysis (ARA)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Google Shape;29;g1d2751d1910_0_0"/>
          <p:cNvSpPr txBox="1">
            <a:spLocks noGrp="1"/>
          </p:cNvSpPr>
          <p:nvPr>
            <p:ph type="title" idx="4294967295"/>
          </p:nvPr>
        </p:nvSpPr>
        <p:spPr>
          <a:xfrm>
            <a:off x="508000" y="533400"/>
            <a:ext cx="15392400" cy="1387500"/>
          </a:xfrm>
          <a:prstGeom prst="rect">
            <a:avLst/>
          </a:prstGeom>
          <a:noFill/>
          <a:ln>
            <a:noFill/>
          </a:ln>
        </p:spPr>
        <p:txBody>
          <a:bodyPr spcFirstLastPara="1" wrap="square" lIns="81275" tIns="81275" rIns="81275" bIns="81275" anchor="t" anchorCtr="0">
            <a:normAutofit/>
          </a:bodyPr>
          <a:lstStyle/>
          <a:p>
            <a:pPr marL="0" lvl="0" indent="0" algn="l" rtl="0">
              <a:lnSpc>
                <a:spcPct val="100000"/>
              </a:lnSpc>
              <a:spcBef>
                <a:spcPts val="0"/>
              </a:spcBef>
              <a:spcAft>
                <a:spcPts val="0"/>
              </a:spcAft>
              <a:buClr>
                <a:srgbClr val="000000"/>
              </a:buClr>
              <a:buSzPts val="7200"/>
              <a:buFont typeface="Arial"/>
              <a:buNone/>
            </a:pPr>
            <a:r>
              <a:rPr lang="en-US">
                <a:solidFill>
                  <a:srgbClr val="6973A9"/>
                </a:solidFill>
              </a:rPr>
              <a:t>What to Expect</a:t>
            </a:r>
            <a:endParaRPr>
              <a:solidFill>
                <a:srgbClr val="6973A9"/>
              </a:solidFill>
            </a:endParaRPr>
          </a:p>
        </p:txBody>
      </p:sp>
      <p:sp>
        <p:nvSpPr>
          <p:cNvPr id="30" name="Google Shape;30;g1d2751d1910_0_0"/>
          <p:cNvSpPr txBox="1">
            <a:spLocks noGrp="1"/>
          </p:cNvSpPr>
          <p:nvPr>
            <p:ph type="body" idx="4294967295"/>
          </p:nvPr>
        </p:nvSpPr>
        <p:spPr>
          <a:xfrm>
            <a:off x="508000" y="2022475"/>
            <a:ext cx="15392400" cy="5597400"/>
          </a:xfrm>
          <a:prstGeom prst="rect">
            <a:avLst/>
          </a:prstGeom>
          <a:noFill/>
          <a:ln>
            <a:noFill/>
          </a:ln>
        </p:spPr>
        <p:txBody>
          <a:bodyPr spcFirstLastPara="1" wrap="square" lIns="81275" tIns="81275" rIns="81275" bIns="81275" anchor="t" anchorCtr="0">
            <a:normAutofit/>
          </a:bodyPr>
          <a:lstStyle/>
          <a:p>
            <a:pPr marL="457200" lvl="0" indent="-457200" algn="l" rtl="0">
              <a:lnSpc>
                <a:spcPct val="100000"/>
              </a:lnSpc>
              <a:spcBef>
                <a:spcPts val="0"/>
              </a:spcBef>
              <a:spcAft>
                <a:spcPts val="0"/>
              </a:spcAft>
              <a:buSzPts val="3600"/>
              <a:buFont typeface="Arial"/>
              <a:buChar char="●"/>
            </a:pPr>
            <a:r>
              <a:rPr lang="en-US">
                <a:latin typeface="Arial"/>
                <a:ea typeface="Arial"/>
                <a:cs typeface="Arial"/>
                <a:sym typeface="Arial"/>
              </a:rPr>
              <a:t>Introduction</a:t>
            </a:r>
            <a:endParaRPr>
              <a:latin typeface="Arial"/>
              <a:ea typeface="Arial"/>
              <a:cs typeface="Arial"/>
              <a:sym typeface="Arial"/>
            </a:endParaRPr>
          </a:p>
          <a:p>
            <a:pPr marL="457200" lvl="0" indent="-457200" algn="l" rtl="0">
              <a:lnSpc>
                <a:spcPct val="100000"/>
              </a:lnSpc>
              <a:spcBef>
                <a:spcPts val="0"/>
              </a:spcBef>
              <a:spcAft>
                <a:spcPts val="0"/>
              </a:spcAft>
              <a:buSzPts val="3600"/>
              <a:buFont typeface="Arial"/>
              <a:buChar char="●"/>
            </a:pPr>
            <a:r>
              <a:rPr lang="en-US">
                <a:latin typeface="Arial"/>
                <a:ea typeface="Arial"/>
                <a:cs typeface="Arial"/>
                <a:sym typeface="Arial"/>
              </a:rPr>
              <a:t>What is accessibility in the context of board games?</a:t>
            </a:r>
            <a:endParaRPr>
              <a:latin typeface="Arial"/>
              <a:ea typeface="Arial"/>
              <a:cs typeface="Arial"/>
              <a:sym typeface="Arial"/>
            </a:endParaRPr>
          </a:p>
          <a:p>
            <a:pPr marL="457200" lvl="0" indent="-457200" algn="l" rtl="0">
              <a:lnSpc>
                <a:spcPct val="100000"/>
              </a:lnSpc>
              <a:spcBef>
                <a:spcPts val="0"/>
              </a:spcBef>
              <a:spcAft>
                <a:spcPts val="0"/>
              </a:spcAft>
              <a:buSzPts val="3600"/>
              <a:buFont typeface="Arial"/>
              <a:buChar char="●"/>
            </a:pPr>
            <a:r>
              <a:rPr lang="en-US">
                <a:latin typeface="Arial"/>
                <a:ea typeface="Arial"/>
                <a:cs typeface="Arial"/>
                <a:sym typeface="Arial"/>
              </a:rPr>
              <a:t>How do we approach and implement accessibility?</a:t>
            </a:r>
            <a:endParaRPr>
              <a:latin typeface="Arial"/>
              <a:ea typeface="Arial"/>
              <a:cs typeface="Arial"/>
              <a:sym typeface="Arial"/>
            </a:endParaRPr>
          </a:p>
          <a:p>
            <a:pPr marL="457200" lvl="0" indent="-457200" algn="l" rtl="0">
              <a:lnSpc>
                <a:spcPct val="100000"/>
              </a:lnSpc>
              <a:spcBef>
                <a:spcPts val="0"/>
              </a:spcBef>
              <a:spcAft>
                <a:spcPts val="0"/>
              </a:spcAft>
              <a:buSzPts val="3600"/>
              <a:buFont typeface="Arial"/>
              <a:buChar char="●"/>
            </a:pPr>
            <a:r>
              <a:rPr lang="en-US">
                <a:latin typeface="Arial"/>
                <a:ea typeface="Arial"/>
                <a:cs typeface="Arial"/>
                <a:sym typeface="Arial"/>
              </a:rPr>
              <a:t>How do we get player feedback?</a:t>
            </a:r>
            <a:endParaRPr>
              <a:latin typeface="Arial"/>
              <a:ea typeface="Arial"/>
              <a:cs typeface="Arial"/>
              <a:sym typeface="Arial"/>
            </a:endParaRPr>
          </a:p>
          <a:p>
            <a:pPr marL="457200" lvl="0" indent="-457200" algn="l" rtl="0">
              <a:lnSpc>
                <a:spcPct val="100000"/>
              </a:lnSpc>
              <a:spcBef>
                <a:spcPts val="0"/>
              </a:spcBef>
              <a:spcAft>
                <a:spcPts val="0"/>
              </a:spcAft>
              <a:buSzPts val="3600"/>
              <a:buFont typeface="Arial"/>
              <a:buChar char="●"/>
            </a:pPr>
            <a:r>
              <a:rPr lang="en-US">
                <a:latin typeface="Arial"/>
                <a:ea typeface="Arial"/>
                <a:cs typeface="Arial"/>
                <a:sym typeface="Arial"/>
              </a:rPr>
              <a:t>How do we provide continued support?</a:t>
            </a:r>
            <a:endParaRPr>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181f3b56834_1_52"/>
          <p:cNvSpPr txBox="1">
            <a:spLocks noGrp="1"/>
          </p:cNvSpPr>
          <p:nvPr>
            <p:ph type="title"/>
          </p:nvPr>
        </p:nvSpPr>
        <p:spPr>
          <a:xfrm>
            <a:off x="812800" y="691872"/>
            <a:ext cx="146304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Accessibility Testing</a:t>
            </a:r>
            <a:endParaRPr/>
          </a:p>
        </p:txBody>
      </p:sp>
      <p:sp>
        <p:nvSpPr>
          <p:cNvPr id="178" name="Google Shape;178;g181f3b56834_1_52"/>
          <p:cNvSpPr/>
          <p:nvPr/>
        </p:nvSpPr>
        <p:spPr>
          <a:xfrm>
            <a:off x="2114013" y="2820700"/>
            <a:ext cx="4804500" cy="4804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chemeClr val="lt1"/>
                </a:solidFill>
                <a:latin typeface="Arial Rounded"/>
                <a:ea typeface="Arial Rounded"/>
                <a:cs typeface="Arial Rounded"/>
                <a:sym typeface="Arial Rounded"/>
              </a:rPr>
              <a:t>Accessibility Playtesting</a:t>
            </a:r>
            <a:endParaRPr sz="4800">
              <a:solidFill>
                <a:schemeClr val="lt1"/>
              </a:solidFill>
              <a:latin typeface="Arial Rounded"/>
              <a:ea typeface="Arial Rounded"/>
              <a:cs typeface="Arial Rounded"/>
              <a:sym typeface="Arial Rounded"/>
            </a:endParaRPr>
          </a:p>
        </p:txBody>
      </p:sp>
      <p:sp>
        <p:nvSpPr>
          <p:cNvPr id="179" name="Google Shape;179;g181f3b56834_1_52"/>
          <p:cNvSpPr/>
          <p:nvPr/>
        </p:nvSpPr>
        <p:spPr>
          <a:xfrm>
            <a:off x="9337488" y="2820700"/>
            <a:ext cx="4804500" cy="4804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solidFill>
                  <a:schemeClr val="lt1"/>
                </a:solidFill>
                <a:latin typeface="Arial Rounded"/>
                <a:ea typeface="Arial Rounded"/>
                <a:cs typeface="Arial Rounded"/>
                <a:sym typeface="Arial Rounded"/>
              </a:rPr>
              <a:t>Ability Requirements Analysis</a:t>
            </a:r>
            <a:endParaRPr sz="4800">
              <a:solidFill>
                <a:schemeClr val="lt1"/>
              </a:solidFill>
              <a:latin typeface="Arial Rounded"/>
              <a:ea typeface="Arial Rounded"/>
              <a:cs typeface="Arial Rounded"/>
              <a:sym typeface="Arial Rounded"/>
            </a:endParaRPr>
          </a:p>
        </p:txBody>
      </p:sp>
      <p:sp>
        <p:nvSpPr>
          <p:cNvPr id="180" name="Google Shape;180;g181f3b56834_1_52"/>
          <p:cNvSpPr/>
          <p:nvPr/>
        </p:nvSpPr>
        <p:spPr>
          <a:xfrm>
            <a:off x="7578675" y="4641750"/>
            <a:ext cx="1111200" cy="1111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2167e5c82fc_0_11"/>
          <p:cNvSpPr/>
          <p:nvPr/>
        </p:nvSpPr>
        <p:spPr>
          <a:xfrm>
            <a:off x="1727200" y="1274550"/>
            <a:ext cx="12801600" cy="5985300"/>
          </a:xfrm>
          <a:prstGeom prst="rightArrow">
            <a:avLst>
              <a:gd name="adj1" fmla="val 51925"/>
              <a:gd name="adj2" fmla="val 62221"/>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A</a:t>
            </a:r>
            <a:endParaRPr/>
          </a:p>
        </p:txBody>
      </p:sp>
      <p:sp>
        <p:nvSpPr>
          <p:cNvPr id="195" name="Google Shape;195;g2167e5c82fc_0_11"/>
          <p:cNvSpPr txBox="1"/>
          <p:nvPr/>
        </p:nvSpPr>
        <p:spPr>
          <a:xfrm>
            <a:off x="2550150" y="3251250"/>
            <a:ext cx="103743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000">
                <a:solidFill>
                  <a:schemeClr val="lt1"/>
                </a:solidFill>
                <a:latin typeface="Arial Rounded"/>
                <a:ea typeface="Arial Rounded"/>
                <a:cs typeface="Arial Rounded"/>
                <a:sym typeface="Arial Rounded"/>
              </a:rPr>
              <a:t>How do we turn Access Research into Design?</a:t>
            </a:r>
            <a:endParaRPr sz="6000">
              <a:solidFill>
                <a:schemeClr val="lt1"/>
              </a:solidFill>
              <a:latin typeface="Arial Rounded"/>
              <a:ea typeface="Arial Rounded"/>
              <a:cs typeface="Arial Rounded"/>
              <a:sym typeface="Arial Rounde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181f3b56834_1_23"/>
          <p:cNvSpPr txBox="1">
            <a:spLocks noGrp="1"/>
          </p:cNvSpPr>
          <p:nvPr>
            <p:ph type="title"/>
          </p:nvPr>
        </p:nvSpPr>
        <p:spPr>
          <a:xfrm>
            <a:off x="812800" y="691872"/>
            <a:ext cx="146304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Enabling Custom Gameplay </a:t>
            </a:r>
            <a:r>
              <a:rPr lang="en-US" i="1"/>
              <a:t>Styles</a:t>
            </a:r>
            <a:endParaRPr i="1"/>
          </a:p>
        </p:txBody>
      </p:sp>
      <p:sp>
        <p:nvSpPr>
          <p:cNvPr id="201" name="Google Shape;201;g181f3b56834_1_23"/>
          <p:cNvSpPr txBox="1">
            <a:spLocks noGrp="1"/>
          </p:cNvSpPr>
          <p:nvPr>
            <p:ph type="body" idx="1"/>
          </p:nvPr>
        </p:nvSpPr>
        <p:spPr>
          <a:xfrm>
            <a:off x="812800" y="2594550"/>
            <a:ext cx="14630400" cy="3954900"/>
          </a:xfrm>
          <a:prstGeom prst="rect">
            <a:avLst/>
          </a:prstGeom>
        </p:spPr>
        <p:txBody>
          <a:bodyPr spcFirstLastPara="1" wrap="square" lIns="81275" tIns="81275" rIns="81275" bIns="81275" anchor="ctr" anchorCtr="0">
            <a:noAutofit/>
          </a:bodyPr>
          <a:lstStyle/>
          <a:p>
            <a:pPr marL="914400" lvl="0" indent="-914400" algn="l" rtl="0">
              <a:spcBef>
                <a:spcPts val="1100"/>
              </a:spcBef>
              <a:spcAft>
                <a:spcPts val="0"/>
              </a:spcAft>
              <a:buNone/>
            </a:pPr>
            <a:r>
              <a:rPr lang="en-US" sz="7200" b="1">
                <a:solidFill>
                  <a:srgbClr val="C0504D"/>
                </a:solidFill>
              </a:rPr>
              <a:t>FACT:</a:t>
            </a:r>
            <a:r>
              <a:rPr lang="en-US" sz="7200" b="1">
                <a:solidFill>
                  <a:srgbClr val="6973A9"/>
                </a:solidFill>
              </a:rPr>
              <a:t> No single game will be perfectly accessible to </a:t>
            </a:r>
            <a:r>
              <a:rPr lang="en-US" sz="7200" b="1" i="1">
                <a:solidFill>
                  <a:srgbClr val="6973A9"/>
                </a:solidFill>
              </a:rPr>
              <a:t>every </a:t>
            </a:r>
            <a:r>
              <a:rPr lang="en-US" sz="7200" b="1">
                <a:solidFill>
                  <a:srgbClr val="6973A9"/>
                </a:solidFill>
              </a:rPr>
              <a:t>player*</a:t>
            </a:r>
            <a:endParaRPr sz="7200" b="1">
              <a:solidFill>
                <a:srgbClr val="6973A9"/>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02684f2e48_0_24"/>
          <p:cNvSpPr txBox="1">
            <a:spLocks noGrp="1"/>
          </p:cNvSpPr>
          <p:nvPr>
            <p:ph type="title"/>
          </p:nvPr>
        </p:nvSpPr>
        <p:spPr>
          <a:xfrm>
            <a:off x="812800" y="691872"/>
            <a:ext cx="146304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Enabling Custom Gameplay </a:t>
            </a:r>
            <a:r>
              <a:rPr lang="en-US" i="1"/>
              <a:t>Styles</a:t>
            </a:r>
            <a:endParaRPr/>
          </a:p>
        </p:txBody>
      </p:sp>
      <p:grpSp>
        <p:nvGrpSpPr>
          <p:cNvPr id="207" name="Google Shape;207;g202684f2e48_0_24"/>
          <p:cNvGrpSpPr/>
          <p:nvPr/>
        </p:nvGrpSpPr>
        <p:grpSpPr>
          <a:xfrm>
            <a:off x="494388" y="2717450"/>
            <a:ext cx="4593600" cy="4593600"/>
            <a:chOff x="494388" y="2717450"/>
            <a:chExt cx="4593600" cy="4593600"/>
          </a:xfrm>
        </p:grpSpPr>
        <p:sp>
          <p:nvSpPr>
            <p:cNvPr id="208" name="Google Shape;208;g202684f2e48_0_24"/>
            <p:cNvSpPr txBox="1"/>
            <p:nvPr/>
          </p:nvSpPr>
          <p:spPr>
            <a:xfrm>
              <a:off x="769938" y="6151825"/>
              <a:ext cx="404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latin typeface="Verdana"/>
                  <a:ea typeface="Verdana"/>
                  <a:cs typeface="Verdana"/>
                  <a:sym typeface="Verdana"/>
                </a:rPr>
                <a:t>Mitigation</a:t>
              </a:r>
              <a:endParaRPr sz="3200" b="1">
                <a:latin typeface="Verdana"/>
                <a:ea typeface="Verdana"/>
                <a:cs typeface="Verdana"/>
                <a:sym typeface="Verdana"/>
              </a:endParaRPr>
            </a:p>
          </p:txBody>
        </p:sp>
        <p:grpSp>
          <p:nvGrpSpPr>
            <p:cNvPr id="209" name="Google Shape;209;g202684f2e48_0_24"/>
            <p:cNvGrpSpPr/>
            <p:nvPr/>
          </p:nvGrpSpPr>
          <p:grpSpPr>
            <a:xfrm>
              <a:off x="494388" y="2717450"/>
              <a:ext cx="4593600" cy="4593600"/>
              <a:chOff x="5831188" y="2717450"/>
              <a:chExt cx="4593600" cy="4593600"/>
            </a:xfrm>
          </p:grpSpPr>
          <p:grpSp>
            <p:nvGrpSpPr>
              <p:cNvPr id="210" name="Google Shape;210;g202684f2e48_0_24"/>
              <p:cNvGrpSpPr/>
              <p:nvPr/>
            </p:nvGrpSpPr>
            <p:grpSpPr>
              <a:xfrm>
                <a:off x="5831188" y="2717450"/>
                <a:ext cx="4593600" cy="4593600"/>
                <a:chOff x="5831188" y="2717450"/>
                <a:chExt cx="4593600" cy="4593600"/>
              </a:xfrm>
            </p:grpSpPr>
            <p:sp>
              <p:nvSpPr>
                <p:cNvPr id="211" name="Google Shape;211;g202684f2e48_0_24"/>
                <p:cNvSpPr/>
                <p:nvPr/>
              </p:nvSpPr>
              <p:spPr>
                <a:xfrm>
                  <a:off x="5831188" y="2717450"/>
                  <a:ext cx="4593600" cy="4593600"/>
                </a:xfrm>
                <a:prstGeom prst="rect">
                  <a:avLst/>
                </a:prstGeom>
                <a:solidFill>
                  <a:srgbClr val="6973A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g202684f2e48_0_24"/>
                <p:cNvSpPr/>
                <p:nvPr/>
              </p:nvSpPr>
              <p:spPr>
                <a:xfrm>
                  <a:off x="6063850" y="2950100"/>
                  <a:ext cx="4128300" cy="4128300"/>
                </a:xfrm>
                <a:prstGeom prst="rect">
                  <a:avLst/>
                </a:prstGeom>
                <a:solidFill>
                  <a:srgbClr val="A2A9C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g202684f2e48_0_24"/>
              <p:cNvSpPr txBox="1"/>
              <p:nvPr/>
            </p:nvSpPr>
            <p:spPr>
              <a:xfrm>
                <a:off x="6106738" y="5905525"/>
                <a:ext cx="40425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latin typeface="Verdana"/>
                    <a:ea typeface="Verdana"/>
                    <a:cs typeface="Verdana"/>
                    <a:sym typeface="Verdana"/>
                  </a:rPr>
                  <a:t>Lower the Barrier</a:t>
                </a:r>
                <a:endParaRPr sz="3200" b="1">
                  <a:latin typeface="Verdana"/>
                  <a:ea typeface="Verdana"/>
                  <a:cs typeface="Verdana"/>
                  <a:sym typeface="Verdana"/>
                </a:endParaRPr>
              </a:p>
            </p:txBody>
          </p:sp>
        </p:grpSp>
        <p:sp>
          <p:nvSpPr>
            <p:cNvPr id="214" name="Google Shape;214;g202684f2e48_0_24"/>
            <p:cNvSpPr/>
            <p:nvPr/>
          </p:nvSpPr>
          <p:spPr>
            <a:xfrm>
              <a:off x="1653925" y="5129550"/>
              <a:ext cx="2198700" cy="6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g202684f2e48_0_24"/>
            <p:cNvSpPr/>
            <p:nvPr/>
          </p:nvSpPr>
          <p:spPr>
            <a:xfrm>
              <a:off x="1653925" y="4233450"/>
              <a:ext cx="2198700" cy="677100"/>
            </a:xfrm>
            <a:prstGeom prst="rect">
              <a:avLst/>
            </a:prstGeom>
            <a:solidFill>
              <a:srgbClr val="C0504D">
                <a:alpha val="3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6" name="Google Shape;216;g202684f2e48_0_24"/>
            <p:cNvCxnSpPr/>
            <p:nvPr/>
          </p:nvCxnSpPr>
          <p:spPr>
            <a:xfrm>
              <a:off x="1329150" y="5014250"/>
              <a:ext cx="2848200" cy="0"/>
            </a:xfrm>
            <a:prstGeom prst="straightConnector1">
              <a:avLst/>
            </a:prstGeom>
            <a:noFill/>
            <a:ln w="114300" cap="flat" cmpd="sng">
              <a:solidFill>
                <a:schemeClr val="dk1"/>
              </a:solidFill>
              <a:prstDash val="dash"/>
              <a:round/>
              <a:headEnd type="none" w="med" len="med"/>
              <a:tailEnd type="none" w="med" len="med"/>
            </a:ln>
          </p:spPr>
        </p:cxn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02684f2e48_0_70"/>
          <p:cNvSpPr txBox="1">
            <a:spLocks noGrp="1"/>
          </p:cNvSpPr>
          <p:nvPr>
            <p:ph type="title"/>
          </p:nvPr>
        </p:nvSpPr>
        <p:spPr>
          <a:xfrm>
            <a:off x="812800" y="691872"/>
            <a:ext cx="146304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Enabling Custom Gameplay </a:t>
            </a:r>
            <a:r>
              <a:rPr lang="en-US" i="1"/>
              <a:t>Styles</a:t>
            </a:r>
            <a:endParaRPr/>
          </a:p>
        </p:txBody>
      </p:sp>
      <p:grpSp>
        <p:nvGrpSpPr>
          <p:cNvPr id="222" name="Google Shape;222;g202684f2e48_0_70"/>
          <p:cNvGrpSpPr/>
          <p:nvPr/>
        </p:nvGrpSpPr>
        <p:grpSpPr>
          <a:xfrm>
            <a:off x="494388" y="2717450"/>
            <a:ext cx="4593600" cy="4593600"/>
            <a:chOff x="494388" y="2717450"/>
            <a:chExt cx="4593600" cy="4593600"/>
          </a:xfrm>
        </p:grpSpPr>
        <p:sp>
          <p:nvSpPr>
            <p:cNvPr id="223" name="Google Shape;223;g202684f2e48_0_70"/>
            <p:cNvSpPr txBox="1"/>
            <p:nvPr/>
          </p:nvSpPr>
          <p:spPr>
            <a:xfrm>
              <a:off x="769938" y="6151825"/>
              <a:ext cx="404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latin typeface="Verdana"/>
                  <a:ea typeface="Verdana"/>
                  <a:cs typeface="Verdana"/>
                  <a:sym typeface="Verdana"/>
                </a:rPr>
                <a:t>Mitigation</a:t>
              </a:r>
              <a:endParaRPr sz="3200" b="1">
                <a:latin typeface="Verdana"/>
                <a:ea typeface="Verdana"/>
                <a:cs typeface="Verdana"/>
                <a:sym typeface="Verdana"/>
              </a:endParaRPr>
            </a:p>
          </p:txBody>
        </p:sp>
        <p:grpSp>
          <p:nvGrpSpPr>
            <p:cNvPr id="224" name="Google Shape;224;g202684f2e48_0_70"/>
            <p:cNvGrpSpPr/>
            <p:nvPr/>
          </p:nvGrpSpPr>
          <p:grpSpPr>
            <a:xfrm>
              <a:off x="494388" y="2717450"/>
              <a:ext cx="4593600" cy="4593600"/>
              <a:chOff x="5831188" y="2717450"/>
              <a:chExt cx="4593600" cy="4593600"/>
            </a:xfrm>
          </p:grpSpPr>
          <p:grpSp>
            <p:nvGrpSpPr>
              <p:cNvPr id="225" name="Google Shape;225;g202684f2e48_0_70"/>
              <p:cNvGrpSpPr/>
              <p:nvPr/>
            </p:nvGrpSpPr>
            <p:grpSpPr>
              <a:xfrm>
                <a:off x="5831188" y="2717450"/>
                <a:ext cx="4593600" cy="4593600"/>
                <a:chOff x="5831188" y="2717450"/>
                <a:chExt cx="4593600" cy="4593600"/>
              </a:xfrm>
            </p:grpSpPr>
            <p:sp>
              <p:nvSpPr>
                <p:cNvPr id="226" name="Google Shape;226;g202684f2e48_0_70"/>
                <p:cNvSpPr/>
                <p:nvPr/>
              </p:nvSpPr>
              <p:spPr>
                <a:xfrm>
                  <a:off x="5831188" y="2717450"/>
                  <a:ext cx="4593600" cy="4593600"/>
                </a:xfrm>
                <a:prstGeom prst="rect">
                  <a:avLst/>
                </a:prstGeom>
                <a:solidFill>
                  <a:srgbClr val="6973A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g202684f2e48_0_70"/>
                <p:cNvSpPr/>
                <p:nvPr/>
              </p:nvSpPr>
              <p:spPr>
                <a:xfrm>
                  <a:off x="6063850" y="2950100"/>
                  <a:ext cx="4128300" cy="4128300"/>
                </a:xfrm>
                <a:prstGeom prst="rect">
                  <a:avLst/>
                </a:prstGeom>
                <a:solidFill>
                  <a:srgbClr val="A2A9C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g202684f2e48_0_70"/>
              <p:cNvSpPr txBox="1"/>
              <p:nvPr/>
            </p:nvSpPr>
            <p:spPr>
              <a:xfrm>
                <a:off x="6106738" y="5905525"/>
                <a:ext cx="40425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latin typeface="Verdana"/>
                    <a:ea typeface="Verdana"/>
                    <a:cs typeface="Verdana"/>
                    <a:sym typeface="Verdana"/>
                  </a:rPr>
                  <a:t>Lower the Barrier</a:t>
                </a:r>
                <a:endParaRPr sz="3200" b="1">
                  <a:latin typeface="Verdana"/>
                  <a:ea typeface="Verdana"/>
                  <a:cs typeface="Verdana"/>
                  <a:sym typeface="Verdana"/>
                </a:endParaRPr>
              </a:p>
            </p:txBody>
          </p:sp>
        </p:grpSp>
        <p:sp>
          <p:nvSpPr>
            <p:cNvPr id="229" name="Google Shape;229;g202684f2e48_0_70"/>
            <p:cNvSpPr/>
            <p:nvPr/>
          </p:nvSpPr>
          <p:spPr>
            <a:xfrm>
              <a:off x="1653925" y="5129550"/>
              <a:ext cx="2198700" cy="6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g202684f2e48_0_70"/>
            <p:cNvSpPr/>
            <p:nvPr/>
          </p:nvSpPr>
          <p:spPr>
            <a:xfrm>
              <a:off x="1653925" y="4233450"/>
              <a:ext cx="2198700" cy="677100"/>
            </a:xfrm>
            <a:prstGeom prst="rect">
              <a:avLst/>
            </a:prstGeom>
            <a:solidFill>
              <a:srgbClr val="C0504D">
                <a:alpha val="3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1" name="Google Shape;231;g202684f2e48_0_70"/>
            <p:cNvCxnSpPr/>
            <p:nvPr/>
          </p:nvCxnSpPr>
          <p:spPr>
            <a:xfrm>
              <a:off x="1329150" y="5014250"/>
              <a:ext cx="2848200" cy="0"/>
            </a:xfrm>
            <a:prstGeom prst="straightConnector1">
              <a:avLst/>
            </a:prstGeom>
            <a:noFill/>
            <a:ln w="114300" cap="flat" cmpd="sng">
              <a:solidFill>
                <a:schemeClr val="dk1"/>
              </a:solidFill>
              <a:prstDash val="dash"/>
              <a:round/>
              <a:headEnd type="none" w="med" len="med"/>
              <a:tailEnd type="none" w="med" len="med"/>
            </a:ln>
          </p:spPr>
        </p:cxnSp>
      </p:grpSp>
      <p:grpSp>
        <p:nvGrpSpPr>
          <p:cNvPr id="232" name="Google Shape;232;g202684f2e48_0_70"/>
          <p:cNvGrpSpPr/>
          <p:nvPr/>
        </p:nvGrpSpPr>
        <p:grpSpPr>
          <a:xfrm>
            <a:off x="5831200" y="2717450"/>
            <a:ext cx="4593600" cy="4593600"/>
            <a:chOff x="5831200" y="2717450"/>
            <a:chExt cx="4593600" cy="4593600"/>
          </a:xfrm>
        </p:grpSpPr>
        <p:grpSp>
          <p:nvGrpSpPr>
            <p:cNvPr id="233" name="Google Shape;233;g202684f2e48_0_70"/>
            <p:cNvGrpSpPr/>
            <p:nvPr/>
          </p:nvGrpSpPr>
          <p:grpSpPr>
            <a:xfrm>
              <a:off x="5831200" y="2717450"/>
              <a:ext cx="4593600" cy="4593600"/>
              <a:chOff x="494400" y="2717450"/>
              <a:chExt cx="4593600" cy="4593600"/>
            </a:xfrm>
          </p:grpSpPr>
          <p:grpSp>
            <p:nvGrpSpPr>
              <p:cNvPr id="234" name="Google Shape;234;g202684f2e48_0_70"/>
              <p:cNvGrpSpPr/>
              <p:nvPr/>
            </p:nvGrpSpPr>
            <p:grpSpPr>
              <a:xfrm>
                <a:off x="494400" y="2717450"/>
                <a:ext cx="4593600" cy="4593600"/>
                <a:chOff x="494400" y="2717450"/>
                <a:chExt cx="4593600" cy="4593600"/>
              </a:xfrm>
            </p:grpSpPr>
            <p:sp>
              <p:nvSpPr>
                <p:cNvPr id="235" name="Google Shape;235;g202684f2e48_0_70"/>
                <p:cNvSpPr/>
                <p:nvPr/>
              </p:nvSpPr>
              <p:spPr>
                <a:xfrm>
                  <a:off x="494400" y="2717450"/>
                  <a:ext cx="4593600" cy="4593600"/>
                </a:xfrm>
                <a:prstGeom prst="rect">
                  <a:avLst/>
                </a:prstGeom>
                <a:solidFill>
                  <a:srgbClr val="6973A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g202684f2e48_0_70"/>
                <p:cNvSpPr/>
                <p:nvPr/>
              </p:nvSpPr>
              <p:spPr>
                <a:xfrm>
                  <a:off x="727075" y="2950125"/>
                  <a:ext cx="4128300" cy="4128300"/>
                </a:xfrm>
                <a:prstGeom prst="rect">
                  <a:avLst/>
                </a:prstGeom>
                <a:solidFill>
                  <a:srgbClr val="A2A9C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973A9"/>
                    </a:solidFill>
                  </a:endParaRPr>
                </a:p>
              </p:txBody>
            </p:sp>
          </p:grpSp>
          <p:sp>
            <p:nvSpPr>
              <p:cNvPr id="237" name="Google Shape;237;g202684f2e48_0_70"/>
              <p:cNvSpPr txBox="1"/>
              <p:nvPr/>
            </p:nvSpPr>
            <p:spPr>
              <a:xfrm>
                <a:off x="769950" y="5905525"/>
                <a:ext cx="40425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latin typeface="Verdana"/>
                    <a:ea typeface="Verdana"/>
                    <a:cs typeface="Verdana"/>
                    <a:sym typeface="Verdana"/>
                  </a:rPr>
                  <a:t>Find Workarounds</a:t>
                </a:r>
                <a:endParaRPr sz="3200" b="1">
                  <a:latin typeface="Verdana"/>
                  <a:ea typeface="Verdana"/>
                  <a:cs typeface="Verdana"/>
                  <a:sym typeface="Verdana"/>
                </a:endParaRPr>
              </a:p>
            </p:txBody>
          </p:sp>
          <p:grpSp>
            <p:nvGrpSpPr>
              <p:cNvPr id="238" name="Google Shape;238;g202684f2e48_0_70"/>
              <p:cNvGrpSpPr/>
              <p:nvPr/>
            </p:nvGrpSpPr>
            <p:grpSpPr>
              <a:xfrm>
                <a:off x="915625" y="4293350"/>
                <a:ext cx="3751150" cy="1441800"/>
                <a:chOff x="849800" y="3930225"/>
                <a:chExt cx="3751150" cy="1441800"/>
              </a:xfrm>
            </p:grpSpPr>
            <p:sp>
              <p:nvSpPr>
                <p:cNvPr id="239" name="Google Shape;239;g202684f2e48_0_70"/>
                <p:cNvSpPr/>
                <p:nvPr/>
              </p:nvSpPr>
              <p:spPr>
                <a:xfrm>
                  <a:off x="849800" y="4611750"/>
                  <a:ext cx="1192800" cy="422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g202684f2e48_0_70"/>
                <p:cNvSpPr/>
                <p:nvPr/>
              </p:nvSpPr>
              <p:spPr>
                <a:xfrm>
                  <a:off x="1676100" y="3930225"/>
                  <a:ext cx="1641000" cy="1441800"/>
                </a:xfrm>
                <a:prstGeom prst="blockArc">
                  <a:avLst>
                    <a:gd name="adj1" fmla="val 10800000"/>
                    <a:gd name="adj2" fmla="val 0"/>
                    <a:gd name="adj3"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g202684f2e48_0_70"/>
                <p:cNvSpPr/>
                <p:nvPr/>
              </p:nvSpPr>
              <p:spPr>
                <a:xfrm>
                  <a:off x="2959950" y="4456200"/>
                  <a:ext cx="1641000" cy="733500"/>
                </a:xfrm>
                <a:prstGeom prst="rightArrow">
                  <a:avLst>
                    <a:gd name="adj1" fmla="val 50000"/>
                    <a:gd name="adj2" fmla="val 7157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2" name="Google Shape;242;g202684f2e48_0_70"/>
            <p:cNvSpPr/>
            <p:nvPr/>
          </p:nvSpPr>
          <p:spPr>
            <a:xfrm>
              <a:off x="7591125" y="4807850"/>
              <a:ext cx="546600" cy="565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202684f2e48_0_90"/>
          <p:cNvSpPr txBox="1">
            <a:spLocks noGrp="1"/>
          </p:cNvSpPr>
          <p:nvPr>
            <p:ph type="title"/>
          </p:nvPr>
        </p:nvSpPr>
        <p:spPr>
          <a:xfrm>
            <a:off x="812800" y="691872"/>
            <a:ext cx="146304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Enabling Custom Gameplay </a:t>
            </a:r>
            <a:r>
              <a:rPr lang="en-US" i="1"/>
              <a:t>Styles</a:t>
            </a:r>
            <a:endParaRPr/>
          </a:p>
        </p:txBody>
      </p:sp>
      <p:grpSp>
        <p:nvGrpSpPr>
          <p:cNvPr id="248" name="Google Shape;248;g202684f2e48_0_90"/>
          <p:cNvGrpSpPr/>
          <p:nvPr/>
        </p:nvGrpSpPr>
        <p:grpSpPr>
          <a:xfrm>
            <a:off x="494388" y="2717450"/>
            <a:ext cx="4593600" cy="4593600"/>
            <a:chOff x="494388" y="2717450"/>
            <a:chExt cx="4593600" cy="4593600"/>
          </a:xfrm>
        </p:grpSpPr>
        <p:sp>
          <p:nvSpPr>
            <p:cNvPr id="249" name="Google Shape;249;g202684f2e48_0_90"/>
            <p:cNvSpPr txBox="1"/>
            <p:nvPr/>
          </p:nvSpPr>
          <p:spPr>
            <a:xfrm>
              <a:off x="769938" y="6151825"/>
              <a:ext cx="404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latin typeface="Verdana"/>
                  <a:ea typeface="Verdana"/>
                  <a:cs typeface="Verdana"/>
                  <a:sym typeface="Verdana"/>
                </a:rPr>
                <a:t>Mitigation</a:t>
              </a:r>
              <a:endParaRPr sz="3200" b="1">
                <a:latin typeface="Verdana"/>
                <a:ea typeface="Verdana"/>
                <a:cs typeface="Verdana"/>
                <a:sym typeface="Verdana"/>
              </a:endParaRPr>
            </a:p>
          </p:txBody>
        </p:sp>
        <p:grpSp>
          <p:nvGrpSpPr>
            <p:cNvPr id="250" name="Google Shape;250;g202684f2e48_0_90"/>
            <p:cNvGrpSpPr/>
            <p:nvPr/>
          </p:nvGrpSpPr>
          <p:grpSpPr>
            <a:xfrm>
              <a:off x="494388" y="2717450"/>
              <a:ext cx="4593600" cy="4593600"/>
              <a:chOff x="5831188" y="2717450"/>
              <a:chExt cx="4593600" cy="4593600"/>
            </a:xfrm>
          </p:grpSpPr>
          <p:grpSp>
            <p:nvGrpSpPr>
              <p:cNvPr id="251" name="Google Shape;251;g202684f2e48_0_90"/>
              <p:cNvGrpSpPr/>
              <p:nvPr/>
            </p:nvGrpSpPr>
            <p:grpSpPr>
              <a:xfrm>
                <a:off x="5831188" y="2717450"/>
                <a:ext cx="4593600" cy="4593600"/>
                <a:chOff x="5831188" y="2717450"/>
                <a:chExt cx="4593600" cy="4593600"/>
              </a:xfrm>
            </p:grpSpPr>
            <p:sp>
              <p:nvSpPr>
                <p:cNvPr id="252" name="Google Shape;252;g202684f2e48_0_90"/>
                <p:cNvSpPr/>
                <p:nvPr/>
              </p:nvSpPr>
              <p:spPr>
                <a:xfrm>
                  <a:off x="5831188" y="2717450"/>
                  <a:ext cx="4593600" cy="4593600"/>
                </a:xfrm>
                <a:prstGeom prst="rect">
                  <a:avLst/>
                </a:prstGeom>
                <a:solidFill>
                  <a:srgbClr val="6973A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g202684f2e48_0_90"/>
                <p:cNvSpPr/>
                <p:nvPr/>
              </p:nvSpPr>
              <p:spPr>
                <a:xfrm>
                  <a:off x="6063850" y="2950100"/>
                  <a:ext cx="4128300" cy="4128300"/>
                </a:xfrm>
                <a:prstGeom prst="rect">
                  <a:avLst/>
                </a:prstGeom>
                <a:solidFill>
                  <a:srgbClr val="A2A9C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g202684f2e48_0_90"/>
              <p:cNvSpPr txBox="1"/>
              <p:nvPr/>
            </p:nvSpPr>
            <p:spPr>
              <a:xfrm>
                <a:off x="6106738" y="5905525"/>
                <a:ext cx="40425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latin typeface="Verdana"/>
                    <a:ea typeface="Verdana"/>
                    <a:cs typeface="Verdana"/>
                    <a:sym typeface="Verdana"/>
                  </a:rPr>
                  <a:t>Lower the Barrier</a:t>
                </a:r>
                <a:endParaRPr sz="3200" b="1">
                  <a:latin typeface="Verdana"/>
                  <a:ea typeface="Verdana"/>
                  <a:cs typeface="Verdana"/>
                  <a:sym typeface="Verdana"/>
                </a:endParaRPr>
              </a:p>
            </p:txBody>
          </p:sp>
        </p:grpSp>
        <p:sp>
          <p:nvSpPr>
            <p:cNvPr id="255" name="Google Shape;255;g202684f2e48_0_90"/>
            <p:cNvSpPr/>
            <p:nvPr/>
          </p:nvSpPr>
          <p:spPr>
            <a:xfrm>
              <a:off x="1653925" y="5129550"/>
              <a:ext cx="2198700" cy="6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g202684f2e48_0_90"/>
            <p:cNvSpPr/>
            <p:nvPr/>
          </p:nvSpPr>
          <p:spPr>
            <a:xfrm>
              <a:off x="1653925" y="4233450"/>
              <a:ext cx="2198700" cy="677100"/>
            </a:xfrm>
            <a:prstGeom prst="rect">
              <a:avLst/>
            </a:prstGeom>
            <a:solidFill>
              <a:srgbClr val="C0504D">
                <a:alpha val="3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7" name="Google Shape;257;g202684f2e48_0_90"/>
            <p:cNvCxnSpPr/>
            <p:nvPr/>
          </p:nvCxnSpPr>
          <p:spPr>
            <a:xfrm>
              <a:off x="1329150" y="5014250"/>
              <a:ext cx="2848200" cy="0"/>
            </a:xfrm>
            <a:prstGeom prst="straightConnector1">
              <a:avLst/>
            </a:prstGeom>
            <a:noFill/>
            <a:ln w="114300" cap="flat" cmpd="sng">
              <a:solidFill>
                <a:schemeClr val="dk1"/>
              </a:solidFill>
              <a:prstDash val="dash"/>
              <a:round/>
              <a:headEnd type="none" w="med" len="med"/>
              <a:tailEnd type="none" w="med" len="med"/>
            </a:ln>
          </p:spPr>
        </p:cxnSp>
      </p:grpSp>
      <p:grpSp>
        <p:nvGrpSpPr>
          <p:cNvPr id="258" name="Google Shape;258;g202684f2e48_0_90"/>
          <p:cNvGrpSpPr/>
          <p:nvPr/>
        </p:nvGrpSpPr>
        <p:grpSpPr>
          <a:xfrm>
            <a:off x="5831200" y="2717450"/>
            <a:ext cx="4593600" cy="4593600"/>
            <a:chOff x="5831200" y="2717450"/>
            <a:chExt cx="4593600" cy="4593600"/>
          </a:xfrm>
        </p:grpSpPr>
        <p:grpSp>
          <p:nvGrpSpPr>
            <p:cNvPr id="259" name="Google Shape;259;g202684f2e48_0_90"/>
            <p:cNvGrpSpPr/>
            <p:nvPr/>
          </p:nvGrpSpPr>
          <p:grpSpPr>
            <a:xfrm>
              <a:off x="5831200" y="2717450"/>
              <a:ext cx="4593600" cy="4593600"/>
              <a:chOff x="494400" y="2717450"/>
              <a:chExt cx="4593600" cy="4593600"/>
            </a:xfrm>
          </p:grpSpPr>
          <p:grpSp>
            <p:nvGrpSpPr>
              <p:cNvPr id="260" name="Google Shape;260;g202684f2e48_0_90"/>
              <p:cNvGrpSpPr/>
              <p:nvPr/>
            </p:nvGrpSpPr>
            <p:grpSpPr>
              <a:xfrm>
                <a:off x="494400" y="2717450"/>
                <a:ext cx="4593600" cy="4593600"/>
                <a:chOff x="494400" y="2717450"/>
                <a:chExt cx="4593600" cy="4593600"/>
              </a:xfrm>
            </p:grpSpPr>
            <p:sp>
              <p:nvSpPr>
                <p:cNvPr id="261" name="Google Shape;261;g202684f2e48_0_90"/>
                <p:cNvSpPr/>
                <p:nvPr/>
              </p:nvSpPr>
              <p:spPr>
                <a:xfrm>
                  <a:off x="494400" y="2717450"/>
                  <a:ext cx="4593600" cy="4593600"/>
                </a:xfrm>
                <a:prstGeom prst="rect">
                  <a:avLst/>
                </a:prstGeom>
                <a:solidFill>
                  <a:srgbClr val="6973A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g202684f2e48_0_90"/>
                <p:cNvSpPr/>
                <p:nvPr/>
              </p:nvSpPr>
              <p:spPr>
                <a:xfrm>
                  <a:off x="727075" y="2950125"/>
                  <a:ext cx="4128300" cy="4128300"/>
                </a:xfrm>
                <a:prstGeom prst="rect">
                  <a:avLst/>
                </a:prstGeom>
                <a:solidFill>
                  <a:srgbClr val="A2A9C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973A9"/>
                    </a:solidFill>
                  </a:endParaRPr>
                </a:p>
              </p:txBody>
            </p:sp>
          </p:grpSp>
          <p:sp>
            <p:nvSpPr>
              <p:cNvPr id="263" name="Google Shape;263;g202684f2e48_0_90"/>
              <p:cNvSpPr txBox="1"/>
              <p:nvPr/>
            </p:nvSpPr>
            <p:spPr>
              <a:xfrm>
                <a:off x="769950" y="5905525"/>
                <a:ext cx="40425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latin typeface="Verdana"/>
                    <a:ea typeface="Verdana"/>
                    <a:cs typeface="Verdana"/>
                    <a:sym typeface="Verdana"/>
                  </a:rPr>
                  <a:t>Find Workarounds</a:t>
                </a:r>
                <a:endParaRPr sz="3200" b="1">
                  <a:latin typeface="Verdana"/>
                  <a:ea typeface="Verdana"/>
                  <a:cs typeface="Verdana"/>
                  <a:sym typeface="Verdana"/>
                </a:endParaRPr>
              </a:p>
            </p:txBody>
          </p:sp>
          <p:grpSp>
            <p:nvGrpSpPr>
              <p:cNvPr id="264" name="Google Shape;264;g202684f2e48_0_90"/>
              <p:cNvGrpSpPr/>
              <p:nvPr/>
            </p:nvGrpSpPr>
            <p:grpSpPr>
              <a:xfrm>
                <a:off x="915625" y="4293350"/>
                <a:ext cx="3751150" cy="1441800"/>
                <a:chOff x="849800" y="3930225"/>
                <a:chExt cx="3751150" cy="1441800"/>
              </a:xfrm>
            </p:grpSpPr>
            <p:sp>
              <p:nvSpPr>
                <p:cNvPr id="265" name="Google Shape;265;g202684f2e48_0_90"/>
                <p:cNvSpPr/>
                <p:nvPr/>
              </p:nvSpPr>
              <p:spPr>
                <a:xfrm>
                  <a:off x="849800" y="4611750"/>
                  <a:ext cx="1192800" cy="422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g202684f2e48_0_90"/>
                <p:cNvSpPr/>
                <p:nvPr/>
              </p:nvSpPr>
              <p:spPr>
                <a:xfrm>
                  <a:off x="1676100" y="3930225"/>
                  <a:ext cx="1641000" cy="1441800"/>
                </a:xfrm>
                <a:prstGeom prst="blockArc">
                  <a:avLst>
                    <a:gd name="adj1" fmla="val 10800000"/>
                    <a:gd name="adj2" fmla="val 0"/>
                    <a:gd name="adj3"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g202684f2e48_0_90"/>
                <p:cNvSpPr/>
                <p:nvPr/>
              </p:nvSpPr>
              <p:spPr>
                <a:xfrm>
                  <a:off x="2959950" y="4456200"/>
                  <a:ext cx="1641000" cy="733500"/>
                </a:xfrm>
                <a:prstGeom prst="rightArrow">
                  <a:avLst>
                    <a:gd name="adj1" fmla="val 50000"/>
                    <a:gd name="adj2" fmla="val 7157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8" name="Google Shape;268;g202684f2e48_0_90"/>
            <p:cNvSpPr/>
            <p:nvPr/>
          </p:nvSpPr>
          <p:spPr>
            <a:xfrm>
              <a:off x="7591125" y="4807850"/>
              <a:ext cx="546600" cy="565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g202684f2e48_0_90"/>
          <p:cNvGrpSpPr/>
          <p:nvPr/>
        </p:nvGrpSpPr>
        <p:grpSpPr>
          <a:xfrm>
            <a:off x="11168000" y="2717450"/>
            <a:ext cx="4593600" cy="4593600"/>
            <a:chOff x="11168000" y="2717450"/>
            <a:chExt cx="4593600" cy="4593600"/>
          </a:xfrm>
        </p:grpSpPr>
        <p:grpSp>
          <p:nvGrpSpPr>
            <p:cNvPr id="270" name="Google Shape;270;g202684f2e48_0_90"/>
            <p:cNvGrpSpPr/>
            <p:nvPr/>
          </p:nvGrpSpPr>
          <p:grpSpPr>
            <a:xfrm>
              <a:off x="11168000" y="2717450"/>
              <a:ext cx="4593600" cy="4593600"/>
              <a:chOff x="11168000" y="2717450"/>
              <a:chExt cx="4593600" cy="4593600"/>
            </a:xfrm>
          </p:grpSpPr>
          <p:sp>
            <p:nvSpPr>
              <p:cNvPr id="271" name="Google Shape;271;g202684f2e48_0_90"/>
              <p:cNvSpPr/>
              <p:nvPr/>
            </p:nvSpPr>
            <p:spPr>
              <a:xfrm>
                <a:off x="11168000" y="2717450"/>
                <a:ext cx="4593600" cy="4593600"/>
              </a:xfrm>
              <a:prstGeom prst="rect">
                <a:avLst/>
              </a:prstGeom>
              <a:solidFill>
                <a:srgbClr val="6973A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g202684f2e48_0_90"/>
              <p:cNvSpPr/>
              <p:nvPr/>
            </p:nvSpPr>
            <p:spPr>
              <a:xfrm>
                <a:off x="11400625" y="2950100"/>
                <a:ext cx="4128300" cy="4128300"/>
              </a:xfrm>
              <a:prstGeom prst="rect">
                <a:avLst/>
              </a:prstGeom>
              <a:solidFill>
                <a:srgbClr val="A2A9C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g202684f2e48_0_90"/>
            <p:cNvSpPr txBox="1"/>
            <p:nvPr/>
          </p:nvSpPr>
          <p:spPr>
            <a:xfrm>
              <a:off x="11443550" y="5905525"/>
              <a:ext cx="40425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latin typeface="Verdana"/>
                  <a:ea typeface="Verdana"/>
                  <a:cs typeface="Verdana"/>
                  <a:sym typeface="Verdana"/>
                </a:rPr>
                <a:t>Provide new ways to play</a:t>
              </a:r>
              <a:endParaRPr sz="3200" b="1">
                <a:latin typeface="Verdana"/>
                <a:ea typeface="Verdana"/>
                <a:cs typeface="Verdana"/>
                <a:sym typeface="Verdana"/>
              </a:endParaRPr>
            </a:p>
          </p:txBody>
        </p:sp>
        <p:sp>
          <p:nvSpPr>
            <p:cNvPr id="274" name="Google Shape;274;g202684f2e48_0_90"/>
            <p:cNvSpPr/>
            <p:nvPr/>
          </p:nvSpPr>
          <p:spPr>
            <a:xfrm>
              <a:off x="12553400" y="3660600"/>
              <a:ext cx="1822800" cy="1822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g202684f2e48_0_90"/>
            <p:cNvSpPr/>
            <p:nvPr/>
          </p:nvSpPr>
          <p:spPr>
            <a:xfrm>
              <a:off x="13038000" y="3660600"/>
              <a:ext cx="853500" cy="182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g202684f2e48_0_90"/>
            <p:cNvSpPr/>
            <p:nvPr/>
          </p:nvSpPr>
          <p:spPr>
            <a:xfrm rot="5400000">
              <a:off x="13038050" y="3660600"/>
              <a:ext cx="853500" cy="182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20365ef91a4_0_0"/>
          <p:cNvSpPr txBox="1">
            <a:spLocks noGrp="1"/>
          </p:cNvSpPr>
          <p:nvPr>
            <p:ph type="title" idx="4294967295"/>
          </p:nvPr>
        </p:nvSpPr>
        <p:spPr>
          <a:xfrm>
            <a:off x="2644925" y="3407700"/>
            <a:ext cx="10966200" cy="2328600"/>
          </a:xfrm>
          <a:prstGeom prst="rect">
            <a:avLst/>
          </a:prstGeom>
        </p:spPr>
        <p:txBody>
          <a:bodyPr spcFirstLastPara="1" wrap="square" lIns="81275" tIns="81275" rIns="81275" bIns="81275" anchor="ctr" anchorCtr="0">
            <a:noAutofit/>
          </a:bodyPr>
          <a:lstStyle/>
          <a:p>
            <a:pPr marL="0" lvl="0" indent="0" algn="ctr" rtl="0">
              <a:spcBef>
                <a:spcPts val="0"/>
              </a:spcBef>
              <a:spcAft>
                <a:spcPts val="0"/>
              </a:spcAft>
              <a:buNone/>
            </a:pPr>
            <a:r>
              <a:rPr lang="en-US"/>
              <a:t>A case study:</a:t>
            </a:r>
            <a:endParaRPr/>
          </a:p>
          <a:p>
            <a:pPr marL="0" lvl="0" indent="0" algn="ctr" rtl="0">
              <a:spcBef>
                <a:spcPts val="0"/>
              </a:spcBef>
              <a:spcAft>
                <a:spcPts val="0"/>
              </a:spcAft>
              <a:buNone/>
            </a:pPr>
            <a:r>
              <a:rPr lang="en-US"/>
              <a:t>Hand-to-Hand Wombat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1fbf495330a_0_0"/>
          <p:cNvSpPr txBox="1">
            <a:spLocks noGrp="1"/>
          </p:cNvSpPr>
          <p:nvPr>
            <p:ph type="title" idx="4294967295"/>
          </p:nvPr>
        </p:nvSpPr>
        <p:spPr>
          <a:xfrm>
            <a:off x="508000" y="533400"/>
            <a:ext cx="15392400" cy="1387500"/>
          </a:xfrm>
          <a:prstGeom prst="rect">
            <a:avLst/>
          </a:prstGeom>
          <a:noFill/>
          <a:ln>
            <a:noFill/>
          </a:ln>
        </p:spPr>
        <p:txBody>
          <a:bodyPr spcFirstLastPara="1" wrap="square" lIns="81275" tIns="81275" rIns="81275" bIns="81275" anchor="t" anchorCtr="0">
            <a:normAutofit fontScale="90000"/>
          </a:bodyPr>
          <a:lstStyle/>
          <a:p>
            <a:pPr marL="0" lvl="0" indent="0" algn="l" rtl="0">
              <a:lnSpc>
                <a:spcPct val="100000"/>
              </a:lnSpc>
              <a:spcBef>
                <a:spcPts val="0"/>
              </a:spcBef>
              <a:spcAft>
                <a:spcPts val="0"/>
              </a:spcAft>
              <a:buNone/>
            </a:pPr>
            <a:r>
              <a:rPr lang="en-US">
                <a:solidFill>
                  <a:srgbClr val="6973A9"/>
                </a:solidFill>
              </a:rPr>
              <a:t>Case Study of Hand-to-Hand Wombat: </a:t>
            </a:r>
            <a:r>
              <a:rPr lang="en-US" sz="4533">
                <a:solidFill>
                  <a:srgbClr val="6973A9"/>
                </a:solidFill>
              </a:rPr>
              <a:t>Practical Accessibility Implementation at Exploding Kittens</a:t>
            </a:r>
            <a:endParaRPr sz="4533">
              <a:solidFill>
                <a:srgbClr val="6973A9"/>
              </a:solidFill>
            </a:endParaRPr>
          </a:p>
          <a:p>
            <a:pPr marL="0" lvl="0" indent="0" algn="l" rtl="0">
              <a:lnSpc>
                <a:spcPct val="100000"/>
              </a:lnSpc>
              <a:spcBef>
                <a:spcPts val="0"/>
              </a:spcBef>
              <a:spcAft>
                <a:spcPts val="0"/>
              </a:spcAft>
              <a:buNone/>
            </a:pPr>
            <a:endParaRPr sz="4533">
              <a:solidFill>
                <a:srgbClr val="6973A9"/>
              </a:solidFill>
            </a:endParaRPr>
          </a:p>
          <a:p>
            <a:pPr marL="0" lvl="0" indent="0" algn="l" rtl="0">
              <a:lnSpc>
                <a:spcPct val="100000"/>
              </a:lnSpc>
              <a:spcBef>
                <a:spcPts val="0"/>
              </a:spcBef>
              <a:spcAft>
                <a:spcPts val="0"/>
              </a:spcAft>
              <a:buClr>
                <a:srgbClr val="000000"/>
              </a:buClr>
              <a:buSzPct val="100000"/>
              <a:buFont typeface="Arial"/>
              <a:buNone/>
            </a:pPr>
            <a:endParaRPr>
              <a:solidFill>
                <a:srgbClr val="6973A9"/>
              </a:solidFill>
            </a:endParaRPr>
          </a:p>
        </p:txBody>
      </p:sp>
      <p:pic>
        <p:nvPicPr>
          <p:cNvPr id="287" name="Google Shape;287;g1fbf495330a_0_0"/>
          <p:cNvPicPr preferRelativeResize="0"/>
          <p:nvPr/>
        </p:nvPicPr>
        <p:blipFill>
          <a:blip r:embed="rId3">
            <a:alphaModFix/>
          </a:blip>
          <a:stretch>
            <a:fillRect/>
          </a:stretch>
        </p:blipFill>
        <p:spPr>
          <a:xfrm>
            <a:off x="465850" y="1997100"/>
            <a:ext cx="10377450" cy="6918300"/>
          </a:xfrm>
          <a:prstGeom prst="rect">
            <a:avLst/>
          </a:prstGeom>
          <a:noFill/>
          <a:ln>
            <a:noFill/>
          </a:ln>
        </p:spPr>
      </p:pic>
      <p:sp>
        <p:nvSpPr>
          <p:cNvPr id="288" name="Google Shape;288;g1fbf495330a_0_0"/>
          <p:cNvSpPr/>
          <p:nvPr/>
        </p:nvSpPr>
        <p:spPr>
          <a:xfrm>
            <a:off x="13668200" y="139625"/>
            <a:ext cx="2587800" cy="3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100" b="1">
                <a:solidFill>
                  <a:schemeClr val="lt1"/>
                </a:solidFill>
                <a:latin typeface="Verdana"/>
                <a:ea typeface="Verdana"/>
                <a:cs typeface="Verdana"/>
                <a:sym typeface="Verdana"/>
              </a:rPr>
              <a:t>Carol</a:t>
            </a:r>
            <a:endParaRPr sz="2100" b="1">
              <a:solidFill>
                <a:schemeClr val="lt1"/>
              </a:solidFill>
              <a:latin typeface="Verdana"/>
              <a:ea typeface="Verdana"/>
              <a:cs typeface="Verdana"/>
              <a:sym typeface="Verdana"/>
            </a:endParaRPr>
          </a:p>
        </p:txBody>
      </p:sp>
      <p:pic>
        <p:nvPicPr>
          <p:cNvPr id="289" name="Google Shape;289;g1fbf495330a_0_0"/>
          <p:cNvPicPr preferRelativeResize="0"/>
          <p:nvPr/>
        </p:nvPicPr>
        <p:blipFill>
          <a:blip r:embed="rId4">
            <a:alphaModFix/>
          </a:blip>
          <a:stretch>
            <a:fillRect/>
          </a:stretch>
        </p:blipFill>
        <p:spPr>
          <a:xfrm>
            <a:off x="5709226" y="98102"/>
            <a:ext cx="15392399" cy="102590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1fbf495330a_0_7"/>
          <p:cNvSpPr txBox="1">
            <a:spLocks noGrp="1"/>
          </p:cNvSpPr>
          <p:nvPr>
            <p:ph type="title" idx="4294967295"/>
          </p:nvPr>
        </p:nvSpPr>
        <p:spPr>
          <a:xfrm>
            <a:off x="508000" y="533400"/>
            <a:ext cx="15392400" cy="1387500"/>
          </a:xfrm>
          <a:prstGeom prst="rect">
            <a:avLst/>
          </a:prstGeom>
          <a:noFill/>
          <a:ln>
            <a:noFill/>
          </a:ln>
        </p:spPr>
        <p:txBody>
          <a:bodyPr spcFirstLastPara="1" wrap="square" lIns="81275" tIns="81275" rIns="81275" bIns="81275" anchor="t" anchorCtr="0">
            <a:noAutofit/>
          </a:bodyPr>
          <a:lstStyle/>
          <a:p>
            <a:pPr marL="0" lvl="0" indent="0" algn="l" rtl="0">
              <a:lnSpc>
                <a:spcPct val="100000"/>
              </a:lnSpc>
              <a:spcBef>
                <a:spcPts val="0"/>
              </a:spcBef>
              <a:spcAft>
                <a:spcPts val="0"/>
              </a:spcAft>
              <a:buClr>
                <a:srgbClr val="000000"/>
              </a:buClr>
              <a:buSzPts val="6480"/>
              <a:buFont typeface="Arial"/>
              <a:buNone/>
            </a:pPr>
            <a:r>
              <a:rPr lang="en-US" sz="5780">
                <a:solidFill>
                  <a:srgbClr val="6973A9"/>
                </a:solidFill>
              </a:rPr>
              <a:t>Considerations During Design:</a:t>
            </a:r>
            <a:endParaRPr sz="5780">
              <a:solidFill>
                <a:srgbClr val="6973A9"/>
              </a:solidFill>
            </a:endParaRPr>
          </a:p>
        </p:txBody>
      </p:sp>
      <p:sp>
        <p:nvSpPr>
          <p:cNvPr id="295" name="Google Shape;295;g1fbf495330a_0_7"/>
          <p:cNvSpPr txBox="1">
            <a:spLocks noGrp="1"/>
          </p:cNvSpPr>
          <p:nvPr>
            <p:ph type="body" idx="4294967295"/>
          </p:nvPr>
        </p:nvSpPr>
        <p:spPr>
          <a:xfrm>
            <a:off x="508000" y="2022475"/>
            <a:ext cx="15392400" cy="5597400"/>
          </a:xfrm>
          <a:prstGeom prst="rect">
            <a:avLst/>
          </a:prstGeom>
          <a:noFill/>
          <a:ln>
            <a:noFill/>
          </a:ln>
        </p:spPr>
        <p:txBody>
          <a:bodyPr spcFirstLastPara="1" wrap="square" lIns="81275" tIns="81275" rIns="81275" bIns="81275" anchor="t" anchorCtr="0">
            <a:normAutofit/>
          </a:bodyPr>
          <a:lstStyle/>
          <a:p>
            <a:pPr marL="587375" lvl="0" indent="-587375" algn="l" rtl="0">
              <a:lnSpc>
                <a:spcPct val="100000"/>
              </a:lnSpc>
              <a:spcBef>
                <a:spcPts val="0"/>
              </a:spcBef>
              <a:spcAft>
                <a:spcPts val="0"/>
              </a:spcAft>
              <a:buSzPts val="3600"/>
              <a:buFont typeface="Arial"/>
              <a:buChar char="●"/>
            </a:pPr>
            <a:r>
              <a:rPr lang="en-US">
                <a:latin typeface="Arial"/>
                <a:ea typeface="Arial"/>
                <a:cs typeface="Arial"/>
                <a:sym typeface="Arial"/>
              </a:rPr>
              <a:t>Learning</a:t>
            </a:r>
            <a:endParaRPr>
              <a:latin typeface="Arial"/>
              <a:ea typeface="Arial"/>
              <a:cs typeface="Arial"/>
              <a:sym typeface="Arial"/>
            </a:endParaRPr>
          </a:p>
          <a:p>
            <a:pPr marL="587375" lvl="0" indent="-587375" algn="l" rtl="0">
              <a:lnSpc>
                <a:spcPct val="100000"/>
              </a:lnSpc>
              <a:spcBef>
                <a:spcPts val="0"/>
              </a:spcBef>
              <a:spcAft>
                <a:spcPts val="0"/>
              </a:spcAft>
              <a:buSzPts val="3600"/>
              <a:buFont typeface="Arial"/>
              <a:buChar char="●"/>
            </a:pPr>
            <a:r>
              <a:rPr lang="en-US">
                <a:latin typeface="Arial"/>
                <a:ea typeface="Arial"/>
                <a:cs typeface="Arial"/>
                <a:sym typeface="Arial"/>
              </a:rPr>
              <a:t>Staggered Difficulty Ramping</a:t>
            </a:r>
            <a:endParaRPr>
              <a:latin typeface="Arial"/>
              <a:ea typeface="Arial"/>
              <a:cs typeface="Arial"/>
              <a:sym typeface="Arial"/>
            </a:endParaRPr>
          </a:p>
          <a:p>
            <a:pPr marL="587375" lvl="0" indent="-587375" algn="l" rtl="0">
              <a:lnSpc>
                <a:spcPct val="100000"/>
              </a:lnSpc>
              <a:spcBef>
                <a:spcPts val="0"/>
              </a:spcBef>
              <a:spcAft>
                <a:spcPts val="0"/>
              </a:spcAft>
              <a:buSzPts val="3600"/>
              <a:buFont typeface="Arial"/>
              <a:buChar char="●"/>
            </a:pPr>
            <a:r>
              <a:rPr lang="en-US">
                <a:latin typeface="Arial"/>
                <a:ea typeface="Arial"/>
                <a:cs typeface="Arial"/>
                <a:sym typeface="Arial"/>
              </a:rPr>
              <a:t>Component Tactility</a:t>
            </a:r>
            <a:endParaRPr>
              <a:latin typeface="Arial"/>
              <a:ea typeface="Arial"/>
              <a:cs typeface="Arial"/>
              <a:sym typeface="Arial"/>
            </a:endParaRPr>
          </a:p>
          <a:p>
            <a:pPr marL="587375" lvl="0" indent="-587375" algn="l" rtl="0">
              <a:lnSpc>
                <a:spcPct val="100000"/>
              </a:lnSpc>
              <a:spcBef>
                <a:spcPts val="0"/>
              </a:spcBef>
              <a:spcAft>
                <a:spcPts val="0"/>
              </a:spcAft>
              <a:buSzPts val="3600"/>
              <a:buFont typeface="Arial"/>
              <a:buChar char="●"/>
            </a:pPr>
            <a:r>
              <a:rPr lang="en-US">
                <a:latin typeface="Arial"/>
                <a:ea typeface="Arial"/>
                <a:cs typeface="Arial"/>
                <a:sym typeface="Arial"/>
              </a:rPr>
              <a:t>Non-visual Cues</a:t>
            </a:r>
            <a:endParaRPr>
              <a:latin typeface="Arial"/>
              <a:ea typeface="Arial"/>
              <a:cs typeface="Arial"/>
              <a:sym typeface="Arial"/>
            </a:endParaRPr>
          </a:p>
          <a:p>
            <a:pPr marL="587375" lvl="0" indent="-587375" algn="l" rtl="0">
              <a:lnSpc>
                <a:spcPct val="100000"/>
              </a:lnSpc>
              <a:spcBef>
                <a:spcPts val="0"/>
              </a:spcBef>
              <a:spcAft>
                <a:spcPts val="0"/>
              </a:spcAft>
              <a:buSzPts val="3600"/>
              <a:buFont typeface="Arial"/>
              <a:buChar char="●"/>
            </a:pPr>
            <a:r>
              <a:rPr lang="en-US">
                <a:latin typeface="Arial"/>
                <a:ea typeface="Arial"/>
                <a:cs typeface="Arial"/>
                <a:sym typeface="Arial"/>
              </a:rPr>
              <a:t>Opportunities for Player Modification</a:t>
            </a:r>
            <a:endParaRPr/>
          </a:p>
        </p:txBody>
      </p:sp>
      <p:sp>
        <p:nvSpPr>
          <p:cNvPr id="296" name="Google Shape;296;g1fbf495330a_0_7"/>
          <p:cNvSpPr/>
          <p:nvPr/>
        </p:nvSpPr>
        <p:spPr>
          <a:xfrm>
            <a:off x="13668200" y="139625"/>
            <a:ext cx="2587800" cy="3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100" b="1">
                <a:solidFill>
                  <a:schemeClr val="lt1"/>
                </a:solidFill>
                <a:latin typeface="Verdana"/>
                <a:ea typeface="Verdana"/>
                <a:cs typeface="Verdana"/>
                <a:sym typeface="Verdana"/>
              </a:rPr>
              <a:t>Carol</a:t>
            </a:r>
            <a:endParaRPr sz="2100" b="1">
              <a:solidFill>
                <a:schemeClr val="lt1"/>
              </a:solidFill>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1fbf495330a_0_16"/>
          <p:cNvSpPr txBox="1">
            <a:spLocks noGrp="1"/>
          </p:cNvSpPr>
          <p:nvPr>
            <p:ph type="title" idx="4294967295"/>
          </p:nvPr>
        </p:nvSpPr>
        <p:spPr>
          <a:xfrm>
            <a:off x="508000" y="533400"/>
            <a:ext cx="15392400" cy="1387500"/>
          </a:xfrm>
          <a:prstGeom prst="rect">
            <a:avLst/>
          </a:prstGeom>
          <a:noFill/>
          <a:ln>
            <a:noFill/>
          </a:ln>
        </p:spPr>
        <p:txBody>
          <a:bodyPr spcFirstLastPara="1" wrap="square" lIns="81275" tIns="81275" rIns="81275" bIns="81275" anchor="t" anchorCtr="0">
            <a:noAutofit/>
          </a:bodyPr>
          <a:lstStyle/>
          <a:p>
            <a:pPr marL="0" lvl="0" indent="0" algn="l" rtl="0">
              <a:lnSpc>
                <a:spcPct val="100000"/>
              </a:lnSpc>
              <a:spcBef>
                <a:spcPts val="0"/>
              </a:spcBef>
              <a:spcAft>
                <a:spcPts val="0"/>
              </a:spcAft>
              <a:buClr>
                <a:srgbClr val="000000"/>
              </a:buClr>
              <a:buSzPts val="6480"/>
              <a:buFont typeface="Arial"/>
              <a:buNone/>
            </a:pPr>
            <a:r>
              <a:rPr lang="en-US" sz="5780">
                <a:solidFill>
                  <a:srgbClr val="6973A9"/>
                </a:solidFill>
              </a:rPr>
              <a:t>Learning</a:t>
            </a:r>
            <a:endParaRPr sz="5780">
              <a:solidFill>
                <a:srgbClr val="6973A9"/>
              </a:solidFill>
            </a:endParaRPr>
          </a:p>
        </p:txBody>
      </p:sp>
      <p:sp>
        <p:nvSpPr>
          <p:cNvPr id="302" name="Google Shape;302;g1fbf495330a_0_16"/>
          <p:cNvSpPr/>
          <p:nvPr/>
        </p:nvSpPr>
        <p:spPr>
          <a:xfrm>
            <a:off x="13668200" y="139625"/>
            <a:ext cx="2587800" cy="3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100" b="1">
                <a:solidFill>
                  <a:schemeClr val="lt1"/>
                </a:solidFill>
                <a:latin typeface="Verdana"/>
                <a:ea typeface="Verdana"/>
                <a:cs typeface="Verdana"/>
                <a:sym typeface="Verdana"/>
              </a:rPr>
              <a:t>Carol</a:t>
            </a:r>
            <a:endParaRPr sz="2100" b="1">
              <a:solidFill>
                <a:schemeClr val="lt1"/>
              </a:solidFill>
              <a:latin typeface="Verdana"/>
              <a:ea typeface="Verdana"/>
              <a:cs typeface="Verdana"/>
              <a:sym typeface="Verdana"/>
            </a:endParaRPr>
          </a:p>
        </p:txBody>
      </p:sp>
      <p:pic>
        <p:nvPicPr>
          <p:cNvPr id="303" name="Google Shape;303;g1fbf495330a_0_16"/>
          <p:cNvPicPr preferRelativeResize="0"/>
          <p:nvPr/>
        </p:nvPicPr>
        <p:blipFill rotWithShape="1">
          <a:blip r:embed="rId3">
            <a:alphaModFix/>
          </a:blip>
          <a:srcRect l="32401" t="20607" r="30230" b="21895"/>
          <a:stretch/>
        </p:blipFill>
        <p:spPr>
          <a:xfrm>
            <a:off x="7108325" y="809850"/>
            <a:ext cx="7394427" cy="7583199"/>
          </a:xfrm>
          <a:prstGeom prst="rect">
            <a:avLst/>
          </a:prstGeom>
          <a:noFill/>
          <a:ln>
            <a:noFill/>
          </a:ln>
        </p:spPr>
      </p:pic>
      <p:pic>
        <p:nvPicPr>
          <p:cNvPr id="304" name="Google Shape;304;g1fbf495330a_0_16"/>
          <p:cNvPicPr preferRelativeResize="0"/>
          <p:nvPr/>
        </p:nvPicPr>
        <p:blipFill rotWithShape="1">
          <a:blip r:embed="rId4">
            <a:alphaModFix/>
          </a:blip>
          <a:srcRect l="60158" t="40572" r="25099" b="21244"/>
          <a:stretch/>
        </p:blipFill>
        <p:spPr>
          <a:xfrm rot="-834006">
            <a:off x="2071825" y="1460038"/>
            <a:ext cx="4072751" cy="703043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g1d26d488cb6_0_0"/>
          <p:cNvSpPr txBox="1">
            <a:spLocks noGrp="1"/>
          </p:cNvSpPr>
          <p:nvPr>
            <p:ph type="title" idx="4294967295"/>
          </p:nvPr>
        </p:nvSpPr>
        <p:spPr>
          <a:xfrm>
            <a:off x="508000" y="533400"/>
            <a:ext cx="15392400" cy="1387500"/>
          </a:xfrm>
          <a:prstGeom prst="rect">
            <a:avLst/>
          </a:prstGeom>
          <a:noFill/>
          <a:ln>
            <a:noFill/>
          </a:ln>
        </p:spPr>
        <p:txBody>
          <a:bodyPr spcFirstLastPara="1" wrap="square" lIns="81275" tIns="81275" rIns="81275" bIns="81275" anchor="t" anchorCtr="0">
            <a:normAutofit/>
          </a:bodyPr>
          <a:lstStyle/>
          <a:p>
            <a:pPr marL="0" lvl="0" indent="0" algn="l" rtl="0">
              <a:lnSpc>
                <a:spcPct val="100000"/>
              </a:lnSpc>
              <a:spcBef>
                <a:spcPts val="0"/>
              </a:spcBef>
              <a:spcAft>
                <a:spcPts val="0"/>
              </a:spcAft>
              <a:buClr>
                <a:srgbClr val="000000"/>
              </a:buClr>
              <a:buSzPts val="7200"/>
              <a:buFont typeface="Arial"/>
              <a:buNone/>
            </a:pPr>
            <a:r>
              <a:rPr lang="en-US">
                <a:solidFill>
                  <a:srgbClr val="6973A9"/>
                </a:solidFill>
              </a:rPr>
              <a:t>Hi!</a:t>
            </a:r>
            <a:endParaRPr>
              <a:solidFill>
                <a:srgbClr val="6973A9"/>
              </a:solidFill>
            </a:endParaRPr>
          </a:p>
        </p:txBody>
      </p:sp>
      <p:pic>
        <p:nvPicPr>
          <p:cNvPr id="36" name="Google Shape;36;g1d26d488cb6_0_0"/>
          <p:cNvPicPr preferRelativeResize="0"/>
          <p:nvPr/>
        </p:nvPicPr>
        <p:blipFill>
          <a:blip r:embed="rId3">
            <a:alphaModFix/>
          </a:blip>
          <a:stretch>
            <a:fillRect/>
          </a:stretch>
        </p:blipFill>
        <p:spPr>
          <a:xfrm>
            <a:off x="10981300" y="1625100"/>
            <a:ext cx="4369800" cy="4369800"/>
          </a:xfrm>
          <a:prstGeom prst="ellipse">
            <a:avLst/>
          </a:prstGeom>
          <a:noFill/>
          <a:ln>
            <a:noFill/>
          </a:ln>
          <a:effectLst>
            <a:outerShdw blurRad="57150" dist="19050" dir="5400000" algn="bl" rotWithShape="0">
              <a:srgbClr val="000000">
                <a:alpha val="50000"/>
              </a:srgbClr>
            </a:outerShdw>
          </a:effectLst>
        </p:spPr>
      </p:pic>
      <p:pic>
        <p:nvPicPr>
          <p:cNvPr id="37" name="Google Shape;37;g1d26d488cb6_0_0"/>
          <p:cNvPicPr preferRelativeResize="0"/>
          <p:nvPr/>
        </p:nvPicPr>
        <p:blipFill>
          <a:blip r:embed="rId4">
            <a:alphaModFix/>
          </a:blip>
          <a:stretch>
            <a:fillRect/>
          </a:stretch>
        </p:blipFill>
        <p:spPr>
          <a:xfrm>
            <a:off x="5849884" y="1625100"/>
            <a:ext cx="4369801" cy="4369801"/>
          </a:xfrm>
          <a:prstGeom prst="rect">
            <a:avLst/>
          </a:prstGeom>
          <a:noFill/>
          <a:ln>
            <a:noFill/>
          </a:ln>
          <a:effectLst>
            <a:outerShdw blurRad="57150" dist="19050" dir="5400000" algn="bl" rotWithShape="0">
              <a:srgbClr val="000000">
                <a:alpha val="50000"/>
              </a:srgbClr>
            </a:outerShdw>
          </a:effectLst>
        </p:spPr>
      </p:pic>
      <p:pic>
        <p:nvPicPr>
          <p:cNvPr id="38" name="Google Shape;38;g1d26d488cb6_0_0"/>
          <p:cNvPicPr preferRelativeResize="0"/>
          <p:nvPr/>
        </p:nvPicPr>
        <p:blipFill rotWithShape="1">
          <a:blip r:embed="rId5">
            <a:alphaModFix/>
          </a:blip>
          <a:srcRect l="11910" t="11976" r="6343" b="28261"/>
          <a:stretch/>
        </p:blipFill>
        <p:spPr>
          <a:xfrm>
            <a:off x="839950" y="1860575"/>
            <a:ext cx="4239900" cy="4134300"/>
          </a:xfrm>
          <a:prstGeom prst="ellipse">
            <a:avLst/>
          </a:prstGeom>
          <a:noFill/>
          <a:ln>
            <a:noFill/>
          </a:ln>
          <a:effectLst>
            <a:outerShdw blurRad="57150" dist="19050" dir="5400000" algn="bl" rotWithShape="0">
              <a:srgbClr val="000000">
                <a:alpha val="50000"/>
              </a:srgbClr>
            </a:outerShdw>
          </a:effectLst>
        </p:spPr>
      </p:pic>
      <p:sp>
        <p:nvSpPr>
          <p:cNvPr id="39" name="Google Shape;39;g1d26d488cb6_0_0"/>
          <p:cNvSpPr txBox="1"/>
          <p:nvPr/>
        </p:nvSpPr>
        <p:spPr>
          <a:xfrm>
            <a:off x="10781050" y="6230375"/>
            <a:ext cx="4900200" cy="1857900"/>
          </a:xfrm>
          <a:prstGeom prst="rect">
            <a:avLst/>
          </a:prstGeom>
          <a:noFill/>
          <a:ln>
            <a:noFill/>
          </a:ln>
        </p:spPr>
        <p:txBody>
          <a:bodyPr spcFirstLastPara="1" wrap="square" lIns="81275" tIns="81275" rIns="81275" bIns="81275" anchor="t" anchorCtr="0">
            <a:normAutofit/>
          </a:bodyPr>
          <a:lstStyle/>
          <a:p>
            <a:pPr marL="0" marR="0" lvl="0" indent="0" algn="ctr" rtl="0">
              <a:lnSpc>
                <a:spcPct val="80000"/>
              </a:lnSpc>
              <a:spcBef>
                <a:spcPts val="0"/>
              </a:spcBef>
              <a:spcAft>
                <a:spcPts val="0"/>
              </a:spcAft>
              <a:buClr>
                <a:srgbClr val="FFFFFF"/>
              </a:buClr>
              <a:buSzPts val="3600"/>
              <a:buFont typeface="Arial"/>
              <a:buNone/>
            </a:pPr>
            <a:r>
              <a:rPr lang="en-US" sz="2900" b="1">
                <a:solidFill>
                  <a:srgbClr val="6973A9"/>
                </a:solidFill>
              </a:rPr>
              <a:t>Carol Mertz</a:t>
            </a:r>
            <a:endParaRPr sz="700" b="1">
              <a:solidFill>
                <a:srgbClr val="6973A9"/>
              </a:solidFill>
            </a:endParaRPr>
          </a:p>
          <a:p>
            <a:pPr marL="0" marR="0" lvl="0" indent="0" algn="ctr" rtl="0">
              <a:lnSpc>
                <a:spcPct val="80000"/>
              </a:lnSpc>
              <a:spcBef>
                <a:spcPts val="0"/>
              </a:spcBef>
              <a:spcAft>
                <a:spcPts val="0"/>
              </a:spcAft>
              <a:buClr>
                <a:srgbClr val="FFFFFF"/>
              </a:buClr>
              <a:buSzPts val="3600"/>
              <a:buFont typeface="Arial"/>
              <a:buNone/>
            </a:pPr>
            <a:r>
              <a:rPr lang="en-US" sz="2900">
                <a:solidFill>
                  <a:srgbClr val="6973A9"/>
                </a:solidFill>
              </a:rPr>
              <a:t>Senior Game Designer</a:t>
            </a:r>
            <a:br>
              <a:rPr lang="en-US" sz="2900">
                <a:solidFill>
                  <a:srgbClr val="6973A9"/>
                </a:solidFill>
              </a:rPr>
            </a:br>
            <a:r>
              <a:rPr lang="en-US" sz="2900">
                <a:solidFill>
                  <a:srgbClr val="6973A9"/>
                </a:solidFill>
              </a:rPr>
              <a:t>Exploding Kittens</a:t>
            </a:r>
            <a:endParaRPr sz="700">
              <a:solidFill>
                <a:srgbClr val="6973A9"/>
              </a:solidFill>
            </a:endParaRPr>
          </a:p>
        </p:txBody>
      </p:sp>
      <p:sp>
        <p:nvSpPr>
          <p:cNvPr id="40" name="Google Shape;40;g1d26d488cb6_0_0"/>
          <p:cNvSpPr txBox="1"/>
          <p:nvPr/>
        </p:nvSpPr>
        <p:spPr>
          <a:xfrm>
            <a:off x="574750" y="6230375"/>
            <a:ext cx="4900200" cy="1620300"/>
          </a:xfrm>
          <a:prstGeom prst="rect">
            <a:avLst/>
          </a:prstGeom>
          <a:noFill/>
          <a:ln>
            <a:noFill/>
          </a:ln>
        </p:spPr>
        <p:txBody>
          <a:bodyPr spcFirstLastPara="1" wrap="square" lIns="81275" tIns="81275" rIns="81275" bIns="81275" anchor="t" anchorCtr="0">
            <a:normAutofit/>
          </a:bodyPr>
          <a:lstStyle/>
          <a:p>
            <a:pPr marL="0" marR="0" lvl="0" indent="0" algn="ctr" rtl="0">
              <a:lnSpc>
                <a:spcPct val="80000"/>
              </a:lnSpc>
              <a:spcBef>
                <a:spcPts val="0"/>
              </a:spcBef>
              <a:spcAft>
                <a:spcPts val="0"/>
              </a:spcAft>
              <a:buClr>
                <a:srgbClr val="FFFFFF"/>
              </a:buClr>
              <a:buSzPts val="3600"/>
              <a:buFont typeface="Arial"/>
              <a:buNone/>
            </a:pPr>
            <a:r>
              <a:rPr lang="en-US" sz="2900" b="1">
                <a:solidFill>
                  <a:srgbClr val="6973A9"/>
                </a:solidFill>
              </a:rPr>
              <a:t>Morgan Baker</a:t>
            </a:r>
            <a:endParaRPr sz="700" b="1">
              <a:solidFill>
                <a:srgbClr val="6973A9"/>
              </a:solidFill>
            </a:endParaRPr>
          </a:p>
          <a:p>
            <a:pPr marL="0" marR="0" lvl="0" indent="0" algn="ctr" rtl="0">
              <a:lnSpc>
                <a:spcPct val="80000"/>
              </a:lnSpc>
              <a:spcBef>
                <a:spcPts val="0"/>
              </a:spcBef>
              <a:spcAft>
                <a:spcPts val="0"/>
              </a:spcAft>
              <a:buClr>
                <a:srgbClr val="FFFFFF"/>
              </a:buClr>
              <a:buSzPts val="3600"/>
              <a:buFont typeface="Arial"/>
              <a:buNone/>
            </a:pPr>
            <a:r>
              <a:rPr lang="en-US" sz="2900">
                <a:solidFill>
                  <a:srgbClr val="6973A9"/>
                </a:solidFill>
              </a:rPr>
              <a:t>Accessibility Specialist Independent (&amp; EA)</a:t>
            </a:r>
            <a:endParaRPr sz="700">
              <a:solidFill>
                <a:srgbClr val="6973A9"/>
              </a:solidFill>
            </a:endParaRPr>
          </a:p>
        </p:txBody>
      </p:sp>
      <p:sp>
        <p:nvSpPr>
          <p:cNvPr id="41" name="Google Shape;41;g1d26d488cb6_0_0"/>
          <p:cNvSpPr txBox="1"/>
          <p:nvPr/>
        </p:nvSpPr>
        <p:spPr>
          <a:xfrm>
            <a:off x="5281084" y="6230375"/>
            <a:ext cx="5507400" cy="1620300"/>
          </a:xfrm>
          <a:prstGeom prst="rect">
            <a:avLst/>
          </a:prstGeom>
          <a:noFill/>
          <a:ln>
            <a:noFill/>
          </a:ln>
        </p:spPr>
        <p:txBody>
          <a:bodyPr spcFirstLastPara="1" wrap="square" lIns="81275" tIns="81275" rIns="81275" bIns="81275" anchor="t" anchorCtr="0">
            <a:normAutofit/>
          </a:bodyPr>
          <a:lstStyle/>
          <a:p>
            <a:pPr marL="0" marR="0" lvl="0" indent="0" algn="ctr" rtl="0">
              <a:lnSpc>
                <a:spcPct val="80000"/>
              </a:lnSpc>
              <a:spcBef>
                <a:spcPts val="0"/>
              </a:spcBef>
              <a:spcAft>
                <a:spcPts val="0"/>
              </a:spcAft>
              <a:buClr>
                <a:srgbClr val="FFFFFF"/>
              </a:buClr>
              <a:buSzPts val="3600"/>
              <a:buFont typeface="Arial"/>
              <a:buNone/>
            </a:pPr>
            <a:r>
              <a:rPr lang="en-US" sz="2900" b="1">
                <a:solidFill>
                  <a:srgbClr val="6973A9"/>
                </a:solidFill>
              </a:rPr>
              <a:t>Jesse Martinez</a:t>
            </a:r>
            <a:endParaRPr sz="700" b="1">
              <a:solidFill>
                <a:srgbClr val="6973A9"/>
              </a:solidFill>
            </a:endParaRPr>
          </a:p>
          <a:p>
            <a:pPr marL="0" marR="0" lvl="0" indent="0" algn="ctr" rtl="0">
              <a:lnSpc>
                <a:spcPct val="80000"/>
              </a:lnSpc>
              <a:spcBef>
                <a:spcPts val="0"/>
              </a:spcBef>
              <a:spcAft>
                <a:spcPts val="0"/>
              </a:spcAft>
              <a:buClr>
                <a:srgbClr val="FFFFFF"/>
              </a:buClr>
              <a:buSzPts val="3600"/>
              <a:buFont typeface="Arial"/>
              <a:buNone/>
            </a:pPr>
            <a:r>
              <a:rPr lang="en-US" sz="2900">
                <a:solidFill>
                  <a:srgbClr val="6973A9"/>
                </a:solidFill>
              </a:rPr>
              <a:t>PhD Student</a:t>
            </a:r>
            <a:br>
              <a:rPr lang="en-US" sz="2900">
                <a:solidFill>
                  <a:srgbClr val="6973A9"/>
                </a:solidFill>
              </a:rPr>
            </a:br>
            <a:r>
              <a:rPr lang="en-US" sz="2900">
                <a:solidFill>
                  <a:srgbClr val="6973A9"/>
                </a:solidFill>
              </a:rPr>
              <a:t>University of Washington</a:t>
            </a:r>
            <a:endParaRPr sz="700">
              <a:solidFill>
                <a:srgbClr val="6973A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1fbf495330a_0_19"/>
          <p:cNvSpPr txBox="1">
            <a:spLocks noGrp="1"/>
          </p:cNvSpPr>
          <p:nvPr>
            <p:ph type="title" idx="4294967295"/>
          </p:nvPr>
        </p:nvSpPr>
        <p:spPr>
          <a:xfrm>
            <a:off x="508000" y="533400"/>
            <a:ext cx="15392400" cy="1387500"/>
          </a:xfrm>
          <a:prstGeom prst="rect">
            <a:avLst/>
          </a:prstGeom>
          <a:noFill/>
          <a:ln>
            <a:noFill/>
          </a:ln>
        </p:spPr>
        <p:txBody>
          <a:bodyPr spcFirstLastPara="1" wrap="square" lIns="81275" tIns="81275" rIns="81275" bIns="81275" anchor="t" anchorCtr="0">
            <a:noAutofit/>
          </a:bodyPr>
          <a:lstStyle/>
          <a:p>
            <a:pPr marL="0" lvl="0" indent="0" algn="l" rtl="0">
              <a:lnSpc>
                <a:spcPct val="100000"/>
              </a:lnSpc>
              <a:spcBef>
                <a:spcPts val="0"/>
              </a:spcBef>
              <a:spcAft>
                <a:spcPts val="0"/>
              </a:spcAft>
              <a:buClr>
                <a:srgbClr val="000000"/>
              </a:buClr>
              <a:buSzPts val="6480"/>
              <a:buFont typeface="Arial"/>
              <a:buNone/>
            </a:pPr>
            <a:r>
              <a:rPr lang="en-US" sz="5780">
                <a:solidFill>
                  <a:srgbClr val="6973A9"/>
                </a:solidFill>
              </a:rPr>
              <a:t>Staggered Difficulty Ramping</a:t>
            </a:r>
            <a:endParaRPr sz="5780">
              <a:solidFill>
                <a:srgbClr val="6973A9"/>
              </a:solidFill>
            </a:endParaRPr>
          </a:p>
        </p:txBody>
      </p:sp>
      <p:sp>
        <p:nvSpPr>
          <p:cNvPr id="310" name="Google Shape;310;g1fbf495330a_0_19"/>
          <p:cNvSpPr/>
          <p:nvPr/>
        </p:nvSpPr>
        <p:spPr>
          <a:xfrm>
            <a:off x="13668200" y="139625"/>
            <a:ext cx="2587800" cy="3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100" b="1">
                <a:solidFill>
                  <a:schemeClr val="lt1"/>
                </a:solidFill>
                <a:latin typeface="Verdana"/>
                <a:ea typeface="Verdana"/>
                <a:cs typeface="Verdana"/>
                <a:sym typeface="Verdana"/>
              </a:rPr>
              <a:t>Carol</a:t>
            </a:r>
            <a:endParaRPr sz="2100" b="1">
              <a:solidFill>
                <a:schemeClr val="lt1"/>
              </a:solidFill>
              <a:latin typeface="Verdana"/>
              <a:ea typeface="Verdana"/>
              <a:cs typeface="Verdana"/>
              <a:sym typeface="Verdana"/>
            </a:endParaRPr>
          </a:p>
        </p:txBody>
      </p:sp>
      <p:pic>
        <p:nvPicPr>
          <p:cNvPr id="311" name="Google Shape;311;g1fbf495330a_0_19"/>
          <p:cNvPicPr preferRelativeResize="0"/>
          <p:nvPr/>
        </p:nvPicPr>
        <p:blipFill rotWithShape="1">
          <a:blip r:embed="rId3">
            <a:alphaModFix/>
          </a:blip>
          <a:srcRect l="23588" t="24265" r="24705" b="58396"/>
          <a:stretch/>
        </p:blipFill>
        <p:spPr>
          <a:xfrm>
            <a:off x="287426" y="2838938"/>
            <a:ext cx="15507948" cy="34661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1fbf495330a_0_22"/>
          <p:cNvSpPr txBox="1">
            <a:spLocks noGrp="1"/>
          </p:cNvSpPr>
          <p:nvPr>
            <p:ph type="title" idx="4294967295"/>
          </p:nvPr>
        </p:nvSpPr>
        <p:spPr>
          <a:xfrm>
            <a:off x="508000" y="533400"/>
            <a:ext cx="15392400" cy="1387500"/>
          </a:xfrm>
          <a:prstGeom prst="rect">
            <a:avLst/>
          </a:prstGeom>
          <a:noFill/>
          <a:ln>
            <a:noFill/>
          </a:ln>
        </p:spPr>
        <p:txBody>
          <a:bodyPr spcFirstLastPara="1" wrap="square" lIns="81275" tIns="81275" rIns="81275" bIns="81275" anchor="t" anchorCtr="0">
            <a:noAutofit/>
          </a:bodyPr>
          <a:lstStyle/>
          <a:p>
            <a:pPr marL="0" lvl="0" indent="0" algn="l" rtl="0">
              <a:lnSpc>
                <a:spcPct val="100000"/>
              </a:lnSpc>
              <a:spcBef>
                <a:spcPts val="0"/>
              </a:spcBef>
              <a:spcAft>
                <a:spcPts val="0"/>
              </a:spcAft>
              <a:buClr>
                <a:srgbClr val="000000"/>
              </a:buClr>
              <a:buSzPts val="6480"/>
              <a:buFont typeface="Arial"/>
              <a:buNone/>
            </a:pPr>
            <a:r>
              <a:rPr lang="en-US" sz="5780">
                <a:solidFill>
                  <a:srgbClr val="6973A9"/>
                </a:solidFill>
              </a:rPr>
              <a:t>Tactility</a:t>
            </a:r>
            <a:endParaRPr sz="5780">
              <a:solidFill>
                <a:srgbClr val="6973A9"/>
              </a:solidFill>
            </a:endParaRPr>
          </a:p>
        </p:txBody>
      </p:sp>
      <p:sp>
        <p:nvSpPr>
          <p:cNvPr id="317" name="Google Shape;317;g1fbf495330a_0_22"/>
          <p:cNvSpPr/>
          <p:nvPr/>
        </p:nvSpPr>
        <p:spPr>
          <a:xfrm>
            <a:off x="13668200" y="139625"/>
            <a:ext cx="2587800" cy="3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100" b="1">
                <a:solidFill>
                  <a:schemeClr val="lt1"/>
                </a:solidFill>
                <a:latin typeface="Verdana"/>
                <a:ea typeface="Verdana"/>
                <a:cs typeface="Verdana"/>
                <a:sym typeface="Verdana"/>
              </a:rPr>
              <a:t>Carol</a:t>
            </a:r>
            <a:endParaRPr sz="2100" b="1">
              <a:solidFill>
                <a:schemeClr val="lt1"/>
              </a:solidFill>
              <a:latin typeface="Verdana"/>
              <a:ea typeface="Verdana"/>
              <a:cs typeface="Verdana"/>
              <a:sym typeface="Verdana"/>
            </a:endParaRPr>
          </a:p>
        </p:txBody>
      </p:sp>
      <p:pic>
        <p:nvPicPr>
          <p:cNvPr id="318" name="Google Shape;318;g1fbf495330a_0_22"/>
          <p:cNvPicPr preferRelativeResize="0"/>
          <p:nvPr/>
        </p:nvPicPr>
        <p:blipFill>
          <a:blip r:embed="rId3">
            <a:alphaModFix/>
          </a:blip>
          <a:stretch>
            <a:fillRect/>
          </a:stretch>
        </p:blipFill>
        <p:spPr>
          <a:xfrm>
            <a:off x="5881998" y="689950"/>
            <a:ext cx="11648973" cy="7764100"/>
          </a:xfrm>
          <a:prstGeom prst="rect">
            <a:avLst/>
          </a:prstGeom>
          <a:noFill/>
          <a:ln>
            <a:noFill/>
          </a:ln>
        </p:spPr>
      </p:pic>
      <p:pic>
        <p:nvPicPr>
          <p:cNvPr id="319" name="Google Shape;319;g1fbf495330a_0_22"/>
          <p:cNvPicPr preferRelativeResize="0"/>
          <p:nvPr/>
        </p:nvPicPr>
        <p:blipFill rotWithShape="1">
          <a:blip r:embed="rId4">
            <a:alphaModFix/>
          </a:blip>
          <a:srcRect t="4501" b="20101"/>
          <a:stretch/>
        </p:blipFill>
        <p:spPr>
          <a:xfrm>
            <a:off x="508000" y="2710263"/>
            <a:ext cx="6584776" cy="3723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1fbf495330a_0_25"/>
          <p:cNvSpPr txBox="1">
            <a:spLocks noGrp="1"/>
          </p:cNvSpPr>
          <p:nvPr>
            <p:ph type="title" idx="4294967295"/>
          </p:nvPr>
        </p:nvSpPr>
        <p:spPr>
          <a:xfrm>
            <a:off x="508000" y="533400"/>
            <a:ext cx="15392400" cy="1387500"/>
          </a:xfrm>
          <a:prstGeom prst="rect">
            <a:avLst/>
          </a:prstGeom>
          <a:noFill/>
          <a:ln>
            <a:noFill/>
          </a:ln>
        </p:spPr>
        <p:txBody>
          <a:bodyPr spcFirstLastPara="1" wrap="square" lIns="81275" tIns="81275" rIns="81275" bIns="81275" anchor="t" anchorCtr="0">
            <a:noAutofit/>
          </a:bodyPr>
          <a:lstStyle/>
          <a:p>
            <a:pPr marL="0" lvl="0" indent="0" algn="l" rtl="0">
              <a:lnSpc>
                <a:spcPct val="100000"/>
              </a:lnSpc>
              <a:spcBef>
                <a:spcPts val="0"/>
              </a:spcBef>
              <a:spcAft>
                <a:spcPts val="0"/>
              </a:spcAft>
              <a:buClr>
                <a:srgbClr val="000000"/>
              </a:buClr>
              <a:buSzPts val="6480"/>
              <a:buFont typeface="Arial"/>
              <a:buNone/>
            </a:pPr>
            <a:r>
              <a:rPr lang="en-US" sz="5780">
                <a:solidFill>
                  <a:srgbClr val="6973A9"/>
                </a:solidFill>
              </a:rPr>
              <a:t>Non-visual Cues</a:t>
            </a:r>
            <a:endParaRPr sz="5780">
              <a:solidFill>
                <a:srgbClr val="6973A9"/>
              </a:solidFill>
            </a:endParaRPr>
          </a:p>
        </p:txBody>
      </p:sp>
      <p:sp>
        <p:nvSpPr>
          <p:cNvPr id="325" name="Google Shape;325;g1fbf495330a_0_25"/>
          <p:cNvSpPr/>
          <p:nvPr/>
        </p:nvSpPr>
        <p:spPr>
          <a:xfrm>
            <a:off x="13668200" y="139625"/>
            <a:ext cx="2587800" cy="3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100" b="1">
                <a:solidFill>
                  <a:schemeClr val="lt1"/>
                </a:solidFill>
                <a:latin typeface="Verdana"/>
                <a:ea typeface="Verdana"/>
                <a:cs typeface="Verdana"/>
                <a:sym typeface="Verdana"/>
              </a:rPr>
              <a:t>Carol</a:t>
            </a:r>
            <a:endParaRPr sz="2100" b="1">
              <a:solidFill>
                <a:schemeClr val="lt1"/>
              </a:solidFill>
              <a:latin typeface="Verdana"/>
              <a:ea typeface="Verdana"/>
              <a:cs typeface="Verdana"/>
              <a:sym typeface="Verdana"/>
            </a:endParaRPr>
          </a:p>
        </p:txBody>
      </p:sp>
      <p:pic>
        <p:nvPicPr>
          <p:cNvPr id="326" name="Google Shape;326;g1fbf495330a_0_25"/>
          <p:cNvPicPr preferRelativeResize="0"/>
          <p:nvPr/>
        </p:nvPicPr>
        <p:blipFill rotWithShape="1">
          <a:blip r:embed="rId3">
            <a:alphaModFix/>
          </a:blip>
          <a:srcRect t="10225"/>
          <a:stretch/>
        </p:blipFill>
        <p:spPr>
          <a:xfrm>
            <a:off x="2587800" y="1629436"/>
            <a:ext cx="11080399" cy="66314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1fbf495330a_0_45"/>
          <p:cNvSpPr txBox="1">
            <a:spLocks noGrp="1"/>
          </p:cNvSpPr>
          <p:nvPr>
            <p:ph type="title" idx="4294967295"/>
          </p:nvPr>
        </p:nvSpPr>
        <p:spPr>
          <a:xfrm>
            <a:off x="508000" y="533400"/>
            <a:ext cx="15392400" cy="1387500"/>
          </a:xfrm>
          <a:prstGeom prst="rect">
            <a:avLst/>
          </a:prstGeom>
          <a:noFill/>
          <a:ln>
            <a:noFill/>
          </a:ln>
        </p:spPr>
        <p:txBody>
          <a:bodyPr spcFirstLastPara="1" wrap="square" lIns="81275" tIns="81275" rIns="81275" bIns="81275" anchor="t" anchorCtr="0">
            <a:noAutofit/>
          </a:bodyPr>
          <a:lstStyle/>
          <a:p>
            <a:pPr marL="0" lvl="0" indent="0" algn="l" rtl="0">
              <a:lnSpc>
                <a:spcPct val="100000"/>
              </a:lnSpc>
              <a:spcBef>
                <a:spcPts val="0"/>
              </a:spcBef>
              <a:spcAft>
                <a:spcPts val="0"/>
              </a:spcAft>
              <a:buNone/>
            </a:pPr>
            <a:r>
              <a:rPr lang="en-US" sz="5780">
                <a:solidFill>
                  <a:srgbClr val="6973A9"/>
                </a:solidFill>
              </a:rPr>
              <a:t>Visual and Physical Design</a:t>
            </a:r>
            <a:endParaRPr sz="5780">
              <a:solidFill>
                <a:srgbClr val="6973A9"/>
              </a:solidFill>
            </a:endParaRPr>
          </a:p>
          <a:p>
            <a:pPr marL="0" lvl="0" indent="0" algn="l" rtl="0">
              <a:lnSpc>
                <a:spcPct val="100000"/>
              </a:lnSpc>
              <a:spcBef>
                <a:spcPts val="0"/>
              </a:spcBef>
              <a:spcAft>
                <a:spcPts val="0"/>
              </a:spcAft>
              <a:buNone/>
            </a:pPr>
            <a:endParaRPr sz="5780">
              <a:solidFill>
                <a:srgbClr val="6973A9"/>
              </a:solidFill>
            </a:endParaRPr>
          </a:p>
          <a:p>
            <a:pPr marL="0" lvl="0" indent="0" algn="l" rtl="0">
              <a:lnSpc>
                <a:spcPct val="100000"/>
              </a:lnSpc>
              <a:spcBef>
                <a:spcPts val="0"/>
              </a:spcBef>
              <a:spcAft>
                <a:spcPts val="0"/>
              </a:spcAft>
              <a:buClr>
                <a:srgbClr val="000000"/>
              </a:buClr>
              <a:buSzPts val="6480"/>
              <a:buFont typeface="Arial"/>
              <a:buNone/>
            </a:pPr>
            <a:endParaRPr sz="5780">
              <a:solidFill>
                <a:srgbClr val="6973A9"/>
              </a:solidFill>
            </a:endParaRPr>
          </a:p>
        </p:txBody>
      </p:sp>
      <p:sp>
        <p:nvSpPr>
          <p:cNvPr id="332" name="Google Shape;332;g1fbf495330a_0_45"/>
          <p:cNvSpPr/>
          <p:nvPr/>
        </p:nvSpPr>
        <p:spPr>
          <a:xfrm>
            <a:off x="13668200" y="139625"/>
            <a:ext cx="2587800" cy="3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100" b="1">
                <a:solidFill>
                  <a:schemeClr val="lt1"/>
                </a:solidFill>
                <a:latin typeface="Verdana"/>
                <a:ea typeface="Verdana"/>
                <a:cs typeface="Verdana"/>
                <a:sym typeface="Verdana"/>
              </a:rPr>
              <a:t>Carol</a:t>
            </a:r>
            <a:endParaRPr sz="2100" b="1">
              <a:solidFill>
                <a:schemeClr val="lt1"/>
              </a:solidFill>
              <a:latin typeface="Verdana"/>
              <a:ea typeface="Verdana"/>
              <a:cs typeface="Verdana"/>
              <a:sym typeface="Verdana"/>
            </a:endParaRPr>
          </a:p>
        </p:txBody>
      </p:sp>
      <p:pic>
        <p:nvPicPr>
          <p:cNvPr id="333" name="Google Shape;333;g1fbf495330a_0_45"/>
          <p:cNvPicPr preferRelativeResize="0"/>
          <p:nvPr/>
        </p:nvPicPr>
        <p:blipFill>
          <a:blip r:embed="rId3">
            <a:alphaModFix/>
          </a:blip>
          <a:stretch>
            <a:fillRect/>
          </a:stretch>
        </p:blipFill>
        <p:spPr>
          <a:xfrm>
            <a:off x="-274014" y="-748591"/>
            <a:ext cx="16651628" cy="1109838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1fbf495330a_0_36"/>
          <p:cNvSpPr txBox="1">
            <a:spLocks noGrp="1"/>
          </p:cNvSpPr>
          <p:nvPr>
            <p:ph type="title" idx="4294967295"/>
          </p:nvPr>
        </p:nvSpPr>
        <p:spPr>
          <a:xfrm>
            <a:off x="508000" y="533400"/>
            <a:ext cx="15392400" cy="1387500"/>
          </a:xfrm>
          <a:prstGeom prst="rect">
            <a:avLst/>
          </a:prstGeom>
          <a:noFill/>
          <a:ln>
            <a:noFill/>
          </a:ln>
        </p:spPr>
        <p:txBody>
          <a:bodyPr spcFirstLastPara="1" wrap="square" lIns="81275" tIns="81275" rIns="81275" bIns="81275" anchor="t" anchorCtr="0">
            <a:noAutofit/>
          </a:bodyPr>
          <a:lstStyle/>
          <a:p>
            <a:pPr marL="0" lvl="0" indent="0" algn="l" rtl="0">
              <a:lnSpc>
                <a:spcPct val="100000"/>
              </a:lnSpc>
              <a:spcBef>
                <a:spcPts val="0"/>
              </a:spcBef>
              <a:spcAft>
                <a:spcPts val="0"/>
              </a:spcAft>
              <a:buClr>
                <a:srgbClr val="000000"/>
              </a:buClr>
              <a:buSzPts val="6480"/>
              <a:buFont typeface="Arial"/>
              <a:buNone/>
            </a:pPr>
            <a:r>
              <a:rPr lang="en-US" sz="5780">
                <a:solidFill>
                  <a:srgbClr val="6973A9"/>
                </a:solidFill>
              </a:rPr>
              <a:t>Opportunities for Modification</a:t>
            </a:r>
            <a:endParaRPr sz="5780">
              <a:solidFill>
                <a:srgbClr val="6973A9"/>
              </a:solidFill>
            </a:endParaRPr>
          </a:p>
        </p:txBody>
      </p:sp>
      <p:sp>
        <p:nvSpPr>
          <p:cNvPr id="339" name="Google Shape;339;g1fbf495330a_0_36"/>
          <p:cNvSpPr/>
          <p:nvPr/>
        </p:nvSpPr>
        <p:spPr>
          <a:xfrm>
            <a:off x="13668200" y="139625"/>
            <a:ext cx="2587800" cy="3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100" b="1">
                <a:solidFill>
                  <a:schemeClr val="lt1"/>
                </a:solidFill>
                <a:latin typeface="Verdana"/>
                <a:ea typeface="Verdana"/>
                <a:cs typeface="Verdana"/>
                <a:sym typeface="Verdana"/>
              </a:rPr>
              <a:t>Carol</a:t>
            </a:r>
            <a:endParaRPr sz="2100" b="1">
              <a:solidFill>
                <a:schemeClr val="lt1"/>
              </a:solidFill>
              <a:latin typeface="Verdana"/>
              <a:ea typeface="Verdana"/>
              <a:cs typeface="Verdana"/>
              <a:sym typeface="Verdana"/>
            </a:endParaRPr>
          </a:p>
        </p:txBody>
      </p:sp>
      <p:pic>
        <p:nvPicPr>
          <p:cNvPr id="340" name="Google Shape;340;g1fbf495330a_0_36"/>
          <p:cNvPicPr preferRelativeResize="0"/>
          <p:nvPr/>
        </p:nvPicPr>
        <p:blipFill rotWithShape="1">
          <a:blip r:embed="rId3">
            <a:alphaModFix/>
          </a:blip>
          <a:srcRect t="14748"/>
          <a:stretch/>
        </p:blipFill>
        <p:spPr>
          <a:xfrm>
            <a:off x="1686875" y="1801400"/>
            <a:ext cx="13264799" cy="63608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1fbf495330a_0_51"/>
          <p:cNvSpPr txBox="1">
            <a:spLocks noGrp="1"/>
          </p:cNvSpPr>
          <p:nvPr>
            <p:ph type="title"/>
          </p:nvPr>
        </p:nvSpPr>
        <p:spPr>
          <a:xfrm>
            <a:off x="812800" y="691872"/>
            <a:ext cx="146304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Continued Player Support</a:t>
            </a:r>
            <a:endParaRPr/>
          </a:p>
        </p:txBody>
      </p:sp>
      <p:pic>
        <p:nvPicPr>
          <p:cNvPr id="346" name="Google Shape;346;g1fbf495330a_0_51"/>
          <p:cNvPicPr preferRelativeResize="0"/>
          <p:nvPr/>
        </p:nvPicPr>
        <p:blipFill rotWithShape="1">
          <a:blip r:embed="rId3">
            <a:alphaModFix/>
          </a:blip>
          <a:srcRect t="7764" b="15583"/>
          <a:stretch/>
        </p:blipFill>
        <p:spPr>
          <a:xfrm>
            <a:off x="9089721" y="2869764"/>
            <a:ext cx="6353477" cy="3772060"/>
          </a:xfrm>
          <a:prstGeom prst="rect">
            <a:avLst/>
          </a:prstGeom>
          <a:noFill/>
          <a:ln>
            <a:noFill/>
          </a:ln>
        </p:spPr>
      </p:pic>
      <p:pic>
        <p:nvPicPr>
          <p:cNvPr id="347" name="Google Shape;347;g1fbf495330a_0_51"/>
          <p:cNvPicPr preferRelativeResize="0"/>
          <p:nvPr/>
        </p:nvPicPr>
        <p:blipFill>
          <a:blip r:embed="rId4">
            <a:alphaModFix/>
          </a:blip>
          <a:stretch>
            <a:fillRect/>
          </a:stretch>
        </p:blipFill>
        <p:spPr>
          <a:xfrm>
            <a:off x="812800" y="2869750"/>
            <a:ext cx="7874821" cy="37720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1fbf495330a_0_58"/>
          <p:cNvSpPr txBox="1">
            <a:spLocks noGrp="1"/>
          </p:cNvSpPr>
          <p:nvPr>
            <p:ph type="title"/>
          </p:nvPr>
        </p:nvSpPr>
        <p:spPr>
          <a:xfrm>
            <a:off x="812800" y="691872"/>
            <a:ext cx="146304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Examples of Accessibility Recommendations</a:t>
            </a:r>
            <a:endParaRPr/>
          </a:p>
        </p:txBody>
      </p:sp>
      <p:sp>
        <p:nvSpPr>
          <p:cNvPr id="353" name="Google Shape;353;g1fbf495330a_0_58"/>
          <p:cNvSpPr txBox="1">
            <a:spLocks noGrp="1"/>
          </p:cNvSpPr>
          <p:nvPr>
            <p:ph type="body" idx="1"/>
          </p:nvPr>
        </p:nvSpPr>
        <p:spPr>
          <a:xfrm>
            <a:off x="812800" y="2767914"/>
            <a:ext cx="14630400" cy="5700600"/>
          </a:xfrm>
          <a:prstGeom prst="rect">
            <a:avLst/>
          </a:prstGeom>
        </p:spPr>
        <p:txBody>
          <a:bodyPr spcFirstLastPara="1" wrap="square" lIns="81275" tIns="81275" rIns="81275" bIns="81275" anchor="t" anchorCtr="0">
            <a:noAutofit/>
          </a:bodyPr>
          <a:lstStyle/>
          <a:p>
            <a:pPr marL="0" lvl="0" indent="0" algn="l" rtl="0">
              <a:spcBef>
                <a:spcPts val="1100"/>
              </a:spcBef>
              <a:spcAft>
                <a:spcPts val="0"/>
              </a:spcAft>
              <a:buNone/>
            </a:pPr>
            <a:r>
              <a:rPr lang="en-US" sz="3200" b="1"/>
              <a:t>For Vision Accessibility:</a:t>
            </a:r>
            <a:endParaRPr sz="3200" b="1"/>
          </a:p>
          <a:p>
            <a:pPr marL="457200" lvl="0" indent="-355600" algn="l" rtl="0">
              <a:spcBef>
                <a:spcPts val="1100"/>
              </a:spcBef>
              <a:spcAft>
                <a:spcPts val="0"/>
              </a:spcAft>
              <a:buSzPts val="2000"/>
              <a:buChar char="●"/>
            </a:pPr>
            <a:r>
              <a:rPr lang="en-US" sz="3200"/>
              <a:t>Download the accessible PDF instructions.</a:t>
            </a:r>
            <a:endParaRPr sz="3200"/>
          </a:p>
          <a:p>
            <a:pPr marL="457200" lvl="0" indent="-355600" algn="l" rtl="0">
              <a:spcBef>
                <a:spcPts val="0"/>
              </a:spcBef>
              <a:spcAft>
                <a:spcPts val="0"/>
              </a:spcAft>
              <a:buSzPts val="2000"/>
              <a:buChar char="●"/>
            </a:pPr>
            <a:r>
              <a:rPr lang="en-US" sz="3200"/>
              <a:t>Modify the Role Cards with stickers so that you can differentiate each one by feel. </a:t>
            </a:r>
            <a:endParaRPr sz="3200"/>
          </a:p>
          <a:p>
            <a:pPr marL="457200" lvl="0" indent="-355600" algn="l" rtl="0">
              <a:spcBef>
                <a:spcPts val="0"/>
              </a:spcBef>
              <a:spcAft>
                <a:spcPts val="0"/>
              </a:spcAft>
              <a:buSzPts val="2000"/>
              <a:buChar char="●"/>
            </a:pPr>
            <a:r>
              <a:rPr lang="en-US" sz="3200"/>
              <a:t>When playing Advanced Mode, have someone read the description of each role aloud before assigning roles, to ensure that everyone is familiar with what each role does before beginning the game.</a:t>
            </a:r>
            <a:endParaRPr sz="3200"/>
          </a:p>
          <a:p>
            <a:pPr marL="457200" lvl="0" indent="-355600" algn="l" rtl="0">
              <a:spcBef>
                <a:spcPts val="0"/>
              </a:spcBef>
              <a:spcAft>
                <a:spcPts val="0"/>
              </a:spcAft>
              <a:buSzPts val="2000"/>
              <a:buChar char="●"/>
            </a:pPr>
            <a:r>
              <a:rPr lang="en-US" sz="3200"/>
              <a:t>Designate a player to announce the score each round.</a:t>
            </a:r>
            <a:endParaRPr sz="3200"/>
          </a:p>
          <a:p>
            <a:pPr marL="457200" lvl="0" indent="-355600" algn="l" rtl="0">
              <a:spcBef>
                <a:spcPts val="0"/>
              </a:spcBef>
              <a:spcAft>
                <a:spcPts val="0"/>
              </a:spcAft>
              <a:buSzPts val="2000"/>
              <a:buChar char="●"/>
            </a:pPr>
            <a:r>
              <a:rPr lang="en-US" sz="3200"/>
              <a:t>Spectate by feeling inside the box during gameplay (but not picking up or moving pieces), allowing you to still observe the game.</a:t>
            </a:r>
            <a:endParaRPr sz="3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1f173383216_0_16"/>
          <p:cNvSpPr txBox="1">
            <a:spLocks noGrp="1"/>
          </p:cNvSpPr>
          <p:nvPr>
            <p:ph type="body" idx="1"/>
          </p:nvPr>
        </p:nvSpPr>
        <p:spPr>
          <a:xfrm>
            <a:off x="812800" y="2920314"/>
            <a:ext cx="14630400" cy="5700600"/>
          </a:xfrm>
          <a:prstGeom prst="rect">
            <a:avLst/>
          </a:prstGeom>
        </p:spPr>
        <p:txBody>
          <a:bodyPr spcFirstLastPara="1" wrap="square" lIns="81275" tIns="81275" rIns="81275" bIns="81275" anchor="t" anchorCtr="0">
            <a:noAutofit/>
          </a:bodyPr>
          <a:lstStyle/>
          <a:p>
            <a:pPr marL="0" lvl="0" indent="0" algn="l" rtl="0">
              <a:spcBef>
                <a:spcPts val="1100"/>
              </a:spcBef>
              <a:spcAft>
                <a:spcPts val="0"/>
              </a:spcAft>
              <a:buNone/>
            </a:pPr>
            <a:r>
              <a:rPr lang="en-US" sz="3200" b="1"/>
              <a:t>For Hearing Accessibility:</a:t>
            </a:r>
            <a:endParaRPr sz="3200" b="1"/>
          </a:p>
          <a:p>
            <a:pPr marL="457200" lvl="0" indent="-355600" algn="l" rtl="0">
              <a:spcBef>
                <a:spcPts val="1100"/>
              </a:spcBef>
              <a:spcAft>
                <a:spcPts val="0"/>
              </a:spcAft>
              <a:buSzPts val="2000"/>
              <a:buChar char="●"/>
            </a:pPr>
            <a:r>
              <a:rPr lang="en-US" sz="3200"/>
              <a:t>We recommend playing a modified game mode, where you place a blanket over the play area and keep your eyes open while Building. This allows you to watch players’ mouths and facial expressions, and allows you to communicate with your free hand.</a:t>
            </a:r>
            <a:endParaRPr sz="3200"/>
          </a:p>
          <a:p>
            <a:pPr marL="457200" lvl="0" indent="-355600" algn="l" rtl="0">
              <a:spcBef>
                <a:spcPts val="0"/>
              </a:spcBef>
              <a:spcAft>
                <a:spcPts val="0"/>
              </a:spcAft>
              <a:buSzPts val="2000"/>
              <a:buChar char="●"/>
            </a:pPr>
            <a:r>
              <a:rPr lang="en-US" sz="3200"/>
              <a:t>In this mode, you can implement a house rule for a shared signal to pause the game as-needed.</a:t>
            </a:r>
            <a:endParaRPr sz="3200"/>
          </a:p>
          <a:p>
            <a:pPr marL="457200" lvl="0" indent="0" algn="l" rtl="0">
              <a:spcBef>
                <a:spcPts val="1100"/>
              </a:spcBef>
              <a:spcAft>
                <a:spcPts val="0"/>
              </a:spcAft>
              <a:buNone/>
            </a:pPr>
            <a:r>
              <a:rPr lang="en-US" sz="3200" i="1"/>
              <a:t>(NOTE: This can be used for players with speech and cognitive conditions as well.)</a:t>
            </a:r>
            <a:endParaRPr sz="3200" i="1"/>
          </a:p>
        </p:txBody>
      </p:sp>
      <p:sp>
        <p:nvSpPr>
          <p:cNvPr id="359" name="Google Shape;359;g1f173383216_0_16"/>
          <p:cNvSpPr txBox="1">
            <a:spLocks noGrp="1"/>
          </p:cNvSpPr>
          <p:nvPr>
            <p:ph type="title"/>
          </p:nvPr>
        </p:nvSpPr>
        <p:spPr>
          <a:xfrm>
            <a:off x="812800" y="691872"/>
            <a:ext cx="146304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Examples of Accessibility Recommendations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1f173383216_0_27"/>
          <p:cNvSpPr txBox="1">
            <a:spLocks noGrp="1"/>
          </p:cNvSpPr>
          <p:nvPr>
            <p:ph type="body" idx="1"/>
          </p:nvPr>
        </p:nvSpPr>
        <p:spPr>
          <a:xfrm>
            <a:off x="812800" y="2920321"/>
            <a:ext cx="14630400" cy="3529800"/>
          </a:xfrm>
          <a:prstGeom prst="rect">
            <a:avLst/>
          </a:prstGeom>
        </p:spPr>
        <p:txBody>
          <a:bodyPr spcFirstLastPara="1" wrap="square" lIns="81275" tIns="81275" rIns="81275" bIns="81275" anchor="t" anchorCtr="0">
            <a:noAutofit/>
          </a:bodyPr>
          <a:lstStyle/>
          <a:p>
            <a:pPr marL="0" lvl="0" indent="0" algn="l" rtl="0">
              <a:spcBef>
                <a:spcPts val="1100"/>
              </a:spcBef>
              <a:spcAft>
                <a:spcPts val="0"/>
              </a:spcAft>
              <a:buNone/>
            </a:pPr>
            <a:r>
              <a:rPr lang="en-US" sz="3200" b="1"/>
              <a:t>For Motor Accessibility:</a:t>
            </a:r>
            <a:endParaRPr sz="3200" b="1"/>
          </a:p>
          <a:p>
            <a:pPr marL="457200" lvl="0" indent="-431800" algn="l" rtl="0">
              <a:spcBef>
                <a:spcPts val="1100"/>
              </a:spcBef>
              <a:spcAft>
                <a:spcPts val="0"/>
              </a:spcAft>
              <a:buSzPts val="3200"/>
              <a:buChar char="●"/>
            </a:pPr>
            <a:r>
              <a:rPr lang="en-US" sz="3200"/>
              <a:t>Consider adding more time on the clock for all players. We recommend starting at 2 minutes, and adjust as-needed depending on your group’s needs.</a:t>
            </a:r>
            <a:endParaRPr sz="3200"/>
          </a:p>
          <a:p>
            <a:pPr marL="457200" lvl="0" indent="-431800" algn="l" rtl="0">
              <a:spcBef>
                <a:spcPts val="0"/>
              </a:spcBef>
              <a:spcAft>
                <a:spcPts val="0"/>
              </a:spcAft>
              <a:buSzPts val="3200"/>
              <a:buChar char="●"/>
            </a:pPr>
            <a:r>
              <a:rPr lang="en-US" sz="3200"/>
              <a:t>Add a house rule that all players can only hold one piece at a time.</a:t>
            </a:r>
            <a:endParaRPr sz="3200"/>
          </a:p>
          <a:p>
            <a:pPr marL="457200" lvl="0" indent="0" algn="l" rtl="0">
              <a:spcBef>
                <a:spcPts val="1100"/>
              </a:spcBef>
              <a:spcAft>
                <a:spcPts val="0"/>
              </a:spcAft>
              <a:buNone/>
            </a:pPr>
            <a:endParaRPr sz="3200" b="1"/>
          </a:p>
          <a:p>
            <a:pPr marL="457200" lvl="0" indent="0" algn="l" rtl="0">
              <a:spcBef>
                <a:spcPts val="1100"/>
              </a:spcBef>
              <a:spcAft>
                <a:spcPts val="0"/>
              </a:spcAft>
              <a:buNone/>
            </a:pPr>
            <a:endParaRPr sz="3200" b="1"/>
          </a:p>
        </p:txBody>
      </p:sp>
      <p:sp>
        <p:nvSpPr>
          <p:cNvPr id="365" name="Google Shape;365;g1f173383216_0_27"/>
          <p:cNvSpPr txBox="1">
            <a:spLocks noGrp="1"/>
          </p:cNvSpPr>
          <p:nvPr>
            <p:ph type="title"/>
          </p:nvPr>
        </p:nvSpPr>
        <p:spPr>
          <a:xfrm>
            <a:off x="812800" y="691872"/>
            <a:ext cx="146304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Examples of Accessibility Recommendations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1fbf495330a_0_64"/>
          <p:cNvSpPr txBox="1">
            <a:spLocks noGrp="1"/>
          </p:cNvSpPr>
          <p:nvPr>
            <p:ph type="title"/>
          </p:nvPr>
        </p:nvSpPr>
        <p:spPr>
          <a:xfrm>
            <a:off x="812800" y="691872"/>
            <a:ext cx="14630400" cy="1441800"/>
          </a:xfrm>
          <a:prstGeom prst="rect">
            <a:avLst/>
          </a:prstGeom>
        </p:spPr>
        <p:txBody>
          <a:bodyPr spcFirstLastPara="1" wrap="square" lIns="81275" tIns="81275" rIns="81275" bIns="81275" anchor="t" anchorCtr="0">
            <a:noAutofit/>
          </a:bodyPr>
          <a:lstStyle/>
          <a:p>
            <a:pPr marL="0" lvl="0" indent="0" algn="l" rtl="0">
              <a:spcBef>
                <a:spcPts val="0"/>
              </a:spcBef>
              <a:spcAft>
                <a:spcPts val="0"/>
              </a:spcAft>
              <a:buNone/>
            </a:pPr>
            <a:r>
              <a:rPr lang="en-US"/>
              <a:t>Conclusion</a:t>
            </a:r>
            <a:endParaRPr/>
          </a:p>
        </p:txBody>
      </p:sp>
      <p:sp>
        <p:nvSpPr>
          <p:cNvPr id="371" name="Google Shape;371;g1fbf495330a_0_64"/>
          <p:cNvSpPr txBox="1">
            <a:spLocks noGrp="1"/>
          </p:cNvSpPr>
          <p:nvPr>
            <p:ph type="body" idx="1"/>
          </p:nvPr>
        </p:nvSpPr>
        <p:spPr>
          <a:xfrm>
            <a:off x="812800" y="2133600"/>
            <a:ext cx="14630400" cy="7010400"/>
          </a:xfrm>
          <a:prstGeom prst="rect">
            <a:avLst/>
          </a:prstGeom>
        </p:spPr>
        <p:txBody>
          <a:bodyPr spcFirstLastPara="1" wrap="square" lIns="81275" tIns="81275" rIns="81275" bIns="81275" anchor="t" anchorCtr="0">
            <a:noAutofit/>
          </a:bodyPr>
          <a:lstStyle/>
          <a:p>
            <a:pPr marL="457200" lvl="0" indent="-355600" algn="l" rtl="0">
              <a:spcBef>
                <a:spcPts val="1100"/>
              </a:spcBef>
              <a:spcAft>
                <a:spcPts val="0"/>
              </a:spcAft>
              <a:buSzPts val="2000"/>
              <a:buChar char="●"/>
            </a:pPr>
            <a:r>
              <a:rPr lang="en-US" sz="3200" b="1"/>
              <a:t>Accessibility is an important part of the design, development, and production process</a:t>
            </a:r>
            <a:r>
              <a:rPr lang="en-US" sz="3200"/>
              <a:t> to ensure that you’re supporting as many of your players as possible.</a:t>
            </a:r>
            <a:br>
              <a:rPr lang="en-US" sz="3200"/>
            </a:br>
            <a:endParaRPr sz="3200"/>
          </a:p>
          <a:p>
            <a:pPr marL="457200" lvl="0" indent="-355600" algn="l" rtl="0">
              <a:spcBef>
                <a:spcPts val="0"/>
              </a:spcBef>
              <a:spcAft>
                <a:spcPts val="0"/>
              </a:spcAft>
              <a:buSzPts val="2000"/>
              <a:buChar char="●"/>
            </a:pPr>
            <a:r>
              <a:rPr lang="en-US" sz="3200"/>
              <a:t>Integrating Player Research into your playtesting and development process ensures that you </a:t>
            </a:r>
            <a:r>
              <a:rPr lang="en-US" sz="3200" b="1"/>
              <a:t>get feedback directly from players who have accessibility needs</a:t>
            </a:r>
            <a:r>
              <a:rPr lang="en-US" sz="3200"/>
              <a:t>.</a:t>
            </a:r>
            <a:br>
              <a:rPr lang="en-US" sz="3200"/>
            </a:br>
            <a:endParaRPr sz="3200"/>
          </a:p>
          <a:p>
            <a:pPr marL="457200" lvl="0" indent="-355600" algn="l" rtl="0">
              <a:spcBef>
                <a:spcPts val="0"/>
              </a:spcBef>
              <a:spcAft>
                <a:spcPts val="0"/>
              </a:spcAft>
              <a:buSzPts val="2000"/>
              <a:buChar char="●"/>
            </a:pPr>
            <a:r>
              <a:rPr lang="en-US" sz="3200"/>
              <a:t>Not every game can be playable by every person straight out-of-the-box, but with </a:t>
            </a:r>
            <a:r>
              <a:rPr lang="en-US" sz="3200" b="1"/>
              <a:t>user research and thoughtful implementation</a:t>
            </a:r>
            <a:r>
              <a:rPr lang="en-US" sz="3200"/>
              <a:t>, we can make thoughtful recommendations for how more players can enjoy our games.</a:t>
            </a:r>
            <a:endParaRPr sz="3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g20365ef91a4_0_4"/>
          <p:cNvSpPr txBox="1">
            <a:spLocks noGrp="1"/>
          </p:cNvSpPr>
          <p:nvPr>
            <p:ph type="title" idx="4294967295"/>
          </p:nvPr>
        </p:nvSpPr>
        <p:spPr>
          <a:xfrm>
            <a:off x="1744825" y="3407700"/>
            <a:ext cx="12506700" cy="2328600"/>
          </a:xfrm>
          <a:prstGeom prst="rect">
            <a:avLst/>
          </a:prstGeom>
        </p:spPr>
        <p:txBody>
          <a:bodyPr spcFirstLastPara="1" wrap="square" lIns="81275" tIns="81275" rIns="81275" bIns="81275" anchor="ctr" anchorCtr="0">
            <a:noAutofit/>
          </a:bodyPr>
          <a:lstStyle/>
          <a:p>
            <a:pPr marL="0" lvl="0" indent="0" algn="ctr" rtl="0">
              <a:spcBef>
                <a:spcPts val="0"/>
              </a:spcBef>
              <a:spcAft>
                <a:spcPts val="0"/>
              </a:spcAft>
              <a:buNone/>
            </a:pPr>
            <a:r>
              <a:rPr lang="en-US"/>
              <a:t>What is accessibility, </a:t>
            </a:r>
            <a:endParaRPr/>
          </a:p>
          <a:p>
            <a:pPr marL="0" lvl="0" indent="0" algn="ctr" rtl="0">
              <a:spcBef>
                <a:spcPts val="0"/>
              </a:spcBef>
              <a:spcAft>
                <a:spcPts val="0"/>
              </a:spcAft>
              <a:buNone/>
            </a:pPr>
            <a:r>
              <a:rPr lang="en-US"/>
              <a:t>really though?</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1fbf495330a_0_71"/>
          <p:cNvSpPr txBox="1">
            <a:spLocks noGrp="1"/>
          </p:cNvSpPr>
          <p:nvPr>
            <p:ph type="title" idx="4294967295"/>
          </p:nvPr>
        </p:nvSpPr>
        <p:spPr>
          <a:xfrm>
            <a:off x="2644925" y="1655100"/>
            <a:ext cx="10966200" cy="2328600"/>
          </a:xfrm>
          <a:prstGeom prst="rect">
            <a:avLst/>
          </a:prstGeom>
        </p:spPr>
        <p:txBody>
          <a:bodyPr spcFirstLastPara="1" wrap="square" lIns="81275" tIns="81275" rIns="81275" bIns="81275" anchor="ctr" anchorCtr="0">
            <a:noAutofit/>
          </a:bodyPr>
          <a:lstStyle/>
          <a:p>
            <a:pPr marL="0" lvl="0" indent="0" algn="ctr" rtl="0">
              <a:spcBef>
                <a:spcPts val="0"/>
              </a:spcBef>
              <a:spcAft>
                <a:spcPts val="0"/>
              </a:spcAft>
              <a:buNone/>
            </a:pPr>
            <a:r>
              <a:rPr lang="en-US"/>
              <a:t>Thank you!</a:t>
            </a:r>
            <a:endParaRPr/>
          </a:p>
        </p:txBody>
      </p:sp>
      <p:pic>
        <p:nvPicPr>
          <p:cNvPr id="377" name="Google Shape;377;g1fbf495330a_0_71"/>
          <p:cNvPicPr preferRelativeResize="0"/>
          <p:nvPr/>
        </p:nvPicPr>
        <p:blipFill>
          <a:blip r:embed="rId3">
            <a:alphaModFix/>
          </a:blip>
          <a:stretch>
            <a:fillRect/>
          </a:stretch>
        </p:blipFill>
        <p:spPr>
          <a:xfrm>
            <a:off x="10202231" y="4063967"/>
            <a:ext cx="3109800" cy="3109800"/>
          </a:xfrm>
          <a:prstGeom prst="ellipse">
            <a:avLst/>
          </a:prstGeom>
          <a:noFill/>
          <a:ln>
            <a:noFill/>
          </a:ln>
          <a:effectLst>
            <a:outerShdw blurRad="57150" dist="19050" dir="5400000" algn="bl" rotWithShape="0">
              <a:srgbClr val="000000">
                <a:alpha val="50000"/>
              </a:srgbClr>
            </a:outerShdw>
          </a:effectLst>
        </p:spPr>
      </p:pic>
      <p:pic>
        <p:nvPicPr>
          <p:cNvPr id="378" name="Google Shape;378;g1fbf495330a_0_71"/>
          <p:cNvPicPr preferRelativeResize="0"/>
          <p:nvPr/>
        </p:nvPicPr>
        <p:blipFill>
          <a:blip r:embed="rId4">
            <a:alphaModFix/>
          </a:blip>
          <a:stretch>
            <a:fillRect/>
          </a:stretch>
        </p:blipFill>
        <p:spPr>
          <a:xfrm>
            <a:off x="6565808" y="4063967"/>
            <a:ext cx="3109681" cy="3109681"/>
          </a:xfrm>
          <a:prstGeom prst="rect">
            <a:avLst/>
          </a:prstGeom>
          <a:noFill/>
          <a:ln>
            <a:noFill/>
          </a:ln>
          <a:effectLst>
            <a:outerShdw blurRad="57150" dist="19050" dir="5400000" algn="bl" rotWithShape="0">
              <a:srgbClr val="000000">
                <a:alpha val="50000"/>
              </a:srgbClr>
            </a:outerShdw>
          </a:effectLst>
        </p:spPr>
      </p:pic>
      <p:pic>
        <p:nvPicPr>
          <p:cNvPr id="379" name="Google Shape;379;g1fbf495330a_0_71"/>
          <p:cNvPicPr preferRelativeResize="0"/>
          <p:nvPr/>
        </p:nvPicPr>
        <p:blipFill rotWithShape="1">
          <a:blip r:embed="rId5">
            <a:alphaModFix/>
          </a:blip>
          <a:srcRect l="11910" t="11976" r="6343" b="28261"/>
          <a:stretch/>
        </p:blipFill>
        <p:spPr>
          <a:xfrm>
            <a:off x="2985386" y="4231538"/>
            <a:ext cx="3017100" cy="2942100"/>
          </a:xfrm>
          <a:prstGeom prst="ellipse">
            <a:avLst/>
          </a:prstGeom>
          <a:noFill/>
          <a:ln>
            <a:noFill/>
          </a:ln>
          <a:effectLst>
            <a:outerShdw blurRad="57150" dist="19050" dir="5400000" algn="bl" rotWithShape="0">
              <a:srgbClr val="000000">
                <a:alpha val="50000"/>
              </a:srgbClr>
            </a:outerShdw>
          </a:effectLst>
        </p:spPr>
      </p:pic>
      <p:sp>
        <p:nvSpPr>
          <p:cNvPr id="380" name="Google Shape;380;g1fbf495330a_0_71"/>
          <p:cNvSpPr txBox="1"/>
          <p:nvPr/>
        </p:nvSpPr>
        <p:spPr>
          <a:xfrm>
            <a:off x="10059727" y="7341218"/>
            <a:ext cx="3487200" cy="1322100"/>
          </a:xfrm>
          <a:prstGeom prst="rect">
            <a:avLst/>
          </a:prstGeom>
          <a:noFill/>
          <a:ln>
            <a:noFill/>
          </a:ln>
        </p:spPr>
        <p:txBody>
          <a:bodyPr spcFirstLastPara="1" wrap="square" lIns="81275" tIns="81275" rIns="81275" bIns="81275" anchor="t" anchorCtr="0">
            <a:normAutofit/>
          </a:bodyPr>
          <a:lstStyle/>
          <a:p>
            <a:pPr marL="0" marR="0" lvl="0" indent="0" algn="ctr" rtl="0">
              <a:lnSpc>
                <a:spcPct val="80000"/>
              </a:lnSpc>
              <a:spcBef>
                <a:spcPts val="0"/>
              </a:spcBef>
              <a:spcAft>
                <a:spcPts val="0"/>
              </a:spcAft>
              <a:buClr>
                <a:srgbClr val="FFFFFF"/>
              </a:buClr>
              <a:buSzPts val="3600"/>
              <a:buFont typeface="Arial"/>
              <a:buNone/>
            </a:pPr>
            <a:r>
              <a:rPr lang="en-US" sz="2900" b="1">
                <a:solidFill>
                  <a:schemeClr val="lt1"/>
                </a:solidFill>
              </a:rPr>
              <a:t>Carol Mertz</a:t>
            </a:r>
            <a:endParaRPr sz="700" b="1">
              <a:solidFill>
                <a:schemeClr val="lt1"/>
              </a:solidFill>
            </a:endParaRPr>
          </a:p>
          <a:p>
            <a:pPr marL="0" marR="0" lvl="0" indent="0" algn="ctr" rtl="0">
              <a:lnSpc>
                <a:spcPct val="80000"/>
              </a:lnSpc>
              <a:spcBef>
                <a:spcPts val="0"/>
              </a:spcBef>
              <a:spcAft>
                <a:spcPts val="0"/>
              </a:spcAft>
              <a:buClr>
                <a:srgbClr val="FFFFFF"/>
              </a:buClr>
              <a:buSzPts val="3600"/>
              <a:buFont typeface="Arial"/>
              <a:buNone/>
            </a:pPr>
            <a:r>
              <a:rPr lang="en-US" sz="2900">
                <a:solidFill>
                  <a:schemeClr val="lt1"/>
                </a:solidFill>
              </a:rPr>
              <a:t>@carolmertz</a:t>
            </a:r>
            <a:endParaRPr sz="700">
              <a:solidFill>
                <a:schemeClr val="lt1"/>
              </a:solidFill>
            </a:endParaRPr>
          </a:p>
        </p:txBody>
      </p:sp>
      <p:sp>
        <p:nvSpPr>
          <p:cNvPr id="381" name="Google Shape;381;g1fbf495330a_0_71"/>
          <p:cNvSpPr txBox="1"/>
          <p:nvPr/>
        </p:nvSpPr>
        <p:spPr>
          <a:xfrm>
            <a:off x="2796662" y="7341218"/>
            <a:ext cx="3487200" cy="1152900"/>
          </a:xfrm>
          <a:prstGeom prst="rect">
            <a:avLst/>
          </a:prstGeom>
          <a:noFill/>
          <a:ln>
            <a:noFill/>
          </a:ln>
        </p:spPr>
        <p:txBody>
          <a:bodyPr spcFirstLastPara="1" wrap="square" lIns="81275" tIns="81275" rIns="81275" bIns="81275" anchor="t" anchorCtr="0">
            <a:normAutofit/>
          </a:bodyPr>
          <a:lstStyle/>
          <a:p>
            <a:pPr marL="0" marR="0" lvl="0" indent="0" algn="ctr" rtl="0">
              <a:lnSpc>
                <a:spcPct val="80000"/>
              </a:lnSpc>
              <a:spcBef>
                <a:spcPts val="0"/>
              </a:spcBef>
              <a:spcAft>
                <a:spcPts val="0"/>
              </a:spcAft>
              <a:buClr>
                <a:srgbClr val="FFFFFF"/>
              </a:buClr>
              <a:buSzPts val="3600"/>
              <a:buFont typeface="Arial"/>
              <a:buNone/>
            </a:pPr>
            <a:r>
              <a:rPr lang="en-US" sz="2900" b="1">
                <a:solidFill>
                  <a:schemeClr val="lt1"/>
                </a:solidFill>
              </a:rPr>
              <a:t>Morgan Baker</a:t>
            </a:r>
            <a:endParaRPr sz="700" b="1">
              <a:solidFill>
                <a:schemeClr val="lt1"/>
              </a:solidFill>
            </a:endParaRPr>
          </a:p>
          <a:p>
            <a:pPr marL="0" marR="0" lvl="0" indent="0" algn="ctr" rtl="0">
              <a:lnSpc>
                <a:spcPct val="80000"/>
              </a:lnSpc>
              <a:spcBef>
                <a:spcPts val="0"/>
              </a:spcBef>
              <a:spcAft>
                <a:spcPts val="0"/>
              </a:spcAft>
              <a:buClr>
                <a:srgbClr val="FFFFFF"/>
              </a:buClr>
              <a:buSzPts val="3600"/>
              <a:buFont typeface="Arial"/>
              <a:buNone/>
            </a:pPr>
            <a:r>
              <a:rPr lang="en-US" sz="2900">
                <a:solidFill>
                  <a:schemeClr val="lt1"/>
                </a:solidFill>
              </a:rPr>
              <a:t>@momoxmia</a:t>
            </a:r>
            <a:endParaRPr sz="700">
              <a:solidFill>
                <a:schemeClr val="lt1"/>
              </a:solidFill>
            </a:endParaRPr>
          </a:p>
        </p:txBody>
      </p:sp>
      <p:sp>
        <p:nvSpPr>
          <p:cNvPr id="382" name="Google Shape;382;g1fbf495330a_0_71"/>
          <p:cNvSpPr txBox="1"/>
          <p:nvPr/>
        </p:nvSpPr>
        <p:spPr>
          <a:xfrm>
            <a:off x="6161033" y="7341218"/>
            <a:ext cx="3919200" cy="1152900"/>
          </a:xfrm>
          <a:prstGeom prst="rect">
            <a:avLst/>
          </a:prstGeom>
          <a:noFill/>
          <a:ln>
            <a:noFill/>
          </a:ln>
        </p:spPr>
        <p:txBody>
          <a:bodyPr spcFirstLastPara="1" wrap="square" lIns="81275" tIns="81275" rIns="81275" bIns="81275" anchor="t" anchorCtr="0">
            <a:normAutofit/>
          </a:bodyPr>
          <a:lstStyle/>
          <a:p>
            <a:pPr marL="0" marR="0" lvl="0" indent="0" algn="ctr" rtl="0">
              <a:lnSpc>
                <a:spcPct val="80000"/>
              </a:lnSpc>
              <a:spcBef>
                <a:spcPts val="0"/>
              </a:spcBef>
              <a:spcAft>
                <a:spcPts val="0"/>
              </a:spcAft>
              <a:buClr>
                <a:srgbClr val="FFFFFF"/>
              </a:buClr>
              <a:buSzPts val="3600"/>
              <a:buFont typeface="Arial"/>
              <a:buNone/>
            </a:pPr>
            <a:r>
              <a:rPr lang="en-US" sz="2900" b="1">
                <a:solidFill>
                  <a:schemeClr val="lt1"/>
                </a:solidFill>
              </a:rPr>
              <a:t>Jesse Martinez</a:t>
            </a:r>
            <a:endParaRPr sz="700" b="1">
              <a:solidFill>
                <a:schemeClr val="lt1"/>
              </a:solidFill>
            </a:endParaRPr>
          </a:p>
          <a:p>
            <a:pPr marL="0" marR="0" lvl="0" indent="0" algn="ctr" rtl="0">
              <a:lnSpc>
                <a:spcPct val="80000"/>
              </a:lnSpc>
              <a:spcBef>
                <a:spcPts val="0"/>
              </a:spcBef>
              <a:spcAft>
                <a:spcPts val="0"/>
              </a:spcAft>
              <a:buClr>
                <a:srgbClr val="FFFFFF"/>
              </a:buClr>
              <a:buSzPts val="3600"/>
              <a:buFont typeface="Arial"/>
              <a:buNone/>
            </a:pPr>
            <a:r>
              <a:rPr lang="en-US" sz="2900">
                <a:solidFill>
                  <a:schemeClr val="lt1"/>
                </a:solidFill>
              </a:rPr>
              <a:t>@JesseDoesHCI</a:t>
            </a:r>
            <a:endParaRPr sz="7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g1d2751d1910_0_5"/>
          <p:cNvSpPr txBox="1">
            <a:spLocks noGrp="1"/>
          </p:cNvSpPr>
          <p:nvPr>
            <p:ph type="title" idx="4294967295"/>
          </p:nvPr>
        </p:nvSpPr>
        <p:spPr>
          <a:xfrm>
            <a:off x="508000" y="533400"/>
            <a:ext cx="15392400" cy="1387500"/>
          </a:xfrm>
          <a:prstGeom prst="rect">
            <a:avLst/>
          </a:prstGeom>
          <a:noFill/>
          <a:ln>
            <a:noFill/>
          </a:ln>
        </p:spPr>
        <p:txBody>
          <a:bodyPr spcFirstLastPara="1" wrap="square" lIns="81275" tIns="81275" rIns="81275" bIns="81275" anchor="t" anchorCtr="0">
            <a:normAutofit/>
          </a:bodyPr>
          <a:lstStyle/>
          <a:p>
            <a:pPr marL="0" lvl="0" indent="0" algn="l" rtl="0">
              <a:lnSpc>
                <a:spcPct val="100000"/>
              </a:lnSpc>
              <a:spcBef>
                <a:spcPts val="0"/>
              </a:spcBef>
              <a:spcAft>
                <a:spcPts val="0"/>
              </a:spcAft>
              <a:buClr>
                <a:srgbClr val="000000"/>
              </a:buClr>
              <a:buSzPts val="7200"/>
              <a:buFont typeface="Arial"/>
              <a:buNone/>
            </a:pPr>
            <a:r>
              <a:rPr lang="en-US">
                <a:solidFill>
                  <a:srgbClr val="6973A9"/>
                </a:solidFill>
              </a:rPr>
              <a:t>Let’s redefine “disability”</a:t>
            </a:r>
            <a:endParaRPr>
              <a:solidFill>
                <a:srgbClr val="6973A9"/>
              </a:solidFill>
            </a:endParaRPr>
          </a:p>
        </p:txBody>
      </p:sp>
      <p:sp>
        <p:nvSpPr>
          <p:cNvPr id="52" name="Google Shape;52;g1d2751d1910_0_5"/>
          <p:cNvSpPr/>
          <p:nvPr/>
        </p:nvSpPr>
        <p:spPr>
          <a:xfrm>
            <a:off x="6830324" y="2199025"/>
            <a:ext cx="5616900" cy="5531400"/>
          </a:xfrm>
          <a:prstGeom prst="rect">
            <a:avLst/>
          </a:prstGeom>
          <a:solidFill>
            <a:srgbClr val="FFFFFF"/>
          </a:solidFill>
          <a:ln w="28575" cap="flat" cmpd="sng">
            <a:solidFill>
              <a:srgbClr val="545F6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Google Shape;53;g1d2751d1910_0_5"/>
          <p:cNvPicPr preferRelativeResize="0"/>
          <p:nvPr/>
        </p:nvPicPr>
        <p:blipFill rotWithShape="1">
          <a:blip r:embed="rId3">
            <a:alphaModFix/>
          </a:blip>
          <a:srcRect l="49381" t="23295" r="19672" b="22842"/>
          <a:stretch/>
        </p:blipFill>
        <p:spPr>
          <a:xfrm>
            <a:off x="9044921" y="3901282"/>
            <a:ext cx="1593960" cy="1560614"/>
          </a:xfrm>
          <a:prstGeom prst="rect">
            <a:avLst/>
          </a:prstGeom>
          <a:noFill/>
          <a:ln>
            <a:noFill/>
          </a:ln>
        </p:spPr>
      </p:pic>
      <p:sp>
        <p:nvSpPr>
          <p:cNvPr id="54" name="Google Shape;54;g1d2751d1910_0_5"/>
          <p:cNvSpPr/>
          <p:nvPr/>
        </p:nvSpPr>
        <p:spPr>
          <a:xfrm>
            <a:off x="1602725" y="2199025"/>
            <a:ext cx="5459400" cy="5531400"/>
          </a:xfrm>
          <a:prstGeom prst="rect">
            <a:avLst/>
          </a:prstGeom>
          <a:solidFill>
            <a:srgbClr val="545F6F"/>
          </a:solidFill>
          <a:ln w="28575" cap="flat" cmpd="sng">
            <a:solidFill>
              <a:srgbClr val="545F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55;g1d2751d1910_0_5"/>
          <p:cNvPicPr preferRelativeResize="0"/>
          <p:nvPr/>
        </p:nvPicPr>
        <p:blipFill>
          <a:blip r:embed="rId4">
            <a:alphaModFix/>
          </a:blip>
          <a:stretch>
            <a:fillRect/>
          </a:stretch>
        </p:blipFill>
        <p:spPr>
          <a:xfrm>
            <a:off x="5751483" y="4632015"/>
            <a:ext cx="2621424" cy="1474543"/>
          </a:xfrm>
          <a:prstGeom prst="rect">
            <a:avLst/>
          </a:prstGeom>
          <a:noFill/>
          <a:ln>
            <a:noFill/>
          </a:ln>
          <a:effectLst>
            <a:outerShdw blurRad="57150" dist="19050" dir="5400000" algn="bl" rotWithShape="0">
              <a:srgbClr val="000000">
                <a:alpha val="50000"/>
              </a:srgbClr>
            </a:outerShdw>
          </a:effectLst>
        </p:spPr>
      </p:pic>
      <p:pic>
        <p:nvPicPr>
          <p:cNvPr id="56" name="Google Shape;56;g1d2751d1910_0_5"/>
          <p:cNvPicPr preferRelativeResize="0"/>
          <p:nvPr/>
        </p:nvPicPr>
        <p:blipFill rotWithShape="1">
          <a:blip r:embed="rId3">
            <a:alphaModFix/>
          </a:blip>
          <a:srcRect l="10303" t="24119" r="60158" b="22018"/>
          <a:stretch/>
        </p:blipFill>
        <p:spPr>
          <a:xfrm>
            <a:off x="3433704" y="3934455"/>
            <a:ext cx="1593960" cy="1634990"/>
          </a:xfrm>
          <a:prstGeom prst="rect">
            <a:avLst/>
          </a:prstGeom>
          <a:noFill/>
          <a:ln>
            <a:noFill/>
          </a:ln>
        </p:spPr>
      </p:pic>
      <p:sp>
        <p:nvSpPr>
          <p:cNvPr id="57" name="Google Shape;57;g1d2751d1910_0_5"/>
          <p:cNvSpPr txBox="1"/>
          <p:nvPr/>
        </p:nvSpPr>
        <p:spPr>
          <a:xfrm>
            <a:off x="1949498" y="2666153"/>
            <a:ext cx="46176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400" b="1">
                <a:solidFill>
                  <a:srgbClr val="FFFFFF"/>
                </a:solidFill>
                <a:latin typeface="DM Sans"/>
                <a:ea typeface="DM Sans"/>
                <a:cs typeface="DM Sans"/>
                <a:sym typeface="DM Sans"/>
              </a:rPr>
              <a:t>Disability</a:t>
            </a:r>
            <a:endParaRPr sz="4400" b="1">
              <a:solidFill>
                <a:srgbClr val="FFFFFF"/>
              </a:solidFill>
              <a:latin typeface="DM Sans"/>
              <a:ea typeface="DM Sans"/>
              <a:cs typeface="DM Sans"/>
              <a:sym typeface="DM Sans"/>
            </a:endParaRPr>
          </a:p>
        </p:txBody>
      </p:sp>
      <p:sp>
        <p:nvSpPr>
          <p:cNvPr id="58" name="Google Shape;58;g1d2751d1910_0_5"/>
          <p:cNvSpPr txBox="1"/>
          <p:nvPr/>
        </p:nvSpPr>
        <p:spPr>
          <a:xfrm>
            <a:off x="1971004" y="5530944"/>
            <a:ext cx="4617600" cy="1754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b="1">
                <a:solidFill>
                  <a:srgbClr val="FFFFFF"/>
                </a:solidFill>
                <a:latin typeface="DM Sans"/>
                <a:ea typeface="DM Sans"/>
                <a:cs typeface="DM Sans"/>
                <a:sym typeface="DM Sans"/>
              </a:rPr>
              <a:t>Personal</a:t>
            </a:r>
            <a:endParaRPr sz="3400" b="1">
              <a:solidFill>
                <a:srgbClr val="FFFFFF"/>
              </a:solidFill>
              <a:latin typeface="DM Sans"/>
              <a:ea typeface="DM Sans"/>
              <a:cs typeface="DM Sans"/>
              <a:sym typeface="DM Sans"/>
            </a:endParaRPr>
          </a:p>
          <a:p>
            <a:pPr marL="0" lvl="0" indent="0" algn="ctr" rtl="0">
              <a:spcBef>
                <a:spcPts val="0"/>
              </a:spcBef>
              <a:spcAft>
                <a:spcPts val="0"/>
              </a:spcAft>
              <a:buNone/>
            </a:pPr>
            <a:r>
              <a:rPr lang="en-US" sz="3400" b="1">
                <a:solidFill>
                  <a:srgbClr val="FFFFFF"/>
                </a:solidFill>
                <a:latin typeface="DM Sans"/>
                <a:ea typeface="DM Sans"/>
                <a:cs typeface="DM Sans"/>
                <a:sym typeface="DM Sans"/>
              </a:rPr>
              <a:t>Health</a:t>
            </a:r>
            <a:endParaRPr sz="3400" b="1">
              <a:solidFill>
                <a:srgbClr val="FFFFFF"/>
              </a:solidFill>
              <a:latin typeface="DM Sans"/>
              <a:ea typeface="DM Sans"/>
              <a:cs typeface="DM Sans"/>
              <a:sym typeface="DM Sans"/>
            </a:endParaRPr>
          </a:p>
          <a:p>
            <a:pPr marL="0" lvl="0" indent="0" algn="ctr" rtl="0">
              <a:spcBef>
                <a:spcPts val="0"/>
              </a:spcBef>
              <a:spcAft>
                <a:spcPts val="0"/>
              </a:spcAft>
              <a:buNone/>
            </a:pPr>
            <a:r>
              <a:rPr lang="en-US" sz="3400" b="1">
                <a:solidFill>
                  <a:srgbClr val="FFFFFF"/>
                </a:solidFill>
                <a:latin typeface="DM Sans"/>
                <a:ea typeface="DM Sans"/>
                <a:cs typeface="DM Sans"/>
                <a:sym typeface="DM Sans"/>
              </a:rPr>
              <a:t>Condition</a:t>
            </a:r>
            <a:endParaRPr sz="3400" b="1">
              <a:solidFill>
                <a:srgbClr val="FFFFFF"/>
              </a:solidFill>
              <a:latin typeface="DM Sans"/>
              <a:ea typeface="DM Sans"/>
              <a:cs typeface="DM Sans"/>
              <a:sym typeface="DM Sans"/>
            </a:endParaRPr>
          </a:p>
        </p:txBody>
      </p:sp>
      <p:sp>
        <p:nvSpPr>
          <p:cNvPr id="59" name="Google Shape;59;g1d2751d1910_0_5"/>
          <p:cNvSpPr txBox="1"/>
          <p:nvPr/>
        </p:nvSpPr>
        <p:spPr>
          <a:xfrm>
            <a:off x="7511681" y="2666173"/>
            <a:ext cx="46176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400" b="1">
                <a:solidFill>
                  <a:srgbClr val="545F6F"/>
                </a:solidFill>
                <a:latin typeface="DM Sans"/>
                <a:ea typeface="DM Sans"/>
                <a:cs typeface="DM Sans"/>
                <a:sym typeface="DM Sans"/>
              </a:rPr>
              <a:t>Disability</a:t>
            </a:r>
            <a:endParaRPr sz="4400" b="1">
              <a:solidFill>
                <a:srgbClr val="545F6F"/>
              </a:solidFill>
              <a:latin typeface="DM Sans"/>
              <a:ea typeface="DM Sans"/>
              <a:cs typeface="DM Sans"/>
              <a:sym typeface="DM Sans"/>
            </a:endParaRPr>
          </a:p>
        </p:txBody>
      </p:sp>
      <p:sp>
        <p:nvSpPr>
          <p:cNvPr id="60" name="Google Shape;60;g1d2751d1910_0_5"/>
          <p:cNvSpPr txBox="1"/>
          <p:nvPr/>
        </p:nvSpPr>
        <p:spPr>
          <a:xfrm>
            <a:off x="7533188" y="5530964"/>
            <a:ext cx="4617600" cy="1754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b="1">
                <a:solidFill>
                  <a:srgbClr val="545F6F"/>
                </a:solidFill>
                <a:latin typeface="DM Sans"/>
                <a:ea typeface="DM Sans"/>
                <a:cs typeface="DM Sans"/>
                <a:sym typeface="DM Sans"/>
              </a:rPr>
              <a:t>Mismatched</a:t>
            </a:r>
            <a:endParaRPr sz="3400" b="1">
              <a:solidFill>
                <a:srgbClr val="545F6F"/>
              </a:solidFill>
              <a:latin typeface="DM Sans"/>
              <a:ea typeface="DM Sans"/>
              <a:cs typeface="DM Sans"/>
              <a:sym typeface="DM Sans"/>
            </a:endParaRPr>
          </a:p>
          <a:p>
            <a:pPr marL="0" lvl="0" indent="0" algn="ctr" rtl="0">
              <a:spcBef>
                <a:spcPts val="0"/>
              </a:spcBef>
              <a:spcAft>
                <a:spcPts val="0"/>
              </a:spcAft>
              <a:buNone/>
            </a:pPr>
            <a:r>
              <a:rPr lang="en-US" sz="3400" b="1">
                <a:solidFill>
                  <a:srgbClr val="545F6F"/>
                </a:solidFill>
                <a:latin typeface="DM Sans"/>
                <a:ea typeface="DM Sans"/>
                <a:cs typeface="DM Sans"/>
                <a:sym typeface="DM Sans"/>
              </a:rPr>
              <a:t>Human</a:t>
            </a:r>
            <a:endParaRPr sz="3400" b="1">
              <a:solidFill>
                <a:srgbClr val="545F6F"/>
              </a:solidFill>
              <a:latin typeface="DM Sans"/>
              <a:ea typeface="DM Sans"/>
              <a:cs typeface="DM Sans"/>
              <a:sym typeface="DM Sans"/>
            </a:endParaRPr>
          </a:p>
          <a:p>
            <a:pPr marL="0" lvl="0" indent="0" algn="ctr" rtl="0">
              <a:spcBef>
                <a:spcPts val="0"/>
              </a:spcBef>
              <a:spcAft>
                <a:spcPts val="0"/>
              </a:spcAft>
              <a:buNone/>
            </a:pPr>
            <a:r>
              <a:rPr lang="en-US" sz="3400" b="1">
                <a:solidFill>
                  <a:srgbClr val="545F6F"/>
                </a:solidFill>
                <a:latin typeface="DM Sans"/>
                <a:ea typeface="DM Sans"/>
                <a:cs typeface="DM Sans"/>
                <a:sym typeface="DM Sans"/>
              </a:rPr>
              <a:t>Interactions</a:t>
            </a:r>
            <a:endParaRPr sz="3400" b="1">
              <a:solidFill>
                <a:srgbClr val="545F6F"/>
              </a:solidFill>
              <a:latin typeface="DM Sans"/>
              <a:ea typeface="DM Sans"/>
              <a:cs typeface="DM Sans"/>
              <a:sym typeface="DM Sans"/>
            </a:endParaRPr>
          </a:p>
        </p:txBody>
      </p:sp>
      <p:sp>
        <p:nvSpPr>
          <p:cNvPr id="61" name="Google Shape;61;g1d2751d1910_0_5"/>
          <p:cNvSpPr txBox="1"/>
          <p:nvPr/>
        </p:nvSpPr>
        <p:spPr>
          <a:xfrm>
            <a:off x="12775100" y="2851400"/>
            <a:ext cx="3187200" cy="1246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a:latin typeface="Verdana"/>
                <a:ea typeface="Verdana"/>
                <a:cs typeface="Verdana"/>
                <a:sym typeface="Verdana"/>
              </a:rPr>
              <a:t>When a “mismatch” occurs, we call this a </a:t>
            </a:r>
            <a:r>
              <a:rPr lang="en-US" sz="2300" b="1">
                <a:solidFill>
                  <a:schemeClr val="accent2"/>
                </a:solidFill>
                <a:latin typeface="Verdana"/>
                <a:ea typeface="Verdana"/>
                <a:cs typeface="Verdana"/>
                <a:sym typeface="Verdana"/>
              </a:rPr>
              <a:t>barrier</a:t>
            </a:r>
            <a:endParaRPr sz="2300" b="1">
              <a:solidFill>
                <a:schemeClr val="accent2"/>
              </a:solidFill>
              <a:latin typeface="Verdana"/>
              <a:ea typeface="Verdana"/>
              <a:cs typeface="Verdana"/>
              <a:sym typeface="Verdana"/>
            </a:endParaRPr>
          </a:p>
        </p:txBody>
      </p:sp>
      <p:sp>
        <p:nvSpPr>
          <p:cNvPr id="62" name="Google Shape;62;g1d2751d1910_0_5"/>
          <p:cNvSpPr/>
          <p:nvPr/>
        </p:nvSpPr>
        <p:spPr>
          <a:xfrm>
            <a:off x="12867825" y="4103050"/>
            <a:ext cx="2045225" cy="2317875"/>
          </a:xfrm>
          <a:custGeom>
            <a:avLst/>
            <a:gdLst/>
            <a:ahLst/>
            <a:cxnLst/>
            <a:rect l="l" t="t" r="r" b="b"/>
            <a:pathLst>
              <a:path w="81809" h="92715" extrusionOk="0">
                <a:moveTo>
                  <a:pt x="74636" y="0"/>
                </a:moveTo>
                <a:cubicBezTo>
                  <a:pt x="78224" y="7176"/>
                  <a:pt x="83432" y="15494"/>
                  <a:pt x="81126" y="23179"/>
                </a:cubicBezTo>
                <a:cubicBezTo>
                  <a:pt x="79297" y="29274"/>
                  <a:pt x="76584" y="35611"/>
                  <a:pt x="71854" y="39868"/>
                </a:cubicBezTo>
                <a:cubicBezTo>
                  <a:pt x="64481" y="46503"/>
                  <a:pt x="44911" y="51724"/>
                  <a:pt x="42186" y="42186"/>
                </a:cubicBezTo>
                <a:cubicBezTo>
                  <a:pt x="40404" y="35949"/>
                  <a:pt x="56209" y="33861"/>
                  <a:pt x="61192" y="38013"/>
                </a:cubicBezTo>
                <a:cubicBezTo>
                  <a:pt x="68970" y="44493"/>
                  <a:pt x="73487" y="59388"/>
                  <a:pt x="67682" y="67682"/>
                </a:cubicBezTo>
                <a:cubicBezTo>
                  <a:pt x="60348" y="78160"/>
                  <a:pt x="46209" y="82507"/>
                  <a:pt x="33841" y="85762"/>
                </a:cubicBezTo>
                <a:cubicBezTo>
                  <a:pt x="22704" y="88693"/>
                  <a:pt x="11516" y="92715"/>
                  <a:pt x="0" y="92715"/>
                </a:cubicBezTo>
              </a:path>
            </a:pathLst>
          </a:custGeom>
          <a:noFill/>
          <a:ln w="19050" cap="flat" cmpd="sng">
            <a:solidFill>
              <a:schemeClr val="accent2"/>
            </a:solidFill>
            <a:prstDash val="solid"/>
            <a:round/>
            <a:headEnd type="none" w="med" len="med"/>
            <a:tailEnd type="triangle" w="med" len="med"/>
          </a:ln>
        </p:spPr>
      </p:sp>
      <p:sp>
        <p:nvSpPr>
          <p:cNvPr id="63" name="Google Shape;63;g1d2751d1910_0_5"/>
          <p:cNvSpPr txBox="1"/>
          <p:nvPr/>
        </p:nvSpPr>
        <p:spPr>
          <a:xfrm>
            <a:off x="12516675" y="7986525"/>
            <a:ext cx="3558300" cy="2475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0"/>
              </a:spcAft>
              <a:buNone/>
            </a:pPr>
            <a:r>
              <a:rPr lang="en-US" sz="1200">
                <a:solidFill>
                  <a:srgbClr val="1B1B1B"/>
                </a:solidFill>
                <a:latin typeface="DM Sans"/>
                <a:ea typeface="DM Sans"/>
                <a:cs typeface="DM Sans"/>
                <a:sym typeface="DM Sans"/>
              </a:rPr>
              <a:t>Source: </a:t>
            </a:r>
            <a:r>
              <a:rPr lang="en-US" sz="1200" u="sng">
                <a:solidFill>
                  <a:srgbClr val="004DEB"/>
                </a:solidFill>
                <a:latin typeface="DM Sans"/>
                <a:ea typeface="DM Sans"/>
                <a:cs typeface="DM Sans"/>
                <a:sym typeface="DM Sans"/>
                <a:hlinkClick r:id="rId5">
                  <a:extLst>
                    <a:ext uri="{A12FA001-AC4F-418D-AE19-62706E023703}">
                      <ahyp:hlinkClr xmlns:ahyp="http://schemas.microsoft.com/office/drawing/2018/hyperlinkcolor" val="tx"/>
                    </a:ext>
                  </a:extLst>
                </a:hlinkClick>
              </a:rPr>
              <a:t>World Health Organization</a:t>
            </a:r>
            <a:endParaRPr sz="1200">
              <a:latin typeface="DM Sans"/>
              <a:ea typeface="DM Sans"/>
              <a:cs typeface="DM Sans"/>
              <a:sym typeface="DM Sans"/>
            </a:endParaRPr>
          </a:p>
          <a:p>
            <a:pPr marL="0" lvl="0" indent="0" algn="r" rtl="0">
              <a:lnSpc>
                <a:spcPct val="115000"/>
              </a:lnSpc>
              <a:spcBef>
                <a:spcPts val="1000"/>
              </a:spcBef>
              <a:spcAft>
                <a:spcPts val="1000"/>
              </a:spcAft>
              <a:buNone/>
            </a:pPr>
            <a:endParaRPr sz="1200">
              <a:solidFill>
                <a:srgbClr val="1B1B1B"/>
              </a:solidFill>
              <a:latin typeface="DM Sans"/>
              <a:ea typeface="DM Sans"/>
              <a:cs typeface="DM Sans"/>
              <a:sym typeface="DM Sans"/>
            </a:endParaRPr>
          </a:p>
        </p:txBody>
      </p:sp>
      <p:sp>
        <p:nvSpPr>
          <p:cNvPr id="64" name="Google Shape;64;g1d2751d1910_0_5"/>
          <p:cNvSpPr/>
          <p:nvPr/>
        </p:nvSpPr>
        <p:spPr>
          <a:xfrm>
            <a:off x="13668200" y="139625"/>
            <a:ext cx="2587800" cy="3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100" b="1">
                <a:solidFill>
                  <a:schemeClr val="lt1"/>
                </a:solidFill>
                <a:latin typeface="Verdana"/>
                <a:ea typeface="Verdana"/>
                <a:cs typeface="Verdana"/>
                <a:sym typeface="Verdana"/>
              </a:rPr>
              <a:t>Morgan</a:t>
            </a:r>
            <a:endParaRPr sz="2100" b="1">
              <a:solidFill>
                <a:schemeClr val="lt1"/>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g1d2751d1910_0_51"/>
          <p:cNvSpPr txBox="1">
            <a:spLocks noGrp="1"/>
          </p:cNvSpPr>
          <p:nvPr>
            <p:ph type="title" idx="4294967295"/>
          </p:nvPr>
        </p:nvSpPr>
        <p:spPr>
          <a:xfrm>
            <a:off x="508000" y="533400"/>
            <a:ext cx="15392400" cy="1387500"/>
          </a:xfrm>
          <a:prstGeom prst="rect">
            <a:avLst/>
          </a:prstGeom>
          <a:noFill/>
          <a:ln>
            <a:noFill/>
          </a:ln>
        </p:spPr>
        <p:txBody>
          <a:bodyPr spcFirstLastPara="1" wrap="square" lIns="81275" tIns="81275" rIns="81275" bIns="81275" anchor="t" anchorCtr="0">
            <a:normAutofit fontScale="90000"/>
          </a:bodyPr>
          <a:lstStyle/>
          <a:p>
            <a:pPr marL="0" lvl="0" indent="0" algn="l" rtl="0">
              <a:lnSpc>
                <a:spcPct val="100000"/>
              </a:lnSpc>
              <a:spcBef>
                <a:spcPts val="0"/>
              </a:spcBef>
              <a:spcAft>
                <a:spcPts val="0"/>
              </a:spcAft>
              <a:buClr>
                <a:srgbClr val="000000"/>
              </a:buClr>
              <a:buSzPct val="100000"/>
              <a:buFont typeface="Arial"/>
              <a:buNone/>
            </a:pPr>
            <a:r>
              <a:rPr lang="en-US">
                <a:solidFill>
                  <a:srgbClr val="6973A9"/>
                </a:solidFill>
              </a:rPr>
              <a:t>So how do we define accessibility?</a:t>
            </a:r>
            <a:endParaRPr>
              <a:solidFill>
                <a:srgbClr val="6973A9"/>
              </a:solidFill>
            </a:endParaRPr>
          </a:p>
        </p:txBody>
      </p:sp>
      <p:sp>
        <p:nvSpPr>
          <p:cNvPr id="70" name="Google Shape;70;g1d2751d1910_0_51"/>
          <p:cNvSpPr txBox="1">
            <a:spLocks noGrp="1"/>
          </p:cNvSpPr>
          <p:nvPr>
            <p:ph type="body" idx="4294967295"/>
          </p:nvPr>
        </p:nvSpPr>
        <p:spPr>
          <a:xfrm>
            <a:off x="508000" y="2022475"/>
            <a:ext cx="15392400" cy="5597400"/>
          </a:xfrm>
          <a:prstGeom prst="rect">
            <a:avLst/>
          </a:prstGeom>
          <a:noFill/>
          <a:ln>
            <a:noFill/>
          </a:ln>
        </p:spPr>
        <p:txBody>
          <a:bodyPr spcFirstLastPara="1" wrap="square" lIns="81275" tIns="81275" rIns="81275" bIns="81275" anchor="t" anchorCtr="0">
            <a:normAutofit/>
          </a:bodyPr>
          <a:lstStyle/>
          <a:p>
            <a:pPr marL="457200" lvl="0" indent="-444500" algn="l" rtl="0">
              <a:lnSpc>
                <a:spcPct val="100000"/>
              </a:lnSpc>
              <a:spcBef>
                <a:spcPts val="0"/>
              </a:spcBef>
              <a:spcAft>
                <a:spcPts val="0"/>
              </a:spcAft>
              <a:buSzPts val="3400"/>
              <a:buFont typeface="Arial"/>
              <a:buChar char="●"/>
            </a:pPr>
            <a:r>
              <a:rPr lang="en-US" sz="4600">
                <a:latin typeface="Arial"/>
                <a:ea typeface="Arial"/>
                <a:cs typeface="Arial"/>
                <a:sym typeface="Arial"/>
              </a:rPr>
              <a:t>Disability = mismatch between a player and the product.</a:t>
            </a:r>
            <a:endParaRPr sz="4600">
              <a:latin typeface="Arial"/>
              <a:ea typeface="Arial"/>
              <a:cs typeface="Arial"/>
              <a:sym typeface="Arial"/>
            </a:endParaRPr>
          </a:p>
          <a:p>
            <a:pPr marL="457200" lvl="0" indent="-444500" algn="l" rtl="0">
              <a:lnSpc>
                <a:spcPct val="100000"/>
              </a:lnSpc>
              <a:spcBef>
                <a:spcPts val="1000"/>
              </a:spcBef>
              <a:spcAft>
                <a:spcPts val="0"/>
              </a:spcAft>
              <a:buSzPts val="3400"/>
              <a:buFont typeface="Arial"/>
              <a:buChar char="●"/>
            </a:pPr>
            <a:r>
              <a:rPr lang="en-US" sz="4600">
                <a:latin typeface="Arial"/>
                <a:ea typeface="Arial"/>
                <a:cs typeface="Arial"/>
                <a:sym typeface="Arial"/>
              </a:rPr>
              <a:t>Accessible Design = reducing, facilitating, or removing the mismatch between a player and the game.</a:t>
            </a:r>
            <a:endParaRPr sz="4600"/>
          </a:p>
        </p:txBody>
      </p:sp>
      <p:sp>
        <p:nvSpPr>
          <p:cNvPr id="71" name="Google Shape;71;g1d2751d1910_0_51"/>
          <p:cNvSpPr/>
          <p:nvPr/>
        </p:nvSpPr>
        <p:spPr>
          <a:xfrm>
            <a:off x="4922193" y="6136745"/>
            <a:ext cx="5509200" cy="891900"/>
          </a:xfrm>
          <a:prstGeom prst="rightArrow">
            <a:avLst>
              <a:gd name="adj1" fmla="val 50000"/>
              <a:gd name="adj2" fmla="val 50000"/>
            </a:avLst>
          </a:prstGeom>
          <a:solidFill>
            <a:srgbClr val="FFFFFF"/>
          </a:solidFill>
          <a:ln w="1905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g1d2751d1910_0_51"/>
          <p:cNvSpPr/>
          <p:nvPr/>
        </p:nvSpPr>
        <p:spPr>
          <a:xfrm>
            <a:off x="10431301" y="5453681"/>
            <a:ext cx="2449200" cy="2271900"/>
          </a:xfrm>
          <a:prstGeom prst="flowChartAlternateProcess">
            <a:avLst/>
          </a:prstGeom>
          <a:solidFill>
            <a:srgbClr val="FFFFFF"/>
          </a:solidFill>
          <a:ln w="1905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b="1">
              <a:solidFill>
                <a:srgbClr val="6F01E8"/>
              </a:solidFill>
              <a:latin typeface="DM Sans"/>
              <a:ea typeface="DM Sans"/>
              <a:cs typeface="DM Sans"/>
              <a:sym typeface="DM Sans"/>
            </a:endParaRPr>
          </a:p>
        </p:txBody>
      </p:sp>
      <p:sp>
        <p:nvSpPr>
          <p:cNvPr id="73" name="Google Shape;73;g1d2751d1910_0_51"/>
          <p:cNvSpPr txBox="1"/>
          <p:nvPr/>
        </p:nvSpPr>
        <p:spPr>
          <a:xfrm>
            <a:off x="10431301" y="5529881"/>
            <a:ext cx="2449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b="1">
                <a:solidFill>
                  <a:srgbClr val="4F81BD"/>
                </a:solidFill>
                <a:latin typeface="DM Sans"/>
                <a:ea typeface="DM Sans"/>
                <a:cs typeface="DM Sans"/>
                <a:sym typeface="DM Sans"/>
              </a:rPr>
              <a:t>Game</a:t>
            </a:r>
            <a:endParaRPr sz="3000" b="1">
              <a:solidFill>
                <a:srgbClr val="4F81BD"/>
              </a:solidFill>
              <a:latin typeface="DM Sans"/>
              <a:ea typeface="DM Sans"/>
              <a:cs typeface="DM Sans"/>
              <a:sym typeface="DM Sans"/>
            </a:endParaRPr>
          </a:p>
        </p:txBody>
      </p:sp>
      <p:sp>
        <p:nvSpPr>
          <p:cNvPr id="74" name="Google Shape;74;g1d2751d1910_0_51"/>
          <p:cNvSpPr/>
          <p:nvPr/>
        </p:nvSpPr>
        <p:spPr>
          <a:xfrm>
            <a:off x="2514550" y="5453681"/>
            <a:ext cx="2449200" cy="2271900"/>
          </a:xfrm>
          <a:prstGeom prst="flowChartAlternateProcess">
            <a:avLst/>
          </a:prstGeom>
          <a:solidFill>
            <a:srgbClr val="FFFFFF"/>
          </a:solidFill>
          <a:ln w="1905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b="1">
              <a:solidFill>
                <a:srgbClr val="6F01E8"/>
              </a:solidFill>
              <a:latin typeface="DM Sans"/>
              <a:ea typeface="DM Sans"/>
              <a:cs typeface="DM Sans"/>
              <a:sym typeface="DM Sans"/>
            </a:endParaRPr>
          </a:p>
        </p:txBody>
      </p:sp>
      <p:sp>
        <p:nvSpPr>
          <p:cNvPr id="75" name="Google Shape;75;g1d2751d1910_0_51"/>
          <p:cNvSpPr txBox="1"/>
          <p:nvPr/>
        </p:nvSpPr>
        <p:spPr>
          <a:xfrm>
            <a:off x="2514550" y="5529881"/>
            <a:ext cx="2449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b="1">
                <a:solidFill>
                  <a:schemeClr val="dk1"/>
                </a:solidFill>
                <a:latin typeface="DM Sans"/>
                <a:ea typeface="DM Sans"/>
                <a:cs typeface="DM Sans"/>
                <a:sym typeface="DM Sans"/>
              </a:rPr>
              <a:t>Player</a:t>
            </a:r>
            <a:endParaRPr sz="3000" b="1">
              <a:solidFill>
                <a:schemeClr val="dk1"/>
              </a:solidFill>
              <a:latin typeface="DM Sans"/>
              <a:ea typeface="DM Sans"/>
              <a:cs typeface="DM Sans"/>
              <a:sym typeface="DM Sans"/>
            </a:endParaRPr>
          </a:p>
        </p:txBody>
      </p:sp>
      <p:sp>
        <p:nvSpPr>
          <p:cNvPr id="76" name="Google Shape;76;g1d2751d1910_0_51"/>
          <p:cNvSpPr/>
          <p:nvPr/>
        </p:nvSpPr>
        <p:spPr>
          <a:xfrm>
            <a:off x="6416514" y="5457049"/>
            <a:ext cx="2449200" cy="2271900"/>
          </a:xfrm>
          <a:prstGeom prst="flowChartAlternateProcess">
            <a:avLst/>
          </a:prstGeom>
          <a:solidFill>
            <a:srgbClr val="FFFFFF"/>
          </a:solidFill>
          <a:ln w="1905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400" b="1">
              <a:solidFill>
                <a:srgbClr val="6F01E8"/>
              </a:solidFill>
              <a:latin typeface="DM Sans"/>
              <a:ea typeface="DM Sans"/>
              <a:cs typeface="DM Sans"/>
              <a:sym typeface="DM Sans"/>
            </a:endParaRPr>
          </a:p>
        </p:txBody>
      </p:sp>
      <p:sp>
        <p:nvSpPr>
          <p:cNvPr id="77" name="Google Shape;77;g1d2751d1910_0_51"/>
          <p:cNvSpPr txBox="1"/>
          <p:nvPr/>
        </p:nvSpPr>
        <p:spPr>
          <a:xfrm>
            <a:off x="6416514" y="5533249"/>
            <a:ext cx="2449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b="1">
                <a:solidFill>
                  <a:srgbClr val="C0504D"/>
                </a:solidFill>
                <a:latin typeface="DM Sans"/>
                <a:ea typeface="DM Sans"/>
                <a:cs typeface="DM Sans"/>
                <a:sym typeface="DM Sans"/>
              </a:rPr>
              <a:t>Barrier</a:t>
            </a:r>
            <a:endParaRPr sz="3000" b="1">
              <a:solidFill>
                <a:srgbClr val="C0504D"/>
              </a:solidFill>
              <a:latin typeface="DM Sans"/>
              <a:ea typeface="DM Sans"/>
              <a:cs typeface="DM Sans"/>
              <a:sym typeface="DM Sans"/>
            </a:endParaRPr>
          </a:p>
        </p:txBody>
      </p:sp>
      <p:pic>
        <p:nvPicPr>
          <p:cNvPr id="78" name="Google Shape;78;g1d2751d1910_0_51"/>
          <p:cNvPicPr preferRelativeResize="0"/>
          <p:nvPr/>
        </p:nvPicPr>
        <p:blipFill>
          <a:blip r:embed="rId3">
            <a:alphaModFix/>
          </a:blip>
          <a:stretch>
            <a:fillRect/>
          </a:stretch>
        </p:blipFill>
        <p:spPr>
          <a:xfrm>
            <a:off x="3114424" y="6260300"/>
            <a:ext cx="1249463" cy="1262775"/>
          </a:xfrm>
          <a:prstGeom prst="rect">
            <a:avLst/>
          </a:prstGeom>
          <a:noFill/>
          <a:ln>
            <a:noFill/>
          </a:ln>
        </p:spPr>
      </p:pic>
      <p:pic>
        <p:nvPicPr>
          <p:cNvPr id="79" name="Google Shape;79;g1d2751d1910_0_51"/>
          <p:cNvPicPr preferRelativeResize="0"/>
          <p:nvPr/>
        </p:nvPicPr>
        <p:blipFill>
          <a:blip r:embed="rId4">
            <a:alphaModFix/>
          </a:blip>
          <a:stretch>
            <a:fillRect/>
          </a:stretch>
        </p:blipFill>
        <p:spPr>
          <a:xfrm>
            <a:off x="6979101" y="6213399"/>
            <a:ext cx="1395402" cy="1234219"/>
          </a:xfrm>
          <a:prstGeom prst="rect">
            <a:avLst/>
          </a:prstGeom>
          <a:noFill/>
          <a:ln>
            <a:noFill/>
          </a:ln>
        </p:spPr>
      </p:pic>
      <p:pic>
        <p:nvPicPr>
          <p:cNvPr id="80" name="Google Shape;80;g1d2751d1910_0_51"/>
          <p:cNvPicPr preferRelativeResize="0"/>
          <p:nvPr/>
        </p:nvPicPr>
        <p:blipFill>
          <a:blip r:embed="rId5">
            <a:alphaModFix/>
          </a:blip>
          <a:stretch>
            <a:fillRect/>
          </a:stretch>
        </p:blipFill>
        <p:spPr>
          <a:xfrm>
            <a:off x="10989730" y="6136739"/>
            <a:ext cx="1395398" cy="1387501"/>
          </a:xfrm>
          <a:prstGeom prst="rect">
            <a:avLst/>
          </a:prstGeom>
          <a:noFill/>
          <a:ln>
            <a:noFill/>
          </a:ln>
        </p:spPr>
      </p:pic>
      <p:sp>
        <p:nvSpPr>
          <p:cNvPr id="81" name="Google Shape;81;g1d2751d1910_0_51"/>
          <p:cNvSpPr/>
          <p:nvPr/>
        </p:nvSpPr>
        <p:spPr>
          <a:xfrm>
            <a:off x="13668200" y="139625"/>
            <a:ext cx="2587800" cy="3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100" b="1">
                <a:solidFill>
                  <a:schemeClr val="lt1"/>
                </a:solidFill>
                <a:latin typeface="Verdana"/>
                <a:ea typeface="Verdana"/>
                <a:cs typeface="Verdana"/>
                <a:sym typeface="Verdana"/>
              </a:rPr>
              <a:t>Morgan</a:t>
            </a:r>
            <a:endParaRPr sz="2100" b="1">
              <a:solidFill>
                <a:schemeClr val="lt1"/>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1d2751d1910_0_27"/>
          <p:cNvSpPr txBox="1">
            <a:spLocks noGrp="1"/>
          </p:cNvSpPr>
          <p:nvPr>
            <p:ph type="title" idx="4294967295"/>
          </p:nvPr>
        </p:nvSpPr>
        <p:spPr>
          <a:xfrm>
            <a:off x="508000" y="533400"/>
            <a:ext cx="15392400" cy="1387500"/>
          </a:xfrm>
          <a:prstGeom prst="rect">
            <a:avLst/>
          </a:prstGeom>
          <a:noFill/>
          <a:ln>
            <a:noFill/>
          </a:ln>
        </p:spPr>
        <p:txBody>
          <a:bodyPr spcFirstLastPara="1" wrap="square" lIns="81275" tIns="81275" rIns="81275" bIns="81275" anchor="t" anchorCtr="0">
            <a:normAutofit/>
          </a:bodyPr>
          <a:lstStyle/>
          <a:p>
            <a:pPr marL="0" lvl="0" indent="0" algn="l" rtl="0">
              <a:lnSpc>
                <a:spcPct val="100000"/>
              </a:lnSpc>
              <a:spcBef>
                <a:spcPts val="0"/>
              </a:spcBef>
              <a:spcAft>
                <a:spcPts val="0"/>
              </a:spcAft>
              <a:buClr>
                <a:srgbClr val="000000"/>
              </a:buClr>
              <a:buSzPts val="7200"/>
              <a:buFont typeface="Arial"/>
              <a:buNone/>
            </a:pPr>
            <a:r>
              <a:rPr lang="en-US">
                <a:solidFill>
                  <a:srgbClr val="6973A9"/>
                </a:solidFill>
              </a:rPr>
              <a:t>How does accessibility help?</a:t>
            </a:r>
            <a:endParaRPr>
              <a:solidFill>
                <a:srgbClr val="6973A9"/>
              </a:solidFill>
            </a:endParaRPr>
          </a:p>
        </p:txBody>
      </p:sp>
      <p:pic>
        <p:nvPicPr>
          <p:cNvPr id="87" name="Google Shape;87;g1d2751d1910_0_27"/>
          <p:cNvPicPr preferRelativeResize="0"/>
          <p:nvPr/>
        </p:nvPicPr>
        <p:blipFill>
          <a:blip r:embed="rId3">
            <a:alphaModFix/>
          </a:blip>
          <a:stretch>
            <a:fillRect/>
          </a:stretch>
        </p:blipFill>
        <p:spPr>
          <a:xfrm>
            <a:off x="1940100" y="2105600"/>
            <a:ext cx="12196525" cy="5391425"/>
          </a:xfrm>
          <a:prstGeom prst="rect">
            <a:avLst/>
          </a:prstGeom>
          <a:noFill/>
          <a:ln w="19050" cap="flat" cmpd="sng">
            <a:solidFill>
              <a:schemeClr val="dk2"/>
            </a:solidFill>
            <a:prstDash val="solid"/>
            <a:round/>
            <a:headEnd type="none" w="sm" len="sm"/>
            <a:tailEnd type="none" w="sm" len="sm"/>
          </a:ln>
        </p:spPr>
      </p:pic>
      <p:sp>
        <p:nvSpPr>
          <p:cNvPr id="88" name="Google Shape;88;g1d2751d1910_0_27"/>
          <p:cNvSpPr txBox="1"/>
          <p:nvPr/>
        </p:nvSpPr>
        <p:spPr>
          <a:xfrm>
            <a:off x="12516675" y="7986525"/>
            <a:ext cx="3558300" cy="2475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000"/>
              </a:spcAft>
              <a:buNone/>
            </a:pPr>
            <a:r>
              <a:rPr lang="en-US" sz="1200">
                <a:solidFill>
                  <a:srgbClr val="1B1B1B"/>
                </a:solidFill>
                <a:latin typeface="DM Sans"/>
                <a:ea typeface="DM Sans"/>
                <a:cs typeface="DM Sans"/>
                <a:sym typeface="DM Sans"/>
              </a:rPr>
              <a:t>Further Reading: </a:t>
            </a:r>
            <a:r>
              <a:rPr lang="en-US" sz="1200" u="sng">
                <a:solidFill>
                  <a:srgbClr val="004DEB"/>
                </a:solidFill>
                <a:latin typeface="DM Sans"/>
                <a:ea typeface="DM Sans"/>
                <a:cs typeface="DM Sans"/>
                <a:sym typeface="DM Sans"/>
                <a:hlinkClick r:id="rId4">
                  <a:extLst>
                    <a:ext uri="{A12FA001-AC4F-418D-AE19-62706E023703}">
                      <ahyp:hlinkClr xmlns:ahyp="http://schemas.microsoft.com/office/drawing/2018/hyperlinkcolor" val="tx"/>
                    </a:ext>
                  </a:extLst>
                </a:hlinkClick>
              </a:rPr>
              <a:t>Inclusive Design Toolkit</a:t>
            </a:r>
            <a:endParaRPr sz="1200">
              <a:latin typeface="DM Sans"/>
              <a:ea typeface="DM Sans"/>
              <a:cs typeface="DM Sans"/>
              <a:sym typeface="DM Sans"/>
            </a:endParaRPr>
          </a:p>
        </p:txBody>
      </p:sp>
      <p:sp>
        <p:nvSpPr>
          <p:cNvPr id="89" name="Google Shape;89;g1d2751d1910_0_27"/>
          <p:cNvSpPr/>
          <p:nvPr/>
        </p:nvSpPr>
        <p:spPr>
          <a:xfrm>
            <a:off x="13668200" y="139625"/>
            <a:ext cx="2587800" cy="3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100" b="1">
                <a:solidFill>
                  <a:schemeClr val="lt1"/>
                </a:solidFill>
                <a:latin typeface="Verdana"/>
                <a:ea typeface="Verdana"/>
                <a:cs typeface="Verdana"/>
                <a:sym typeface="Verdana"/>
              </a:rPr>
              <a:t>Morgan</a:t>
            </a:r>
            <a:endParaRPr sz="2100" b="1">
              <a:solidFill>
                <a:schemeClr val="lt1"/>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81f3b56834_2_5"/>
          <p:cNvSpPr txBox="1">
            <a:spLocks noGrp="1"/>
          </p:cNvSpPr>
          <p:nvPr>
            <p:ph type="title" idx="4294967295"/>
          </p:nvPr>
        </p:nvSpPr>
        <p:spPr>
          <a:xfrm>
            <a:off x="508000" y="533400"/>
            <a:ext cx="15392400" cy="1387500"/>
          </a:xfrm>
          <a:prstGeom prst="rect">
            <a:avLst/>
          </a:prstGeom>
          <a:noFill/>
          <a:ln>
            <a:noFill/>
          </a:ln>
        </p:spPr>
        <p:txBody>
          <a:bodyPr spcFirstLastPara="1" wrap="square" lIns="81275" tIns="81275" rIns="81275" bIns="81275" anchor="t" anchorCtr="0">
            <a:noAutofit/>
          </a:bodyPr>
          <a:lstStyle/>
          <a:p>
            <a:pPr marL="0" lvl="0" indent="0" algn="l" rtl="0">
              <a:lnSpc>
                <a:spcPct val="100000"/>
              </a:lnSpc>
              <a:spcBef>
                <a:spcPts val="0"/>
              </a:spcBef>
              <a:spcAft>
                <a:spcPts val="0"/>
              </a:spcAft>
              <a:buClr>
                <a:srgbClr val="000000"/>
              </a:buClr>
              <a:buSzPts val="6480"/>
              <a:buFont typeface="Arial"/>
              <a:buNone/>
            </a:pPr>
            <a:r>
              <a:rPr lang="en-US" sz="5380">
                <a:solidFill>
                  <a:srgbClr val="6973A9"/>
                </a:solidFill>
              </a:rPr>
              <a:t>How do we identify problems (and solutions)?</a:t>
            </a:r>
            <a:endParaRPr sz="5380">
              <a:solidFill>
                <a:srgbClr val="6973A9"/>
              </a:solidFill>
            </a:endParaRPr>
          </a:p>
        </p:txBody>
      </p:sp>
      <p:sp>
        <p:nvSpPr>
          <p:cNvPr id="95" name="Google Shape;95;g181f3b56834_2_5"/>
          <p:cNvSpPr txBox="1"/>
          <p:nvPr/>
        </p:nvSpPr>
        <p:spPr>
          <a:xfrm>
            <a:off x="12516675" y="7986525"/>
            <a:ext cx="3558300" cy="2475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sz="1200">
                <a:latin typeface="DM Sans"/>
                <a:ea typeface="DM Sans"/>
                <a:cs typeface="DM Sans"/>
                <a:sym typeface="DM Sans"/>
              </a:rPr>
              <a:t>Source: </a:t>
            </a:r>
            <a:r>
              <a:rPr lang="en-US" sz="1200" u="sng">
                <a:solidFill>
                  <a:srgbClr val="258080"/>
                </a:solidFill>
                <a:latin typeface="DM Sans"/>
                <a:ea typeface="DM Sans"/>
                <a:cs typeface="DM Sans"/>
                <a:sym typeface="DM Sans"/>
                <a:hlinkClick r:id="rId3">
                  <a:extLst>
                    <a:ext uri="{A12FA001-AC4F-418D-AE19-62706E023703}">
                      <ahyp:hlinkClr xmlns:ahyp="http://schemas.microsoft.com/office/drawing/2018/hyperlinkcolor" val="tx"/>
                    </a:ext>
                  </a:extLst>
                </a:hlinkClick>
              </a:rPr>
              <a:t>igda-gasig</a:t>
            </a:r>
            <a:endParaRPr sz="1200">
              <a:solidFill>
                <a:srgbClr val="1B1B1B"/>
              </a:solidFill>
              <a:latin typeface="DM Sans"/>
              <a:ea typeface="DM Sans"/>
              <a:cs typeface="DM Sans"/>
              <a:sym typeface="DM Sans"/>
            </a:endParaRPr>
          </a:p>
          <a:p>
            <a:pPr marL="0" lvl="0" indent="0" algn="r" rtl="0">
              <a:lnSpc>
                <a:spcPct val="115000"/>
              </a:lnSpc>
              <a:spcBef>
                <a:spcPts val="0"/>
              </a:spcBef>
              <a:spcAft>
                <a:spcPts val="1000"/>
              </a:spcAft>
              <a:buNone/>
            </a:pPr>
            <a:endParaRPr sz="1200">
              <a:solidFill>
                <a:srgbClr val="1B1B1B"/>
              </a:solidFill>
              <a:latin typeface="DM Sans"/>
              <a:ea typeface="DM Sans"/>
              <a:cs typeface="DM Sans"/>
              <a:sym typeface="DM Sans"/>
            </a:endParaRPr>
          </a:p>
        </p:txBody>
      </p:sp>
      <p:sp>
        <p:nvSpPr>
          <p:cNvPr id="96" name="Google Shape;96;g181f3b56834_2_5"/>
          <p:cNvSpPr/>
          <p:nvPr/>
        </p:nvSpPr>
        <p:spPr>
          <a:xfrm>
            <a:off x="10181327" y="3621587"/>
            <a:ext cx="3741900" cy="2161800"/>
          </a:xfrm>
          <a:prstGeom prst="cloudCallout">
            <a:avLst>
              <a:gd name="adj1" fmla="val -98280"/>
              <a:gd name="adj2" fmla="val 52241"/>
            </a:avLst>
          </a:prstGeom>
          <a:solidFill>
            <a:srgbClr val="FFFFFF"/>
          </a:solidFill>
          <a:ln w="19050" cap="flat" cmpd="sng">
            <a:solidFill>
              <a:srgbClr val="1B1B1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4F81BD"/>
                </a:solidFill>
                <a:latin typeface="DM Sans"/>
                <a:ea typeface="DM Sans"/>
                <a:cs typeface="DM Sans"/>
                <a:sym typeface="DM Sans"/>
              </a:rPr>
              <a:t>Learning from players</a:t>
            </a:r>
            <a:endParaRPr sz="2400" b="1">
              <a:solidFill>
                <a:srgbClr val="4F81BD"/>
              </a:solidFill>
              <a:latin typeface="DM Sans"/>
              <a:ea typeface="DM Sans"/>
              <a:cs typeface="DM Sans"/>
              <a:sym typeface="DM Sans"/>
            </a:endParaRPr>
          </a:p>
        </p:txBody>
      </p:sp>
      <p:sp>
        <p:nvSpPr>
          <p:cNvPr id="97" name="Google Shape;97;g181f3b56834_2_5"/>
          <p:cNvSpPr/>
          <p:nvPr/>
        </p:nvSpPr>
        <p:spPr>
          <a:xfrm>
            <a:off x="986625" y="4132075"/>
            <a:ext cx="4285500" cy="2161800"/>
          </a:xfrm>
          <a:prstGeom prst="cloudCallout">
            <a:avLst>
              <a:gd name="adj1" fmla="val 84332"/>
              <a:gd name="adj2" fmla="val 32987"/>
            </a:avLst>
          </a:prstGeom>
          <a:solidFill>
            <a:srgbClr val="FFFFFF"/>
          </a:solidFill>
          <a:ln w="19050" cap="flat" cmpd="sng">
            <a:solidFill>
              <a:srgbClr val="1B1B1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accent2"/>
                </a:solidFill>
                <a:latin typeface="DM Sans"/>
                <a:ea typeface="DM Sans"/>
                <a:cs typeface="DM Sans"/>
                <a:sym typeface="DM Sans"/>
              </a:rPr>
              <a:t>Learning from Guidelines &amp; Other Resources</a:t>
            </a:r>
            <a:endParaRPr sz="2400" b="1">
              <a:solidFill>
                <a:schemeClr val="accent2"/>
              </a:solidFill>
              <a:latin typeface="DM Sans"/>
              <a:ea typeface="DM Sans"/>
              <a:cs typeface="DM Sans"/>
              <a:sym typeface="DM Sans"/>
            </a:endParaRPr>
          </a:p>
        </p:txBody>
      </p:sp>
      <p:sp>
        <p:nvSpPr>
          <p:cNvPr id="98" name="Google Shape;98;g181f3b56834_2_5"/>
          <p:cNvSpPr/>
          <p:nvPr/>
        </p:nvSpPr>
        <p:spPr>
          <a:xfrm>
            <a:off x="5477239" y="1993275"/>
            <a:ext cx="3981300" cy="2161800"/>
          </a:xfrm>
          <a:prstGeom prst="cloudCallout">
            <a:avLst>
              <a:gd name="adj1" fmla="val -108"/>
              <a:gd name="adj2" fmla="val 99944"/>
            </a:avLst>
          </a:prstGeom>
          <a:solidFill>
            <a:srgbClr val="FFFFFF"/>
          </a:solidFill>
          <a:ln w="19050" cap="flat" cmpd="sng">
            <a:solidFill>
              <a:srgbClr val="1B1B1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accent4"/>
                </a:solidFill>
                <a:latin typeface="DM Sans"/>
                <a:ea typeface="DM Sans"/>
                <a:cs typeface="DM Sans"/>
                <a:sym typeface="DM Sans"/>
              </a:rPr>
              <a:t>Learning from Expert Reviews</a:t>
            </a:r>
            <a:endParaRPr sz="2400" b="1">
              <a:solidFill>
                <a:schemeClr val="accent4"/>
              </a:solidFill>
              <a:latin typeface="DM Sans"/>
              <a:ea typeface="DM Sans"/>
              <a:cs typeface="DM Sans"/>
              <a:sym typeface="DM Sans"/>
            </a:endParaRPr>
          </a:p>
        </p:txBody>
      </p:sp>
      <p:sp>
        <p:nvSpPr>
          <p:cNvPr id="99" name="Google Shape;99;g181f3b56834_2_5"/>
          <p:cNvSpPr txBox="1"/>
          <p:nvPr/>
        </p:nvSpPr>
        <p:spPr>
          <a:xfrm rot="379481">
            <a:off x="10249608" y="6630947"/>
            <a:ext cx="5996598" cy="50800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a:solidFill>
                  <a:schemeClr val="accent2"/>
                </a:solidFill>
                <a:latin typeface="Verdana"/>
                <a:ea typeface="Verdana"/>
                <a:cs typeface="Verdana"/>
                <a:sym typeface="Verdana"/>
              </a:rPr>
              <a:t>carol</a:t>
            </a:r>
            <a:endParaRPr sz="2100" b="1">
              <a:solidFill>
                <a:schemeClr val="accent2"/>
              </a:solidFill>
              <a:latin typeface="Verdana"/>
              <a:ea typeface="Verdana"/>
              <a:cs typeface="Verdana"/>
              <a:sym typeface="Verdana"/>
            </a:endParaRPr>
          </a:p>
        </p:txBody>
      </p:sp>
      <p:sp>
        <p:nvSpPr>
          <p:cNvPr id="100" name="Google Shape;100;g181f3b56834_2_5"/>
          <p:cNvSpPr/>
          <p:nvPr/>
        </p:nvSpPr>
        <p:spPr>
          <a:xfrm rot="379614">
            <a:off x="9184924" y="6801055"/>
            <a:ext cx="1408987" cy="559829"/>
          </a:xfrm>
          <a:custGeom>
            <a:avLst/>
            <a:gdLst/>
            <a:ahLst/>
            <a:cxnLst/>
            <a:rect l="l" t="t" r="r" b="b"/>
            <a:pathLst>
              <a:path w="56360" h="33469" extrusionOk="0">
                <a:moveTo>
                  <a:pt x="55735" y="0"/>
                </a:moveTo>
                <a:cubicBezTo>
                  <a:pt x="56226" y="4418"/>
                  <a:pt x="57254" y="9856"/>
                  <a:pt x="54408" y="13271"/>
                </a:cubicBezTo>
                <a:cubicBezTo>
                  <a:pt x="50779" y="17626"/>
                  <a:pt x="44153" y="19242"/>
                  <a:pt x="38484" y="19242"/>
                </a:cubicBezTo>
                <a:cubicBezTo>
                  <a:pt x="36229" y="19242"/>
                  <a:pt x="32396" y="20103"/>
                  <a:pt x="31849" y="17915"/>
                </a:cubicBezTo>
                <a:cubicBezTo>
                  <a:pt x="31355" y="15937"/>
                  <a:pt x="34669" y="13022"/>
                  <a:pt x="36493" y="13934"/>
                </a:cubicBezTo>
                <a:cubicBezTo>
                  <a:pt x="38088" y="14731"/>
                  <a:pt x="38584" y="16887"/>
                  <a:pt x="39147" y="18579"/>
                </a:cubicBezTo>
                <a:cubicBezTo>
                  <a:pt x="40616" y="22990"/>
                  <a:pt x="36463" y="27896"/>
                  <a:pt x="33176" y="31185"/>
                </a:cubicBezTo>
                <a:cubicBezTo>
                  <a:pt x="30014" y="34349"/>
                  <a:pt x="24378" y="33176"/>
                  <a:pt x="19905" y="33176"/>
                </a:cubicBezTo>
                <a:cubicBezTo>
                  <a:pt x="12487" y="33176"/>
                  <a:pt x="0" y="30641"/>
                  <a:pt x="0" y="23223"/>
                </a:cubicBezTo>
              </a:path>
            </a:pathLst>
          </a:custGeom>
          <a:noFill/>
          <a:ln w="28575" cap="flat" cmpd="sng">
            <a:solidFill>
              <a:schemeClr val="accent2"/>
            </a:solidFill>
            <a:prstDash val="solid"/>
            <a:round/>
            <a:headEnd type="none" w="med" len="med"/>
            <a:tailEnd type="triangle" w="med" len="med"/>
          </a:ln>
        </p:spPr>
      </p:sp>
      <p:sp>
        <p:nvSpPr>
          <p:cNvPr id="101" name="Google Shape;101;g181f3b56834_2_5"/>
          <p:cNvSpPr/>
          <p:nvPr/>
        </p:nvSpPr>
        <p:spPr>
          <a:xfrm>
            <a:off x="13668200" y="139625"/>
            <a:ext cx="2587800" cy="39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100" b="1">
                <a:solidFill>
                  <a:schemeClr val="lt1"/>
                </a:solidFill>
                <a:latin typeface="Verdana"/>
                <a:ea typeface="Verdana"/>
                <a:cs typeface="Verdana"/>
                <a:sym typeface="Verdana"/>
              </a:rPr>
              <a:t>Morgan</a:t>
            </a:r>
            <a:endParaRPr sz="2100" b="1">
              <a:solidFill>
                <a:schemeClr val="lt1"/>
              </a:solidFill>
              <a:latin typeface="Verdana"/>
              <a:ea typeface="Verdana"/>
              <a:cs typeface="Verdana"/>
              <a:sym typeface="Verdana"/>
            </a:endParaRPr>
          </a:p>
        </p:txBody>
      </p:sp>
      <p:pic>
        <p:nvPicPr>
          <p:cNvPr id="102" name="Google Shape;102;g181f3b56834_2_5"/>
          <p:cNvPicPr preferRelativeResize="0"/>
          <p:nvPr/>
        </p:nvPicPr>
        <p:blipFill>
          <a:blip r:embed="rId4">
            <a:alphaModFix/>
          </a:blip>
          <a:stretch>
            <a:fillRect/>
          </a:stretch>
        </p:blipFill>
        <p:spPr>
          <a:xfrm>
            <a:off x="6309487" y="5450525"/>
            <a:ext cx="3637022" cy="2596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181f3b56834_1_3"/>
          <p:cNvSpPr txBox="1">
            <a:spLocks noGrp="1"/>
          </p:cNvSpPr>
          <p:nvPr>
            <p:ph type="title" idx="4294967295"/>
          </p:nvPr>
        </p:nvSpPr>
        <p:spPr>
          <a:xfrm>
            <a:off x="2644925" y="3407700"/>
            <a:ext cx="10966200" cy="2328600"/>
          </a:xfrm>
          <a:prstGeom prst="rect">
            <a:avLst/>
          </a:prstGeom>
        </p:spPr>
        <p:txBody>
          <a:bodyPr spcFirstLastPara="1" wrap="square" lIns="81275" tIns="81275" rIns="81275" bIns="81275" anchor="ctr" anchorCtr="0">
            <a:noAutofit/>
          </a:bodyPr>
          <a:lstStyle/>
          <a:p>
            <a:pPr marL="0" lvl="0" indent="0" algn="ctr" rtl="0">
              <a:spcBef>
                <a:spcPts val="0"/>
              </a:spcBef>
              <a:spcAft>
                <a:spcPts val="0"/>
              </a:spcAft>
              <a:buNone/>
            </a:pPr>
            <a:r>
              <a:rPr lang="en-US"/>
              <a:t>Game Accessibility Research</a:t>
            </a:r>
            <a:endParaRPr/>
          </a:p>
        </p:txBody>
      </p:sp>
    </p:spTree>
  </p:cSld>
  <p:clrMapOvr>
    <a:masterClrMapping/>
  </p:clrMapOvr>
</p:sld>
</file>

<file path=ppt/theme/theme1.xml><?xml version="1.0" encoding="utf-8"?>
<a:theme xmlns:a="http://schemas.openxmlformats.org/drawingml/2006/main" name="Recommending A Strategy">
  <a:themeElements>
    <a:clrScheme name="Recommending A Strategy">
      <a:dk1>
        <a:srgbClr val="1F497D"/>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commending A Strategy">
  <a:themeElements>
    <a:clrScheme name="Recommending A Strategy">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6077</Words>
  <Application>Microsoft Office PowerPoint</Application>
  <PresentationFormat>Custom</PresentationFormat>
  <Paragraphs>283</Paragraphs>
  <Slides>40</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 Rounded</vt:lpstr>
      <vt:lpstr>DM Sans</vt:lpstr>
      <vt:lpstr>Verdana</vt:lpstr>
      <vt:lpstr>Arial</vt:lpstr>
      <vt:lpstr>Recommending A Strategy</vt:lpstr>
      <vt:lpstr>Building An Accessible Board Game</vt:lpstr>
      <vt:lpstr>What to Expect</vt:lpstr>
      <vt:lpstr>Hi!</vt:lpstr>
      <vt:lpstr>What is accessibility,  really though?</vt:lpstr>
      <vt:lpstr>Let’s redefine “disability”</vt:lpstr>
      <vt:lpstr>So how do we define accessibility?</vt:lpstr>
      <vt:lpstr>How does accessibility help?</vt:lpstr>
      <vt:lpstr>How do we identify problems (and solutions)?</vt:lpstr>
      <vt:lpstr>Game Accessibility Research</vt:lpstr>
      <vt:lpstr>Accessibility Playtesting</vt:lpstr>
      <vt:lpstr>Accessibility Playtesting</vt:lpstr>
      <vt:lpstr>Accessibility Playtesting</vt:lpstr>
      <vt:lpstr>“But Jesse,  How do I find playtesters with disabilities??”</vt:lpstr>
      <vt:lpstr>Recruiting Playtesters with Disabilities</vt:lpstr>
      <vt:lpstr>Ability Requirements Analysis (ARA)</vt:lpstr>
      <vt:lpstr>Ability Requirement Analysis (ARA)</vt:lpstr>
      <vt:lpstr>Ability Requirement Analysis (ARA)</vt:lpstr>
      <vt:lpstr>Ability Requirement Analysis (ARA)</vt:lpstr>
      <vt:lpstr>Ability Requirement Analysis (ARA)</vt:lpstr>
      <vt:lpstr>Accessibility Testing</vt:lpstr>
      <vt:lpstr>PowerPoint Presentation</vt:lpstr>
      <vt:lpstr>Enabling Custom Gameplay Styles</vt:lpstr>
      <vt:lpstr>Enabling Custom Gameplay Styles</vt:lpstr>
      <vt:lpstr>Enabling Custom Gameplay Styles</vt:lpstr>
      <vt:lpstr>Enabling Custom Gameplay Styles</vt:lpstr>
      <vt:lpstr>A case study: Hand-to-Hand Wombat</vt:lpstr>
      <vt:lpstr>Case Study of Hand-to-Hand Wombat: Practical Accessibility Implementation at Exploding Kittens  </vt:lpstr>
      <vt:lpstr>Considerations During Design:</vt:lpstr>
      <vt:lpstr>Learning</vt:lpstr>
      <vt:lpstr>Staggered Difficulty Ramping</vt:lpstr>
      <vt:lpstr>Tactility</vt:lpstr>
      <vt:lpstr>Non-visual Cues</vt:lpstr>
      <vt:lpstr>Visual and Physical Design  </vt:lpstr>
      <vt:lpstr>Opportunities for Modification</vt:lpstr>
      <vt:lpstr>Continued Player Support</vt:lpstr>
      <vt:lpstr>Examples of Accessibility Recommendations</vt:lpstr>
      <vt:lpstr>Examples of Accessibility Recommendations</vt:lpstr>
      <vt:lpstr>Examples of Accessibility Recommendations</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An Accessible Board Game</dc:title>
  <cp:lastModifiedBy>Jesse Martinez</cp:lastModifiedBy>
  <cp:revision>2</cp:revision>
  <dcterms:modified xsi:type="dcterms:W3CDTF">2023-05-24T22:35:44Z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bab825-a111-45e4-86a1-18cee0005896_Enabled">
    <vt:lpwstr>true</vt:lpwstr>
  </property>
  <property fmtid="{D5CDD505-2E9C-101B-9397-08002B2CF9AE}" pid="3" name="MSIP_Label_2bbab825-a111-45e4-86a1-18cee0005896_SetDate">
    <vt:lpwstr>2022-10-19T15:25:02Z</vt:lpwstr>
  </property>
  <property fmtid="{D5CDD505-2E9C-101B-9397-08002B2CF9AE}" pid="4" name="MSIP_Label_2bbab825-a111-45e4-86a1-18cee0005896_Method">
    <vt:lpwstr>Standard</vt:lpwstr>
  </property>
  <property fmtid="{D5CDD505-2E9C-101B-9397-08002B2CF9AE}" pid="5" name="MSIP_Label_2bbab825-a111-45e4-86a1-18cee0005896_Name">
    <vt:lpwstr>2bbab825-a111-45e4-86a1-18cee0005896</vt:lpwstr>
  </property>
  <property fmtid="{D5CDD505-2E9C-101B-9397-08002B2CF9AE}" pid="6" name="MSIP_Label_2bbab825-a111-45e4-86a1-18cee0005896_SiteId">
    <vt:lpwstr>2567d566-604c-408a-8a60-55d0dc9d9d6b</vt:lpwstr>
  </property>
  <property fmtid="{D5CDD505-2E9C-101B-9397-08002B2CF9AE}" pid="7" name="MSIP_Label_2bbab825-a111-45e4-86a1-18cee0005896_ActionId">
    <vt:lpwstr>c21533e8-1075-4b71-9481-895bc6e1cc69</vt:lpwstr>
  </property>
  <property fmtid="{D5CDD505-2E9C-101B-9397-08002B2CF9AE}" pid="8" name="MSIP_Label_2bbab825-a111-45e4-86a1-18cee0005896_ContentBits">
    <vt:lpwstr>2</vt:lpwstr>
  </property>
</Properties>
</file>