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59" r:id="rId1"/>
    <p:sldMasterId id="2147483661" r:id="rId2"/>
  </p:sldMasterIdLst>
  <p:notesMasterIdLst>
    <p:notesMasterId r:id="rId32"/>
  </p:notesMasterIdLst>
  <p:handoutMasterIdLst>
    <p:handoutMasterId r:id="rId33"/>
  </p:handoutMasterIdLst>
  <p:sldIdLst>
    <p:sldId id="806" r:id="rId3"/>
    <p:sldId id="969" r:id="rId4"/>
    <p:sldId id="970" r:id="rId5"/>
    <p:sldId id="971" r:id="rId6"/>
    <p:sldId id="972" r:id="rId7"/>
    <p:sldId id="973" r:id="rId8"/>
    <p:sldId id="985" r:id="rId9"/>
    <p:sldId id="974" r:id="rId10"/>
    <p:sldId id="855" r:id="rId11"/>
    <p:sldId id="856" r:id="rId12"/>
    <p:sldId id="842" r:id="rId13"/>
    <p:sldId id="967" r:id="rId14"/>
    <p:sldId id="933" r:id="rId15"/>
    <p:sldId id="859" r:id="rId16"/>
    <p:sldId id="858" r:id="rId17"/>
    <p:sldId id="845" r:id="rId18"/>
    <p:sldId id="857" r:id="rId19"/>
    <p:sldId id="883" r:id="rId20"/>
    <p:sldId id="879" r:id="rId21"/>
    <p:sldId id="860" r:id="rId22"/>
    <p:sldId id="935" r:id="rId23"/>
    <p:sldId id="927" r:id="rId24"/>
    <p:sldId id="960" r:id="rId25"/>
    <p:sldId id="962" r:id="rId26"/>
    <p:sldId id="963" r:id="rId27"/>
    <p:sldId id="955" r:id="rId28"/>
    <p:sldId id="961" r:id="rId29"/>
    <p:sldId id="979" r:id="rId30"/>
    <p:sldId id="977" r:id="rId31"/>
  </p:sldIdLst>
  <p:sldSz cx="9144000" cy="6858000" type="screen4x3"/>
  <p:notesSz cx="9283700" cy="7034213"/>
  <p:embeddedFontLst>
    <p:embeddedFont>
      <p:font typeface="Verdana" pitchFamily="34" charset="0"/>
      <p:regular r:id="rId34"/>
      <p:bold r:id="rId35"/>
      <p:italic r:id="rId36"/>
      <p:boldItalic r:id="rId37"/>
    </p:embeddedFont>
    <p:embeddedFont>
      <p:font typeface="Gill Sans MT" pitchFamily="34" charset="0"/>
      <p:regular r:id="rId38"/>
      <p:bold r:id="rId39"/>
      <p:italic r:id="rId40"/>
      <p:boldItalic r:id="rId41"/>
    </p:embeddedFont>
  </p:embeddedFontLst>
  <p:defaultTextStyle>
    <a:defPPr>
      <a:defRPr lang="en-US"/>
    </a:defPPr>
    <a:lvl1pPr algn="l" rtl="0" fontAlgn="base">
      <a:spcBef>
        <a:spcPct val="0"/>
      </a:spcBef>
      <a:spcAft>
        <a:spcPct val="0"/>
      </a:spcAft>
      <a:defRPr b="1" kern="1200">
        <a:solidFill>
          <a:schemeClr val="tx1"/>
        </a:solidFill>
        <a:latin typeface="Neutra Text" pitchFamily="50" charset="0"/>
        <a:ea typeface="ＭＳ Ｐゴシック"/>
        <a:cs typeface="ＭＳ Ｐゴシック"/>
      </a:defRPr>
    </a:lvl1pPr>
    <a:lvl2pPr marL="457200" algn="l" rtl="0" fontAlgn="base">
      <a:spcBef>
        <a:spcPct val="0"/>
      </a:spcBef>
      <a:spcAft>
        <a:spcPct val="0"/>
      </a:spcAft>
      <a:defRPr b="1" kern="1200">
        <a:solidFill>
          <a:schemeClr val="tx1"/>
        </a:solidFill>
        <a:latin typeface="Neutra Text" pitchFamily="50" charset="0"/>
        <a:ea typeface="ＭＳ Ｐゴシック"/>
        <a:cs typeface="ＭＳ Ｐゴシック"/>
      </a:defRPr>
    </a:lvl2pPr>
    <a:lvl3pPr marL="914400" algn="l" rtl="0" fontAlgn="base">
      <a:spcBef>
        <a:spcPct val="0"/>
      </a:spcBef>
      <a:spcAft>
        <a:spcPct val="0"/>
      </a:spcAft>
      <a:defRPr b="1" kern="1200">
        <a:solidFill>
          <a:schemeClr val="tx1"/>
        </a:solidFill>
        <a:latin typeface="Neutra Text" pitchFamily="50" charset="0"/>
        <a:ea typeface="ＭＳ Ｐゴシック"/>
        <a:cs typeface="ＭＳ Ｐゴシック"/>
      </a:defRPr>
    </a:lvl3pPr>
    <a:lvl4pPr marL="1371600" algn="l" rtl="0" fontAlgn="base">
      <a:spcBef>
        <a:spcPct val="0"/>
      </a:spcBef>
      <a:spcAft>
        <a:spcPct val="0"/>
      </a:spcAft>
      <a:defRPr b="1" kern="1200">
        <a:solidFill>
          <a:schemeClr val="tx1"/>
        </a:solidFill>
        <a:latin typeface="Neutra Text" pitchFamily="50" charset="0"/>
        <a:ea typeface="ＭＳ Ｐゴシック"/>
        <a:cs typeface="ＭＳ Ｐゴシック"/>
      </a:defRPr>
    </a:lvl4pPr>
    <a:lvl5pPr marL="1828800" algn="l" rtl="0" fontAlgn="base">
      <a:spcBef>
        <a:spcPct val="0"/>
      </a:spcBef>
      <a:spcAft>
        <a:spcPct val="0"/>
      </a:spcAft>
      <a:defRPr b="1" kern="1200">
        <a:solidFill>
          <a:schemeClr val="tx1"/>
        </a:solidFill>
        <a:latin typeface="Neutra Text" pitchFamily="50" charset="0"/>
        <a:ea typeface="ＭＳ Ｐゴシック"/>
        <a:cs typeface="ＭＳ Ｐゴシック"/>
      </a:defRPr>
    </a:lvl5pPr>
    <a:lvl6pPr marL="2286000" algn="l" defTabSz="914400" rtl="0" eaLnBrk="1" latinLnBrk="0" hangingPunct="1">
      <a:defRPr b="1" kern="1200">
        <a:solidFill>
          <a:schemeClr val="tx1"/>
        </a:solidFill>
        <a:latin typeface="Neutra Text" pitchFamily="50" charset="0"/>
        <a:ea typeface="ＭＳ Ｐゴシック"/>
        <a:cs typeface="ＭＳ Ｐゴシック"/>
      </a:defRPr>
    </a:lvl6pPr>
    <a:lvl7pPr marL="2743200" algn="l" defTabSz="914400" rtl="0" eaLnBrk="1" latinLnBrk="0" hangingPunct="1">
      <a:defRPr b="1" kern="1200">
        <a:solidFill>
          <a:schemeClr val="tx1"/>
        </a:solidFill>
        <a:latin typeface="Neutra Text" pitchFamily="50" charset="0"/>
        <a:ea typeface="ＭＳ Ｐゴシック"/>
        <a:cs typeface="ＭＳ Ｐゴシック"/>
      </a:defRPr>
    </a:lvl7pPr>
    <a:lvl8pPr marL="3200400" algn="l" defTabSz="914400" rtl="0" eaLnBrk="1" latinLnBrk="0" hangingPunct="1">
      <a:defRPr b="1" kern="1200">
        <a:solidFill>
          <a:schemeClr val="tx1"/>
        </a:solidFill>
        <a:latin typeface="Neutra Text" pitchFamily="50" charset="0"/>
        <a:ea typeface="ＭＳ Ｐゴシック"/>
        <a:cs typeface="ＭＳ Ｐゴシック"/>
      </a:defRPr>
    </a:lvl8pPr>
    <a:lvl9pPr marL="3657600" algn="l" defTabSz="914400" rtl="0" eaLnBrk="1" latinLnBrk="0" hangingPunct="1">
      <a:defRPr b="1" kern="1200">
        <a:solidFill>
          <a:schemeClr val="tx1"/>
        </a:solidFill>
        <a:latin typeface="Neutra Text" pitchFamily="50"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00"/>
    <a:srgbClr val="323232"/>
    <a:srgbClr val="FF7C80"/>
    <a:srgbClr val="50E292"/>
    <a:srgbClr val="85EBB3"/>
    <a:srgbClr val="394859"/>
    <a:srgbClr val="3D4F63"/>
    <a:srgbClr val="2540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3989" autoAdjust="0"/>
    <p:restoredTop sz="87302" autoAdjust="0"/>
  </p:normalViewPr>
  <p:slideViewPr>
    <p:cSldViewPr>
      <p:cViewPr>
        <p:scale>
          <a:sx n="40" d="100"/>
          <a:sy n="40" d="100"/>
        </p:scale>
        <p:origin x="-1530"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p:cViewPr varScale="1">
        <p:scale>
          <a:sx n="165" d="100"/>
          <a:sy n="165" d="100"/>
        </p:scale>
        <p:origin x="-2574" y="-108"/>
      </p:cViewPr>
      <p:guideLst>
        <p:guide orient="horz" pos="2216"/>
        <p:guide pos="29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4024313" cy="350838"/>
          </a:xfrm>
          <a:prstGeom prst="rect">
            <a:avLst/>
          </a:prstGeom>
          <a:noFill/>
          <a:ln w="9525">
            <a:noFill/>
            <a:miter lim="800000"/>
            <a:headEnd/>
            <a:tailEnd/>
          </a:ln>
          <a:effectLst/>
        </p:spPr>
        <p:txBody>
          <a:bodyPr vert="horz" wrap="square" lIns="93152" tIns="46579" rIns="93152" bIns="46579" numCol="1" anchor="t" anchorCtr="0" compatLnSpc="1">
            <a:prstTxWarp prst="textNoShape">
              <a:avLst/>
            </a:prstTxWarp>
          </a:bodyPr>
          <a:lstStyle>
            <a:lvl1pPr defTabSz="931887">
              <a:defRPr sz="1200" b="0">
                <a:ea typeface="굴림" pitchFamily="-65" charset="-127"/>
                <a:cs typeface="+mn-cs"/>
              </a:defRPr>
            </a:lvl1pPr>
          </a:lstStyle>
          <a:p>
            <a:pPr>
              <a:defRPr/>
            </a:pPr>
            <a:endParaRPr lang="en-US" altLang="ko-KR"/>
          </a:p>
        </p:txBody>
      </p:sp>
      <p:sp>
        <p:nvSpPr>
          <p:cNvPr id="31747" name="Rectangle 3"/>
          <p:cNvSpPr>
            <a:spLocks noGrp="1" noChangeArrowheads="1"/>
          </p:cNvSpPr>
          <p:nvPr>
            <p:ph type="dt" sz="quarter" idx="1"/>
          </p:nvPr>
        </p:nvSpPr>
        <p:spPr bwMode="auto">
          <a:xfrm>
            <a:off x="5257800" y="0"/>
            <a:ext cx="4024313" cy="350838"/>
          </a:xfrm>
          <a:prstGeom prst="rect">
            <a:avLst/>
          </a:prstGeom>
          <a:noFill/>
          <a:ln w="9525">
            <a:noFill/>
            <a:miter lim="800000"/>
            <a:headEnd/>
            <a:tailEnd/>
          </a:ln>
          <a:effectLst/>
        </p:spPr>
        <p:txBody>
          <a:bodyPr vert="horz" wrap="square" lIns="93152" tIns="46579" rIns="93152" bIns="46579" numCol="1" anchor="t" anchorCtr="0" compatLnSpc="1">
            <a:prstTxWarp prst="textNoShape">
              <a:avLst/>
            </a:prstTxWarp>
          </a:bodyPr>
          <a:lstStyle>
            <a:lvl1pPr algn="r" defTabSz="931887">
              <a:defRPr sz="1200" b="0">
                <a:ea typeface="굴림" pitchFamily="-65" charset="-127"/>
                <a:cs typeface="+mn-cs"/>
              </a:defRPr>
            </a:lvl1pPr>
          </a:lstStyle>
          <a:p>
            <a:pPr>
              <a:defRPr/>
            </a:pPr>
            <a:endParaRPr lang="en-US" altLang="ko-KR"/>
          </a:p>
        </p:txBody>
      </p:sp>
      <p:sp>
        <p:nvSpPr>
          <p:cNvPr id="31748" name="Rectangle 4"/>
          <p:cNvSpPr>
            <a:spLocks noGrp="1" noChangeArrowheads="1"/>
          </p:cNvSpPr>
          <p:nvPr>
            <p:ph type="ftr" sz="quarter" idx="2"/>
          </p:nvPr>
        </p:nvSpPr>
        <p:spPr bwMode="auto">
          <a:xfrm>
            <a:off x="0" y="6681788"/>
            <a:ext cx="4024313" cy="350837"/>
          </a:xfrm>
          <a:prstGeom prst="rect">
            <a:avLst/>
          </a:prstGeom>
          <a:noFill/>
          <a:ln w="9525">
            <a:noFill/>
            <a:miter lim="800000"/>
            <a:headEnd/>
            <a:tailEnd/>
          </a:ln>
          <a:effectLst/>
        </p:spPr>
        <p:txBody>
          <a:bodyPr vert="horz" wrap="square" lIns="93152" tIns="46579" rIns="93152" bIns="46579" numCol="1" anchor="b" anchorCtr="0" compatLnSpc="1">
            <a:prstTxWarp prst="textNoShape">
              <a:avLst/>
            </a:prstTxWarp>
          </a:bodyPr>
          <a:lstStyle>
            <a:lvl1pPr defTabSz="931887">
              <a:defRPr sz="1200" b="0">
                <a:ea typeface="굴림" pitchFamily="-65" charset="-127"/>
                <a:cs typeface="+mn-cs"/>
              </a:defRPr>
            </a:lvl1pPr>
          </a:lstStyle>
          <a:p>
            <a:pPr>
              <a:defRPr/>
            </a:pPr>
            <a:endParaRPr lang="en-US" altLang="ko-KR"/>
          </a:p>
        </p:txBody>
      </p:sp>
      <p:sp>
        <p:nvSpPr>
          <p:cNvPr id="31749" name="Rectangle 5"/>
          <p:cNvSpPr>
            <a:spLocks noGrp="1" noChangeArrowheads="1"/>
          </p:cNvSpPr>
          <p:nvPr>
            <p:ph type="sldNum" sz="quarter" idx="3"/>
          </p:nvPr>
        </p:nvSpPr>
        <p:spPr bwMode="auto">
          <a:xfrm>
            <a:off x="5257800" y="6681788"/>
            <a:ext cx="4024313" cy="350837"/>
          </a:xfrm>
          <a:prstGeom prst="rect">
            <a:avLst/>
          </a:prstGeom>
          <a:noFill/>
          <a:ln w="9525">
            <a:noFill/>
            <a:miter lim="800000"/>
            <a:headEnd/>
            <a:tailEnd/>
          </a:ln>
          <a:effectLst/>
        </p:spPr>
        <p:txBody>
          <a:bodyPr vert="horz" wrap="square" lIns="93152" tIns="46579" rIns="93152" bIns="46579" numCol="1" anchor="b" anchorCtr="0" compatLnSpc="1">
            <a:prstTxWarp prst="textNoShape">
              <a:avLst/>
            </a:prstTxWarp>
          </a:bodyPr>
          <a:lstStyle>
            <a:lvl1pPr algn="r" defTabSz="931887">
              <a:defRPr sz="1200" b="0">
                <a:ea typeface="굴림" pitchFamily="-65" charset="-127"/>
                <a:cs typeface="+mn-cs"/>
              </a:defRPr>
            </a:lvl1pPr>
          </a:lstStyle>
          <a:p>
            <a:pPr>
              <a:defRPr/>
            </a:pPr>
            <a:fld id="{09F79824-9B1F-43FF-BDBC-7C678997C3CC}"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4"/>
          <p:cNvSpPr>
            <a:spLocks noGrp="1" noRot="1" noChangeAspect="1" noChangeArrowheads="1" noTextEdit="1"/>
          </p:cNvSpPr>
          <p:nvPr>
            <p:ph type="sldImg" idx="2"/>
          </p:nvPr>
        </p:nvSpPr>
        <p:spPr bwMode="auto">
          <a:xfrm>
            <a:off x="5316538" y="79375"/>
            <a:ext cx="3897312" cy="2924175"/>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025" y="73025"/>
            <a:ext cx="5378450" cy="6961188"/>
          </a:xfrm>
          <a:prstGeom prst="rect">
            <a:avLst/>
          </a:prstGeom>
          <a:noFill/>
          <a:ln w="9525">
            <a:noFill/>
            <a:miter lim="800000"/>
            <a:headEnd/>
            <a:tailEnd/>
          </a:ln>
          <a:effectLst/>
        </p:spPr>
        <p:txBody>
          <a:bodyPr vert="horz" wrap="square" lIns="93152" tIns="46579" rIns="93152" bIns="4657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Neutra Text" pitchFamily="50"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500" kern="1200">
        <a:solidFill>
          <a:schemeClr val="tx1"/>
        </a:solidFill>
        <a:latin typeface="Neutra Text" pitchFamily="50" charset="0"/>
        <a:ea typeface="ＭＳ Ｐゴシック" charset="-128"/>
        <a:cs typeface="ＭＳ Ｐゴシック"/>
      </a:defRPr>
    </a:lvl2pPr>
    <a:lvl3pPr marL="914400" algn="l" rtl="0" eaLnBrk="0" fontAlgn="base" hangingPunct="0">
      <a:spcBef>
        <a:spcPct val="30000"/>
      </a:spcBef>
      <a:spcAft>
        <a:spcPct val="0"/>
      </a:spcAft>
      <a:defRPr sz="1500" kern="1200">
        <a:solidFill>
          <a:schemeClr val="tx1"/>
        </a:solidFill>
        <a:latin typeface="Neutra Text" pitchFamily="50" charset="0"/>
        <a:ea typeface="ＭＳ Ｐゴシック" charset="-128"/>
        <a:cs typeface="ＭＳ Ｐゴシック"/>
      </a:defRPr>
    </a:lvl3pPr>
    <a:lvl4pPr marL="1371600" algn="l" rtl="0" eaLnBrk="0" fontAlgn="base" hangingPunct="0">
      <a:spcBef>
        <a:spcPct val="30000"/>
      </a:spcBef>
      <a:spcAft>
        <a:spcPct val="0"/>
      </a:spcAft>
      <a:defRPr sz="1500" kern="1200">
        <a:solidFill>
          <a:schemeClr val="tx1"/>
        </a:solidFill>
        <a:latin typeface="Neutra Text" pitchFamily="50" charset="0"/>
        <a:ea typeface="ＭＳ Ｐゴシック" charset="-128"/>
        <a:cs typeface="ＭＳ Ｐゴシック"/>
      </a:defRPr>
    </a:lvl4pPr>
    <a:lvl5pPr marL="1828800" algn="l" rtl="0" eaLnBrk="0" fontAlgn="base" hangingPunct="0">
      <a:spcBef>
        <a:spcPct val="30000"/>
      </a:spcBef>
      <a:spcAft>
        <a:spcPct val="0"/>
      </a:spcAft>
      <a:defRPr sz="1500" kern="1200">
        <a:solidFill>
          <a:schemeClr val="tx1"/>
        </a:solidFill>
        <a:latin typeface="Neutra Text" pitchFamily="50"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smtClean="0">
                <a:ea typeface="ＭＳ Ｐゴシック"/>
                <a:cs typeface="ＭＳ Ｐゴシック"/>
              </a:rPr>
              <a:t>Visualizations tailored to a domain</a:t>
            </a:r>
          </a:p>
          <a:p>
            <a:r>
              <a:rPr lang="en-US" smtClean="0">
                <a:ea typeface="ＭＳ Ｐゴシック"/>
                <a:cs typeface="ＭＳ Ｐゴシック"/>
              </a:rPr>
              <a:t>Visual expression rising</a:t>
            </a:r>
          </a:p>
          <a:p>
            <a:r>
              <a:rPr lang="en-US" smtClean="0">
                <a:ea typeface="ＭＳ Ｐゴシック"/>
                <a:cs typeface="ＭＳ Ｐゴシック"/>
              </a:rPr>
              <a:t>Poetic, Lyrical, Rhetorical, Authoritative, Comical</a:t>
            </a:r>
          </a:p>
          <a:p>
            <a:r>
              <a:rPr lang="en-US" smtClean="0">
                <a:ea typeface="ＭＳ Ｐゴシック"/>
                <a:cs typeface="ＭＳ Ｐゴシック"/>
              </a:rPr>
              <a:t>Visualization is going mainstream</a:t>
            </a:r>
          </a:p>
          <a:p>
            <a:pPr lvl="1"/>
            <a:r>
              <a:rPr lang="en-US" smtClean="0">
                <a:ea typeface="ＭＳ Ｐゴシック"/>
              </a:rPr>
              <a:t>Data warehouses – business intelligence</a:t>
            </a:r>
          </a:p>
          <a:p>
            <a:pPr lvl="1"/>
            <a:r>
              <a:rPr lang="en-US" smtClean="0">
                <a:ea typeface="ＭＳ Ｐゴシック"/>
              </a:rPr>
              <a:t>Homeland security – post 9/11 intelligence analysis</a:t>
            </a:r>
          </a:p>
          <a:p>
            <a:pPr lvl="1"/>
            <a:r>
              <a:rPr lang="en-US" smtClean="0">
                <a:ea typeface="ＭＳ Ｐゴシック"/>
              </a:rPr>
              <a:t>Availability of web-based data</a:t>
            </a:r>
          </a:p>
          <a:p>
            <a:pPr lvl="1"/>
            <a:r>
              <a:rPr lang="en-US" smtClean="0">
                <a:ea typeface="ＭＳ Ｐゴシック"/>
              </a:rPr>
              <a:t>New York Times, Stamen Design, Sep (Art)</a:t>
            </a:r>
          </a:p>
          <a:p>
            <a:endParaRPr lang="en-US"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smtClean="0">
                <a:ea typeface="ＭＳ Ｐゴシック"/>
                <a:cs typeface="ＭＳ Ｐゴシック"/>
              </a:rPr>
              <a:t>Excel, Many-Eyes </a:t>
            </a:r>
            <a:r>
              <a:rPr lang="en-US" smtClean="0">
                <a:ea typeface="ＭＳ Ｐゴシック"/>
                <a:cs typeface="ＭＳ Ｐゴシック"/>
                <a:sym typeface="Wingdings" pitchFamily="2" charset="2"/>
              </a:rPr>
              <a:t> Mad Libs</a:t>
            </a:r>
          </a:p>
          <a:p>
            <a:endParaRPr lang="en-US" smtClean="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smtClean="0">
                <a:ea typeface="ＭＳ Ｐゴシック"/>
                <a:cs typeface="ＭＳ Ｐゴシック"/>
                <a:sym typeface="Wingdings" pitchFamily="2" charset="2"/>
              </a:rPr>
              <a:t>“</a:t>
            </a:r>
            <a:r>
              <a:rPr lang="en-US" smtClean="0">
                <a:ea typeface="ＭＳ Ｐゴシック"/>
                <a:cs typeface="ＭＳ Ｐゴシック"/>
              </a:rPr>
              <a:t>They give the user an impression of having explored data rather than the experience.”</a:t>
            </a:r>
          </a:p>
          <a:p>
            <a:r>
              <a:rPr lang="en-US" smtClean="0">
                <a:ea typeface="ＭＳ Ｐゴシック"/>
                <a:cs typeface="ＭＳ Ｐゴシック"/>
              </a:rPr>
              <a:t>- Leland Wilkinson</a:t>
            </a:r>
          </a:p>
          <a:p>
            <a:endParaRPr lang="en-US"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smtClean="0">
                <a:ea typeface="ＭＳ Ｐゴシック"/>
                <a:cs typeface="ＭＳ Ｐゴシック"/>
              </a:rPr>
              <a:t>http://www.math.yorku.ca/SCS/Gallery/milestone/sec2.html </a:t>
            </a:r>
          </a:p>
          <a:p>
            <a:r>
              <a:rPr lang="en-US" smtClean="0">
                <a:ea typeface="ＭＳ Ｐゴシック"/>
                <a:cs typeface="ＭＳ Ｐゴシック"/>
              </a:rPr>
              <a:t>c.150 AD</a:t>
            </a:r>
          </a:p>
          <a:p>
            <a:r>
              <a:rPr lang="en-US" smtClean="0">
                <a:ea typeface="ＭＳ Ｐゴシック"/>
                <a:cs typeface="ＭＳ Ｐゴシック"/>
              </a:rPr>
              <a:t>Map projections of a spherical earth and use of latitude and longitude to characterize position (first display of longitude)- Claudius Ptolemy (c. 85-c. 165), Alexandria, Egypt.</a:t>
            </a:r>
          </a:p>
          <a:p>
            <a:endParaRPr lang="en-US" smtClean="0">
              <a:ea typeface="ＭＳ Ｐゴシック"/>
              <a:cs typeface="ＭＳ Ｐゴシック"/>
            </a:endParaRPr>
          </a:p>
          <a:p>
            <a:r>
              <a:rPr lang="en-US" smtClean="0">
                <a:ea typeface="ＭＳ Ｐゴシック"/>
                <a:cs typeface="ＭＳ Ｐゴシック"/>
              </a:rPr>
              <a:t>Ptolemy put all this information into a grand scheme. He assigned coordinates to all the places and geographic features he knew, in a grid that spanned the globe. Latitude was measured from the equator, as it is today, but Ptolemy preferred to express it as the length of the longest day rather than degrees of arc (the length of the midsummer day increases from 12h to 24h as you go from the equator to the polar circle). He put the meridian of 0 longitude at the most western land he knew, the Canary Islands.</a:t>
            </a:r>
          </a:p>
          <a:p>
            <a:endParaRPr lang="en-US" smtClean="0">
              <a:ea typeface="ＭＳ Ｐゴシック"/>
              <a:cs typeface="ＭＳ Ｐゴシック"/>
            </a:endParaRPr>
          </a:p>
          <a:p>
            <a:r>
              <a:rPr lang="en-US" smtClean="0">
                <a:ea typeface="ＭＳ Ｐゴシック"/>
                <a:cs typeface="ＭＳ Ｐゴシック"/>
              </a:rPr>
              <a:t>The maps in surviving manuscripts of Ptolemy's Geographia, however, date only from about 1300, after the text was rediscovered by Maximus Planudes. It seems likely that the topographical tables in books 2-7 are cumulative texts - texts which were altered and added to as new knowledge became available in the centuries after Ptolemy (Bagrow 1945). This means that information contained in different parts of the Geography is likely to be of different date.</a:t>
            </a:r>
          </a:p>
          <a:p>
            <a:r>
              <a:rPr lang="en-US" smtClean="0">
                <a:ea typeface="ＭＳ Ｐゴシック"/>
                <a:cs typeface="ＭＳ Ｐゴシック"/>
              </a:rPr>
              <a:t>Woodcut of Ptolemy map by Johane Schnitzer(Ulm: Leinhart Holle, 1482)</a:t>
            </a:r>
          </a:p>
          <a:p>
            <a:endParaRPr lang="en-US" smtClean="0">
              <a:ea typeface="ＭＳ Ｐゴシック"/>
              <a:cs typeface="ＭＳ Ｐゴシック"/>
            </a:endParaRPr>
          </a:p>
          <a:p>
            <a:r>
              <a:rPr lang="en-US" smtClean="0">
                <a:ea typeface="ＭＳ Ｐゴシック"/>
                <a:cs typeface="ＭＳ Ｐゴシック"/>
              </a:rPr>
              <a:t>Maps based on scientific principles had been made since the time of Eratosthenes (3rd century BC), but Ptolemy improved projections. It is known that a world map based on the Geographia was on display in Autun, France in late Roman times. In the 15th century Ptolemy's Geographia began to be printed with engraved maps; the earliest printed edition with engraved maps was produced in Bologna in 1477, followed quickly by a Roman edition in 1478 (Campbell, 1987). An edition printed at Ulm in 1482, including woodcut maps, was the first one printed north of the Alps. The maps look distorted as compared to modern maps, because Ptolemy's data were inaccurate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smtClean="0">
                <a:ea typeface="ＭＳ Ｐゴシック"/>
                <a:cs typeface="ＭＳ Ｐゴシック"/>
              </a:rPr>
              <a:t>1626 </a:t>
            </a:r>
          </a:p>
          <a:p>
            <a:r>
              <a:rPr lang="en-US" smtClean="0">
                <a:ea typeface="ＭＳ Ｐゴシック"/>
                <a:cs typeface="ＭＳ Ｐゴシック"/>
              </a:rPr>
              <a:t>Visual representations used to chart the changes in sunspots over time. Also, the first known use of the idea of ``small multiples'' to show a series of images in a coherent display- Christoph Scheiner (1575-1650), Augsburg</a:t>
            </a:r>
          </a:p>
          <a:p>
            <a:r>
              <a:rPr lang="en-US" smtClean="0">
                <a:ea typeface="ＭＳ Ｐゴシック"/>
                <a:cs typeface="ＭＳ Ｐゴシック"/>
              </a:rPr>
              <a:t>-Viewed through telescope with colored lens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dirty="0" smtClean="0"/>
              <a:t>http://cartographia.wordpress.com/2008/06/09/minards-map-of-british-coal-exports/</a:t>
            </a:r>
          </a:p>
          <a:p>
            <a:pPr>
              <a:defRPr/>
            </a:pPr>
            <a:endParaRPr lang="en-US" dirty="0" smtClean="0"/>
          </a:p>
          <a:p>
            <a:pPr>
              <a:defRPr/>
            </a:pPr>
            <a:r>
              <a:rPr lang="en-US" dirty="0" smtClean="0"/>
              <a:t>Britain was the world’s leading industrial power for most of the 1800s.  19th Century industrial production relied on coal–it powered factories, heated homes, and was essential for producing steel–and as an industrial power Britain relied on coal to make it great.  Most British coal was used domestically, but some was exported to support burgeoning industrial needs in other parts of the world.  Charles Joseph </a:t>
            </a:r>
            <a:r>
              <a:rPr lang="en-US" dirty="0" err="1" smtClean="0"/>
              <a:t>Minard</a:t>
            </a:r>
            <a:r>
              <a:rPr lang="en-US" dirty="0" smtClean="0"/>
              <a:t>, the well-regarded economic cartographer, produced this excellent map of British coal exports for the year 1864. </a:t>
            </a:r>
          </a:p>
          <a:p>
            <a:pPr>
              <a:defRPr/>
            </a:pPr>
            <a:endParaRPr lang="en-US" dirty="0" smtClean="0"/>
          </a:p>
          <a:p>
            <a:pPr>
              <a:defRPr/>
            </a:pPr>
            <a:r>
              <a:rPr lang="en-US" dirty="0" smtClean="0"/>
              <a:t>As with most of </a:t>
            </a:r>
            <a:r>
              <a:rPr lang="en-US" dirty="0" err="1" smtClean="0"/>
              <a:t>Minard’s</a:t>
            </a:r>
            <a:r>
              <a:rPr lang="en-US" dirty="0" smtClean="0"/>
              <a:t> works, this map relates the thickness of each export line to the amount of coal it represents.  Here, each millimeter of thickness represents 20,000 tons of coal.  The numbers written over or beside the lines represent the total number of tons of coal, in thousands.  Click here or on the picture above to see the full map.  </a:t>
            </a:r>
            <a:r>
              <a:rPr lang="en-US" dirty="0" err="1" smtClean="0"/>
              <a:t>Minard</a:t>
            </a:r>
            <a:r>
              <a:rPr lang="en-US" dirty="0" smtClean="0"/>
              <a:t> also included a fascinating graph of the eventual uses of all British-mined coal in the upper right.  More on that graph later.</a:t>
            </a:r>
          </a:p>
          <a:p>
            <a:pPr>
              <a:defRPr/>
            </a:pPr>
            <a:endParaRPr lang="en-US" dirty="0" smtClean="0"/>
          </a:p>
          <a:p>
            <a:pPr>
              <a:defRPr/>
            </a:pPr>
            <a:r>
              <a:rPr lang="en-US" dirty="0" smtClean="0"/>
              <a:t>The map clearly demonstrates that the majority of British coal exports were destined for use in Western Europe–in Italy, France, the Netherlands, Belgium, the German states, and Scandinavia.  A smaller but still significant amount was exported to Russia (via both the Baltic and Black Seas) and the Ottoman Empire.</a:t>
            </a:r>
          </a:p>
          <a:p>
            <a:pPr>
              <a:defRPr/>
            </a:pPr>
            <a:endParaRPr lang="en-US" dirty="0" smtClean="0"/>
          </a:p>
          <a:p>
            <a:pPr>
              <a:defRPr/>
            </a:pPr>
            <a:r>
              <a:rPr lang="en-US" dirty="0" smtClean="0"/>
              <a:t>The coal that was not shipped to Europe was distributed across the remaining five populated continents, but not evenly: Australia and Africa (with the exception of British-controlled Egypt) imported hardly any coal at all, whereas China and India imported much more.  South America also imported a significant amount of British coal–much of it to Brazil, Chile, or Peru.  Canada and the United States imported a relatively small amount–the former possibly due to its lower population, and the latter probably due to large domestic coal production. </a:t>
            </a:r>
          </a:p>
          <a:p>
            <a:pPr>
              <a:defRPr/>
            </a:pPr>
            <a:endParaRPr lang="en-US" dirty="0" smtClean="0"/>
          </a:p>
          <a:p>
            <a:pPr>
              <a:defRPr/>
            </a:pPr>
            <a:r>
              <a:rPr lang="en-US" dirty="0" smtClean="0"/>
              <a:t>The map show some interesting details about international trade during the mid 1860s.  Malta, Singapore, and especially Cuba imported large amounts of coal given their relative size and levels of industrialization.  Malta and Singapore, at least, were British colonies;  but Cuba was a Spanish possession, showing how much the dwindling Spanish Empire had come to rely on foreign industry to sustain itself. </a:t>
            </a:r>
          </a:p>
          <a:p>
            <a:pPr>
              <a:defRPr/>
            </a:pPr>
            <a:endParaRPr lang="en-US" dirty="0" smtClean="0"/>
          </a:p>
          <a:p>
            <a:pPr>
              <a:defRPr/>
            </a:pPr>
            <a:r>
              <a:rPr lang="en-US" dirty="0" smtClean="0"/>
              <a:t>Though St. Petersburg was the Russian capital at the time, the majority of Russian coal imports from the Baltic Sea were instead destined for the city of </a:t>
            </a:r>
            <a:r>
              <a:rPr lang="en-US" dirty="0" err="1" smtClean="0"/>
              <a:t>Kronstadt</a:t>
            </a:r>
            <a:r>
              <a:rPr lang="en-US" dirty="0" smtClean="0"/>
              <a:t>, located on an island off the coast of St. Petersburg.  </a:t>
            </a:r>
            <a:r>
              <a:rPr lang="en-US" dirty="0" err="1" smtClean="0"/>
              <a:t>Kronstadt</a:t>
            </a:r>
            <a:r>
              <a:rPr lang="en-US" dirty="0" smtClean="0"/>
              <a:t> was the headquarters of the Russian Baltic Fleet, and its steam-powered </a:t>
            </a:r>
            <a:r>
              <a:rPr lang="en-US" dirty="0" err="1" smtClean="0"/>
              <a:t>battlecruisers</a:t>
            </a:r>
            <a:r>
              <a:rPr lang="en-US" dirty="0" smtClean="0"/>
              <a:t> consumed coal at a tremendous rate. </a:t>
            </a:r>
          </a:p>
          <a:p>
            <a:pPr>
              <a:defRPr/>
            </a:pPr>
            <a:endParaRPr lang="en-US" dirty="0" smtClean="0"/>
          </a:p>
          <a:p>
            <a:pPr>
              <a:defRPr/>
            </a:pPr>
            <a:r>
              <a:rPr lang="en-US" dirty="0" smtClean="0"/>
              <a:t>Prussia’s growing power in Germany is shown by the amount of coal it imported from the Baltic, peeling off into multiple ports.  But </a:t>
            </a:r>
            <a:r>
              <a:rPr lang="en-US" dirty="0" err="1" smtClean="0"/>
              <a:t>Minard</a:t>
            </a:r>
            <a:r>
              <a:rPr lang="en-US" dirty="0" smtClean="0"/>
              <a:t> also indicates that a rather large amount of coal was still being imported to the German North Sea ports and destined for the “</a:t>
            </a:r>
            <a:r>
              <a:rPr lang="en-US" dirty="0" err="1" smtClean="0"/>
              <a:t>Villes</a:t>
            </a:r>
            <a:r>
              <a:rPr lang="en-US" dirty="0" smtClean="0"/>
              <a:t> </a:t>
            </a:r>
            <a:r>
              <a:rPr lang="en-US" dirty="0" err="1" smtClean="0"/>
              <a:t>Anseatiques</a:t>
            </a:r>
            <a:r>
              <a:rPr lang="en-US" dirty="0" smtClean="0"/>
              <a:t>”–the cities of the old Hanseatic League, a Renaissance-era trading guild that had become defunct in all but name in the 1600s.  Interestingly, however, the German cities of </a:t>
            </a:r>
            <a:r>
              <a:rPr lang="en-US" dirty="0" err="1" smtClean="0"/>
              <a:t>Lubeck</a:t>
            </a:r>
            <a:r>
              <a:rPr lang="en-US" dirty="0" smtClean="0"/>
              <a:t>, Hamburg, and Bremen maintained the pretenses of the League until 1862–only two years before the data for this map was gathered.  It is unclear whether </a:t>
            </a:r>
            <a:r>
              <a:rPr lang="en-US" dirty="0" err="1" smtClean="0"/>
              <a:t>Minard</a:t>
            </a:r>
            <a:r>
              <a:rPr lang="en-US" dirty="0" smtClean="0"/>
              <a:t> refers to the imports of the last three cities, or of a collection of older member cities.  At the very least, the use of this nomenclature shows the continuing decentralization of Germany, which would not change until German unification under Prussia at the beginning of the next decade.</a:t>
            </a:r>
          </a:p>
          <a:p>
            <a:pPr>
              <a:defRPr/>
            </a:pPr>
            <a:endParaRPr lang="en-US" dirty="0" smtClean="0"/>
          </a:p>
          <a:p>
            <a:pPr>
              <a:defRPr/>
            </a:pPr>
            <a:r>
              <a:rPr lang="en-US" dirty="0" smtClean="0"/>
              <a:t>Finally, the map also shows the continuing economic importance of the Caribbean islands.  More coal was imported by those small specks of land than by the rest of North America combined.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smtClean="0">
                <a:ea typeface="ＭＳ Ｐゴシック"/>
                <a:cs typeface="ＭＳ Ｐゴシック"/>
              </a:rPr>
              <a:t>http://cartographia.wordpress.com/2008/06/09/minards-map-of-british-coal-exports/</a:t>
            </a:r>
          </a:p>
          <a:p>
            <a:endParaRPr lang="en-US" smtClean="0">
              <a:ea typeface="ＭＳ Ｐゴシック"/>
              <a:cs typeface="ＭＳ Ｐゴシック"/>
            </a:endParaRPr>
          </a:p>
          <a:p>
            <a:r>
              <a:rPr lang="en-US" smtClean="0">
                <a:ea typeface="ＭＳ Ｐゴシック"/>
                <a:cs typeface="ＭＳ Ｐゴシック"/>
              </a:rPr>
              <a:t>Minard also included an interesting chart in the upper right-hand corner of the map, showing the amount of British coal produced for each year between 1850 and 1864, and how it was used. The graph shows the tremendous changes in coal production over only a decade and a half–an increase of nearly 100% from just over 50 million to nearly 95 million tons.  Of this, less than 10% was ever exported–meaning that the British domestic market was consuming nine times as much coal as is shown as exported in the main map. </a:t>
            </a:r>
          </a:p>
          <a:p>
            <a:endParaRPr lang="en-US" smtClean="0">
              <a:ea typeface="ＭＳ Ｐゴシック"/>
              <a:cs typeface="ＭＳ Ｐゴシック"/>
            </a:endParaRPr>
          </a:p>
          <a:p>
            <a:r>
              <a:rPr lang="en-US" smtClean="0">
                <a:ea typeface="ＭＳ Ｐゴシック"/>
                <a:cs typeface="ＭＳ Ｐゴシック"/>
              </a:rPr>
              <a:t>The major uses of British coal, according to the chart, are: the production of iron (”Fer”) and cast iron (”Fonte”), gas lighting (”Eclairage au gas”), steam engines in ships and trains (”Navires a Vapeur et Chemins de Fer”), and domestic fireplaces (”Foyers Domestiques”).  A large amount of this production was also specifically slated for use in London, showing how that city was the major center of British industry.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fr-FR" dirty="0" smtClean="0"/>
              <a:t>Mouvement des voyageurs et des marchandises dans les principales stations de</a:t>
            </a:r>
          </a:p>
          <a:p>
            <a:pPr>
              <a:defRPr/>
            </a:pPr>
            <a:r>
              <a:rPr lang="fr-FR" dirty="0" smtClean="0"/>
              <a:t>chemins de fer en 1882. </a:t>
            </a:r>
            <a:r>
              <a:rPr lang="fr-FR" dirty="0" err="1" smtClean="0"/>
              <a:t>Scale</a:t>
            </a:r>
            <a:r>
              <a:rPr lang="fr-FR" dirty="0" smtClean="0"/>
              <a:t>: 2mm2 = 10,000 </a:t>
            </a:r>
            <a:r>
              <a:rPr lang="fr-FR" dirty="0" err="1" smtClean="0"/>
              <a:t>passengers</a:t>
            </a:r>
            <a:r>
              <a:rPr lang="fr-FR" dirty="0" smtClean="0"/>
              <a:t> or tons of </a:t>
            </a:r>
            <a:r>
              <a:rPr lang="fr-FR" dirty="0" err="1" smtClean="0"/>
              <a:t>freight</a:t>
            </a:r>
            <a:r>
              <a:rPr lang="fr-FR" dirty="0" smtClean="0"/>
              <a:t>. Source: Album,</a:t>
            </a:r>
          </a:p>
          <a:p>
            <a:pPr>
              <a:defRPr/>
            </a:pPr>
            <a:r>
              <a:rPr lang="fr-FR" dirty="0" smtClean="0"/>
              <a:t>1884, Plate 11 (</a:t>
            </a:r>
            <a:r>
              <a:rPr lang="fr-FR" dirty="0" err="1" smtClean="0"/>
              <a:t>author’s</a:t>
            </a:r>
            <a:r>
              <a:rPr lang="fr-FR" dirty="0" smtClean="0"/>
              <a:t> collection).</a:t>
            </a:r>
          </a:p>
          <a:p>
            <a:pPr>
              <a:defRPr/>
            </a:pPr>
            <a:endParaRPr lang="fr-FR" dirty="0" smtClean="0"/>
          </a:p>
          <a:p>
            <a:pPr>
              <a:defRPr/>
            </a:pPr>
            <a:r>
              <a:rPr lang="en-US" dirty="0" smtClean="0"/>
              <a:t>The pinnacle of this period of state-sponsored statistical albums is undoubtedly the </a:t>
            </a:r>
            <a:r>
              <a:rPr lang="en-US" i="1" dirty="0" smtClean="0"/>
              <a:t>Albums</a:t>
            </a:r>
          </a:p>
          <a:p>
            <a:pPr>
              <a:defRPr/>
            </a:pPr>
            <a:r>
              <a:rPr lang="en-US" i="1" dirty="0" smtClean="0"/>
              <a:t>de </a:t>
            </a:r>
            <a:r>
              <a:rPr lang="en-US" i="1" dirty="0" err="1" smtClean="0"/>
              <a:t>Statistique</a:t>
            </a:r>
            <a:r>
              <a:rPr lang="en-US" i="1" dirty="0" smtClean="0"/>
              <a:t> </a:t>
            </a:r>
            <a:r>
              <a:rPr lang="en-US" i="1" dirty="0" err="1" smtClean="0"/>
              <a:t>Graphique</a:t>
            </a:r>
            <a:r>
              <a:rPr lang="en-US" i="1" dirty="0" smtClean="0"/>
              <a:t> published annually by the French ministry of public works from 1879-</a:t>
            </a:r>
          </a:p>
          <a:p>
            <a:pPr>
              <a:defRPr/>
            </a:pPr>
            <a:r>
              <a:rPr lang="en-US" dirty="0" smtClean="0"/>
              <a:t>1897 under the direction of ´Emile Cheysson.19 They were published as large-format books</a:t>
            </a:r>
          </a:p>
          <a:p>
            <a:pPr>
              <a:defRPr/>
            </a:pPr>
            <a:r>
              <a:rPr lang="en-US" dirty="0" smtClean="0"/>
              <a:t>(about 11 x 17 in.), and many of the plates folded out to four- or six-times that size, all printed</a:t>
            </a:r>
          </a:p>
          <a:p>
            <a:pPr>
              <a:defRPr/>
            </a:pPr>
            <a:r>
              <a:rPr lang="en-US" dirty="0" smtClean="0"/>
              <a:t>in color and with great attention to layout and composition. We concur with </a:t>
            </a:r>
            <a:r>
              <a:rPr lang="en-US" dirty="0" err="1" smtClean="0"/>
              <a:t>Funkhouser</a:t>
            </a:r>
            <a:r>
              <a:rPr lang="en-US" dirty="0" smtClean="0"/>
              <a:t> (1937,</a:t>
            </a:r>
          </a:p>
          <a:p>
            <a:pPr>
              <a:defRPr/>
            </a:pPr>
            <a:r>
              <a:rPr lang="en-US" dirty="0" smtClean="0"/>
              <a:t>p.336) that “the Albums present the finest specimens of French graphic work in the century and</a:t>
            </a:r>
          </a:p>
          <a:p>
            <a:pPr>
              <a:defRPr/>
            </a:pPr>
            <a:r>
              <a:rPr lang="en-US" dirty="0" smtClean="0"/>
              <a:t>considerable pride was taken in them by the French people, statisticians and laymen alike.”</a:t>
            </a:r>
          </a:p>
          <a:p>
            <a:pPr>
              <a:defRPr/>
            </a:pPr>
            <a:r>
              <a:rPr lang="en-US" dirty="0" smtClean="0"/>
              <a:t>The subject matter of the albums largely concerned economic and financial data related to</a:t>
            </a:r>
          </a:p>
          <a:p>
            <a:pPr>
              <a:defRPr/>
            </a:pPr>
            <a:r>
              <a:rPr lang="en-US" dirty="0" smtClean="0"/>
              <a:t>the planning, development and administration of public works— transport of passengers and</a:t>
            </a:r>
          </a:p>
          <a:p>
            <a:pPr>
              <a:defRPr/>
            </a:pPr>
            <a:r>
              <a:rPr lang="en-US" dirty="0" smtClean="0"/>
              <a:t>freight, by rail, on inland waterways and through seaports, but also included such topics as</a:t>
            </a:r>
          </a:p>
          <a:p>
            <a:pPr>
              <a:defRPr/>
            </a:pPr>
            <a:r>
              <a:rPr lang="en-US" dirty="0" smtClean="0"/>
              <a:t>revenues in the major theaters of Paris, attendance at the universal expositions of 1867, 1878</a:t>
            </a:r>
          </a:p>
          <a:p>
            <a:pPr>
              <a:defRPr/>
            </a:pPr>
            <a:r>
              <a:rPr lang="en-US" dirty="0" smtClean="0"/>
              <a:t>and 1889, changes in populations of French departments over time, and so forth.</a:t>
            </a:r>
          </a:p>
          <a:p>
            <a:pPr>
              <a:defRPr/>
            </a:pPr>
            <a:r>
              <a:rPr lang="en-US" dirty="0" smtClean="0"/>
              <a:t>More significantly for this account the Albums can also be viewed as an exquisite sampler of</a:t>
            </a:r>
          </a:p>
          <a:p>
            <a:pPr>
              <a:defRPr/>
            </a:pPr>
            <a:r>
              <a:rPr lang="en-US" dirty="0" smtClean="0"/>
              <a:t>all the graphical methods known at the time, with significant adaptations to the problem at hand.</a:t>
            </a:r>
          </a:p>
          <a:p>
            <a:pPr>
              <a:defRPr/>
            </a:pPr>
            <a:r>
              <a:rPr lang="en-US" dirty="0" smtClean="0"/>
              <a:t>The majority of these graphs used and extended the flow map pioneered </a:t>
            </a:r>
            <a:r>
              <a:rPr lang="en-US" dirty="0" err="1" smtClean="0"/>
              <a:t>byMinard</a:t>
            </a:r>
            <a:r>
              <a:rPr lang="en-US" dirty="0" smtClean="0"/>
              <a:t>. Others used</a:t>
            </a:r>
          </a:p>
          <a:p>
            <a:pPr>
              <a:defRPr/>
            </a:pPr>
            <a:r>
              <a:rPr lang="en-US" dirty="0" smtClean="0"/>
              <a:t>polar forms— variants of pie and circle diagrams, star plots and rose diagrams, often overlaid</a:t>
            </a:r>
          </a:p>
          <a:p>
            <a:pPr>
              <a:defRPr/>
            </a:pPr>
            <a:r>
              <a:rPr lang="en-US" dirty="0" smtClean="0"/>
              <a:t>on a map and extended to show additional variables of interest. Still others used sub-divided</a:t>
            </a:r>
          </a:p>
          <a:p>
            <a:pPr>
              <a:defRPr/>
            </a:pPr>
            <a:r>
              <a:rPr lang="en-US" dirty="0" smtClean="0"/>
              <a:t>squares in the manner of modern mosaic displays (Friendly, 1994) to show the breakdown of</a:t>
            </a:r>
          </a:p>
          <a:p>
            <a:pPr>
              <a:defRPr/>
            </a:pPr>
            <a:r>
              <a:rPr lang="en-US" dirty="0" smtClean="0"/>
              <a:t>a total (passengers, freight) by several variables. It should be noted that in almost all cases</a:t>
            </a:r>
          </a:p>
          <a:p>
            <a:pPr>
              <a:defRPr/>
            </a:pPr>
            <a:r>
              <a:rPr lang="en-US" dirty="0" smtClean="0"/>
              <a:t>the graphical representation of the data was accompanied by numerical annotations or tables,</a:t>
            </a:r>
          </a:p>
          <a:p>
            <a:pPr>
              <a:defRPr/>
            </a:pPr>
            <a:r>
              <a:rPr lang="en-US" dirty="0" smtClean="0"/>
              <a:t>providing precise numerical values.</a:t>
            </a:r>
          </a:p>
          <a:p>
            <a:pPr>
              <a:defRPr/>
            </a:pPr>
            <a:r>
              <a:rPr lang="en-US" dirty="0" smtClean="0"/>
              <a:t>The Albums are discussed extensively by </a:t>
            </a:r>
            <a:r>
              <a:rPr lang="en-US" dirty="0" err="1" smtClean="0"/>
              <a:t>Palsky</a:t>
            </a:r>
            <a:r>
              <a:rPr lang="en-US" dirty="0" smtClean="0"/>
              <a:t> (1996), who includes seven representative</a:t>
            </a:r>
          </a:p>
          <a:p>
            <a:pPr>
              <a:defRPr/>
            </a:pPr>
            <a:r>
              <a:rPr lang="en-US" dirty="0" smtClean="0"/>
              <a:t>illustrations. It is hard to choose a single image here, but my favorites are surely the recursive,</a:t>
            </a:r>
          </a:p>
          <a:p>
            <a:pPr>
              <a:defRPr/>
            </a:pPr>
            <a:r>
              <a:rPr lang="en-US" dirty="0" smtClean="0"/>
              <a:t>multi-mosaic of rail transportation for the 1884–1886 volumes, the first of which is shown in</a:t>
            </a:r>
          </a:p>
          <a:p>
            <a:pPr>
              <a:defRPr/>
            </a:pPr>
            <a:r>
              <a:rPr lang="en-US" dirty="0" smtClean="0"/>
              <a:t>Figure 12. This cartogram uses one large mosaic (in the lower left) to show the numbers of</a:t>
            </a:r>
          </a:p>
          <a:p>
            <a:pPr>
              <a:defRPr/>
            </a:pPr>
            <a:r>
              <a:rPr lang="en-US" dirty="0" smtClean="0"/>
              <a:t>passengers and tons of freight shipped from Paris from the four principal train stations. Of the</a:t>
            </a:r>
          </a:p>
          <a:p>
            <a:pPr>
              <a:defRPr/>
            </a:pPr>
            <a:r>
              <a:rPr lang="en-US" dirty="0" smtClean="0"/>
              <a:t>total leaving Paris, the amounts going to each main city are shown by smaller mosaics, colored</a:t>
            </a:r>
          </a:p>
          <a:p>
            <a:pPr>
              <a:defRPr/>
            </a:pPr>
            <a:r>
              <a:rPr lang="en-US" dirty="0" smtClean="0"/>
              <a:t>according to railway lines; of those amounts, the distribution to smaller cities is similarly shown,</a:t>
            </a:r>
          </a:p>
          <a:p>
            <a:pPr>
              <a:defRPr/>
            </a:pPr>
            <a:r>
              <a:rPr lang="en-US" dirty="0" smtClean="0"/>
              <a:t>connected by lines along the rail routes.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mtClean="0">
                <a:ea typeface="ＭＳ Ｐゴシック"/>
                <a:cs typeface="ＭＳ Ｐゴシック"/>
              </a:rPr>
              <a:t>No doubt some of you are familiar with this guy. Hans Rosling of the Gapminder foundation uses interactive visualizations to talk about globalization. His wildly popular talks at the TED conference have raised awareness of visualization technologies and their use in persuasive story telling.</a:t>
            </a:r>
          </a:p>
        </p:txBody>
      </p:sp>
      <p:sp>
        <p:nvSpPr>
          <p:cNvPr id="92164" name="Slide Number Placeholder 3"/>
          <p:cNvSpPr>
            <a:spLocks noGrp="1"/>
          </p:cNvSpPr>
          <p:nvPr>
            <p:ph type="sldNum" sz="quarter" idx="4294967295"/>
          </p:nvPr>
        </p:nvSpPr>
        <p:spPr bwMode="auto">
          <a:xfrm>
            <a:off x="5257800" y="6680200"/>
            <a:ext cx="4024313" cy="352425"/>
          </a:xfrm>
          <a:prstGeom prst="rect">
            <a:avLst/>
          </a:prstGeom>
          <a:noFill/>
          <a:ln>
            <a:miter lim="800000"/>
            <a:headEnd/>
            <a:tailEnd/>
          </a:ln>
        </p:spPr>
        <p:txBody>
          <a:bodyPr/>
          <a:lstStyle/>
          <a:p>
            <a:fld id="{D2A1D5B5-4B58-4F0E-8E21-8F15D8C07DA1}"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mtClean="0">
                <a:ea typeface="ＭＳ Ｐゴシック"/>
                <a:cs typeface="ＭＳ Ｐゴシック"/>
              </a:rPr>
              <a:t>A notable Harvard alum has also shown that effectively communicating data with visualizations may help net you a Nobel prize.</a:t>
            </a:r>
          </a:p>
        </p:txBody>
      </p:sp>
      <p:sp>
        <p:nvSpPr>
          <p:cNvPr id="93188" name="Slide Number Placeholder 3"/>
          <p:cNvSpPr>
            <a:spLocks noGrp="1"/>
          </p:cNvSpPr>
          <p:nvPr>
            <p:ph type="sldNum" sz="quarter" idx="4294967295"/>
          </p:nvPr>
        </p:nvSpPr>
        <p:spPr bwMode="auto">
          <a:xfrm>
            <a:off x="5257800" y="6680200"/>
            <a:ext cx="4024313" cy="352425"/>
          </a:xfrm>
          <a:prstGeom prst="rect">
            <a:avLst/>
          </a:prstGeom>
          <a:noFill/>
          <a:ln>
            <a:miter lim="800000"/>
            <a:headEnd/>
            <a:tailEnd/>
          </a:ln>
        </p:spPr>
        <p:txBody>
          <a:bodyPr/>
          <a:lstStyle/>
          <a:p>
            <a:fld id="{BEC1BE49-1A3A-4769-8B0C-5AE9BB6E26B8}"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eaLnBrk="0" hangingPunct="0">
              <a:defRPr/>
            </a:pPr>
            <a:endParaRPr lang="en-US">
              <a:ea typeface="ＭＳ Ｐゴシック" pitchFamily="-65" charset="-128"/>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52388"/>
            <a:ext cx="4359275" cy="523876"/>
          </a:xfrm>
          <a:prstGeom prst="rect">
            <a:avLst/>
          </a:prstGeom>
          <a:noFill/>
          <a:ln w="9525">
            <a:noFill/>
            <a:miter lim="800000"/>
            <a:headEnd/>
            <a:tailEnd/>
          </a:ln>
          <a:effectLst/>
        </p:spPr>
        <p:txBody>
          <a:bodyPr>
            <a:spAutoFit/>
          </a:bodyPr>
          <a:lstStyle/>
          <a:p>
            <a:pPr eaLnBrk="0" hangingPunct="0">
              <a:defRPr/>
            </a:pPr>
            <a:r>
              <a:rPr lang="en-US" altLang="ko-KR" sz="2800" b="0" dirty="0" err="1">
                <a:latin typeface="Neutra Text SC" pitchFamily="50" charset="0"/>
                <a:ea typeface="굴림" pitchFamily="-65" charset="-127"/>
                <a:cs typeface="+mn-cs"/>
              </a:rPr>
              <a:t>stanford</a:t>
            </a:r>
            <a:r>
              <a:rPr lang="en-US" altLang="ko-KR" sz="2800" b="0" dirty="0">
                <a:latin typeface="Neutra Text SC" pitchFamily="50" charset="0"/>
                <a:ea typeface="굴림" pitchFamily="-65" charset="-127"/>
                <a:cs typeface="+mn-cs"/>
              </a:rPr>
              <a:t> </a:t>
            </a:r>
            <a:r>
              <a:rPr lang="en-US" sz="2800" b="0" dirty="0">
                <a:solidFill>
                  <a:srgbClr val="B3051A"/>
                </a:solidFill>
                <a:latin typeface="Neutra Text SC" pitchFamily="50" charset="0"/>
                <a:ea typeface="굴림" pitchFamily="-65" charset="-127"/>
                <a:cs typeface="+mn-cs"/>
              </a:rPr>
              <a:t>/</a:t>
            </a:r>
            <a:r>
              <a:rPr lang="en-US" sz="2800" b="0" dirty="0">
                <a:latin typeface="Neutra Text SC" pitchFamily="50" charset="0"/>
                <a:ea typeface="굴림" pitchFamily="-65" charset="-127"/>
                <a:cs typeface="+mn-cs"/>
              </a:rPr>
              <a:t> </a:t>
            </a:r>
            <a:r>
              <a:rPr lang="en-US" sz="2800" b="0" dirty="0" err="1">
                <a:latin typeface="Neutra Text SC" pitchFamily="50" charset="0"/>
                <a:ea typeface="굴림" pitchFamily="-65" charset="-127"/>
                <a:cs typeface="+mn-cs"/>
              </a:rPr>
              <a:t>hci</a:t>
            </a:r>
            <a:r>
              <a:rPr lang="en-US" sz="2800" b="0" dirty="0">
                <a:latin typeface="Neutra Text SC" pitchFamily="50" charset="0"/>
                <a:ea typeface="굴림" pitchFamily="-65" charset="-127"/>
                <a:cs typeface="+mn-cs"/>
              </a:rPr>
              <a:t> group</a:t>
            </a:r>
            <a:endParaRPr lang="en-US" altLang="ko-KR" sz="2800" b="0" dirty="0">
              <a:latin typeface="Neutra Text SC" pitchFamily="50" charset="0"/>
              <a:ea typeface="굴림" pitchFamily="-65" charset="-127"/>
              <a:cs typeface="+mn-cs"/>
            </a:endParaRP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12" name="Text Box 14"/>
          <p:cNvSpPr txBox="1">
            <a:spLocks noChangeArrowheads="1"/>
          </p:cNvSpPr>
          <p:nvPr userDrawn="1"/>
        </p:nvSpPr>
        <p:spPr bwMode="auto">
          <a:xfrm>
            <a:off x="4800600" y="6248400"/>
            <a:ext cx="4114800" cy="412750"/>
          </a:xfrm>
          <a:prstGeom prst="rect">
            <a:avLst/>
          </a:prstGeom>
          <a:noFill/>
          <a:ln w="9525">
            <a:noFill/>
            <a:miter lim="800000"/>
            <a:headEnd/>
            <a:tailEnd/>
          </a:ln>
          <a:effectLst/>
        </p:spPr>
        <p:txBody>
          <a:bodyPr>
            <a:spAutoFit/>
          </a:bodyPr>
          <a:lstStyle/>
          <a:p>
            <a:pPr algn="r" eaLnBrk="0" hangingPunct="0">
              <a:spcBef>
                <a:spcPct val="50000"/>
              </a:spcBef>
              <a:defRPr/>
            </a:pPr>
            <a:r>
              <a:rPr lang="en-US" sz="2100" b="0" dirty="0">
                <a:ea typeface="ＭＳ Ｐゴシック" pitchFamily="-65" charset="-128"/>
                <a:cs typeface="+mn-cs"/>
              </a:rPr>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44650"/>
            <a:ext cx="8388350" cy="475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03E7574-10CD-40B6-A5F7-EF6C31B6C77B}" type="slidenum">
              <a:rPr lang="ko-KR" altLang="en-US"/>
              <a:pPr>
                <a:defRPr/>
              </a:pPr>
              <a:t>‹#›</a:t>
            </a:fld>
            <a:endParaRPr lang="en-US" altLang="ko-K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7D89B76D-E1C5-4D2C-94F1-F813965F2CA0}" type="slidenum">
              <a:rPr lang="ko-KR" altLang="en-US"/>
              <a:pPr>
                <a:defRPr/>
              </a:pPr>
              <a:t>‹#›</a:t>
            </a:fld>
            <a:endParaRPr lang="en-US" altLang="ko-K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20675" y="228600"/>
            <a:ext cx="8466138" cy="741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0675" y="1122363"/>
            <a:ext cx="8466138" cy="2676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0675" y="3951288"/>
            <a:ext cx="8466138" cy="2678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675" y="228600"/>
            <a:ext cx="8466138" cy="741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0675" y="1122363"/>
            <a:ext cx="4156075" cy="5507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122363"/>
            <a:ext cx="4157663" cy="5507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44650"/>
            <a:ext cx="8388350"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44650"/>
            <a:ext cx="8388350" cy="4756150"/>
          </a:xfrm>
        </p:spPr>
        <p:txBody>
          <a:bodyPr/>
          <a:lstStyle>
            <a:lvl1pPr>
              <a:buClr>
                <a:srgbClr val="CFECFF"/>
              </a:buClr>
              <a:defRPr/>
            </a:lvl1pPr>
            <a:lvl2pPr>
              <a:buClr>
                <a:srgbClr val="CFECFF"/>
              </a:buClr>
              <a:defRPr/>
            </a:lvl2pPr>
            <a:lvl3pPr>
              <a:buClr>
                <a:srgbClr val="CFECFF"/>
              </a:buClr>
              <a:defRPr/>
            </a:lvl3pPr>
            <a:lvl4pPr>
              <a:buClr>
                <a:srgbClr val="CFECFF"/>
              </a:buClr>
              <a:defRPr/>
            </a:lvl4pPr>
            <a:lvl5pPr>
              <a:buClr>
                <a:srgbClr val="CFECFF"/>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5A46C1E0-7B6E-48D6-A709-D8139B935121}" type="slidenum">
              <a:rPr lang="ko-KR" altLang="en-US"/>
              <a:pPr>
                <a:defRPr/>
              </a:pPr>
              <a:t>‹#›</a:t>
            </a:fld>
            <a:endParaRPr lang="en-US" altLang="ko-K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44650"/>
            <a:ext cx="8388350" cy="475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54119857-3A65-428E-9123-F73326F8A94C}" type="slidenum">
              <a:rPr lang="ko-KR" altLang="en-US"/>
              <a:pPr>
                <a:defRPr/>
              </a:pPr>
              <a:t>‹#›</a:t>
            </a:fld>
            <a:endParaRPr lang="en-US" altLang="ko-K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6E4CAD4B-3315-448D-A6FA-5C6C303F1049}" type="slidenum">
              <a:rPr lang="ko-KR" altLang="en-US"/>
              <a:pPr>
                <a:defRPr/>
              </a:pPr>
              <a:t>‹#›</a:t>
            </a:fld>
            <a:endParaRPr lang="en-US" altLang="ko-K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DDDA5820-BAC2-44BD-98CA-1C6E129B1A67}" type="slidenum">
              <a:rPr lang="ko-KR" altLang="en-US"/>
              <a:pPr>
                <a:defRPr/>
              </a:pPr>
              <a:t>‹#›</a:t>
            </a:fld>
            <a:endParaRPr lang="en-US" altLang="ko-K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2" name="Title 1"/>
          <p:cNvSpPr>
            <a:spLocks noGrp="1"/>
          </p:cNvSpPr>
          <p:nvPr>
            <p:ph type="title"/>
          </p:nvPr>
        </p:nvSpPr>
        <p:spPr>
          <a:xfrm>
            <a:off x="400050" y="2286000"/>
            <a:ext cx="8308975" cy="1022350"/>
          </a:xfrm>
        </p:spPr>
        <p:txBody>
          <a:bodyPr/>
          <a:lstStyle>
            <a:lvl1pPr algn="ctr">
              <a:defRPr/>
            </a:lvl1pPr>
          </a:lstStyle>
          <a:p>
            <a:r>
              <a:rPr lang="en-US" dirty="0" smtClean="0"/>
              <a:t>Click to edit Master title style</a:t>
            </a:r>
            <a:endParaRPr 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339E49B5-8767-46CA-B619-E2D8919D0874}" type="slidenum">
              <a:rPr lang="ko-KR" altLang="en-US"/>
              <a:pPr>
                <a:defRPr/>
              </a:pPr>
              <a:t>‹#›</a:t>
            </a:fld>
            <a:endParaRPr lang="en-US" altLang="ko-K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B1296A5D-7C38-4882-B77C-472629894FF5}" type="slidenum">
              <a:rPr lang="ko-KR" altLang="en-US"/>
              <a:pPr>
                <a:defRPr/>
              </a:pPr>
              <a:t>‹#›</a:t>
            </a:fld>
            <a:endParaRPr lang="en-US" altLang="ko-K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BD71E84-D16F-4E2E-938E-8350A0A39CC1}" type="slidenum">
              <a:rPr lang="ko-KR" altLang="en-US"/>
              <a:pPr>
                <a:defRPr/>
              </a:pPr>
              <a:t>‹#›</a:t>
            </a:fld>
            <a:endParaRPr lang="en-US" altLang="ko-K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859BA35-FB71-4D3D-9475-D0242C639E6A}" type="slidenum">
              <a:rPr lang="ko-KR" altLang="en-US"/>
              <a:pPr>
                <a:defRPr/>
              </a:pPr>
              <a:t>‹#›</a:t>
            </a:fld>
            <a:endParaRPr lang="en-US" altLang="ko-K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sp>
        <p:nvSpPr>
          <p:cNvPr id="386052" name="Rectangle 4"/>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accent2"/>
                </a:solidFill>
                <a:ea typeface="굴림" pitchFamily="-65" charset="-127"/>
                <a:cs typeface="+mn-cs"/>
              </a:defRPr>
            </a:lvl1pPr>
          </a:lstStyle>
          <a:p>
            <a:pPr>
              <a:defRPr/>
            </a:pPr>
            <a:fld id="{E21342E7-A1D7-4AA1-988D-19A4A16E3936}" type="slidenum">
              <a:rPr lang="ko-KR" altLang="en-US"/>
              <a:pPr>
                <a:defRPr/>
              </a:pPr>
              <a:t>‹#›</a:t>
            </a:fld>
            <a:endParaRPr lang="en-US" altLang="ko-KR"/>
          </a:p>
        </p:txBody>
      </p:sp>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457200" y="1644650"/>
            <a:ext cx="8388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ea typeface="ＭＳ Ｐゴシック" pitchFamily="-65" charset="-128"/>
              <a:cs typeface="+mn-cs"/>
            </a:endParaRPr>
          </a:p>
        </p:txBody>
      </p:sp>
    </p:spTree>
  </p:cSld>
  <p:clrMap bg1="dk2" tx1="lt1" bg2="dk1" tx2="lt2" accent1="accent1" accent2="accent2" accent3="accent3" accent4="accent4" accent5="accent5" accent6="accent6" hlink="hlink" folHlink="folHlink"/>
  <p:sldLayoutIdLst>
    <p:sldLayoutId id="2147484390"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91" r:id="rId12"/>
    <p:sldLayoutId id="2147484392" r:id="rId13"/>
  </p:sldLayoutIdLst>
  <p:transition>
    <p:fade/>
  </p:transition>
  <p:txStyles>
    <p:titleStyle>
      <a:lvl1pPr algn="l" rtl="0" eaLnBrk="0" fontAlgn="base" hangingPunct="0">
        <a:spcBef>
          <a:spcPct val="0"/>
        </a:spcBef>
        <a:spcAft>
          <a:spcPct val="0"/>
        </a:spcAft>
        <a:defRPr sz="4600" b="1">
          <a:solidFill>
            <a:schemeClr val="tx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600" b="1">
          <a:solidFill>
            <a:schemeClr val="tx2"/>
          </a:solidFill>
          <a:latin typeface="Neutra Text" pitchFamily="50" charset="0"/>
          <a:ea typeface="ＭＳ Ｐゴシック" pitchFamily="-65" charset="-128"/>
          <a:cs typeface="ＭＳ Ｐゴシック" pitchFamily="-65" charset="-128"/>
        </a:defRPr>
      </a:lvl2pPr>
      <a:lvl3pPr algn="l" rtl="0" eaLnBrk="0" fontAlgn="base" hangingPunct="0">
        <a:spcBef>
          <a:spcPct val="0"/>
        </a:spcBef>
        <a:spcAft>
          <a:spcPct val="0"/>
        </a:spcAft>
        <a:defRPr sz="4600" b="1">
          <a:solidFill>
            <a:schemeClr val="tx2"/>
          </a:solidFill>
          <a:latin typeface="Neutra Text" pitchFamily="50" charset="0"/>
          <a:ea typeface="ＭＳ Ｐゴシック" pitchFamily="-65" charset="-128"/>
          <a:cs typeface="ＭＳ Ｐゴシック" pitchFamily="-65" charset="-128"/>
        </a:defRPr>
      </a:lvl3pPr>
      <a:lvl4pPr algn="l" rtl="0" eaLnBrk="0" fontAlgn="base" hangingPunct="0">
        <a:spcBef>
          <a:spcPct val="0"/>
        </a:spcBef>
        <a:spcAft>
          <a:spcPct val="0"/>
        </a:spcAft>
        <a:defRPr sz="4600" b="1">
          <a:solidFill>
            <a:schemeClr val="tx2"/>
          </a:solidFill>
          <a:latin typeface="Neutra Text" pitchFamily="50" charset="0"/>
          <a:ea typeface="ＭＳ Ｐゴシック" pitchFamily="-65" charset="-128"/>
          <a:cs typeface="ＭＳ Ｐゴシック" pitchFamily="-65" charset="-128"/>
        </a:defRPr>
      </a:lvl4pPr>
      <a:lvl5pPr algn="l" rtl="0" eaLnBrk="0" fontAlgn="base" hangingPunct="0">
        <a:spcBef>
          <a:spcPct val="0"/>
        </a:spcBef>
        <a:spcAft>
          <a:spcPct val="0"/>
        </a:spcAft>
        <a:defRPr sz="4600" b="1">
          <a:solidFill>
            <a:schemeClr val="tx2"/>
          </a:solidFill>
          <a:latin typeface="Neutra Text" pitchFamily="50" charset="0"/>
          <a:ea typeface="ＭＳ Ｐゴシック" pitchFamily="-65" charset="-128"/>
          <a:cs typeface="ＭＳ Ｐゴシック" pitchFamily="-65" charset="-128"/>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ＭＳ Ｐゴシック" pitchFamily="-65" charset="-128"/>
          <a:cs typeface="ＭＳ Ｐゴシック" pitchFamily="-65" charset="-128"/>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ＭＳ Ｐゴシック" charset="-128"/>
          <a:cs typeface="ＭＳ Ｐゴシック"/>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ea typeface="ＭＳ Ｐゴシック" charset="-128"/>
          <a:cs typeface="ＭＳ Ｐゴシック"/>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ＭＳ Ｐゴシック" charset="-128"/>
          <a:cs typeface="ＭＳ Ｐゴシック"/>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ea typeface="ＭＳ Ｐゴシック" charset="-128"/>
          <a:cs typeface="ＭＳ Ｐゴシック"/>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859"/>
            </a:gs>
            <a:gs pos="100000">
              <a:srgbClr val="3D4F63"/>
            </a:gs>
          </a:gsLst>
          <a:lin ang="5400000" scaled="1"/>
        </a:gradFill>
        <a:effectLst/>
      </p:bgPr>
    </p:bg>
    <p:spTree>
      <p:nvGrpSpPr>
        <p:cNvPr id="1" name=""/>
        <p:cNvGrpSpPr/>
        <p:nvPr/>
      </p:nvGrpSpPr>
      <p:grpSpPr>
        <a:xfrm>
          <a:off x="0" y="0"/>
          <a:ext cx="0" cy="0"/>
          <a:chOff x="0" y="0"/>
          <a:chExt cx="0" cy="0"/>
        </a:xfrm>
      </p:grpSpPr>
      <p:sp>
        <p:nvSpPr>
          <p:cNvPr id="2050"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b="1">
          <a:solidFill>
            <a:schemeClr val="bg2"/>
          </a:solidFill>
          <a:latin typeface="Neutra Text" pitchFamily="50" charset="0"/>
          <a:ea typeface="ＭＳ Ｐゴシック" pitchFamily="-65" charset="-128"/>
          <a:cs typeface="ＭＳ Ｐゴシック" pitchFamily="-65" charset="-128"/>
        </a:defRPr>
      </a:lvl2pPr>
      <a:lvl3pPr algn="l" rtl="0" eaLnBrk="0" fontAlgn="base" hangingPunct="0">
        <a:spcBef>
          <a:spcPct val="0"/>
        </a:spcBef>
        <a:spcAft>
          <a:spcPct val="0"/>
        </a:spcAft>
        <a:defRPr sz="4400" b="1">
          <a:solidFill>
            <a:schemeClr val="bg2"/>
          </a:solidFill>
          <a:latin typeface="Neutra Text" pitchFamily="50" charset="0"/>
          <a:ea typeface="ＭＳ Ｐゴシック" pitchFamily="-65" charset="-128"/>
          <a:cs typeface="ＭＳ Ｐゴシック" pitchFamily="-65" charset="-128"/>
        </a:defRPr>
      </a:lvl3pPr>
      <a:lvl4pPr algn="l" rtl="0" eaLnBrk="0" fontAlgn="base" hangingPunct="0">
        <a:spcBef>
          <a:spcPct val="0"/>
        </a:spcBef>
        <a:spcAft>
          <a:spcPct val="0"/>
        </a:spcAft>
        <a:defRPr sz="4400" b="1">
          <a:solidFill>
            <a:schemeClr val="bg2"/>
          </a:solidFill>
          <a:latin typeface="Neutra Text" pitchFamily="50" charset="0"/>
          <a:ea typeface="ＭＳ Ｐゴシック" pitchFamily="-65" charset="-128"/>
          <a:cs typeface="ＭＳ Ｐゴシック" pitchFamily="-65" charset="-128"/>
        </a:defRPr>
      </a:lvl4pPr>
      <a:lvl5pPr algn="l" rtl="0" eaLnBrk="0" fontAlgn="base" hangingPunct="0">
        <a:spcBef>
          <a:spcPct val="0"/>
        </a:spcBef>
        <a:spcAft>
          <a:spcPct val="0"/>
        </a:spcAft>
        <a:defRPr sz="4400" b="1">
          <a:solidFill>
            <a:schemeClr val="bg2"/>
          </a:solidFill>
          <a:latin typeface="Neutra Text" pitchFamily="50" charset="0"/>
          <a:ea typeface="ＭＳ Ｐゴシック" pitchFamily="-65" charset="-128"/>
          <a:cs typeface="ＭＳ Ｐゴシック" pitchFamily="-65" charset="-128"/>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00050" y="425450"/>
            <a:ext cx="8308975" cy="1022350"/>
          </a:xfrm>
        </p:spPr>
        <p:txBody>
          <a:bodyPr/>
          <a:lstStyle/>
          <a:p>
            <a:pPr algn="l"/>
            <a:r>
              <a:rPr lang="en-US" sz="3600" b="0" i="1" dirty="0" smtClean="0">
                <a:solidFill>
                  <a:schemeClr val="tx1"/>
                </a:solidFill>
                <a:ea typeface="ＭＳ Ｐゴシック"/>
                <a:cs typeface="ＭＳ Ｐゴシック"/>
              </a:rPr>
              <a:t>d</a:t>
            </a:r>
            <a:r>
              <a:rPr lang="en-US" sz="3600" b="0" i="1" dirty="0" smtClean="0">
                <a:solidFill>
                  <a:schemeClr val="tx1"/>
                </a:solidFill>
                <a:ea typeface="ＭＳ Ｐゴシック"/>
                <a:cs typeface="ＭＳ Ｐゴシック"/>
              </a:rPr>
              <a:t>esigning languages for</a:t>
            </a:r>
            <a:r>
              <a:rPr lang="en-US" sz="3600" b="0" dirty="0" smtClean="0">
                <a:solidFill>
                  <a:schemeClr val="tx1"/>
                </a:solidFill>
                <a:ea typeface="ＭＳ Ｐゴシック"/>
                <a:cs typeface="ＭＳ Ｐゴシック"/>
              </a:rPr>
              <a:t/>
            </a:r>
            <a:br>
              <a:rPr lang="en-US" sz="3600" b="0" dirty="0" smtClean="0">
                <a:solidFill>
                  <a:schemeClr val="tx1"/>
                </a:solidFill>
                <a:ea typeface="ＭＳ Ｐゴシック"/>
                <a:cs typeface="ＭＳ Ｐゴシック"/>
              </a:rPr>
            </a:br>
            <a:r>
              <a:rPr lang="en-US" sz="100" b="0" dirty="0" smtClean="0">
                <a:solidFill>
                  <a:schemeClr val="tx1"/>
                </a:solidFill>
                <a:ea typeface="ＭＳ Ｐゴシック"/>
                <a:cs typeface="ＭＳ Ｐゴシック"/>
              </a:rPr>
              <a:t/>
            </a:r>
            <a:br>
              <a:rPr lang="en-US" sz="100" b="0" dirty="0" smtClean="0">
                <a:solidFill>
                  <a:schemeClr val="tx1"/>
                </a:solidFill>
                <a:ea typeface="ＭＳ Ｐゴシック"/>
                <a:cs typeface="ＭＳ Ｐゴシック"/>
              </a:rPr>
            </a:br>
            <a:r>
              <a:rPr lang="en-US" sz="6000" b="0" dirty="0" smtClean="0">
                <a:solidFill>
                  <a:schemeClr val="tx1"/>
                </a:solidFill>
                <a:ea typeface="ＭＳ Ｐゴシック"/>
                <a:cs typeface="ＭＳ Ｐゴシック"/>
              </a:rPr>
              <a:t>Data Visualization</a:t>
            </a:r>
            <a:endParaRPr lang="en-US" b="0" i="1" dirty="0" smtClean="0">
              <a:solidFill>
                <a:schemeClr val="tx1"/>
              </a:solidFill>
              <a:ea typeface="ＭＳ Ｐゴシック"/>
              <a:cs typeface="ＭＳ Ｐゴシック"/>
            </a:endParaRPr>
          </a:p>
        </p:txBody>
      </p:sp>
      <p:sp>
        <p:nvSpPr>
          <p:cNvPr id="6147" name="TextBox 2"/>
          <p:cNvSpPr txBox="1">
            <a:spLocks noChangeArrowheads="1"/>
          </p:cNvSpPr>
          <p:nvPr/>
        </p:nvSpPr>
        <p:spPr bwMode="auto">
          <a:xfrm>
            <a:off x="444500" y="5791200"/>
            <a:ext cx="7010400" cy="646113"/>
          </a:xfrm>
          <a:prstGeom prst="rect">
            <a:avLst/>
          </a:prstGeom>
          <a:noFill/>
          <a:ln w="9525">
            <a:noFill/>
            <a:miter lim="800000"/>
            <a:headEnd/>
            <a:tailEnd/>
          </a:ln>
        </p:spPr>
        <p:txBody>
          <a:bodyPr>
            <a:spAutoFit/>
          </a:bodyPr>
          <a:lstStyle/>
          <a:p>
            <a:r>
              <a:rPr lang="en-US" sz="3600"/>
              <a:t>Jeffrey Heer </a:t>
            </a:r>
            <a:r>
              <a:rPr lang="en-US" sz="3600" b="0"/>
              <a:t> </a:t>
            </a:r>
            <a:r>
              <a:rPr lang="en-US" sz="3600" b="0">
                <a:solidFill>
                  <a:srgbClr val="FF7C80"/>
                </a:solidFill>
              </a:rPr>
              <a:t>Stanford University</a:t>
            </a:r>
          </a:p>
        </p:txBody>
      </p:sp>
      <p:pic>
        <p:nvPicPr>
          <p:cNvPr id="6148" name="Picture 2"/>
          <p:cNvPicPr>
            <a:picLocks noChangeAspect="1" noChangeArrowheads="1"/>
          </p:cNvPicPr>
          <p:nvPr/>
        </p:nvPicPr>
        <p:blipFill>
          <a:blip r:embed="rId3"/>
          <a:srcRect l="15666" t="11790" r="25957" b="21751"/>
          <a:stretch>
            <a:fillRect/>
          </a:stretch>
        </p:blipFill>
        <p:spPr bwMode="auto">
          <a:xfrm>
            <a:off x="5334000" y="2286000"/>
            <a:ext cx="3810000" cy="3186113"/>
          </a:xfrm>
          <a:prstGeom prst="rect">
            <a:avLst/>
          </a:prstGeom>
          <a:noFill/>
          <a:ln w="9525">
            <a:noFill/>
            <a:miter lim="800000"/>
            <a:headEnd/>
            <a:tailEnd/>
          </a:ln>
        </p:spPr>
      </p:pic>
      <p:pic>
        <p:nvPicPr>
          <p:cNvPr id="6149" name="Picture 2"/>
          <p:cNvPicPr>
            <a:picLocks noChangeAspect="1" noChangeArrowheads="1"/>
          </p:cNvPicPr>
          <p:nvPr/>
        </p:nvPicPr>
        <p:blipFill>
          <a:blip r:embed="rId4"/>
          <a:srcRect l="49167" t="18658" r="-1183" b="14674"/>
          <a:stretch>
            <a:fillRect/>
          </a:stretch>
        </p:blipFill>
        <p:spPr bwMode="auto">
          <a:xfrm>
            <a:off x="2819400" y="2286000"/>
            <a:ext cx="3352800" cy="3222625"/>
          </a:xfrm>
          <a:prstGeom prst="rect">
            <a:avLst/>
          </a:prstGeom>
          <a:noFill/>
          <a:ln w="9525">
            <a:noFill/>
            <a:miter lim="800000"/>
            <a:headEnd/>
            <a:tailEnd/>
          </a:ln>
        </p:spPr>
      </p:pic>
      <p:pic>
        <p:nvPicPr>
          <p:cNvPr id="6150" name="Picture 2"/>
          <p:cNvPicPr>
            <a:picLocks noChangeAspect="1" noChangeArrowheads="1"/>
          </p:cNvPicPr>
          <p:nvPr/>
        </p:nvPicPr>
        <p:blipFill>
          <a:blip r:embed="rId5"/>
          <a:srcRect l="46667" t="15456" r="4167" b="5466"/>
          <a:stretch>
            <a:fillRect/>
          </a:stretch>
        </p:blipFill>
        <p:spPr bwMode="auto">
          <a:xfrm>
            <a:off x="0" y="2286000"/>
            <a:ext cx="2971800" cy="3173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ea typeface="ＭＳ Ｐゴシック"/>
              <a:cs typeface="ＭＳ Ｐゴシック"/>
            </a:endParaRPr>
          </a:p>
        </p:txBody>
      </p:sp>
      <p:pic>
        <p:nvPicPr>
          <p:cNvPr id="15363"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4"/>
          <a:srcRect l="-923" t="5051" r="7385"/>
          <a:stretch>
            <a:fillRect/>
          </a:stretch>
        </p:blipFill>
        <p:spPr bwMode="auto">
          <a:xfrm>
            <a:off x="6248400" y="1066800"/>
            <a:ext cx="2895600" cy="3581400"/>
          </a:xfrm>
          <a:prstGeom prst="rect">
            <a:avLst/>
          </a:prstGeom>
          <a:noFill/>
          <a:ln w="9525">
            <a:noFill/>
            <a:miter lim="800000"/>
            <a:headEnd/>
            <a:tailEnd/>
          </a:ln>
        </p:spPr>
      </p:pic>
      <p:pic>
        <p:nvPicPr>
          <p:cNvPr id="8" name="Content Placeholder 7" descr="nobel.png"/>
          <p:cNvPicPr>
            <a:picLocks noGrp="1" noChangeAspect="1"/>
          </p:cNvPicPr>
          <p:nvPr>
            <p:ph idx="1"/>
          </p:nvPr>
        </p:nvPicPr>
        <p:blipFill>
          <a:blip r:embed="rId5"/>
          <a:srcRect/>
          <a:stretch>
            <a:fillRect/>
          </a:stretch>
        </p:blipFill>
        <p:spPr>
          <a:xfrm>
            <a:off x="3657600" y="1295400"/>
            <a:ext cx="2286000" cy="2286000"/>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ea typeface="ＭＳ Ｐゴシック"/>
              <a:cs typeface="ＭＳ Ｐゴシック"/>
            </a:endParaRPr>
          </a:p>
        </p:txBody>
      </p:sp>
      <p:sp>
        <p:nvSpPr>
          <p:cNvPr id="16387" name="Content Placeholder 2"/>
          <p:cNvSpPr>
            <a:spLocks noGrp="1"/>
          </p:cNvSpPr>
          <p:nvPr>
            <p:ph idx="1"/>
          </p:nvPr>
        </p:nvSpPr>
        <p:spPr/>
        <p:txBody>
          <a:bodyPr/>
          <a:lstStyle/>
          <a:p>
            <a:r>
              <a:rPr lang="en-US" smtClean="0">
                <a:ea typeface="ＭＳ Ｐゴシック"/>
                <a:cs typeface="ＭＳ Ｐゴシック"/>
              </a:rPr>
              <a:t>Pac-Man</a:t>
            </a:r>
          </a:p>
          <a:p>
            <a:r>
              <a:rPr lang="en-US" smtClean="0">
                <a:ea typeface="ＭＳ Ｐゴシック"/>
                <a:cs typeface="ＭＳ Ｐゴシック"/>
              </a:rPr>
              <a:t>Vernacular vis</a:t>
            </a:r>
          </a:p>
        </p:txBody>
      </p:sp>
      <p:pic>
        <p:nvPicPr>
          <p:cNvPr id="16388" name="Picture 2"/>
          <p:cNvPicPr>
            <a:picLocks noChangeAspect="1" noChangeArrowheads="1"/>
          </p:cNvPicPr>
          <p:nvPr/>
        </p:nvPicPr>
        <p:blipFill>
          <a:blip r:embed="rId3"/>
          <a:srcRect/>
          <a:stretch>
            <a:fillRect/>
          </a:stretch>
        </p:blipFill>
        <p:spPr bwMode="auto">
          <a:xfrm>
            <a:off x="457200" y="762000"/>
            <a:ext cx="8399463" cy="5334000"/>
          </a:xfrm>
          <a:prstGeom prst="rect">
            <a:avLst/>
          </a:prstGeom>
          <a:noFill/>
          <a:ln w="9525">
            <a:noFill/>
            <a:miter lim="800000"/>
            <a:headEnd/>
            <a:tailEnd/>
          </a:ln>
        </p:spPr>
      </p:pic>
      <p:sp>
        <p:nvSpPr>
          <p:cNvPr id="16389" name="TextBox 4"/>
          <p:cNvSpPr txBox="1">
            <a:spLocks noChangeArrowheads="1"/>
          </p:cNvSpPr>
          <p:nvPr/>
        </p:nvSpPr>
        <p:spPr bwMode="auto">
          <a:xfrm>
            <a:off x="2057400" y="6115050"/>
            <a:ext cx="6915150" cy="400050"/>
          </a:xfrm>
          <a:prstGeom prst="rect">
            <a:avLst/>
          </a:prstGeom>
          <a:noFill/>
          <a:ln w="9525">
            <a:noFill/>
            <a:miter lim="800000"/>
            <a:headEnd/>
            <a:tailEnd/>
          </a:ln>
        </p:spPr>
        <p:txBody>
          <a:bodyPr wrap="none">
            <a:spAutoFit/>
          </a:bodyPr>
          <a:lstStyle/>
          <a:p>
            <a:pPr algn="r"/>
            <a:r>
              <a:rPr lang="en-US" sz="2000" b="0"/>
              <a:t>http://www.boingboing.net/2006/11/02/hilarious-piechartvi.html</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350587" y="838200"/>
            <a:ext cx="8388350" cy="5486400"/>
          </a:xfrm>
        </p:spPr>
        <p:txBody>
          <a:bodyPr/>
          <a:lstStyle/>
          <a:p>
            <a:pPr marL="0" indent="0">
              <a:buFont typeface="Wingdings" pitchFamily="2" charset="2"/>
              <a:buNone/>
              <a:defRPr/>
            </a:pPr>
            <a:endParaRPr lang="en-US" sz="2800" dirty="0" smtClean="0">
              <a:solidFill>
                <a:schemeClr val="accent4">
                  <a:lumMod val="75000"/>
                </a:schemeClr>
              </a:solidFill>
            </a:endParaRPr>
          </a:p>
          <a:p>
            <a:pPr marL="0" indent="0">
              <a:buFont typeface="Wingdings" pitchFamily="2" charset="2"/>
              <a:buNone/>
              <a:defRPr/>
            </a:pPr>
            <a:endParaRPr lang="en-US" sz="2800" dirty="0" smtClean="0">
              <a:solidFill>
                <a:schemeClr val="accent4">
                  <a:lumMod val="75000"/>
                </a:schemeClr>
              </a:solidFill>
            </a:endParaRPr>
          </a:p>
          <a:p>
            <a:pPr marL="0" indent="0">
              <a:buFont typeface="Wingdings" pitchFamily="2" charset="2"/>
              <a:buNone/>
              <a:defRPr/>
            </a:pPr>
            <a:endParaRPr lang="en-US" sz="2800" dirty="0" smtClean="0">
              <a:solidFill>
                <a:schemeClr val="accent4">
                  <a:lumMod val="75000"/>
                </a:schemeClr>
              </a:solidFill>
            </a:endParaRPr>
          </a:p>
          <a:p>
            <a:pPr marL="0" indent="0" algn="ctr">
              <a:buFont typeface="Wingdings" pitchFamily="2" charset="2"/>
              <a:buNone/>
              <a:defRPr/>
            </a:pPr>
            <a:r>
              <a:rPr lang="en-US" sz="6000" dirty="0" smtClean="0"/>
              <a:t>The Rise of Graphical </a:t>
            </a:r>
            <a:r>
              <a:rPr lang="en-US" sz="6000" dirty="0" smtClean="0"/>
              <a:t>     Literacy </a:t>
            </a:r>
            <a:r>
              <a:rPr lang="en-US" sz="6000" dirty="0" smtClean="0"/>
              <a:t>and Expression</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ea typeface="ＭＳ Ｐゴシック"/>
              <a:cs typeface="ＭＳ Ｐゴシック"/>
            </a:endParaRPr>
          </a:p>
        </p:txBody>
      </p:sp>
      <p:sp>
        <p:nvSpPr>
          <p:cNvPr id="18435" name="Content Placeholder 2"/>
          <p:cNvSpPr>
            <a:spLocks noGrp="1"/>
          </p:cNvSpPr>
          <p:nvPr>
            <p:ph idx="1"/>
          </p:nvPr>
        </p:nvSpPr>
        <p:spPr>
          <a:xfrm>
            <a:off x="457200" y="5943600"/>
            <a:ext cx="8388350" cy="914400"/>
          </a:xfrm>
        </p:spPr>
        <p:txBody>
          <a:bodyPr/>
          <a:lstStyle/>
          <a:p>
            <a:pPr>
              <a:buFont typeface="Wingdings" pitchFamily="2" charset="2"/>
              <a:buNone/>
            </a:pPr>
            <a:r>
              <a:rPr lang="en-US" sz="4000" smtClean="0">
                <a:ea typeface="ＭＳ Ｐゴシック"/>
                <a:cs typeface="ＭＳ Ｐゴシック"/>
              </a:rPr>
              <a:t>	  Chart Typology</a:t>
            </a:r>
          </a:p>
        </p:txBody>
      </p:sp>
      <p:pic>
        <p:nvPicPr>
          <p:cNvPr id="18436" name="Picture 2"/>
          <p:cNvPicPr>
            <a:picLocks noChangeAspect="1" noChangeArrowheads="1"/>
          </p:cNvPicPr>
          <p:nvPr/>
        </p:nvPicPr>
        <p:blipFill>
          <a:blip r:embed="rId2"/>
          <a:srcRect/>
          <a:stretch>
            <a:fillRect/>
          </a:stretch>
        </p:blipFill>
        <p:spPr bwMode="auto">
          <a:xfrm>
            <a:off x="1081088" y="304800"/>
            <a:ext cx="6996112" cy="54530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ea typeface="ＭＳ Ｐゴシック"/>
              <a:cs typeface="ＭＳ Ｐゴシック"/>
            </a:endParaRPr>
          </a:p>
        </p:txBody>
      </p:sp>
      <p:sp>
        <p:nvSpPr>
          <p:cNvPr id="19459" name="Content Placeholder 2"/>
          <p:cNvSpPr>
            <a:spLocks noGrp="1"/>
          </p:cNvSpPr>
          <p:nvPr>
            <p:ph idx="1"/>
          </p:nvPr>
        </p:nvSpPr>
        <p:spPr/>
        <p:txBody>
          <a:bodyPr/>
          <a:lstStyle/>
          <a:p>
            <a:endParaRPr lang="en-US" smtClean="0">
              <a:ea typeface="ＭＳ Ｐゴシック"/>
              <a:cs typeface="ＭＳ Ｐゴシック"/>
            </a:endParaRPr>
          </a:p>
        </p:txBody>
      </p:sp>
      <p:pic>
        <p:nvPicPr>
          <p:cNvPr id="19460" name="Picture 2"/>
          <p:cNvPicPr>
            <a:picLocks noChangeAspect="1" noChangeArrowheads="1"/>
          </p:cNvPicPr>
          <p:nvPr/>
        </p:nvPicPr>
        <p:blipFill>
          <a:blip r:embed="rId3"/>
          <a:srcRect l="18251" t="16162" r="20152" b="7071"/>
          <a:stretch>
            <a:fillRect/>
          </a:stretch>
        </p:blipFill>
        <p:spPr bwMode="auto">
          <a:xfrm>
            <a:off x="1447800" y="0"/>
            <a:ext cx="6172200" cy="7239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ea typeface="ＭＳ Ｐゴシック"/>
              <a:cs typeface="ＭＳ Ｐゴシック"/>
            </a:endParaRPr>
          </a:p>
        </p:txBody>
      </p:sp>
      <p:sp>
        <p:nvSpPr>
          <p:cNvPr id="20483" name="Content Placeholder 2"/>
          <p:cNvSpPr>
            <a:spLocks noGrp="1"/>
          </p:cNvSpPr>
          <p:nvPr>
            <p:ph idx="1"/>
          </p:nvPr>
        </p:nvSpPr>
        <p:spPr/>
        <p:txBody>
          <a:bodyPr/>
          <a:lstStyle/>
          <a:p>
            <a:endParaRPr lang="en-US" smtClean="0">
              <a:ea typeface="ＭＳ Ｐゴシック"/>
              <a:cs typeface="ＭＳ Ｐゴシック"/>
            </a:endParaRPr>
          </a:p>
        </p:txBody>
      </p:sp>
      <p:pic>
        <p:nvPicPr>
          <p:cNvPr id="20484" name="Picture 3"/>
          <p:cNvPicPr>
            <a:picLocks noChangeAspect="1" noChangeArrowheads="1"/>
          </p:cNvPicPr>
          <p:nvPr/>
        </p:nvPicPr>
        <p:blipFill>
          <a:blip r:embed="rId3"/>
          <a:srcRect l="18822" t="11636" r="4373" b="3516"/>
          <a:stretch>
            <a:fillRect/>
          </a:stretch>
        </p:blipFill>
        <p:spPr bwMode="auto">
          <a:xfrm>
            <a:off x="1219200" y="0"/>
            <a:ext cx="6629400" cy="68913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ea typeface="ＭＳ Ｐゴシック"/>
              <a:cs typeface="ＭＳ Ｐゴシック"/>
            </a:endParaRPr>
          </a:p>
        </p:txBody>
      </p:sp>
      <p:sp>
        <p:nvSpPr>
          <p:cNvPr id="21507" name="Content Placeholder 2"/>
          <p:cNvSpPr>
            <a:spLocks noGrp="1"/>
          </p:cNvSpPr>
          <p:nvPr>
            <p:ph idx="1"/>
          </p:nvPr>
        </p:nvSpPr>
        <p:spPr/>
        <p:txBody>
          <a:bodyPr/>
          <a:lstStyle/>
          <a:p>
            <a:pPr>
              <a:buFont typeface="Wingdings" pitchFamily="2" charset="2"/>
              <a:buNone/>
            </a:pPr>
            <a:endParaRPr lang="en-US" smtClean="0">
              <a:ea typeface="ＭＳ Ｐゴシック"/>
              <a:cs typeface="ＭＳ Ｐゴシック"/>
            </a:endParaRPr>
          </a:p>
        </p:txBody>
      </p:sp>
      <p:pic>
        <p:nvPicPr>
          <p:cNvPr id="21508" name="Picture 2"/>
          <p:cNvPicPr>
            <a:picLocks noChangeAspect="1" noChangeArrowheads="1"/>
          </p:cNvPicPr>
          <p:nvPr/>
        </p:nvPicPr>
        <p:blipFill>
          <a:blip r:embed="rId3"/>
          <a:srcRect l="19011" t="21010" r="2663" b="4646"/>
          <a:stretch>
            <a:fillRect/>
          </a:stretch>
        </p:blipFill>
        <p:spPr bwMode="auto">
          <a:xfrm>
            <a:off x="760413" y="0"/>
            <a:ext cx="7678737"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ea typeface="ＭＳ Ｐゴシック"/>
              <a:cs typeface="ＭＳ Ｐゴシック"/>
            </a:endParaRPr>
          </a:p>
        </p:txBody>
      </p:sp>
      <p:sp>
        <p:nvSpPr>
          <p:cNvPr id="22531" name="Content Placeholder 2"/>
          <p:cNvSpPr>
            <a:spLocks noGrp="1"/>
          </p:cNvSpPr>
          <p:nvPr>
            <p:ph idx="1"/>
          </p:nvPr>
        </p:nvSpPr>
        <p:spPr/>
        <p:txBody>
          <a:bodyPr/>
          <a:lstStyle/>
          <a:p>
            <a:endParaRPr lang="en-US" smtClean="0">
              <a:ea typeface="ＭＳ Ｐゴシック"/>
              <a:cs typeface="ＭＳ Ｐゴシック"/>
            </a:endParaRPr>
          </a:p>
        </p:txBody>
      </p:sp>
      <p:pic>
        <p:nvPicPr>
          <p:cNvPr id="22532" name="Picture 3"/>
          <p:cNvPicPr>
            <a:picLocks noChangeAspect="1" noChangeArrowheads="1"/>
          </p:cNvPicPr>
          <p:nvPr/>
        </p:nvPicPr>
        <p:blipFill>
          <a:blip r:embed="rId3"/>
          <a:srcRect/>
          <a:stretch>
            <a:fillRect/>
          </a:stretch>
        </p:blipFill>
        <p:spPr bwMode="auto">
          <a:xfrm>
            <a:off x="1371600" y="0"/>
            <a:ext cx="6400800" cy="68484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8159953" y="2703512"/>
            <a:ext cx="534987" cy="1303338"/>
            <a:chOff x="7924800" y="4716462"/>
            <a:chExt cx="534987" cy="1303338"/>
          </a:xfrm>
          <a:solidFill>
            <a:schemeClr val="tx1">
              <a:lumMod val="95000"/>
            </a:schemeClr>
          </a:solidFill>
        </p:grpSpPr>
        <p:grpSp>
          <p:nvGrpSpPr>
            <p:cNvPr id="3" name="Group 12"/>
            <p:cNvGrpSpPr>
              <a:grpSpLocks/>
            </p:cNvGrpSpPr>
            <p:nvPr/>
          </p:nvGrpSpPr>
          <p:grpSpPr bwMode="auto">
            <a:xfrm>
              <a:off x="7931135" y="4716462"/>
              <a:ext cx="528636" cy="1303338"/>
              <a:chOff x="5099" y="1452"/>
              <a:chExt cx="333" cy="821"/>
            </a:xfrm>
            <a:grpFill/>
          </p:grpSpPr>
          <p:sp>
            <p:nvSpPr>
              <p:cNvPr id="7" name="Freeform 4"/>
              <p:cNvSpPr>
                <a:spLocks/>
              </p:cNvSpPr>
              <p:nvPr/>
            </p:nvSpPr>
            <p:spPr bwMode="auto">
              <a:xfrm>
                <a:off x="5172" y="1542"/>
                <a:ext cx="177" cy="174"/>
              </a:xfrm>
              <a:custGeom>
                <a:avLst/>
                <a:gdLst/>
                <a:ahLst/>
                <a:cxnLst>
                  <a:cxn ang="0">
                    <a:pos x="54" y="74"/>
                  </a:cxn>
                  <a:cxn ang="0">
                    <a:pos x="69" y="50"/>
                  </a:cxn>
                  <a:cxn ang="0">
                    <a:pos x="87" y="33"/>
                  </a:cxn>
                  <a:cxn ang="0">
                    <a:pos x="104" y="12"/>
                  </a:cxn>
                  <a:cxn ang="0">
                    <a:pos x="125" y="2"/>
                  </a:cxn>
                  <a:cxn ang="0">
                    <a:pos x="143" y="0"/>
                  </a:cxn>
                  <a:cxn ang="0">
                    <a:pos x="160" y="6"/>
                  </a:cxn>
                  <a:cxn ang="0">
                    <a:pos x="170" y="20"/>
                  </a:cxn>
                  <a:cxn ang="0">
                    <a:pos x="177" y="45"/>
                  </a:cxn>
                  <a:cxn ang="0">
                    <a:pos x="175" y="72"/>
                  </a:cxn>
                  <a:cxn ang="0">
                    <a:pos x="168" y="95"/>
                  </a:cxn>
                  <a:cxn ang="0">
                    <a:pos x="149" y="122"/>
                  </a:cxn>
                  <a:cxn ang="0">
                    <a:pos x="127" y="141"/>
                  </a:cxn>
                  <a:cxn ang="0">
                    <a:pos x="104" y="159"/>
                  </a:cxn>
                  <a:cxn ang="0">
                    <a:pos x="79" y="170"/>
                  </a:cxn>
                  <a:cxn ang="0">
                    <a:pos x="58" y="174"/>
                  </a:cxn>
                  <a:cxn ang="0">
                    <a:pos x="48" y="169"/>
                  </a:cxn>
                  <a:cxn ang="0">
                    <a:pos x="40" y="145"/>
                  </a:cxn>
                  <a:cxn ang="0">
                    <a:pos x="42" y="115"/>
                  </a:cxn>
                  <a:cxn ang="0">
                    <a:pos x="6" y="116"/>
                  </a:cxn>
                  <a:cxn ang="0">
                    <a:pos x="0" y="111"/>
                  </a:cxn>
                  <a:cxn ang="0">
                    <a:pos x="6" y="99"/>
                  </a:cxn>
                  <a:cxn ang="0">
                    <a:pos x="44" y="97"/>
                  </a:cxn>
                  <a:cxn ang="0">
                    <a:pos x="54" y="74"/>
                  </a:cxn>
                </a:cxnLst>
                <a:rect l="0" t="0" r="r" b="b"/>
                <a:pathLst>
                  <a:path w="177" h="174">
                    <a:moveTo>
                      <a:pt x="54" y="74"/>
                    </a:moveTo>
                    <a:lnTo>
                      <a:pt x="69" y="50"/>
                    </a:lnTo>
                    <a:lnTo>
                      <a:pt x="87" y="33"/>
                    </a:lnTo>
                    <a:lnTo>
                      <a:pt x="104" y="12"/>
                    </a:lnTo>
                    <a:lnTo>
                      <a:pt x="125" y="2"/>
                    </a:lnTo>
                    <a:lnTo>
                      <a:pt x="143" y="0"/>
                    </a:lnTo>
                    <a:lnTo>
                      <a:pt x="160" y="6"/>
                    </a:lnTo>
                    <a:lnTo>
                      <a:pt x="170" y="20"/>
                    </a:lnTo>
                    <a:lnTo>
                      <a:pt x="177" y="45"/>
                    </a:lnTo>
                    <a:lnTo>
                      <a:pt x="175" y="72"/>
                    </a:lnTo>
                    <a:lnTo>
                      <a:pt x="168" y="95"/>
                    </a:lnTo>
                    <a:lnTo>
                      <a:pt x="149" y="122"/>
                    </a:lnTo>
                    <a:lnTo>
                      <a:pt x="127" y="141"/>
                    </a:lnTo>
                    <a:lnTo>
                      <a:pt x="104" y="159"/>
                    </a:lnTo>
                    <a:lnTo>
                      <a:pt x="79" y="170"/>
                    </a:lnTo>
                    <a:lnTo>
                      <a:pt x="58" y="174"/>
                    </a:lnTo>
                    <a:lnTo>
                      <a:pt x="48" y="169"/>
                    </a:lnTo>
                    <a:lnTo>
                      <a:pt x="40" y="145"/>
                    </a:lnTo>
                    <a:lnTo>
                      <a:pt x="42" y="115"/>
                    </a:lnTo>
                    <a:lnTo>
                      <a:pt x="6" y="116"/>
                    </a:lnTo>
                    <a:lnTo>
                      <a:pt x="0" y="111"/>
                    </a:lnTo>
                    <a:lnTo>
                      <a:pt x="6" y="99"/>
                    </a:lnTo>
                    <a:lnTo>
                      <a:pt x="44" y="97"/>
                    </a:lnTo>
                    <a:lnTo>
                      <a:pt x="54" y="74"/>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8" name="Freeform 5"/>
              <p:cNvSpPr>
                <a:spLocks/>
              </p:cNvSpPr>
              <p:nvPr/>
            </p:nvSpPr>
            <p:spPr bwMode="auto">
              <a:xfrm>
                <a:off x="5134" y="1726"/>
                <a:ext cx="123" cy="255"/>
              </a:xfrm>
              <a:custGeom>
                <a:avLst/>
                <a:gdLst/>
                <a:ahLst/>
                <a:cxnLst>
                  <a:cxn ang="0">
                    <a:pos x="35" y="21"/>
                  </a:cxn>
                  <a:cxn ang="0">
                    <a:pos x="52" y="6"/>
                  </a:cxn>
                  <a:cxn ang="0">
                    <a:pos x="79" y="0"/>
                  </a:cxn>
                  <a:cxn ang="0">
                    <a:pos x="102" y="4"/>
                  </a:cxn>
                  <a:cxn ang="0">
                    <a:pos x="120" y="19"/>
                  </a:cxn>
                  <a:cxn ang="0">
                    <a:pos x="123" y="31"/>
                  </a:cxn>
                  <a:cxn ang="0">
                    <a:pos x="123" y="46"/>
                  </a:cxn>
                  <a:cxn ang="0">
                    <a:pos x="116" y="60"/>
                  </a:cxn>
                  <a:cxn ang="0">
                    <a:pos x="102" y="83"/>
                  </a:cxn>
                  <a:cxn ang="0">
                    <a:pos x="97" y="110"/>
                  </a:cxn>
                  <a:cxn ang="0">
                    <a:pos x="95" y="133"/>
                  </a:cxn>
                  <a:cxn ang="0">
                    <a:pos x="100" y="158"/>
                  </a:cxn>
                  <a:cxn ang="0">
                    <a:pos x="116" y="182"/>
                  </a:cxn>
                  <a:cxn ang="0">
                    <a:pos x="122" y="205"/>
                  </a:cxn>
                  <a:cxn ang="0">
                    <a:pos x="120" y="226"/>
                  </a:cxn>
                  <a:cxn ang="0">
                    <a:pos x="108" y="244"/>
                  </a:cxn>
                  <a:cxn ang="0">
                    <a:pos x="93" y="253"/>
                  </a:cxn>
                  <a:cxn ang="0">
                    <a:pos x="74" y="255"/>
                  </a:cxn>
                  <a:cxn ang="0">
                    <a:pos x="50" y="255"/>
                  </a:cxn>
                  <a:cxn ang="0">
                    <a:pos x="33" y="245"/>
                  </a:cxn>
                  <a:cxn ang="0">
                    <a:pos x="16" y="216"/>
                  </a:cxn>
                  <a:cxn ang="0">
                    <a:pos x="4" y="191"/>
                  </a:cxn>
                  <a:cxn ang="0">
                    <a:pos x="0" y="153"/>
                  </a:cxn>
                  <a:cxn ang="0">
                    <a:pos x="4" y="118"/>
                  </a:cxn>
                  <a:cxn ang="0">
                    <a:pos x="12" y="81"/>
                  </a:cxn>
                  <a:cxn ang="0">
                    <a:pos x="23" y="44"/>
                  </a:cxn>
                  <a:cxn ang="0">
                    <a:pos x="35" y="21"/>
                  </a:cxn>
                </a:cxnLst>
                <a:rect l="0" t="0" r="r" b="b"/>
                <a:pathLst>
                  <a:path w="123" h="255">
                    <a:moveTo>
                      <a:pt x="35" y="21"/>
                    </a:moveTo>
                    <a:lnTo>
                      <a:pt x="52" y="6"/>
                    </a:lnTo>
                    <a:lnTo>
                      <a:pt x="79" y="0"/>
                    </a:lnTo>
                    <a:lnTo>
                      <a:pt x="102" y="4"/>
                    </a:lnTo>
                    <a:lnTo>
                      <a:pt x="120" y="19"/>
                    </a:lnTo>
                    <a:lnTo>
                      <a:pt x="123" y="31"/>
                    </a:lnTo>
                    <a:lnTo>
                      <a:pt x="123" y="46"/>
                    </a:lnTo>
                    <a:lnTo>
                      <a:pt x="116" y="60"/>
                    </a:lnTo>
                    <a:lnTo>
                      <a:pt x="102" y="83"/>
                    </a:lnTo>
                    <a:lnTo>
                      <a:pt x="97" y="110"/>
                    </a:lnTo>
                    <a:lnTo>
                      <a:pt x="95" y="133"/>
                    </a:lnTo>
                    <a:lnTo>
                      <a:pt x="100" y="158"/>
                    </a:lnTo>
                    <a:lnTo>
                      <a:pt x="116" y="182"/>
                    </a:lnTo>
                    <a:lnTo>
                      <a:pt x="122" y="205"/>
                    </a:lnTo>
                    <a:lnTo>
                      <a:pt x="120" y="226"/>
                    </a:lnTo>
                    <a:lnTo>
                      <a:pt x="108" y="244"/>
                    </a:lnTo>
                    <a:lnTo>
                      <a:pt x="93" y="253"/>
                    </a:lnTo>
                    <a:lnTo>
                      <a:pt x="74" y="255"/>
                    </a:lnTo>
                    <a:lnTo>
                      <a:pt x="50" y="255"/>
                    </a:lnTo>
                    <a:lnTo>
                      <a:pt x="33" y="245"/>
                    </a:lnTo>
                    <a:lnTo>
                      <a:pt x="16" y="216"/>
                    </a:lnTo>
                    <a:lnTo>
                      <a:pt x="4" y="191"/>
                    </a:lnTo>
                    <a:lnTo>
                      <a:pt x="0" y="153"/>
                    </a:lnTo>
                    <a:lnTo>
                      <a:pt x="4" y="118"/>
                    </a:lnTo>
                    <a:lnTo>
                      <a:pt x="12" y="81"/>
                    </a:lnTo>
                    <a:lnTo>
                      <a:pt x="23" y="44"/>
                    </a:lnTo>
                    <a:lnTo>
                      <a:pt x="35" y="21"/>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9" name="Freeform 6"/>
              <p:cNvSpPr>
                <a:spLocks/>
              </p:cNvSpPr>
              <p:nvPr/>
            </p:nvSpPr>
            <p:spPr bwMode="auto">
              <a:xfrm>
                <a:off x="5261" y="1734"/>
                <a:ext cx="136" cy="230"/>
              </a:xfrm>
              <a:custGeom>
                <a:avLst/>
                <a:gdLst/>
                <a:ahLst/>
                <a:cxnLst>
                  <a:cxn ang="0">
                    <a:pos x="0" y="11"/>
                  </a:cxn>
                  <a:cxn ang="0">
                    <a:pos x="1" y="1"/>
                  </a:cxn>
                  <a:cxn ang="0">
                    <a:pos x="23" y="0"/>
                  </a:cxn>
                  <a:cxn ang="0">
                    <a:pos x="34" y="10"/>
                  </a:cxn>
                  <a:cxn ang="0">
                    <a:pos x="52" y="34"/>
                  </a:cxn>
                  <a:cxn ang="0">
                    <a:pos x="75" y="67"/>
                  </a:cxn>
                  <a:cxn ang="0">
                    <a:pos x="96" y="91"/>
                  </a:cxn>
                  <a:cxn ang="0">
                    <a:pos x="134" y="133"/>
                  </a:cxn>
                  <a:cxn ang="0">
                    <a:pos x="136" y="143"/>
                  </a:cxn>
                  <a:cxn ang="0">
                    <a:pos x="129" y="149"/>
                  </a:cxn>
                  <a:cxn ang="0">
                    <a:pos x="109" y="156"/>
                  </a:cxn>
                  <a:cxn ang="0">
                    <a:pos x="82" y="162"/>
                  </a:cxn>
                  <a:cxn ang="0">
                    <a:pos x="50" y="164"/>
                  </a:cxn>
                  <a:cxn ang="0">
                    <a:pos x="38" y="166"/>
                  </a:cxn>
                  <a:cxn ang="0">
                    <a:pos x="34" y="174"/>
                  </a:cxn>
                  <a:cxn ang="0">
                    <a:pos x="42" y="187"/>
                  </a:cxn>
                  <a:cxn ang="0">
                    <a:pos x="69" y="210"/>
                  </a:cxn>
                  <a:cxn ang="0">
                    <a:pos x="88" y="216"/>
                  </a:cxn>
                  <a:cxn ang="0">
                    <a:pos x="92" y="224"/>
                  </a:cxn>
                  <a:cxn ang="0">
                    <a:pos x="84" y="230"/>
                  </a:cxn>
                  <a:cxn ang="0">
                    <a:pos x="67" y="230"/>
                  </a:cxn>
                  <a:cxn ang="0">
                    <a:pos x="44" y="216"/>
                  </a:cxn>
                  <a:cxn ang="0">
                    <a:pos x="24" y="197"/>
                  </a:cxn>
                  <a:cxn ang="0">
                    <a:pos x="13" y="179"/>
                  </a:cxn>
                  <a:cxn ang="0">
                    <a:pos x="13" y="166"/>
                  </a:cxn>
                  <a:cxn ang="0">
                    <a:pos x="21" y="156"/>
                  </a:cxn>
                  <a:cxn ang="0">
                    <a:pos x="32" y="153"/>
                  </a:cxn>
                  <a:cxn ang="0">
                    <a:pos x="50" y="151"/>
                  </a:cxn>
                  <a:cxn ang="0">
                    <a:pos x="69" y="151"/>
                  </a:cxn>
                  <a:cxn ang="0">
                    <a:pos x="92" y="147"/>
                  </a:cxn>
                  <a:cxn ang="0">
                    <a:pos x="104" y="143"/>
                  </a:cxn>
                  <a:cxn ang="0">
                    <a:pos x="109" y="137"/>
                  </a:cxn>
                  <a:cxn ang="0">
                    <a:pos x="107" y="131"/>
                  </a:cxn>
                  <a:cxn ang="0">
                    <a:pos x="90" y="116"/>
                  </a:cxn>
                  <a:cxn ang="0">
                    <a:pos x="63" y="89"/>
                  </a:cxn>
                  <a:cxn ang="0">
                    <a:pos x="38" y="66"/>
                  </a:cxn>
                  <a:cxn ang="0">
                    <a:pos x="11" y="40"/>
                  </a:cxn>
                  <a:cxn ang="0">
                    <a:pos x="1" y="23"/>
                  </a:cxn>
                  <a:cxn ang="0">
                    <a:pos x="0" y="11"/>
                  </a:cxn>
                </a:cxnLst>
                <a:rect l="0" t="0" r="r" b="b"/>
                <a:pathLst>
                  <a:path w="136" h="230">
                    <a:moveTo>
                      <a:pt x="0" y="11"/>
                    </a:moveTo>
                    <a:lnTo>
                      <a:pt x="1" y="1"/>
                    </a:lnTo>
                    <a:lnTo>
                      <a:pt x="23" y="0"/>
                    </a:lnTo>
                    <a:lnTo>
                      <a:pt x="34" y="10"/>
                    </a:lnTo>
                    <a:lnTo>
                      <a:pt x="52" y="34"/>
                    </a:lnTo>
                    <a:lnTo>
                      <a:pt x="75" y="67"/>
                    </a:lnTo>
                    <a:lnTo>
                      <a:pt x="96" y="91"/>
                    </a:lnTo>
                    <a:lnTo>
                      <a:pt x="134" y="133"/>
                    </a:lnTo>
                    <a:lnTo>
                      <a:pt x="136" y="143"/>
                    </a:lnTo>
                    <a:lnTo>
                      <a:pt x="129" y="149"/>
                    </a:lnTo>
                    <a:lnTo>
                      <a:pt x="109" y="156"/>
                    </a:lnTo>
                    <a:lnTo>
                      <a:pt x="82" y="162"/>
                    </a:lnTo>
                    <a:lnTo>
                      <a:pt x="50" y="164"/>
                    </a:lnTo>
                    <a:lnTo>
                      <a:pt x="38" y="166"/>
                    </a:lnTo>
                    <a:lnTo>
                      <a:pt x="34" y="174"/>
                    </a:lnTo>
                    <a:lnTo>
                      <a:pt x="42" y="187"/>
                    </a:lnTo>
                    <a:lnTo>
                      <a:pt x="69" y="210"/>
                    </a:lnTo>
                    <a:lnTo>
                      <a:pt x="88" y="216"/>
                    </a:lnTo>
                    <a:lnTo>
                      <a:pt x="92" y="224"/>
                    </a:lnTo>
                    <a:lnTo>
                      <a:pt x="84" y="230"/>
                    </a:lnTo>
                    <a:lnTo>
                      <a:pt x="67" y="230"/>
                    </a:lnTo>
                    <a:lnTo>
                      <a:pt x="44" y="216"/>
                    </a:lnTo>
                    <a:lnTo>
                      <a:pt x="24" y="197"/>
                    </a:lnTo>
                    <a:lnTo>
                      <a:pt x="13" y="179"/>
                    </a:lnTo>
                    <a:lnTo>
                      <a:pt x="13" y="166"/>
                    </a:lnTo>
                    <a:lnTo>
                      <a:pt x="21" y="156"/>
                    </a:lnTo>
                    <a:lnTo>
                      <a:pt x="32" y="153"/>
                    </a:lnTo>
                    <a:lnTo>
                      <a:pt x="50" y="151"/>
                    </a:lnTo>
                    <a:lnTo>
                      <a:pt x="69" y="151"/>
                    </a:lnTo>
                    <a:lnTo>
                      <a:pt x="92" y="147"/>
                    </a:lnTo>
                    <a:lnTo>
                      <a:pt x="104" y="143"/>
                    </a:lnTo>
                    <a:lnTo>
                      <a:pt x="109" y="137"/>
                    </a:lnTo>
                    <a:lnTo>
                      <a:pt x="107" y="131"/>
                    </a:lnTo>
                    <a:lnTo>
                      <a:pt x="90" y="116"/>
                    </a:lnTo>
                    <a:lnTo>
                      <a:pt x="63" y="89"/>
                    </a:lnTo>
                    <a:lnTo>
                      <a:pt x="38" y="66"/>
                    </a:lnTo>
                    <a:lnTo>
                      <a:pt x="11" y="40"/>
                    </a:lnTo>
                    <a:lnTo>
                      <a:pt x="1" y="23"/>
                    </a:lnTo>
                    <a:lnTo>
                      <a:pt x="0" y="11"/>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10" name="Freeform 7"/>
              <p:cNvSpPr>
                <a:spLocks/>
              </p:cNvSpPr>
              <p:nvPr/>
            </p:nvSpPr>
            <p:spPr bwMode="auto">
              <a:xfrm>
                <a:off x="5172" y="1927"/>
                <a:ext cx="148" cy="346"/>
              </a:xfrm>
              <a:custGeom>
                <a:avLst/>
                <a:gdLst/>
                <a:ahLst/>
                <a:cxnLst>
                  <a:cxn ang="0">
                    <a:pos x="73" y="0"/>
                  </a:cxn>
                  <a:cxn ang="0">
                    <a:pos x="94" y="4"/>
                  </a:cxn>
                  <a:cxn ang="0">
                    <a:pos x="104" y="19"/>
                  </a:cxn>
                  <a:cxn ang="0">
                    <a:pos x="102" y="56"/>
                  </a:cxn>
                  <a:cxn ang="0">
                    <a:pos x="98" y="95"/>
                  </a:cxn>
                  <a:cxn ang="0">
                    <a:pos x="98" y="135"/>
                  </a:cxn>
                  <a:cxn ang="0">
                    <a:pos x="118" y="184"/>
                  </a:cxn>
                  <a:cxn ang="0">
                    <a:pos x="133" y="219"/>
                  </a:cxn>
                  <a:cxn ang="0">
                    <a:pos x="141" y="254"/>
                  </a:cxn>
                  <a:cxn ang="0">
                    <a:pos x="139" y="284"/>
                  </a:cxn>
                  <a:cxn ang="0">
                    <a:pos x="139" y="296"/>
                  </a:cxn>
                  <a:cxn ang="0">
                    <a:pos x="146" y="308"/>
                  </a:cxn>
                  <a:cxn ang="0">
                    <a:pos x="148" y="319"/>
                  </a:cxn>
                  <a:cxn ang="0">
                    <a:pos x="143" y="325"/>
                  </a:cxn>
                  <a:cxn ang="0">
                    <a:pos x="127" y="321"/>
                  </a:cxn>
                  <a:cxn ang="0">
                    <a:pos x="98" y="317"/>
                  </a:cxn>
                  <a:cxn ang="0">
                    <a:pos x="64" y="325"/>
                  </a:cxn>
                  <a:cxn ang="0">
                    <a:pos x="40" y="338"/>
                  </a:cxn>
                  <a:cxn ang="0">
                    <a:pos x="29" y="346"/>
                  </a:cxn>
                  <a:cxn ang="0">
                    <a:pos x="17" y="346"/>
                  </a:cxn>
                  <a:cxn ang="0">
                    <a:pos x="0" y="321"/>
                  </a:cxn>
                  <a:cxn ang="0">
                    <a:pos x="2" y="317"/>
                  </a:cxn>
                  <a:cxn ang="0">
                    <a:pos x="37" y="306"/>
                  </a:cxn>
                  <a:cxn ang="0">
                    <a:pos x="77" y="300"/>
                  </a:cxn>
                  <a:cxn ang="0">
                    <a:pos x="106" y="298"/>
                  </a:cxn>
                  <a:cxn ang="0">
                    <a:pos x="123" y="298"/>
                  </a:cxn>
                  <a:cxn ang="0">
                    <a:pos x="127" y="286"/>
                  </a:cxn>
                  <a:cxn ang="0">
                    <a:pos x="122" y="254"/>
                  </a:cxn>
                  <a:cxn ang="0">
                    <a:pos x="108" y="219"/>
                  </a:cxn>
                  <a:cxn ang="0">
                    <a:pos x="87" y="174"/>
                  </a:cxn>
                  <a:cxn ang="0">
                    <a:pos x="69" y="135"/>
                  </a:cxn>
                  <a:cxn ang="0">
                    <a:pos x="61" y="100"/>
                  </a:cxn>
                  <a:cxn ang="0">
                    <a:pos x="60" y="62"/>
                  </a:cxn>
                  <a:cxn ang="0">
                    <a:pos x="60" y="25"/>
                  </a:cxn>
                  <a:cxn ang="0">
                    <a:pos x="67" y="10"/>
                  </a:cxn>
                  <a:cxn ang="0">
                    <a:pos x="73" y="0"/>
                  </a:cxn>
                </a:cxnLst>
                <a:rect l="0" t="0" r="r" b="b"/>
                <a:pathLst>
                  <a:path w="148" h="346">
                    <a:moveTo>
                      <a:pt x="73" y="0"/>
                    </a:moveTo>
                    <a:lnTo>
                      <a:pt x="94" y="4"/>
                    </a:lnTo>
                    <a:lnTo>
                      <a:pt x="104" y="19"/>
                    </a:lnTo>
                    <a:lnTo>
                      <a:pt x="102" y="56"/>
                    </a:lnTo>
                    <a:lnTo>
                      <a:pt x="98" y="95"/>
                    </a:lnTo>
                    <a:lnTo>
                      <a:pt x="98" y="135"/>
                    </a:lnTo>
                    <a:lnTo>
                      <a:pt x="118" y="184"/>
                    </a:lnTo>
                    <a:lnTo>
                      <a:pt x="133" y="219"/>
                    </a:lnTo>
                    <a:lnTo>
                      <a:pt x="141" y="254"/>
                    </a:lnTo>
                    <a:lnTo>
                      <a:pt x="139" y="284"/>
                    </a:lnTo>
                    <a:lnTo>
                      <a:pt x="139" y="296"/>
                    </a:lnTo>
                    <a:lnTo>
                      <a:pt x="146" y="308"/>
                    </a:lnTo>
                    <a:lnTo>
                      <a:pt x="148" y="319"/>
                    </a:lnTo>
                    <a:lnTo>
                      <a:pt x="143" y="325"/>
                    </a:lnTo>
                    <a:lnTo>
                      <a:pt x="127" y="321"/>
                    </a:lnTo>
                    <a:lnTo>
                      <a:pt x="98" y="317"/>
                    </a:lnTo>
                    <a:lnTo>
                      <a:pt x="64" y="325"/>
                    </a:lnTo>
                    <a:lnTo>
                      <a:pt x="40" y="338"/>
                    </a:lnTo>
                    <a:lnTo>
                      <a:pt x="29" y="346"/>
                    </a:lnTo>
                    <a:lnTo>
                      <a:pt x="17" y="346"/>
                    </a:lnTo>
                    <a:lnTo>
                      <a:pt x="0" y="321"/>
                    </a:lnTo>
                    <a:lnTo>
                      <a:pt x="2" y="317"/>
                    </a:lnTo>
                    <a:lnTo>
                      <a:pt x="37" y="306"/>
                    </a:lnTo>
                    <a:lnTo>
                      <a:pt x="77" y="300"/>
                    </a:lnTo>
                    <a:lnTo>
                      <a:pt x="106" y="298"/>
                    </a:lnTo>
                    <a:lnTo>
                      <a:pt x="123" y="298"/>
                    </a:lnTo>
                    <a:lnTo>
                      <a:pt x="127" y="286"/>
                    </a:lnTo>
                    <a:lnTo>
                      <a:pt x="122" y="254"/>
                    </a:lnTo>
                    <a:lnTo>
                      <a:pt x="108" y="219"/>
                    </a:lnTo>
                    <a:lnTo>
                      <a:pt x="87" y="174"/>
                    </a:lnTo>
                    <a:lnTo>
                      <a:pt x="69" y="135"/>
                    </a:lnTo>
                    <a:lnTo>
                      <a:pt x="61" y="100"/>
                    </a:lnTo>
                    <a:lnTo>
                      <a:pt x="60" y="62"/>
                    </a:lnTo>
                    <a:lnTo>
                      <a:pt x="60" y="25"/>
                    </a:lnTo>
                    <a:lnTo>
                      <a:pt x="67" y="10"/>
                    </a:lnTo>
                    <a:lnTo>
                      <a:pt x="73" y="0"/>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11" name="Freeform 8"/>
              <p:cNvSpPr>
                <a:spLocks/>
              </p:cNvSpPr>
              <p:nvPr/>
            </p:nvSpPr>
            <p:spPr bwMode="auto">
              <a:xfrm>
                <a:off x="5099" y="1937"/>
                <a:ext cx="123" cy="288"/>
              </a:xfrm>
              <a:custGeom>
                <a:avLst/>
                <a:gdLst/>
                <a:ahLst/>
                <a:cxnLst>
                  <a:cxn ang="0">
                    <a:pos x="92" y="0"/>
                  </a:cxn>
                  <a:cxn ang="0">
                    <a:pos x="109" y="0"/>
                  </a:cxn>
                  <a:cxn ang="0">
                    <a:pos x="115" y="11"/>
                  </a:cxn>
                  <a:cxn ang="0">
                    <a:pos x="119" y="37"/>
                  </a:cxn>
                  <a:cxn ang="0">
                    <a:pos x="115" y="63"/>
                  </a:cxn>
                  <a:cxn ang="0">
                    <a:pos x="106" y="118"/>
                  </a:cxn>
                  <a:cxn ang="0">
                    <a:pos x="107" y="141"/>
                  </a:cxn>
                  <a:cxn ang="0">
                    <a:pos x="119" y="187"/>
                  </a:cxn>
                  <a:cxn ang="0">
                    <a:pos x="123" y="220"/>
                  </a:cxn>
                  <a:cxn ang="0">
                    <a:pos x="123" y="245"/>
                  </a:cxn>
                  <a:cxn ang="0">
                    <a:pos x="117" y="251"/>
                  </a:cxn>
                  <a:cxn ang="0">
                    <a:pos x="100" y="255"/>
                  </a:cxn>
                  <a:cxn ang="0">
                    <a:pos x="77" y="261"/>
                  </a:cxn>
                  <a:cxn ang="0">
                    <a:pos x="54" y="272"/>
                  </a:cxn>
                  <a:cxn ang="0">
                    <a:pos x="31" y="288"/>
                  </a:cxn>
                  <a:cxn ang="0">
                    <a:pos x="21" y="288"/>
                  </a:cxn>
                  <a:cxn ang="0">
                    <a:pos x="0" y="271"/>
                  </a:cxn>
                  <a:cxn ang="0">
                    <a:pos x="2" y="263"/>
                  </a:cxn>
                  <a:cxn ang="0">
                    <a:pos x="28" y="251"/>
                  </a:cxn>
                  <a:cxn ang="0">
                    <a:pos x="75" y="240"/>
                  </a:cxn>
                  <a:cxn ang="0">
                    <a:pos x="96" y="232"/>
                  </a:cxn>
                  <a:cxn ang="0">
                    <a:pos x="100" y="224"/>
                  </a:cxn>
                  <a:cxn ang="0">
                    <a:pos x="100" y="191"/>
                  </a:cxn>
                  <a:cxn ang="0">
                    <a:pos x="92" y="149"/>
                  </a:cxn>
                  <a:cxn ang="0">
                    <a:pos x="88" y="122"/>
                  </a:cxn>
                  <a:cxn ang="0">
                    <a:pos x="85" y="79"/>
                  </a:cxn>
                  <a:cxn ang="0">
                    <a:pos x="83" y="33"/>
                  </a:cxn>
                  <a:cxn ang="0">
                    <a:pos x="85" y="11"/>
                  </a:cxn>
                  <a:cxn ang="0">
                    <a:pos x="92" y="0"/>
                  </a:cxn>
                </a:cxnLst>
                <a:rect l="0" t="0" r="r" b="b"/>
                <a:pathLst>
                  <a:path w="123" h="288">
                    <a:moveTo>
                      <a:pt x="92" y="0"/>
                    </a:moveTo>
                    <a:lnTo>
                      <a:pt x="109" y="0"/>
                    </a:lnTo>
                    <a:lnTo>
                      <a:pt x="115" y="11"/>
                    </a:lnTo>
                    <a:lnTo>
                      <a:pt x="119" y="37"/>
                    </a:lnTo>
                    <a:lnTo>
                      <a:pt x="115" y="63"/>
                    </a:lnTo>
                    <a:lnTo>
                      <a:pt x="106" y="118"/>
                    </a:lnTo>
                    <a:lnTo>
                      <a:pt x="107" y="141"/>
                    </a:lnTo>
                    <a:lnTo>
                      <a:pt x="119" y="187"/>
                    </a:lnTo>
                    <a:lnTo>
                      <a:pt x="123" y="220"/>
                    </a:lnTo>
                    <a:lnTo>
                      <a:pt x="123" y="245"/>
                    </a:lnTo>
                    <a:lnTo>
                      <a:pt x="117" y="251"/>
                    </a:lnTo>
                    <a:lnTo>
                      <a:pt x="100" y="255"/>
                    </a:lnTo>
                    <a:lnTo>
                      <a:pt x="77" y="261"/>
                    </a:lnTo>
                    <a:lnTo>
                      <a:pt x="54" y="272"/>
                    </a:lnTo>
                    <a:lnTo>
                      <a:pt x="31" y="288"/>
                    </a:lnTo>
                    <a:lnTo>
                      <a:pt x="21" y="288"/>
                    </a:lnTo>
                    <a:lnTo>
                      <a:pt x="0" y="271"/>
                    </a:lnTo>
                    <a:lnTo>
                      <a:pt x="2" y="263"/>
                    </a:lnTo>
                    <a:lnTo>
                      <a:pt x="28" y="251"/>
                    </a:lnTo>
                    <a:lnTo>
                      <a:pt x="75" y="240"/>
                    </a:lnTo>
                    <a:lnTo>
                      <a:pt x="96" y="232"/>
                    </a:lnTo>
                    <a:lnTo>
                      <a:pt x="100" y="224"/>
                    </a:lnTo>
                    <a:lnTo>
                      <a:pt x="100" y="191"/>
                    </a:lnTo>
                    <a:lnTo>
                      <a:pt x="92" y="149"/>
                    </a:lnTo>
                    <a:lnTo>
                      <a:pt x="88" y="122"/>
                    </a:lnTo>
                    <a:lnTo>
                      <a:pt x="85" y="79"/>
                    </a:lnTo>
                    <a:lnTo>
                      <a:pt x="83" y="33"/>
                    </a:lnTo>
                    <a:lnTo>
                      <a:pt x="85" y="11"/>
                    </a:lnTo>
                    <a:lnTo>
                      <a:pt x="92" y="0"/>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12" name="Freeform 10"/>
              <p:cNvSpPr>
                <a:spLocks/>
              </p:cNvSpPr>
              <p:nvPr/>
            </p:nvSpPr>
            <p:spPr bwMode="auto">
              <a:xfrm>
                <a:off x="5376" y="1452"/>
                <a:ext cx="56" cy="64"/>
              </a:xfrm>
              <a:custGeom>
                <a:avLst/>
                <a:gdLst/>
                <a:ahLst/>
                <a:cxnLst>
                  <a:cxn ang="0">
                    <a:pos x="18" y="4"/>
                  </a:cxn>
                  <a:cxn ang="0">
                    <a:pos x="33" y="0"/>
                  </a:cxn>
                  <a:cxn ang="0">
                    <a:pos x="52" y="6"/>
                  </a:cxn>
                  <a:cxn ang="0">
                    <a:pos x="56" y="20"/>
                  </a:cxn>
                  <a:cxn ang="0">
                    <a:pos x="54" y="37"/>
                  </a:cxn>
                  <a:cxn ang="0">
                    <a:pos x="45" y="48"/>
                  </a:cxn>
                  <a:cxn ang="0">
                    <a:pos x="31" y="50"/>
                  </a:cxn>
                  <a:cxn ang="0">
                    <a:pos x="18" y="50"/>
                  </a:cxn>
                  <a:cxn ang="0">
                    <a:pos x="12" y="56"/>
                  </a:cxn>
                  <a:cxn ang="0">
                    <a:pos x="12" y="60"/>
                  </a:cxn>
                  <a:cxn ang="0">
                    <a:pos x="8" y="64"/>
                  </a:cxn>
                  <a:cxn ang="0">
                    <a:pos x="0" y="62"/>
                  </a:cxn>
                  <a:cxn ang="0">
                    <a:pos x="2" y="52"/>
                  </a:cxn>
                  <a:cxn ang="0">
                    <a:pos x="8" y="45"/>
                  </a:cxn>
                  <a:cxn ang="0">
                    <a:pos x="19" y="39"/>
                  </a:cxn>
                  <a:cxn ang="0">
                    <a:pos x="31" y="41"/>
                  </a:cxn>
                  <a:cxn ang="0">
                    <a:pos x="41" y="39"/>
                  </a:cxn>
                  <a:cxn ang="0">
                    <a:pos x="46" y="29"/>
                  </a:cxn>
                  <a:cxn ang="0">
                    <a:pos x="46" y="18"/>
                  </a:cxn>
                  <a:cxn ang="0">
                    <a:pos x="41" y="12"/>
                  </a:cxn>
                  <a:cxn ang="0">
                    <a:pos x="33" y="12"/>
                  </a:cxn>
                  <a:cxn ang="0">
                    <a:pos x="25" y="14"/>
                  </a:cxn>
                  <a:cxn ang="0">
                    <a:pos x="19" y="18"/>
                  </a:cxn>
                  <a:cxn ang="0">
                    <a:pos x="14" y="14"/>
                  </a:cxn>
                  <a:cxn ang="0">
                    <a:pos x="18" y="4"/>
                  </a:cxn>
                </a:cxnLst>
                <a:rect l="0" t="0" r="r" b="b"/>
                <a:pathLst>
                  <a:path w="56" h="64">
                    <a:moveTo>
                      <a:pt x="18" y="4"/>
                    </a:moveTo>
                    <a:lnTo>
                      <a:pt x="33" y="0"/>
                    </a:lnTo>
                    <a:lnTo>
                      <a:pt x="52" y="6"/>
                    </a:lnTo>
                    <a:lnTo>
                      <a:pt x="56" y="20"/>
                    </a:lnTo>
                    <a:lnTo>
                      <a:pt x="54" y="37"/>
                    </a:lnTo>
                    <a:lnTo>
                      <a:pt x="45" y="48"/>
                    </a:lnTo>
                    <a:lnTo>
                      <a:pt x="31" y="50"/>
                    </a:lnTo>
                    <a:lnTo>
                      <a:pt x="18" y="50"/>
                    </a:lnTo>
                    <a:lnTo>
                      <a:pt x="12" y="56"/>
                    </a:lnTo>
                    <a:lnTo>
                      <a:pt x="12" y="60"/>
                    </a:lnTo>
                    <a:lnTo>
                      <a:pt x="8" y="64"/>
                    </a:lnTo>
                    <a:lnTo>
                      <a:pt x="0" y="62"/>
                    </a:lnTo>
                    <a:lnTo>
                      <a:pt x="2" y="52"/>
                    </a:lnTo>
                    <a:lnTo>
                      <a:pt x="8" y="45"/>
                    </a:lnTo>
                    <a:lnTo>
                      <a:pt x="19" y="39"/>
                    </a:lnTo>
                    <a:lnTo>
                      <a:pt x="31" y="41"/>
                    </a:lnTo>
                    <a:lnTo>
                      <a:pt x="41" y="39"/>
                    </a:lnTo>
                    <a:lnTo>
                      <a:pt x="46" y="29"/>
                    </a:lnTo>
                    <a:lnTo>
                      <a:pt x="46" y="18"/>
                    </a:lnTo>
                    <a:lnTo>
                      <a:pt x="41" y="12"/>
                    </a:lnTo>
                    <a:lnTo>
                      <a:pt x="33" y="12"/>
                    </a:lnTo>
                    <a:lnTo>
                      <a:pt x="25" y="14"/>
                    </a:lnTo>
                    <a:lnTo>
                      <a:pt x="19" y="18"/>
                    </a:lnTo>
                    <a:lnTo>
                      <a:pt x="14" y="14"/>
                    </a:lnTo>
                    <a:lnTo>
                      <a:pt x="18" y="4"/>
                    </a:lnTo>
                    <a:close/>
                  </a:path>
                </a:pathLst>
              </a:custGeom>
              <a:grpFill/>
              <a:ln w="9525">
                <a:noFill/>
                <a:round/>
                <a:headEnd/>
                <a:tailEnd/>
              </a:ln>
            </p:spPr>
            <p:txBody>
              <a:bodyPr/>
              <a:lstStyle/>
              <a:p>
                <a:pPr>
                  <a:defRPr/>
                </a:pPr>
                <a:endParaRPr lang="en-US">
                  <a:ea typeface="ＭＳ Ｐゴシック" pitchFamily="-65" charset="-128"/>
                  <a:cs typeface="+mn-cs"/>
                </a:endParaRPr>
              </a:p>
            </p:txBody>
          </p:sp>
          <p:sp>
            <p:nvSpPr>
              <p:cNvPr id="13" name="Oval 11"/>
              <p:cNvSpPr>
                <a:spLocks noChangeArrowheads="1"/>
              </p:cNvSpPr>
              <p:nvPr/>
            </p:nvSpPr>
            <p:spPr bwMode="auto">
              <a:xfrm>
                <a:off x="5363" y="1524"/>
                <a:ext cx="14" cy="14"/>
              </a:xfrm>
              <a:prstGeom prst="ellipse">
                <a:avLst/>
              </a:prstGeom>
              <a:grpFill/>
              <a:ln w="0">
                <a:solidFill>
                  <a:srgbClr val="000000"/>
                </a:solidFill>
                <a:prstDash val="solid"/>
                <a:round/>
                <a:headEnd/>
                <a:tailEnd/>
              </a:ln>
            </p:spPr>
            <p:txBody>
              <a:bodyPr/>
              <a:lstStyle/>
              <a:p>
                <a:pPr>
                  <a:defRPr/>
                </a:pPr>
                <a:endParaRPr lang="en-US">
                  <a:ea typeface="ＭＳ Ｐゴシック" pitchFamily="-65" charset="-128"/>
                  <a:cs typeface="+mn-cs"/>
                </a:endParaRPr>
              </a:p>
            </p:txBody>
          </p:sp>
        </p:grpSp>
        <p:sp>
          <p:nvSpPr>
            <p:cNvPr id="6" name="Freeform 9"/>
            <p:cNvSpPr>
              <a:spLocks/>
            </p:cNvSpPr>
            <p:nvPr/>
          </p:nvSpPr>
          <p:spPr bwMode="auto">
            <a:xfrm>
              <a:off x="7924800" y="4811712"/>
              <a:ext cx="320675" cy="407988"/>
            </a:xfrm>
            <a:custGeom>
              <a:avLst/>
              <a:gdLst/>
              <a:ahLst/>
              <a:cxnLst>
                <a:cxn ang="0">
                  <a:pos x="107" y="257"/>
                </a:cxn>
                <a:cxn ang="0">
                  <a:pos x="117" y="246"/>
                </a:cxn>
                <a:cxn ang="0">
                  <a:pos x="113" y="229"/>
                </a:cxn>
                <a:cxn ang="0">
                  <a:pos x="106" y="205"/>
                </a:cxn>
                <a:cxn ang="0">
                  <a:pos x="77" y="178"/>
                </a:cxn>
                <a:cxn ang="0">
                  <a:pos x="48" y="153"/>
                </a:cxn>
                <a:cxn ang="0">
                  <a:pos x="34" y="126"/>
                </a:cxn>
                <a:cxn ang="0">
                  <a:pos x="29" y="83"/>
                </a:cxn>
                <a:cxn ang="0">
                  <a:pos x="61" y="72"/>
                </a:cxn>
                <a:cxn ang="0">
                  <a:pos x="113" y="66"/>
                </a:cxn>
                <a:cxn ang="0">
                  <a:pos x="135" y="68"/>
                </a:cxn>
                <a:cxn ang="0">
                  <a:pos x="140" y="74"/>
                </a:cxn>
                <a:cxn ang="0">
                  <a:pos x="150" y="64"/>
                </a:cxn>
                <a:cxn ang="0">
                  <a:pos x="146" y="55"/>
                </a:cxn>
                <a:cxn ang="0">
                  <a:pos x="152" y="37"/>
                </a:cxn>
                <a:cxn ang="0">
                  <a:pos x="167" y="22"/>
                </a:cxn>
                <a:cxn ang="0">
                  <a:pos x="179" y="18"/>
                </a:cxn>
                <a:cxn ang="0">
                  <a:pos x="194" y="27"/>
                </a:cxn>
                <a:cxn ang="0">
                  <a:pos x="202" y="18"/>
                </a:cxn>
                <a:cxn ang="0">
                  <a:pos x="189" y="0"/>
                </a:cxn>
                <a:cxn ang="0">
                  <a:pos x="171" y="0"/>
                </a:cxn>
                <a:cxn ang="0">
                  <a:pos x="150" y="10"/>
                </a:cxn>
                <a:cxn ang="0">
                  <a:pos x="137" y="35"/>
                </a:cxn>
                <a:cxn ang="0">
                  <a:pos x="119" y="47"/>
                </a:cxn>
                <a:cxn ang="0">
                  <a:pos x="92" y="51"/>
                </a:cxn>
                <a:cxn ang="0">
                  <a:pos x="44" y="56"/>
                </a:cxn>
                <a:cxn ang="0">
                  <a:pos x="5" y="68"/>
                </a:cxn>
                <a:cxn ang="0">
                  <a:pos x="0" y="78"/>
                </a:cxn>
                <a:cxn ang="0">
                  <a:pos x="3" y="109"/>
                </a:cxn>
                <a:cxn ang="0">
                  <a:pos x="17" y="151"/>
                </a:cxn>
                <a:cxn ang="0">
                  <a:pos x="36" y="186"/>
                </a:cxn>
                <a:cxn ang="0">
                  <a:pos x="55" y="217"/>
                </a:cxn>
                <a:cxn ang="0">
                  <a:pos x="73" y="238"/>
                </a:cxn>
                <a:cxn ang="0">
                  <a:pos x="90" y="253"/>
                </a:cxn>
                <a:cxn ang="0">
                  <a:pos x="107" y="257"/>
                </a:cxn>
              </a:cxnLst>
              <a:rect l="0" t="0" r="r" b="b"/>
              <a:pathLst>
                <a:path w="202" h="257">
                  <a:moveTo>
                    <a:pt x="107" y="257"/>
                  </a:moveTo>
                  <a:lnTo>
                    <a:pt x="117" y="246"/>
                  </a:lnTo>
                  <a:lnTo>
                    <a:pt x="113" y="229"/>
                  </a:lnTo>
                  <a:lnTo>
                    <a:pt x="106" y="205"/>
                  </a:lnTo>
                  <a:lnTo>
                    <a:pt x="77" y="178"/>
                  </a:lnTo>
                  <a:lnTo>
                    <a:pt x="48" y="153"/>
                  </a:lnTo>
                  <a:lnTo>
                    <a:pt x="34" y="126"/>
                  </a:lnTo>
                  <a:lnTo>
                    <a:pt x="29" y="83"/>
                  </a:lnTo>
                  <a:lnTo>
                    <a:pt x="61" y="72"/>
                  </a:lnTo>
                  <a:lnTo>
                    <a:pt x="113" y="66"/>
                  </a:lnTo>
                  <a:lnTo>
                    <a:pt x="135" y="68"/>
                  </a:lnTo>
                  <a:lnTo>
                    <a:pt x="140" y="74"/>
                  </a:lnTo>
                  <a:lnTo>
                    <a:pt x="150" y="64"/>
                  </a:lnTo>
                  <a:lnTo>
                    <a:pt x="146" y="55"/>
                  </a:lnTo>
                  <a:lnTo>
                    <a:pt x="152" y="37"/>
                  </a:lnTo>
                  <a:lnTo>
                    <a:pt x="167" y="22"/>
                  </a:lnTo>
                  <a:lnTo>
                    <a:pt x="179" y="18"/>
                  </a:lnTo>
                  <a:lnTo>
                    <a:pt x="194" y="27"/>
                  </a:lnTo>
                  <a:lnTo>
                    <a:pt x="202" y="18"/>
                  </a:lnTo>
                  <a:lnTo>
                    <a:pt x="189" y="0"/>
                  </a:lnTo>
                  <a:lnTo>
                    <a:pt x="171" y="0"/>
                  </a:lnTo>
                  <a:lnTo>
                    <a:pt x="150" y="10"/>
                  </a:lnTo>
                  <a:lnTo>
                    <a:pt x="137" y="35"/>
                  </a:lnTo>
                  <a:lnTo>
                    <a:pt x="119" y="47"/>
                  </a:lnTo>
                  <a:lnTo>
                    <a:pt x="92" y="51"/>
                  </a:lnTo>
                  <a:lnTo>
                    <a:pt x="44" y="56"/>
                  </a:lnTo>
                  <a:lnTo>
                    <a:pt x="5" y="68"/>
                  </a:lnTo>
                  <a:lnTo>
                    <a:pt x="0" y="78"/>
                  </a:lnTo>
                  <a:lnTo>
                    <a:pt x="3" y="109"/>
                  </a:lnTo>
                  <a:lnTo>
                    <a:pt x="17" y="151"/>
                  </a:lnTo>
                  <a:lnTo>
                    <a:pt x="36" y="186"/>
                  </a:lnTo>
                  <a:lnTo>
                    <a:pt x="55" y="217"/>
                  </a:lnTo>
                  <a:lnTo>
                    <a:pt x="73" y="238"/>
                  </a:lnTo>
                  <a:lnTo>
                    <a:pt x="90" y="253"/>
                  </a:lnTo>
                  <a:lnTo>
                    <a:pt x="107" y="257"/>
                  </a:lnTo>
                  <a:close/>
                </a:path>
              </a:pathLst>
            </a:custGeom>
            <a:grpFill/>
            <a:ln w="9525">
              <a:noFill/>
              <a:round/>
              <a:headEnd/>
              <a:tailEnd/>
            </a:ln>
          </p:spPr>
          <p:txBody>
            <a:bodyPr/>
            <a:lstStyle/>
            <a:p>
              <a:pPr>
                <a:defRPr/>
              </a:pPr>
              <a:endParaRPr lang="en-US">
                <a:ea typeface="ＭＳ Ｐゴシック" pitchFamily="-65" charset="-128"/>
                <a:cs typeface="+mn-cs"/>
              </a:endParaRPr>
            </a:p>
          </p:txBody>
        </p:sp>
      </p:grpSp>
      <p:sp>
        <p:nvSpPr>
          <p:cNvPr id="14" name="Text Box 5"/>
          <p:cNvSpPr txBox="1">
            <a:spLocks noChangeArrowheads="1"/>
          </p:cNvSpPr>
          <p:nvPr/>
        </p:nvSpPr>
        <p:spPr bwMode="auto">
          <a:xfrm>
            <a:off x="466725" y="2741613"/>
            <a:ext cx="1401763" cy="831850"/>
          </a:xfrm>
          <a:prstGeom prst="rect">
            <a:avLst/>
          </a:prstGeom>
          <a:noFill/>
          <a:ln w="9525">
            <a:solidFill>
              <a:schemeClr val="tx1"/>
            </a:solidFill>
            <a:miter lim="800000"/>
            <a:headEnd/>
            <a:tailEnd/>
          </a:ln>
        </p:spPr>
        <p:txBody>
          <a:bodyPr anchor="ctr" anchorCtr="1">
            <a:spAutoFit/>
          </a:bodyPr>
          <a:lstStyle/>
          <a:p>
            <a:r>
              <a:rPr lang="en-US" b="0">
                <a:latin typeface="Verdana" pitchFamily="34" charset="0"/>
              </a:rPr>
              <a:t>Raw Data</a:t>
            </a:r>
          </a:p>
        </p:txBody>
      </p:sp>
      <p:sp>
        <p:nvSpPr>
          <p:cNvPr id="15" name="Text Box 6"/>
          <p:cNvSpPr txBox="1">
            <a:spLocks noChangeArrowheads="1"/>
          </p:cNvSpPr>
          <p:nvPr/>
        </p:nvSpPr>
        <p:spPr bwMode="auto">
          <a:xfrm>
            <a:off x="2357438" y="2741613"/>
            <a:ext cx="1401762" cy="831850"/>
          </a:xfrm>
          <a:prstGeom prst="rect">
            <a:avLst/>
          </a:prstGeom>
          <a:noFill/>
          <a:ln w="9525">
            <a:solidFill>
              <a:schemeClr val="tx1"/>
            </a:solidFill>
            <a:miter lim="800000"/>
            <a:headEnd/>
            <a:tailEnd/>
          </a:ln>
        </p:spPr>
        <p:txBody>
          <a:bodyPr anchor="ctr" anchorCtr="1">
            <a:spAutoFit/>
          </a:bodyPr>
          <a:lstStyle/>
          <a:p>
            <a:pPr algn="ctr"/>
            <a:r>
              <a:rPr lang="en-US" b="0">
                <a:latin typeface="Verdana" pitchFamily="34" charset="0"/>
              </a:rPr>
              <a:t>Data Tables</a:t>
            </a:r>
          </a:p>
        </p:txBody>
      </p:sp>
      <p:sp>
        <p:nvSpPr>
          <p:cNvPr id="16" name="Text Box 7"/>
          <p:cNvSpPr txBox="1">
            <a:spLocks noChangeArrowheads="1"/>
          </p:cNvSpPr>
          <p:nvPr/>
        </p:nvSpPr>
        <p:spPr bwMode="auto">
          <a:xfrm>
            <a:off x="4162425" y="2741613"/>
            <a:ext cx="1824038" cy="831850"/>
          </a:xfrm>
          <a:prstGeom prst="rect">
            <a:avLst/>
          </a:prstGeom>
          <a:noFill/>
          <a:ln w="9525">
            <a:solidFill>
              <a:schemeClr val="tx1"/>
            </a:solidFill>
            <a:miter lim="800000"/>
            <a:headEnd/>
            <a:tailEnd/>
          </a:ln>
        </p:spPr>
        <p:txBody>
          <a:bodyPr anchor="ctr" anchorCtr="1">
            <a:spAutoFit/>
          </a:bodyPr>
          <a:lstStyle/>
          <a:p>
            <a:pPr algn="ctr"/>
            <a:r>
              <a:rPr lang="en-US" b="0">
                <a:latin typeface="Verdana" pitchFamily="34" charset="0"/>
              </a:rPr>
              <a:t>Visual Structures</a:t>
            </a:r>
          </a:p>
        </p:txBody>
      </p:sp>
      <p:sp>
        <p:nvSpPr>
          <p:cNvPr id="17" name="Text Box 8"/>
          <p:cNvSpPr txBox="1">
            <a:spLocks noChangeArrowheads="1"/>
          </p:cNvSpPr>
          <p:nvPr/>
        </p:nvSpPr>
        <p:spPr bwMode="auto">
          <a:xfrm>
            <a:off x="6399213" y="2741613"/>
            <a:ext cx="1519237" cy="831850"/>
          </a:xfrm>
          <a:prstGeom prst="rect">
            <a:avLst/>
          </a:prstGeom>
          <a:noFill/>
          <a:ln w="9525">
            <a:solidFill>
              <a:schemeClr val="tx1"/>
            </a:solidFill>
            <a:miter lim="800000"/>
            <a:headEnd/>
            <a:tailEnd/>
          </a:ln>
        </p:spPr>
        <p:txBody>
          <a:bodyPr anchor="ctr" anchorCtr="1">
            <a:spAutoFit/>
          </a:bodyPr>
          <a:lstStyle/>
          <a:p>
            <a:pPr algn="ctr"/>
            <a:r>
              <a:rPr lang="en-US" b="0">
                <a:latin typeface="Verdana" pitchFamily="34" charset="0"/>
              </a:rPr>
              <a:t>Views       	</a:t>
            </a:r>
          </a:p>
        </p:txBody>
      </p:sp>
      <p:cxnSp>
        <p:nvCxnSpPr>
          <p:cNvPr id="18" name="AutoShape 9"/>
          <p:cNvCxnSpPr>
            <a:cxnSpLocks noChangeShapeType="1"/>
            <a:stCxn id="14" idx="3"/>
            <a:endCxn id="15" idx="1"/>
          </p:cNvCxnSpPr>
          <p:nvPr/>
        </p:nvCxnSpPr>
        <p:spPr bwMode="auto">
          <a:xfrm>
            <a:off x="1868488" y="3157538"/>
            <a:ext cx="488950" cy="0"/>
          </a:xfrm>
          <a:prstGeom prst="straightConnector1">
            <a:avLst/>
          </a:prstGeom>
          <a:noFill/>
          <a:ln w="38100">
            <a:solidFill>
              <a:schemeClr val="tx1"/>
            </a:solidFill>
            <a:round/>
            <a:headEnd/>
            <a:tailEnd type="triangle" w="med" len="med"/>
          </a:ln>
        </p:spPr>
      </p:cxnSp>
      <p:cxnSp>
        <p:nvCxnSpPr>
          <p:cNvPr id="19" name="AutoShape 10"/>
          <p:cNvCxnSpPr>
            <a:cxnSpLocks noChangeShapeType="1"/>
            <a:stCxn id="15" idx="3"/>
            <a:endCxn id="16" idx="1"/>
          </p:cNvCxnSpPr>
          <p:nvPr/>
        </p:nvCxnSpPr>
        <p:spPr bwMode="auto">
          <a:xfrm>
            <a:off x="3759200" y="3157538"/>
            <a:ext cx="403225" cy="0"/>
          </a:xfrm>
          <a:prstGeom prst="straightConnector1">
            <a:avLst/>
          </a:prstGeom>
          <a:noFill/>
          <a:ln w="38100">
            <a:solidFill>
              <a:schemeClr val="tx1"/>
            </a:solidFill>
            <a:round/>
            <a:headEnd/>
            <a:tailEnd type="triangle" w="med" len="med"/>
          </a:ln>
        </p:spPr>
      </p:cxnSp>
      <p:cxnSp>
        <p:nvCxnSpPr>
          <p:cNvPr id="20" name="AutoShape 11"/>
          <p:cNvCxnSpPr>
            <a:cxnSpLocks noChangeShapeType="1"/>
            <a:stCxn id="16" idx="3"/>
            <a:endCxn id="17" idx="1"/>
          </p:cNvCxnSpPr>
          <p:nvPr/>
        </p:nvCxnSpPr>
        <p:spPr bwMode="auto">
          <a:xfrm>
            <a:off x="5986463" y="3157538"/>
            <a:ext cx="412750" cy="0"/>
          </a:xfrm>
          <a:prstGeom prst="straightConnector1">
            <a:avLst/>
          </a:prstGeom>
          <a:noFill/>
          <a:ln w="38100">
            <a:solidFill>
              <a:schemeClr val="tx1"/>
            </a:solidFill>
            <a:round/>
            <a:headEnd/>
            <a:tailEnd type="triangle" w="med" len="med"/>
          </a:ln>
        </p:spPr>
      </p:cxnSp>
      <p:sp>
        <p:nvSpPr>
          <p:cNvPr id="23562" name="Line 13"/>
          <p:cNvSpPr>
            <a:spLocks noChangeShapeType="1"/>
          </p:cNvSpPr>
          <p:nvPr/>
        </p:nvSpPr>
        <p:spPr bwMode="auto">
          <a:xfrm flipH="1" flipV="1">
            <a:off x="2063750" y="4630738"/>
            <a:ext cx="6243638" cy="4762"/>
          </a:xfrm>
          <a:prstGeom prst="line">
            <a:avLst/>
          </a:prstGeom>
          <a:noFill/>
          <a:ln w="38100">
            <a:solidFill>
              <a:schemeClr val="tx1"/>
            </a:solidFill>
            <a:round/>
            <a:headEnd/>
            <a:tailEnd/>
          </a:ln>
        </p:spPr>
        <p:txBody>
          <a:bodyPr/>
          <a:lstStyle/>
          <a:p>
            <a:endParaRPr lang="en-US"/>
          </a:p>
        </p:txBody>
      </p:sp>
      <p:sp>
        <p:nvSpPr>
          <p:cNvPr id="23563" name="Line 14"/>
          <p:cNvSpPr>
            <a:spLocks noChangeShapeType="1"/>
          </p:cNvSpPr>
          <p:nvPr/>
        </p:nvSpPr>
        <p:spPr bwMode="auto">
          <a:xfrm flipV="1">
            <a:off x="6203950" y="4233863"/>
            <a:ext cx="0" cy="393700"/>
          </a:xfrm>
          <a:prstGeom prst="line">
            <a:avLst/>
          </a:prstGeom>
          <a:noFill/>
          <a:ln w="38100">
            <a:solidFill>
              <a:schemeClr val="tx1"/>
            </a:solidFill>
            <a:round/>
            <a:headEnd/>
            <a:tailEnd type="triangle" w="med" len="med"/>
          </a:ln>
        </p:spPr>
        <p:txBody>
          <a:bodyPr/>
          <a:lstStyle/>
          <a:p>
            <a:endParaRPr lang="en-US"/>
          </a:p>
        </p:txBody>
      </p:sp>
      <p:sp>
        <p:nvSpPr>
          <p:cNvPr id="23564" name="Line 15"/>
          <p:cNvSpPr>
            <a:spLocks noChangeShapeType="1"/>
          </p:cNvSpPr>
          <p:nvPr/>
        </p:nvSpPr>
        <p:spPr bwMode="auto">
          <a:xfrm flipV="1">
            <a:off x="2079625" y="4235450"/>
            <a:ext cx="0" cy="393700"/>
          </a:xfrm>
          <a:prstGeom prst="line">
            <a:avLst/>
          </a:prstGeom>
          <a:noFill/>
          <a:ln w="38100">
            <a:solidFill>
              <a:schemeClr val="tx1"/>
            </a:solidFill>
            <a:round/>
            <a:headEnd/>
            <a:tailEnd type="triangle" w="med" len="med"/>
          </a:ln>
        </p:spPr>
        <p:txBody>
          <a:bodyPr/>
          <a:lstStyle/>
          <a:p>
            <a:endParaRPr lang="en-US"/>
          </a:p>
        </p:txBody>
      </p:sp>
      <p:sp>
        <p:nvSpPr>
          <p:cNvPr id="23565" name="Line 16"/>
          <p:cNvSpPr>
            <a:spLocks noChangeShapeType="1"/>
          </p:cNvSpPr>
          <p:nvPr/>
        </p:nvSpPr>
        <p:spPr bwMode="auto">
          <a:xfrm flipV="1">
            <a:off x="3946525" y="4230688"/>
            <a:ext cx="0" cy="393700"/>
          </a:xfrm>
          <a:prstGeom prst="line">
            <a:avLst/>
          </a:prstGeom>
          <a:noFill/>
          <a:ln w="38100">
            <a:solidFill>
              <a:schemeClr val="tx1"/>
            </a:solidFill>
            <a:round/>
            <a:headEnd/>
            <a:tailEnd type="triangle" w="med" len="med"/>
          </a:ln>
        </p:spPr>
        <p:txBody>
          <a:bodyPr/>
          <a:lstStyle/>
          <a:p>
            <a:endParaRPr lang="en-US"/>
          </a:p>
        </p:txBody>
      </p:sp>
      <p:sp>
        <p:nvSpPr>
          <p:cNvPr id="23566" name="Text Box 17"/>
          <p:cNvSpPr txBox="1">
            <a:spLocks noChangeArrowheads="1"/>
          </p:cNvSpPr>
          <p:nvPr/>
        </p:nvSpPr>
        <p:spPr bwMode="auto">
          <a:xfrm>
            <a:off x="1438275" y="2133600"/>
            <a:ext cx="1430338" cy="457200"/>
          </a:xfrm>
          <a:prstGeom prst="rect">
            <a:avLst/>
          </a:prstGeom>
          <a:noFill/>
          <a:ln w="9525">
            <a:noFill/>
            <a:miter lim="800000"/>
            <a:headEnd/>
            <a:tailEnd/>
          </a:ln>
        </p:spPr>
        <p:txBody>
          <a:bodyPr>
            <a:spAutoFit/>
          </a:bodyPr>
          <a:lstStyle/>
          <a:p>
            <a:pPr algn="ctr"/>
            <a:r>
              <a:rPr lang="en-US" b="0">
                <a:latin typeface="Verdana" pitchFamily="34" charset="0"/>
              </a:rPr>
              <a:t>Data</a:t>
            </a:r>
            <a:endParaRPr lang="en-US" b="0">
              <a:latin typeface="Times New Roman" pitchFamily="18" charset="0"/>
            </a:endParaRPr>
          </a:p>
        </p:txBody>
      </p:sp>
      <p:sp>
        <p:nvSpPr>
          <p:cNvPr id="23567" name="Text Box 18"/>
          <p:cNvSpPr txBox="1">
            <a:spLocks noChangeArrowheads="1"/>
          </p:cNvSpPr>
          <p:nvPr/>
        </p:nvSpPr>
        <p:spPr bwMode="auto">
          <a:xfrm>
            <a:off x="5119688" y="2133600"/>
            <a:ext cx="2014537" cy="457200"/>
          </a:xfrm>
          <a:prstGeom prst="rect">
            <a:avLst/>
          </a:prstGeom>
          <a:noFill/>
          <a:ln w="9525">
            <a:noFill/>
            <a:miter lim="800000"/>
            <a:headEnd/>
            <a:tailEnd/>
          </a:ln>
        </p:spPr>
        <p:txBody>
          <a:bodyPr>
            <a:spAutoFit/>
          </a:bodyPr>
          <a:lstStyle/>
          <a:p>
            <a:pPr algn="ctr"/>
            <a:r>
              <a:rPr lang="en-US" b="0">
                <a:latin typeface="Verdana" pitchFamily="34" charset="0"/>
              </a:rPr>
              <a:t>Visual Form</a:t>
            </a:r>
            <a:endParaRPr lang="en-US" b="0">
              <a:latin typeface="Times New Roman" pitchFamily="18" charset="0"/>
            </a:endParaRPr>
          </a:p>
        </p:txBody>
      </p:sp>
      <p:sp>
        <p:nvSpPr>
          <p:cNvPr id="27" name="Text Box 19"/>
          <p:cNvSpPr txBox="1">
            <a:spLocks noChangeArrowheads="1"/>
          </p:cNvSpPr>
          <p:nvPr/>
        </p:nvSpPr>
        <p:spPr bwMode="auto">
          <a:xfrm>
            <a:off x="839788" y="3595688"/>
            <a:ext cx="2598737" cy="641350"/>
          </a:xfrm>
          <a:prstGeom prst="rect">
            <a:avLst/>
          </a:prstGeom>
          <a:noFill/>
          <a:ln w="9525">
            <a:noFill/>
            <a:miter lim="800000"/>
            <a:headEnd/>
            <a:tailEnd/>
          </a:ln>
        </p:spPr>
        <p:txBody>
          <a:bodyPr>
            <a:spAutoFit/>
          </a:bodyPr>
          <a:lstStyle/>
          <a:p>
            <a:pPr algn="ctr"/>
            <a:r>
              <a:rPr lang="en-US" b="0">
                <a:latin typeface="Verdana" pitchFamily="34" charset="0"/>
              </a:rPr>
              <a:t>Data Transformations</a:t>
            </a:r>
            <a:endParaRPr lang="en-US" b="0">
              <a:latin typeface="Times New Roman" pitchFamily="18" charset="0"/>
            </a:endParaRPr>
          </a:p>
        </p:txBody>
      </p:sp>
      <p:sp>
        <p:nvSpPr>
          <p:cNvPr id="28" name="Text Box 20"/>
          <p:cNvSpPr txBox="1">
            <a:spLocks noChangeArrowheads="1"/>
          </p:cNvSpPr>
          <p:nvPr/>
        </p:nvSpPr>
        <p:spPr bwMode="auto">
          <a:xfrm>
            <a:off x="2954338" y="3595688"/>
            <a:ext cx="1941512" cy="646112"/>
          </a:xfrm>
          <a:prstGeom prst="rect">
            <a:avLst/>
          </a:prstGeom>
          <a:noFill/>
          <a:ln w="9525">
            <a:noFill/>
            <a:miter lim="800000"/>
            <a:headEnd/>
            <a:tailEnd/>
          </a:ln>
        </p:spPr>
        <p:txBody>
          <a:bodyPr>
            <a:spAutoFit/>
          </a:bodyPr>
          <a:lstStyle/>
          <a:p>
            <a:pPr algn="ctr"/>
            <a:r>
              <a:rPr lang="en-US" b="0">
                <a:latin typeface="Verdana" pitchFamily="34" charset="0"/>
              </a:rPr>
              <a:t>Visual Encodings</a:t>
            </a:r>
            <a:endParaRPr lang="en-US" b="0">
              <a:latin typeface="Times New Roman" pitchFamily="18" charset="0"/>
            </a:endParaRPr>
          </a:p>
        </p:txBody>
      </p:sp>
      <p:sp>
        <p:nvSpPr>
          <p:cNvPr id="29" name="Text Box 21"/>
          <p:cNvSpPr txBox="1">
            <a:spLocks noChangeArrowheads="1"/>
          </p:cNvSpPr>
          <p:nvPr/>
        </p:nvSpPr>
        <p:spPr bwMode="auto">
          <a:xfrm>
            <a:off x="5097463" y="3595688"/>
            <a:ext cx="2189162" cy="641350"/>
          </a:xfrm>
          <a:prstGeom prst="rect">
            <a:avLst/>
          </a:prstGeom>
          <a:noFill/>
          <a:ln w="9525">
            <a:noFill/>
            <a:miter lim="800000"/>
            <a:headEnd/>
            <a:tailEnd/>
          </a:ln>
        </p:spPr>
        <p:txBody>
          <a:bodyPr>
            <a:spAutoFit/>
          </a:bodyPr>
          <a:lstStyle/>
          <a:p>
            <a:pPr algn="ctr"/>
            <a:r>
              <a:rPr lang="en-US" b="0">
                <a:latin typeface="Verdana" pitchFamily="34" charset="0"/>
              </a:rPr>
              <a:t>View Transformations</a:t>
            </a:r>
            <a:endParaRPr lang="en-US" b="0">
              <a:latin typeface="Times New Roman" pitchFamily="18" charset="0"/>
            </a:endParaRPr>
          </a:p>
        </p:txBody>
      </p:sp>
      <p:sp>
        <p:nvSpPr>
          <p:cNvPr id="23571" name="Line 22"/>
          <p:cNvSpPr>
            <a:spLocks noChangeShapeType="1"/>
          </p:cNvSpPr>
          <p:nvPr/>
        </p:nvSpPr>
        <p:spPr bwMode="auto">
          <a:xfrm flipV="1">
            <a:off x="8323263" y="4078288"/>
            <a:ext cx="0" cy="569912"/>
          </a:xfrm>
          <a:prstGeom prst="line">
            <a:avLst/>
          </a:prstGeom>
          <a:noFill/>
          <a:ln w="38100">
            <a:solidFill>
              <a:schemeClr val="tx1"/>
            </a:solidFill>
            <a:round/>
            <a:headEnd/>
            <a:tailEnd/>
          </a:ln>
        </p:spPr>
        <p:txBody>
          <a:bodyPr wrap="none" anchor="ctr"/>
          <a:lstStyle/>
          <a:p>
            <a:endParaRPr lang="en-US"/>
          </a:p>
        </p:txBody>
      </p:sp>
      <p:sp>
        <p:nvSpPr>
          <p:cNvPr id="23572" name="Text Box 23"/>
          <p:cNvSpPr txBox="1">
            <a:spLocks noChangeArrowheads="1"/>
          </p:cNvSpPr>
          <p:nvPr/>
        </p:nvSpPr>
        <p:spPr bwMode="auto">
          <a:xfrm>
            <a:off x="7627938" y="2133600"/>
            <a:ext cx="1357312" cy="457200"/>
          </a:xfrm>
          <a:prstGeom prst="rect">
            <a:avLst/>
          </a:prstGeom>
          <a:noFill/>
          <a:ln w="9525">
            <a:noFill/>
            <a:miter lim="800000"/>
            <a:headEnd/>
            <a:tailEnd/>
          </a:ln>
        </p:spPr>
        <p:txBody>
          <a:bodyPr>
            <a:spAutoFit/>
          </a:bodyPr>
          <a:lstStyle/>
          <a:p>
            <a:pPr algn="ctr"/>
            <a:r>
              <a:rPr lang="en-US" b="0">
                <a:latin typeface="Verdana" pitchFamily="34" charset="0"/>
              </a:rPr>
              <a:t>Task</a:t>
            </a:r>
            <a:endParaRPr lang="en-US" b="0">
              <a:latin typeface="Times New Roman" pitchFamily="18" charset="0"/>
            </a:endParaRPr>
          </a:p>
        </p:txBody>
      </p:sp>
      <p:sp>
        <p:nvSpPr>
          <p:cNvPr id="23573" name="Rectangle 25"/>
          <p:cNvSpPr>
            <a:spLocks noChangeArrowheads="1"/>
          </p:cNvSpPr>
          <p:nvPr/>
        </p:nvSpPr>
        <p:spPr bwMode="auto">
          <a:xfrm>
            <a:off x="8574088" y="2697163"/>
            <a:ext cx="328612" cy="195262"/>
          </a:xfrm>
          <a:prstGeom prst="rect">
            <a:avLst/>
          </a:prstGeom>
          <a:solidFill>
            <a:srgbClr val="323232"/>
          </a:solidFill>
          <a:ln w="25400">
            <a:noFill/>
            <a:miter lim="800000"/>
            <a:headEnd/>
            <a:tailEnd/>
          </a:ln>
        </p:spPr>
        <p:txBody>
          <a:bodyPr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4"/>
                                        </p:tgtEl>
                                        <p:attrNameLst>
                                          <p:attrName>style.color</p:attrName>
                                        </p:attrNameLst>
                                      </p:cBhvr>
                                      <p:to>
                                        <a:srgbClr val="FF7C80"/>
                                      </p:to>
                                    </p:animClr>
                                  </p:childTnLst>
                                </p:cTn>
                              </p:par>
                              <p:par>
                                <p:cTn id="7" presetID="7" presetClass="emph" presetSubtype="2" fill="hold" nodeType="withEffect">
                                  <p:stCondLst>
                                    <p:cond delay="0"/>
                                  </p:stCondLst>
                                  <p:childTnLst>
                                    <p:animClr clrSpc="rgb" dir="cw">
                                      <p:cBhvr>
                                        <p:cTn id="8" dur="500" fill="hold"/>
                                        <p:tgtEl>
                                          <p:spTgt spid="14"/>
                                        </p:tgtEl>
                                        <p:attrNameLst>
                                          <p:attrName>stroke.color</p:attrName>
                                        </p:attrNameLst>
                                      </p:cBhvr>
                                      <p:to>
                                        <a:srgbClr val="FF7C80"/>
                                      </p:to>
                                    </p:animClr>
                                    <p:set>
                                      <p:cBhvr>
                                        <p:cTn id="9" dur="500" fill="hold"/>
                                        <p:tgtEl>
                                          <p:spTgt spid="14"/>
                                        </p:tgtEl>
                                        <p:attrNameLst>
                                          <p:attrName>stroke.on</p:attrName>
                                        </p:attrNameLst>
                                      </p:cBhvr>
                                      <p:to>
                                        <p:strVal val="true"/>
                                      </p:to>
                                    </p:set>
                                  </p:childTnLst>
                                </p:cTn>
                              </p:par>
                              <p:par>
                                <p:cTn id="10" presetID="3" presetClass="emph" presetSubtype="2" fill="hold" grpId="0" nodeType="withEffect">
                                  <p:stCondLst>
                                    <p:cond delay="0"/>
                                  </p:stCondLst>
                                  <p:childTnLst>
                                    <p:animClr clrSpc="rgb" dir="cw">
                                      <p:cBhvr override="childStyle">
                                        <p:cTn id="11" dur="500" fill="hold"/>
                                        <p:tgtEl>
                                          <p:spTgt spid="15"/>
                                        </p:tgtEl>
                                        <p:attrNameLst>
                                          <p:attrName>style.color</p:attrName>
                                        </p:attrNameLst>
                                      </p:cBhvr>
                                      <p:to>
                                        <a:srgbClr val="FF7C80"/>
                                      </p:to>
                                    </p:animClr>
                                  </p:childTnLst>
                                </p:cTn>
                              </p:par>
                              <p:par>
                                <p:cTn id="12" presetID="7" presetClass="emph" presetSubtype="2" fill="hold" nodeType="withEffect">
                                  <p:stCondLst>
                                    <p:cond delay="0"/>
                                  </p:stCondLst>
                                  <p:childTnLst>
                                    <p:animClr clrSpc="rgb" dir="cw">
                                      <p:cBhvr>
                                        <p:cTn id="13" dur="500" fill="hold"/>
                                        <p:tgtEl>
                                          <p:spTgt spid="15"/>
                                        </p:tgtEl>
                                        <p:attrNameLst>
                                          <p:attrName>stroke.color</p:attrName>
                                        </p:attrNameLst>
                                      </p:cBhvr>
                                      <p:to>
                                        <a:srgbClr val="FF7C80"/>
                                      </p:to>
                                    </p:animClr>
                                    <p:set>
                                      <p:cBhvr>
                                        <p:cTn id="14" dur="500" fill="hold"/>
                                        <p:tgtEl>
                                          <p:spTgt spid="15"/>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500" fill="hold"/>
                                        <p:tgtEl>
                                          <p:spTgt spid="18"/>
                                        </p:tgtEl>
                                        <p:attrNameLst>
                                          <p:attrName>stroke.color</p:attrName>
                                        </p:attrNameLst>
                                      </p:cBhvr>
                                      <p:to>
                                        <a:srgbClr val="FF7C80"/>
                                      </p:to>
                                    </p:animClr>
                                    <p:set>
                                      <p:cBhvr>
                                        <p:cTn id="17" dur="500" fill="hold"/>
                                        <p:tgtEl>
                                          <p:spTgt spid="18"/>
                                        </p:tgtEl>
                                        <p:attrNameLst>
                                          <p:attrName>stroke.on</p:attrName>
                                        </p:attrNameLst>
                                      </p:cBhvr>
                                      <p:to>
                                        <p:strVal val="true"/>
                                      </p:to>
                                    </p:set>
                                  </p:childTnLst>
                                </p:cTn>
                              </p:par>
                              <p:par>
                                <p:cTn id="18" presetID="3" presetClass="emph" presetSubtype="2" fill="hold" grpId="1" nodeType="withEffect">
                                  <p:stCondLst>
                                    <p:cond delay="0"/>
                                  </p:stCondLst>
                                  <p:childTnLst>
                                    <p:animClr clrSpc="rgb" dir="cw">
                                      <p:cBhvr override="childStyle">
                                        <p:cTn id="19" dur="500" fill="hold"/>
                                        <p:tgtEl>
                                          <p:spTgt spid="27"/>
                                        </p:tgtEl>
                                        <p:attrNameLst>
                                          <p:attrName>style.color</p:attrName>
                                        </p:attrNameLst>
                                      </p:cBhvr>
                                      <p:to>
                                        <a:srgbClr val="FF7C80"/>
                                      </p:to>
                                    </p:animClr>
                                  </p:childTnLst>
                                </p:cTn>
                              </p:par>
                            </p:childTnLst>
                          </p:cTn>
                        </p:par>
                      </p:childTnLst>
                    </p:cTn>
                  </p:par>
                  <p:par>
                    <p:cTn id="20" fill="hold">
                      <p:stCondLst>
                        <p:cond delay="indefinite"/>
                      </p:stCondLst>
                      <p:childTnLst>
                        <p:par>
                          <p:cTn id="21" fill="hold">
                            <p:stCondLst>
                              <p:cond delay="0"/>
                            </p:stCondLst>
                            <p:childTnLst>
                              <p:par>
                                <p:cTn id="22" presetID="7" presetClass="emph" presetSubtype="2" fill="hold" nodeType="clickEffect">
                                  <p:stCondLst>
                                    <p:cond delay="0"/>
                                  </p:stCondLst>
                                  <p:childTnLst>
                                    <p:animClr clrSpc="rgb" dir="cw">
                                      <p:cBhvr>
                                        <p:cTn id="23" dur="500" fill="hold"/>
                                        <p:tgtEl>
                                          <p:spTgt spid="14"/>
                                        </p:tgtEl>
                                        <p:attrNameLst>
                                          <p:attrName>stroke.color</p:attrName>
                                        </p:attrNameLst>
                                      </p:cBhvr>
                                      <p:to>
                                        <a:schemeClr val="tx1"/>
                                      </p:to>
                                    </p:animClr>
                                    <p:set>
                                      <p:cBhvr>
                                        <p:cTn id="24" dur="500" fill="hold"/>
                                        <p:tgtEl>
                                          <p:spTgt spid="14"/>
                                        </p:tgtEl>
                                        <p:attrNameLst>
                                          <p:attrName>stroke.on</p:attrName>
                                        </p:attrNameLst>
                                      </p:cBhvr>
                                      <p:to>
                                        <p:strVal val="true"/>
                                      </p:to>
                                    </p:set>
                                  </p:childTnLst>
                                </p:cTn>
                              </p:par>
                              <p:par>
                                <p:cTn id="25" presetID="3" presetClass="emph" presetSubtype="2" fill="hold" grpId="1" nodeType="withEffect">
                                  <p:stCondLst>
                                    <p:cond delay="0"/>
                                  </p:stCondLst>
                                  <p:childTnLst>
                                    <p:animClr clrSpc="rgb" dir="cw">
                                      <p:cBhvr override="childStyle">
                                        <p:cTn id="26" dur="500" fill="hold"/>
                                        <p:tgtEl>
                                          <p:spTgt spid="14"/>
                                        </p:tgtEl>
                                        <p:attrNameLst>
                                          <p:attrName>style.color</p:attrName>
                                        </p:attrNameLst>
                                      </p:cBhvr>
                                      <p:to>
                                        <a:schemeClr val="tx1"/>
                                      </p:to>
                                    </p:animClr>
                                  </p:childTnLst>
                                </p:cTn>
                              </p:par>
                              <p:par>
                                <p:cTn id="27" presetID="7" presetClass="emph" presetSubtype="2" fill="hold" nodeType="withEffect">
                                  <p:stCondLst>
                                    <p:cond delay="0"/>
                                  </p:stCondLst>
                                  <p:childTnLst>
                                    <p:animClr clrSpc="rgb" dir="cw">
                                      <p:cBhvr>
                                        <p:cTn id="28" dur="500" fill="hold"/>
                                        <p:tgtEl>
                                          <p:spTgt spid="18"/>
                                        </p:tgtEl>
                                        <p:attrNameLst>
                                          <p:attrName>stroke.color</p:attrName>
                                        </p:attrNameLst>
                                      </p:cBhvr>
                                      <p:to>
                                        <a:schemeClr val="tx1"/>
                                      </p:to>
                                    </p:animClr>
                                    <p:set>
                                      <p:cBhvr>
                                        <p:cTn id="29" dur="500" fill="hold"/>
                                        <p:tgtEl>
                                          <p:spTgt spid="18"/>
                                        </p:tgtEl>
                                        <p:attrNameLst>
                                          <p:attrName>stroke.on</p:attrName>
                                        </p:attrNameLst>
                                      </p:cBhvr>
                                      <p:to>
                                        <p:strVal val="true"/>
                                      </p:to>
                                    </p:set>
                                  </p:childTnLst>
                                </p:cTn>
                              </p:par>
                              <p:par>
                                <p:cTn id="30" presetID="3" presetClass="emph" presetSubtype="2" fill="hold" grpId="0" nodeType="withEffect">
                                  <p:stCondLst>
                                    <p:cond delay="0"/>
                                  </p:stCondLst>
                                  <p:childTnLst>
                                    <p:animClr clrSpc="rgb" dir="cw">
                                      <p:cBhvr override="childStyle">
                                        <p:cTn id="31" dur="500" fill="hold"/>
                                        <p:tgtEl>
                                          <p:spTgt spid="16"/>
                                        </p:tgtEl>
                                        <p:attrNameLst>
                                          <p:attrName>style.color</p:attrName>
                                        </p:attrNameLst>
                                      </p:cBhvr>
                                      <p:to>
                                        <a:srgbClr val="FF7C80"/>
                                      </p:to>
                                    </p:animClr>
                                  </p:childTnLst>
                                </p:cTn>
                              </p:par>
                              <p:par>
                                <p:cTn id="32" presetID="7" presetClass="emph" presetSubtype="2" fill="hold" nodeType="withEffect">
                                  <p:stCondLst>
                                    <p:cond delay="0"/>
                                  </p:stCondLst>
                                  <p:childTnLst>
                                    <p:animClr clrSpc="rgb" dir="cw">
                                      <p:cBhvr>
                                        <p:cTn id="33" dur="500" fill="hold"/>
                                        <p:tgtEl>
                                          <p:spTgt spid="16"/>
                                        </p:tgtEl>
                                        <p:attrNameLst>
                                          <p:attrName>stroke.color</p:attrName>
                                        </p:attrNameLst>
                                      </p:cBhvr>
                                      <p:to>
                                        <a:srgbClr val="FF7C80"/>
                                      </p:to>
                                    </p:animClr>
                                    <p:set>
                                      <p:cBhvr>
                                        <p:cTn id="34" dur="500" fill="hold"/>
                                        <p:tgtEl>
                                          <p:spTgt spid="16"/>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500" fill="hold"/>
                                        <p:tgtEl>
                                          <p:spTgt spid="19"/>
                                        </p:tgtEl>
                                        <p:attrNameLst>
                                          <p:attrName>stroke.color</p:attrName>
                                        </p:attrNameLst>
                                      </p:cBhvr>
                                      <p:to>
                                        <a:srgbClr val="FF7C80"/>
                                      </p:to>
                                    </p:animClr>
                                    <p:set>
                                      <p:cBhvr>
                                        <p:cTn id="37" dur="500" fill="hold"/>
                                        <p:tgtEl>
                                          <p:spTgt spid="19"/>
                                        </p:tgtEl>
                                        <p:attrNameLst>
                                          <p:attrName>stroke.on</p:attrName>
                                        </p:attrNameLst>
                                      </p:cBhvr>
                                      <p:to>
                                        <p:strVal val="true"/>
                                      </p:to>
                                    </p:set>
                                  </p:childTnLst>
                                </p:cTn>
                              </p:par>
                              <p:par>
                                <p:cTn id="38" presetID="3" presetClass="emph" presetSubtype="2" fill="hold" grpId="2" nodeType="withEffect">
                                  <p:stCondLst>
                                    <p:cond delay="0"/>
                                  </p:stCondLst>
                                  <p:childTnLst>
                                    <p:animClr clrSpc="rgb" dir="cw">
                                      <p:cBhvr override="childStyle">
                                        <p:cTn id="39" dur="500" fill="hold"/>
                                        <p:tgtEl>
                                          <p:spTgt spid="27"/>
                                        </p:tgtEl>
                                        <p:attrNameLst>
                                          <p:attrName>style.color</p:attrName>
                                        </p:attrNameLst>
                                      </p:cBhvr>
                                      <p:to>
                                        <a:schemeClr val="tx1"/>
                                      </p:to>
                                    </p:animClr>
                                  </p:childTnLst>
                                </p:cTn>
                              </p:par>
                              <p:par>
                                <p:cTn id="40" presetID="3" presetClass="emph" presetSubtype="2" fill="hold" grpId="1" nodeType="withEffect">
                                  <p:stCondLst>
                                    <p:cond delay="0"/>
                                  </p:stCondLst>
                                  <p:childTnLst>
                                    <p:animClr clrSpc="rgb" dir="cw">
                                      <p:cBhvr override="childStyle">
                                        <p:cTn id="41" dur="500" fill="hold"/>
                                        <p:tgtEl>
                                          <p:spTgt spid="28"/>
                                        </p:tgtEl>
                                        <p:attrNameLst>
                                          <p:attrName>style.color</p:attrName>
                                        </p:attrNameLst>
                                      </p:cBhvr>
                                      <p:to>
                                        <a:srgbClr val="FF7C80"/>
                                      </p:to>
                                    </p:animClr>
                                  </p:childTnLst>
                                </p:cTn>
                              </p:par>
                            </p:childTnLst>
                          </p:cTn>
                        </p:par>
                      </p:childTnLst>
                    </p:cTn>
                  </p:par>
                  <p:par>
                    <p:cTn id="42" fill="hold">
                      <p:stCondLst>
                        <p:cond delay="indefinite"/>
                      </p:stCondLst>
                      <p:childTnLst>
                        <p:par>
                          <p:cTn id="43" fill="hold">
                            <p:stCondLst>
                              <p:cond delay="0"/>
                            </p:stCondLst>
                            <p:childTnLst>
                              <p:par>
                                <p:cTn id="44" presetID="3" presetClass="emph" presetSubtype="2" fill="hold" grpId="0" nodeType="clickEffect">
                                  <p:stCondLst>
                                    <p:cond delay="0"/>
                                  </p:stCondLst>
                                  <p:childTnLst>
                                    <p:animClr clrSpc="rgb" dir="cw">
                                      <p:cBhvr override="childStyle">
                                        <p:cTn id="45" dur="500" fill="hold"/>
                                        <p:tgtEl>
                                          <p:spTgt spid="17"/>
                                        </p:tgtEl>
                                        <p:attrNameLst>
                                          <p:attrName>style.color</p:attrName>
                                        </p:attrNameLst>
                                      </p:cBhvr>
                                      <p:to>
                                        <a:srgbClr val="FF7C80"/>
                                      </p:to>
                                    </p:animClr>
                                  </p:childTnLst>
                                </p:cTn>
                              </p:par>
                              <p:par>
                                <p:cTn id="46" presetID="7" presetClass="emph" presetSubtype="2" fill="hold" nodeType="withEffect">
                                  <p:stCondLst>
                                    <p:cond delay="0"/>
                                  </p:stCondLst>
                                  <p:childTnLst>
                                    <p:animClr clrSpc="rgb" dir="cw">
                                      <p:cBhvr>
                                        <p:cTn id="47" dur="500" fill="hold"/>
                                        <p:tgtEl>
                                          <p:spTgt spid="17"/>
                                        </p:tgtEl>
                                        <p:attrNameLst>
                                          <p:attrName>stroke.color</p:attrName>
                                        </p:attrNameLst>
                                      </p:cBhvr>
                                      <p:to>
                                        <a:srgbClr val="FF7C80"/>
                                      </p:to>
                                    </p:animClr>
                                    <p:set>
                                      <p:cBhvr>
                                        <p:cTn id="48" dur="500" fill="hold"/>
                                        <p:tgtEl>
                                          <p:spTgt spid="17"/>
                                        </p:tgtEl>
                                        <p:attrNameLst>
                                          <p:attrName>stroke.on</p:attrName>
                                        </p:attrNameLst>
                                      </p:cBhvr>
                                      <p:to>
                                        <p:strVal val="true"/>
                                      </p:to>
                                    </p:set>
                                  </p:childTnLst>
                                </p:cTn>
                              </p:par>
                              <p:par>
                                <p:cTn id="49" presetID="7" presetClass="emph" presetSubtype="2" fill="hold" nodeType="withEffect">
                                  <p:stCondLst>
                                    <p:cond delay="0"/>
                                  </p:stCondLst>
                                  <p:childTnLst>
                                    <p:animClr clrSpc="rgb" dir="cw">
                                      <p:cBhvr>
                                        <p:cTn id="50" dur="500" fill="hold"/>
                                        <p:tgtEl>
                                          <p:spTgt spid="20"/>
                                        </p:tgtEl>
                                        <p:attrNameLst>
                                          <p:attrName>stroke.color</p:attrName>
                                        </p:attrNameLst>
                                      </p:cBhvr>
                                      <p:to>
                                        <a:srgbClr val="FF7C80"/>
                                      </p:to>
                                    </p:animClr>
                                    <p:set>
                                      <p:cBhvr>
                                        <p:cTn id="51" dur="500" fill="hold"/>
                                        <p:tgtEl>
                                          <p:spTgt spid="20"/>
                                        </p:tgtEl>
                                        <p:attrNameLst>
                                          <p:attrName>stroke.on</p:attrName>
                                        </p:attrNameLst>
                                      </p:cBhvr>
                                      <p:to>
                                        <p:strVal val="true"/>
                                      </p:to>
                                    </p:set>
                                  </p:childTnLst>
                                </p:cTn>
                              </p:par>
                              <p:par>
                                <p:cTn id="52" presetID="7" presetClass="emph" presetSubtype="2" fill="hold" nodeType="withEffect">
                                  <p:stCondLst>
                                    <p:cond delay="0"/>
                                  </p:stCondLst>
                                  <p:childTnLst>
                                    <p:animClr clrSpc="rgb" dir="cw">
                                      <p:cBhvr>
                                        <p:cTn id="53" dur="500" fill="hold"/>
                                        <p:tgtEl>
                                          <p:spTgt spid="15"/>
                                        </p:tgtEl>
                                        <p:attrNameLst>
                                          <p:attrName>stroke.color</p:attrName>
                                        </p:attrNameLst>
                                      </p:cBhvr>
                                      <p:to>
                                        <a:schemeClr val="tx1"/>
                                      </p:to>
                                    </p:animClr>
                                    <p:set>
                                      <p:cBhvr>
                                        <p:cTn id="54" dur="500" fill="hold"/>
                                        <p:tgtEl>
                                          <p:spTgt spid="15"/>
                                        </p:tgtEl>
                                        <p:attrNameLst>
                                          <p:attrName>stroke.on</p:attrName>
                                        </p:attrNameLst>
                                      </p:cBhvr>
                                      <p:to>
                                        <p:strVal val="true"/>
                                      </p:to>
                                    </p:set>
                                  </p:childTnLst>
                                </p:cTn>
                              </p:par>
                              <p:par>
                                <p:cTn id="55" presetID="3" presetClass="emph" presetSubtype="2" fill="hold" grpId="1" nodeType="withEffect">
                                  <p:stCondLst>
                                    <p:cond delay="0"/>
                                  </p:stCondLst>
                                  <p:childTnLst>
                                    <p:animClr clrSpc="rgb" dir="cw">
                                      <p:cBhvr override="childStyle">
                                        <p:cTn id="56" dur="500" fill="hold"/>
                                        <p:tgtEl>
                                          <p:spTgt spid="15"/>
                                        </p:tgtEl>
                                        <p:attrNameLst>
                                          <p:attrName>style.color</p:attrName>
                                        </p:attrNameLst>
                                      </p:cBhvr>
                                      <p:to>
                                        <a:schemeClr val="tx1"/>
                                      </p:to>
                                    </p:animClr>
                                  </p:childTnLst>
                                </p:cTn>
                              </p:par>
                              <p:par>
                                <p:cTn id="57" presetID="7" presetClass="emph" presetSubtype="2" fill="hold" nodeType="withEffect">
                                  <p:stCondLst>
                                    <p:cond delay="0"/>
                                  </p:stCondLst>
                                  <p:childTnLst>
                                    <p:animClr clrSpc="rgb" dir="cw">
                                      <p:cBhvr>
                                        <p:cTn id="58" dur="500" fill="hold"/>
                                        <p:tgtEl>
                                          <p:spTgt spid="19"/>
                                        </p:tgtEl>
                                        <p:attrNameLst>
                                          <p:attrName>stroke.color</p:attrName>
                                        </p:attrNameLst>
                                      </p:cBhvr>
                                      <p:to>
                                        <a:schemeClr val="tx1"/>
                                      </p:to>
                                    </p:animClr>
                                    <p:set>
                                      <p:cBhvr>
                                        <p:cTn id="59" dur="500" fill="hold"/>
                                        <p:tgtEl>
                                          <p:spTgt spid="19"/>
                                        </p:tgtEl>
                                        <p:attrNameLst>
                                          <p:attrName>stroke.on</p:attrName>
                                        </p:attrNameLst>
                                      </p:cBhvr>
                                      <p:to>
                                        <p:strVal val="true"/>
                                      </p:to>
                                    </p:set>
                                  </p:childTnLst>
                                </p:cTn>
                              </p:par>
                              <p:par>
                                <p:cTn id="60" presetID="3" presetClass="emph" presetSubtype="2" fill="hold" grpId="2" nodeType="withEffect">
                                  <p:stCondLst>
                                    <p:cond delay="0"/>
                                  </p:stCondLst>
                                  <p:childTnLst>
                                    <p:animClr clrSpc="rgb" dir="cw">
                                      <p:cBhvr override="childStyle">
                                        <p:cTn id="61" dur="500" fill="hold"/>
                                        <p:tgtEl>
                                          <p:spTgt spid="28"/>
                                        </p:tgtEl>
                                        <p:attrNameLst>
                                          <p:attrName>style.color</p:attrName>
                                        </p:attrNameLst>
                                      </p:cBhvr>
                                      <p:to>
                                        <a:schemeClr val="tx1"/>
                                      </p:to>
                                    </p:animClr>
                                  </p:childTnLst>
                                </p:cTn>
                              </p:par>
                              <p:par>
                                <p:cTn id="62" presetID="3" presetClass="emph" presetSubtype="2" fill="hold" grpId="1" nodeType="withEffect">
                                  <p:stCondLst>
                                    <p:cond delay="0"/>
                                  </p:stCondLst>
                                  <p:childTnLst>
                                    <p:animClr clrSpc="rgb" dir="cw">
                                      <p:cBhvr override="childStyle">
                                        <p:cTn id="63" dur="500" fill="hold"/>
                                        <p:tgtEl>
                                          <p:spTgt spid="29"/>
                                        </p:tgtEl>
                                        <p:attrNameLst>
                                          <p:attrName>style.color</p:attrName>
                                        </p:attrNameLst>
                                      </p:cBhvr>
                                      <p:to>
                                        <a:srgbClr val="FF7C80"/>
                                      </p:to>
                                    </p:animClr>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0" nodeType="clickEffect">
                                  <p:stCondLst>
                                    <p:cond delay="0"/>
                                  </p:stCondLst>
                                  <p:childTnLst>
                                    <p:animClr clrSpc="rgb" dir="cw">
                                      <p:cBhvr override="childStyle">
                                        <p:cTn id="67" dur="500" fill="hold"/>
                                        <p:tgtEl>
                                          <p:spTgt spid="27"/>
                                        </p:tgtEl>
                                        <p:attrNameLst>
                                          <p:attrName>style.color</p:attrName>
                                        </p:attrNameLst>
                                      </p:cBhvr>
                                      <p:to>
                                        <a:srgbClr val="FF7C80"/>
                                      </p:to>
                                    </p:animClr>
                                  </p:childTnLst>
                                </p:cTn>
                              </p:par>
                              <p:par>
                                <p:cTn id="68" presetID="3" presetClass="emph" presetSubtype="2" fill="hold" grpId="0" nodeType="withEffect">
                                  <p:stCondLst>
                                    <p:cond delay="0"/>
                                  </p:stCondLst>
                                  <p:childTnLst>
                                    <p:animClr clrSpc="rgb" dir="cw">
                                      <p:cBhvr override="childStyle">
                                        <p:cTn id="69" dur="500" fill="hold"/>
                                        <p:tgtEl>
                                          <p:spTgt spid="28"/>
                                        </p:tgtEl>
                                        <p:attrNameLst>
                                          <p:attrName>style.color</p:attrName>
                                        </p:attrNameLst>
                                      </p:cBhvr>
                                      <p:to>
                                        <a:srgbClr val="FF7C80"/>
                                      </p:to>
                                    </p:animClr>
                                  </p:childTnLst>
                                </p:cTn>
                              </p:par>
                              <p:par>
                                <p:cTn id="70" presetID="3" presetClass="emph" presetSubtype="2" fill="hold" grpId="0" nodeType="withEffect">
                                  <p:stCondLst>
                                    <p:cond delay="0"/>
                                  </p:stCondLst>
                                  <p:childTnLst>
                                    <p:animClr clrSpc="rgb" dir="cw">
                                      <p:cBhvr override="childStyle">
                                        <p:cTn id="71" dur="500" fill="hold"/>
                                        <p:tgtEl>
                                          <p:spTgt spid="29"/>
                                        </p:tgtEl>
                                        <p:attrNameLst>
                                          <p:attrName>style.color</p:attrName>
                                        </p:attrNameLst>
                                      </p:cBhvr>
                                      <p:to>
                                        <a:srgbClr val="FF7C80"/>
                                      </p:to>
                                    </p:animClr>
                                  </p:childTnLst>
                                </p:cTn>
                              </p:par>
                              <p:par>
                                <p:cTn id="72" presetID="7" presetClass="emph" presetSubtype="2" fill="hold" nodeType="withEffect">
                                  <p:stCondLst>
                                    <p:cond delay="0"/>
                                  </p:stCondLst>
                                  <p:childTnLst>
                                    <p:animClr clrSpc="rgb" dir="cw">
                                      <p:cBhvr>
                                        <p:cTn id="73" dur="500" fill="hold"/>
                                        <p:tgtEl>
                                          <p:spTgt spid="16"/>
                                        </p:tgtEl>
                                        <p:attrNameLst>
                                          <p:attrName>stroke.color</p:attrName>
                                        </p:attrNameLst>
                                      </p:cBhvr>
                                      <p:to>
                                        <a:schemeClr val="tx1"/>
                                      </p:to>
                                    </p:animClr>
                                    <p:set>
                                      <p:cBhvr>
                                        <p:cTn id="74" dur="500" fill="hold"/>
                                        <p:tgtEl>
                                          <p:spTgt spid="16"/>
                                        </p:tgtEl>
                                        <p:attrNameLst>
                                          <p:attrName>stroke.on</p:attrName>
                                        </p:attrNameLst>
                                      </p:cBhvr>
                                      <p:to>
                                        <p:strVal val="true"/>
                                      </p:to>
                                    </p:set>
                                  </p:childTnLst>
                                </p:cTn>
                              </p:par>
                              <p:par>
                                <p:cTn id="75" presetID="3" presetClass="emph" presetSubtype="2" fill="hold" grpId="1" nodeType="withEffect">
                                  <p:stCondLst>
                                    <p:cond delay="0"/>
                                  </p:stCondLst>
                                  <p:childTnLst>
                                    <p:animClr clrSpc="rgb" dir="cw">
                                      <p:cBhvr override="childStyle">
                                        <p:cTn id="76" dur="500" fill="hold"/>
                                        <p:tgtEl>
                                          <p:spTgt spid="16"/>
                                        </p:tgtEl>
                                        <p:attrNameLst>
                                          <p:attrName>style.color</p:attrName>
                                        </p:attrNameLst>
                                      </p:cBhvr>
                                      <p:to>
                                        <a:schemeClr val="tx1"/>
                                      </p:to>
                                    </p:animClr>
                                  </p:childTnLst>
                                </p:cTn>
                              </p:par>
                              <p:par>
                                <p:cTn id="77" presetID="7" presetClass="emph" presetSubtype="2" fill="hold" nodeType="withEffect">
                                  <p:stCondLst>
                                    <p:cond delay="0"/>
                                  </p:stCondLst>
                                  <p:childTnLst>
                                    <p:animClr clrSpc="rgb" dir="cw">
                                      <p:cBhvr>
                                        <p:cTn id="78" dur="500" fill="hold"/>
                                        <p:tgtEl>
                                          <p:spTgt spid="17"/>
                                        </p:tgtEl>
                                        <p:attrNameLst>
                                          <p:attrName>stroke.color</p:attrName>
                                        </p:attrNameLst>
                                      </p:cBhvr>
                                      <p:to>
                                        <a:schemeClr val="tx1"/>
                                      </p:to>
                                    </p:animClr>
                                    <p:set>
                                      <p:cBhvr>
                                        <p:cTn id="79" dur="500" fill="hold"/>
                                        <p:tgtEl>
                                          <p:spTgt spid="17"/>
                                        </p:tgtEl>
                                        <p:attrNameLst>
                                          <p:attrName>stroke.on</p:attrName>
                                        </p:attrNameLst>
                                      </p:cBhvr>
                                      <p:to>
                                        <p:strVal val="true"/>
                                      </p:to>
                                    </p:set>
                                  </p:childTnLst>
                                </p:cTn>
                              </p:par>
                              <p:par>
                                <p:cTn id="80" presetID="3" presetClass="emph" presetSubtype="2" fill="hold" grpId="1" nodeType="withEffect">
                                  <p:stCondLst>
                                    <p:cond delay="0"/>
                                  </p:stCondLst>
                                  <p:childTnLst>
                                    <p:animClr clrSpc="rgb" dir="cw">
                                      <p:cBhvr override="childStyle">
                                        <p:cTn id="81" dur="500" fill="hold"/>
                                        <p:tgtEl>
                                          <p:spTgt spid="17"/>
                                        </p:tgtEl>
                                        <p:attrNameLst>
                                          <p:attrName>style.color</p:attrName>
                                        </p:attrNameLst>
                                      </p:cBhvr>
                                      <p:to>
                                        <a:schemeClr val="tx1"/>
                                      </p:to>
                                    </p:animClr>
                                  </p:childTnLst>
                                </p:cTn>
                              </p:par>
                              <p:par>
                                <p:cTn id="82" presetID="7" presetClass="emph" presetSubtype="2" fill="hold" nodeType="withEffect">
                                  <p:stCondLst>
                                    <p:cond delay="0"/>
                                  </p:stCondLst>
                                  <p:childTnLst>
                                    <p:animClr clrSpc="rgb" dir="cw">
                                      <p:cBhvr>
                                        <p:cTn id="83" dur="500" fill="hold"/>
                                        <p:tgtEl>
                                          <p:spTgt spid="20"/>
                                        </p:tgtEl>
                                        <p:attrNameLst>
                                          <p:attrName>stroke.color</p:attrName>
                                        </p:attrNameLst>
                                      </p:cBhvr>
                                      <p:to>
                                        <a:schemeClr val="tx1"/>
                                      </p:to>
                                    </p:animClr>
                                    <p:set>
                                      <p:cBhvr>
                                        <p:cTn id="84" dur="500" fill="hold"/>
                                        <p:tgtEl>
                                          <p:spTgt spid="2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27" grpId="0"/>
      <p:bldP spid="27" grpId="1"/>
      <p:bldP spid="27" grpId="2"/>
      <p:bldP spid="28" grpId="0"/>
      <p:bldP spid="28" grpId="1"/>
      <p:bldP spid="28" grpId="2"/>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ea typeface="ＭＳ Ｐゴシック"/>
              <a:cs typeface="ＭＳ Ｐゴシック"/>
            </a:endParaRPr>
          </a:p>
        </p:txBody>
      </p:sp>
      <p:sp>
        <p:nvSpPr>
          <p:cNvPr id="24579" name="Content Placeholder 2"/>
          <p:cNvSpPr>
            <a:spLocks noGrp="1"/>
          </p:cNvSpPr>
          <p:nvPr>
            <p:ph idx="1"/>
          </p:nvPr>
        </p:nvSpPr>
        <p:spPr/>
        <p:txBody>
          <a:bodyPr/>
          <a:lstStyle/>
          <a:p>
            <a:endParaRPr lang="en-US" smtClean="0">
              <a:ea typeface="ＭＳ Ｐゴシック"/>
              <a:cs typeface="ＭＳ Ｐゴシック"/>
            </a:endParaRPr>
          </a:p>
        </p:txBody>
      </p:sp>
      <p:pic>
        <p:nvPicPr>
          <p:cNvPr id="24580" name="Picture 2"/>
          <p:cNvPicPr>
            <a:picLocks noChangeAspect="1" noChangeArrowheads="1"/>
          </p:cNvPicPr>
          <p:nvPr/>
        </p:nvPicPr>
        <p:blipFill>
          <a:blip r:embed="rId3"/>
          <a:srcRect/>
          <a:stretch>
            <a:fillRect/>
          </a:stretch>
        </p:blipFill>
        <p:spPr bwMode="auto">
          <a:xfrm>
            <a:off x="304800" y="0"/>
            <a:ext cx="8572500" cy="6858000"/>
          </a:xfrm>
          <a:prstGeom prst="rect">
            <a:avLst/>
          </a:prstGeom>
          <a:noFill/>
          <a:ln w="9525">
            <a:noFill/>
            <a:miter lim="800000"/>
            <a:headEnd/>
            <a:tailEnd/>
          </a:ln>
        </p:spPr>
      </p:pic>
      <p:sp>
        <p:nvSpPr>
          <p:cNvPr id="5" name="Oval 4"/>
          <p:cNvSpPr>
            <a:spLocks noChangeArrowheads="1"/>
          </p:cNvSpPr>
          <p:nvPr/>
        </p:nvSpPr>
        <p:spPr bwMode="auto">
          <a:xfrm>
            <a:off x="6438900" y="76200"/>
            <a:ext cx="2171700" cy="4267200"/>
          </a:xfrm>
          <a:prstGeom prst="ellipse">
            <a:avLst/>
          </a:prstGeom>
          <a:noFill/>
          <a:ln w="57150" algn="ctr">
            <a:solidFill>
              <a:srgbClr val="C00000"/>
            </a:solidFill>
            <a:round/>
            <a:headEnd/>
            <a:tailEnd/>
          </a:ln>
        </p:spPr>
        <p:txBody>
          <a:bodyPr/>
          <a:lstStyle/>
          <a:p>
            <a:pPr eaLnBrk="0" hangingPunct="0"/>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ea typeface="ＭＳ Ｐゴシック"/>
              <a:cs typeface="ＭＳ Ｐゴシック"/>
            </a:endParaRPr>
          </a:p>
        </p:txBody>
      </p:sp>
      <p:sp>
        <p:nvSpPr>
          <p:cNvPr id="7171" name="Content Placeholder 2"/>
          <p:cNvSpPr>
            <a:spLocks noGrp="1"/>
          </p:cNvSpPr>
          <p:nvPr>
            <p:ph idx="1"/>
          </p:nvPr>
        </p:nvSpPr>
        <p:spPr/>
        <p:txBody>
          <a:bodyPr/>
          <a:lstStyle/>
          <a:p>
            <a:endParaRPr lang="en-US" smtClean="0">
              <a:ea typeface="ＭＳ Ｐゴシック"/>
              <a:cs typeface="ＭＳ Ｐゴシック"/>
            </a:endParaRPr>
          </a:p>
        </p:txBody>
      </p:sp>
      <p:pic>
        <p:nvPicPr>
          <p:cNvPr id="7172" name="Picture 2"/>
          <p:cNvPicPr>
            <a:picLocks noChangeAspect="1" noChangeArrowheads="1"/>
          </p:cNvPicPr>
          <p:nvPr/>
        </p:nvPicPr>
        <p:blipFill>
          <a:blip r:embed="rId3"/>
          <a:srcRect t="11009"/>
          <a:stretch>
            <a:fillRect/>
          </a:stretch>
        </p:blipFill>
        <p:spPr bwMode="auto">
          <a:xfrm>
            <a:off x="138113" y="0"/>
            <a:ext cx="88392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ea typeface="ＭＳ Ｐゴシック"/>
              <a:cs typeface="ＭＳ Ｐゴシック"/>
            </a:endParaRPr>
          </a:p>
        </p:txBody>
      </p:sp>
      <p:sp>
        <p:nvSpPr>
          <p:cNvPr id="25603" name="Content Placeholder 2"/>
          <p:cNvSpPr>
            <a:spLocks noGrp="1"/>
          </p:cNvSpPr>
          <p:nvPr>
            <p:ph idx="1"/>
          </p:nvPr>
        </p:nvSpPr>
        <p:spPr/>
        <p:txBody>
          <a:bodyPr/>
          <a:lstStyle/>
          <a:p>
            <a:endParaRPr lang="en-US" smtClean="0">
              <a:ea typeface="ＭＳ Ｐゴシック"/>
              <a:cs typeface="ＭＳ Ｐゴシック"/>
            </a:endParaRPr>
          </a:p>
        </p:txBody>
      </p:sp>
      <p:pic>
        <p:nvPicPr>
          <p:cNvPr id="25604" name="Picture 2"/>
          <p:cNvPicPr>
            <a:picLocks noChangeAspect="1" noChangeArrowheads="1"/>
          </p:cNvPicPr>
          <p:nvPr/>
        </p:nvPicPr>
        <p:blipFill>
          <a:blip r:embed="rId3"/>
          <a:srcRect r="13333"/>
          <a:stretch>
            <a:fillRect/>
          </a:stretch>
        </p:blipFill>
        <p:spPr bwMode="auto">
          <a:xfrm>
            <a:off x="304800" y="0"/>
            <a:ext cx="855503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371600"/>
            <a:ext cx="8153400" cy="4756150"/>
          </a:xfrm>
        </p:spPr>
        <p:txBody>
          <a:bodyPr/>
          <a:lstStyle/>
          <a:p>
            <a:pPr marL="0" indent="0">
              <a:buFont typeface="Wingdings" pitchFamily="2" charset="2"/>
              <a:buNone/>
            </a:pPr>
            <a:r>
              <a:rPr lang="en-US" sz="2800" smtClean="0">
                <a:ea typeface="ＭＳ Ｐゴシック"/>
                <a:cs typeface="ＭＳ Ｐゴシック"/>
              </a:rPr>
              <a:t>Today's first task is not to invent wholly new [</a:t>
            </a:r>
            <a:r>
              <a:rPr lang="en-US" sz="2800" i="1" smtClean="0">
                <a:ea typeface="ＭＳ Ｐゴシック"/>
                <a:cs typeface="ＭＳ Ｐゴシック"/>
              </a:rPr>
              <a:t>graphical</a:t>
            </a:r>
            <a:r>
              <a:rPr lang="en-US" sz="2800" smtClean="0">
                <a:ea typeface="ＭＳ Ｐゴシック"/>
                <a:cs typeface="ＭＳ Ｐゴシック"/>
              </a:rPr>
              <a:t>] techniques, though these are needed. Rather we need most vitally to recognize and reorganize the essential of old techniques, to make easy their assembly in new ways, and to modify their external appearances to fit the new opportunities.</a:t>
            </a:r>
          </a:p>
          <a:p>
            <a:pPr marL="0" indent="0">
              <a:buFont typeface="Wingdings" pitchFamily="2" charset="2"/>
              <a:buNone/>
            </a:pPr>
            <a:endParaRPr lang="en-US" sz="1400" smtClean="0">
              <a:ea typeface="ＭＳ Ｐゴシック"/>
              <a:cs typeface="ＭＳ Ｐゴシック"/>
            </a:endParaRPr>
          </a:p>
          <a:p>
            <a:pPr marL="0" indent="0" algn="r">
              <a:buFont typeface="Wingdings" pitchFamily="2" charset="2"/>
              <a:buNone/>
            </a:pPr>
            <a:r>
              <a:rPr lang="en-US" sz="2800" smtClean="0">
                <a:ea typeface="ＭＳ Ｐゴシック"/>
                <a:cs typeface="ＭＳ Ｐゴシック"/>
              </a:rPr>
              <a:t>J. W. Tukey, </a:t>
            </a:r>
            <a:r>
              <a:rPr lang="en-US" sz="2800" i="1" smtClean="0">
                <a:ea typeface="ＭＳ Ｐゴシック"/>
                <a:cs typeface="ＭＳ Ｐゴシック"/>
              </a:rPr>
              <a:t>The Future of Data Analysis</a:t>
            </a:r>
            <a:r>
              <a:rPr lang="en-US" sz="2800" smtClean="0">
                <a:ea typeface="ＭＳ Ｐゴシック"/>
                <a:cs typeface="ＭＳ Ｐゴシック"/>
              </a:rPr>
              <a:t>, 1962.</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0" y="0"/>
            <a:ext cx="9144000" cy="6858000"/>
          </a:xfrm>
          <a:prstGeom prst="rect">
            <a:avLst/>
          </a:prstGeom>
          <a:solidFill>
            <a:schemeClr val="tx1"/>
          </a:solidFill>
          <a:ln w="9525" algn="ctr">
            <a:noFill/>
            <a:round/>
            <a:headEnd/>
            <a:tailEnd/>
          </a:ln>
        </p:spPr>
        <p:txBody>
          <a:bodyPr/>
          <a:lstStyle/>
          <a:p>
            <a:pPr eaLnBrk="0" hangingPunct="0"/>
            <a:endParaRPr lang="en-US"/>
          </a:p>
        </p:txBody>
      </p:sp>
      <p:pic>
        <p:nvPicPr>
          <p:cNvPr id="69635" name="Picture 2"/>
          <p:cNvPicPr>
            <a:picLocks noChangeAspect="1" noChangeArrowheads="1"/>
          </p:cNvPicPr>
          <p:nvPr/>
        </p:nvPicPr>
        <p:blipFill>
          <a:blip r:embed="rId3"/>
          <a:srcRect/>
          <a:stretch>
            <a:fillRect/>
          </a:stretch>
        </p:blipFill>
        <p:spPr bwMode="auto">
          <a:xfrm>
            <a:off x="381000" y="2270125"/>
            <a:ext cx="8458200" cy="3140075"/>
          </a:xfrm>
          <a:prstGeom prst="rect">
            <a:avLst/>
          </a:prstGeom>
          <a:noFill/>
          <a:ln w="9525">
            <a:noFill/>
            <a:miter lim="800000"/>
            <a:headEnd/>
            <a:tailEnd/>
          </a:ln>
          <a:scene3d>
            <a:camera prst="orthographicFront">
              <a:rot lat="0" lon="60000" rev="0"/>
            </a:camera>
            <a:lightRig rig="threePt" dir="t"/>
          </a:scene3d>
        </p:spPr>
      </p:pic>
      <p:sp>
        <p:nvSpPr>
          <p:cNvPr id="27652" name="TextBox 5"/>
          <p:cNvSpPr txBox="1">
            <a:spLocks noChangeArrowheads="1"/>
          </p:cNvSpPr>
          <p:nvPr/>
        </p:nvSpPr>
        <p:spPr bwMode="auto">
          <a:xfrm>
            <a:off x="122238" y="1066800"/>
            <a:ext cx="8901112" cy="1046163"/>
          </a:xfrm>
          <a:prstGeom prst="rect">
            <a:avLst/>
          </a:prstGeom>
          <a:noFill/>
          <a:ln w="9525">
            <a:noFill/>
            <a:miter lim="800000"/>
            <a:headEnd/>
            <a:tailEnd/>
          </a:ln>
        </p:spPr>
        <p:txBody>
          <a:bodyPr>
            <a:spAutoFit/>
          </a:bodyPr>
          <a:lstStyle/>
          <a:p>
            <a:pPr algn="r"/>
            <a:r>
              <a:rPr lang="en-US" sz="3400" b="0">
                <a:solidFill>
                  <a:srgbClr val="000000"/>
                </a:solidFill>
                <a:latin typeface="Gill Sans MT" pitchFamily="34" charset="0"/>
              </a:rPr>
              <a:t>Protovis:  A Declarative Language for Visualization</a:t>
            </a:r>
          </a:p>
          <a:p>
            <a:pPr algn="r"/>
            <a:r>
              <a:rPr lang="en-US" sz="2800">
                <a:solidFill>
                  <a:srgbClr val="000000"/>
                </a:solidFill>
                <a:latin typeface="Gill Sans MT" pitchFamily="34" charset="0"/>
              </a:rPr>
              <a:t>http://protovis.org/</a:t>
            </a:r>
          </a:p>
        </p:txBody>
      </p:sp>
      <p:sp>
        <p:nvSpPr>
          <p:cNvPr id="27653" name="TextBox 5"/>
          <p:cNvSpPr txBox="1">
            <a:spLocks noChangeArrowheads="1"/>
          </p:cNvSpPr>
          <p:nvPr/>
        </p:nvSpPr>
        <p:spPr bwMode="auto">
          <a:xfrm>
            <a:off x="152400" y="5724525"/>
            <a:ext cx="8901113" cy="523875"/>
          </a:xfrm>
          <a:prstGeom prst="rect">
            <a:avLst/>
          </a:prstGeom>
          <a:noFill/>
          <a:ln w="9525">
            <a:noFill/>
            <a:miter lim="800000"/>
            <a:headEnd/>
            <a:tailEnd/>
          </a:ln>
        </p:spPr>
        <p:txBody>
          <a:bodyPr>
            <a:spAutoFit/>
          </a:bodyPr>
          <a:lstStyle/>
          <a:p>
            <a:pPr algn="ctr"/>
            <a:r>
              <a:rPr lang="en-US" sz="2800" b="0">
                <a:solidFill>
                  <a:srgbClr val="000000"/>
                </a:solidFill>
                <a:latin typeface="Gill Sans MT" pitchFamily="34" charset="0"/>
              </a:rPr>
              <a:t>A graphic is a composition of data-representative marks.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28675" name="Title 1"/>
          <p:cNvSpPr>
            <a:spLocks noGrp="1"/>
          </p:cNvSpPr>
          <p:nvPr>
            <p:ph type="title"/>
          </p:nvPr>
        </p:nvSpPr>
        <p:spPr/>
        <p:txBody>
          <a:bodyPr/>
          <a:lstStyle/>
          <a:p>
            <a:endParaRPr lang="en-US" smtClean="0">
              <a:ea typeface="ＭＳ Ｐゴシック"/>
              <a:cs typeface="ＭＳ Ｐゴシック"/>
            </a:endParaRPr>
          </a:p>
        </p:txBody>
      </p:sp>
      <p:sp>
        <p:nvSpPr>
          <p:cNvPr id="28676" name="Content Placeholder 2"/>
          <p:cNvSpPr>
            <a:spLocks noGrp="1"/>
          </p:cNvSpPr>
          <p:nvPr>
            <p:ph idx="1"/>
          </p:nvPr>
        </p:nvSpPr>
        <p:spPr/>
        <p:txBody>
          <a:bodyPr/>
          <a:lstStyle/>
          <a:p>
            <a:endParaRPr lang="en-US" smtClean="0">
              <a:ea typeface="ＭＳ Ｐゴシック"/>
              <a:cs typeface="ＭＳ Ｐゴシック"/>
            </a:endParaRPr>
          </a:p>
        </p:txBody>
      </p:sp>
      <p:sp>
        <p:nvSpPr>
          <p:cNvPr id="28677" name="TextBox 10"/>
          <p:cNvSpPr txBox="1">
            <a:spLocks noChangeArrowheads="1"/>
          </p:cNvSpPr>
          <p:nvPr/>
        </p:nvSpPr>
        <p:spPr bwMode="auto">
          <a:xfrm>
            <a:off x="333375" y="6153150"/>
            <a:ext cx="3886200" cy="400050"/>
          </a:xfrm>
          <a:prstGeom prst="rect">
            <a:avLst/>
          </a:prstGeom>
          <a:noFill/>
          <a:ln w="9525">
            <a:noFill/>
            <a:miter lim="800000"/>
            <a:headEnd/>
            <a:tailEnd/>
          </a:ln>
        </p:spPr>
        <p:txBody>
          <a:bodyPr>
            <a:spAutoFit/>
          </a:bodyPr>
          <a:lstStyle/>
          <a:p>
            <a:r>
              <a:rPr lang="en-US" sz="2000">
                <a:solidFill>
                  <a:srgbClr val="000000"/>
                </a:solidFill>
              </a:rPr>
              <a:t>Bullet Charts </a:t>
            </a:r>
            <a:r>
              <a:rPr lang="en-US" sz="2000" b="0">
                <a:solidFill>
                  <a:srgbClr val="000000"/>
                </a:solidFill>
              </a:rPr>
              <a:t>| Clint Ivy</a:t>
            </a:r>
          </a:p>
        </p:txBody>
      </p:sp>
      <p:pic>
        <p:nvPicPr>
          <p:cNvPr id="28678" name="Picture 3"/>
          <p:cNvPicPr>
            <a:picLocks noChangeAspect="1" noChangeArrowheads="1"/>
          </p:cNvPicPr>
          <p:nvPr/>
        </p:nvPicPr>
        <p:blipFill>
          <a:blip r:embed="rId2"/>
          <a:srcRect/>
          <a:stretch>
            <a:fillRect/>
          </a:stretch>
        </p:blipFill>
        <p:spPr bwMode="auto">
          <a:xfrm>
            <a:off x="1219200" y="1371600"/>
            <a:ext cx="6865938" cy="3505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29699" name="Title 1"/>
          <p:cNvSpPr>
            <a:spLocks noGrp="1"/>
          </p:cNvSpPr>
          <p:nvPr>
            <p:ph type="title"/>
          </p:nvPr>
        </p:nvSpPr>
        <p:spPr/>
        <p:txBody>
          <a:bodyPr/>
          <a:lstStyle/>
          <a:p>
            <a:endParaRPr lang="en-US" smtClean="0">
              <a:ea typeface="ＭＳ Ｐゴシック"/>
              <a:cs typeface="ＭＳ Ｐゴシック"/>
            </a:endParaRPr>
          </a:p>
        </p:txBody>
      </p:sp>
      <p:sp>
        <p:nvSpPr>
          <p:cNvPr id="29700" name="Content Placeholder 2"/>
          <p:cNvSpPr>
            <a:spLocks noGrp="1"/>
          </p:cNvSpPr>
          <p:nvPr>
            <p:ph idx="1"/>
          </p:nvPr>
        </p:nvSpPr>
        <p:spPr/>
        <p:txBody>
          <a:bodyPr/>
          <a:lstStyle/>
          <a:p>
            <a:endParaRPr lang="en-US" smtClean="0">
              <a:ea typeface="ＭＳ Ｐゴシック"/>
              <a:cs typeface="ＭＳ Ｐゴシック"/>
            </a:endParaRPr>
          </a:p>
        </p:txBody>
      </p:sp>
      <p:sp>
        <p:nvSpPr>
          <p:cNvPr id="29701" name="TextBox 10"/>
          <p:cNvSpPr txBox="1">
            <a:spLocks noChangeArrowheads="1"/>
          </p:cNvSpPr>
          <p:nvPr/>
        </p:nvSpPr>
        <p:spPr bwMode="auto">
          <a:xfrm>
            <a:off x="333375" y="6153150"/>
            <a:ext cx="4848225" cy="400050"/>
          </a:xfrm>
          <a:prstGeom prst="rect">
            <a:avLst/>
          </a:prstGeom>
          <a:noFill/>
          <a:ln w="9525">
            <a:noFill/>
            <a:miter lim="800000"/>
            <a:headEnd/>
            <a:tailEnd/>
          </a:ln>
        </p:spPr>
        <p:txBody>
          <a:bodyPr>
            <a:spAutoFit/>
          </a:bodyPr>
          <a:lstStyle/>
          <a:p>
            <a:r>
              <a:rPr lang="en-US" sz="2000">
                <a:solidFill>
                  <a:srgbClr val="000000"/>
                </a:solidFill>
              </a:rPr>
              <a:t>Climate Graph </a:t>
            </a:r>
            <a:r>
              <a:rPr lang="en-US" sz="2000" b="0">
                <a:solidFill>
                  <a:srgbClr val="000000"/>
                </a:solidFill>
              </a:rPr>
              <a:t>| Robert Kosara</a:t>
            </a:r>
          </a:p>
        </p:txBody>
      </p:sp>
      <p:pic>
        <p:nvPicPr>
          <p:cNvPr id="29702" name="Picture 2"/>
          <p:cNvPicPr>
            <a:picLocks noChangeAspect="1" noChangeArrowheads="1"/>
          </p:cNvPicPr>
          <p:nvPr/>
        </p:nvPicPr>
        <p:blipFill>
          <a:blip r:embed="rId2"/>
          <a:srcRect/>
          <a:stretch>
            <a:fillRect/>
          </a:stretch>
        </p:blipFill>
        <p:spPr bwMode="auto">
          <a:xfrm>
            <a:off x="1847850" y="247650"/>
            <a:ext cx="5391150" cy="57721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30723" name="Title 1"/>
          <p:cNvSpPr>
            <a:spLocks noGrp="1"/>
          </p:cNvSpPr>
          <p:nvPr>
            <p:ph type="title"/>
          </p:nvPr>
        </p:nvSpPr>
        <p:spPr/>
        <p:txBody>
          <a:bodyPr/>
          <a:lstStyle/>
          <a:p>
            <a:endParaRPr lang="en-US" smtClean="0">
              <a:ea typeface="ＭＳ Ｐゴシック"/>
              <a:cs typeface="ＭＳ Ｐゴシック"/>
            </a:endParaRPr>
          </a:p>
        </p:txBody>
      </p:sp>
      <p:sp>
        <p:nvSpPr>
          <p:cNvPr id="30724" name="Content Placeholder 2"/>
          <p:cNvSpPr>
            <a:spLocks noGrp="1"/>
          </p:cNvSpPr>
          <p:nvPr>
            <p:ph idx="1"/>
          </p:nvPr>
        </p:nvSpPr>
        <p:spPr/>
        <p:txBody>
          <a:bodyPr/>
          <a:lstStyle/>
          <a:p>
            <a:endParaRPr lang="en-US" smtClean="0">
              <a:ea typeface="ＭＳ Ｐゴシック"/>
              <a:cs typeface="ＭＳ Ｐゴシック"/>
            </a:endParaRPr>
          </a:p>
        </p:txBody>
      </p:sp>
      <p:sp>
        <p:nvSpPr>
          <p:cNvPr id="30725" name="TextBox 10"/>
          <p:cNvSpPr txBox="1">
            <a:spLocks noChangeArrowheads="1"/>
          </p:cNvSpPr>
          <p:nvPr/>
        </p:nvSpPr>
        <p:spPr bwMode="auto">
          <a:xfrm>
            <a:off x="333375" y="6153150"/>
            <a:ext cx="4848225" cy="400050"/>
          </a:xfrm>
          <a:prstGeom prst="rect">
            <a:avLst/>
          </a:prstGeom>
          <a:noFill/>
          <a:ln w="9525">
            <a:noFill/>
            <a:miter lim="800000"/>
            <a:headEnd/>
            <a:tailEnd/>
          </a:ln>
        </p:spPr>
        <p:txBody>
          <a:bodyPr>
            <a:spAutoFit/>
          </a:bodyPr>
          <a:lstStyle/>
          <a:p>
            <a:r>
              <a:rPr lang="en-US" sz="2000">
                <a:solidFill>
                  <a:srgbClr val="000000"/>
                </a:solidFill>
              </a:rPr>
              <a:t>Bach’s Prelude #1 in C Major </a:t>
            </a:r>
            <a:r>
              <a:rPr lang="en-US" sz="2000" b="0">
                <a:solidFill>
                  <a:srgbClr val="000000"/>
                </a:solidFill>
              </a:rPr>
              <a:t>| Jieun Oh</a:t>
            </a:r>
          </a:p>
        </p:txBody>
      </p:sp>
      <p:pic>
        <p:nvPicPr>
          <p:cNvPr id="30726" name="Picture 4" descr="C:\DOCUME~1\jheer\LOCALS~1\Temp\VMwareDnD\6d1793b1\jieun.music.tiff"/>
          <p:cNvPicPr>
            <a:picLocks noChangeAspect="1" noChangeArrowheads="1"/>
          </p:cNvPicPr>
          <p:nvPr/>
        </p:nvPicPr>
        <p:blipFill>
          <a:blip r:embed="rId2"/>
          <a:srcRect t="7613" b="12750"/>
          <a:stretch>
            <a:fillRect/>
          </a:stretch>
        </p:blipFill>
        <p:spPr bwMode="auto">
          <a:xfrm>
            <a:off x="0" y="914400"/>
            <a:ext cx="9144000" cy="4724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31747" name="Title 1"/>
          <p:cNvSpPr>
            <a:spLocks noGrp="1"/>
          </p:cNvSpPr>
          <p:nvPr>
            <p:ph type="title"/>
          </p:nvPr>
        </p:nvSpPr>
        <p:spPr/>
        <p:txBody>
          <a:bodyPr/>
          <a:lstStyle/>
          <a:p>
            <a:endParaRPr lang="en-US" smtClean="0">
              <a:ea typeface="ＭＳ Ｐゴシック"/>
              <a:cs typeface="ＭＳ Ｐゴシック"/>
            </a:endParaRPr>
          </a:p>
        </p:txBody>
      </p:sp>
      <p:sp>
        <p:nvSpPr>
          <p:cNvPr id="31748" name="Content Placeholder 2"/>
          <p:cNvSpPr>
            <a:spLocks noGrp="1"/>
          </p:cNvSpPr>
          <p:nvPr>
            <p:ph idx="1"/>
          </p:nvPr>
        </p:nvSpPr>
        <p:spPr/>
        <p:txBody>
          <a:bodyPr/>
          <a:lstStyle/>
          <a:p>
            <a:endParaRPr lang="en-US" smtClean="0">
              <a:ea typeface="ＭＳ Ｐゴシック"/>
              <a:cs typeface="ＭＳ Ｐゴシック"/>
            </a:endParaRPr>
          </a:p>
        </p:txBody>
      </p:sp>
      <p:pic>
        <p:nvPicPr>
          <p:cNvPr id="31749" name="Picture 2"/>
          <p:cNvPicPr>
            <a:picLocks noChangeAspect="1" noChangeArrowheads="1"/>
          </p:cNvPicPr>
          <p:nvPr/>
        </p:nvPicPr>
        <p:blipFill>
          <a:blip r:embed="rId2"/>
          <a:srcRect l="1601" t="3200" b="2400"/>
          <a:stretch>
            <a:fillRect/>
          </a:stretch>
        </p:blipFill>
        <p:spPr bwMode="auto">
          <a:xfrm>
            <a:off x="914400" y="0"/>
            <a:ext cx="7239000" cy="6945313"/>
          </a:xfrm>
          <a:prstGeom prst="rect">
            <a:avLst/>
          </a:prstGeom>
          <a:noFill/>
          <a:ln w="9525">
            <a:noFill/>
            <a:miter lim="800000"/>
            <a:headEnd/>
            <a:tailEnd/>
          </a:ln>
        </p:spPr>
      </p:pic>
      <p:sp>
        <p:nvSpPr>
          <p:cNvPr id="31750" name="TextBox 10"/>
          <p:cNvSpPr txBox="1">
            <a:spLocks noChangeArrowheads="1"/>
          </p:cNvSpPr>
          <p:nvPr/>
        </p:nvSpPr>
        <p:spPr bwMode="auto">
          <a:xfrm>
            <a:off x="333375" y="6153150"/>
            <a:ext cx="3886200" cy="400050"/>
          </a:xfrm>
          <a:prstGeom prst="rect">
            <a:avLst/>
          </a:prstGeom>
          <a:noFill/>
          <a:ln w="9525">
            <a:noFill/>
            <a:miter lim="800000"/>
            <a:headEnd/>
            <a:tailEnd/>
          </a:ln>
        </p:spPr>
        <p:txBody>
          <a:bodyPr>
            <a:spAutoFit/>
          </a:bodyPr>
          <a:lstStyle/>
          <a:p>
            <a:r>
              <a:rPr lang="en-US" sz="2000">
                <a:solidFill>
                  <a:srgbClr val="000000"/>
                </a:solidFill>
              </a:rPr>
              <a:t>FlickrSeason</a:t>
            </a:r>
            <a:r>
              <a:rPr lang="en-US" sz="2000" b="0">
                <a:solidFill>
                  <a:srgbClr val="000000"/>
                </a:solidFill>
              </a:rPr>
              <a:t> | Ken-Ichi Ueda</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32771" name="Title 1"/>
          <p:cNvSpPr>
            <a:spLocks noGrp="1"/>
          </p:cNvSpPr>
          <p:nvPr>
            <p:ph type="title"/>
          </p:nvPr>
        </p:nvSpPr>
        <p:spPr/>
        <p:txBody>
          <a:bodyPr/>
          <a:lstStyle/>
          <a:p>
            <a:endParaRPr lang="en-US" smtClean="0">
              <a:ea typeface="ＭＳ Ｐゴシック"/>
              <a:cs typeface="ＭＳ Ｐゴシック"/>
            </a:endParaRPr>
          </a:p>
        </p:txBody>
      </p:sp>
      <p:sp>
        <p:nvSpPr>
          <p:cNvPr id="32772" name="Content Placeholder 2"/>
          <p:cNvSpPr>
            <a:spLocks noGrp="1"/>
          </p:cNvSpPr>
          <p:nvPr>
            <p:ph idx="1"/>
          </p:nvPr>
        </p:nvSpPr>
        <p:spPr/>
        <p:txBody>
          <a:bodyPr/>
          <a:lstStyle/>
          <a:p>
            <a:endParaRPr lang="en-US" smtClean="0">
              <a:ea typeface="ＭＳ Ｐゴシック"/>
              <a:cs typeface="ＭＳ Ｐゴシック"/>
            </a:endParaRPr>
          </a:p>
        </p:txBody>
      </p:sp>
      <p:sp>
        <p:nvSpPr>
          <p:cNvPr id="32773" name="TextBox 10"/>
          <p:cNvSpPr txBox="1">
            <a:spLocks noChangeArrowheads="1"/>
          </p:cNvSpPr>
          <p:nvPr/>
        </p:nvSpPr>
        <p:spPr bwMode="auto">
          <a:xfrm>
            <a:off x="333375" y="6153150"/>
            <a:ext cx="4848225" cy="400050"/>
          </a:xfrm>
          <a:prstGeom prst="rect">
            <a:avLst/>
          </a:prstGeom>
          <a:noFill/>
          <a:ln w="9525">
            <a:noFill/>
            <a:miter lim="800000"/>
            <a:headEnd/>
            <a:tailEnd/>
          </a:ln>
        </p:spPr>
        <p:txBody>
          <a:bodyPr>
            <a:spAutoFit/>
          </a:bodyPr>
          <a:lstStyle/>
          <a:p>
            <a:r>
              <a:rPr lang="en-US" sz="2000">
                <a:solidFill>
                  <a:srgbClr val="000000"/>
                </a:solidFill>
              </a:rPr>
              <a:t>Dymaxion Maps </a:t>
            </a:r>
            <a:r>
              <a:rPr lang="en-US" sz="2000" b="0">
                <a:solidFill>
                  <a:srgbClr val="000000"/>
                </a:solidFill>
              </a:rPr>
              <a:t>| Vadim Ogievetsky</a:t>
            </a:r>
          </a:p>
        </p:txBody>
      </p:sp>
      <p:pic>
        <p:nvPicPr>
          <p:cNvPr id="32774" name="Picture 6"/>
          <p:cNvPicPr>
            <a:picLocks noChangeAspect="1" noChangeArrowheads="1"/>
          </p:cNvPicPr>
          <p:nvPr/>
        </p:nvPicPr>
        <p:blipFill>
          <a:blip r:embed="rId2"/>
          <a:srcRect/>
          <a:stretch>
            <a:fillRect/>
          </a:stretch>
        </p:blipFill>
        <p:spPr bwMode="auto">
          <a:xfrm>
            <a:off x="457200" y="533400"/>
            <a:ext cx="8382000" cy="480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3200400" y="346075"/>
            <a:ext cx="2743200" cy="584200"/>
          </a:xfrm>
          <a:prstGeom prst="rect">
            <a:avLst/>
          </a:prstGeom>
          <a:noFill/>
          <a:ln w="9525">
            <a:noFill/>
            <a:miter lim="800000"/>
            <a:headEnd/>
            <a:tailEnd/>
          </a:ln>
        </p:spPr>
        <p:txBody>
          <a:bodyPr>
            <a:spAutoFit/>
          </a:bodyPr>
          <a:lstStyle/>
          <a:p>
            <a:pPr algn="ctr"/>
            <a:r>
              <a:rPr lang="en-US" sz="3200" b="0" dirty="0"/>
              <a:t>Acquisition</a:t>
            </a:r>
          </a:p>
        </p:txBody>
      </p:sp>
      <p:sp>
        <p:nvSpPr>
          <p:cNvPr id="34819" name="TextBox 4"/>
          <p:cNvSpPr txBox="1">
            <a:spLocks noChangeArrowheads="1"/>
          </p:cNvSpPr>
          <p:nvPr/>
        </p:nvSpPr>
        <p:spPr bwMode="auto">
          <a:xfrm>
            <a:off x="3200400" y="1276350"/>
            <a:ext cx="2743200" cy="584200"/>
          </a:xfrm>
          <a:prstGeom prst="rect">
            <a:avLst/>
          </a:prstGeom>
          <a:noFill/>
          <a:ln w="9525">
            <a:noFill/>
            <a:miter lim="800000"/>
            <a:headEnd/>
            <a:tailEnd/>
          </a:ln>
        </p:spPr>
        <p:txBody>
          <a:bodyPr>
            <a:spAutoFit/>
          </a:bodyPr>
          <a:lstStyle/>
          <a:p>
            <a:pPr algn="ctr"/>
            <a:r>
              <a:rPr lang="en-US" sz="3200" b="0"/>
              <a:t>Cleaning</a:t>
            </a:r>
          </a:p>
        </p:txBody>
      </p:sp>
      <p:sp>
        <p:nvSpPr>
          <p:cNvPr id="34820" name="TextBox 5"/>
          <p:cNvSpPr txBox="1">
            <a:spLocks noChangeArrowheads="1"/>
          </p:cNvSpPr>
          <p:nvPr/>
        </p:nvSpPr>
        <p:spPr bwMode="auto">
          <a:xfrm>
            <a:off x="3200400" y="2206625"/>
            <a:ext cx="2743200" cy="584200"/>
          </a:xfrm>
          <a:prstGeom prst="rect">
            <a:avLst/>
          </a:prstGeom>
          <a:noFill/>
          <a:ln w="9525">
            <a:noFill/>
            <a:miter lim="800000"/>
            <a:headEnd/>
            <a:tailEnd/>
          </a:ln>
        </p:spPr>
        <p:txBody>
          <a:bodyPr>
            <a:spAutoFit/>
          </a:bodyPr>
          <a:lstStyle/>
          <a:p>
            <a:pPr algn="ctr"/>
            <a:r>
              <a:rPr lang="en-US" sz="3200" b="0"/>
              <a:t>Integration</a:t>
            </a:r>
          </a:p>
        </p:txBody>
      </p:sp>
      <p:sp>
        <p:nvSpPr>
          <p:cNvPr id="34821" name="TextBox 6"/>
          <p:cNvSpPr txBox="1">
            <a:spLocks noChangeArrowheads="1"/>
          </p:cNvSpPr>
          <p:nvPr/>
        </p:nvSpPr>
        <p:spPr bwMode="auto">
          <a:xfrm>
            <a:off x="3200400" y="4067175"/>
            <a:ext cx="2743200" cy="584200"/>
          </a:xfrm>
          <a:prstGeom prst="rect">
            <a:avLst/>
          </a:prstGeom>
          <a:noFill/>
          <a:ln w="9525">
            <a:noFill/>
            <a:miter lim="800000"/>
            <a:headEnd/>
            <a:tailEnd/>
          </a:ln>
        </p:spPr>
        <p:txBody>
          <a:bodyPr>
            <a:spAutoFit/>
          </a:bodyPr>
          <a:lstStyle/>
          <a:p>
            <a:pPr algn="ctr"/>
            <a:r>
              <a:rPr lang="en-US" sz="3200" b="0" dirty="0" smtClean="0"/>
              <a:t>Modeling</a:t>
            </a:r>
            <a:endParaRPr lang="en-US" sz="3200" b="0" dirty="0"/>
          </a:p>
        </p:txBody>
      </p:sp>
      <p:sp>
        <p:nvSpPr>
          <p:cNvPr id="34822" name="TextBox 7"/>
          <p:cNvSpPr txBox="1">
            <a:spLocks noChangeArrowheads="1"/>
          </p:cNvSpPr>
          <p:nvPr/>
        </p:nvSpPr>
        <p:spPr bwMode="auto">
          <a:xfrm>
            <a:off x="3200400" y="3136900"/>
            <a:ext cx="2743200" cy="584200"/>
          </a:xfrm>
          <a:prstGeom prst="rect">
            <a:avLst/>
          </a:prstGeom>
          <a:noFill/>
          <a:ln w="9525">
            <a:noFill/>
            <a:miter lim="800000"/>
            <a:headEnd/>
            <a:tailEnd/>
          </a:ln>
        </p:spPr>
        <p:txBody>
          <a:bodyPr>
            <a:spAutoFit/>
          </a:bodyPr>
          <a:lstStyle/>
          <a:p>
            <a:pPr algn="ctr"/>
            <a:r>
              <a:rPr lang="en-US" sz="3200"/>
              <a:t>Visualization</a:t>
            </a:r>
          </a:p>
        </p:txBody>
      </p:sp>
      <p:sp>
        <p:nvSpPr>
          <p:cNvPr id="34823" name="TextBox 8"/>
          <p:cNvSpPr txBox="1">
            <a:spLocks noChangeArrowheads="1"/>
          </p:cNvSpPr>
          <p:nvPr/>
        </p:nvSpPr>
        <p:spPr bwMode="auto">
          <a:xfrm>
            <a:off x="3200400" y="4997450"/>
            <a:ext cx="2743200" cy="584200"/>
          </a:xfrm>
          <a:prstGeom prst="rect">
            <a:avLst/>
          </a:prstGeom>
          <a:noFill/>
          <a:ln w="9525">
            <a:noFill/>
            <a:miter lim="800000"/>
            <a:headEnd/>
            <a:tailEnd/>
          </a:ln>
        </p:spPr>
        <p:txBody>
          <a:bodyPr>
            <a:spAutoFit/>
          </a:bodyPr>
          <a:lstStyle/>
          <a:p>
            <a:pPr algn="ctr"/>
            <a:r>
              <a:rPr lang="en-US" sz="3200" b="0"/>
              <a:t>Presentation</a:t>
            </a:r>
          </a:p>
        </p:txBody>
      </p:sp>
      <p:sp>
        <p:nvSpPr>
          <p:cNvPr id="34824" name="TextBox 9"/>
          <p:cNvSpPr txBox="1">
            <a:spLocks noChangeArrowheads="1"/>
          </p:cNvSpPr>
          <p:nvPr/>
        </p:nvSpPr>
        <p:spPr bwMode="auto">
          <a:xfrm>
            <a:off x="3200400" y="5927725"/>
            <a:ext cx="2743200" cy="584200"/>
          </a:xfrm>
          <a:prstGeom prst="rect">
            <a:avLst/>
          </a:prstGeom>
          <a:noFill/>
          <a:ln w="9525">
            <a:noFill/>
            <a:miter lim="800000"/>
            <a:headEnd/>
            <a:tailEnd/>
          </a:ln>
        </p:spPr>
        <p:txBody>
          <a:bodyPr>
            <a:spAutoFit/>
          </a:bodyPr>
          <a:lstStyle/>
          <a:p>
            <a:pPr algn="ctr"/>
            <a:r>
              <a:rPr lang="en-US" sz="3200" b="0"/>
              <a:t>Dissemination</a:t>
            </a:r>
          </a:p>
        </p:txBody>
      </p:sp>
      <p:cxnSp>
        <p:nvCxnSpPr>
          <p:cNvPr id="13" name="Straight Arrow Connector 12"/>
          <p:cNvCxnSpPr>
            <a:cxnSpLocks noChangeShapeType="1"/>
          </p:cNvCxnSpPr>
          <p:nvPr/>
        </p:nvCxnSpPr>
        <p:spPr bwMode="auto">
          <a:xfrm rot="5400000">
            <a:off x="4343401" y="1141412"/>
            <a:ext cx="457200" cy="3175"/>
          </a:xfrm>
          <a:prstGeom prst="straightConnector1">
            <a:avLst/>
          </a:prstGeom>
          <a:noFill/>
          <a:ln w="28575" algn="ctr">
            <a:solidFill>
              <a:schemeClr val="tx1"/>
            </a:solidFill>
            <a:round/>
            <a:headEnd/>
            <a:tailEnd type="arrow" w="med" len="med"/>
          </a:ln>
        </p:spPr>
      </p:cxnSp>
      <p:cxnSp>
        <p:nvCxnSpPr>
          <p:cNvPr id="14" name="Straight Arrow Connector 13"/>
          <p:cNvCxnSpPr>
            <a:cxnSpLocks noChangeShapeType="1"/>
          </p:cNvCxnSpPr>
          <p:nvPr/>
        </p:nvCxnSpPr>
        <p:spPr bwMode="auto">
          <a:xfrm rot="5400000">
            <a:off x="4343401" y="2087562"/>
            <a:ext cx="457200" cy="3175"/>
          </a:xfrm>
          <a:prstGeom prst="straightConnector1">
            <a:avLst/>
          </a:prstGeom>
          <a:noFill/>
          <a:ln w="28575" algn="ctr">
            <a:solidFill>
              <a:schemeClr val="tx1"/>
            </a:solidFill>
            <a:round/>
            <a:headEnd/>
            <a:tailEnd type="arrow" w="med" len="med"/>
          </a:ln>
        </p:spPr>
      </p:cxnSp>
      <p:cxnSp>
        <p:nvCxnSpPr>
          <p:cNvPr id="15" name="Straight Arrow Connector 14"/>
          <p:cNvCxnSpPr>
            <a:cxnSpLocks noChangeShapeType="1"/>
          </p:cNvCxnSpPr>
          <p:nvPr/>
        </p:nvCxnSpPr>
        <p:spPr bwMode="auto">
          <a:xfrm rot="5400000">
            <a:off x="4343401" y="2970212"/>
            <a:ext cx="457200" cy="3175"/>
          </a:xfrm>
          <a:prstGeom prst="straightConnector1">
            <a:avLst/>
          </a:prstGeom>
          <a:noFill/>
          <a:ln w="28575" algn="ctr">
            <a:solidFill>
              <a:schemeClr val="tx1"/>
            </a:solidFill>
            <a:round/>
            <a:headEnd/>
            <a:tailEnd type="arrow" w="med" len="med"/>
          </a:ln>
        </p:spPr>
      </p:cxnSp>
      <p:cxnSp>
        <p:nvCxnSpPr>
          <p:cNvPr id="16" name="Straight Arrow Connector 15"/>
          <p:cNvCxnSpPr>
            <a:cxnSpLocks noChangeShapeType="1"/>
          </p:cNvCxnSpPr>
          <p:nvPr/>
        </p:nvCxnSpPr>
        <p:spPr bwMode="auto">
          <a:xfrm rot="5400000">
            <a:off x="4343401" y="3900487"/>
            <a:ext cx="457200" cy="3175"/>
          </a:xfrm>
          <a:prstGeom prst="straightConnector1">
            <a:avLst/>
          </a:prstGeom>
          <a:noFill/>
          <a:ln w="28575" algn="ctr">
            <a:solidFill>
              <a:schemeClr val="tx1"/>
            </a:solidFill>
            <a:round/>
            <a:headEnd/>
            <a:tailEnd type="arrow" w="med" len="med"/>
          </a:ln>
        </p:spPr>
      </p:cxnSp>
      <p:cxnSp>
        <p:nvCxnSpPr>
          <p:cNvPr id="17" name="Straight Arrow Connector 16"/>
          <p:cNvCxnSpPr>
            <a:cxnSpLocks noChangeShapeType="1"/>
          </p:cNvCxnSpPr>
          <p:nvPr/>
        </p:nvCxnSpPr>
        <p:spPr bwMode="auto">
          <a:xfrm rot="5400000">
            <a:off x="4343401" y="4875212"/>
            <a:ext cx="457200" cy="3175"/>
          </a:xfrm>
          <a:prstGeom prst="straightConnector1">
            <a:avLst/>
          </a:prstGeom>
          <a:noFill/>
          <a:ln w="28575" algn="ctr">
            <a:solidFill>
              <a:schemeClr val="tx1"/>
            </a:solidFill>
            <a:round/>
            <a:headEnd/>
            <a:tailEnd type="arrow" w="med" len="med"/>
          </a:ln>
        </p:spPr>
      </p:cxnSp>
      <p:cxnSp>
        <p:nvCxnSpPr>
          <p:cNvPr id="18" name="Straight Arrow Connector 17"/>
          <p:cNvCxnSpPr>
            <a:cxnSpLocks noChangeShapeType="1"/>
          </p:cNvCxnSpPr>
          <p:nvPr/>
        </p:nvCxnSpPr>
        <p:spPr bwMode="auto">
          <a:xfrm rot="5400000">
            <a:off x="4343401" y="5789612"/>
            <a:ext cx="457200" cy="3175"/>
          </a:xfrm>
          <a:prstGeom prst="straightConnector1">
            <a:avLst/>
          </a:prstGeom>
          <a:noFill/>
          <a:ln w="28575" algn="ctr">
            <a:solidFill>
              <a:schemeClr val="tx1"/>
            </a:solidFill>
            <a:round/>
            <a:headEnd/>
            <a:tailEnd type="arrow" w="med" len="med"/>
          </a:ln>
        </p:spPr>
      </p:cxnSp>
      <p:cxnSp>
        <p:nvCxnSpPr>
          <p:cNvPr id="42" name="Straight Arrow Connector 41"/>
          <p:cNvCxnSpPr>
            <a:cxnSpLocks noChangeShapeType="1"/>
          </p:cNvCxnSpPr>
          <p:nvPr/>
        </p:nvCxnSpPr>
        <p:spPr bwMode="auto">
          <a:xfrm rot="5400000">
            <a:off x="4343401" y="1141412"/>
            <a:ext cx="457200" cy="3175"/>
          </a:xfrm>
          <a:prstGeom prst="straightConnector1">
            <a:avLst/>
          </a:prstGeom>
          <a:noFill/>
          <a:ln w="28575" algn="ctr">
            <a:solidFill>
              <a:schemeClr val="tx1"/>
            </a:solidFill>
            <a:round/>
            <a:headEnd type="arrow" w="med" len="med"/>
            <a:tailEnd type="arrow" w="med" len="med"/>
          </a:ln>
        </p:spPr>
      </p:cxnSp>
      <p:cxnSp>
        <p:nvCxnSpPr>
          <p:cNvPr id="43" name="Straight Arrow Connector 42"/>
          <p:cNvCxnSpPr>
            <a:cxnSpLocks noChangeShapeType="1"/>
          </p:cNvCxnSpPr>
          <p:nvPr/>
        </p:nvCxnSpPr>
        <p:spPr bwMode="auto">
          <a:xfrm rot="5400000">
            <a:off x="4343401" y="2087562"/>
            <a:ext cx="457200" cy="3175"/>
          </a:xfrm>
          <a:prstGeom prst="straightConnector1">
            <a:avLst/>
          </a:prstGeom>
          <a:noFill/>
          <a:ln w="28575" algn="ctr">
            <a:solidFill>
              <a:schemeClr val="tx1"/>
            </a:solidFill>
            <a:round/>
            <a:headEnd type="arrow" w="med" len="med"/>
            <a:tailEnd type="arrow" w="med" len="med"/>
          </a:ln>
        </p:spPr>
      </p:cxnSp>
      <p:cxnSp>
        <p:nvCxnSpPr>
          <p:cNvPr id="44" name="Straight Arrow Connector 43"/>
          <p:cNvCxnSpPr>
            <a:cxnSpLocks noChangeShapeType="1"/>
          </p:cNvCxnSpPr>
          <p:nvPr/>
        </p:nvCxnSpPr>
        <p:spPr bwMode="auto">
          <a:xfrm rot="5400000">
            <a:off x="4343401" y="2970212"/>
            <a:ext cx="457200" cy="3175"/>
          </a:xfrm>
          <a:prstGeom prst="straightConnector1">
            <a:avLst/>
          </a:prstGeom>
          <a:noFill/>
          <a:ln w="28575" algn="ctr">
            <a:solidFill>
              <a:schemeClr val="tx1"/>
            </a:solidFill>
            <a:round/>
            <a:headEnd type="arrow" w="med" len="med"/>
            <a:tailEnd type="arrow" w="med" len="med"/>
          </a:ln>
        </p:spPr>
      </p:cxnSp>
      <p:cxnSp>
        <p:nvCxnSpPr>
          <p:cNvPr id="45" name="Straight Arrow Connector 44"/>
          <p:cNvCxnSpPr>
            <a:cxnSpLocks noChangeShapeType="1"/>
          </p:cNvCxnSpPr>
          <p:nvPr/>
        </p:nvCxnSpPr>
        <p:spPr bwMode="auto">
          <a:xfrm rot="5400000">
            <a:off x="4343401" y="3900487"/>
            <a:ext cx="457200" cy="3175"/>
          </a:xfrm>
          <a:prstGeom prst="straightConnector1">
            <a:avLst/>
          </a:prstGeom>
          <a:noFill/>
          <a:ln w="28575" algn="ctr">
            <a:solidFill>
              <a:schemeClr val="tx1"/>
            </a:solidFill>
            <a:round/>
            <a:headEnd type="arrow" w="med" len="med"/>
            <a:tailEnd type="arrow" w="med" len="med"/>
          </a:ln>
        </p:spPr>
      </p:cxnSp>
      <p:cxnSp>
        <p:nvCxnSpPr>
          <p:cNvPr id="46" name="Straight Arrow Connector 45"/>
          <p:cNvCxnSpPr>
            <a:cxnSpLocks noChangeShapeType="1"/>
          </p:cNvCxnSpPr>
          <p:nvPr/>
        </p:nvCxnSpPr>
        <p:spPr bwMode="auto">
          <a:xfrm rot="5400000">
            <a:off x="4343401" y="4875212"/>
            <a:ext cx="457200" cy="3175"/>
          </a:xfrm>
          <a:prstGeom prst="straightConnector1">
            <a:avLst/>
          </a:prstGeom>
          <a:noFill/>
          <a:ln w="28575" algn="ctr">
            <a:solidFill>
              <a:schemeClr val="tx1"/>
            </a:solidFill>
            <a:round/>
            <a:headEnd type="arrow" w="med" len="med"/>
            <a:tailEnd type="arrow" w="med" len="med"/>
          </a:ln>
        </p:spPr>
      </p:cxnSp>
      <p:cxnSp>
        <p:nvCxnSpPr>
          <p:cNvPr id="47" name="Straight Arrow Connector 46"/>
          <p:cNvCxnSpPr>
            <a:cxnSpLocks noChangeShapeType="1"/>
          </p:cNvCxnSpPr>
          <p:nvPr/>
        </p:nvCxnSpPr>
        <p:spPr bwMode="auto">
          <a:xfrm rot="5400000">
            <a:off x="4343401" y="5789612"/>
            <a:ext cx="457200" cy="3175"/>
          </a:xfrm>
          <a:prstGeom prst="straightConnector1">
            <a:avLst/>
          </a:prstGeom>
          <a:noFill/>
          <a:ln w="28575" algn="ctr">
            <a:solidFill>
              <a:schemeClr val="tx1"/>
            </a:solidFill>
            <a:round/>
            <a:headEnd type="arrow" w="med" len="med"/>
            <a:tailEnd type="arrow" w="med" len="med"/>
          </a:ln>
        </p:spPr>
      </p:cxnSp>
      <p:cxnSp>
        <p:nvCxnSpPr>
          <p:cNvPr id="48" name="Curved Connector 47"/>
          <p:cNvCxnSpPr>
            <a:cxnSpLocks noChangeShapeType="1"/>
          </p:cNvCxnSpPr>
          <p:nvPr/>
        </p:nvCxnSpPr>
        <p:spPr bwMode="auto">
          <a:xfrm flipV="1">
            <a:off x="5943600" y="2498725"/>
            <a:ext cx="1588" cy="930275"/>
          </a:xfrm>
          <a:prstGeom prst="curvedConnector3">
            <a:avLst>
              <a:gd name="adj1" fmla="val 35244079"/>
            </a:avLst>
          </a:prstGeom>
          <a:noFill/>
          <a:ln w="28575" algn="ctr">
            <a:solidFill>
              <a:schemeClr val="tx1"/>
            </a:solidFill>
            <a:round/>
            <a:headEnd/>
            <a:tailEnd type="arrow" w="med" len="med"/>
          </a:ln>
        </p:spPr>
      </p:cxnSp>
      <p:cxnSp>
        <p:nvCxnSpPr>
          <p:cNvPr id="49" name="Curved Connector 48"/>
          <p:cNvCxnSpPr>
            <a:cxnSpLocks noChangeShapeType="1"/>
          </p:cNvCxnSpPr>
          <p:nvPr/>
        </p:nvCxnSpPr>
        <p:spPr bwMode="auto">
          <a:xfrm flipV="1">
            <a:off x="5943600" y="1568450"/>
            <a:ext cx="1588" cy="1860550"/>
          </a:xfrm>
          <a:prstGeom prst="curvedConnector3">
            <a:avLst>
              <a:gd name="adj1" fmla="val 54107056"/>
            </a:avLst>
          </a:prstGeom>
          <a:noFill/>
          <a:ln w="28575" algn="ctr">
            <a:solidFill>
              <a:schemeClr val="tx1"/>
            </a:solidFill>
            <a:round/>
            <a:headEnd/>
            <a:tailEnd type="arrow" w="med" len="med"/>
          </a:ln>
        </p:spPr>
      </p:cxnSp>
      <p:cxnSp>
        <p:nvCxnSpPr>
          <p:cNvPr id="50" name="Curved Connector 49"/>
          <p:cNvCxnSpPr>
            <a:cxnSpLocks noChangeShapeType="1"/>
          </p:cNvCxnSpPr>
          <p:nvPr/>
        </p:nvCxnSpPr>
        <p:spPr bwMode="auto">
          <a:xfrm flipV="1">
            <a:off x="5943600" y="638175"/>
            <a:ext cx="1588" cy="2790825"/>
          </a:xfrm>
          <a:prstGeom prst="curvedConnector3">
            <a:avLst>
              <a:gd name="adj1" fmla="val 76941278"/>
            </a:avLst>
          </a:prstGeom>
          <a:noFill/>
          <a:ln w="28575" algn="ctr">
            <a:solidFill>
              <a:schemeClr val="tx1"/>
            </a:solidFill>
            <a:round/>
            <a:headEnd/>
            <a:tailEnd type="arrow" w="med" len="med"/>
          </a:ln>
        </p:spPr>
      </p:cxnSp>
      <p:cxnSp>
        <p:nvCxnSpPr>
          <p:cNvPr id="51" name="Curved Connector 50"/>
          <p:cNvCxnSpPr>
            <a:cxnSpLocks noChangeShapeType="1"/>
          </p:cNvCxnSpPr>
          <p:nvPr/>
        </p:nvCxnSpPr>
        <p:spPr bwMode="auto">
          <a:xfrm flipV="1">
            <a:off x="5943600" y="4359275"/>
            <a:ext cx="1588" cy="1860550"/>
          </a:xfrm>
          <a:prstGeom prst="curvedConnector3">
            <a:avLst>
              <a:gd name="adj1" fmla="val 47157583"/>
            </a:avLst>
          </a:prstGeom>
          <a:noFill/>
          <a:ln w="28575" algn="ctr">
            <a:solidFill>
              <a:schemeClr val="tx1"/>
            </a:solidFill>
            <a:round/>
            <a:headEnd/>
            <a:tailEnd type="arrow" w="med" len="med"/>
          </a:ln>
        </p:spPr>
      </p:cxnSp>
      <p:cxnSp>
        <p:nvCxnSpPr>
          <p:cNvPr id="52" name="Curved Connector 51"/>
          <p:cNvCxnSpPr>
            <a:cxnSpLocks noChangeShapeType="1"/>
          </p:cNvCxnSpPr>
          <p:nvPr/>
        </p:nvCxnSpPr>
        <p:spPr bwMode="auto">
          <a:xfrm rot="10800000" flipV="1">
            <a:off x="3200400" y="3429000"/>
            <a:ext cx="1588" cy="1860550"/>
          </a:xfrm>
          <a:prstGeom prst="curvedConnector3">
            <a:avLst>
              <a:gd name="adj1" fmla="val 47157583"/>
            </a:avLst>
          </a:prstGeom>
          <a:noFill/>
          <a:ln w="28575" algn="ctr">
            <a:solidFill>
              <a:schemeClr val="tx1"/>
            </a:solidFill>
            <a:round/>
            <a:headEnd/>
            <a:tailEnd type="arrow" w="med" len="med"/>
          </a:ln>
        </p:spPr>
      </p:cxnSp>
      <p:cxnSp>
        <p:nvCxnSpPr>
          <p:cNvPr id="53" name="Curved Connector 52"/>
          <p:cNvCxnSpPr>
            <a:cxnSpLocks noChangeShapeType="1"/>
          </p:cNvCxnSpPr>
          <p:nvPr/>
        </p:nvCxnSpPr>
        <p:spPr bwMode="auto">
          <a:xfrm rot="10800000" flipV="1">
            <a:off x="3200400" y="4359275"/>
            <a:ext cx="1588" cy="1860550"/>
          </a:xfrm>
          <a:prstGeom prst="curvedConnector3">
            <a:avLst>
              <a:gd name="adj1" fmla="val 46164815"/>
            </a:avLst>
          </a:prstGeom>
          <a:noFill/>
          <a:ln w="28575" algn="ctr">
            <a:solidFill>
              <a:schemeClr val="tx1"/>
            </a:solidFill>
            <a:round/>
            <a:headEnd/>
            <a:tailEnd type="arrow" w="med" len="med"/>
          </a:ln>
        </p:spPr>
      </p:cxnSp>
      <p:cxnSp>
        <p:nvCxnSpPr>
          <p:cNvPr id="54" name="Curved Connector 53"/>
          <p:cNvCxnSpPr>
            <a:cxnSpLocks noChangeShapeType="1"/>
          </p:cNvCxnSpPr>
          <p:nvPr/>
        </p:nvCxnSpPr>
        <p:spPr bwMode="auto">
          <a:xfrm flipV="1">
            <a:off x="5943600" y="638175"/>
            <a:ext cx="1588" cy="3721100"/>
          </a:xfrm>
          <a:prstGeom prst="curvedConnector3">
            <a:avLst>
              <a:gd name="adj1" fmla="val 112681759"/>
            </a:avLst>
          </a:prstGeom>
          <a:noFill/>
          <a:ln w="28575" algn="ctr">
            <a:solidFill>
              <a:schemeClr val="tx1"/>
            </a:solidFill>
            <a:round/>
            <a:headEnd/>
            <a:tailEnd type="arrow" w="med" len="med"/>
          </a:ln>
        </p:spPr>
      </p:cxnSp>
      <p:cxnSp>
        <p:nvCxnSpPr>
          <p:cNvPr id="55" name="Curved Connector 54"/>
          <p:cNvCxnSpPr>
            <a:cxnSpLocks noChangeShapeType="1"/>
          </p:cNvCxnSpPr>
          <p:nvPr/>
        </p:nvCxnSpPr>
        <p:spPr bwMode="auto">
          <a:xfrm rot="10800000" flipV="1">
            <a:off x="3200400" y="638175"/>
            <a:ext cx="1588" cy="2790825"/>
          </a:xfrm>
          <a:prstGeom prst="curvedConnector3">
            <a:avLst>
              <a:gd name="adj1" fmla="val 82898079"/>
            </a:avLst>
          </a:prstGeom>
          <a:noFill/>
          <a:ln w="28575" algn="ctr">
            <a:solidFill>
              <a:schemeClr val="tx1"/>
            </a:solidFill>
            <a:round/>
            <a:headEnd/>
            <a:tailEnd type="arrow" w="med" len="med"/>
          </a:ln>
        </p:spPr>
      </p:cxnSp>
      <p:cxnSp>
        <p:nvCxnSpPr>
          <p:cNvPr id="56" name="Curved Connector 55"/>
          <p:cNvCxnSpPr>
            <a:cxnSpLocks noChangeShapeType="1"/>
          </p:cNvCxnSpPr>
          <p:nvPr/>
        </p:nvCxnSpPr>
        <p:spPr bwMode="auto">
          <a:xfrm rot="10800000" flipV="1">
            <a:off x="3200400" y="1568450"/>
            <a:ext cx="1588" cy="1860550"/>
          </a:xfrm>
          <a:prstGeom prst="curvedConnector3">
            <a:avLst>
              <a:gd name="adj1" fmla="val 51128722"/>
            </a:avLst>
          </a:prstGeom>
          <a:noFill/>
          <a:ln w="28575" algn="ctr">
            <a:solidFill>
              <a:schemeClr val="tx1"/>
            </a:solidFill>
            <a:round/>
            <a:headEnd/>
            <a:tailEnd type="arrow" w="med" len="med"/>
          </a:ln>
        </p:spPr>
      </p:cxnSp>
      <p:cxnSp>
        <p:nvCxnSpPr>
          <p:cNvPr id="57" name="Curved Connector 56"/>
          <p:cNvCxnSpPr>
            <a:cxnSpLocks noChangeShapeType="1"/>
          </p:cNvCxnSpPr>
          <p:nvPr/>
        </p:nvCxnSpPr>
        <p:spPr bwMode="auto">
          <a:xfrm rot="10800000" flipV="1">
            <a:off x="3200400" y="3429000"/>
            <a:ext cx="1588" cy="2790825"/>
          </a:xfrm>
          <a:prstGeom prst="curvedConnector3">
            <a:avLst>
              <a:gd name="adj1" fmla="val 60063889"/>
            </a:avLst>
          </a:prstGeom>
          <a:noFill/>
          <a:ln w="28575" algn="ctr">
            <a:solidFill>
              <a:schemeClr val="tx1"/>
            </a:solidFill>
            <a:round/>
            <a:headEnd/>
            <a:tailEnd type="arrow" w="med" len="med"/>
          </a:ln>
        </p:spPr>
      </p:cxnSp>
      <p:cxnSp>
        <p:nvCxnSpPr>
          <p:cNvPr id="58" name="Curved Connector 57"/>
          <p:cNvCxnSpPr>
            <a:cxnSpLocks noChangeShapeType="1"/>
          </p:cNvCxnSpPr>
          <p:nvPr/>
        </p:nvCxnSpPr>
        <p:spPr bwMode="auto">
          <a:xfrm flipV="1">
            <a:off x="5943600" y="1568450"/>
            <a:ext cx="1588" cy="2790825"/>
          </a:xfrm>
          <a:prstGeom prst="curvedConnector3">
            <a:avLst>
              <a:gd name="adj1" fmla="val 73962912"/>
            </a:avLst>
          </a:prstGeom>
          <a:noFill/>
          <a:ln w="28575" algn="ctr">
            <a:solidFill>
              <a:schemeClr val="tx1"/>
            </a:solidFill>
            <a:round/>
            <a:headEnd/>
            <a:tailEnd type="arrow"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500"/>
                                        <p:tgtEl>
                                          <p:spTgt spid="348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fade">
                                      <p:cBhvr>
                                        <p:cTn id="10" dur="500"/>
                                        <p:tgtEl>
                                          <p:spTgt spid="348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20"/>
                                        </p:tgtEl>
                                        <p:attrNameLst>
                                          <p:attrName>style.visibility</p:attrName>
                                        </p:attrNameLst>
                                      </p:cBhvr>
                                      <p:to>
                                        <p:strVal val="visible"/>
                                      </p:to>
                                    </p:set>
                                    <p:animEffect transition="in" filter="fade">
                                      <p:cBhvr>
                                        <p:cTn id="13" dur="500"/>
                                        <p:tgtEl>
                                          <p:spTgt spid="348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821"/>
                                        </p:tgtEl>
                                        <p:attrNameLst>
                                          <p:attrName>style.visibility</p:attrName>
                                        </p:attrNameLst>
                                      </p:cBhvr>
                                      <p:to>
                                        <p:strVal val="visible"/>
                                      </p:to>
                                    </p:set>
                                    <p:animEffect transition="in" filter="fade">
                                      <p:cBhvr>
                                        <p:cTn id="16" dur="500"/>
                                        <p:tgtEl>
                                          <p:spTgt spid="348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823"/>
                                        </p:tgtEl>
                                        <p:attrNameLst>
                                          <p:attrName>style.visibility</p:attrName>
                                        </p:attrNameLst>
                                      </p:cBhvr>
                                      <p:to>
                                        <p:strVal val="visible"/>
                                      </p:to>
                                    </p:set>
                                    <p:animEffect transition="in" filter="fade">
                                      <p:cBhvr>
                                        <p:cTn id="19" dur="500"/>
                                        <p:tgtEl>
                                          <p:spTgt spid="348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824"/>
                                        </p:tgtEl>
                                        <p:attrNameLst>
                                          <p:attrName>style.visibility</p:attrName>
                                        </p:attrNameLst>
                                      </p:cBhvr>
                                      <p:to>
                                        <p:strVal val="visible"/>
                                      </p:to>
                                    </p:set>
                                    <p:animEffect transition="in" filter="fade">
                                      <p:cBhvr>
                                        <p:cTn id="22" dur="500"/>
                                        <p:tgtEl>
                                          <p:spTgt spid="348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par>
                                <p:cTn id="78" presetID="10" presetClass="entr" presetSubtype="0" fill="hold"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par>
                                <p:cTn id="84" presetID="10"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par>
                                <p:cTn id="87" presetID="10" presetClass="entr" presetSubtype="0"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par>
                                <p:cTn id="90" presetID="10" presetClass="entr" presetSubtype="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par>
                                <p:cTn id="99" presetID="10" presetClass="entr" presetSubtype="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par>
                                <p:cTn id="102" presetID="10" presetClass="entr" presetSubtype="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childTnLst>
                                </p:cTn>
                              </p:par>
                              <p:par>
                                <p:cTn id="105" presetID="10"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par>
                                <p:cTn id="108" presetID="10" presetClass="entr" presetSubtype="0"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fade">
                                      <p:cBhvr>
                                        <p:cTn id="110" dur="500"/>
                                        <p:tgtEl>
                                          <p:spTgt spid="57"/>
                                        </p:tgtEl>
                                      </p:cBhvr>
                                    </p:animEffect>
                                  </p:childTnLst>
                                </p:cTn>
                              </p:par>
                              <p:par>
                                <p:cTn id="111" presetID="10"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P spid="34820" grpId="0"/>
      <p:bldP spid="34821" grpId="0"/>
      <p:bldP spid="34823" grpId="0"/>
      <p:bldP spid="348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Box 2"/>
          <p:cNvSpPr txBox="1">
            <a:spLocks noChangeArrowheads="1"/>
          </p:cNvSpPr>
          <p:nvPr/>
        </p:nvSpPr>
        <p:spPr bwMode="auto">
          <a:xfrm>
            <a:off x="356937" y="6059269"/>
            <a:ext cx="8763000" cy="646331"/>
          </a:xfrm>
          <a:prstGeom prst="rect">
            <a:avLst/>
          </a:prstGeom>
          <a:noFill/>
          <a:ln w="9525">
            <a:noFill/>
            <a:miter lim="800000"/>
            <a:headEnd/>
            <a:tailEnd/>
          </a:ln>
        </p:spPr>
        <p:txBody>
          <a:bodyPr wrap="square">
            <a:spAutoFit/>
          </a:bodyPr>
          <a:lstStyle/>
          <a:p>
            <a:pPr>
              <a:defRPr/>
            </a:pPr>
            <a:r>
              <a:rPr lang="en-US" sz="3600" dirty="0" smtClean="0">
                <a:ea typeface="ＭＳ Ｐゴシック" pitchFamily="-65" charset="-128"/>
                <a:cs typeface="+mn-cs"/>
              </a:rPr>
              <a:t>http://protovis.org	         </a:t>
            </a:r>
            <a:r>
              <a:rPr lang="en-US" sz="3600" b="0" dirty="0" smtClean="0">
                <a:solidFill>
                  <a:srgbClr val="FF7C80"/>
                </a:solidFill>
                <a:ea typeface="ＭＳ Ｐゴシック" pitchFamily="-65" charset="-128"/>
                <a:cs typeface="+mn-cs"/>
              </a:rPr>
              <a:t>Stanford University</a:t>
            </a:r>
            <a:endParaRPr lang="en-US" sz="3600" b="0" dirty="0">
              <a:solidFill>
                <a:srgbClr val="FF7C80"/>
              </a:solidFill>
              <a:ea typeface="ＭＳ Ｐゴシック" pitchFamily="-65" charset="-128"/>
              <a:cs typeface="+mn-cs"/>
            </a:endParaRPr>
          </a:p>
        </p:txBody>
      </p:sp>
      <p:pic>
        <p:nvPicPr>
          <p:cNvPr id="44036" name="Picture 4"/>
          <p:cNvPicPr>
            <a:picLocks noChangeAspect="1" noChangeArrowheads="1"/>
          </p:cNvPicPr>
          <p:nvPr/>
        </p:nvPicPr>
        <p:blipFill>
          <a:blip r:embed="rId3"/>
          <a:srcRect/>
          <a:stretch>
            <a:fillRect/>
          </a:stretch>
        </p:blipFill>
        <p:spPr bwMode="auto">
          <a:xfrm>
            <a:off x="457451" y="356937"/>
            <a:ext cx="8277225" cy="5638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ea typeface="ＭＳ Ｐゴシック"/>
              <a:cs typeface="ＭＳ Ｐゴシック"/>
            </a:endParaRPr>
          </a:p>
        </p:txBody>
      </p:sp>
      <p:sp>
        <p:nvSpPr>
          <p:cNvPr id="8195" name="Content Placeholder 2"/>
          <p:cNvSpPr>
            <a:spLocks noGrp="1"/>
          </p:cNvSpPr>
          <p:nvPr>
            <p:ph idx="1"/>
          </p:nvPr>
        </p:nvSpPr>
        <p:spPr/>
        <p:txBody>
          <a:bodyPr/>
          <a:lstStyle/>
          <a:p>
            <a:endParaRPr lang="en-US" smtClean="0">
              <a:ea typeface="ＭＳ Ｐゴシック"/>
              <a:cs typeface="ＭＳ Ｐゴシック"/>
            </a:endParaRPr>
          </a:p>
        </p:txBody>
      </p:sp>
      <p:pic>
        <p:nvPicPr>
          <p:cNvPr id="8196" name="Picture 2"/>
          <p:cNvPicPr>
            <a:picLocks noChangeAspect="1" noChangeArrowheads="1"/>
          </p:cNvPicPr>
          <p:nvPr/>
        </p:nvPicPr>
        <p:blipFill>
          <a:blip r:embed="rId3"/>
          <a:srcRect/>
          <a:stretch>
            <a:fillRect/>
          </a:stretch>
        </p:blipFill>
        <p:spPr bwMode="auto">
          <a:xfrm>
            <a:off x="120650" y="0"/>
            <a:ext cx="8839200" cy="6867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smtClean="0">
              <a:ea typeface="ＭＳ Ｐゴシック"/>
              <a:cs typeface="ＭＳ Ｐゴシック"/>
            </a:endParaRPr>
          </a:p>
        </p:txBody>
      </p:sp>
      <p:sp>
        <p:nvSpPr>
          <p:cNvPr id="9219" name="Content Placeholder 2"/>
          <p:cNvSpPr>
            <a:spLocks noGrp="1"/>
          </p:cNvSpPr>
          <p:nvPr>
            <p:ph idx="1"/>
          </p:nvPr>
        </p:nvSpPr>
        <p:spPr/>
        <p:txBody>
          <a:bodyPr/>
          <a:lstStyle/>
          <a:p>
            <a:endParaRPr lang="en-US" smtClean="0">
              <a:ea typeface="ＭＳ Ｐゴシック"/>
              <a:cs typeface="ＭＳ Ｐゴシック"/>
            </a:endParaRPr>
          </a:p>
        </p:txBody>
      </p:sp>
      <p:pic>
        <p:nvPicPr>
          <p:cNvPr id="9220" name="Picture 2"/>
          <p:cNvPicPr>
            <a:picLocks noChangeAspect="1" noChangeArrowheads="1"/>
          </p:cNvPicPr>
          <p:nvPr/>
        </p:nvPicPr>
        <p:blipFill>
          <a:blip r:embed="rId3"/>
          <a:srcRect t="5556" b="3333"/>
          <a:stretch>
            <a:fillRect/>
          </a:stretch>
        </p:blipFill>
        <p:spPr bwMode="auto">
          <a:xfrm>
            <a:off x="0" y="4763"/>
            <a:ext cx="9144000" cy="68532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ea typeface="ＭＳ Ｐゴシック"/>
              <a:cs typeface="ＭＳ Ｐゴシック"/>
            </a:endParaRPr>
          </a:p>
        </p:txBody>
      </p:sp>
      <p:sp>
        <p:nvSpPr>
          <p:cNvPr id="10243" name="Content Placeholder 2"/>
          <p:cNvSpPr>
            <a:spLocks noGrp="1"/>
          </p:cNvSpPr>
          <p:nvPr>
            <p:ph idx="1"/>
          </p:nvPr>
        </p:nvSpPr>
        <p:spPr/>
        <p:txBody>
          <a:bodyPr/>
          <a:lstStyle/>
          <a:p>
            <a:endParaRPr lang="en-US" smtClean="0">
              <a:ea typeface="ＭＳ Ｐゴシック"/>
              <a:cs typeface="ＭＳ Ｐゴシック"/>
            </a:endParaRPr>
          </a:p>
        </p:txBody>
      </p:sp>
      <p:pic>
        <p:nvPicPr>
          <p:cNvPr id="1024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4135438" y="381000"/>
            <a:ext cx="4699000" cy="6019800"/>
          </a:xfrm>
          <a:prstGeom prst="rect">
            <a:avLst/>
          </a:prstGeom>
          <a:noFill/>
          <a:ln w="9525">
            <a:noFill/>
            <a:miter lim="800000"/>
            <a:headEnd/>
            <a:tailEnd/>
          </a:ln>
        </p:spPr>
      </p:pic>
      <p:pic>
        <p:nvPicPr>
          <p:cNvPr id="11267" name="Picture 2"/>
          <p:cNvPicPr>
            <a:picLocks noChangeAspect="1" noChangeArrowheads="1"/>
          </p:cNvPicPr>
          <p:nvPr/>
        </p:nvPicPr>
        <p:blipFill>
          <a:blip r:embed="rId3"/>
          <a:srcRect l="1622" t="51900" r="62704" b="20253"/>
          <a:stretch>
            <a:fillRect/>
          </a:stretch>
        </p:blipFill>
        <p:spPr bwMode="auto">
          <a:xfrm>
            <a:off x="515938" y="1828800"/>
            <a:ext cx="3505200" cy="3505200"/>
          </a:xfrm>
          <a:prstGeom prst="rect">
            <a:avLst/>
          </a:prstGeom>
          <a:noFill/>
          <a:ln w="38100">
            <a:solidFill>
              <a:schemeClr val="tx1"/>
            </a:solidFill>
            <a:miter lim="800000"/>
            <a:headEnd/>
            <a:tailEnd/>
          </a:ln>
        </p:spPr>
      </p:pic>
      <p:cxnSp>
        <p:nvCxnSpPr>
          <p:cNvPr id="18" name="Straight Connector 17"/>
          <p:cNvCxnSpPr/>
          <p:nvPr/>
        </p:nvCxnSpPr>
        <p:spPr bwMode="auto">
          <a:xfrm>
            <a:off x="4021138" y="1828800"/>
            <a:ext cx="1828800" cy="1752600"/>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cxnSp>
      <p:cxnSp>
        <p:nvCxnSpPr>
          <p:cNvPr id="20" name="Straight Connector 19"/>
          <p:cNvCxnSpPr/>
          <p:nvPr/>
        </p:nvCxnSpPr>
        <p:spPr bwMode="auto">
          <a:xfrm flipV="1">
            <a:off x="4044950" y="5205413"/>
            <a:ext cx="1828800" cy="152400"/>
          </a:xfrm>
          <a:prstGeom prst="line">
            <a:avLst/>
          </a:prstGeom>
          <a:solidFill>
            <a:schemeClr val="accent1"/>
          </a:solidFill>
          <a:ln w="28575"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cxnSp>
      <p:sp>
        <p:nvSpPr>
          <p:cNvPr id="21" name="Rectangle 20"/>
          <p:cNvSpPr/>
          <p:nvPr/>
        </p:nvSpPr>
        <p:spPr bwMode="auto">
          <a:xfrm>
            <a:off x="4173538" y="3581400"/>
            <a:ext cx="1676400" cy="1600200"/>
          </a:xfrm>
          <a:prstGeom prst="rect">
            <a:avLst/>
          </a:prstGeom>
          <a:noFill/>
          <a:ln w="28575"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a:lstStyle/>
          <a:p>
            <a:pPr eaLnBrk="0" hangingPunct="0">
              <a:defRPr/>
            </a:pPr>
            <a:endParaRPr lang="en-US">
              <a:ea typeface="ＭＳ Ｐゴシック" pitchFamily="-65" charset="-128"/>
              <a:cs typeface="+mn-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ea typeface="ＭＳ Ｐゴシック"/>
              <a:cs typeface="ＭＳ Ｐゴシック"/>
            </a:endParaRPr>
          </a:p>
        </p:txBody>
      </p:sp>
      <p:sp>
        <p:nvSpPr>
          <p:cNvPr id="12291" name="Content Placeholder 2"/>
          <p:cNvSpPr>
            <a:spLocks noGrp="1"/>
          </p:cNvSpPr>
          <p:nvPr>
            <p:ph idx="1"/>
          </p:nvPr>
        </p:nvSpPr>
        <p:spPr/>
        <p:txBody>
          <a:bodyPr/>
          <a:lstStyle/>
          <a:p>
            <a:endParaRPr lang="en-US" smtClean="0">
              <a:ea typeface="ＭＳ Ｐゴシック"/>
              <a:cs typeface="ＭＳ Ｐゴシック"/>
            </a:endParaRPr>
          </a:p>
        </p:txBody>
      </p:sp>
      <p:pic>
        <p:nvPicPr>
          <p:cNvPr id="12292" name="Picture 2"/>
          <p:cNvPicPr>
            <a:picLocks noChangeAspect="1" noChangeArrowheads="1"/>
          </p:cNvPicPr>
          <p:nvPr/>
        </p:nvPicPr>
        <p:blipFill>
          <a:blip r:embed="rId2"/>
          <a:srcRect/>
          <a:stretch>
            <a:fillRect/>
          </a:stretch>
        </p:blipFill>
        <p:spPr bwMode="auto">
          <a:xfrm>
            <a:off x="0" y="0"/>
            <a:ext cx="9144000" cy="86375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ea typeface="ＭＳ Ｐゴシック"/>
              <a:cs typeface="ＭＳ Ｐゴシック"/>
            </a:endParaRPr>
          </a:p>
        </p:txBody>
      </p:sp>
      <p:sp>
        <p:nvSpPr>
          <p:cNvPr id="13315" name="Content Placeholder 2"/>
          <p:cNvSpPr>
            <a:spLocks noGrp="1"/>
          </p:cNvSpPr>
          <p:nvPr>
            <p:ph idx="1"/>
          </p:nvPr>
        </p:nvSpPr>
        <p:spPr/>
        <p:txBody>
          <a:bodyPr/>
          <a:lstStyle/>
          <a:p>
            <a:endParaRPr lang="en-US" smtClean="0">
              <a:ea typeface="ＭＳ Ｐゴシック"/>
              <a:cs typeface="ＭＳ Ｐゴシック"/>
            </a:endParaRPr>
          </a:p>
        </p:txBody>
      </p:sp>
      <p:pic>
        <p:nvPicPr>
          <p:cNvPr id="13316" name="Picture 2"/>
          <p:cNvPicPr>
            <a:picLocks noChangeAspect="1" noChangeArrowheads="1"/>
          </p:cNvPicPr>
          <p:nvPr/>
        </p:nvPicPr>
        <p:blipFill>
          <a:blip r:embed="rId3"/>
          <a:srcRect l="14285" t="14063" r="15430" b="19966"/>
          <a:stretch>
            <a:fillRect/>
          </a:stretch>
        </p:blipFill>
        <p:spPr bwMode="auto">
          <a:xfrm>
            <a:off x="152400" y="0"/>
            <a:ext cx="88788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l="761" t="4329" r="1268" b="7529"/>
          <a:stretch>
            <a:fillRect/>
          </a:stretch>
        </p:blipFill>
        <p:spPr bwMode="auto">
          <a:xfrm>
            <a:off x="142875" y="0"/>
            <a:ext cx="8772525"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55799</TotalTime>
  <Words>2090</Words>
  <Application>Microsoft PowerPoint</Application>
  <PresentationFormat>On-screen Show (4:3)</PresentationFormat>
  <Paragraphs>122</Paragraphs>
  <Slides>29</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Neutra Text</vt:lpstr>
      <vt:lpstr>ＭＳ Ｐゴシック</vt:lpstr>
      <vt:lpstr>Arial</vt:lpstr>
      <vt:lpstr>Wingdings</vt:lpstr>
      <vt:lpstr>Verdana</vt:lpstr>
      <vt:lpstr>Times New Roman</vt:lpstr>
      <vt:lpstr>Gill Sans MT</vt:lpstr>
      <vt:lpstr>굴림</vt:lpstr>
      <vt:lpstr>Neutra Text SC</vt:lpstr>
      <vt:lpstr>1_Glass Layers</vt:lpstr>
      <vt:lpstr>Custom Design</vt:lpstr>
      <vt:lpstr>designing languages for  Data Visualization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History of Data Visualization</dc:title>
  <dc:creator>Jeffrey Heer</dc:creator>
  <cp:lastModifiedBy>Jeffrey Heer</cp:lastModifiedBy>
  <cp:revision>623</cp:revision>
  <dcterms:created xsi:type="dcterms:W3CDTF">2008-09-23T17:07:57Z</dcterms:created>
  <dcterms:modified xsi:type="dcterms:W3CDTF">2010-07-11T22:55:54Z</dcterms:modified>
</cp:coreProperties>
</file>